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42"/>
  </p:notesMasterIdLst>
  <p:handoutMasterIdLst>
    <p:handoutMasterId r:id="rId43"/>
  </p:handoutMasterIdLst>
  <p:sldIdLst>
    <p:sldId id="261" r:id="rId2"/>
    <p:sldId id="262" r:id="rId3"/>
    <p:sldId id="322" r:id="rId4"/>
    <p:sldId id="323" r:id="rId5"/>
    <p:sldId id="324" r:id="rId6"/>
    <p:sldId id="325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</p:sldIdLst>
  <p:sldSz cx="9906000" cy="6858000" type="A4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6600"/>
    <a:srgbClr val="FFFF00"/>
    <a:srgbClr val="000099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94660"/>
  </p:normalViewPr>
  <p:slideViewPr>
    <p:cSldViewPr>
      <p:cViewPr varScale="1">
        <p:scale>
          <a:sx n="69" d="100"/>
          <a:sy n="69" d="100"/>
        </p:scale>
        <p:origin x="1404" y="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 varScale="1">
        <p:scale>
          <a:sx n="38" d="100"/>
          <a:sy n="38" d="100"/>
        </p:scale>
        <p:origin x="-1550" y="-7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D3D243-3CA3-47F0-9712-37883F5C87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1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3BA-F471-47AE-B5FE-0A254B7927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950A1E-47B7-4CB7-B1DF-52C3A45B2C47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62000" y="2590800"/>
            <a:ext cx="8337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420100" cy="7620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6600"/>
            <a:ext cx="69342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35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9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4225" y="93663"/>
            <a:ext cx="2276475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93663"/>
            <a:ext cx="6677025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3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4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03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5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/>
        </p:nvSpPr>
        <p:spPr bwMode="auto">
          <a:xfrm>
            <a:off x="7821613" y="6415088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/>
              <a:t>Slide </a:t>
            </a:r>
            <a:fld id="{903AC3D0-9D1C-4C10-AAFA-F4B76FB78BD1}" type="slidenum">
              <a:rPr lang="en-US" altLang="en-US" sz="2400"/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3663"/>
            <a:ext cx="91059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82650"/>
            <a:ext cx="891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98463" y="847725"/>
            <a:ext cx="90805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00050" y="6372225"/>
            <a:ext cx="9124950" cy="285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3213" y="6415088"/>
            <a:ext cx="778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400" smtClean="0"/>
              <a:t>Faculty of Computer Science and Engineering - HCMUT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q"/>
        <a:defRPr sz="26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→"/>
        <a:defRPr sz="26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4201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COMPUTER GRAPHICS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457200"/>
            <a:ext cx="990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99"/>
                </a:solidFill>
              </a:rPr>
              <a:t>Hochiminh city University of Technology</a:t>
            </a:r>
          </a:p>
          <a:p>
            <a:pPr algn="ctr" eaLnBrk="1" hangingPunct="1"/>
            <a:r>
              <a:rPr lang="en-US" altLang="en-US" sz="2800">
                <a:solidFill>
                  <a:srgbClr val="000099"/>
                </a:solidFill>
              </a:rPr>
              <a:t>Faculty of Computer Science and Engineering</a:t>
            </a: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65532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u="sng" dirty="0">
                <a:solidFill>
                  <a:srgbClr val="FF3300"/>
                </a:solidFill>
              </a:rPr>
              <a:t>CHAPTER </a:t>
            </a:r>
            <a:r>
              <a:rPr lang="en-US" altLang="en-US" sz="4400" b="1" u="sng" dirty="0" smtClean="0">
                <a:solidFill>
                  <a:srgbClr val="FF3300"/>
                </a:solidFill>
              </a:rPr>
              <a:t>03:</a:t>
            </a:r>
            <a:endParaRPr lang="en-US" altLang="en-US" sz="4400" b="1" u="sng" dirty="0">
              <a:solidFill>
                <a:srgbClr val="FF3300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 smtClean="0">
                <a:solidFill>
                  <a:srgbClr val="FF3300"/>
                </a:solidFill>
              </a:rPr>
              <a:t>3D Object &amp; Mesh</a:t>
            </a:r>
            <a:endParaRPr lang="en-US" altLang="en-US" sz="4400" dirty="0">
              <a:solidFill>
                <a:srgbClr val="FF3300"/>
              </a:solidFill>
            </a:endParaRPr>
          </a:p>
        </p:txBody>
      </p:sp>
      <p:pic>
        <p:nvPicPr>
          <p:cNvPr id="3077" name="Picture 11" descr="DSGN18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1371600"/>
            <a:ext cx="19510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22906" y="5072628"/>
            <a:ext cx="41077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Giang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pPr algn="ctr"/>
            <a:r>
              <a:rPr lang="en-US" dirty="0" smtClean="0"/>
              <a:t>tgson@hcmut.edu.vn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90"/>
    </mc:Choice>
    <mc:Fallback xmlns="">
      <p:transition spd="slow" advTm="575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void triangle( GLfloat *a, GLfloat *b, GLfloat *c){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</a:t>
            </a: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glVertex3fv</a:t>
            </a:r>
            <a:r>
              <a:rPr lang="en-US" altLang="en-US" sz="2000" b="1" smtClean="0">
                <a:latin typeface="Courier New" panose="02070309020205020404" pitchFamily="49" charset="0"/>
              </a:rPr>
              <a:t>(a);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glVertex3fv(b);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glVertex3fv(c);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void tetra(GLfloat *a, GLfloat *b, GLfloat *c, GLfloat *d){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  glColor3fv(colors[0]);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  triangle(b, d, c);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  glColor3fv(colors[1]);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  triangle(a, b, c);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  glColor3fv(colors[2]);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  triangle(a, c, d);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  glColor3fv(colors[3]);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  triangle(a, d, 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72"/>
    </mc:Choice>
    <mc:Fallback xmlns="">
      <p:transition spd="slow" advTm="12187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void divide_tetra(GLfloat *a, GLfloat *b, GLfloat *c, GLfloat *d, int m){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  GLfloat mid[6][3];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  int j;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  if(m&gt;0)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		for(j=0; j&lt;3; j++) mid[0][j]=(a[j]+b[j])/2;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		…………………………………………….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		divide_tetra(a, mid[0], mid[1], mid[2], m-1);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		…………………………………………….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  else(tetra(a,b,c,d)); /* draw tetrahedron at end of recursion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}</a:t>
            </a:r>
          </a:p>
          <a:p>
            <a:pPr eaLnBrk="1" hangingPunct="1"/>
            <a:endParaRPr lang="en-US" altLang="en-US" sz="22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99"/>
    </mc:Choice>
    <mc:Fallback xmlns="">
      <p:transition spd="slow" advTm="9939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700" smtClean="0"/>
              <a:t>Because the triangles are drawn in the order they are defined in the program, the front triangles are not always rendered in front of triangles behind them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329723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329723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42"/>
    </mc:Choice>
    <mc:Fallback xmlns="">
      <p:transition spd="slow" advTm="5134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Hidden-Surface Removal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329723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28800"/>
            <a:ext cx="329723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44"/>
    </mc:Choice>
    <mc:Fallback xmlns="">
      <p:transition spd="slow" advTm="7134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276600"/>
            <a:ext cx="3048000" cy="2850739"/>
          </a:xfrm>
          <a:prstGeom prst="rect">
            <a:avLst/>
          </a:prstGeom>
        </p:spPr>
      </p:pic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Hidden-Surface Removal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Camera : (0, 0, 20)</a:t>
            </a:r>
          </a:p>
          <a:p>
            <a:pPr eaLnBrk="1" hangingPunct="1"/>
            <a:r>
              <a:rPr lang="en-US" altLang="en-US" dirty="0" smtClean="0"/>
              <a:t>Teapot : (0, 0, -1)</a:t>
            </a:r>
          </a:p>
          <a:p>
            <a:pPr eaLnBrk="1" hangingPunct="1"/>
            <a:r>
              <a:rPr lang="en-US" altLang="en-US" dirty="0" smtClean="0"/>
              <a:t>Sphere: (0, 0, 1)</a:t>
            </a:r>
          </a:p>
          <a:p>
            <a:pPr eaLnBrk="1" hangingPunct="1"/>
            <a:r>
              <a:rPr lang="en-US" altLang="en-US" dirty="0" smtClean="0"/>
              <a:t>Cube: (0, 0, -</a:t>
            </a:r>
            <a:r>
              <a:rPr lang="en-US" altLang="en-US" dirty="0"/>
              <a:t>3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Correct Order: </a:t>
            </a:r>
            <a:r>
              <a:rPr lang="en-US" altLang="en-US" dirty="0" err="1" smtClean="0"/>
              <a:t>Camera</a:t>
            </a:r>
            <a:r>
              <a:rPr lang="en-US" altLang="en-US" dirty="0" err="1" smtClean="0">
                <a:sym typeface="Wingdings" panose="05000000000000000000" pitchFamily="2" charset="2"/>
              </a:rPr>
              <a:t></a:t>
            </a:r>
            <a:r>
              <a:rPr lang="en-US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Sphere</a:t>
            </a:r>
            <a:r>
              <a:rPr lang="en-US" altLang="en-US" dirty="0" err="1" smtClean="0">
                <a:sym typeface="Wingdings" panose="05000000000000000000" pitchFamily="2" charset="2"/>
              </a:rPr>
              <a:t>TeapotCube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Draw Order : </a:t>
            </a:r>
            <a:r>
              <a:rPr lang="en-US" altLang="en-US" dirty="0" err="1" smtClean="0">
                <a:sym typeface="Wingdings" panose="05000000000000000000" pitchFamily="2" charset="2"/>
              </a:rPr>
              <a:t>TeapotSphere</a:t>
            </a:r>
            <a:r>
              <a:rPr lang="en-US" altLang="en-US" dirty="0" smtClean="0">
                <a:sym typeface="Wingdings" panose="05000000000000000000" pitchFamily="2" charset="2"/>
              </a:rPr>
              <a:t> 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Cube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4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80"/>
    </mc:Choice>
    <mc:Fallback xmlns="">
      <p:transition spd="slow" advTm="13278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Hidden-Surface Removal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Depth Buffer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4375"/>
            <a:ext cx="4953000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6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4"/>
    </mc:Choice>
    <mc:Fallback xmlns="">
      <p:transition spd="slow" advTm="3588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Hidden-Surface Removal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use depth buffer</a:t>
            </a: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84338"/>
            <a:ext cx="5105400" cy="40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3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77"/>
    </mc:Choice>
    <mc:Fallback xmlns="">
      <p:transition spd="slow" advTm="7017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Hidden-Surface Removal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700" dirty="0" smtClean="0"/>
              <a:t>We want to see only those surfaces in front of other surfaces</a:t>
            </a:r>
          </a:p>
          <a:p>
            <a:pPr eaLnBrk="1" hangingPunct="1"/>
            <a:r>
              <a:rPr lang="en-US" altLang="en-US" sz="2700" dirty="0" smtClean="0"/>
              <a:t>OpenGL uses a </a:t>
            </a:r>
            <a:r>
              <a:rPr lang="en-US" altLang="en-US" sz="2700" i="1" dirty="0" smtClean="0"/>
              <a:t>hidden-surface</a:t>
            </a:r>
            <a:r>
              <a:rPr lang="en-US" altLang="en-US" sz="2700" dirty="0" smtClean="0"/>
              <a:t> method called the </a:t>
            </a:r>
            <a:r>
              <a:rPr lang="en-US" altLang="en-US" sz="2700" i="1" dirty="0" smtClean="0"/>
              <a:t>z</a:t>
            </a:r>
            <a:r>
              <a:rPr lang="en-US" altLang="en-US" sz="2700" dirty="0" smtClean="0"/>
              <a:t>-buffer algorithm that saves depth information as objects are rendered so that only the front objects appear in the image</a:t>
            </a:r>
          </a:p>
          <a:p>
            <a:pPr eaLnBrk="1" hangingPunct="1"/>
            <a:endParaRPr lang="en-US" altLang="en-US" sz="2700" dirty="0" smtClean="0"/>
          </a:p>
        </p:txBody>
      </p:sp>
      <p:pic>
        <p:nvPicPr>
          <p:cNvPr id="87044" name="Picture 5" descr="an02f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3733800"/>
            <a:ext cx="2878137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6"/>
    </mc:Choice>
    <mc:Fallback xmlns="">
      <p:transition spd="slow" advTm="3087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Hidden-Surface Removal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algorithm uses an extra buffer, the z-buffer, to store depth information as geometry travels down the pipeline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It must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Requested in </a:t>
            </a:r>
            <a:r>
              <a:rPr lang="en-US" altLang="en-US" b="1" dirty="0" smtClean="0">
                <a:latin typeface="Courier New" panose="02070309020205020404" pitchFamily="49" charset="0"/>
              </a:rPr>
              <a:t>main()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glutInitDisplayMode</a:t>
            </a:r>
            <a:r>
              <a:rPr lang="en-US" altLang="en-US" b="1" dirty="0" smtClean="0">
                <a:latin typeface="Courier New" panose="02070309020205020404" pitchFamily="49" charset="0"/>
              </a:rPr>
              <a:t>(GLUT_SINGLE | GLUT_RGB | </a:t>
            </a:r>
            <a:r>
              <a:rPr lang="en-US" altLang="en-US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GLUT_DEPTH</a:t>
            </a:r>
            <a:r>
              <a:rPr lang="en-US" altLang="en-US" b="1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Enabled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glEnable</a:t>
            </a:r>
            <a:r>
              <a:rPr lang="en-US" altLang="en-US" b="1" dirty="0" smtClean="0">
                <a:latin typeface="Courier New" panose="02070309020205020404" pitchFamily="49" charset="0"/>
              </a:rPr>
              <a:t>(GL_DEPTH_TEST)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Cleared in the display callback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glClear</a:t>
            </a:r>
            <a:r>
              <a:rPr lang="en-US" altLang="en-US" b="1" dirty="0" smtClean="0">
                <a:latin typeface="Courier New" panose="02070309020205020404" pitchFamily="49" charset="0"/>
              </a:rPr>
              <a:t>(GL_COLOR_BUFFER_BIT |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GL_DEPTH_BUFFER_BIT</a:t>
            </a:r>
            <a:r>
              <a:rPr lang="en-US" altLang="en-US" b="1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305"/>
    </mc:Choice>
    <mc:Fallback xmlns="">
      <p:transition spd="slow" advTm="42530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Sphere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33528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882650"/>
            <a:ext cx="2728546" cy="2728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31" y="3748698"/>
            <a:ext cx="2584565" cy="24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811"/>
    </mc:Choice>
    <mc:Fallback xmlns="">
      <p:transition spd="slow" advTm="1168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Draw </a:t>
            </a:r>
            <a:r>
              <a:rPr lang="en-US" altLang="en-US" dirty="0" err="1" smtClean="0"/>
              <a:t>Sierpinski</a:t>
            </a:r>
            <a:r>
              <a:rPr lang="en-US" altLang="en-US" dirty="0" smtClean="0"/>
              <a:t> gasket by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Draw </a:t>
            </a:r>
            <a:r>
              <a:rPr lang="en-US" altLang="en-US" dirty="0"/>
              <a:t>3D </a:t>
            </a:r>
            <a:r>
              <a:rPr lang="en-US" altLang="en-US" dirty="0" err="1"/>
              <a:t>Sierpinski</a:t>
            </a:r>
            <a:r>
              <a:rPr lang="en-US" altLang="en-US" dirty="0"/>
              <a:t> </a:t>
            </a:r>
            <a:r>
              <a:rPr lang="en-US" altLang="en-US" dirty="0" smtClean="0"/>
              <a:t>gasket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Hidden Surface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Modeling Sphere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Data 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21"/>
    </mc:Choice>
    <mc:Fallback xmlns="">
      <p:transition spd="slow" advTm="3492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Sphere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253654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896466"/>
            <a:ext cx="3519854" cy="1523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89539"/>
            <a:ext cx="3560618" cy="14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10"/>
    </mc:Choice>
    <mc:Fallback xmlns="">
      <p:transition spd="slow" advTm="15531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Modeling Sphere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Spherical coordinate system</a:t>
            </a:r>
          </a:p>
          <a:p>
            <a:pPr lvl="1" eaLnBrk="1" hangingPunct="1"/>
            <a:r>
              <a:rPr lang="es-ES" altLang="en-US" smtClean="0"/>
              <a:t>x = r*sin(theta)*cos(phi);</a:t>
            </a:r>
          </a:p>
          <a:p>
            <a:pPr lvl="1" eaLnBrk="1" hangingPunct="1"/>
            <a:r>
              <a:rPr lang="es-ES" altLang="en-US" smtClean="0"/>
              <a:t>z = r*cos(theta)*cos(phi);</a:t>
            </a:r>
          </a:p>
          <a:p>
            <a:pPr lvl="1" eaLnBrk="1" hangingPunct="1"/>
            <a:r>
              <a:rPr lang="es-ES" altLang="en-US" smtClean="0"/>
              <a:t>y = r*sin(phi);</a:t>
            </a:r>
            <a:endParaRPr lang="en-US" altLang="en-US" smtClean="0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40624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81"/>
    </mc:Choice>
    <mc:Fallback xmlns="">
      <p:transition spd="slow" advTm="18368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Modeling Sphere</a:t>
            </a:r>
            <a:endParaRPr lang="en-US" altLang="en-US" sz="3600" dirty="0" smtClean="0"/>
          </a:p>
        </p:txBody>
      </p:sp>
      <p:pic>
        <p:nvPicPr>
          <p:cNvPr id="93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8" y="990600"/>
            <a:ext cx="46593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90600"/>
            <a:ext cx="3048000" cy="343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5257800" y="990600"/>
            <a:ext cx="3886200" cy="1143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8400" y="4724400"/>
            <a:ext cx="23134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 : -90 </a:t>
            </a:r>
            <a:r>
              <a:rPr lang="en-US" dirty="0" smtClean="0">
                <a:sym typeface="Wingdings" panose="05000000000000000000" pitchFamily="2" charset="2"/>
              </a:rPr>
              <a:t> 90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0691" y="5274081"/>
            <a:ext cx="24817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Theta: 0 </a:t>
            </a:r>
            <a:r>
              <a:rPr lang="en-US" dirty="0" smtClean="0">
                <a:sym typeface="Wingdings" panose="05000000000000000000" pitchFamily="2" charset="2"/>
              </a:rPr>
              <a:t> 360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5755957"/>
            <a:ext cx="29642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Theta: -180 </a:t>
            </a:r>
            <a:r>
              <a:rPr lang="en-US" dirty="0" smtClean="0">
                <a:sym typeface="Wingdings" panose="05000000000000000000" pitchFamily="2" charset="2"/>
              </a:rPr>
              <a:t> 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63"/>
    </mc:Choice>
    <mc:Fallback xmlns="">
      <p:transition spd="slow" advTm="9906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Modeling Sphere</a:t>
            </a:r>
            <a:endParaRPr lang="en-US" altLang="en-US" sz="3600" dirty="0" smtClean="0"/>
          </a:p>
        </p:txBody>
      </p:sp>
      <p:pic>
        <p:nvPicPr>
          <p:cNvPr id="942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0600"/>
            <a:ext cx="46593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4276725"/>
            <a:ext cx="413385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18903"/>
            <a:ext cx="2895600" cy="307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3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88"/>
    </mc:Choice>
    <mc:Fallback xmlns="">
      <p:transition spd="slow" advTm="12208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Modeling Sphere</a:t>
            </a:r>
            <a:endParaRPr lang="en-US" altLang="en-US" sz="3600" dirty="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for(float phi = -80; phi&lt;=80; phi+=20){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</a:t>
            </a:r>
            <a:r>
              <a:rPr lang="en-US" altLang="en-US" sz="2200" dirty="0" err="1" smtClean="0"/>
              <a:t>phir</a:t>
            </a:r>
            <a:r>
              <a:rPr lang="en-US" altLang="en-US" sz="2200" dirty="0" smtClean="0"/>
              <a:t> = c*phi;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phir20 = c*(phi+20);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</a:t>
            </a:r>
            <a:r>
              <a:rPr lang="en-US" altLang="en-US" sz="2200" dirty="0" err="1" smtClean="0"/>
              <a:t>glBegin</a:t>
            </a:r>
            <a:r>
              <a:rPr lang="en-US" altLang="en-US" sz="2200" dirty="0" smtClean="0"/>
              <a:t>(GL_QUAD_STRIP);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for(float theta = -180; theta&lt;=180; theta+=20)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	</a:t>
            </a:r>
            <a:r>
              <a:rPr lang="en-US" altLang="en-US" sz="2200" dirty="0" err="1" smtClean="0"/>
              <a:t>thetar</a:t>
            </a:r>
            <a:r>
              <a:rPr lang="en-US" altLang="en-US" sz="2200" dirty="0" smtClean="0"/>
              <a:t> = c*theta;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	x = sin(</a:t>
            </a:r>
            <a:r>
              <a:rPr lang="en-US" altLang="en-US" sz="2200" dirty="0" err="1" smtClean="0"/>
              <a:t>thetar</a:t>
            </a:r>
            <a:r>
              <a:rPr lang="en-US" altLang="en-US" sz="2200" dirty="0" smtClean="0"/>
              <a:t>)*cos(</a:t>
            </a:r>
            <a:r>
              <a:rPr lang="en-US" altLang="en-US" sz="2200" dirty="0" err="1" smtClean="0"/>
              <a:t>phir</a:t>
            </a:r>
            <a:r>
              <a:rPr lang="en-US" altLang="en-US" sz="2200" dirty="0" smtClean="0"/>
              <a:t>); z = cos(</a:t>
            </a:r>
            <a:r>
              <a:rPr lang="en-US" altLang="en-US" sz="2200" dirty="0" err="1" smtClean="0"/>
              <a:t>thetar</a:t>
            </a:r>
            <a:r>
              <a:rPr lang="en-US" altLang="en-US" sz="2200" dirty="0" smtClean="0"/>
              <a:t>)*cos(</a:t>
            </a:r>
            <a:r>
              <a:rPr lang="en-US" altLang="en-US" sz="2200" dirty="0" err="1" smtClean="0"/>
              <a:t>phir</a:t>
            </a:r>
            <a:r>
              <a:rPr lang="en-US" altLang="en-US" sz="22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	y = sin(</a:t>
            </a:r>
            <a:r>
              <a:rPr lang="en-US" altLang="en-US" sz="2200" dirty="0" err="1" smtClean="0"/>
              <a:t>phir</a:t>
            </a:r>
            <a:r>
              <a:rPr lang="en-US" altLang="en-US" sz="22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	glVertex3d(x, y, z);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	</a:t>
            </a:r>
            <a:r>
              <a:rPr lang="en-US" altLang="en-US" sz="2200" dirty="0" smtClean="0">
                <a:solidFill>
                  <a:srgbClr val="FF0000"/>
                </a:solidFill>
              </a:rPr>
              <a:t>x = sin(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thetar</a:t>
            </a:r>
            <a:r>
              <a:rPr lang="en-US" altLang="en-US" sz="2200" dirty="0" smtClean="0">
                <a:solidFill>
                  <a:srgbClr val="FF0000"/>
                </a:solidFill>
              </a:rPr>
              <a:t>)*cos(phir20);z = cos(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thetar</a:t>
            </a:r>
            <a:r>
              <a:rPr lang="en-US" altLang="en-US" sz="2200" dirty="0" smtClean="0">
                <a:solidFill>
                  <a:srgbClr val="FF0000"/>
                </a:solidFill>
              </a:rPr>
              <a:t>)*cos(phir20);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FF0000"/>
                </a:solidFill>
              </a:rPr>
              <a:t>			y = sin(phir20);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FF0000"/>
                </a:solidFill>
              </a:rPr>
              <a:t>			glVertex3d(x, y, z);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	</a:t>
            </a:r>
            <a:r>
              <a:rPr lang="en-US" altLang="en-US" sz="2200" dirty="0" err="1" smtClean="0"/>
              <a:t>glEnd</a:t>
            </a:r>
            <a:r>
              <a:rPr lang="en-US" altLang="en-US" sz="22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	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613729"/>
            <a:ext cx="29146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863"/>
    </mc:Choice>
    <mc:Fallback xmlns="">
      <p:transition spd="slow" advTm="22486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Modeling Sphere</a:t>
            </a:r>
            <a:endParaRPr lang="en-US" altLang="en-US" sz="3600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 smtClean="0"/>
              <a:t>glBegin</a:t>
            </a:r>
            <a:r>
              <a:rPr lang="en-US" altLang="en-US" dirty="0" smtClean="0"/>
              <a:t>(GL_TRIANGLE_FAN);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glVertex3d(0, 1, 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c80 = c*80;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y = sin(c80);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for(float theta = 180; theta&gt;=-180; theta-=20)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	</a:t>
            </a:r>
            <a:r>
              <a:rPr lang="en-US" altLang="en-US" dirty="0" err="1" smtClean="0"/>
              <a:t>thetar</a:t>
            </a:r>
            <a:r>
              <a:rPr lang="en-US" altLang="en-US" dirty="0" smtClean="0"/>
              <a:t> = c*theta;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	x = sin(</a:t>
            </a:r>
            <a:r>
              <a:rPr lang="en-US" altLang="en-US" dirty="0" err="1" smtClean="0"/>
              <a:t>thetar</a:t>
            </a:r>
            <a:r>
              <a:rPr lang="en-US" altLang="en-US" dirty="0" smtClean="0"/>
              <a:t>)*cos(c80);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	z = cos(</a:t>
            </a:r>
            <a:r>
              <a:rPr lang="en-US" altLang="en-US" dirty="0" err="1" smtClean="0"/>
              <a:t>thetar</a:t>
            </a:r>
            <a:r>
              <a:rPr lang="en-US" altLang="en-US" dirty="0" smtClean="0"/>
              <a:t>)*cos(c80);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	glVertex3d(x, y, z);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 smtClean="0"/>
              <a:t>glEnd</a:t>
            </a:r>
            <a:r>
              <a:rPr lang="en-US" alt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15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51"/>
    </mc:Choice>
    <mc:Fallback xmlns="">
      <p:transition spd="slow" advTm="6305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Modeling Sphere</a:t>
            </a:r>
            <a:endParaRPr lang="en-US" altLang="en-US" sz="3600" dirty="0" smtClean="0"/>
          </a:p>
        </p:txBody>
      </p:sp>
      <p:pic>
        <p:nvPicPr>
          <p:cNvPr id="972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1371600"/>
            <a:ext cx="38703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7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2"/>
    </mc:Choice>
    <mc:Fallback xmlns="">
      <p:transition spd="slow" advTm="1161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Modeling Sphere</a:t>
            </a:r>
            <a:endParaRPr lang="en-US" altLang="en-US" sz="3600" dirty="0" smtClean="0"/>
          </a:p>
        </p:txBody>
      </p:sp>
      <p:pic>
        <p:nvPicPr>
          <p:cNvPr id="983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38703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08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43"/>
    </mc:Choice>
    <mc:Fallback xmlns="">
      <p:transition spd="slow" advTm="11554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Modeling Sphere</a:t>
            </a:r>
            <a:endParaRPr lang="en-US" altLang="en-US" sz="3600" dirty="0" smtClean="0"/>
          </a:p>
        </p:txBody>
      </p:sp>
      <p:pic>
        <p:nvPicPr>
          <p:cNvPr id="993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1371600"/>
            <a:ext cx="38703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7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33"/>
    </mc:Choice>
    <mc:Fallback xmlns="">
      <p:transition spd="slow" advTm="5403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Modeling Sphere</a:t>
            </a:r>
            <a:endParaRPr lang="en-US" altLang="en-US" sz="3600" dirty="0" smtClean="0"/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1371600"/>
            <a:ext cx="38703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3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6"/>
    </mc:Choice>
    <mc:Fallback xmlns="">
      <p:transition spd="slow" advTm="1081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700" smtClean="0"/>
              <a:t>Start with a triangle</a:t>
            </a:r>
          </a:p>
          <a:p>
            <a:pPr eaLnBrk="1" hangingPunct="1"/>
            <a:endParaRPr lang="en-US" altLang="en-US" sz="2700" smtClean="0"/>
          </a:p>
          <a:p>
            <a:pPr eaLnBrk="1" hangingPunct="1"/>
            <a:endParaRPr lang="en-US" altLang="en-US" sz="2700" smtClean="0"/>
          </a:p>
          <a:p>
            <a:pPr eaLnBrk="1" hangingPunct="1"/>
            <a:endParaRPr lang="en-US" altLang="en-US" sz="2700" smtClean="0"/>
          </a:p>
          <a:p>
            <a:pPr eaLnBrk="1" hangingPunct="1"/>
            <a:r>
              <a:rPr lang="en-US" altLang="en-US" smtClean="0"/>
              <a:t>Connect bisectors of sides and remove central triangle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700" smtClean="0"/>
              <a:t>Repeat</a:t>
            </a:r>
          </a:p>
        </p:txBody>
      </p:sp>
      <p:sp>
        <p:nvSpPr>
          <p:cNvPr id="72708" name="Freeform 4"/>
          <p:cNvSpPr>
            <a:spLocks/>
          </p:cNvSpPr>
          <p:nvPr/>
        </p:nvSpPr>
        <p:spPr bwMode="auto">
          <a:xfrm>
            <a:off x="4114800" y="1447800"/>
            <a:ext cx="1600200" cy="1295400"/>
          </a:xfrm>
          <a:custGeom>
            <a:avLst/>
            <a:gdLst>
              <a:gd name="T0" fmla="*/ 0 w 1296"/>
              <a:gd name="T1" fmla="*/ 1589073068 h 1056"/>
              <a:gd name="T2" fmla="*/ 1024489774 w 1296"/>
              <a:gd name="T3" fmla="*/ 0 h 1056"/>
              <a:gd name="T4" fmla="*/ 1975802500 w 1296"/>
              <a:gd name="T5" fmla="*/ 1589073068 h 1056"/>
              <a:gd name="T6" fmla="*/ 0 w 1296"/>
              <a:gd name="T7" fmla="*/ 1589073068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1056"/>
              <a:gd name="T14" fmla="*/ 1296 w 129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1056">
                <a:moveTo>
                  <a:pt x="0" y="1056"/>
                </a:moveTo>
                <a:lnTo>
                  <a:pt x="672" y="0"/>
                </a:lnTo>
                <a:lnTo>
                  <a:pt x="1296" y="105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grpSp>
        <p:nvGrpSpPr>
          <p:cNvPr id="72709" name="Group 8"/>
          <p:cNvGrpSpPr>
            <a:grpSpLocks/>
          </p:cNvGrpSpPr>
          <p:nvPr/>
        </p:nvGrpSpPr>
        <p:grpSpPr bwMode="auto">
          <a:xfrm>
            <a:off x="4114800" y="3581400"/>
            <a:ext cx="1600200" cy="1295400"/>
            <a:chOff x="2592" y="2256"/>
            <a:chExt cx="1008" cy="816"/>
          </a:xfrm>
        </p:grpSpPr>
        <p:sp>
          <p:nvSpPr>
            <p:cNvPr id="72710" name="Freeform 6"/>
            <p:cNvSpPr>
              <a:spLocks/>
            </p:cNvSpPr>
            <p:nvPr/>
          </p:nvSpPr>
          <p:spPr bwMode="auto">
            <a:xfrm>
              <a:off x="2592" y="2256"/>
              <a:ext cx="1008" cy="816"/>
            </a:xfrm>
            <a:custGeom>
              <a:avLst/>
              <a:gdLst>
                <a:gd name="T0" fmla="*/ 0 w 1296"/>
                <a:gd name="T1" fmla="*/ 631 h 1056"/>
                <a:gd name="T2" fmla="*/ 407 w 1296"/>
                <a:gd name="T3" fmla="*/ 0 h 1056"/>
                <a:gd name="T4" fmla="*/ 784 w 1296"/>
                <a:gd name="T5" fmla="*/ 631 h 1056"/>
                <a:gd name="T6" fmla="*/ 0 w 1296"/>
                <a:gd name="T7" fmla="*/ 631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056"/>
                <a:gd name="T14" fmla="*/ 1296 w 129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056">
                  <a:moveTo>
                    <a:pt x="0" y="1056"/>
                  </a:moveTo>
                  <a:lnTo>
                    <a:pt x="672" y="0"/>
                  </a:lnTo>
                  <a:lnTo>
                    <a:pt x="1296" y="1056"/>
                  </a:lnTo>
                  <a:lnTo>
                    <a:pt x="0" y="105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2711" name="Freeform 7"/>
            <p:cNvSpPr>
              <a:spLocks/>
            </p:cNvSpPr>
            <p:nvPr/>
          </p:nvSpPr>
          <p:spPr bwMode="auto">
            <a:xfrm>
              <a:off x="2880" y="2640"/>
              <a:ext cx="480" cy="432"/>
            </a:xfrm>
            <a:custGeom>
              <a:avLst/>
              <a:gdLst>
                <a:gd name="T0" fmla="*/ 0 w 480"/>
                <a:gd name="T1" fmla="*/ 0 h 432"/>
                <a:gd name="T2" fmla="*/ 480 w 480"/>
                <a:gd name="T3" fmla="*/ 0 h 432"/>
                <a:gd name="T4" fmla="*/ 192 w 480"/>
                <a:gd name="T5" fmla="*/ 432 h 432"/>
                <a:gd name="T6" fmla="*/ 0 w 48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432"/>
                <a:gd name="T14" fmla="*/ 480 w 48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432">
                  <a:moveTo>
                    <a:pt x="0" y="0"/>
                  </a:moveTo>
                  <a:lnTo>
                    <a:pt x="480" y="0"/>
                  </a:lnTo>
                  <a:lnTo>
                    <a:pt x="192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57"/>
    </mc:Choice>
    <mc:Fallback xmlns="">
      <p:transition spd="slow" advTm="8945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Modeling Sphere</a:t>
            </a:r>
            <a:endParaRPr lang="en-US" altLang="en-US" sz="3600" dirty="0" smtClean="0"/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1143000"/>
            <a:ext cx="45148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97"/>
    </mc:Choice>
    <mc:Fallback xmlns="">
      <p:transition spd="slow" advTm="34297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57" y="3105377"/>
            <a:ext cx="2619375" cy="2600325"/>
          </a:xfrm>
          <a:prstGeom prst="rect">
            <a:avLst/>
          </a:prstGeom>
        </p:spPr>
      </p:pic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ea typeface="Gulim" pitchFamily="34" charset="-127"/>
              </a:rPr>
              <a:t>Data Structure</a:t>
            </a:r>
            <a:endParaRPr lang="en-US" altLang="en-US" sz="3200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7048500" cy="33845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GLfloat</a:t>
            </a:r>
            <a:r>
              <a:rPr lang="en-US" sz="2000" dirty="0"/>
              <a:t> a[3] = { 0, 0, 0 },b[3] = { 1, 0, 0 };</a:t>
            </a:r>
          </a:p>
          <a:p>
            <a:pPr marL="0" indent="0">
              <a:buNone/>
            </a:pPr>
            <a:r>
              <a:rPr lang="en-US" sz="2000" dirty="0" err="1"/>
              <a:t>GLfloat</a:t>
            </a:r>
            <a:r>
              <a:rPr lang="en-US" sz="2000" dirty="0"/>
              <a:t> c[3] = { 0, 1, 0 },d[3] = { 0, 0, 1 };</a:t>
            </a:r>
          </a:p>
          <a:p>
            <a:pPr marL="0" indent="0">
              <a:buNone/>
            </a:pPr>
            <a:r>
              <a:rPr lang="en-US" sz="2000" dirty="0" err="1" smtClean="0"/>
              <a:t>glPolygonMode</a:t>
            </a:r>
            <a:r>
              <a:rPr lang="en-US" sz="2000" dirty="0" smtClean="0"/>
              <a:t>(GL_FRONT_AND_BACK</a:t>
            </a:r>
            <a:r>
              <a:rPr lang="en-US" sz="2000" dirty="0"/>
              <a:t>, GL_LINE);</a:t>
            </a:r>
          </a:p>
          <a:p>
            <a:pPr marL="0" indent="0">
              <a:buNone/>
            </a:pPr>
            <a:r>
              <a:rPr lang="en-US" sz="2000" dirty="0" err="1"/>
              <a:t>glBegin</a:t>
            </a:r>
            <a:r>
              <a:rPr lang="en-US" sz="2000" dirty="0"/>
              <a:t>(GL_TRIANGLES);</a:t>
            </a:r>
          </a:p>
          <a:p>
            <a:pPr marL="0" indent="0">
              <a:buNone/>
            </a:pPr>
            <a:r>
              <a:rPr lang="en-US" sz="2000" dirty="0" smtClean="0"/>
              <a:t>	glVertex3fv(a</a:t>
            </a:r>
            <a:r>
              <a:rPr lang="en-US" sz="2000" dirty="0"/>
              <a:t>);glVertex3fv(b);glVertex3fv(c);</a:t>
            </a:r>
          </a:p>
          <a:p>
            <a:pPr marL="0" indent="0">
              <a:buNone/>
            </a:pPr>
            <a:r>
              <a:rPr lang="en-US" sz="2000" dirty="0" smtClean="0"/>
              <a:t>	glVertex3fv(a</a:t>
            </a:r>
            <a:r>
              <a:rPr lang="en-US" sz="2000" dirty="0"/>
              <a:t>); glVertex3fv(b); glVertex3fv(d);</a:t>
            </a:r>
          </a:p>
          <a:p>
            <a:pPr marL="0" indent="0">
              <a:buNone/>
            </a:pPr>
            <a:r>
              <a:rPr lang="en-US" sz="2000" dirty="0" smtClean="0"/>
              <a:t>	glVertex3fv(a</a:t>
            </a:r>
            <a:r>
              <a:rPr lang="en-US" sz="2000" dirty="0"/>
              <a:t>); glVertex3fv(c); glVertex3fv(d);</a:t>
            </a:r>
          </a:p>
          <a:p>
            <a:pPr marL="0" indent="0">
              <a:buNone/>
            </a:pPr>
            <a:r>
              <a:rPr lang="en-US" sz="2000" dirty="0" smtClean="0"/>
              <a:t>	glVertex3fv(b</a:t>
            </a:r>
            <a:r>
              <a:rPr lang="en-US" sz="2000" dirty="0"/>
              <a:t>); glVertex3fv(c); glVertex3fv(d);</a:t>
            </a:r>
          </a:p>
          <a:p>
            <a:pPr marL="0" indent="0">
              <a:buNone/>
            </a:pPr>
            <a:r>
              <a:rPr lang="en-US" sz="2000" dirty="0" err="1"/>
              <a:t>glEnd</a:t>
            </a:r>
            <a:r>
              <a:rPr lang="en-US" sz="2000" dirty="0"/>
              <a:t>();</a:t>
            </a:r>
            <a:endParaRPr lang="en-US" altLang="en-US" sz="2000" dirty="0" smtClean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8127274" y="2257696"/>
            <a:ext cx="0" cy="2362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839525" y="4514779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40480" y="4960007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02022" y="2860357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59630" y="4913062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2057400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39751" y="5867400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8263" y="5213259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8127274" y="4619896"/>
            <a:ext cx="1169126" cy="147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5562600" y="4619896"/>
            <a:ext cx="2564674" cy="586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94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Gulim" pitchFamily="34" charset="-127"/>
              </a:rPr>
              <a:t>Data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52895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Face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	</a:t>
            </a:r>
            <a:r>
              <a:rPr lang="en-US" dirty="0" err="1" smtClean="0"/>
              <a:t>numVerts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Point3D	*</a:t>
            </a:r>
            <a:r>
              <a:rPr lang="en-US" dirty="0" err="1" smtClean="0"/>
              <a:t>pointArr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class </a:t>
            </a:r>
            <a:r>
              <a:rPr lang="en-US" altLang="en-US" dirty="0"/>
              <a:t>Mesh  </a:t>
            </a:r>
            <a:r>
              <a:rPr lang="en-US" alt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	</a:t>
            </a:r>
            <a:r>
              <a:rPr lang="en-US" dirty="0" err="1" smtClean="0"/>
              <a:t>numFaces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Face		*</a:t>
            </a:r>
            <a:r>
              <a:rPr lang="en-US" dirty="0" err="1" smtClean="0"/>
              <a:t>faceArr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dirty="0" smtClean="0"/>
              <a:t>void		</a:t>
            </a:r>
            <a:r>
              <a:rPr lang="en-US" dirty="0" err="1" smtClean="0"/>
              <a:t>DrawWireframe</a:t>
            </a:r>
            <a:r>
              <a:rPr lang="en-US" dirty="0"/>
              <a:t>()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dirty="0" smtClean="0"/>
              <a:t>void		</a:t>
            </a:r>
            <a:r>
              <a:rPr lang="en-US" dirty="0" err="1" smtClean="0"/>
              <a:t>DrawColor</a:t>
            </a:r>
            <a:r>
              <a:rPr lang="en-US" dirty="0" smtClean="0"/>
              <a:t>();</a:t>
            </a:r>
            <a:endParaRPr lang="en-US" altLang="en-US" dirty="0"/>
          </a:p>
          <a:p>
            <a:pPr eaLnBrk="1" hangingPunct="1">
              <a:buNone/>
            </a:pPr>
            <a:r>
              <a:rPr lang="en-US" altLang="en-US" dirty="0" smtClean="0"/>
              <a:t>};</a:t>
            </a:r>
            <a:endParaRPr lang="en-US" altLang="en-US" dirty="0"/>
          </a:p>
          <a:p>
            <a:pPr eaLnBrk="1" hangingPunct="1">
              <a:buNone/>
            </a:pPr>
            <a:r>
              <a:rPr lang="en-US" altLang="en-US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Modeling Shapes with Polygonal Meshes</a:t>
            </a:r>
            <a:endParaRPr lang="en-US" altLang="en-US" sz="320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ea typeface="Gulim" pitchFamily="34" charset="-127"/>
              </a:rPr>
              <a:t>Defining a Polygonal Mesh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Gulim" pitchFamily="34" charset="-127"/>
              </a:rPr>
              <a:t>	- A more efficient approach uses three separate lists : a vertex list, a normal list, and a face list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Gulim" pitchFamily="34" charset="-127"/>
              </a:rPr>
              <a:t>	- The three lists work together : The vertex list contains locational or geometric information, the normal list contains orientation information, and the face list contains connectivity or topological information.</a:t>
            </a:r>
          </a:p>
          <a:p>
            <a:pPr eaLnBrk="1" hangingPunct="1">
              <a:buFontTx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/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972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Modeling Shapes with Polygonal Meshes</a:t>
            </a:r>
            <a:endParaRPr lang="en-US" altLang="en-US" sz="3200" smtClean="0"/>
          </a:p>
        </p:txBody>
      </p:sp>
      <p:pic>
        <p:nvPicPr>
          <p:cNvPr id="10854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1242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914400"/>
            <a:ext cx="17129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914400"/>
            <a:ext cx="29797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31242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Modeling Shapes with Polygonal Meshes</a:t>
            </a:r>
            <a:endParaRPr lang="en-US" altLang="en-US" sz="320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class </a:t>
            </a:r>
            <a:r>
              <a:rPr lang="en-US" altLang="en-US" sz="2400" dirty="0" err="1" smtClean="0"/>
              <a:t>VertexID</a:t>
            </a:r>
            <a:r>
              <a:rPr lang="en-US" altLang="en-US" sz="2400" dirty="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    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  </a:t>
            </a:r>
            <a:r>
              <a:rPr lang="en-US" altLang="en-US" sz="2400" dirty="0" err="1" smtClean="0"/>
              <a:t>vertIndex</a:t>
            </a:r>
            <a:r>
              <a:rPr lang="en-US" altLang="en-US" sz="2400" dirty="0" smtClean="0"/>
              <a:t>; </a:t>
            </a:r>
            <a:r>
              <a:rPr lang="en-US" altLang="en-US" sz="2400" i="1" dirty="0" smtClean="0"/>
              <a:t>//index of this vertex in the vertex list</a:t>
            </a: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    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  </a:t>
            </a:r>
            <a:r>
              <a:rPr lang="en-US" altLang="en-US" sz="2400" dirty="0" err="1" smtClean="0"/>
              <a:t>normIndex</a:t>
            </a:r>
            <a:r>
              <a:rPr lang="en-US" altLang="en-US" sz="2400" dirty="0" smtClean="0"/>
              <a:t>; </a:t>
            </a:r>
            <a:r>
              <a:rPr lang="en-US" altLang="en-US" sz="2400" i="1" dirty="0" smtClean="0"/>
              <a:t>// index of this vertex's normal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class Face{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            </a:t>
            </a:r>
            <a:r>
              <a:rPr lang="en-US" altLang="en-US" sz="2400" dirty="0" err="1" smtClean="0"/>
              <a:t>nVerts</a:t>
            </a:r>
            <a:r>
              <a:rPr lang="en-US" altLang="en-US" sz="2400" dirty="0" smtClean="0"/>
              <a:t>; </a:t>
            </a:r>
            <a:r>
              <a:rPr lang="en-US" altLang="en-US" sz="2400" i="1" dirty="0" smtClean="0"/>
              <a:t>// number of </a:t>
            </a:r>
            <a:r>
              <a:rPr lang="en-US" altLang="en-US" sz="2400" i="1" dirty="0" err="1" smtClean="0"/>
              <a:t>vertice</a:t>
            </a:r>
            <a:r>
              <a:rPr lang="en-US" altLang="en-US" sz="2400" i="1" dirty="0" smtClean="0"/>
              <a:t> in this face</a:t>
            </a: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</a:t>
            </a:r>
            <a:r>
              <a:rPr lang="en-US" altLang="en-US" sz="2400" dirty="0" err="1" smtClean="0"/>
              <a:t>VertexID</a:t>
            </a:r>
            <a:r>
              <a:rPr lang="en-US" altLang="en-US" sz="2400" dirty="0" smtClean="0"/>
              <a:t>*  </a:t>
            </a:r>
            <a:r>
              <a:rPr lang="en-US" altLang="en-US" sz="2400" dirty="0" err="1" smtClean="0"/>
              <a:t>vert</a:t>
            </a:r>
            <a:r>
              <a:rPr lang="en-US" altLang="en-US" sz="2400" dirty="0" smtClean="0"/>
              <a:t>; </a:t>
            </a:r>
            <a:r>
              <a:rPr lang="en-US" altLang="en-US" sz="2400" i="1" dirty="0" smtClean="0"/>
              <a:t>// the list of vertex and normal index</a:t>
            </a: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Face() { </a:t>
            </a:r>
            <a:r>
              <a:rPr lang="en-US" altLang="en-US" sz="2400" dirty="0" err="1" smtClean="0"/>
              <a:t>nVerts</a:t>
            </a:r>
            <a:r>
              <a:rPr lang="en-US" altLang="en-US" sz="2400" dirty="0" smtClean="0"/>
              <a:t> = 0; </a:t>
            </a:r>
            <a:r>
              <a:rPr lang="en-US" altLang="en-US" sz="2400" dirty="0" err="1" smtClean="0"/>
              <a:t>vert</a:t>
            </a:r>
            <a:r>
              <a:rPr lang="en-US" altLang="en-US" sz="2400" dirty="0" smtClean="0"/>
              <a:t> = NULL;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~Face() { delete[] </a:t>
            </a:r>
            <a:r>
              <a:rPr lang="en-US" altLang="en-US" sz="2400" dirty="0" err="1" smtClean="0"/>
              <a:t>vert</a:t>
            </a:r>
            <a:r>
              <a:rPr lang="en-US" altLang="en-US" sz="2400" dirty="0" smtClean="0"/>
              <a:t>; </a:t>
            </a:r>
            <a:r>
              <a:rPr lang="en-US" altLang="en-US" sz="2400" dirty="0" err="1" smtClean="0"/>
              <a:t>nVerts</a:t>
            </a:r>
            <a:r>
              <a:rPr lang="en-US" altLang="en-US" sz="2400" dirty="0" smtClean="0"/>
              <a:t> = 0; 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};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7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Modeling Shapes with Polygonal Meshes</a:t>
            </a:r>
            <a:endParaRPr lang="en-US" altLang="en-US" sz="3200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class Mesh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   </a:t>
            </a:r>
            <a:r>
              <a:rPr lang="en-US" altLang="en-US" sz="2200" dirty="0" err="1" smtClean="0"/>
              <a:t>int</a:t>
            </a:r>
            <a:r>
              <a:rPr lang="en-US" altLang="en-US" sz="2200" dirty="0" smtClean="0"/>
              <a:t>             </a:t>
            </a:r>
            <a:r>
              <a:rPr lang="en-US" altLang="en-US" sz="2200" dirty="0" err="1" smtClean="0"/>
              <a:t>numVerts</a:t>
            </a:r>
            <a:r>
              <a:rPr lang="en-US" altLang="en-US" sz="2200" dirty="0" smtClean="0"/>
              <a:t>; </a:t>
            </a:r>
            <a:r>
              <a:rPr lang="en-US" altLang="en-US" sz="2200" i="1" dirty="0" smtClean="0"/>
              <a:t>// number of vertices in the mesh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   Point3*     </a:t>
            </a:r>
            <a:r>
              <a:rPr lang="en-US" altLang="en-US" sz="2200" dirty="0" err="1" smtClean="0"/>
              <a:t>pt</a:t>
            </a:r>
            <a:r>
              <a:rPr lang="en-US" altLang="en-US" sz="2200" dirty="0" smtClean="0"/>
              <a:t>;   </a:t>
            </a:r>
            <a:r>
              <a:rPr lang="en-US" altLang="en-US" sz="2200" i="1" dirty="0" smtClean="0"/>
              <a:t>// array of 3D vertices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   </a:t>
            </a:r>
            <a:r>
              <a:rPr lang="en-US" altLang="en-US" sz="2200" dirty="0" err="1" smtClean="0"/>
              <a:t>int</a:t>
            </a:r>
            <a:r>
              <a:rPr lang="en-US" altLang="en-US" sz="2200" dirty="0" smtClean="0"/>
              <a:t>             </a:t>
            </a:r>
            <a:r>
              <a:rPr lang="en-US" altLang="en-US" sz="2200" dirty="0" err="1" smtClean="0"/>
              <a:t>numNormals</a:t>
            </a:r>
            <a:r>
              <a:rPr lang="en-US" altLang="en-US" sz="2200" dirty="0" smtClean="0"/>
              <a:t>; </a:t>
            </a:r>
            <a:r>
              <a:rPr lang="en-US" altLang="en-US" sz="2200" i="1" dirty="0" smtClean="0"/>
              <a:t>// number of normal vectors for the mesh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   Vector3*   norm; </a:t>
            </a:r>
            <a:r>
              <a:rPr lang="en-US" altLang="en-US" sz="2200" i="1" dirty="0" smtClean="0"/>
              <a:t>// array of </a:t>
            </a:r>
            <a:r>
              <a:rPr lang="en-US" altLang="en-US" sz="2200" i="1" dirty="0" err="1" smtClean="0"/>
              <a:t>normals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   </a:t>
            </a:r>
            <a:r>
              <a:rPr lang="en-US" altLang="en-US" sz="2200" dirty="0" err="1" smtClean="0"/>
              <a:t>int</a:t>
            </a:r>
            <a:r>
              <a:rPr lang="en-US" altLang="en-US" sz="2200" dirty="0" smtClean="0"/>
              <a:t>             </a:t>
            </a:r>
            <a:r>
              <a:rPr lang="en-US" altLang="en-US" sz="2200" dirty="0" err="1" smtClean="0"/>
              <a:t>numFaces</a:t>
            </a:r>
            <a:r>
              <a:rPr lang="en-US" altLang="en-US" sz="2200" dirty="0" smtClean="0"/>
              <a:t>; </a:t>
            </a:r>
            <a:r>
              <a:rPr lang="en-US" altLang="en-US" sz="2200" i="1" dirty="0" smtClean="0"/>
              <a:t>// number of faces in the mesh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   Face*       face; </a:t>
            </a:r>
            <a:r>
              <a:rPr lang="en-US" altLang="en-US" sz="2200" i="1" dirty="0" smtClean="0"/>
              <a:t>// array of face data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   </a:t>
            </a:r>
            <a:r>
              <a:rPr lang="en-US" altLang="en-US" sz="2200" i="1" dirty="0" smtClean="0"/>
              <a:t>// ... others to be added later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   Mesh();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   ~Mesh();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i="1" dirty="0" smtClean="0"/>
              <a:t>	  // ... others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i="1" dirty="0" smtClean="0"/>
              <a:t> </a:t>
            </a:r>
            <a:r>
              <a:rPr lang="en-US" altLang="zh-CN" sz="2200" dirty="0" smtClean="0">
                <a:ea typeface="SimSun" panose="02010600030101010101" pitchFamily="2" charset="-122"/>
              </a:rPr>
              <a:t>}; 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172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Modeling Shapes with Polygonal Meshes</a:t>
            </a:r>
            <a:endParaRPr lang="en-US" altLang="en-US" sz="320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void Mesh::DrawWireframe(){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glPolygonMode(GL_FRONT_AND_BACK, GL_LINE);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for (int f = 0; f &lt; numFaces; f++)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glBegin(GL_POLYGON);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for (int v = 0; v &lt; face[f].nVerts; v++){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int		iv = face[f].vert[v].vertIndex;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glVertex3f(pt[iv].x, pt[iv].y, pt[iv].z);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glEnd();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4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Modeling Shapes with Polygonal Meshes</a:t>
            </a:r>
            <a:endParaRPr lang="en-US" altLang="en-US" sz="3200" smtClean="0"/>
          </a:p>
        </p:txBody>
      </p:sp>
      <p:pic>
        <p:nvPicPr>
          <p:cNvPr id="1126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46760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Modeling Shapes with Polygonal Meshes</a:t>
            </a:r>
            <a:endParaRPr lang="en-US" altLang="en-US" sz="320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void Mesh::CreateTetrahedron()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numVerts=4;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pt = new Point3[numVerts];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pt[0].set(0, 0, 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pt[1].set(1, 0, 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pt[2].set(0, 1, 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pt[3].set(0, 0, 1);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29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Five subdivisions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t="19698" r="21414" b="30302"/>
          <a:stretch>
            <a:fillRect/>
          </a:stretch>
        </p:blipFill>
        <p:spPr bwMode="auto">
          <a:xfrm>
            <a:off x="2743200" y="1524000"/>
            <a:ext cx="4572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02"/>
    </mc:Choice>
    <mc:Fallback xmlns="">
      <p:transition spd="slow" advTm="28602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Modeling Shapes with Polygonal Meshes</a:t>
            </a:r>
            <a:endParaRPr lang="en-US" altLang="en-US" sz="320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numFaces= 4;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face = new Face[numFaces];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face[0].nVerts = 3;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face[0].vert = new VertexID[face[0].nVerts];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face[0].vert[0].vertIndex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face[0].vert[1].vertIndex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face[0].vert[2].vertIndex = 3;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 face[0].vert[0].normIndex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face[0].vert[1].normIndex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face[0].vert[2].normIndex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22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GLfloat v[3][2]={{-1.0, -0.58},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           {1.0, -0.58}, {0.0, 1.15}};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int n;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300" b="1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void triangle( GLfloat *a, GLfloat *b, GLfloat *c)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/* display one triangle  */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      glVertex2fv(a);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      glVertex2fv(b);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      glVertex2fv(c);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smtClean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57"/>
    </mc:Choice>
    <mc:Fallback xmlns="">
      <p:transition spd="slow" advTm="9315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t="19698" r="21414" b="30302"/>
          <a:stretch>
            <a:fillRect/>
          </a:stretch>
        </p:blipFill>
        <p:spPr bwMode="auto">
          <a:xfrm>
            <a:off x="6934200" y="733425"/>
            <a:ext cx="2590800" cy="231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82650"/>
            <a:ext cx="89154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void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divide_triangle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GLfloat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 *a,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GLfloat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 *b, 		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GLfloat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 *c,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 m)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	  point2 v0, v1, v2;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 j;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if(m&gt;0){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for(j=0; j&lt;2;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j++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) v0[j]=(a[j]+b[j])/2;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for(j=0; j&lt;2;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j++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) v1[j]=(a[j]+c[j])/2;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for(j=0; j&lt;2;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j++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) v2[j]=(b[j]+c[j])/2;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divide_triangle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(a, v0, v1, m-1);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divide_triangle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(c, v1, v2, m-1);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divide_triangle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(b, v2, v0, m-1);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else(triangle(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a,b,c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680"/>
    </mc:Choice>
    <mc:Fallback xmlns="">
      <p:transition spd="slow" advTm="21968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void display()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glClear(GL_COLOR_BUFFER_BIT);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glBegin(GL_TRIANGLES);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divide_triangle(v[0], v[1], v[2], 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glEnd();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glFlush();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void myinit()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glMatrixMode(GL_PROJECTION);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glLoadIdentity();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gluOrtho2D(-2.0, 2.0, -2.0, 2.0);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glMatrixMode(GL_MODELVIEW);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glClearColor (1.0, 1.0, 1.0,1.0)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glColor3f(0.0,0.0,0.0);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11"/>
    </mc:Choice>
    <mc:Fallback xmlns="">
      <p:transition spd="slow" advTm="3721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 main(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argc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, char **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argv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n=4;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glutInit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(&amp;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argc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,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argv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glutInitDisplayMode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(GLUT_SINGLE|GLUT_RGB);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glutInitWindowSize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(500, 500);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glutCreateWindow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(“2D Gasket");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glutDisplayFunc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(display);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	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myinit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glutMainLoop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77"/>
    </mc:Choice>
    <mc:Fallback xmlns="">
      <p:transition spd="slow" advTm="2577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Sierpinski Gasket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subdivide each of the four faces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Appears as if we remove a solid tetrahedron from the center leaving four smaller tetrahedra</a:t>
            </a:r>
          </a:p>
        </p:txBody>
      </p:sp>
      <p:grpSp>
        <p:nvGrpSpPr>
          <p:cNvPr id="79876" name="Group 10"/>
          <p:cNvGrpSpPr>
            <a:grpSpLocks/>
          </p:cNvGrpSpPr>
          <p:nvPr/>
        </p:nvGrpSpPr>
        <p:grpSpPr bwMode="auto">
          <a:xfrm>
            <a:off x="1752600" y="1828800"/>
            <a:ext cx="2514600" cy="1981200"/>
            <a:chOff x="1392" y="1968"/>
            <a:chExt cx="1584" cy="1248"/>
          </a:xfrm>
        </p:grpSpPr>
        <p:sp>
          <p:nvSpPr>
            <p:cNvPr id="79878" name="AutoShape 4"/>
            <p:cNvSpPr>
              <a:spLocks noChangeArrowheads="1"/>
            </p:cNvSpPr>
            <p:nvPr/>
          </p:nvSpPr>
          <p:spPr bwMode="auto">
            <a:xfrm>
              <a:off x="1392" y="1968"/>
              <a:ext cx="1200" cy="12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Courier New" panose="02070309020205020404" pitchFamily="49" charset="0"/>
                <a:ea typeface="MS PGothic" panose="020B0600070205080204" pitchFamily="34" charset="-128"/>
              </a:endParaRPr>
            </a:p>
          </p:txBody>
        </p:sp>
        <p:sp>
          <p:nvSpPr>
            <p:cNvPr id="79879" name="Line 5"/>
            <p:cNvSpPr>
              <a:spLocks noChangeShapeType="1"/>
            </p:cNvSpPr>
            <p:nvPr/>
          </p:nvSpPr>
          <p:spPr bwMode="auto">
            <a:xfrm>
              <a:off x="2016" y="1968"/>
              <a:ext cx="96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9880" name="Line 6"/>
            <p:cNvSpPr>
              <a:spLocks noChangeShapeType="1"/>
            </p:cNvSpPr>
            <p:nvPr/>
          </p:nvSpPr>
          <p:spPr bwMode="auto">
            <a:xfrm flipH="1">
              <a:off x="2592" y="2784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9881" name="Line 7"/>
            <p:cNvSpPr>
              <a:spLocks noChangeShapeType="1"/>
            </p:cNvSpPr>
            <p:nvPr/>
          </p:nvSpPr>
          <p:spPr bwMode="auto">
            <a:xfrm flipV="1">
              <a:off x="1392" y="2784"/>
              <a:ext cx="15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pic>
        <p:nvPicPr>
          <p:cNvPr id="798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184525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55"/>
    </mc:Choice>
    <mc:Fallback xmlns="">
      <p:transition spd="slow" advTm="8465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8288</TotalTime>
  <Words>948</Words>
  <Application>Microsoft Office PowerPoint</Application>
  <PresentationFormat>A4 Paper (210x297 mm)</PresentationFormat>
  <Paragraphs>292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Gulim</vt:lpstr>
      <vt:lpstr>MS PGothic</vt:lpstr>
      <vt:lpstr>SimSun</vt:lpstr>
      <vt:lpstr>Arial</vt:lpstr>
      <vt:lpstr>Courier New</vt:lpstr>
      <vt:lpstr>Wingdings</vt:lpstr>
      <vt:lpstr>1_blank</vt:lpstr>
      <vt:lpstr>COMPUTER GRAPHICS</vt:lpstr>
      <vt:lpstr>OUTLINE</vt:lpstr>
      <vt:lpstr>The Sierpinski Gasket</vt:lpstr>
      <vt:lpstr>The Sierpinski Gasket</vt:lpstr>
      <vt:lpstr>The Sierpinski Gasket</vt:lpstr>
      <vt:lpstr>The Sierpinski Gasket</vt:lpstr>
      <vt:lpstr>The Sierpinski Gasket</vt:lpstr>
      <vt:lpstr>The Sierpinski Gasket</vt:lpstr>
      <vt:lpstr>The Sierpinski Gasket</vt:lpstr>
      <vt:lpstr>The Sierpinski Gasket</vt:lpstr>
      <vt:lpstr>The Sierpinski Gasket</vt:lpstr>
      <vt:lpstr>The Sierpinski Gasket</vt:lpstr>
      <vt:lpstr>Hidden-Surface Removal</vt:lpstr>
      <vt:lpstr>Hidden-Surface Removal</vt:lpstr>
      <vt:lpstr>Hidden-Surface Removal</vt:lpstr>
      <vt:lpstr>Hidden-Surface Removal</vt:lpstr>
      <vt:lpstr>Hidden-Surface Removal</vt:lpstr>
      <vt:lpstr>Hidden-Surface Removal</vt:lpstr>
      <vt:lpstr>Modeling Sphere</vt:lpstr>
      <vt:lpstr>Modeling Sphere</vt:lpstr>
      <vt:lpstr>Modeling Sphere</vt:lpstr>
      <vt:lpstr>Modeling Sphere</vt:lpstr>
      <vt:lpstr>Modeling Sphere</vt:lpstr>
      <vt:lpstr>Modeling Sphere</vt:lpstr>
      <vt:lpstr>Modeling Sphere</vt:lpstr>
      <vt:lpstr>Modeling Sphere</vt:lpstr>
      <vt:lpstr>Modeling Sphere</vt:lpstr>
      <vt:lpstr>Modeling Sphere</vt:lpstr>
      <vt:lpstr>Modeling Sphere</vt:lpstr>
      <vt:lpstr>Modeling Sphere</vt:lpstr>
      <vt:lpstr>Data Structure</vt:lpstr>
      <vt:lpstr>Data Structure</vt:lpstr>
      <vt:lpstr>Modeling Shapes with Polygonal Meshes</vt:lpstr>
      <vt:lpstr>Modeling Shapes with Polygonal Meshes</vt:lpstr>
      <vt:lpstr>Modeling Shapes with Polygonal Meshes</vt:lpstr>
      <vt:lpstr>Modeling Shapes with Polygonal Meshes</vt:lpstr>
      <vt:lpstr>Modeling Shapes with Polygonal Meshes</vt:lpstr>
      <vt:lpstr>Modeling Shapes with Polygonal Meshes</vt:lpstr>
      <vt:lpstr>Modeling Shapes with Polygonal Meshes</vt:lpstr>
      <vt:lpstr>Modeling Shapes with Polygonal Meshes</vt:lpstr>
    </vt:vector>
  </TitlesOfParts>
  <Company>DHBK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(Practice)</dc:title>
  <dc:subject>Object Oriented Programming through Smalltalk</dc:subject>
  <dc:creator>Huynh Tan Dat</dc:creator>
  <dc:description>April 13, 2006</dc:description>
  <cp:lastModifiedBy>ASUS</cp:lastModifiedBy>
  <cp:revision>1037</cp:revision>
  <dcterms:created xsi:type="dcterms:W3CDTF">2004-09-06T13:53:49Z</dcterms:created>
  <dcterms:modified xsi:type="dcterms:W3CDTF">2020-09-28T13:11:45Z</dcterms:modified>
</cp:coreProperties>
</file>