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31"/>
  </p:notesMasterIdLst>
  <p:handoutMasterIdLst>
    <p:handoutMasterId r:id="rId32"/>
  </p:handoutMasterIdLst>
  <p:sldIdLst>
    <p:sldId id="261" r:id="rId2"/>
    <p:sldId id="262" r:id="rId3"/>
    <p:sldId id="264" r:id="rId4"/>
    <p:sldId id="273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</p:sldIdLst>
  <p:sldSz cx="9906000" cy="6858000" type="A4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00"/>
    <a:srgbClr val="006600"/>
    <a:srgbClr val="FFFF00"/>
    <a:srgbClr val="000099"/>
    <a:srgbClr val="FF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48" autoAdjust="0"/>
    <p:restoredTop sz="94660"/>
  </p:normalViewPr>
  <p:slideViewPr>
    <p:cSldViewPr>
      <p:cViewPr varScale="1">
        <p:scale>
          <a:sx n="69" d="100"/>
          <a:sy n="69" d="100"/>
        </p:scale>
        <p:origin x="1020" y="3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30"/>
    </p:cViewPr>
  </p:sorterViewPr>
  <p:notesViewPr>
    <p:cSldViewPr>
      <p:cViewPr varScale="1">
        <p:scale>
          <a:sx n="38" d="100"/>
          <a:sy n="38" d="100"/>
        </p:scale>
        <p:origin x="-1550" y="-72"/>
      </p:cViewPr>
      <p:guideLst>
        <p:guide orient="horz" pos="2928"/>
        <p:guide pos="216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65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65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40BB00-D91E-4C1A-8DC3-8F7EA2CDC4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261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1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61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61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E15EC9-37CE-48B2-A0B1-2A8DAADA13C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537414-EC32-4177-90EF-847F10553545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600200"/>
            <a:ext cx="8420100" cy="7620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 altLang="en-US" noProof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276600"/>
            <a:ext cx="6934200" cy="23622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>
            <a:off x="762000" y="2590800"/>
            <a:ext cx="833755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07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4225" y="93663"/>
            <a:ext cx="2276475" cy="6199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93663"/>
            <a:ext cx="6677025" cy="619918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25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3663"/>
            <a:ext cx="91059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882650"/>
            <a:ext cx="4381500" cy="5410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882650"/>
            <a:ext cx="4381500" cy="5410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54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3663"/>
            <a:ext cx="91059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882650"/>
            <a:ext cx="4381500" cy="5410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5029200" y="882650"/>
            <a:ext cx="4381500" cy="5410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4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1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010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882650"/>
            <a:ext cx="4381500" cy="5410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882650"/>
            <a:ext cx="4381500" cy="5410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2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3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87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415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885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835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7821613" y="6415088"/>
            <a:ext cx="181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2400"/>
              <a:t>Slide </a:t>
            </a:r>
            <a:fld id="{06F85E3B-CDF6-4422-BFC4-8C74EE66A99E}" type="slidenum">
              <a:rPr lang="en-US" altLang="en-US" sz="2400"/>
              <a:pPr algn="r">
                <a:spcBef>
                  <a:spcPct val="50000"/>
                </a:spcBef>
              </a:pPr>
              <a:t>‹#›</a:t>
            </a:fld>
            <a:endParaRPr lang="en-US" altLang="en-US" sz="240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93663"/>
            <a:ext cx="91059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82650"/>
            <a:ext cx="89154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 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 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398463" y="847725"/>
            <a:ext cx="90805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400050" y="6372225"/>
            <a:ext cx="9124950" cy="28575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303213" y="6415088"/>
            <a:ext cx="7786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Faculty of Computer Science and Engineering - HCMUT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rgbClr val="FF33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q"/>
        <a:defRPr sz="2600" kern="12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 kern="1200">
          <a:solidFill>
            <a:srgbClr val="000099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600" kern="1200">
          <a:solidFill>
            <a:srgbClr val="000099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→"/>
        <a:defRPr sz="2600" kern="1200">
          <a:solidFill>
            <a:srgbClr val="000099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600" kern="1200">
          <a:solidFill>
            <a:srgbClr val="0000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2000" y="1752600"/>
            <a:ext cx="8420100" cy="762000"/>
          </a:xfrm>
        </p:spPr>
        <p:txBody>
          <a:bodyPr/>
          <a:lstStyle/>
          <a:p>
            <a:r>
              <a:rPr lang="en-US" altLang="en-US" dirty="0"/>
              <a:t>COMPUTER GRAPHICS</a:t>
            </a: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0" y="457200"/>
            <a:ext cx="9906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>
                <a:solidFill>
                  <a:srgbClr val="000099"/>
                </a:solidFill>
              </a:rPr>
              <a:t>Hochiminh city University of Technology</a:t>
            </a:r>
          </a:p>
          <a:p>
            <a:pPr algn="ctr"/>
            <a:r>
              <a:rPr lang="en-US" altLang="en-US" sz="2800">
                <a:solidFill>
                  <a:srgbClr val="000099"/>
                </a:solidFill>
              </a:rPr>
              <a:t>Faculty of Computer Science and Engineering</a:t>
            </a:r>
          </a:p>
        </p:txBody>
      </p:sp>
      <p:sp>
        <p:nvSpPr>
          <p:cNvPr id="80906" name="Text Box 10"/>
          <p:cNvSpPr txBox="1">
            <a:spLocks noChangeArrowheads="1"/>
          </p:cNvSpPr>
          <p:nvPr/>
        </p:nvSpPr>
        <p:spPr bwMode="auto">
          <a:xfrm>
            <a:off x="1600200" y="3124200"/>
            <a:ext cx="65532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400" b="1" u="sng" dirty="0">
                <a:solidFill>
                  <a:srgbClr val="FF3300"/>
                </a:solidFill>
              </a:rPr>
              <a:t>CHAPTER </a:t>
            </a:r>
            <a:r>
              <a:rPr lang="en-US" altLang="en-US" sz="4400" b="1" u="sng" dirty="0" smtClean="0">
                <a:solidFill>
                  <a:srgbClr val="FF3300"/>
                </a:solidFill>
              </a:rPr>
              <a:t>04:</a:t>
            </a:r>
            <a:endParaRPr lang="en-US" altLang="en-US" sz="4400" b="1" u="sng" dirty="0">
              <a:solidFill>
                <a:srgbClr val="FF3300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altLang="en-US" sz="4400" b="1" dirty="0">
                <a:solidFill>
                  <a:srgbClr val="FF3300"/>
                </a:solidFill>
              </a:rPr>
              <a:t>Input &amp; Interaction</a:t>
            </a:r>
            <a:endParaRPr lang="en-US" altLang="en-US" sz="4400" dirty="0">
              <a:solidFill>
                <a:srgbClr val="FF3300"/>
              </a:solidFill>
            </a:endParaRPr>
          </a:p>
        </p:txBody>
      </p:sp>
      <p:pic>
        <p:nvPicPr>
          <p:cNvPr id="80907" name="Picture 11" descr="DSGN18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963" y="1371600"/>
            <a:ext cx="1951037" cy="40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616"/>
    </mc:Choice>
    <mc:Fallback xmlns="">
      <p:transition spd="slow" advTm="5961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Windows-based programming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990600"/>
            <a:ext cx="90773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3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95"/>
    </mc:Choice>
    <mc:Fallback xmlns="">
      <p:transition spd="slow" advTm="34495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Windows-based programming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90600"/>
            <a:ext cx="8208532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24"/>
    </mc:Choice>
    <mc:Fallback xmlns="">
      <p:transition spd="slow" advTm="26424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Key</a:t>
            </a:r>
          </a:p>
          <a:p>
            <a:pPr marL="0" indent="0">
              <a:buNone/>
            </a:pPr>
            <a:r>
              <a:rPr lang="en-US" dirty="0" smtClean="0"/>
              <a:t>   - Callback function Prototype: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void </a:t>
            </a:r>
            <a:r>
              <a:rPr lang="en-US" dirty="0" err="1" smtClean="0">
                <a:solidFill>
                  <a:srgbClr val="FF0000"/>
                </a:solidFill>
              </a:rPr>
              <a:t>myKeyboard</a:t>
            </a:r>
            <a:r>
              <a:rPr lang="en-US" dirty="0" smtClean="0">
                <a:solidFill>
                  <a:srgbClr val="FF0000"/>
                </a:solidFill>
              </a:rPr>
              <a:t>(unsigned char key,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x,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y);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 Register callback function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glutKeyboardFunc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myKeyboard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 Example</a:t>
            </a:r>
          </a:p>
          <a:p>
            <a:pPr marL="457200" lvl="1" indent="0"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void </a:t>
            </a:r>
            <a:r>
              <a:rPr lang="en-US" altLang="en-US" dirty="0" err="1" smtClean="0">
                <a:solidFill>
                  <a:srgbClr val="FF0000"/>
                </a:solidFill>
              </a:rPr>
              <a:t>myKeyboard</a:t>
            </a:r>
            <a:r>
              <a:rPr lang="en-US" altLang="en-US" dirty="0" smtClean="0">
                <a:solidFill>
                  <a:srgbClr val="FF0000"/>
                </a:solidFill>
              </a:rPr>
              <a:t>(unsigned char key, </a:t>
            </a:r>
            <a:r>
              <a:rPr lang="en-US" altLang="en-US" dirty="0" err="1" smtClean="0">
                <a:solidFill>
                  <a:srgbClr val="FF0000"/>
                </a:solidFill>
              </a:rPr>
              <a:t>int</a:t>
            </a:r>
            <a:r>
              <a:rPr lang="en-US" altLang="en-US" dirty="0" smtClean="0">
                <a:solidFill>
                  <a:srgbClr val="FF0000"/>
                </a:solidFill>
              </a:rPr>
              <a:t> x, </a:t>
            </a:r>
            <a:r>
              <a:rPr lang="en-US" altLang="en-US" dirty="0" err="1" smtClean="0">
                <a:solidFill>
                  <a:srgbClr val="FF0000"/>
                </a:solidFill>
              </a:rPr>
              <a:t>int</a:t>
            </a:r>
            <a:r>
              <a:rPr lang="en-US" altLang="en-US" dirty="0" smtClean="0">
                <a:solidFill>
                  <a:srgbClr val="FF0000"/>
                </a:solidFill>
              </a:rPr>
              <a:t> y){</a:t>
            </a:r>
          </a:p>
          <a:p>
            <a:pPr lvl="1">
              <a:buFontTx/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		if(key == ‘Q’ | key == ‘q’)</a:t>
            </a:r>
          </a:p>
          <a:p>
            <a:pPr lvl="1">
              <a:buFontTx/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			exit(0);</a:t>
            </a:r>
          </a:p>
          <a:p>
            <a:pPr lvl="1">
              <a:buFontTx/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5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914"/>
    </mc:Choice>
    <mc:Fallback xmlns="">
      <p:transition spd="slow" advTm="260914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Key</a:t>
            </a:r>
          </a:p>
          <a:p>
            <a:pPr marL="0" indent="0">
              <a:buNone/>
            </a:pPr>
            <a:r>
              <a:rPr lang="en-US" dirty="0" smtClean="0"/>
              <a:t>   - Callback function Prototype: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void </a:t>
            </a:r>
            <a:r>
              <a:rPr lang="en-US" dirty="0" err="1" smtClean="0">
                <a:solidFill>
                  <a:srgbClr val="FF0000"/>
                </a:solidFill>
              </a:rPr>
              <a:t>myKeyboard</a:t>
            </a:r>
            <a:r>
              <a:rPr lang="en-US" dirty="0" smtClean="0">
                <a:solidFill>
                  <a:srgbClr val="FF0000"/>
                </a:solidFill>
              </a:rPr>
              <a:t>(unsigned char key,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x,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y);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 Register callback function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glutSpecialFunc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myKeyboard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 Example</a:t>
            </a:r>
          </a:p>
          <a:p>
            <a:pPr marL="457200" lvl="1" indent="0"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void </a:t>
            </a:r>
            <a:r>
              <a:rPr lang="en-US" altLang="en-US" dirty="0" err="1" smtClean="0">
                <a:solidFill>
                  <a:srgbClr val="FF0000"/>
                </a:solidFill>
              </a:rPr>
              <a:t>myKeyboard</a:t>
            </a:r>
            <a:r>
              <a:rPr lang="en-US" altLang="en-US" dirty="0" smtClean="0">
                <a:solidFill>
                  <a:srgbClr val="FF0000"/>
                </a:solidFill>
              </a:rPr>
              <a:t>(unsigned char key, </a:t>
            </a:r>
            <a:r>
              <a:rPr lang="en-US" altLang="en-US" dirty="0" err="1" smtClean="0">
                <a:solidFill>
                  <a:srgbClr val="FF0000"/>
                </a:solidFill>
              </a:rPr>
              <a:t>int</a:t>
            </a:r>
            <a:r>
              <a:rPr lang="en-US" altLang="en-US" dirty="0" smtClean="0">
                <a:solidFill>
                  <a:srgbClr val="FF0000"/>
                </a:solidFill>
              </a:rPr>
              <a:t> x, </a:t>
            </a:r>
            <a:r>
              <a:rPr lang="en-US" altLang="en-US" dirty="0" err="1" smtClean="0">
                <a:solidFill>
                  <a:srgbClr val="FF0000"/>
                </a:solidFill>
              </a:rPr>
              <a:t>int</a:t>
            </a:r>
            <a:r>
              <a:rPr lang="en-US" altLang="en-US" dirty="0" smtClean="0">
                <a:solidFill>
                  <a:srgbClr val="FF0000"/>
                </a:solidFill>
              </a:rPr>
              <a:t> y){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if </a:t>
            </a:r>
            <a:r>
              <a:rPr lang="en-US" sz="2400" dirty="0">
                <a:solidFill>
                  <a:srgbClr val="FF0000"/>
                </a:solidFill>
              </a:rPr>
              <a:t>(key == </a:t>
            </a:r>
            <a:r>
              <a:rPr lang="en-US" sz="2400" dirty="0" smtClean="0">
                <a:solidFill>
                  <a:srgbClr val="FF0000"/>
                </a:solidFill>
              </a:rPr>
              <a:t>GLUT_KEY_LEFT)               angle </a:t>
            </a:r>
            <a:r>
              <a:rPr lang="en-US" sz="2400" dirty="0">
                <a:solidFill>
                  <a:srgbClr val="FF0000"/>
                </a:solidFill>
              </a:rPr>
              <a:t>= angle + 5;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else </a:t>
            </a:r>
            <a:r>
              <a:rPr lang="en-US" sz="2400" dirty="0">
                <a:solidFill>
                  <a:srgbClr val="FF0000"/>
                </a:solidFill>
              </a:rPr>
              <a:t>if (key == </a:t>
            </a:r>
            <a:r>
              <a:rPr lang="en-US" sz="2400" dirty="0" smtClean="0">
                <a:solidFill>
                  <a:srgbClr val="FF0000"/>
                </a:solidFill>
              </a:rPr>
              <a:t>GLUT_KEY_RIGHT)     angle </a:t>
            </a:r>
            <a:r>
              <a:rPr lang="en-US" sz="2400" dirty="0">
                <a:solidFill>
                  <a:srgbClr val="FF0000"/>
                </a:solidFill>
              </a:rPr>
              <a:t>= angle - 5;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glutPostRedisplay</a:t>
            </a:r>
            <a:r>
              <a:rPr lang="en-US" sz="2400" dirty="0">
                <a:solidFill>
                  <a:srgbClr val="FF0000"/>
                </a:solidFill>
              </a:rPr>
              <a:t>();</a:t>
            </a:r>
            <a:endParaRPr lang="en-US" altLang="en-US" sz="2400" dirty="0" smtClean="0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10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752"/>
    </mc:Choice>
    <mc:Fallback xmlns="">
      <p:transition spd="slow" advTm="67752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Mouse Click</a:t>
            </a:r>
          </a:p>
          <a:p>
            <a:pPr marL="0" indent="0">
              <a:buNone/>
            </a:pPr>
            <a:r>
              <a:rPr lang="en-US" dirty="0" smtClean="0"/>
              <a:t>   - Callback function Prototype: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FF0000"/>
                </a:solidFill>
              </a:rPr>
              <a:t>void </a:t>
            </a:r>
            <a:r>
              <a:rPr lang="en-US" dirty="0" err="1" smtClean="0">
                <a:solidFill>
                  <a:srgbClr val="FF0000"/>
                </a:solidFill>
              </a:rPr>
              <a:t>myMouse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button,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state,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x,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y);</a:t>
            </a:r>
          </a:p>
          <a:p>
            <a:pPr lvl="2"/>
            <a:r>
              <a:rPr lang="en-US" altLang="en-US" b="1" dirty="0" smtClean="0"/>
              <a:t>which button (</a:t>
            </a:r>
            <a:r>
              <a:rPr lang="en-US" altLang="en-US" dirty="0" smtClean="0"/>
              <a:t>GLUT_LEFT_BUTTON</a:t>
            </a:r>
            <a:r>
              <a:rPr lang="en-US" altLang="en-US" b="1" dirty="0" smtClean="0"/>
              <a:t>,</a:t>
            </a:r>
          </a:p>
          <a:p>
            <a:pPr lvl="2">
              <a:buFontTx/>
              <a:buNone/>
            </a:pPr>
            <a:r>
              <a:rPr lang="en-US" altLang="en-US" dirty="0" smtClean="0"/>
              <a:t>GLUT_MIDDLE_BUTTON</a:t>
            </a:r>
            <a:r>
              <a:rPr lang="en-US" altLang="en-US" b="1" dirty="0" smtClean="0"/>
              <a:t>, </a:t>
            </a:r>
            <a:r>
              <a:rPr lang="en-US" altLang="en-US" dirty="0" smtClean="0"/>
              <a:t>GLUT_RIGHT_BUTTON</a:t>
            </a:r>
            <a:r>
              <a:rPr lang="en-US" altLang="en-US" b="1" dirty="0" smtClean="0"/>
              <a:t>)</a:t>
            </a:r>
          </a:p>
          <a:p>
            <a:pPr lvl="2">
              <a:buFontTx/>
              <a:buNone/>
            </a:pPr>
            <a:r>
              <a:rPr lang="en-US" altLang="en-US" b="1" dirty="0" smtClean="0"/>
              <a:t>	caused event</a:t>
            </a:r>
          </a:p>
          <a:p>
            <a:pPr lvl="2"/>
            <a:r>
              <a:rPr lang="en-US" altLang="en-US" b="1" dirty="0" smtClean="0"/>
              <a:t>state of that button (</a:t>
            </a:r>
            <a:r>
              <a:rPr lang="en-US" altLang="en-US" dirty="0" smtClean="0"/>
              <a:t>GLUT_UP</a:t>
            </a:r>
            <a:r>
              <a:rPr lang="en-US" altLang="en-US" b="1" dirty="0" smtClean="0"/>
              <a:t>, </a:t>
            </a:r>
            <a:r>
              <a:rPr lang="en-US" altLang="en-US" dirty="0" smtClean="0"/>
              <a:t>GLUT_DOWN</a:t>
            </a:r>
            <a:r>
              <a:rPr lang="en-US" altLang="en-US" b="1" dirty="0" smtClean="0"/>
              <a:t>)</a:t>
            </a:r>
          </a:p>
          <a:p>
            <a:pPr lvl="2"/>
            <a:r>
              <a:rPr lang="en-US" altLang="en-US" b="1" dirty="0" smtClean="0"/>
              <a:t>Mouse Position in window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- Register callback function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>
                <a:solidFill>
                  <a:srgbClr val="FF0000"/>
                </a:solidFill>
              </a:rPr>
              <a:t>glutMouseFunc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myMouse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74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8915400" cy="488950"/>
          </a:xfrm>
        </p:spPr>
        <p:txBody>
          <a:bodyPr/>
          <a:lstStyle/>
          <a:p>
            <a:r>
              <a:rPr lang="en-US" dirty="0" smtClean="0"/>
              <a:t>Mouse Click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905000"/>
            <a:ext cx="4059382" cy="198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364673"/>
            <a:ext cx="3276600" cy="32766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 bwMode="auto">
          <a:xfrm>
            <a:off x="5943600" y="2286000"/>
            <a:ext cx="3657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>
            <a:off x="5943600" y="2286000"/>
            <a:ext cx="0" cy="23552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9220200" y="1752600"/>
            <a:ext cx="4074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43600" y="4343400"/>
            <a:ext cx="533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01761" y="2667000"/>
            <a:ext cx="7040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, y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685800" y="3124200"/>
            <a:ext cx="4343400" cy="352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4547978" y="2707957"/>
            <a:ext cx="48122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1981200" y="1517073"/>
            <a:ext cx="0" cy="25977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2057400" y="1295400"/>
            <a:ext cx="533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Y’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43000" y="2707957"/>
            <a:ext cx="2584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27796" y="2707957"/>
            <a:ext cx="29527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27596" y="1945957"/>
            <a:ext cx="2776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81200" y="3317557"/>
            <a:ext cx="4635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3400" y="4191000"/>
            <a:ext cx="4343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glOrtho</a:t>
            </a:r>
            <a:r>
              <a:rPr lang="en-US" b="1" dirty="0" smtClean="0">
                <a:solidFill>
                  <a:srgbClr val="FF0000"/>
                </a:solidFill>
              </a:rPr>
              <a:t>(l, r, b, t, -1, 1);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124200" y="2784157"/>
            <a:ext cx="107288" cy="111443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77361" y="2286000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’, y’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991600" y="2326957"/>
            <a:ext cx="4988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43600" y="3850957"/>
            <a:ext cx="4251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23164" y="1072991"/>
            <a:ext cx="4343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glutInitWindowSize</a:t>
            </a:r>
            <a:r>
              <a:rPr lang="en-US" b="1" dirty="0" smtClean="0">
                <a:solidFill>
                  <a:srgbClr val="FF0000"/>
                </a:solidFill>
              </a:rPr>
              <a:t>(W, H);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3400" y="4800600"/>
            <a:ext cx="19524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’ = </a:t>
            </a:r>
            <a:r>
              <a:rPr lang="en-US" dirty="0" err="1" smtClean="0"/>
              <a:t>A.x</a:t>
            </a:r>
            <a:r>
              <a:rPr lang="en-US" dirty="0" smtClean="0"/>
              <a:t> + B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61283" y="5257800"/>
            <a:ext cx="19824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 = A.W + B 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1283" y="5715000"/>
            <a:ext cx="18173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 = A.0 + B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513741" y="5293043"/>
            <a:ext cx="27435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’ = ((r-l)/W).x + l 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476692" y="5257800"/>
            <a:ext cx="278358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y’ = ((b-t)/H).y + t 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 bwMode="auto">
          <a:xfrm>
            <a:off x="7893712" y="3088957"/>
            <a:ext cx="107288" cy="111443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61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Mouse Move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glutMotionFunc</a:t>
            </a:r>
            <a:r>
              <a:rPr lang="en-US" dirty="0" smtClean="0"/>
              <a:t>: mouse buttons are pressed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glutPassiveMotionFunc</a:t>
            </a:r>
            <a:r>
              <a:rPr lang="en-US" dirty="0" smtClean="0"/>
              <a:t>: no </a:t>
            </a:r>
            <a:r>
              <a:rPr lang="en-US" dirty="0"/>
              <a:t>mouse buttons are pressed</a:t>
            </a:r>
            <a:endParaRPr lang="en-US" dirty="0" smtClean="0"/>
          </a:p>
          <a:p>
            <a:pPr lvl="1"/>
            <a:r>
              <a:rPr lang="en-US" dirty="0" smtClean="0"/>
              <a:t>Callback Function Prototype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void </a:t>
            </a:r>
            <a:r>
              <a:rPr lang="en-US" dirty="0" err="1" smtClean="0">
                <a:solidFill>
                  <a:srgbClr val="FF0000"/>
                </a:solidFill>
              </a:rPr>
              <a:t>myMoveMouse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x,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y)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76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Reshape Event</a:t>
            </a:r>
            <a:endParaRPr lang="en-US" dirty="0"/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676400" y="1600200"/>
            <a:ext cx="6248400" cy="4267200"/>
            <a:chOff x="960" y="912"/>
            <a:chExt cx="3936" cy="2688"/>
          </a:xfrm>
        </p:grpSpPr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960" y="1584"/>
              <a:ext cx="1104" cy="1104"/>
              <a:chOff x="768" y="1776"/>
              <a:chExt cx="1104" cy="1104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768" y="1776"/>
                <a:ext cx="1104" cy="1104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hangingPunct="0"/>
                <a:endParaRPr lang="en-US" altLang="en-US" sz="240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8" name="AutoShape 7"/>
              <p:cNvSpPr>
                <a:spLocks noChangeArrowheads="1"/>
              </p:cNvSpPr>
              <p:nvPr/>
            </p:nvSpPr>
            <p:spPr bwMode="auto">
              <a:xfrm>
                <a:off x="1008" y="2016"/>
                <a:ext cx="576" cy="576"/>
              </a:xfrm>
              <a:prstGeom prst="smileyFace">
                <a:avLst>
                  <a:gd name="adj" fmla="val 4653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hangingPunct="0"/>
                <a:endParaRPr lang="en-US" altLang="en-US" sz="240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3504" y="1680"/>
              <a:ext cx="1392" cy="624"/>
              <a:chOff x="768" y="1776"/>
              <a:chExt cx="1104" cy="1104"/>
            </a:xfrm>
          </p:grpSpPr>
          <p:sp>
            <p:nvSpPr>
              <p:cNvPr id="15" name="Rectangle 10"/>
              <p:cNvSpPr>
                <a:spLocks noChangeArrowheads="1"/>
              </p:cNvSpPr>
              <p:nvPr/>
            </p:nvSpPr>
            <p:spPr bwMode="auto">
              <a:xfrm>
                <a:off x="768" y="1776"/>
                <a:ext cx="1104" cy="1104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hangingPunct="0"/>
                <a:endParaRPr lang="en-US" altLang="en-US" sz="240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6" name="AutoShape 11"/>
              <p:cNvSpPr>
                <a:spLocks noChangeArrowheads="1"/>
              </p:cNvSpPr>
              <p:nvPr/>
            </p:nvSpPr>
            <p:spPr bwMode="auto">
              <a:xfrm>
                <a:off x="1008" y="2016"/>
                <a:ext cx="576" cy="576"/>
              </a:xfrm>
              <a:prstGeom prst="smileyFace">
                <a:avLst>
                  <a:gd name="adj" fmla="val 4653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hangingPunct="0"/>
                <a:endParaRPr lang="en-US" altLang="en-US" sz="240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3504" y="2544"/>
              <a:ext cx="1344" cy="57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endPara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8" name="AutoShape 14"/>
            <p:cNvSpPr>
              <a:spLocks noChangeArrowheads="1"/>
            </p:cNvSpPr>
            <p:nvPr/>
          </p:nvSpPr>
          <p:spPr bwMode="auto">
            <a:xfrm>
              <a:off x="3888" y="2832"/>
              <a:ext cx="576" cy="576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endPara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auto">
            <a:xfrm flipV="1">
              <a:off x="2256" y="1632"/>
              <a:ext cx="960" cy="2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auto">
            <a:xfrm>
              <a:off x="2304" y="2112"/>
              <a:ext cx="864" cy="2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1296" y="2928"/>
              <a:ext cx="7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2400">
                  <a:latin typeface="Times New Roman" panose="02020603050405020304" pitchFamily="18" charset="0"/>
                  <a:ea typeface="MS PGothic" panose="020B0600070205080204" pitchFamily="34" charset="-128"/>
                </a:rPr>
                <a:t>original</a:t>
              </a:r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3840" y="3312"/>
              <a:ext cx="7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2400">
                  <a:latin typeface="Times New Roman" panose="02020603050405020304" pitchFamily="18" charset="0"/>
                  <a:ea typeface="MS PGothic" panose="020B0600070205080204" pitchFamily="34" charset="-128"/>
                </a:rPr>
                <a:t>reshaped</a:t>
              </a:r>
            </a:p>
          </p:txBody>
        </p:sp>
        <p:sp>
          <p:nvSpPr>
            <p:cNvPr id="13" name="Rectangle 21"/>
            <p:cNvSpPr>
              <a:spLocks noChangeArrowheads="1"/>
            </p:cNvSpPr>
            <p:nvPr/>
          </p:nvSpPr>
          <p:spPr bwMode="auto">
            <a:xfrm>
              <a:off x="3504" y="912"/>
              <a:ext cx="139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endPara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14" name="AutoShape 22"/>
            <p:cNvSpPr>
              <a:spLocks noChangeArrowheads="1"/>
            </p:cNvSpPr>
            <p:nvPr/>
          </p:nvSpPr>
          <p:spPr bwMode="auto">
            <a:xfrm>
              <a:off x="3792" y="1056"/>
              <a:ext cx="273" cy="248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endPara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271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Reshape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reshape callback</a:t>
            </a:r>
          </a:p>
          <a:p>
            <a:pPr lvl="1"/>
            <a:r>
              <a:rPr lang="en-US" altLang="en-US" b="1" dirty="0" err="1">
                <a:solidFill>
                  <a:srgbClr val="FF0000"/>
                </a:solidFill>
              </a:rPr>
              <a:t>glutReshapeFunc</a:t>
            </a:r>
            <a:r>
              <a:rPr lang="en-US" altLang="en-US" b="1" dirty="0">
                <a:solidFill>
                  <a:srgbClr val="FF0000"/>
                </a:solidFill>
              </a:rPr>
              <a:t>(</a:t>
            </a:r>
            <a:r>
              <a:rPr lang="en-US" altLang="en-US" b="1" dirty="0" err="1">
                <a:solidFill>
                  <a:srgbClr val="FF0000"/>
                </a:solidFill>
              </a:rPr>
              <a:t>myreshape</a:t>
            </a:r>
            <a:r>
              <a:rPr lang="en-US" altLang="en-US" b="1" dirty="0" smtClean="0">
                <a:solidFill>
                  <a:srgbClr val="FF0000"/>
                </a:solidFill>
              </a:rPr>
              <a:t>);</a:t>
            </a:r>
            <a:endParaRPr lang="en-US" altLang="en-US" b="1" dirty="0">
              <a:solidFill>
                <a:srgbClr val="FF0000"/>
              </a:solidFill>
            </a:endParaRPr>
          </a:p>
          <a:p>
            <a:pPr lvl="1"/>
            <a:r>
              <a:rPr lang="en-US" altLang="en-US" b="1" dirty="0">
                <a:solidFill>
                  <a:srgbClr val="FF0000"/>
                </a:solidFill>
              </a:rPr>
              <a:t>void </a:t>
            </a:r>
            <a:r>
              <a:rPr lang="en-US" altLang="en-US" b="1" dirty="0" err="1" smtClean="0">
                <a:solidFill>
                  <a:srgbClr val="FF0000"/>
                </a:solidFill>
              </a:rPr>
              <a:t>myReshape</a:t>
            </a:r>
            <a:r>
              <a:rPr lang="en-US" altLang="en-US" b="1" dirty="0">
                <a:solidFill>
                  <a:srgbClr val="FF0000"/>
                </a:solidFill>
              </a:rPr>
              <a:t>( </a:t>
            </a:r>
            <a:r>
              <a:rPr lang="en-US" altLang="en-US" b="1" dirty="0" err="1">
                <a:solidFill>
                  <a:srgbClr val="FF0000"/>
                </a:solidFill>
              </a:rPr>
              <a:t>int</a:t>
            </a:r>
            <a:r>
              <a:rPr lang="en-US" altLang="en-US" b="1" dirty="0">
                <a:solidFill>
                  <a:srgbClr val="FF0000"/>
                </a:solidFill>
              </a:rPr>
              <a:t> w, </a:t>
            </a:r>
            <a:r>
              <a:rPr lang="en-US" altLang="en-US" b="1" dirty="0" err="1">
                <a:solidFill>
                  <a:srgbClr val="FF0000"/>
                </a:solidFill>
              </a:rPr>
              <a:t>int</a:t>
            </a:r>
            <a:r>
              <a:rPr lang="en-US" altLang="en-US" b="1" dirty="0">
                <a:solidFill>
                  <a:srgbClr val="FF0000"/>
                </a:solidFill>
              </a:rPr>
              <a:t> h)</a:t>
            </a:r>
          </a:p>
          <a:p>
            <a:pPr lvl="2"/>
            <a:r>
              <a:rPr lang="en-US" altLang="en-US" dirty="0"/>
              <a:t>Returns width and height of new window (in pixels)</a:t>
            </a:r>
          </a:p>
          <a:p>
            <a:pPr lvl="1"/>
            <a:r>
              <a:rPr lang="en-US" altLang="en-US" dirty="0"/>
              <a:t>A redisplay is posted automatically at end of execution of the callback</a:t>
            </a:r>
          </a:p>
          <a:p>
            <a:pPr lvl="1"/>
            <a:r>
              <a:rPr lang="en-US" altLang="en-US" dirty="0"/>
              <a:t>GLUT has a default reshape callback but you probably want to define your own</a:t>
            </a:r>
          </a:p>
          <a:p>
            <a:pPr lvl="1"/>
            <a:r>
              <a:rPr lang="en-US" altLang="en-US" dirty="0"/>
              <a:t>The reshape callback is good place to put viewing functions because it is invoked when the window is first opened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Reshape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8915400" cy="14033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myReshape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w, </a:t>
            </a:r>
            <a:r>
              <a:rPr lang="en-US" dirty="0" err="1"/>
              <a:t>int</a:t>
            </a:r>
            <a:r>
              <a:rPr lang="en-US" dirty="0"/>
              <a:t> h</a:t>
            </a:r>
            <a:r>
              <a:rPr lang="en-US" dirty="0" smtClean="0"/>
              <a:t>){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glViewport</a:t>
            </a:r>
            <a:r>
              <a:rPr lang="en-US" dirty="0" smtClean="0"/>
              <a:t>(0</a:t>
            </a:r>
            <a:r>
              <a:rPr lang="en-US" dirty="0"/>
              <a:t>, 0, w, h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43200"/>
            <a:ext cx="2965999" cy="3143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048000"/>
            <a:ext cx="4190540" cy="264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OUTLINE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Basic Input Devices</a:t>
            </a:r>
            <a:endParaRPr lang="en-US" altLang="en-US" dirty="0"/>
          </a:p>
          <a:p>
            <a:r>
              <a:rPr lang="en-US" altLang="en-US" dirty="0" smtClean="0"/>
              <a:t>Window-based Programming</a:t>
            </a:r>
          </a:p>
          <a:p>
            <a:r>
              <a:rPr lang="en-US" altLang="en-US" dirty="0" smtClean="0"/>
              <a:t>Keyboard </a:t>
            </a:r>
            <a:r>
              <a:rPr lang="en-US" altLang="en-US" dirty="0" smtClean="0"/>
              <a:t>Event</a:t>
            </a:r>
          </a:p>
          <a:p>
            <a:r>
              <a:rPr lang="en-US" altLang="en-US" dirty="0" smtClean="0"/>
              <a:t>Mouse Event</a:t>
            </a:r>
          </a:p>
          <a:p>
            <a:r>
              <a:rPr lang="en-US" altLang="en-US" dirty="0" smtClean="0"/>
              <a:t>Reshape Event</a:t>
            </a:r>
          </a:p>
          <a:p>
            <a:r>
              <a:rPr lang="en-US" altLang="en-US" dirty="0" smtClean="0"/>
              <a:t>Idle Event</a:t>
            </a: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076"/>
    </mc:Choice>
    <mc:Fallback xmlns="">
      <p:transition spd="slow" advTm="69076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Reshape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8915400" cy="4127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81" y="1728642"/>
            <a:ext cx="3330145" cy="352915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810986" y="1745449"/>
            <a:ext cx="1875563" cy="3547594"/>
            <a:chOff x="4810986" y="2659849"/>
            <a:chExt cx="1875563" cy="354759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7750" y="2659849"/>
              <a:ext cx="1828799" cy="351235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562600" y="5715000"/>
              <a:ext cx="42511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10986" y="4267200"/>
              <a:ext cx="37061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</a:t>
              </a:r>
              <a:endParaRPr lang="en-US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5673" y="1918855"/>
            <a:ext cx="1522127" cy="2895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86600" y="3241357"/>
            <a:ext cx="48122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67800" y="3241357"/>
            <a:ext cx="3706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96200" y="4841557"/>
            <a:ext cx="15861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-2*(h/w)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96200" y="1447800"/>
            <a:ext cx="15861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2*(h/w)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65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Reshape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void </a:t>
            </a:r>
            <a:r>
              <a:rPr lang="en-US" sz="2400" dirty="0" err="1"/>
              <a:t>myReshape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w, </a:t>
            </a:r>
            <a:r>
              <a:rPr lang="en-US" sz="2400" dirty="0" err="1"/>
              <a:t>int</a:t>
            </a:r>
            <a:r>
              <a:rPr lang="en-US" sz="2400" dirty="0"/>
              <a:t> h</a:t>
            </a:r>
            <a:r>
              <a:rPr lang="en-US" sz="2400" dirty="0" smtClean="0"/>
              <a:t>){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float </a:t>
            </a:r>
            <a:r>
              <a:rPr lang="en-US" sz="2400" dirty="0"/>
              <a:t>factor = 2;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glViewport</a:t>
            </a:r>
            <a:r>
              <a:rPr lang="en-US" sz="2400" dirty="0" smtClean="0"/>
              <a:t>(0</a:t>
            </a:r>
            <a:r>
              <a:rPr lang="en-US" sz="2400" dirty="0"/>
              <a:t>, 0, w, h);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glMatrixMode</a:t>
            </a:r>
            <a:r>
              <a:rPr lang="en-US" sz="2400" dirty="0" smtClean="0"/>
              <a:t>(GL_PROJECTION);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glLoadIdentity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 smtClean="0"/>
              <a:t>	if </a:t>
            </a:r>
            <a:r>
              <a:rPr lang="en-US" sz="2400" dirty="0"/>
              <a:t>(w &lt;= h)</a:t>
            </a:r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err="1" smtClean="0">
                <a:solidFill>
                  <a:srgbClr val="FF0000"/>
                </a:solidFill>
              </a:rPr>
              <a:t>glOrtho</a:t>
            </a:r>
            <a:r>
              <a:rPr lang="en-US" sz="2400" dirty="0">
                <a:solidFill>
                  <a:srgbClr val="FF0000"/>
                </a:solidFill>
              </a:rPr>
              <a:t>(-factor, factor, -factor * </a:t>
            </a:r>
            <a:r>
              <a:rPr lang="en-US" sz="2400" dirty="0" smtClean="0">
                <a:solidFill>
                  <a:srgbClr val="FF0000"/>
                </a:solidFill>
              </a:rPr>
              <a:t>h </a:t>
            </a:r>
            <a:r>
              <a:rPr lang="en-US" sz="2400" dirty="0">
                <a:solidFill>
                  <a:srgbClr val="FF0000"/>
                </a:solidFill>
              </a:rPr>
              <a:t>/ </a:t>
            </a:r>
            <a:r>
              <a:rPr lang="en-US" sz="2400" dirty="0" smtClean="0">
                <a:solidFill>
                  <a:srgbClr val="FF0000"/>
                </a:solidFill>
              </a:rPr>
              <a:t>w</a:t>
            </a:r>
            <a:r>
              <a:rPr lang="en-US" sz="2400" dirty="0">
                <a:solidFill>
                  <a:srgbClr val="FF0000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		factor </a:t>
            </a:r>
            <a:r>
              <a:rPr lang="en-US" sz="2400" dirty="0">
                <a:solidFill>
                  <a:srgbClr val="FF0000"/>
                </a:solidFill>
              </a:rPr>
              <a:t>* </a:t>
            </a:r>
            <a:r>
              <a:rPr lang="en-US" sz="2400" dirty="0" smtClean="0">
                <a:solidFill>
                  <a:srgbClr val="FF0000"/>
                </a:solidFill>
              </a:rPr>
              <a:t>h </a:t>
            </a:r>
            <a:r>
              <a:rPr lang="en-US" sz="2400" dirty="0">
                <a:solidFill>
                  <a:srgbClr val="FF0000"/>
                </a:solidFill>
              </a:rPr>
              <a:t>/ </a:t>
            </a:r>
            <a:r>
              <a:rPr lang="en-US" sz="2400" dirty="0" smtClean="0">
                <a:solidFill>
                  <a:srgbClr val="FF0000"/>
                </a:solidFill>
              </a:rPr>
              <a:t>w</a:t>
            </a:r>
            <a:r>
              <a:rPr lang="en-US" sz="2400" dirty="0">
                <a:solidFill>
                  <a:srgbClr val="FF0000"/>
                </a:solidFill>
              </a:rPr>
              <a:t>, -10.0, 10.0</a:t>
            </a:r>
            <a:r>
              <a:rPr lang="en-US" sz="24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else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glOrtho</a:t>
            </a:r>
            <a:r>
              <a:rPr lang="en-US" sz="2400" dirty="0"/>
              <a:t>(-factor * </a:t>
            </a:r>
            <a:r>
              <a:rPr lang="en-US" sz="2400" dirty="0" smtClean="0"/>
              <a:t>w </a:t>
            </a:r>
            <a:r>
              <a:rPr lang="en-US" sz="2400" dirty="0"/>
              <a:t>/ </a:t>
            </a:r>
            <a:r>
              <a:rPr lang="en-US" sz="2400" dirty="0" smtClean="0"/>
              <a:t>h, factor * w </a:t>
            </a:r>
            <a:r>
              <a:rPr lang="en-US" sz="2400" dirty="0"/>
              <a:t>/ </a:t>
            </a:r>
            <a:r>
              <a:rPr lang="en-US" sz="2400" dirty="0" smtClean="0"/>
              <a:t>h</a:t>
            </a:r>
            <a:r>
              <a:rPr lang="en-US" sz="2400" dirty="0"/>
              <a:t>,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-</a:t>
            </a:r>
            <a:r>
              <a:rPr lang="en-US" sz="2400" dirty="0"/>
              <a:t>factor, factor, -10.0, 10.0);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61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Reshape Event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24000"/>
            <a:ext cx="3325514" cy="3524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066800"/>
            <a:ext cx="3429000" cy="227461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422396" y="3393757"/>
            <a:ext cx="6864604" cy="3007043"/>
            <a:chOff x="3650996" y="3393757"/>
            <a:chExt cx="6864604" cy="300704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53000" y="3886200"/>
              <a:ext cx="4059382" cy="19812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757778" y="5908357"/>
              <a:ext cx="48122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-2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15986" y="3393757"/>
              <a:ext cx="37061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50996" y="4555807"/>
              <a:ext cx="158612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-2*(w/h)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929478" y="4572000"/>
              <a:ext cx="158612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2*(w/h)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088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Reshape Event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47700" y="1035050"/>
            <a:ext cx="89154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q"/>
              <a:defRPr sz="26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6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→"/>
              <a:defRPr sz="26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6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 smtClean="0"/>
              <a:t>void </a:t>
            </a:r>
            <a:r>
              <a:rPr lang="en-US" sz="2400" dirty="0" err="1" smtClean="0"/>
              <a:t>myReshape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w, </a:t>
            </a:r>
            <a:r>
              <a:rPr lang="en-US" sz="2400" dirty="0" err="1" smtClean="0"/>
              <a:t>int</a:t>
            </a:r>
            <a:r>
              <a:rPr lang="en-US" sz="2400" dirty="0" smtClean="0"/>
              <a:t> h){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 smtClean="0"/>
              <a:t>	float factor = 2;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glViewport</a:t>
            </a:r>
            <a:r>
              <a:rPr lang="en-US" sz="2400" dirty="0" smtClean="0"/>
              <a:t>(0, 0, w, h);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glMatrixMode</a:t>
            </a:r>
            <a:r>
              <a:rPr lang="en-US" sz="2400" dirty="0" smtClean="0"/>
              <a:t>(GL_PROJECTION);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glLoadIdentity</a:t>
            </a:r>
            <a:r>
              <a:rPr lang="en-US" sz="2400" dirty="0" smtClean="0"/>
              <a:t>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 smtClean="0"/>
              <a:t>	if (w &lt;= h)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 smtClean="0"/>
              <a:t>		</a:t>
            </a:r>
            <a:r>
              <a:rPr lang="en-US" sz="2400" dirty="0" err="1" smtClean="0">
                <a:solidFill>
                  <a:srgbClr val="FF0000"/>
                </a:solidFill>
              </a:rPr>
              <a:t>glOrtho</a:t>
            </a:r>
            <a:r>
              <a:rPr lang="en-US" sz="2400" dirty="0" smtClean="0">
                <a:solidFill>
                  <a:srgbClr val="FF0000"/>
                </a:solidFill>
              </a:rPr>
              <a:t>(-factor, factor, -factor * h / w,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		factor * h / w, -10.0, 10.0);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 smtClean="0"/>
              <a:t>	else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 smtClean="0"/>
              <a:t>		</a:t>
            </a:r>
            <a:r>
              <a:rPr lang="en-US" sz="2400" dirty="0" err="1" smtClean="0">
                <a:solidFill>
                  <a:srgbClr val="FF0000"/>
                </a:solidFill>
              </a:rPr>
              <a:t>glOrtho</a:t>
            </a:r>
            <a:r>
              <a:rPr lang="en-US" sz="2400" dirty="0" smtClean="0">
                <a:solidFill>
                  <a:srgbClr val="FF0000"/>
                </a:solidFill>
              </a:rPr>
              <a:t>(-factor * w / h, factor * w / h,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		-factor, factor, -10.0, 10.0);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11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Idle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The idle callback is executed whenever there are no events in the event queue</a:t>
            </a:r>
          </a:p>
          <a:p>
            <a:pPr lvl="2">
              <a:lnSpc>
                <a:spcPct val="80000"/>
              </a:lnSpc>
            </a:pPr>
            <a:r>
              <a:rPr lang="en-US" altLang="en-US" sz="2400" dirty="0" err="1">
                <a:solidFill>
                  <a:srgbClr val="FF0000"/>
                </a:solidFill>
              </a:rPr>
              <a:t>glutIdleFunc</a:t>
            </a:r>
            <a:r>
              <a:rPr lang="en-US" altLang="en-US" sz="2400" dirty="0">
                <a:solidFill>
                  <a:srgbClr val="FF0000"/>
                </a:solidFill>
              </a:rPr>
              <a:t>(</a:t>
            </a:r>
            <a:r>
              <a:rPr lang="en-US" altLang="en-US" sz="2400" dirty="0" err="1">
                <a:solidFill>
                  <a:srgbClr val="FF0000"/>
                </a:solidFill>
              </a:rPr>
              <a:t>myidle</a:t>
            </a:r>
            <a:r>
              <a:rPr lang="en-US" altLang="en-US" sz="2400" dirty="0">
                <a:solidFill>
                  <a:srgbClr val="FF0000"/>
                </a:solidFill>
              </a:rPr>
              <a:t>)</a:t>
            </a:r>
          </a:p>
          <a:p>
            <a:pPr lvl="2">
              <a:lnSpc>
                <a:spcPct val="80000"/>
              </a:lnSpc>
            </a:pPr>
            <a:r>
              <a:rPr lang="en-US" altLang="en-US" sz="2400" b="1" dirty="0"/>
              <a:t>Useful for animations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void </a:t>
            </a:r>
            <a:r>
              <a:rPr lang="en-US" altLang="en-US" sz="2400" b="1" dirty="0" err="1">
                <a:solidFill>
                  <a:srgbClr val="FF0000"/>
                </a:solidFill>
              </a:rPr>
              <a:t>myidle</a:t>
            </a:r>
            <a:r>
              <a:rPr lang="en-US" altLang="en-US" sz="2400" b="1" dirty="0">
                <a:solidFill>
                  <a:srgbClr val="FF0000"/>
                </a:solidFill>
              </a:rPr>
              <a:t>() </a:t>
            </a:r>
            <a:r>
              <a:rPr lang="en-US" altLang="en-US" sz="2400" b="1" dirty="0"/>
              <a:t>{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/* change something */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t += </a:t>
            </a:r>
            <a:r>
              <a:rPr lang="en-US" altLang="en-US" sz="2400" b="1" dirty="0" err="1"/>
              <a:t>dt</a:t>
            </a:r>
            <a:endParaRPr lang="en-US" altLang="en-US" sz="2400" b="1" dirty="0"/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</a:t>
            </a:r>
            <a:r>
              <a:rPr lang="en-US" altLang="en-US" sz="2400" b="1" dirty="0" err="1"/>
              <a:t>glutPostRedisplay</a:t>
            </a:r>
            <a:r>
              <a:rPr lang="en-US" altLang="en-US" sz="2400" b="1" dirty="0"/>
              <a:t>();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}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void </a:t>
            </a:r>
            <a:r>
              <a:rPr lang="en-US" altLang="en-US" sz="2400" b="1" dirty="0" err="1"/>
              <a:t>mydisplay</a:t>
            </a:r>
            <a:r>
              <a:rPr lang="en-US" altLang="en-US" sz="2400" b="1" dirty="0"/>
              <a:t>() {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</a:t>
            </a:r>
            <a:r>
              <a:rPr lang="en-US" altLang="en-US" sz="2400" b="1" dirty="0" err="1"/>
              <a:t>glClear</a:t>
            </a:r>
            <a:r>
              <a:rPr lang="en-US" altLang="en-US" sz="2400" b="1" dirty="0"/>
              <a:t>();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/* draw something that depends on t */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</a:t>
            </a:r>
            <a:r>
              <a:rPr lang="en-US" altLang="en-US" sz="2400" b="1" dirty="0" err="1"/>
              <a:t>glutSwapBuffers</a:t>
            </a:r>
            <a:r>
              <a:rPr lang="en-US" altLang="en-US" sz="2400" b="1" dirty="0"/>
              <a:t>();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73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Double Buffering</a:t>
            </a:r>
          </a:p>
          <a:p>
            <a:pPr lvl="1"/>
            <a:r>
              <a:rPr lang="en-US" altLang="en-US" sz="2400" dirty="0"/>
              <a:t>Instead of one color buffer, we use two</a:t>
            </a:r>
          </a:p>
          <a:p>
            <a:pPr lvl="2"/>
            <a:r>
              <a:rPr lang="en-US" altLang="en-US" sz="2400" dirty="0"/>
              <a:t>Front Buffer</a:t>
            </a:r>
            <a:r>
              <a:rPr lang="en-US" altLang="en-US" sz="2400" b="1" dirty="0"/>
              <a:t>: one that is displayed but not written to</a:t>
            </a:r>
          </a:p>
          <a:p>
            <a:pPr lvl="2"/>
            <a:r>
              <a:rPr lang="en-US" altLang="en-US" sz="2400" dirty="0"/>
              <a:t>Back Buffer</a:t>
            </a:r>
            <a:r>
              <a:rPr lang="en-US" altLang="en-US" sz="2400" b="1" dirty="0"/>
              <a:t>: one that is written to but not displayed</a:t>
            </a:r>
          </a:p>
          <a:p>
            <a:pPr lvl="1"/>
            <a:r>
              <a:rPr lang="en-US" altLang="en-US" sz="2400" dirty="0"/>
              <a:t>Program then requests a double buffer in </a:t>
            </a:r>
            <a:r>
              <a:rPr lang="en-US" altLang="en-US" sz="2400" dirty="0" err="1"/>
              <a:t>main.c</a:t>
            </a:r>
            <a:endParaRPr lang="en-US" altLang="en-US" sz="2400" dirty="0"/>
          </a:p>
          <a:p>
            <a:pPr lvl="2"/>
            <a:r>
              <a:rPr lang="en-US" altLang="en-US" sz="2400" dirty="0" err="1">
                <a:solidFill>
                  <a:srgbClr val="FF0000"/>
                </a:solidFill>
              </a:rPr>
              <a:t>glutInitDisplayMode</a:t>
            </a:r>
            <a:r>
              <a:rPr lang="en-US" altLang="en-US" sz="2400" dirty="0">
                <a:solidFill>
                  <a:srgbClr val="FF0000"/>
                </a:solidFill>
              </a:rPr>
              <a:t>(GL_RGB | GL_DOUBLE)</a:t>
            </a:r>
          </a:p>
          <a:p>
            <a:pPr lvl="2"/>
            <a:r>
              <a:rPr lang="en-US" altLang="en-US" sz="2400" dirty="0"/>
              <a:t>At the end of the display callback buffers are swapped</a:t>
            </a:r>
          </a:p>
          <a:p>
            <a:pPr lvl="2"/>
            <a:r>
              <a:rPr lang="en-US" altLang="en-US" sz="2400" dirty="0"/>
              <a:t>void </a:t>
            </a:r>
            <a:r>
              <a:rPr lang="en-US" altLang="en-US" sz="2400" dirty="0" err="1"/>
              <a:t>mydisplay</a:t>
            </a:r>
            <a:r>
              <a:rPr lang="en-US" altLang="en-US" sz="2400" dirty="0"/>
              <a:t>() {</a:t>
            </a:r>
          </a:p>
          <a:p>
            <a:pPr lvl="2"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/>
              <a:t>glClear</a:t>
            </a:r>
            <a:r>
              <a:rPr lang="en-US" altLang="en-US" sz="2400" dirty="0"/>
              <a:t>(GL_COLOR_BUFFER_BIT|….)</a:t>
            </a:r>
          </a:p>
          <a:p>
            <a:pPr lvl="2">
              <a:buFontTx/>
              <a:buNone/>
            </a:pPr>
            <a:r>
              <a:rPr lang="en-US" altLang="en-US" sz="2400" dirty="0"/>
              <a:t>	/* draw graphics here */</a:t>
            </a:r>
          </a:p>
          <a:p>
            <a:pPr lvl="2"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>
                <a:solidFill>
                  <a:srgbClr val="FF0000"/>
                </a:solidFill>
              </a:rPr>
              <a:t>glutSwapBuffers</a:t>
            </a:r>
            <a:r>
              <a:rPr lang="en-US" altLang="en-US" sz="2400" dirty="0">
                <a:solidFill>
                  <a:srgbClr val="FF0000"/>
                </a:solidFill>
              </a:rPr>
              <a:t>()    </a:t>
            </a:r>
            <a:endParaRPr lang="en-US" altLang="en-US" sz="2400" dirty="0" smtClean="0">
              <a:solidFill>
                <a:srgbClr val="FF0000"/>
              </a:solidFill>
            </a:endParaRPr>
          </a:p>
          <a:p>
            <a:pPr lvl="2">
              <a:buFontTx/>
              <a:buNone/>
            </a:pPr>
            <a:r>
              <a:rPr lang="en-US" altLang="en-US" sz="2400" dirty="0" smtClean="0"/>
              <a:t>}</a:t>
            </a:r>
            <a:endParaRPr lang="en-US" alt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3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Toolkits and Widgets</a:t>
            </a:r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Most window systems provide a toolkit or library of functions for building user interfaces that use special types of windows called </a:t>
            </a:r>
            <a:r>
              <a:rPr lang="en-US" altLang="en-US" i="1"/>
              <a:t>widgets</a:t>
            </a:r>
          </a:p>
          <a:p>
            <a:r>
              <a:rPr lang="en-US" altLang="en-US"/>
              <a:t>Widget sets include tools such as</a:t>
            </a:r>
          </a:p>
          <a:p>
            <a:pPr lvl="1"/>
            <a:r>
              <a:rPr lang="en-US" altLang="en-US" b="1"/>
              <a:t>Menus</a:t>
            </a:r>
          </a:p>
          <a:p>
            <a:pPr lvl="1"/>
            <a:r>
              <a:rPr lang="en-US" altLang="en-US" b="1"/>
              <a:t>Slidebars</a:t>
            </a:r>
          </a:p>
          <a:p>
            <a:pPr lvl="1"/>
            <a:r>
              <a:rPr lang="en-US" altLang="en-US" b="1"/>
              <a:t>Dials</a:t>
            </a:r>
          </a:p>
          <a:p>
            <a:pPr lvl="1"/>
            <a:r>
              <a:rPr lang="en-US" altLang="en-US" b="1"/>
              <a:t>Input boxes</a:t>
            </a:r>
          </a:p>
          <a:p>
            <a:r>
              <a:rPr lang="en-US" altLang="en-US"/>
              <a:t>But toolkits tend to be platform dependent</a:t>
            </a:r>
          </a:p>
          <a:p>
            <a:r>
              <a:rPr lang="en-US" altLang="en-US"/>
              <a:t>GLUT provides a few widgets including menus</a:t>
            </a:r>
            <a:endParaRPr lang="en-US" altLang="en-US" b="1"/>
          </a:p>
          <a:p>
            <a:pPr lvl="1"/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32296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Toolkits and Widgets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Menus</a:t>
            </a:r>
          </a:p>
          <a:p>
            <a:pPr lvl="1"/>
            <a:r>
              <a:rPr lang="en-US" altLang="en-US"/>
              <a:t>GLUT supports pop-up menus</a:t>
            </a:r>
          </a:p>
          <a:p>
            <a:pPr lvl="2"/>
            <a:r>
              <a:rPr lang="en-US" altLang="en-US" b="1"/>
              <a:t>A menu can have submenus</a:t>
            </a:r>
          </a:p>
          <a:p>
            <a:pPr lvl="1"/>
            <a:r>
              <a:rPr lang="en-US" altLang="en-US"/>
              <a:t>Three steps</a:t>
            </a:r>
          </a:p>
          <a:p>
            <a:pPr lvl="2"/>
            <a:r>
              <a:rPr lang="en-US" altLang="en-US" b="1"/>
              <a:t>Define entries for the menu</a:t>
            </a:r>
          </a:p>
          <a:p>
            <a:pPr lvl="2"/>
            <a:r>
              <a:rPr lang="en-US" altLang="en-US" b="1"/>
              <a:t>Define action for each menu item</a:t>
            </a:r>
          </a:p>
          <a:p>
            <a:pPr lvl="3"/>
            <a:r>
              <a:rPr lang="en-US" altLang="en-US"/>
              <a:t>Action carried out if entry selected</a:t>
            </a:r>
          </a:p>
          <a:p>
            <a:pPr lvl="2"/>
            <a:r>
              <a:rPr lang="en-US" altLang="en-US" b="1"/>
              <a:t>Attach menu to a mouse button</a:t>
            </a:r>
          </a:p>
        </p:txBody>
      </p:sp>
    </p:spTree>
    <p:extLst>
      <p:ext uri="{BB962C8B-B14F-4D97-AF65-F5344CB8AC3E}">
        <p14:creationId xmlns:p14="http://schemas.microsoft.com/office/powerpoint/2010/main" val="350872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Toolkits and Widgets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488950"/>
          </a:xfrm>
        </p:spPr>
        <p:txBody>
          <a:bodyPr/>
          <a:lstStyle/>
          <a:p>
            <a:r>
              <a:rPr lang="en-US" altLang="en-US"/>
              <a:t>Menus</a:t>
            </a:r>
          </a:p>
          <a:p>
            <a:endParaRPr lang="en-US" altLang="en-US"/>
          </a:p>
        </p:txBody>
      </p:sp>
      <p:pic>
        <p:nvPicPr>
          <p:cNvPr id="5929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1682750"/>
            <a:ext cx="8809037" cy="380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260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Toolkits and Widgets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Menu</a:t>
            </a:r>
          </a:p>
          <a:p>
            <a:pPr lvl="1"/>
            <a:r>
              <a:rPr lang="en-US" altLang="en-US" b="1"/>
              <a:t>Menu callback</a:t>
            </a:r>
          </a:p>
          <a:p>
            <a:pPr lvl="1">
              <a:buFontTx/>
              <a:buNone/>
            </a:pPr>
            <a:r>
              <a:rPr lang="en-US" altLang="en-US" b="1"/>
              <a:t>	void mymenu(int id) {</a:t>
            </a:r>
          </a:p>
          <a:p>
            <a:pPr lvl="1">
              <a:buFontTx/>
              <a:buNone/>
            </a:pPr>
            <a:r>
              <a:rPr lang="en-US" altLang="en-US" b="1"/>
              <a:t>			if(id == 1) glClear();</a:t>
            </a:r>
          </a:p>
          <a:p>
            <a:pPr lvl="1">
              <a:buFontTx/>
              <a:buNone/>
            </a:pPr>
            <a:r>
              <a:rPr lang="en-US" altLang="en-US" b="1"/>
              <a:t>			if(id == 2) exit(0);</a:t>
            </a:r>
          </a:p>
          <a:p>
            <a:pPr lvl="1">
              <a:buFontTx/>
              <a:buNone/>
            </a:pPr>
            <a:r>
              <a:rPr lang="en-US" altLang="en-US" b="1"/>
              <a:t>	}</a:t>
            </a:r>
          </a:p>
          <a:p>
            <a:pPr lvl="1"/>
            <a:r>
              <a:rPr lang="en-US" altLang="en-US" b="1"/>
              <a:t>Note each menu has an id that is returned when it is created</a:t>
            </a:r>
          </a:p>
          <a:p>
            <a:pPr lvl="1"/>
            <a:r>
              <a:rPr lang="en-US" altLang="en-US" b="1"/>
              <a:t>Add submenus by</a:t>
            </a:r>
          </a:p>
          <a:p>
            <a:pPr lvl="2"/>
            <a:r>
              <a:rPr lang="en-US" altLang="en-US"/>
              <a:t>glutAddSubMenu(char *submenu_name, </a:t>
            </a:r>
          </a:p>
          <a:p>
            <a:pPr lvl="3">
              <a:buFont typeface="Arial" panose="020B0604020202020204" pitchFamily="34" charset="0"/>
              <a:buNone/>
            </a:pPr>
            <a:r>
              <a:rPr lang="en-US" altLang="en-US"/>
              <a:t>			submenu id)</a:t>
            </a:r>
          </a:p>
        </p:txBody>
      </p:sp>
    </p:spTree>
    <p:extLst>
      <p:ext uri="{BB962C8B-B14F-4D97-AF65-F5344CB8AC3E}">
        <p14:creationId xmlns:p14="http://schemas.microsoft.com/office/powerpoint/2010/main" val="245928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B</a:t>
            </a:r>
            <a:r>
              <a:rPr lang="en-US" altLang="en-US" sz="3600" dirty="0" smtClean="0"/>
              <a:t>asic </a:t>
            </a:r>
            <a:r>
              <a:rPr lang="en-US" altLang="en-US" sz="3600" dirty="0"/>
              <a:t>input devices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Physical Devices</a:t>
            </a:r>
          </a:p>
        </p:txBody>
      </p:sp>
      <p:grpSp>
        <p:nvGrpSpPr>
          <p:cNvPr id="556048" name="Group 16"/>
          <p:cNvGrpSpPr>
            <a:grpSpLocks/>
          </p:cNvGrpSpPr>
          <p:nvPr/>
        </p:nvGrpSpPr>
        <p:grpSpPr bwMode="auto">
          <a:xfrm>
            <a:off x="627063" y="1371600"/>
            <a:ext cx="8364537" cy="4876800"/>
            <a:chOff x="192" y="912"/>
            <a:chExt cx="5269" cy="3072"/>
          </a:xfrm>
        </p:grpSpPr>
        <p:pic>
          <p:nvPicPr>
            <p:cNvPr id="556036" name="Picture 5" descr="ftp://ftp.cs.unm.edu/pub/angel/BOOK/SECOND_EDITION/FIGURES/JPEG/an03f01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152"/>
              <a:ext cx="1079" cy="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6037" name="Picture 7" descr="ftp://ftp.cs.unm.edu/pub/angel/BOOK/SECOND_EDITION/FIGURES/JPEG/an03f02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" y="1008"/>
              <a:ext cx="1518" cy="1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6038" name="Picture 9" descr="ftp://ftp.cs.unm.edu/pub/angel/BOOK/SECOND_EDITION/FIGURES/JPEG/an03f04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2688"/>
              <a:ext cx="1877" cy="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6039" name="Picture 11" descr="ftp://ftp.cs.unm.edu/pub/angel/BOOK/SECOND_EDITION/FIGURES/JPEG/an03f05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912"/>
              <a:ext cx="1375" cy="1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6040" name="Picture 13" descr="ftp://ftp.cs.unm.edu/pub/angel/BOOK/SECOND_EDITION/FIGURES/JPEG/an03f06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" y="2496"/>
              <a:ext cx="1669" cy="1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6041" name="Picture 15" descr="ftp://ftp.cs.unm.edu/pub/angel/BOOK/SECOND_EDITION/FIGURES/JPEG/an03f07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2736"/>
              <a:ext cx="1573" cy="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6042" name="Text Box 16"/>
            <p:cNvSpPr txBox="1">
              <a:spLocks noChangeArrowheads="1"/>
            </p:cNvSpPr>
            <p:nvPr/>
          </p:nvSpPr>
          <p:spPr bwMode="auto">
            <a:xfrm>
              <a:off x="528" y="2160"/>
              <a:ext cx="6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2400">
                  <a:latin typeface="Times New Roman" panose="02020603050405020304" pitchFamily="18" charset="0"/>
                  <a:ea typeface="MS PGothic" panose="020B0600070205080204" pitchFamily="34" charset="-128"/>
                </a:rPr>
                <a:t>mouse</a:t>
              </a:r>
            </a:p>
          </p:txBody>
        </p:sp>
        <p:sp>
          <p:nvSpPr>
            <p:cNvPr id="556043" name="Text Box 19"/>
            <p:cNvSpPr txBox="1">
              <a:spLocks noChangeArrowheads="1"/>
            </p:cNvSpPr>
            <p:nvPr/>
          </p:nvSpPr>
          <p:spPr bwMode="auto">
            <a:xfrm>
              <a:off x="2304" y="2160"/>
              <a:ext cx="7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2400">
                  <a:latin typeface="Times New Roman" panose="02020603050405020304" pitchFamily="18" charset="0"/>
                  <a:ea typeface="MS PGothic" panose="020B0600070205080204" pitchFamily="34" charset="-128"/>
                </a:rPr>
                <a:t>trackball</a:t>
              </a:r>
            </a:p>
          </p:txBody>
        </p:sp>
        <p:sp>
          <p:nvSpPr>
            <p:cNvPr id="556044" name="Text Box 20"/>
            <p:cNvSpPr txBox="1">
              <a:spLocks noChangeArrowheads="1"/>
            </p:cNvSpPr>
            <p:nvPr/>
          </p:nvSpPr>
          <p:spPr bwMode="auto">
            <a:xfrm>
              <a:off x="4080" y="2256"/>
              <a:ext cx="7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2400">
                  <a:latin typeface="Times New Roman" panose="02020603050405020304" pitchFamily="18" charset="0"/>
                  <a:ea typeface="MS PGothic" panose="020B0600070205080204" pitchFamily="34" charset="-128"/>
                </a:rPr>
                <a:t>light pen</a:t>
              </a:r>
            </a:p>
          </p:txBody>
        </p:sp>
        <p:sp>
          <p:nvSpPr>
            <p:cNvPr id="556045" name="Text Box 21"/>
            <p:cNvSpPr txBox="1">
              <a:spLocks noChangeArrowheads="1"/>
            </p:cNvSpPr>
            <p:nvPr/>
          </p:nvSpPr>
          <p:spPr bwMode="auto">
            <a:xfrm>
              <a:off x="624" y="3600"/>
              <a:ext cx="9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2400">
                  <a:latin typeface="Times New Roman" panose="02020603050405020304" pitchFamily="18" charset="0"/>
                  <a:ea typeface="MS PGothic" panose="020B0600070205080204" pitchFamily="34" charset="-128"/>
                </a:rPr>
                <a:t>data tablet</a:t>
              </a:r>
            </a:p>
          </p:txBody>
        </p:sp>
        <p:sp>
          <p:nvSpPr>
            <p:cNvPr id="556046" name="Text Box 22"/>
            <p:cNvSpPr txBox="1">
              <a:spLocks noChangeArrowheads="1"/>
            </p:cNvSpPr>
            <p:nvPr/>
          </p:nvSpPr>
          <p:spPr bwMode="auto">
            <a:xfrm>
              <a:off x="2640" y="3648"/>
              <a:ext cx="7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2400">
                  <a:latin typeface="Times New Roman" panose="02020603050405020304" pitchFamily="18" charset="0"/>
                  <a:ea typeface="MS PGothic" panose="020B0600070205080204" pitchFamily="34" charset="-128"/>
                </a:rPr>
                <a:t>joy stick</a:t>
              </a:r>
            </a:p>
          </p:txBody>
        </p:sp>
        <p:sp>
          <p:nvSpPr>
            <p:cNvPr id="556047" name="Text Box 23"/>
            <p:cNvSpPr txBox="1">
              <a:spLocks noChangeArrowheads="1"/>
            </p:cNvSpPr>
            <p:nvPr/>
          </p:nvSpPr>
          <p:spPr bwMode="auto">
            <a:xfrm>
              <a:off x="4080" y="3696"/>
              <a:ext cx="8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2400">
                  <a:latin typeface="Times New Roman" panose="02020603050405020304" pitchFamily="18" charset="0"/>
                  <a:ea typeface="MS PGothic" panose="020B0600070205080204" pitchFamily="34" charset="-128"/>
                </a:rPr>
                <a:t>space ball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99"/>
    </mc:Choice>
    <mc:Fallback xmlns="">
      <p:transition spd="slow" advTm="1899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Windows-based programming</a:t>
            </a:r>
            <a:endParaRPr lang="en-US" altLang="en-US" sz="3600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3079750"/>
          </a:xfrm>
        </p:spPr>
        <p:txBody>
          <a:bodyPr/>
          <a:lstStyle/>
          <a:p>
            <a:r>
              <a:rPr lang="en-US" altLang="en-US" dirty="0"/>
              <a:t>Event Mode</a:t>
            </a:r>
          </a:p>
          <a:p>
            <a:pPr lvl="1"/>
            <a:r>
              <a:rPr lang="en-US" altLang="en-US" dirty="0"/>
              <a:t>Most systems have more than one input device, each of which can be triggered at an arbitrary time by a user</a:t>
            </a:r>
          </a:p>
          <a:p>
            <a:pPr lvl="1"/>
            <a:r>
              <a:rPr lang="en-US" altLang="en-US" dirty="0"/>
              <a:t>Each trigger generates an </a:t>
            </a:r>
            <a:r>
              <a:rPr lang="en-US" altLang="en-US" i="1" dirty="0"/>
              <a:t>event </a:t>
            </a:r>
            <a:r>
              <a:rPr lang="en-US" altLang="en-US" dirty="0"/>
              <a:t>whose measure is put in an </a:t>
            </a:r>
            <a:r>
              <a:rPr lang="en-US" altLang="en-US" i="1" dirty="0"/>
              <a:t>event queue </a:t>
            </a:r>
            <a:r>
              <a:rPr lang="en-US" altLang="en-US" dirty="0"/>
              <a:t>which can be examined by the user program</a:t>
            </a:r>
          </a:p>
        </p:txBody>
      </p:sp>
      <p:pic>
        <p:nvPicPr>
          <p:cNvPr id="565252" name="Picture 5" descr="ftp://ftp.cs.unm.edu/pub/angel/BOOK/SECOND_EDITION/FIGURES/JPEG/an03f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95800"/>
            <a:ext cx="83597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167"/>
    </mc:Choice>
    <mc:Fallback xmlns="">
      <p:transition spd="slow" advTm="66167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Windows-based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Event-driven programming</a:t>
            </a:r>
          </a:p>
          <a:p>
            <a:pPr eaLnBrk="1" hangingPunct="1"/>
            <a:r>
              <a:rPr lang="en-US" altLang="en-US" dirty="0" smtClean="0"/>
              <a:t>Event queue</a:t>
            </a:r>
          </a:p>
          <a:p>
            <a:pPr eaLnBrk="1" hangingPunct="1"/>
            <a:r>
              <a:rPr lang="en-US" altLang="en-US" dirty="0" smtClean="0"/>
              <a:t>Callback function</a:t>
            </a:r>
          </a:p>
          <a:p>
            <a:pPr eaLnBrk="1" hangingPunct="1"/>
            <a:r>
              <a:rPr lang="en-US" altLang="en-US" dirty="0" smtClean="0"/>
              <a:t>Register callback function</a:t>
            </a:r>
          </a:p>
          <a:p>
            <a:pPr lvl="2" eaLnBrk="1" hangingPunct="1"/>
            <a:r>
              <a:rPr lang="en-US" altLang="zh-CN" dirty="0" err="1" smtClean="0">
                <a:ea typeface="SimSun" panose="02010600030101010101" pitchFamily="2" charset="-122"/>
              </a:rPr>
              <a:t>glutDisplayFunc</a:t>
            </a:r>
            <a:r>
              <a:rPr lang="en-US" altLang="zh-CN" dirty="0" smtClean="0">
                <a:ea typeface="SimSun" panose="02010600030101010101" pitchFamily="2" charset="-122"/>
              </a:rPr>
              <a:t>(</a:t>
            </a:r>
            <a:r>
              <a:rPr lang="en-US" altLang="zh-CN" dirty="0" err="1" smtClean="0">
                <a:ea typeface="SimSun" panose="02010600030101010101" pitchFamily="2" charset="-122"/>
              </a:rPr>
              <a:t>myDisplay</a:t>
            </a:r>
            <a:r>
              <a:rPr lang="en-US" altLang="zh-CN" dirty="0" smtClean="0">
                <a:ea typeface="SimSun" panose="02010600030101010101" pitchFamily="2" charset="-122"/>
              </a:rPr>
              <a:t>) </a:t>
            </a:r>
          </a:p>
          <a:p>
            <a:pPr lvl="2" eaLnBrk="1" hangingPunct="1"/>
            <a:r>
              <a:rPr lang="en-US" altLang="zh-CN" dirty="0" err="1" smtClean="0">
                <a:ea typeface="SimSun" panose="02010600030101010101" pitchFamily="2" charset="-122"/>
              </a:rPr>
              <a:t>glutReshapeFunc</a:t>
            </a:r>
            <a:r>
              <a:rPr lang="en-US" altLang="zh-CN" dirty="0" smtClean="0">
                <a:ea typeface="SimSun" panose="02010600030101010101" pitchFamily="2" charset="-122"/>
              </a:rPr>
              <a:t>(</a:t>
            </a:r>
            <a:r>
              <a:rPr lang="en-US" altLang="zh-CN" dirty="0" err="1" smtClean="0">
                <a:ea typeface="SimSun" panose="02010600030101010101" pitchFamily="2" charset="-122"/>
              </a:rPr>
              <a:t>myReshape</a:t>
            </a:r>
            <a:r>
              <a:rPr lang="en-US" altLang="zh-CN" dirty="0" smtClean="0">
                <a:ea typeface="SimSun" panose="02010600030101010101" pitchFamily="2" charset="-122"/>
              </a:rPr>
              <a:t>) </a:t>
            </a:r>
          </a:p>
          <a:p>
            <a:pPr lvl="2" eaLnBrk="1" hangingPunct="1"/>
            <a:r>
              <a:rPr lang="en-US" altLang="zh-CN" dirty="0" err="1" smtClean="0">
                <a:ea typeface="SimSun" panose="02010600030101010101" pitchFamily="2" charset="-122"/>
              </a:rPr>
              <a:t>glutMouseFunc</a:t>
            </a:r>
            <a:r>
              <a:rPr lang="en-US" altLang="zh-CN" dirty="0" smtClean="0">
                <a:ea typeface="SimSun" panose="02010600030101010101" pitchFamily="2" charset="-122"/>
              </a:rPr>
              <a:t>(</a:t>
            </a:r>
            <a:r>
              <a:rPr lang="en-US" altLang="zh-CN" dirty="0" err="1" smtClean="0">
                <a:ea typeface="SimSun" panose="02010600030101010101" pitchFamily="2" charset="-122"/>
              </a:rPr>
              <a:t>myMouse</a:t>
            </a:r>
            <a:r>
              <a:rPr lang="en-US" altLang="zh-CN" dirty="0" smtClean="0">
                <a:ea typeface="SimSun" panose="02010600030101010101" pitchFamily="2" charset="-122"/>
              </a:rPr>
              <a:t>) </a:t>
            </a:r>
          </a:p>
          <a:p>
            <a:pPr lvl="2" eaLnBrk="1" hangingPunct="1"/>
            <a:r>
              <a:rPr lang="en-US" altLang="zh-CN" dirty="0" err="1" smtClean="0">
                <a:ea typeface="SimSun" panose="02010600030101010101" pitchFamily="2" charset="-122"/>
              </a:rPr>
              <a:t>glutKeyboardFunc</a:t>
            </a:r>
            <a:r>
              <a:rPr lang="en-US" altLang="zh-CN" dirty="0" smtClean="0">
                <a:ea typeface="SimSun" panose="02010600030101010101" pitchFamily="2" charset="-122"/>
              </a:rPr>
              <a:t>(</a:t>
            </a:r>
            <a:r>
              <a:rPr lang="en-US" altLang="zh-CN" dirty="0" err="1" smtClean="0">
                <a:ea typeface="SimSun" panose="02010600030101010101" pitchFamily="2" charset="-122"/>
              </a:rPr>
              <a:t>myKeyboard</a:t>
            </a:r>
            <a:r>
              <a:rPr lang="en-US" altLang="zh-CN" dirty="0" smtClean="0">
                <a:ea typeface="SimSun" panose="02010600030101010101" pitchFamily="2" charset="-122"/>
              </a:rPr>
              <a:t>) </a:t>
            </a:r>
            <a:endParaRPr lang="en-US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0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23"/>
    </mc:Choice>
    <mc:Fallback xmlns="">
      <p:transition spd="slow" advTm="3672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Windows-based programming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819400"/>
            <a:ext cx="5895975" cy="33148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2895600" y="1371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505200" y="1371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14800" y="1371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724400" y="1371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334000" y="1371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943600" y="1371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553200" y="1371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162800" y="1371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17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05"/>
    </mc:Choice>
    <mc:Fallback xmlns="">
      <p:transition spd="slow" advTm="39405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Windows-based programming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819400"/>
            <a:ext cx="5895975" cy="33148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2895600" y="1371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505200" y="1371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14800" y="1371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724400" y="1371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334000" y="1371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943600" y="1371600"/>
            <a:ext cx="609600" cy="609600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553200" y="1371600"/>
            <a:ext cx="609600" cy="609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162800" y="1371600"/>
            <a:ext cx="609600" cy="6096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2362200"/>
            <a:ext cx="1905000" cy="2092881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ID:….</a:t>
            </a:r>
          </a:p>
          <a:p>
            <a:r>
              <a:rPr lang="en-US" dirty="0" smtClean="0"/>
              <a:t>Event:…</a:t>
            </a:r>
          </a:p>
          <a:p>
            <a:r>
              <a:rPr lang="en-US" dirty="0" smtClean="0"/>
              <a:t>X: …</a:t>
            </a:r>
          </a:p>
          <a:p>
            <a:r>
              <a:rPr lang="en-US" dirty="0" smtClean="0"/>
              <a:t>Y: …</a:t>
            </a:r>
          </a:p>
          <a:p>
            <a:r>
              <a:rPr lang="en-US" dirty="0" smtClean="0"/>
              <a:t>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9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419"/>
    </mc:Choice>
    <mc:Fallback xmlns="">
      <p:transition spd="slow" advTm="68419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Windows-based programming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819400"/>
            <a:ext cx="5895975" cy="33148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2895600" y="1371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505200" y="1371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14800" y="1371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724400" y="1371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334000" y="1371600"/>
            <a:ext cx="6096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943600" y="1371600"/>
            <a:ext cx="609600" cy="609600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553200" y="1371600"/>
            <a:ext cx="609600" cy="609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162800" y="1371600"/>
            <a:ext cx="609600" cy="6096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70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34"/>
    </mc:Choice>
    <mc:Fallback xmlns="">
      <p:transition spd="slow" advTm="1203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Windows-based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819400"/>
            <a:ext cx="5895975" cy="33148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2895600" y="1371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505200" y="1371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14800" y="1371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724400" y="1371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162800" y="1371600"/>
            <a:ext cx="6096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6200" y="838200"/>
            <a:ext cx="2971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Queue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5334000" y="1371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943600" y="1371600"/>
            <a:ext cx="6096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553200" y="1371600"/>
            <a:ext cx="609600" cy="609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2543175"/>
            <a:ext cx="32480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4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381"/>
    </mc:Choice>
    <mc:Fallback xmlns="">
      <p:transition spd="slow" advTm="82381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">
  <a:themeElements>
    <a:clrScheme name="1_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7309</TotalTime>
  <Words>684</Words>
  <Application>Microsoft Office PowerPoint</Application>
  <PresentationFormat>A4 Paper (210x297 mm)</PresentationFormat>
  <Paragraphs>218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MS PGothic</vt:lpstr>
      <vt:lpstr>SimSun</vt:lpstr>
      <vt:lpstr>Arial</vt:lpstr>
      <vt:lpstr>Times New Roman</vt:lpstr>
      <vt:lpstr>Wingdings</vt:lpstr>
      <vt:lpstr>1_blank</vt:lpstr>
      <vt:lpstr>COMPUTER GRAPHICS</vt:lpstr>
      <vt:lpstr>OUTLINE</vt:lpstr>
      <vt:lpstr>Basic input devices</vt:lpstr>
      <vt:lpstr>Windows-based programming</vt:lpstr>
      <vt:lpstr>Windows-based programming</vt:lpstr>
      <vt:lpstr>Windows-based programming</vt:lpstr>
      <vt:lpstr>Windows-based programming</vt:lpstr>
      <vt:lpstr>Windows-based programming</vt:lpstr>
      <vt:lpstr>Windows-based programming</vt:lpstr>
      <vt:lpstr>Windows-based programming</vt:lpstr>
      <vt:lpstr>Windows-based programming</vt:lpstr>
      <vt:lpstr>Keyboard Event</vt:lpstr>
      <vt:lpstr>Keyboard Event</vt:lpstr>
      <vt:lpstr>Mouse Event</vt:lpstr>
      <vt:lpstr>Mouse Event</vt:lpstr>
      <vt:lpstr>Mouse Event</vt:lpstr>
      <vt:lpstr>Reshape Event</vt:lpstr>
      <vt:lpstr>Reshape Event</vt:lpstr>
      <vt:lpstr>Reshape Event</vt:lpstr>
      <vt:lpstr>Reshape Event</vt:lpstr>
      <vt:lpstr>Reshape Event</vt:lpstr>
      <vt:lpstr>Reshape Event</vt:lpstr>
      <vt:lpstr>Reshape Event</vt:lpstr>
      <vt:lpstr>Idle Event</vt:lpstr>
      <vt:lpstr>Double Buffer</vt:lpstr>
      <vt:lpstr>Toolkits and Widgets</vt:lpstr>
      <vt:lpstr>Toolkits and Widgets</vt:lpstr>
      <vt:lpstr>Toolkits and Widgets</vt:lpstr>
      <vt:lpstr>Toolkits and Widgets</vt:lpstr>
    </vt:vector>
  </TitlesOfParts>
  <Company>DHBK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 (Practice)</dc:title>
  <dc:subject>Object Oriented Programming through Smalltalk</dc:subject>
  <dc:creator>Huynh Tan Dat</dc:creator>
  <dc:description>April 13, 2006</dc:description>
  <cp:lastModifiedBy>ASUS</cp:lastModifiedBy>
  <cp:revision>1016</cp:revision>
  <dcterms:created xsi:type="dcterms:W3CDTF">2004-09-06T13:53:49Z</dcterms:created>
  <dcterms:modified xsi:type="dcterms:W3CDTF">2020-09-28T13:18:48Z</dcterms:modified>
</cp:coreProperties>
</file>