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54"/>
  </p:notesMasterIdLst>
  <p:handoutMasterIdLst>
    <p:handoutMasterId r:id="rId55"/>
  </p:handoutMasterIdLst>
  <p:sldIdLst>
    <p:sldId id="261" r:id="rId2"/>
    <p:sldId id="262" r:id="rId3"/>
    <p:sldId id="288" r:id="rId4"/>
    <p:sldId id="289" r:id="rId5"/>
    <p:sldId id="386" r:id="rId6"/>
    <p:sldId id="290" r:id="rId7"/>
    <p:sldId id="291" r:id="rId8"/>
    <p:sldId id="292" r:id="rId9"/>
    <p:sldId id="293" r:id="rId10"/>
    <p:sldId id="294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427" r:id="rId52"/>
    <p:sldId id="428" r:id="rId53"/>
  </p:sldIdLst>
  <p:sldSz cx="9906000" cy="6858000" type="A4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  <a:srgbClr val="006600"/>
    <a:srgbClr val="FFFF00"/>
    <a:srgbClr val="000099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8" autoAdjust="0"/>
    <p:restoredTop sz="94660"/>
  </p:normalViewPr>
  <p:slideViewPr>
    <p:cSldViewPr>
      <p:cViewPr varScale="1">
        <p:scale>
          <a:sx n="69" d="100"/>
          <a:sy n="69" d="100"/>
        </p:scale>
        <p:origin x="1020" y="3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30"/>
    </p:cViewPr>
  </p:sorterViewPr>
  <p:notesViewPr>
    <p:cSldViewPr>
      <p:cViewPr varScale="1">
        <p:scale>
          <a:sx n="38" d="100"/>
          <a:sy n="38" d="100"/>
        </p:scale>
        <p:origin x="-1550" y="-72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22D52D-12FF-4727-96E5-33147D7B28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1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2F128B-999E-4A52-84D5-EDE2C9166B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320B23-CE72-46A4-A746-8A86FCD20B8A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62000" y="2590800"/>
            <a:ext cx="833755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8420100" cy="762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6600"/>
            <a:ext cx="6934200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5817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7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4225" y="93663"/>
            <a:ext cx="2276475" cy="6199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93663"/>
            <a:ext cx="6677025" cy="6199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04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3663"/>
            <a:ext cx="91059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882650"/>
            <a:ext cx="43815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882650"/>
            <a:ext cx="43815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3663950"/>
            <a:ext cx="43815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6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3663"/>
            <a:ext cx="91059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882650"/>
            <a:ext cx="43815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882650"/>
            <a:ext cx="43815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8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6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568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88265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88265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5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4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91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7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"/>
          <p:cNvSpPr txBox="1">
            <a:spLocks noChangeArrowheads="1"/>
          </p:cNvSpPr>
          <p:nvPr/>
        </p:nvSpPr>
        <p:spPr bwMode="auto">
          <a:xfrm>
            <a:off x="7821613" y="6415088"/>
            <a:ext cx="181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/>
              <a:t>Slide </a:t>
            </a:r>
            <a:fld id="{B312604D-BEF7-4A6D-888C-9082762D1E03}" type="slidenum">
              <a:rPr lang="en-US" altLang="en-US" sz="2400"/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en-US" sz="2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3663"/>
            <a:ext cx="91059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82650"/>
            <a:ext cx="8915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98463" y="847725"/>
            <a:ext cx="90805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00050" y="6372225"/>
            <a:ext cx="9124950" cy="2857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303213" y="6415088"/>
            <a:ext cx="7786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</a:rPr>
              <a:t>Faculty of Computer Science and Engineering - HCMUT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q"/>
        <a:defRPr sz="26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→"/>
        <a:defRPr sz="26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5.wmf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53.pn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5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2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6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3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752600"/>
            <a:ext cx="84201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COMPUTER GRAPHICS</a:t>
            </a: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0" y="457200"/>
            <a:ext cx="9906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99"/>
                </a:solidFill>
              </a:rPr>
              <a:t>Hochiminh city University of Technology</a:t>
            </a:r>
          </a:p>
          <a:p>
            <a:pPr algn="ctr" eaLnBrk="1" hangingPunct="1"/>
            <a:r>
              <a:rPr lang="en-US" altLang="en-US" sz="2800">
                <a:solidFill>
                  <a:srgbClr val="000099"/>
                </a:solidFill>
              </a:rPr>
              <a:t>Faculty of Computer Science and Engineering</a:t>
            </a:r>
          </a:p>
        </p:txBody>
      </p:sp>
      <p:sp>
        <p:nvSpPr>
          <p:cNvPr id="41988" name="Text Box 10"/>
          <p:cNvSpPr txBox="1">
            <a:spLocks noChangeArrowheads="1"/>
          </p:cNvSpPr>
          <p:nvPr/>
        </p:nvSpPr>
        <p:spPr bwMode="auto">
          <a:xfrm>
            <a:off x="1600200" y="3124200"/>
            <a:ext cx="6553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 b="1" u="sng" dirty="0">
                <a:solidFill>
                  <a:srgbClr val="FF3300"/>
                </a:solidFill>
              </a:rPr>
              <a:t>CHAPTER </a:t>
            </a:r>
            <a:r>
              <a:rPr lang="en-US" altLang="en-US" sz="4400" b="1" u="sng" dirty="0" smtClean="0">
                <a:solidFill>
                  <a:srgbClr val="FF3300"/>
                </a:solidFill>
              </a:rPr>
              <a:t>05:</a:t>
            </a:r>
            <a:endParaRPr lang="en-US" altLang="en-US" sz="4400" b="1" u="sng" dirty="0">
              <a:solidFill>
                <a:srgbClr val="FF3300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400" b="1" dirty="0" smtClean="0">
                <a:solidFill>
                  <a:srgbClr val="FF3300"/>
                </a:solidFill>
              </a:rPr>
              <a:t>Vector in Computer Graphics</a:t>
            </a:r>
            <a:endParaRPr lang="en-US" altLang="en-US" sz="4400" dirty="0">
              <a:solidFill>
                <a:srgbClr val="FF3300"/>
              </a:solidFill>
            </a:endParaRPr>
          </a:p>
        </p:txBody>
      </p:sp>
      <p:pic>
        <p:nvPicPr>
          <p:cNvPr id="41989" name="Picture 11" descr="DSGN18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963" y="1371600"/>
            <a:ext cx="19510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61"/>
    </mc:Choice>
    <mc:Fallback xmlns="">
      <p:transition spd="slow" advTm="242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Dot product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882650"/>
            <a:ext cx="8420100" cy="125095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angle between two vectors</a:t>
            </a:r>
          </a:p>
          <a:p>
            <a:pPr lvl="1" eaLnBrk="1" hangingPunct="1">
              <a:buFontTx/>
              <a:buNone/>
            </a:pPr>
            <a:r>
              <a:rPr lang="pt-BR" altLang="en-US" b="1" smtClean="0"/>
              <a:t>b</a:t>
            </a:r>
            <a:r>
              <a:rPr lang="en-US" altLang="en-US" b="1" smtClean="0">
                <a:sym typeface="Symbol" panose="05050102010706020507" pitchFamily="18" charset="2"/>
              </a:rPr>
              <a:t></a:t>
            </a:r>
            <a:r>
              <a:rPr lang="pt-BR" altLang="en-US" b="1" smtClean="0"/>
              <a:t>c</a:t>
            </a:r>
            <a:r>
              <a:rPr lang="pt-BR" altLang="en-US" smtClean="0"/>
              <a:t> = |</a:t>
            </a:r>
            <a:r>
              <a:rPr lang="pt-BR" altLang="en-US" b="1" smtClean="0"/>
              <a:t>b</a:t>
            </a:r>
            <a:r>
              <a:rPr lang="pt-BR" altLang="en-US" smtClean="0"/>
              <a:t>||</a:t>
            </a:r>
            <a:r>
              <a:rPr lang="pt-BR" altLang="en-US" b="1" smtClean="0"/>
              <a:t>c</a:t>
            </a:r>
            <a:r>
              <a:rPr lang="pt-BR" altLang="en-US" smtClean="0"/>
              <a:t>| cos(</a:t>
            </a:r>
            <a:r>
              <a:rPr lang="pt-BR" altLang="en-US" smtClean="0">
                <a:sym typeface="Symbol" panose="05050102010706020507" pitchFamily="18" charset="2"/>
              </a:rPr>
              <a:t></a:t>
            </a:r>
            <a:r>
              <a:rPr lang="pt-BR" altLang="en-US" smtClean="0"/>
              <a:t>)</a:t>
            </a:r>
            <a:r>
              <a:rPr lang="en-US" altLang="en-US" smtClean="0"/>
              <a:t> </a:t>
            </a:r>
          </a:p>
          <a:p>
            <a:pPr lvl="1" eaLnBrk="1" hangingPunct="1"/>
            <a:endParaRPr lang="en-US" altLang="en-US" smtClean="0"/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90600" y="1920875"/>
          <a:ext cx="2971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1651000" imgH="330200" progId="Equation.3">
                  <p:embed/>
                </p:oleObj>
              </mc:Choice>
              <mc:Fallback>
                <p:oleObj name="Equation" r:id="rId3" imgW="16510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20875"/>
                        <a:ext cx="29718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38450"/>
            <a:ext cx="56388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421"/>
    </mc:Choice>
    <mc:Fallback xmlns="">
      <p:transition spd="slow" advTm="18642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74661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459"/>
    </mc:Choice>
    <mc:Fallback xmlns="">
      <p:transition spd="slow" advTm="15645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Dot product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2D “perp” vector</a:t>
            </a:r>
          </a:p>
          <a:p>
            <a:pPr lvl="1" eaLnBrk="1" hangingPunct="1"/>
            <a:r>
              <a:rPr lang="pt-BR" altLang="en-US" b="1" dirty="0" smtClean="0"/>
              <a:t>Suppose a</a:t>
            </a:r>
            <a:r>
              <a:rPr lang="pt-BR" altLang="en-US" dirty="0" smtClean="0"/>
              <a:t> = (</a:t>
            </a:r>
            <a:r>
              <a:rPr lang="pt-BR" altLang="en-US" i="1" dirty="0" smtClean="0"/>
              <a:t>ax</a:t>
            </a:r>
            <a:r>
              <a:rPr lang="pt-BR" altLang="en-US" dirty="0" smtClean="0"/>
              <a:t>, </a:t>
            </a:r>
            <a:r>
              <a:rPr lang="pt-BR" altLang="en-US" i="1" dirty="0" smtClean="0"/>
              <a:t>ay</a:t>
            </a:r>
            <a:r>
              <a:rPr lang="pt-BR" altLang="en-US" dirty="0" smtClean="0"/>
              <a:t>), then </a:t>
            </a:r>
            <a:r>
              <a:rPr lang="pt-BR" altLang="en-US" b="1" dirty="0" smtClean="0"/>
              <a:t>a </a:t>
            </a:r>
            <a:r>
              <a:rPr lang="pt-BR" altLang="en-US" dirty="0" smtClean="0">
                <a:sym typeface="Symbol" panose="05050102010706020507" pitchFamily="18" charset="2"/>
              </a:rPr>
              <a:t></a:t>
            </a:r>
            <a:r>
              <a:rPr lang="pt-BR" altLang="en-US" dirty="0" smtClean="0"/>
              <a:t> = (-</a:t>
            </a:r>
            <a:r>
              <a:rPr lang="pt-BR" altLang="en-US" i="1" dirty="0" smtClean="0"/>
              <a:t>ay</a:t>
            </a:r>
            <a:r>
              <a:rPr lang="pt-BR" altLang="en-US" dirty="0" smtClean="0"/>
              <a:t>, </a:t>
            </a:r>
            <a:r>
              <a:rPr lang="pt-BR" altLang="en-US" i="1" dirty="0" smtClean="0"/>
              <a:t>ax</a:t>
            </a:r>
            <a:r>
              <a:rPr lang="pt-BR" altLang="en-US" dirty="0" smtClean="0"/>
              <a:t>) is the counterclockwise perpendicular to </a:t>
            </a:r>
            <a:r>
              <a:rPr lang="pt-BR" altLang="en-US" b="1" dirty="0" smtClean="0"/>
              <a:t>a</a:t>
            </a:r>
            <a:r>
              <a:rPr lang="pt-BR" altLang="en-US" dirty="0" smtClean="0"/>
              <a:t>. </a:t>
            </a:r>
            <a:endParaRPr lang="en-US" altLang="en-US" dirty="0" smtClean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800"/>
            <a:ext cx="6553200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46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091"/>
    </mc:Choice>
    <mc:Fallback xmlns="">
      <p:transition spd="slow" advTm="13109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Dot product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10223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Orthogonal Projections and the Distance from a point to a line</a:t>
            </a:r>
          </a:p>
        </p:txBody>
      </p:sp>
      <p:pic>
        <p:nvPicPr>
          <p:cNvPr id="41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44663"/>
            <a:ext cx="8458200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5"/>
          <p:cNvSpPr txBox="1">
            <a:spLocks noChangeArrowheads="1"/>
          </p:cNvSpPr>
          <p:nvPr/>
        </p:nvSpPr>
        <p:spPr bwMode="auto">
          <a:xfrm>
            <a:off x="685800" y="4038600"/>
            <a:ext cx="6781800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en-US" b="1" dirty="0"/>
              <a:t>c</a:t>
            </a:r>
            <a:r>
              <a:rPr lang="pt-BR" altLang="en-US" dirty="0"/>
              <a:t> = </a:t>
            </a:r>
            <a:r>
              <a:rPr lang="pt-BR" altLang="en-US" i="1" dirty="0">
                <a:solidFill>
                  <a:srgbClr val="FF0000"/>
                </a:solidFill>
              </a:rPr>
              <a:t>K</a:t>
            </a:r>
            <a:r>
              <a:rPr lang="pt-BR" altLang="en-US" b="1" dirty="0"/>
              <a:t>v</a:t>
            </a:r>
            <a:r>
              <a:rPr lang="pt-BR" altLang="en-US" dirty="0"/>
              <a:t> + </a:t>
            </a:r>
            <a:r>
              <a:rPr lang="pt-BR" altLang="en-US" i="1" dirty="0">
                <a:solidFill>
                  <a:srgbClr val="FF0000"/>
                </a:solidFill>
              </a:rPr>
              <a:t>M</a:t>
            </a:r>
            <a:r>
              <a:rPr lang="pt-BR" altLang="en-US" b="1" dirty="0"/>
              <a:t>v</a:t>
            </a:r>
            <a:r>
              <a:rPr lang="pt-BR" altLang="en-US" b="1" baseline="30000" dirty="0">
                <a:sym typeface="Symbol" panose="05050102010706020507" pitchFamily="18" charset="2"/>
              </a:rPr>
              <a:t>     </a:t>
            </a:r>
            <a:r>
              <a:rPr lang="pt-BR" altLang="en-US" dirty="0">
                <a:sym typeface="Symbol" panose="05050102010706020507" pitchFamily="18" charset="2"/>
              </a:rPr>
              <a:t>( </a:t>
            </a:r>
            <a:r>
              <a:rPr lang="pt-BR" altLang="en-US" i="1" dirty="0">
                <a:sym typeface="Symbol" panose="05050102010706020507" pitchFamily="18" charset="2"/>
              </a:rPr>
              <a:t>K, M = ?</a:t>
            </a:r>
            <a:r>
              <a:rPr lang="pt-BR" altLang="en-US" dirty="0">
                <a:sym typeface="Symbol" panose="05050102010706020507" pitchFamily="18" charset="2"/>
              </a:rPr>
              <a:t>)</a:t>
            </a:r>
            <a:r>
              <a:rPr lang="pt-BR" altLang="en-US" dirty="0"/>
              <a:t>	</a:t>
            </a:r>
            <a:r>
              <a:rPr lang="en-US" altLang="en-US" dirty="0"/>
              <a:t> 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475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106"/>
    </mc:Choice>
    <mc:Fallback xmlns="">
      <p:transition spd="slow" advTm="23010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Dot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b="1" dirty="0" smtClean="0"/>
              <a:t>c</a:t>
            </a:r>
            <a:r>
              <a:rPr lang="pt-BR" altLang="en-US" dirty="0" smtClean="0"/>
              <a:t> = </a:t>
            </a:r>
            <a:r>
              <a:rPr lang="pt-BR" altLang="en-US" i="1" dirty="0" smtClean="0">
                <a:solidFill>
                  <a:srgbClr val="FF0000"/>
                </a:solidFill>
              </a:rPr>
              <a:t>K</a:t>
            </a:r>
            <a:r>
              <a:rPr lang="pt-BR" altLang="en-US" b="1" dirty="0" smtClean="0"/>
              <a:t>v</a:t>
            </a:r>
            <a:r>
              <a:rPr lang="pt-BR" altLang="en-US" dirty="0" smtClean="0"/>
              <a:t> + </a:t>
            </a:r>
            <a:r>
              <a:rPr lang="pt-BR" altLang="en-US" i="1" dirty="0" smtClean="0">
                <a:solidFill>
                  <a:srgbClr val="FF0000"/>
                </a:solidFill>
              </a:rPr>
              <a:t>M</a:t>
            </a:r>
            <a:r>
              <a:rPr lang="pt-BR" altLang="en-US" b="1" dirty="0" smtClean="0"/>
              <a:t>v</a:t>
            </a:r>
            <a:r>
              <a:rPr lang="pt-BR" altLang="en-US" b="1" baseline="30000" dirty="0" smtClean="0">
                <a:sym typeface="Symbol" panose="05050102010706020507" pitchFamily="18" charset="2"/>
              </a:rPr>
              <a:t>     </a:t>
            </a:r>
            <a:r>
              <a:rPr lang="pt-BR" altLang="en-US" dirty="0" smtClean="0">
                <a:sym typeface="Symbol" panose="05050102010706020507" pitchFamily="18" charset="2"/>
              </a:rPr>
              <a:t>( </a:t>
            </a:r>
            <a:r>
              <a:rPr lang="pt-BR" altLang="en-US" i="1" dirty="0" smtClean="0">
                <a:sym typeface="Symbol" panose="05050102010706020507" pitchFamily="18" charset="2"/>
              </a:rPr>
              <a:t>K, M = ?</a:t>
            </a:r>
            <a:r>
              <a:rPr lang="pt-BR" altLang="en-US" dirty="0" smtClean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 smtClean="0">
                <a:sym typeface="Symbol" panose="05050102010706020507" pitchFamily="18" charset="2"/>
              </a:rPr>
              <a:t>   (cx, cy) = </a:t>
            </a:r>
            <a:r>
              <a:rPr lang="pt-BR" dirty="0" smtClean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pt-BR" dirty="0" smtClean="0">
                <a:sym typeface="Symbol" panose="05050102010706020507" pitchFamily="18" charset="2"/>
              </a:rPr>
              <a:t>(vx, vy) + </a:t>
            </a:r>
            <a:r>
              <a:rPr lang="pt-BR" dirty="0" smtClean="0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pt-BR" dirty="0" smtClean="0">
                <a:sym typeface="Symbol" panose="05050102010706020507" pitchFamily="18" charset="2"/>
              </a:rPr>
              <a:t>(</a:t>
            </a:r>
            <a:r>
              <a:rPr lang="pt-BR" altLang="en-US" dirty="0" smtClean="0"/>
              <a:t>vx</a:t>
            </a:r>
            <a:r>
              <a:rPr lang="pt-BR" altLang="en-US" b="1" baseline="30000" dirty="0" smtClean="0">
                <a:sym typeface="Symbol" panose="05050102010706020507" pitchFamily="18" charset="2"/>
              </a:rPr>
              <a:t></a:t>
            </a:r>
            <a:r>
              <a:rPr lang="pt-BR" altLang="en-US" dirty="0" smtClean="0">
                <a:sym typeface="Symbol" panose="05050102010706020507" pitchFamily="18" charset="2"/>
              </a:rPr>
              <a:t>, </a:t>
            </a:r>
            <a:r>
              <a:rPr lang="pt-BR" altLang="en-US" dirty="0" smtClean="0"/>
              <a:t>vy</a:t>
            </a:r>
            <a:r>
              <a:rPr lang="pt-BR" altLang="en-US" b="1" baseline="30000" dirty="0" smtClean="0">
                <a:sym typeface="Symbol" panose="05050102010706020507" pitchFamily="18" charset="2"/>
              </a:rPr>
              <a:t> </a:t>
            </a:r>
            <a:r>
              <a:rPr lang="pt-BR" altLang="en-US" dirty="0" smtClean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pt-BR" altLang="en-US" dirty="0">
                <a:sym typeface="Symbol" panose="05050102010706020507" pitchFamily="18" charset="2"/>
              </a:rPr>
              <a:t> </a:t>
            </a:r>
            <a:r>
              <a:rPr lang="pt-BR" altLang="en-US" dirty="0" smtClean="0">
                <a:sym typeface="Symbol" panose="05050102010706020507" pitchFamily="18" charset="2"/>
              </a:rPr>
              <a:t>   cx = </a:t>
            </a:r>
            <a:r>
              <a:rPr lang="pt-BR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pt-BR" altLang="en-US" dirty="0" smtClean="0">
                <a:sym typeface="Symbol" panose="05050102010706020507" pitchFamily="18" charset="2"/>
              </a:rPr>
              <a:t>*vx + </a:t>
            </a:r>
            <a:r>
              <a:rPr lang="pt-BR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pt-BR" altLang="en-US" dirty="0" smtClean="0">
                <a:sym typeface="Symbol" panose="05050102010706020507" pitchFamily="18" charset="2"/>
              </a:rPr>
              <a:t>*</a:t>
            </a:r>
            <a:r>
              <a:rPr lang="pt-BR" altLang="en-US" dirty="0" smtClean="0"/>
              <a:t>vx</a:t>
            </a:r>
            <a:r>
              <a:rPr lang="pt-BR" altLang="en-US" b="1" baseline="30000" dirty="0" smtClean="0">
                <a:sym typeface="Symbol" panose="05050102010706020507" pitchFamily="18" charset="2"/>
              </a:rPr>
              <a:t></a:t>
            </a:r>
            <a:endParaRPr lang="pt-BR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pt-BR" altLang="en-US" dirty="0" smtClean="0">
                <a:sym typeface="Symbol" panose="05050102010706020507" pitchFamily="18" charset="2"/>
              </a:rPr>
              <a:t>cy = </a:t>
            </a:r>
            <a:r>
              <a:rPr lang="pt-BR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pt-BR" altLang="en-US" dirty="0" smtClean="0">
                <a:sym typeface="Symbol" panose="05050102010706020507" pitchFamily="18" charset="2"/>
              </a:rPr>
              <a:t>*vy + </a:t>
            </a:r>
            <a:r>
              <a:rPr lang="pt-BR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pt-BR" altLang="en-US" dirty="0" smtClean="0">
                <a:sym typeface="Symbol" panose="05050102010706020507" pitchFamily="18" charset="2"/>
              </a:rPr>
              <a:t>*vy</a:t>
            </a:r>
            <a:r>
              <a:rPr lang="pt-BR" altLang="en-US" b="1" baseline="30000" dirty="0" smtClean="0">
                <a:sym typeface="Symbol" panose="05050102010706020507" pitchFamily="18" charset="2"/>
              </a:rPr>
              <a:t>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 bwMode="auto">
          <a:xfrm>
            <a:off x="762000" y="1905000"/>
            <a:ext cx="76200" cy="838200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3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79"/>
    </mc:Choice>
    <mc:Fallback xmlns="">
      <p:transition spd="slow" advTm="6257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</a:t>
            </a:r>
            <a:endParaRPr lang="en-US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95300" y="882650"/>
            <a:ext cx="89154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en-US" b="1" dirty="0"/>
              <a:t>c</a:t>
            </a:r>
            <a:r>
              <a:rPr lang="pt-BR" altLang="en-US" dirty="0"/>
              <a:t> = </a:t>
            </a:r>
            <a:r>
              <a:rPr lang="pt-BR" altLang="en-US" i="1" dirty="0">
                <a:solidFill>
                  <a:srgbClr val="FF0000"/>
                </a:solidFill>
              </a:rPr>
              <a:t>K</a:t>
            </a:r>
            <a:r>
              <a:rPr lang="pt-BR" altLang="en-US" b="1" dirty="0"/>
              <a:t>v</a:t>
            </a:r>
            <a:r>
              <a:rPr lang="pt-BR" altLang="en-US" dirty="0"/>
              <a:t> + </a:t>
            </a:r>
            <a:r>
              <a:rPr lang="pt-BR" altLang="en-US" i="1" dirty="0">
                <a:solidFill>
                  <a:srgbClr val="FF0000"/>
                </a:solidFill>
              </a:rPr>
              <a:t>M</a:t>
            </a:r>
            <a:r>
              <a:rPr lang="pt-BR" altLang="en-US" b="1" dirty="0"/>
              <a:t>v</a:t>
            </a:r>
            <a:r>
              <a:rPr lang="pt-BR" altLang="en-US" b="1" baseline="30000" dirty="0">
                <a:sym typeface="Symbol" panose="05050102010706020507" pitchFamily="18" charset="2"/>
              </a:rPr>
              <a:t>     </a:t>
            </a:r>
            <a:r>
              <a:rPr lang="pt-BR" altLang="en-US" dirty="0">
                <a:sym typeface="Symbol" panose="05050102010706020507" pitchFamily="18" charset="2"/>
              </a:rPr>
              <a:t>( </a:t>
            </a:r>
            <a:r>
              <a:rPr lang="pt-BR" altLang="en-US" i="1" dirty="0">
                <a:sym typeface="Symbol" panose="05050102010706020507" pitchFamily="18" charset="2"/>
              </a:rPr>
              <a:t>K, M = ?</a:t>
            </a:r>
            <a:r>
              <a:rPr lang="pt-BR" altLang="en-US" dirty="0">
                <a:sym typeface="Symbol" panose="05050102010706020507" pitchFamily="18" charset="2"/>
              </a:rPr>
              <a:t>)</a:t>
            </a:r>
            <a:r>
              <a:rPr lang="pt-BR" altLang="en-US" dirty="0"/>
              <a:t>	</a:t>
            </a:r>
            <a:r>
              <a:rPr lang="en-US" altLang="en-US" dirty="0"/>
              <a:t> 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pt-BR" altLang="en-US" b="1" dirty="0" smtClean="0"/>
              <a:t>    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pt-BR" altLang="en-US" b="1" dirty="0"/>
              <a:t> </a:t>
            </a:r>
            <a:r>
              <a:rPr lang="pt-BR" altLang="en-US" b="1" dirty="0" smtClean="0"/>
              <a:t>   c</a:t>
            </a:r>
            <a:r>
              <a:rPr lang="pt-BR" altLang="en-US" dirty="0">
                <a:sym typeface="Symbol" panose="05050102010706020507" pitchFamily="18" charset="2"/>
              </a:rPr>
              <a:t></a:t>
            </a:r>
            <a:r>
              <a:rPr lang="pt-BR" altLang="en-US" b="1" dirty="0"/>
              <a:t>v </a:t>
            </a:r>
            <a:r>
              <a:rPr lang="pt-BR" altLang="en-US" dirty="0"/>
              <a:t>= </a:t>
            </a:r>
            <a:r>
              <a:rPr lang="pt-BR" altLang="en-US" i="1" dirty="0">
                <a:solidFill>
                  <a:srgbClr val="FF0000"/>
                </a:solidFill>
              </a:rPr>
              <a:t>K</a:t>
            </a:r>
            <a:r>
              <a:rPr lang="pt-BR" altLang="en-US" b="1" dirty="0"/>
              <a:t>v</a:t>
            </a:r>
            <a:r>
              <a:rPr lang="pt-BR" altLang="en-US" dirty="0">
                <a:sym typeface="Symbol" panose="05050102010706020507" pitchFamily="18" charset="2"/>
              </a:rPr>
              <a:t></a:t>
            </a:r>
            <a:r>
              <a:rPr lang="pt-BR" altLang="en-US" b="1" dirty="0"/>
              <a:t>v</a:t>
            </a:r>
            <a:r>
              <a:rPr lang="pt-BR" altLang="en-US" dirty="0"/>
              <a:t> + </a:t>
            </a:r>
            <a:r>
              <a:rPr lang="pt-BR" altLang="en-US" i="1" dirty="0">
                <a:solidFill>
                  <a:srgbClr val="FF0000"/>
                </a:solidFill>
              </a:rPr>
              <a:t>M</a:t>
            </a:r>
            <a:r>
              <a:rPr lang="pt-BR" altLang="en-US" b="1" dirty="0"/>
              <a:t>v</a:t>
            </a:r>
            <a:r>
              <a:rPr lang="pt-BR" altLang="en-US" b="1" baseline="30000" dirty="0">
                <a:sym typeface="Symbol" panose="05050102010706020507" pitchFamily="18" charset="2"/>
              </a:rPr>
              <a:t></a:t>
            </a:r>
            <a:r>
              <a:rPr lang="pt-BR" altLang="en-US" dirty="0">
                <a:sym typeface="Symbol" panose="05050102010706020507" pitchFamily="18" charset="2"/>
              </a:rPr>
              <a:t></a:t>
            </a:r>
            <a:r>
              <a:rPr lang="pt-BR" altLang="en-US" b="1" dirty="0"/>
              <a:t>v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endParaRPr lang="en-US" alt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/>
          </p:nvPr>
        </p:nvGraphicFramePr>
        <p:xfrm>
          <a:off x="5105400" y="1884859"/>
          <a:ext cx="13716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634725" imgH="393529" progId="Equation.3">
                  <p:embed/>
                </p:oleObj>
              </mc:Choice>
              <mc:Fallback>
                <p:oleObj name="Equation" r:id="rId3" imgW="634725" imgH="393529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84859"/>
                        <a:ext cx="13716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851339" y="2860357"/>
            <a:ext cx="40254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en-US" b="1" dirty="0" smtClean="0"/>
              <a:t>c</a:t>
            </a:r>
            <a:r>
              <a:rPr lang="pt-BR" altLang="en-US" dirty="0" smtClean="0">
                <a:sym typeface="Symbol" panose="05050102010706020507" pitchFamily="18" charset="2"/>
              </a:rPr>
              <a:t></a:t>
            </a:r>
            <a:r>
              <a:rPr lang="pt-BR" altLang="en-US" b="1" dirty="0" smtClean="0"/>
              <a:t>v</a:t>
            </a:r>
            <a:r>
              <a:rPr lang="pt-BR" altLang="en-US" b="1" baseline="30000" dirty="0" smtClean="0">
                <a:sym typeface="Symbol" panose="05050102010706020507" pitchFamily="18" charset="2"/>
              </a:rPr>
              <a:t></a:t>
            </a:r>
            <a:r>
              <a:rPr lang="pt-BR" altLang="en-US" b="1" dirty="0" smtClean="0"/>
              <a:t> </a:t>
            </a:r>
            <a:r>
              <a:rPr lang="pt-BR" altLang="en-US" dirty="0" smtClean="0"/>
              <a:t>= </a:t>
            </a:r>
            <a:r>
              <a:rPr lang="pt-BR" altLang="en-US" i="1" dirty="0" smtClean="0">
                <a:solidFill>
                  <a:srgbClr val="FF0000"/>
                </a:solidFill>
              </a:rPr>
              <a:t>K</a:t>
            </a:r>
            <a:r>
              <a:rPr lang="pt-BR" altLang="en-US" b="1" dirty="0" smtClean="0"/>
              <a:t>v</a:t>
            </a:r>
            <a:r>
              <a:rPr lang="pt-BR" altLang="en-US" b="1" baseline="30000" dirty="0" smtClean="0">
                <a:sym typeface="Symbol" panose="05050102010706020507" pitchFamily="18" charset="2"/>
              </a:rPr>
              <a:t></a:t>
            </a:r>
            <a:r>
              <a:rPr lang="pt-BR" altLang="en-US" dirty="0" smtClean="0">
                <a:sym typeface="Symbol" panose="05050102010706020507" pitchFamily="18" charset="2"/>
              </a:rPr>
              <a:t></a:t>
            </a:r>
            <a:r>
              <a:rPr lang="pt-BR" altLang="en-US" b="1" dirty="0" smtClean="0"/>
              <a:t>v</a:t>
            </a:r>
            <a:r>
              <a:rPr lang="pt-BR" altLang="en-US" dirty="0" smtClean="0"/>
              <a:t> + </a:t>
            </a:r>
            <a:r>
              <a:rPr lang="pt-BR" altLang="en-US" i="1" dirty="0" smtClean="0">
                <a:solidFill>
                  <a:srgbClr val="FF0000"/>
                </a:solidFill>
              </a:rPr>
              <a:t>M</a:t>
            </a:r>
            <a:r>
              <a:rPr lang="pt-BR" altLang="en-US" b="1" dirty="0" smtClean="0"/>
              <a:t>v</a:t>
            </a:r>
            <a:r>
              <a:rPr lang="pt-BR" altLang="en-US" b="1" baseline="30000" dirty="0" smtClean="0">
                <a:sym typeface="Symbol" panose="05050102010706020507" pitchFamily="18" charset="2"/>
              </a:rPr>
              <a:t></a:t>
            </a:r>
            <a:r>
              <a:rPr lang="pt-BR" altLang="en-US" dirty="0" smtClean="0">
                <a:sym typeface="Symbol" panose="05050102010706020507" pitchFamily="18" charset="2"/>
              </a:rPr>
              <a:t></a:t>
            </a:r>
            <a:r>
              <a:rPr lang="pt-BR" altLang="en-US" b="1" dirty="0" smtClean="0"/>
              <a:t>v</a:t>
            </a:r>
            <a:r>
              <a:rPr lang="pt-BR" altLang="en-US" b="1" baseline="30000" dirty="0" smtClean="0">
                <a:sym typeface="Symbol" panose="05050102010706020507" pitchFamily="18" charset="2"/>
              </a:rPr>
              <a:t>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/>
          </p:nvPr>
        </p:nvGraphicFramePr>
        <p:xfrm>
          <a:off x="4946073" y="2668428"/>
          <a:ext cx="1752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838200" imgH="419100" progId="Equation.3">
                  <p:embed/>
                </p:oleObj>
              </mc:Choice>
              <mc:Fallback>
                <p:oleObj name="Equation" r:id="rId5" imgW="838200" imgH="419100" progId="Equation.3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073" y="2668428"/>
                        <a:ext cx="1752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/>
          </p:nvPr>
        </p:nvGraphicFramePr>
        <p:xfrm>
          <a:off x="858266" y="3581400"/>
          <a:ext cx="34671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7" imgW="1625600" imgH="533400" progId="Equation.3">
                  <p:embed/>
                </p:oleObj>
              </mc:Choice>
              <mc:Fallback>
                <p:oleObj name="Equation" r:id="rId7" imgW="1625600" imgH="533400" progId="Equation.3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266" y="3581400"/>
                        <a:ext cx="346710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/>
          </p:nvPr>
        </p:nvGraphicFramePr>
        <p:xfrm>
          <a:off x="4744466" y="3638550"/>
          <a:ext cx="38100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9" imgW="1892300" imgH="533400" progId="Equation.3">
                  <p:embed/>
                </p:oleObj>
              </mc:Choice>
              <mc:Fallback>
                <p:oleObj name="Equation" r:id="rId9" imgW="1892300" imgH="533400" progId="Equation.3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466" y="3638550"/>
                        <a:ext cx="38100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60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234"/>
    </mc:Choice>
    <mc:Fallback xmlns="">
      <p:transition spd="slow" advTm="11023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Dot product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882650"/>
            <a:ext cx="8801100" cy="2165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Reflection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altLang="en-US" sz="2400" b="1" smtClean="0"/>
              <a:t>r </a:t>
            </a:r>
            <a:r>
              <a:rPr lang="pt-BR" altLang="en-US" sz="2400" smtClean="0"/>
              <a:t>= </a:t>
            </a:r>
            <a:r>
              <a:rPr lang="pt-BR" altLang="en-US" sz="2400" b="1" smtClean="0"/>
              <a:t>e</a:t>
            </a:r>
            <a:r>
              <a:rPr lang="pt-BR" altLang="en-US" sz="2400" smtClean="0"/>
              <a:t> – </a:t>
            </a:r>
            <a:r>
              <a:rPr lang="pt-BR" altLang="en-US" sz="2400" b="1" smtClean="0"/>
              <a:t>m</a:t>
            </a:r>
            <a:r>
              <a:rPr lang="en-US" altLang="en-US" sz="2400" smtClean="0"/>
              <a:t>, </a:t>
            </a:r>
            <a:r>
              <a:rPr lang="pt-BR" altLang="en-US" sz="2400" b="1" smtClean="0"/>
              <a:t>e</a:t>
            </a:r>
            <a:r>
              <a:rPr lang="pt-BR" altLang="en-US" sz="2400" smtClean="0"/>
              <a:t> = </a:t>
            </a:r>
            <a:r>
              <a:rPr lang="pt-BR" altLang="en-US" sz="2400" b="1" smtClean="0"/>
              <a:t>a</a:t>
            </a:r>
            <a:r>
              <a:rPr lang="pt-BR" altLang="en-US" sz="2400" smtClean="0"/>
              <a:t> - </a:t>
            </a:r>
            <a:r>
              <a:rPr lang="pt-BR" altLang="en-US" sz="2400" b="1" smtClean="0"/>
              <a:t>m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Wingdings" panose="05000000000000000000" pitchFamily="2" charset="2"/>
              </a:rPr>
              <a:t> </a:t>
            </a:r>
            <a:r>
              <a:rPr lang="pt-BR" altLang="en-US" sz="2400" b="1" smtClean="0">
                <a:sym typeface="Wingdings" panose="05000000000000000000" pitchFamily="2" charset="2"/>
              </a:rPr>
              <a:t>r</a:t>
            </a:r>
            <a:r>
              <a:rPr lang="pt-BR" altLang="en-US" sz="2400" smtClean="0">
                <a:sym typeface="Wingdings" panose="05000000000000000000" pitchFamily="2" charset="2"/>
              </a:rPr>
              <a:t> = </a:t>
            </a:r>
            <a:r>
              <a:rPr lang="pt-BR" altLang="en-US" sz="2400" b="1" smtClean="0">
                <a:sym typeface="Wingdings" panose="05000000000000000000" pitchFamily="2" charset="2"/>
              </a:rPr>
              <a:t> a</a:t>
            </a:r>
            <a:r>
              <a:rPr lang="pt-BR" altLang="en-US" sz="2400" smtClean="0">
                <a:sym typeface="Wingdings" panose="05000000000000000000" pitchFamily="2" charset="2"/>
              </a:rPr>
              <a:t> - 2</a:t>
            </a:r>
            <a:r>
              <a:rPr lang="pt-BR" altLang="en-US" sz="2400" b="1" smtClean="0">
                <a:sym typeface="Wingdings" panose="05000000000000000000" pitchFamily="2" charset="2"/>
              </a:rPr>
              <a:t>m</a:t>
            </a:r>
            <a:r>
              <a:rPr lang="en-US" altLang="en-US" sz="2400" smtClean="0">
                <a:sym typeface="Wingdings" panose="05000000000000000000" pitchFamily="2" charset="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altLang="en-US" sz="2400" b="1" smtClean="0">
                <a:sym typeface="Wingdings" panose="05000000000000000000" pitchFamily="2" charset="2"/>
              </a:rPr>
              <a:t>r</a:t>
            </a:r>
            <a:r>
              <a:rPr lang="pt-BR" altLang="en-US" sz="2400" smtClean="0">
                <a:sym typeface="Wingdings" panose="05000000000000000000" pitchFamily="2" charset="2"/>
              </a:rPr>
              <a:t> = </a:t>
            </a:r>
            <a:r>
              <a:rPr lang="pt-BR" altLang="en-US" sz="2400" b="1" smtClean="0">
                <a:sym typeface="Wingdings" panose="05000000000000000000" pitchFamily="2" charset="2"/>
              </a:rPr>
              <a:t>a</a:t>
            </a:r>
            <a:r>
              <a:rPr lang="pt-BR" altLang="en-US" sz="2400" smtClean="0">
                <a:sym typeface="Wingdings" panose="05000000000000000000" pitchFamily="2" charset="2"/>
              </a:rPr>
              <a:t> - 2(</a:t>
            </a:r>
            <a:r>
              <a:rPr lang="pt-BR" altLang="en-US" sz="2400" b="1" smtClean="0">
                <a:sym typeface="Wingdings" panose="05000000000000000000" pitchFamily="2" charset="2"/>
              </a:rPr>
              <a:t>a</a:t>
            </a:r>
            <a:r>
              <a:rPr lang="pt-BR" altLang="en-US" sz="2400" smtClean="0">
                <a:sym typeface="Wingdings" panose="05000000000000000000" pitchFamily="2" charset="2"/>
              </a:rPr>
              <a:t> </a:t>
            </a:r>
            <a:r>
              <a:rPr lang="pt-BR" altLang="en-US" sz="2400" smtClean="0">
                <a:sym typeface="Symbol" panose="05050102010706020507" pitchFamily="18" charset="2"/>
              </a:rPr>
              <a:t></a:t>
            </a:r>
            <a:r>
              <a:rPr lang="pt-BR" altLang="en-US" sz="2400" smtClean="0">
                <a:sym typeface="Wingdings" panose="05000000000000000000" pitchFamily="2" charset="2"/>
              </a:rPr>
              <a:t> </a:t>
            </a:r>
            <a:r>
              <a:rPr lang="pt-BR" altLang="en-US" sz="2400" b="1" smtClean="0">
                <a:sym typeface="Wingdings" panose="05000000000000000000" pitchFamily="2" charset="2"/>
              </a:rPr>
              <a:t>u</a:t>
            </a:r>
            <a:r>
              <a:rPr lang="pt-BR" altLang="en-US" sz="2400" b="1" baseline="-25000" smtClean="0">
                <a:sym typeface="Wingdings" panose="05000000000000000000" pitchFamily="2" charset="2"/>
              </a:rPr>
              <a:t>n</a:t>
            </a:r>
            <a:r>
              <a:rPr lang="pt-BR" altLang="en-US" sz="2400" b="1" smtClean="0">
                <a:sym typeface="Wingdings" panose="05000000000000000000" pitchFamily="2" charset="2"/>
              </a:rPr>
              <a:t> </a:t>
            </a:r>
            <a:r>
              <a:rPr lang="pt-BR" altLang="en-US" sz="2400" smtClean="0">
                <a:sym typeface="Wingdings" panose="05000000000000000000" pitchFamily="2" charset="2"/>
              </a:rPr>
              <a:t>)</a:t>
            </a:r>
            <a:r>
              <a:rPr lang="pt-BR" altLang="en-US" sz="2400" b="1" smtClean="0">
                <a:sym typeface="Wingdings" panose="05000000000000000000" pitchFamily="2" charset="2"/>
              </a:rPr>
              <a:t>u</a:t>
            </a:r>
            <a:r>
              <a:rPr lang="pt-BR" altLang="en-US" sz="2400" baseline="-25000" smtClean="0">
                <a:sym typeface="Wingdings" panose="05000000000000000000" pitchFamily="2" charset="2"/>
              </a:rPr>
              <a:t>n</a:t>
            </a:r>
            <a:r>
              <a:rPr lang="en-US" altLang="en-US" sz="2000" smtClean="0">
                <a:sym typeface="Wingdings" panose="05000000000000000000" pitchFamily="2" charset="2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smtClean="0"/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90600" y="1676400"/>
          <a:ext cx="27876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1498600" imgH="457200" progId="Equation.3">
                  <p:embed/>
                </p:oleObj>
              </mc:Choice>
              <mc:Fallback>
                <p:oleObj name="Equation" r:id="rId3" imgW="1498600" imgH="45720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27876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84538"/>
            <a:ext cx="6934200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24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84"/>
    </mc:Choice>
    <mc:Fallback xmlns="">
      <p:transition spd="slow" advTm="5518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Cross Product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239395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cross product of two vector is a vector</a:t>
            </a:r>
          </a:p>
          <a:p>
            <a:pPr eaLnBrk="1" hangingPunct="1"/>
            <a:r>
              <a:rPr lang="en-US" altLang="en-US" smtClean="0"/>
              <a:t>Only for 3-dimensinal vector</a:t>
            </a:r>
          </a:p>
          <a:p>
            <a:pPr eaLnBrk="1" hangingPunct="1"/>
            <a:r>
              <a:rPr lang="pt-BR" altLang="en-US" smtClean="0"/>
              <a:t>Suppose </a:t>
            </a:r>
            <a:r>
              <a:rPr lang="pt-BR" altLang="en-US" b="1" smtClean="0"/>
              <a:t>a</a:t>
            </a:r>
            <a:r>
              <a:rPr lang="pt-BR" altLang="en-US" smtClean="0"/>
              <a:t> = (</a:t>
            </a:r>
            <a:r>
              <a:rPr lang="pt-BR" altLang="en-US" i="1" smtClean="0"/>
              <a:t>a</a:t>
            </a:r>
            <a:r>
              <a:rPr lang="pt-BR" altLang="en-US" i="1" baseline="-25000" smtClean="0"/>
              <a:t>x</a:t>
            </a:r>
            <a:r>
              <a:rPr lang="pt-BR" altLang="en-US" smtClean="0"/>
              <a:t>, </a:t>
            </a:r>
            <a:r>
              <a:rPr lang="pt-BR" altLang="en-US" i="1" smtClean="0"/>
              <a:t>a</a:t>
            </a:r>
            <a:r>
              <a:rPr lang="pt-BR" altLang="en-US" i="1" baseline="-25000" smtClean="0"/>
              <a:t>y</a:t>
            </a:r>
            <a:r>
              <a:rPr lang="pt-BR" altLang="en-US" smtClean="0"/>
              <a:t>, </a:t>
            </a:r>
            <a:r>
              <a:rPr lang="pt-BR" altLang="en-US" i="1" smtClean="0"/>
              <a:t>a</a:t>
            </a:r>
            <a:r>
              <a:rPr lang="pt-BR" altLang="en-US" i="1" baseline="-25000" smtClean="0"/>
              <a:t>z</a:t>
            </a:r>
            <a:r>
              <a:rPr lang="pt-BR" altLang="en-US" smtClean="0"/>
              <a:t>) and </a:t>
            </a:r>
            <a:r>
              <a:rPr lang="pt-BR" altLang="en-US" b="1" smtClean="0"/>
              <a:t>b</a:t>
            </a:r>
            <a:r>
              <a:rPr lang="pt-BR" altLang="en-US" smtClean="0"/>
              <a:t> = (</a:t>
            </a:r>
            <a:r>
              <a:rPr lang="pt-BR" altLang="en-US" i="1" smtClean="0"/>
              <a:t>b</a:t>
            </a:r>
            <a:r>
              <a:rPr lang="pt-BR" altLang="en-US" i="1" baseline="-25000" smtClean="0"/>
              <a:t>x</a:t>
            </a:r>
            <a:r>
              <a:rPr lang="pt-BR" altLang="en-US" smtClean="0"/>
              <a:t>, </a:t>
            </a:r>
            <a:r>
              <a:rPr lang="pt-BR" altLang="en-US" i="1" smtClean="0"/>
              <a:t>b</a:t>
            </a:r>
            <a:r>
              <a:rPr lang="pt-BR" altLang="en-US" i="1" baseline="-25000" smtClean="0"/>
              <a:t>y</a:t>
            </a:r>
            <a:r>
              <a:rPr lang="pt-BR" altLang="en-US" smtClean="0"/>
              <a:t>, </a:t>
            </a:r>
            <a:r>
              <a:rPr lang="pt-BR" altLang="en-US" i="1" smtClean="0"/>
              <a:t>b</a:t>
            </a:r>
            <a:r>
              <a:rPr lang="pt-BR" altLang="en-US" i="1" baseline="-25000" smtClean="0"/>
              <a:t>z</a:t>
            </a:r>
            <a:r>
              <a:rPr lang="pt-BR" altLang="en-US" smtClean="0"/>
              <a:t>), then the cross product of a and b is</a:t>
            </a: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en-US" b="1" smtClean="0"/>
              <a:t>   a</a:t>
            </a:r>
            <a:r>
              <a:rPr lang="pt-BR" altLang="en-US" smtClean="0"/>
              <a:t> </a:t>
            </a:r>
            <a:r>
              <a:rPr lang="pt-BR" altLang="en-US" smtClean="0">
                <a:sym typeface="Symbol" panose="05050102010706020507" pitchFamily="18" charset="2"/>
              </a:rPr>
              <a:t></a:t>
            </a:r>
            <a:r>
              <a:rPr lang="pt-BR" altLang="en-US" smtClean="0"/>
              <a:t> </a:t>
            </a:r>
            <a:r>
              <a:rPr lang="pt-BR" altLang="en-US" b="1" smtClean="0"/>
              <a:t>b</a:t>
            </a:r>
            <a:r>
              <a:rPr lang="pt-BR" altLang="en-US" smtClean="0"/>
              <a:t> = (</a:t>
            </a:r>
            <a:r>
              <a:rPr lang="pt-BR" altLang="en-US" i="1" smtClean="0"/>
              <a:t>a</a:t>
            </a:r>
            <a:r>
              <a:rPr lang="pt-BR" altLang="en-US" i="1" baseline="-25000" smtClean="0"/>
              <a:t>y</a:t>
            </a:r>
            <a:r>
              <a:rPr lang="pt-BR" altLang="en-US" i="1" smtClean="0"/>
              <a:t>b</a:t>
            </a:r>
            <a:r>
              <a:rPr lang="pt-BR" altLang="en-US" i="1" baseline="-25000" smtClean="0"/>
              <a:t>z</a:t>
            </a:r>
            <a:r>
              <a:rPr lang="pt-BR" altLang="en-US" smtClean="0"/>
              <a:t> – </a:t>
            </a:r>
            <a:r>
              <a:rPr lang="pt-BR" altLang="en-US" i="1" smtClean="0"/>
              <a:t>a</a:t>
            </a:r>
            <a:r>
              <a:rPr lang="pt-BR" altLang="en-US" i="1" baseline="-25000" smtClean="0"/>
              <a:t>z</a:t>
            </a:r>
            <a:r>
              <a:rPr lang="pt-BR" altLang="en-US" i="1" smtClean="0"/>
              <a:t>b</a:t>
            </a:r>
            <a:r>
              <a:rPr lang="pt-BR" altLang="en-US" i="1" baseline="-25000" smtClean="0"/>
              <a:t>y</a:t>
            </a:r>
            <a:r>
              <a:rPr lang="pt-BR" altLang="en-US" smtClean="0"/>
              <a:t>)</a:t>
            </a:r>
            <a:r>
              <a:rPr lang="pt-BR" altLang="en-US" b="1" smtClean="0"/>
              <a:t>i </a:t>
            </a:r>
            <a:r>
              <a:rPr lang="pt-BR" altLang="en-US" smtClean="0"/>
              <a:t>+ (</a:t>
            </a:r>
            <a:r>
              <a:rPr lang="pt-BR" altLang="en-US" i="1" smtClean="0"/>
              <a:t>a</a:t>
            </a:r>
            <a:r>
              <a:rPr lang="pt-BR" altLang="en-US" i="1" baseline="-25000" smtClean="0"/>
              <a:t>z</a:t>
            </a:r>
            <a:r>
              <a:rPr lang="pt-BR" altLang="en-US" i="1" smtClean="0"/>
              <a:t>b</a:t>
            </a:r>
            <a:r>
              <a:rPr lang="pt-BR" altLang="en-US" i="1" baseline="-25000" smtClean="0"/>
              <a:t>x</a:t>
            </a:r>
            <a:r>
              <a:rPr lang="pt-BR" altLang="en-US" smtClean="0"/>
              <a:t> – </a:t>
            </a:r>
            <a:r>
              <a:rPr lang="pt-BR" altLang="en-US" i="1" smtClean="0"/>
              <a:t>a</a:t>
            </a:r>
            <a:r>
              <a:rPr lang="pt-BR" altLang="en-US" i="1" baseline="-25000" smtClean="0"/>
              <a:t>x</a:t>
            </a:r>
            <a:r>
              <a:rPr lang="pt-BR" altLang="en-US" i="1" smtClean="0"/>
              <a:t>b</a:t>
            </a:r>
            <a:r>
              <a:rPr lang="pt-BR" altLang="en-US" i="1" baseline="-25000" smtClean="0"/>
              <a:t>z</a:t>
            </a:r>
            <a:r>
              <a:rPr lang="pt-BR" altLang="en-US" smtClean="0"/>
              <a:t>)</a:t>
            </a:r>
            <a:r>
              <a:rPr lang="pt-BR" altLang="en-US" b="1" smtClean="0"/>
              <a:t>j</a:t>
            </a:r>
            <a:r>
              <a:rPr lang="pt-BR" altLang="en-US" smtClean="0"/>
              <a:t> + (</a:t>
            </a:r>
            <a:r>
              <a:rPr lang="pt-BR" altLang="en-US" i="1" smtClean="0"/>
              <a:t>a</a:t>
            </a:r>
            <a:r>
              <a:rPr lang="pt-BR" altLang="en-US" i="1" baseline="-25000" smtClean="0"/>
              <a:t>x</a:t>
            </a:r>
            <a:r>
              <a:rPr lang="pt-BR" altLang="en-US" i="1" smtClean="0"/>
              <a:t>b</a:t>
            </a:r>
            <a:r>
              <a:rPr lang="pt-BR" altLang="en-US" i="1" baseline="-25000" smtClean="0"/>
              <a:t>y</a:t>
            </a:r>
            <a:r>
              <a:rPr lang="pt-BR" altLang="en-US" smtClean="0"/>
              <a:t> – </a:t>
            </a:r>
            <a:r>
              <a:rPr lang="pt-BR" altLang="en-US" i="1" smtClean="0"/>
              <a:t>a</a:t>
            </a:r>
            <a:r>
              <a:rPr lang="pt-BR" altLang="en-US" i="1" baseline="-25000" smtClean="0"/>
              <a:t>y</a:t>
            </a:r>
            <a:r>
              <a:rPr lang="pt-BR" altLang="en-US" i="1" smtClean="0"/>
              <a:t>b</a:t>
            </a:r>
            <a:r>
              <a:rPr lang="pt-BR" altLang="en-US" i="1" baseline="-25000" smtClean="0"/>
              <a:t>x</a:t>
            </a:r>
            <a:r>
              <a:rPr lang="pt-BR" altLang="en-US" smtClean="0"/>
              <a:t>)</a:t>
            </a:r>
            <a:r>
              <a:rPr lang="pt-BR" altLang="en-US" b="1" smtClean="0"/>
              <a:t>k</a:t>
            </a:r>
            <a:endParaRPr lang="en-US" altLang="en-US" b="1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838200" y="3511550"/>
          <a:ext cx="297180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1244600" imgH="736600" progId="Equation.3">
                  <p:embed/>
                </p:oleObj>
              </mc:Choice>
              <mc:Fallback>
                <p:oleObj name="Equation" r:id="rId3" imgW="1244600" imgH="73660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11550"/>
                        <a:ext cx="2971800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3886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62000" y="5486400"/>
            <a:ext cx="3810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en-US">
                <a:solidFill>
                  <a:srgbClr val="000099"/>
                </a:solidFill>
              </a:rPr>
              <a:t>|</a:t>
            </a:r>
            <a:r>
              <a:rPr lang="pt-BR" altLang="en-US" b="1">
                <a:solidFill>
                  <a:srgbClr val="000099"/>
                </a:solidFill>
              </a:rPr>
              <a:t>a </a:t>
            </a:r>
            <a:r>
              <a:rPr lang="pt-BR" altLang="en-US">
                <a:solidFill>
                  <a:srgbClr val="000099"/>
                </a:solidFill>
                <a:sym typeface="Symbol" panose="05050102010706020507" pitchFamily="18" charset="2"/>
              </a:rPr>
              <a:t></a:t>
            </a:r>
            <a:r>
              <a:rPr lang="pt-BR" altLang="en-US">
                <a:solidFill>
                  <a:srgbClr val="000099"/>
                </a:solidFill>
              </a:rPr>
              <a:t> </a:t>
            </a:r>
            <a:r>
              <a:rPr lang="pt-BR" altLang="en-US" b="1">
                <a:solidFill>
                  <a:srgbClr val="000099"/>
                </a:solidFill>
              </a:rPr>
              <a:t>b</a:t>
            </a:r>
            <a:r>
              <a:rPr lang="pt-BR" altLang="en-US">
                <a:solidFill>
                  <a:srgbClr val="000099"/>
                </a:solidFill>
              </a:rPr>
              <a:t>| = |</a:t>
            </a:r>
            <a:r>
              <a:rPr lang="pt-BR" altLang="en-US" b="1">
                <a:solidFill>
                  <a:srgbClr val="000099"/>
                </a:solidFill>
              </a:rPr>
              <a:t>a</a:t>
            </a:r>
            <a:r>
              <a:rPr lang="pt-BR" altLang="en-US">
                <a:solidFill>
                  <a:srgbClr val="000099"/>
                </a:solidFill>
              </a:rPr>
              <a:t>||</a:t>
            </a:r>
            <a:r>
              <a:rPr lang="pt-BR" altLang="en-US" b="1">
                <a:solidFill>
                  <a:srgbClr val="000099"/>
                </a:solidFill>
              </a:rPr>
              <a:t>b</a:t>
            </a:r>
            <a:r>
              <a:rPr lang="pt-BR" altLang="en-US">
                <a:solidFill>
                  <a:srgbClr val="000099"/>
                </a:solidFill>
              </a:rPr>
              <a:t>|sin(</a:t>
            </a:r>
            <a:r>
              <a:rPr lang="pt-BR" altLang="en-US" i="1">
                <a:solidFill>
                  <a:srgbClr val="000099"/>
                </a:solidFill>
                <a:sym typeface="Symbol" panose="05050102010706020507" pitchFamily="18" charset="2"/>
              </a:rPr>
              <a:t></a:t>
            </a:r>
            <a:r>
              <a:rPr lang="pt-BR" altLang="en-US">
                <a:solidFill>
                  <a:srgbClr val="000099"/>
                </a:solidFill>
              </a:rPr>
              <a:t>)</a:t>
            </a:r>
            <a:endParaRPr lang="en-US" alt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0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452"/>
    </mc:Choice>
    <mc:Fallback xmlns="">
      <p:transition spd="slow" advTm="29045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Parametric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1174750"/>
          </a:xfrm>
        </p:spPr>
        <p:txBody>
          <a:bodyPr/>
          <a:lstStyle/>
          <a:p>
            <a:r>
              <a:rPr lang="en-US" dirty="0" smtClean="0"/>
              <a:t>Explicit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 = -x</a:t>
            </a:r>
            <a:r>
              <a:rPr lang="en-US" baseline="30000" dirty="0" smtClean="0"/>
              <a:t>2</a:t>
            </a:r>
            <a:r>
              <a:rPr lang="en-US" dirty="0" smtClean="0"/>
              <a:t> + 4x - 4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66800"/>
            <a:ext cx="2867025" cy="351334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95300" y="4614424"/>
            <a:ext cx="89154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0000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9pPr>
          </a:lstStyle>
          <a:p>
            <a:r>
              <a:rPr lang="en-US" kern="0" dirty="0" smtClean="0"/>
              <a:t>How to draw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kern="0" dirty="0" smtClean="0"/>
              <a:t>x</a:t>
            </a:r>
            <a:r>
              <a:rPr lang="en-US" kern="0" baseline="30000" dirty="0" smtClean="0"/>
              <a:t>2</a:t>
            </a:r>
            <a:r>
              <a:rPr lang="en-US" kern="0" dirty="0" smtClean="0"/>
              <a:t> + y</a:t>
            </a:r>
            <a:r>
              <a:rPr lang="en-US" kern="0" baseline="30000" dirty="0" smtClean="0"/>
              <a:t>2</a:t>
            </a:r>
            <a:r>
              <a:rPr lang="en-US" kern="0" dirty="0" smtClean="0"/>
              <a:t> = 1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20204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327"/>
    </mc:Choice>
    <mc:Fallback xmlns="">
      <p:transition spd="slow" advTm="149327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Parametric Form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Parametric form</a:t>
            </a:r>
          </a:p>
          <a:p>
            <a:pPr lvl="1" eaLnBrk="1" hangingPunct="1"/>
            <a:r>
              <a:rPr lang="en-US" altLang="en-US" smtClean="0"/>
              <a:t>Ex 1: a straight line passes through A and B. Choose a parametric form that visit A at t = 0, visit B at t = 1.</a:t>
            </a:r>
          </a:p>
          <a:p>
            <a:pPr lvl="2" eaLnBrk="1" hangingPunct="1">
              <a:buFontTx/>
              <a:buNone/>
            </a:pPr>
            <a:r>
              <a:rPr lang="fr-FR" altLang="zh-CN" smtClean="0">
                <a:ea typeface="SimSun" panose="02010600030101010101" pitchFamily="2" charset="-122"/>
              </a:rPr>
              <a:t>x(t) = Ax + (Bx - Ax)t</a:t>
            </a:r>
            <a:r>
              <a:rPr lang="en-US" altLang="zh-CN" smtClean="0">
                <a:ea typeface="SimSun" panose="02010600030101010101" pitchFamily="2" charset="-122"/>
              </a:rPr>
              <a:t> </a:t>
            </a:r>
            <a:endParaRPr lang="en-US" altLang="en-US" smtClean="0"/>
          </a:p>
          <a:p>
            <a:pPr lvl="2" eaLnBrk="1" hangingPunct="1">
              <a:buFontTx/>
              <a:buNone/>
            </a:pPr>
            <a:r>
              <a:rPr lang="fr-FR" altLang="zh-CN" smtClean="0">
                <a:ea typeface="SimSun" panose="02010600030101010101" pitchFamily="2" charset="-122"/>
              </a:rPr>
              <a:t>y(t) = Ay + (By - Ay)t</a:t>
            </a:r>
            <a:r>
              <a:rPr lang="en-US" altLang="zh-CN" smtClean="0">
                <a:ea typeface="SimSun" panose="02010600030101010101" pitchFamily="2" charset="-122"/>
              </a:rPr>
              <a:t> </a:t>
            </a:r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grpSp>
        <p:nvGrpSpPr>
          <p:cNvPr id="52228" name="Group 9"/>
          <p:cNvGrpSpPr>
            <a:grpSpLocks/>
          </p:cNvGrpSpPr>
          <p:nvPr/>
        </p:nvGrpSpPr>
        <p:grpSpPr bwMode="auto">
          <a:xfrm>
            <a:off x="2438400" y="2971800"/>
            <a:ext cx="5334000" cy="3048000"/>
            <a:chOff x="2208" y="1872"/>
            <a:chExt cx="3360" cy="1920"/>
          </a:xfrm>
        </p:grpSpPr>
        <p:sp>
          <p:nvSpPr>
            <p:cNvPr id="52229" name="Line 4"/>
            <p:cNvSpPr>
              <a:spLocks noChangeShapeType="1"/>
            </p:cNvSpPr>
            <p:nvPr/>
          </p:nvSpPr>
          <p:spPr bwMode="auto">
            <a:xfrm flipV="1">
              <a:off x="2784" y="2112"/>
              <a:ext cx="1824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0" name="Text Box 5"/>
            <p:cNvSpPr txBox="1">
              <a:spLocks noChangeArrowheads="1"/>
            </p:cNvSpPr>
            <p:nvPr/>
          </p:nvSpPr>
          <p:spPr bwMode="auto">
            <a:xfrm>
              <a:off x="2448" y="3484"/>
              <a:ext cx="120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 (Ax, Ay)</a:t>
              </a:r>
            </a:p>
          </p:txBody>
        </p:sp>
        <p:sp>
          <p:nvSpPr>
            <p:cNvPr id="52231" name="Text Box 6"/>
            <p:cNvSpPr txBox="1">
              <a:spLocks noChangeArrowheads="1"/>
            </p:cNvSpPr>
            <p:nvPr/>
          </p:nvSpPr>
          <p:spPr bwMode="auto">
            <a:xfrm>
              <a:off x="4368" y="2208"/>
              <a:ext cx="120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 (Bx, By)</a:t>
              </a:r>
            </a:p>
          </p:txBody>
        </p:sp>
        <p:sp>
          <p:nvSpPr>
            <p:cNvPr id="52232" name="Text Box 7"/>
            <p:cNvSpPr txBox="1">
              <a:spLocks noChangeArrowheads="1"/>
            </p:cNvSpPr>
            <p:nvPr/>
          </p:nvSpPr>
          <p:spPr bwMode="auto">
            <a:xfrm>
              <a:off x="2208" y="3052"/>
              <a:ext cx="96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@ t = 0 </a:t>
              </a:r>
            </a:p>
          </p:txBody>
        </p:sp>
        <p:sp>
          <p:nvSpPr>
            <p:cNvPr id="52233" name="Text Box 8"/>
            <p:cNvSpPr txBox="1">
              <a:spLocks noChangeArrowheads="1"/>
            </p:cNvSpPr>
            <p:nvPr/>
          </p:nvSpPr>
          <p:spPr bwMode="auto">
            <a:xfrm>
              <a:off x="3792" y="1872"/>
              <a:ext cx="96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@ t = 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94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727"/>
    </mc:Choice>
    <mc:Fallback xmlns="">
      <p:transition spd="slow" advTm="15672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OUTLINE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35433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Vector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Dot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Cross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Scalars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Points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Affine Sums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Parametric Form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Plane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Some Example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Representation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94"/>
    </mc:Choice>
    <mc:Fallback xmlns="">
      <p:transition spd="slow" advTm="1709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Parametric Form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Parametric form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(x/W)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+ </a:t>
            </a:r>
            <a:r>
              <a:rPr lang="en-US" altLang="en-US" dirty="0" smtClean="0"/>
              <a:t>(y/H)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1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EX 2: Ellipse with radius W and H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fr-FR" altLang="zh-CN" dirty="0" smtClean="0">
                <a:ea typeface="SimSun" panose="02010600030101010101" pitchFamily="2" charset="-122"/>
              </a:rPr>
              <a:t>x(t) = </a:t>
            </a:r>
            <a:r>
              <a:rPr lang="fr-FR" altLang="zh-CN" dirty="0" err="1" smtClean="0">
                <a:ea typeface="SimSun" panose="02010600030101010101" pitchFamily="2" charset="-122"/>
              </a:rPr>
              <a:t>Wcos</a:t>
            </a:r>
            <a:r>
              <a:rPr lang="fr-FR" altLang="zh-CN" dirty="0" smtClean="0">
                <a:ea typeface="SimSun" panose="02010600030101010101" pitchFamily="2" charset="-122"/>
              </a:rPr>
              <a:t>(t)</a:t>
            </a:r>
          </a:p>
          <a:p>
            <a:pPr lvl="1" eaLnBrk="1" hangingPunct="1">
              <a:buFontTx/>
              <a:buNone/>
            </a:pPr>
            <a:r>
              <a:rPr lang="fr-FR" altLang="zh-CN" dirty="0" smtClean="0">
                <a:ea typeface="SimSun" panose="02010600030101010101" pitchFamily="2" charset="-122"/>
              </a:rPr>
              <a:t> y(t) = </a:t>
            </a:r>
            <a:r>
              <a:rPr lang="fr-FR" altLang="zh-CN" dirty="0" err="1" smtClean="0">
                <a:ea typeface="SimSun" panose="02010600030101010101" pitchFamily="2" charset="-122"/>
              </a:rPr>
              <a:t>Hsin</a:t>
            </a:r>
            <a:r>
              <a:rPr lang="fr-FR" altLang="zh-CN" dirty="0" smtClean="0">
                <a:ea typeface="SimSun" panose="02010600030101010101" pitchFamily="2" charset="-122"/>
              </a:rPr>
              <a:t>(t) </a:t>
            </a:r>
          </a:p>
          <a:p>
            <a:pPr lvl="1" eaLnBrk="1" hangingPunct="1">
              <a:buFontTx/>
              <a:buNone/>
            </a:pPr>
            <a:r>
              <a:rPr lang="fr-FR" altLang="zh-CN" dirty="0" err="1" smtClean="0">
                <a:ea typeface="SimSun" panose="02010600030101010101" pitchFamily="2" charset="-122"/>
              </a:rPr>
              <a:t>với</a:t>
            </a:r>
            <a:r>
              <a:rPr lang="fr-FR" altLang="zh-CN" dirty="0" smtClean="0">
                <a:ea typeface="SimSun" panose="02010600030101010101" pitchFamily="2" charset="-122"/>
              </a:rPr>
              <a:t> </a:t>
            </a:r>
            <a:r>
              <a:rPr lang="fr-FR" altLang="en-US" dirty="0" smtClean="0"/>
              <a:t>( 0</a:t>
            </a:r>
            <a:r>
              <a:rPr lang="en-US" altLang="en-US" dirty="0" smtClean="0">
                <a:sym typeface="Symbol" panose="05050102010706020507" pitchFamily="18" charset="2"/>
              </a:rPr>
              <a:t></a:t>
            </a:r>
            <a:r>
              <a:rPr lang="fr-FR" altLang="en-US" dirty="0" smtClean="0"/>
              <a:t> t </a:t>
            </a:r>
            <a:r>
              <a:rPr lang="en-US" altLang="en-US" dirty="0" smtClean="0">
                <a:sym typeface="Symbol" panose="05050102010706020507" pitchFamily="18" charset="2"/>
              </a:rPr>
              <a:t></a:t>
            </a:r>
            <a:r>
              <a:rPr lang="fr-FR" altLang="en-US" dirty="0" smtClean="0"/>
              <a:t> 2</a:t>
            </a:r>
            <a:r>
              <a:rPr lang="en-US" altLang="en-US" dirty="0" smtClean="0">
                <a:sym typeface="Symbol" panose="05050102010706020507" pitchFamily="18" charset="2"/>
              </a:rPr>
              <a:t></a:t>
            </a:r>
            <a:r>
              <a:rPr lang="fr-FR" altLang="en-US" dirty="0" smtClean="0"/>
              <a:t> )</a:t>
            </a:r>
            <a:r>
              <a:rPr lang="fr-FR" altLang="zh-CN" dirty="0" smtClean="0">
                <a:ea typeface="SimSun" panose="02010600030101010101" pitchFamily="2" charset="-122"/>
              </a:rPr>
              <a:t>	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5638800" y="2025650"/>
            <a:ext cx="4038600" cy="4267200"/>
            <a:chOff x="3408" y="768"/>
            <a:chExt cx="2544" cy="2688"/>
          </a:xfrm>
        </p:grpSpPr>
        <p:pic>
          <p:nvPicPr>
            <p:cNvPr id="532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768"/>
              <a:ext cx="2544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4" name="Line 6"/>
            <p:cNvSpPr>
              <a:spLocks noChangeShapeType="1"/>
            </p:cNvSpPr>
            <p:nvPr/>
          </p:nvSpPr>
          <p:spPr bwMode="auto">
            <a:xfrm>
              <a:off x="4908" y="1572"/>
              <a:ext cx="9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5" name="Line 7"/>
            <p:cNvSpPr>
              <a:spLocks noChangeShapeType="1"/>
            </p:cNvSpPr>
            <p:nvPr/>
          </p:nvSpPr>
          <p:spPr bwMode="auto">
            <a:xfrm flipV="1">
              <a:off x="4998" y="974"/>
              <a:ext cx="0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>
              <a:off x="4992" y="1248"/>
              <a:ext cx="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>
              <a:off x="4998" y="1872"/>
              <a:ext cx="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5674" y="1554"/>
              <a:ext cx="189" cy="3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endParaRPr lang="en-US" altLang="en-US" sz="2000" b="1"/>
            </a:p>
          </p:txBody>
        </p:sp>
        <p:sp>
          <p:nvSpPr>
            <p:cNvPr id="53259" name="Text Box 11"/>
            <p:cNvSpPr txBox="1">
              <a:spLocks noChangeArrowheads="1"/>
            </p:cNvSpPr>
            <p:nvPr/>
          </p:nvSpPr>
          <p:spPr bwMode="auto">
            <a:xfrm>
              <a:off x="4971" y="886"/>
              <a:ext cx="378" cy="3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y(t)</a:t>
              </a:r>
              <a:endParaRPr lang="en-US" altLang="en-US" sz="2000" b="1"/>
            </a:p>
          </p:txBody>
        </p:sp>
        <p:sp>
          <p:nvSpPr>
            <p:cNvPr id="53260" name="Text Box 12"/>
            <p:cNvSpPr txBox="1">
              <a:spLocks noChangeArrowheads="1"/>
            </p:cNvSpPr>
            <p:nvPr/>
          </p:nvSpPr>
          <p:spPr bwMode="auto">
            <a:xfrm>
              <a:off x="4798" y="1105"/>
              <a:ext cx="290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H</a:t>
              </a:r>
              <a:endParaRPr lang="en-US" altLang="en-US" sz="2000" b="1"/>
            </a:p>
          </p:txBody>
        </p:sp>
        <p:sp>
          <p:nvSpPr>
            <p:cNvPr id="53261" name="Text Box 13"/>
            <p:cNvSpPr txBox="1">
              <a:spLocks noChangeArrowheads="1"/>
            </p:cNvSpPr>
            <p:nvPr/>
          </p:nvSpPr>
          <p:spPr bwMode="auto">
            <a:xfrm>
              <a:off x="4777" y="1728"/>
              <a:ext cx="407" cy="3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-H</a:t>
              </a:r>
              <a:endParaRPr lang="en-US" altLang="en-US" sz="2000" b="1"/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>
              <a:off x="3502" y="1572"/>
              <a:ext cx="13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 flipV="1">
              <a:off x="4163" y="992"/>
              <a:ext cx="0" cy="11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4" name="Text Box 16"/>
            <p:cNvSpPr txBox="1">
              <a:spLocks noChangeArrowheads="1"/>
            </p:cNvSpPr>
            <p:nvPr/>
          </p:nvSpPr>
          <p:spPr bwMode="auto">
            <a:xfrm>
              <a:off x="4693" y="1547"/>
              <a:ext cx="189" cy="3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endParaRPr lang="en-US" altLang="en-US" sz="2000" b="1"/>
            </a:p>
          </p:txBody>
        </p:sp>
        <p:sp>
          <p:nvSpPr>
            <p:cNvPr id="53265" name="Text Box 17"/>
            <p:cNvSpPr txBox="1">
              <a:spLocks noChangeArrowheads="1"/>
            </p:cNvSpPr>
            <p:nvPr/>
          </p:nvSpPr>
          <p:spPr bwMode="auto">
            <a:xfrm>
              <a:off x="4137" y="880"/>
              <a:ext cx="189" cy="3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y</a:t>
              </a:r>
              <a:endParaRPr lang="en-US" altLang="en-US" sz="2000" b="1"/>
            </a:p>
          </p:txBody>
        </p:sp>
        <p:sp>
          <p:nvSpPr>
            <p:cNvPr id="53266" name="Text Box 18"/>
            <p:cNvSpPr txBox="1">
              <a:spLocks noChangeArrowheads="1"/>
            </p:cNvSpPr>
            <p:nvPr/>
          </p:nvSpPr>
          <p:spPr bwMode="auto">
            <a:xfrm>
              <a:off x="3980" y="1073"/>
              <a:ext cx="189" cy="3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H</a:t>
              </a:r>
              <a:endParaRPr lang="en-US" altLang="en-US" sz="2000" b="1"/>
            </a:p>
          </p:txBody>
        </p:sp>
        <p:sp>
          <p:nvSpPr>
            <p:cNvPr id="53267" name="Text Box 19"/>
            <p:cNvSpPr txBox="1">
              <a:spLocks noChangeArrowheads="1"/>
            </p:cNvSpPr>
            <p:nvPr/>
          </p:nvSpPr>
          <p:spPr bwMode="auto">
            <a:xfrm>
              <a:off x="4541" y="1367"/>
              <a:ext cx="403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W</a:t>
              </a:r>
              <a:endParaRPr lang="en-US" altLang="en-US" sz="2000" b="1"/>
            </a:p>
          </p:txBody>
        </p:sp>
        <p:sp>
          <p:nvSpPr>
            <p:cNvPr id="53268" name="Freeform 20"/>
            <p:cNvSpPr>
              <a:spLocks/>
            </p:cNvSpPr>
            <p:nvPr/>
          </p:nvSpPr>
          <p:spPr bwMode="auto">
            <a:xfrm>
              <a:off x="4161" y="1280"/>
              <a:ext cx="194" cy="294"/>
            </a:xfrm>
            <a:custGeom>
              <a:avLst/>
              <a:gdLst>
                <a:gd name="T0" fmla="*/ 0 w 370"/>
                <a:gd name="T1" fmla="*/ 72 h 470"/>
                <a:gd name="T2" fmla="*/ 28 w 370"/>
                <a:gd name="T3" fmla="*/ 0 h 470"/>
                <a:gd name="T4" fmla="*/ 0 60000 65536"/>
                <a:gd name="T5" fmla="*/ 0 60000 65536"/>
                <a:gd name="T6" fmla="*/ 0 w 370"/>
                <a:gd name="T7" fmla="*/ 0 h 470"/>
                <a:gd name="T8" fmla="*/ 370 w 370"/>
                <a:gd name="T9" fmla="*/ 470 h 4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470">
                  <a:moveTo>
                    <a:pt x="0" y="470"/>
                  </a:moveTo>
                  <a:lnTo>
                    <a:pt x="37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9" name="Text Box 21"/>
            <p:cNvSpPr txBox="1">
              <a:spLocks noChangeArrowheads="1"/>
            </p:cNvSpPr>
            <p:nvPr/>
          </p:nvSpPr>
          <p:spPr bwMode="auto">
            <a:xfrm>
              <a:off x="4189" y="1008"/>
              <a:ext cx="755" cy="3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(x(t), y(t))</a:t>
              </a:r>
              <a:endParaRPr lang="en-US" altLang="en-US" sz="2000" b="1"/>
            </a:p>
          </p:txBody>
        </p:sp>
        <p:sp>
          <p:nvSpPr>
            <p:cNvPr id="53270" name="Oval 22"/>
            <p:cNvSpPr>
              <a:spLocks noChangeArrowheads="1"/>
            </p:cNvSpPr>
            <p:nvPr/>
          </p:nvSpPr>
          <p:spPr bwMode="auto">
            <a:xfrm>
              <a:off x="4394" y="1554"/>
              <a:ext cx="30" cy="35"/>
            </a:xfrm>
            <a:prstGeom prst="ellipse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1" name="Oval 23"/>
            <p:cNvSpPr>
              <a:spLocks noChangeArrowheads="1"/>
            </p:cNvSpPr>
            <p:nvPr/>
          </p:nvSpPr>
          <p:spPr bwMode="auto">
            <a:xfrm>
              <a:off x="3891" y="1554"/>
              <a:ext cx="30" cy="35"/>
            </a:xfrm>
            <a:prstGeom prst="ellipse">
              <a:avLst/>
            </a:prstGeom>
            <a:solidFill>
              <a:srgbClr val="3333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2" name="Text Box 24"/>
            <p:cNvSpPr txBox="1">
              <a:spLocks noChangeArrowheads="1"/>
            </p:cNvSpPr>
            <p:nvPr/>
          </p:nvSpPr>
          <p:spPr bwMode="auto">
            <a:xfrm>
              <a:off x="4310" y="1523"/>
              <a:ext cx="189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  <a:endParaRPr lang="en-US" altLang="en-US" sz="2000" b="1"/>
            </a:p>
          </p:txBody>
        </p:sp>
        <p:sp>
          <p:nvSpPr>
            <p:cNvPr id="53273" name="Text Box 25"/>
            <p:cNvSpPr txBox="1">
              <a:spLocks noChangeArrowheads="1"/>
            </p:cNvSpPr>
            <p:nvPr/>
          </p:nvSpPr>
          <p:spPr bwMode="auto">
            <a:xfrm>
              <a:off x="3801" y="1510"/>
              <a:ext cx="284" cy="3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-c</a:t>
              </a:r>
              <a:endParaRPr lang="en-US" altLang="en-US" sz="2000" b="1"/>
            </a:p>
          </p:txBody>
        </p:sp>
        <p:sp>
          <p:nvSpPr>
            <p:cNvPr id="53274" name="Text Box 26"/>
            <p:cNvSpPr txBox="1">
              <a:spLocks noChangeArrowheads="1"/>
            </p:cNvSpPr>
            <p:nvPr/>
          </p:nvSpPr>
          <p:spPr bwMode="auto">
            <a:xfrm>
              <a:off x="3450" y="1672"/>
              <a:ext cx="378" cy="3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t=</a:t>
              </a:r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</a:t>
              </a:r>
              <a:endParaRPr lang="en-US" altLang="en-US" sz="2000" b="1"/>
            </a:p>
          </p:txBody>
        </p:sp>
        <p:sp>
          <p:nvSpPr>
            <p:cNvPr id="53275" name="Freeform 27"/>
            <p:cNvSpPr>
              <a:spLocks/>
            </p:cNvSpPr>
            <p:nvPr/>
          </p:nvSpPr>
          <p:spPr bwMode="auto">
            <a:xfrm>
              <a:off x="3594" y="1574"/>
              <a:ext cx="121" cy="156"/>
            </a:xfrm>
            <a:custGeom>
              <a:avLst/>
              <a:gdLst>
                <a:gd name="T0" fmla="*/ 0 w 230"/>
                <a:gd name="T1" fmla="*/ 38 h 250"/>
                <a:gd name="T2" fmla="*/ 18 w 230"/>
                <a:gd name="T3" fmla="*/ 0 h 250"/>
                <a:gd name="T4" fmla="*/ 0 60000 65536"/>
                <a:gd name="T5" fmla="*/ 0 60000 65536"/>
                <a:gd name="T6" fmla="*/ 0 w 230"/>
                <a:gd name="T7" fmla="*/ 0 h 250"/>
                <a:gd name="T8" fmla="*/ 230 w 230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0" h="250">
                  <a:moveTo>
                    <a:pt x="0" y="250"/>
                  </a:moveTo>
                  <a:lnTo>
                    <a:pt x="23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6" name="Text Box 28"/>
            <p:cNvSpPr txBox="1">
              <a:spLocks noChangeArrowheads="1"/>
            </p:cNvSpPr>
            <p:nvPr/>
          </p:nvSpPr>
          <p:spPr bwMode="auto">
            <a:xfrm>
              <a:off x="3576" y="924"/>
              <a:ext cx="472" cy="3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t=</a:t>
              </a:r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</a:t>
              </a:r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/2</a:t>
              </a:r>
              <a:endParaRPr lang="en-US" altLang="en-US" sz="2000" b="1"/>
            </a:p>
          </p:txBody>
        </p:sp>
        <p:sp>
          <p:nvSpPr>
            <p:cNvPr id="53277" name="Freeform 29"/>
            <p:cNvSpPr>
              <a:spLocks/>
            </p:cNvSpPr>
            <p:nvPr/>
          </p:nvSpPr>
          <p:spPr bwMode="auto">
            <a:xfrm>
              <a:off x="3788" y="1143"/>
              <a:ext cx="373" cy="106"/>
            </a:xfrm>
            <a:custGeom>
              <a:avLst/>
              <a:gdLst>
                <a:gd name="T0" fmla="*/ 0 w 710"/>
                <a:gd name="T1" fmla="*/ 0 h 170"/>
                <a:gd name="T2" fmla="*/ 54 w 710"/>
                <a:gd name="T3" fmla="*/ 26 h 170"/>
                <a:gd name="T4" fmla="*/ 0 60000 65536"/>
                <a:gd name="T5" fmla="*/ 0 60000 65536"/>
                <a:gd name="T6" fmla="*/ 0 w 710"/>
                <a:gd name="T7" fmla="*/ 0 h 170"/>
                <a:gd name="T8" fmla="*/ 710 w 710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10" h="170">
                  <a:moveTo>
                    <a:pt x="0" y="0"/>
                  </a:moveTo>
                  <a:lnTo>
                    <a:pt x="710" y="17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8" name="Line 30"/>
            <p:cNvSpPr>
              <a:spLocks noChangeShapeType="1"/>
            </p:cNvSpPr>
            <p:nvPr/>
          </p:nvSpPr>
          <p:spPr bwMode="auto">
            <a:xfrm>
              <a:off x="4163" y="2159"/>
              <a:ext cx="0" cy="1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9" name="Line 31"/>
            <p:cNvSpPr>
              <a:spLocks noChangeShapeType="1"/>
            </p:cNvSpPr>
            <p:nvPr/>
          </p:nvSpPr>
          <p:spPr bwMode="auto">
            <a:xfrm>
              <a:off x="3502" y="2321"/>
              <a:ext cx="13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0" name="Text Box 32"/>
            <p:cNvSpPr txBox="1">
              <a:spLocks noChangeArrowheads="1"/>
            </p:cNvSpPr>
            <p:nvPr/>
          </p:nvSpPr>
          <p:spPr bwMode="auto">
            <a:xfrm>
              <a:off x="4636" y="2315"/>
              <a:ext cx="377" cy="3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x(t)</a:t>
              </a:r>
              <a:endParaRPr lang="en-US" altLang="en-US" sz="2000" b="1"/>
            </a:p>
          </p:txBody>
        </p:sp>
        <p:sp>
          <p:nvSpPr>
            <p:cNvPr id="53281" name="Text Box 33"/>
            <p:cNvSpPr txBox="1">
              <a:spLocks noChangeArrowheads="1"/>
            </p:cNvSpPr>
            <p:nvPr/>
          </p:nvSpPr>
          <p:spPr bwMode="auto">
            <a:xfrm>
              <a:off x="4163" y="3163"/>
              <a:ext cx="189" cy="2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endParaRPr lang="en-US" altLang="en-US" sz="2000" b="1"/>
            </a:p>
          </p:txBody>
        </p:sp>
        <p:sp>
          <p:nvSpPr>
            <p:cNvPr id="53282" name="Text Box 34"/>
            <p:cNvSpPr txBox="1">
              <a:spLocks noChangeArrowheads="1"/>
            </p:cNvSpPr>
            <p:nvPr/>
          </p:nvSpPr>
          <p:spPr bwMode="auto">
            <a:xfrm>
              <a:off x="5501" y="1348"/>
              <a:ext cx="378" cy="3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</a:t>
              </a:r>
              <a:endParaRPr lang="en-US" altLang="en-US" sz="2000" b="1"/>
            </a:p>
          </p:txBody>
        </p:sp>
        <p:sp>
          <p:nvSpPr>
            <p:cNvPr id="53283" name="Text Box 35"/>
            <p:cNvSpPr txBox="1">
              <a:spLocks noChangeArrowheads="1"/>
            </p:cNvSpPr>
            <p:nvPr/>
          </p:nvSpPr>
          <p:spPr bwMode="auto">
            <a:xfrm>
              <a:off x="4489" y="2115"/>
              <a:ext cx="189" cy="3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W</a:t>
              </a:r>
              <a:endParaRPr lang="en-US" altLang="en-US" sz="2000" b="1"/>
            </a:p>
          </p:txBody>
        </p:sp>
        <p:sp>
          <p:nvSpPr>
            <p:cNvPr id="53284" name="Text Box 36"/>
            <p:cNvSpPr txBox="1">
              <a:spLocks noChangeArrowheads="1"/>
            </p:cNvSpPr>
            <p:nvPr/>
          </p:nvSpPr>
          <p:spPr bwMode="auto">
            <a:xfrm>
              <a:off x="3597" y="2115"/>
              <a:ext cx="378" cy="3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-W</a:t>
              </a:r>
              <a:endParaRPr lang="en-US" altLang="en-US" sz="2000" b="1"/>
            </a:p>
          </p:txBody>
        </p:sp>
        <p:sp>
          <p:nvSpPr>
            <p:cNvPr id="53285" name="Text Box 37"/>
            <p:cNvSpPr txBox="1">
              <a:spLocks noChangeArrowheads="1"/>
            </p:cNvSpPr>
            <p:nvPr/>
          </p:nvSpPr>
          <p:spPr bwMode="auto">
            <a:xfrm>
              <a:off x="3880" y="2964"/>
              <a:ext cx="378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</a:t>
              </a:r>
              <a:endParaRPr lang="en-US" altLang="en-US" sz="2000" b="1"/>
            </a:p>
          </p:txBody>
        </p:sp>
        <p:sp>
          <p:nvSpPr>
            <p:cNvPr id="53286" name="Line 38"/>
            <p:cNvSpPr>
              <a:spLocks noChangeShapeType="1"/>
            </p:cNvSpPr>
            <p:nvPr/>
          </p:nvSpPr>
          <p:spPr bwMode="auto">
            <a:xfrm>
              <a:off x="4163" y="3113"/>
              <a:ext cx="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7" name="Line 39"/>
            <p:cNvSpPr>
              <a:spLocks noChangeShapeType="1"/>
            </p:cNvSpPr>
            <p:nvPr/>
          </p:nvSpPr>
          <p:spPr bwMode="auto">
            <a:xfrm>
              <a:off x="4158" y="2714"/>
              <a:ext cx="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8" name="Text Box 40"/>
            <p:cNvSpPr txBox="1">
              <a:spLocks noChangeArrowheads="1"/>
            </p:cNvSpPr>
            <p:nvPr/>
          </p:nvSpPr>
          <p:spPr bwMode="auto">
            <a:xfrm>
              <a:off x="3964" y="2558"/>
              <a:ext cx="378" cy="3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</a:t>
              </a:r>
              <a:endParaRPr lang="en-US" alt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152301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71"/>
    </mc:Choice>
    <mc:Fallback xmlns="">
      <p:transition spd="slow" advTm="13037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Parametric Form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pPr eaLnBrk="1" hangingPunct="1"/>
            <a:r>
              <a:rPr lang="en-US" altLang="en-US" smtClean="0"/>
              <a:t>Draw parametric form curve</a:t>
            </a:r>
          </a:p>
        </p:txBody>
      </p:sp>
      <p:grpSp>
        <p:nvGrpSpPr>
          <p:cNvPr id="54276" name="Group 4"/>
          <p:cNvGrpSpPr>
            <a:grpSpLocks noChangeAspect="1"/>
          </p:cNvGrpSpPr>
          <p:nvPr/>
        </p:nvGrpSpPr>
        <p:grpSpPr bwMode="auto">
          <a:xfrm>
            <a:off x="1755775" y="1524000"/>
            <a:ext cx="6778625" cy="2522538"/>
            <a:chOff x="1985" y="6712"/>
            <a:chExt cx="7740" cy="2880"/>
          </a:xfrm>
        </p:grpSpPr>
        <p:sp>
          <p:nvSpPr>
            <p:cNvPr id="54278" name="AutoShape 5"/>
            <p:cNvSpPr>
              <a:spLocks noChangeAspect="1" noChangeArrowheads="1"/>
            </p:cNvSpPr>
            <p:nvPr/>
          </p:nvSpPr>
          <p:spPr bwMode="auto">
            <a:xfrm>
              <a:off x="1985" y="6712"/>
              <a:ext cx="7740" cy="288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4279" name="Group 6"/>
            <p:cNvGrpSpPr>
              <a:grpSpLocks/>
            </p:cNvGrpSpPr>
            <p:nvPr/>
          </p:nvGrpSpPr>
          <p:grpSpPr bwMode="auto">
            <a:xfrm>
              <a:off x="2130" y="6892"/>
              <a:ext cx="7595" cy="2700"/>
              <a:chOff x="2130" y="6892"/>
              <a:chExt cx="7595" cy="2700"/>
            </a:xfrm>
          </p:grpSpPr>
          <p:sp>
            <p:nvSpPr>
              <p:cNvPr id="54280" name="Freeform 7"/>
              <p:cNvSpPr>
                <a:spLocks/>
              </p:cNvSpPr>
              <p:nvPr/>
            </p:nvSpPr>
            <p:spPr bwMode="auto">
              <a:xfrm>
                <a:off x="2130" y="7125"/>
                <a:ext cx="3142" cy="1715"/>
              </a:xfrm>
              <a:custGeom>
                <a:avLst/>
                <a:gdLst>
                  <a:gd name="T0" fmla="*/ 0 w 3142"/>
                  <a:gd name="T1" fmla="*/ 1715 h 1715"/>
                  <a:gd name="T2" fmla="*/ 400 w 3142"/>
                  <a:gd name="T3" fmla="*/ 1240 h 1715"/>
                  <a:gd name="T4" fmla="*/ 900 w 3142"/>
                  <a:gd name="T5" fmla="*/ 889 h 1715"/>
                  <a:gd name="T6" fmla="*/ 1351 w 3142"/>
                  <a:gd name="T7" fmla="*/ 964 h 1715"/>
                  <a:gd name="T8" fmla="*/ 2027 w 3142"/>
                  <a:gd name="T9" fmla="*/ 1515 h 1715"/>
                  <a:gd name="T10" fmla="*/ 2578 w 3142"/>
                  <a:gd name="T11" fmla="*/ 1027 h 1715"/>
                  <a:gd name="T12" fmla="*/ 2891 w 3142"/>
                  <a:gd name="T13" fmla="*/ 463 h 1715"/>
                  <a:gd name="T14" fmla="*/ 3142 w 3142"/>
                  <a:gd name="T15" fmla="*/ 0 h 17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42"/>
                  <a:gd name="T25" fmla="*/ 0 h 1715"/>
                  <a:gd name="T26" fmla="*/ 3142 w 3142"/>
                  <a:gd name="T27" fmla="*/ 1715 h 171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42" h="1715">
                    <a:moveTo>
                      <a:pt x="0" y="1715"/>
                    </a:moveTo>
                    <a:cubicBezTo>
                      <a:pt x="67" y="1638"/>
                      <a:pt x="250" y="1377"/>
                      <a:pt x="400" y="1240"/>
                    </a:cubicBezTo>
                    <a:cubicBezTo>
                      <a:pt x="550" y="1103"/>
                      <a:pt x="742" y="935"/>
                      <a:pt x="900" y="889"/>
                    </a:cubicBezTo>
                    <a:cubicBezTo>
                      <a:pt x="1058" y="843"/>
                      <a:pt x="1163" y="860"/>
                      <a:pt x="1351" y="964"/>
                    </a:cubicBezTo>
                    <a:cubicBezTo>
                      <a:pt x="1539" y="1068"/>
                      <a:pt x="1823" y="1505"/>
                      <a:pt x="2027" y="1515"/>
                    </a:cubicBezTo>
                    <a:cubicBezTo>
                      <a:pt x="2231" y="1525"/>
                      <a:pt x="2434" y="1202"/>
                      <a:pt x="2578" y="1027"/>
                    </a:cubicBezTo>
                    <a:cubicBezTo>
                      <a:pt x="2722" y="852"/>
                      <a:pt x="2797" y="634"/>
                      <a:pt x="2891" y="463"/>
                    </a:cubicBezTo>
                    <a:cubicBezTo>
                      <a:pt x="2985" y="292"/>
                      <a:pt x="3090" y="97"/>
                      <a:pt x="3142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81" name="Text Box 8"/>
              <p:cNvSpPr txBox="1">
                <a:spLocks noChangeArrowheads="1"/>
              </p:cNvSpPr>
              <p:nvPr/>
            </p:nvSpPr>
            <p:spPr bwMode="auto">
              <a:xfrm>
                <a:off x="4557" y="6892"/>
                <a:ext cx="90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t = T</a:t>
                </a:r>
                <a:endParaRPr lang="en-US" altLang="en-US" sz="2000" b="1"/>
              </a:p>
            </p:txBody>
          </p:sp>
          <p:sp>
            <p:nvSpPr>
              <p:cNvPr id="54282" name="Text Box 9"/>
              <p:cNvSpPr txBox="1">
                <a:spLocks noChangeArrowheads="1"/>
              </p:cNvSpPr>
              <p:nvPr/>
            </p:nvSpPr>
            <p:spPr bwMode="auto">
              <a:xfrm>
                <a:off x="2165" y="8512"/>
                <a:ext cx="90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t = 0</a:t>
                </a:r>
                <a:endParaRPr lang="en-US" altLang="en-US" sz="2000" b="1"/>
              </a:p>
            </p:txBody>
          </p:sp>
          <p:sp>
            <p:nvSpPr>
              <p:cNvPr id="54283" name="Text Box 10"/>
              <p:cNvSpPr txBox="1">
                <a:spLocks noChangeArrowheads="1"/>
              </p:cNvSpPr>
              <p:nvPr/>
            </p:nvSpPr>
            <p:spPr bwMode="auto">
              <a:xfrm>
                <a:off x="3065" y="9052"/>
                <a:ext cx="216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P(t) = (x(t), y(t))</a:t>
                </a:r>
                <a:endParaRPr lang="en-US" altLang="en-US" sz="2000" b="1"/>
              </a:p>
            </p:txBody>
          </p:sp>
          <p:sp>
            <p:nvSpPr>
              <p:cNvPr id="54284" name="Freeform 11"/>
              <p:cNvSpPr>
                <a:spLocks/>
              </p:cNvSpPr>
              <p:nvPr/>
            </p:nvSpPr>
            <p:spPr bwMode="auto">
              <a:xfrm>
                <a:off x="3425" y="8540"/>
                <a:ext cx="557" cy="512"/>
              </a:xfrm>
              <a:custGeom>
                <a:avLst/>
                <a:gdLst>
                  <a:gd name="T0" fmla="*/ 0 w 557"/>
                  <a:gd name="T1" fmla="*/ 1878 h 332"/>
                  <a:gd name="T2" fmla="*/ 557 w 557"/>
                  <a:gd name="T3" fmla="*/ 0 h 332"/>
                  <a:gd name="T4" fmla="*/ 0 60000 65536"/>
                  <a:gd name="T5" fmla="*/ 0 60000 65536"/>
                  <a:gd name="T6" fmla="*/ 0 w 557"/>
                  <a:gd name="T7" fmla="*/ 0 h 332"/>
                  <a:gd name="T8" fmla="*/ 557 w 557"/>
                  <a:gd name="T9" fmla="*/ 332 h 3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57" h="332">
                    <a:moveTo>
                      <a:pt x="0" y="332"/>
                    </a:moveTo>
                    <a:lnTo>
                      <a:pt x="55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85" name="Freeform 12"/>
              <p:cNvSpPr>
                <a:spLocks/>
              </p:cNvSpPr>
              <p:nvPr/>
            </p:nvSpPr>
            <p:spPr bwMode="auto">
              <a:xfrm>
                <a:off x="6042" y="8214"/>
                <a:ext cx="620" cy="657"/>
              </a:xfrm>
              <a:custGeom>
                <a:avLst/>
                <a:gdLst>
                  <a:gd name="T0" fmla="*/ 0 w 620"/>
                  <a:gd name="T1" fmla="*/ 657 h 657"/>
                  <a:gd name="T2" fmla="*/ 620 w 620"/>
                  <a:gd name="T3" fmla="*/ 0 h 657"/>
                  <a:gd name="T4" fmla="*/ 0 60000 65536"/>
                  <a:gd name="T5" fmla="*/ 0 60000 65536"/>
                  <a:gd name="T6" fmla="*/ 0 w 620"/>
                  <a:gd name="T7" fmla="*/ 0 h 657"/>
                  <a:gd name="T8" fmla="*/ 620 w 620"/>
                  <a:gd name="T9" fmla="*/ 657 h 6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20" h="657">
                    <a:moveTo>
                      <a:pt x="0" y="657"/>
                    </a:moveTo>
                    <a:lnTo>
                      <a:pt x="62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86" name="Freeform 13"/>
              <p:cNvSpPr>
                <a:spLocks/>
              </p:cNvSpPr>
              <p:nvPr/>
            </p:nvSpPr>
            <p:spPr bwMode="auto">
              <a:xfrm>
                <a:off x="6660" y="8031"/>
                <a:ext cx="522" cy="180"/>
              </a:xfrm>
              <a:custGeom>
                <a:avLst/>
                <a:gdLst>
                  <a:gd name="T0" fmla="*/ 0 w 522"/>
                  <a:gd name="T1" fmla="*/ 180 h 180"/>
                  <a:gd name="T2" fmla="*/ 522 w 522"/>
                  <a:gd name="T3" fmla="*/ 0 h 180"/>
                  <a:gd name="T4" fmla="*/ 0 60000 65536"/>
                  <a:gd name="T5" fmla="*/ 0 60000 65536"/>
                  <a:gd name="T6" fmla="*/ 0 w 522"/>
                  <a:gd name="T7" fmla="*/ 0 h 180"/>
                  <a:gd name="T8" fmla="*/ 522 w 5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22" h="180">
                    <a:moveTo>
                      <a:pt x="0" y="180"/>
                    </a:moveTo>
                    <a:lnTo>
                      <a:pt x="522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87" name="Freeform 14"/>
              <p:cNvSpPr>
                <a:spLocks/>
              </p:cNvSpPr>
              <p:nvPr/>
            </p:nvSpPr>
            <p:spPr bwMode="auto">
              <a:xfrm>
                <a:off x="7176" y="8031"/>
                <a:ext cx="465" cy="318"/>
              </a:xfrm>
              <a:custGeom>
                <a:avLst/>
                <a:gdLst>
                  <a:gd name="T0" fmla="*/ 0 w 465"/>
                  <a:gd name="T1" fmla="*/ 0 h 318"/>
                  <a:gd name="T2" fmla="*/ 465 w 465"/>
                  <a:gd name="T3" fmla="*/ 318 h 318"/>
                  <a:gd name="T4" fmla="*/ 0 60000 65536"/>
                  <a:gd name="T5" fmla="*/ 0 60000 65536"/>
                  <a:gd name="T6" fmla="*/ 0 w 465"/>
                  <a:gd name="T7" fmla="*/ 0 h 318"/>
                  <a:gd name="T8" fmla="*/ 465 w 465"/>
                  <a:gd name="T9" fmla="*/ 318 h 31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5" h="318">
                    <a:moveTo>
                      <a:pt x="0" y="0"/>
                    </a:moveTo>
                    <a:lnTo>
                      <a:pt x="465" y="318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88" name="Freeform 15"/>
              <p:cNvSpPr>
                <a:spLocks/>
              </p:cNvSpPr>
              <p:nvPr/>
            </p:nvSpPr>
            <p:spPr bwMode="auto">
              <a:xfrm>
                <a:off x="7650" y="8349"/>
                <a:ext cx="246" cy="243"/>
              </a:xfrm>
              <a:custGeom>
                <a:avLst/>
                <a:gdLst>
                  <a:gd name="T0" fmla="*/ 0 w 246"/>
                  <a:gd name="T1" fmla="*/ 0 h 243"/>
                  <a:gd name="T2" fmla="*/ 246 w 246"/>
                  <a:gd name="T3" fmla="*/ 243 h 243"/>
                  <a:gd name="T4" fmla="*/ 0 60000 65536"/>
                  <a:gd name="T5" fmla="*/ 0 60000 65536"/>
                  <a:gd name="T6" fmla="*/ 0 w 246"/>
                  <a:gd name="T7" fmla="*/ 0 h 243"/>
                  <a:gd name="T8" fmla="*/ 246 w 246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6" h="243">
                    <a:moveTo>
                      <a:pt x="0" y="0"/>
                    </a:moveTo>
                    <a:lnTo>
                      <a:pt x="246" y="243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89" name="Freeform 16"/>
              <p:cNvSpPr>
                <a:spLocks/>
              </p:cNvSpPr>
              <p:nvPr/>
            </p:nvSpPr>
            <p:spPr bwMode="auto">
              <a:xfrm>
                <a:off x="7896" y="8592"/>
                <a:ext cx="249" cy="66"/>
              </a:xfrm>
              <a:custGeom>
                <a:avLst/>
                <a:gdLst>
                  <a:gd name="T0" fmla="*/ 0 w 249"/>
                  <a:gd name="T1" fmla="*/ 0 h 66"/>
                  <a:gd name="T2" fmla="*/ 249 w 249"/>
                  <a:gd name="T3" fmla="*/ 66 h 66"/>
                  <a:gd name="T4" fmla="*/ 0 60000 65536"/>
                  <a:gd name="T5" fmla="*/ 0 60000 65536"/>
                  <a:gd name="T6" fmla="*/ 0 w 249"/>
                  <a:gd name="T7" fmla="*/ 0 h 66"/>
                  <a:gd name="T8" fmla="*/ 249 w 249"/>
                  <a:gd name="T9" fmla="*/ 66 h 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9" h="66">
                    <a:moveTo>
                      <a:pt x="0" y="0"/>
                    </a:moveTo>
                    <a:lnTo>
                      <a:pt x="249" y="6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0" name="Freeform 17"/>
              <p:cNvSpPr>
                <a:spLocks/>
              </p:cNvSpPr>
              <p:nvPr/>
            </p:nvSpPr>
            <p:spPr bwMode="auto">
              <a:xfrm>
                <a:off x="8151" y="8364"/>
                <a:ext cx="327" cy="297"/>
              </a:xfrm>
              <a:custGeom>
                <a:avLst/>
                <a:gdLst>
                  <a:gd name="T0" fmla="*/ 0 w 327"/>
                  <a:gd name="T1" fmla="*/ 297 h 297"/>
                  <a:gd name="T2" fmla="*/ 327 w 327"/>
                  <a:gd name="T3" fmla="*/ 0 h 297"/>
                  <a:gd name="T4" fmla="*/ 0 60000 65536"/>
                  <a:gd name="T5" fmla="*/ 0 60000 65536"/>
                  <a:gd name="T6" fmla="*/ 0 w 327"/>
                  <a:gd name="T7" fmla="*/ 0 h 297"/>
                  <a:gd name="T8" fmla="*/ 327 w 327"/>
                  <a:gd name="T9" fmla="*/ 297 h 29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27" h="297">
                    <a:moveTo>
                      <a:pt x="0" y="297"/>
                    </a:moveTo>
                    <a:lnTo>
                      <a:pt x="327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1" name="Freeform 18"/>
              <p:cNvSpPr>
                <a:spLocks/>
              </p:cNvSpPr>
              <p:nvPr/>
            </p:nvSpPr>
            <p:spPr bwMode="auto">
              <a:xfrm>
                <a:off x="8484" y="7833"/>
                <a:ext cx="348" cy="531"/>
              </a:xfrm>
              <a:custGeom>
                <a:avLst/>
                <a:gdLst>
                  <a:gd name="T0" fmla="*/ 0 w 348"/>
                  <a:gd name="T1" fmla="*/ 531 h 531"/>
                  <a:gd name="T2" fmla="*/ 348 w 348"/>
                  <a:gd name="T3" fmla="*/ 0 h 531"/>
                  <a:gd name="T4" fmla="*/ 0 60000 65536"/>
                  <a:gd name="T5" fmla="*/ 0 60000 65536"/>
                  <a:gd name="T6" fmla="*/ 0 w 348"/>
                  <a:gd name="T7" fmla="*/ 0 h 531"/>
                  <a:gd name="T8" fmla="*/ 348 w 348"/>
                  <a:gd name="T9" fmla="*/ 531 h 5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8" h="531">
                    <a:moveTo>
                      <a:pt x="0" y="531"/>
                    </a:moveTo>
                    <a:lnTo>
                      <a:pt x="348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2" name="Freeform 19"/>
              <p:cNvSpPr>
                <a:spLocks/>
              </p:cNvSpPr>
              <p:nvPr/>
            </p:nvSpPr>
            <p:spPr bwMode="auto">
              <a:xfrm>
                <a:off x="8832" y="7152"/>
                <a:ext cx="357" cy="675"/>
              </a:xfrm>
              <a:custGeom>
                <a:avLst/>
                <a:gdLst>
                  <a:gd name="T0" fmla="*/ 0 w 357"/>
                  <a:gd name="T1" fmla="*/ 675 h 675"/>
                  <a:gd name="T2" fmla="*/ 357 w 357"/>
                  <a:gd name="T3" fmla="*/ 0 h 675"/>
                  <a:gd name="T4" fmla="*/ 0 60000 65536"/>
                  <a:gd name="T5" fmla="*/ 0 60000 65536"/>
                  <a:gd name="T6" fmla="*/ 0 w 357"/>
                  <a:gd name="T7" fmla="*/ 0 h 675"/>
                  <a:gd name="T8" fmla="*/ 357 w 357"/>
                  <a:gd name="T9" fmla="*/ 675 h 67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7" h="675">
                    <a:moveTo>
                      <a:pt x="0" y="675"/>
                    </a:moveTo>
                    <a:lnTo>
                      <a:pt x="357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3" name="Oval 20"/>
              <p:cNvSpPr>
                <a:spLocks noChangeArrowheads="1"/>
              </p:cNvSpPr>
              <p:nvPr/>
            </p:nvSpPr>
            <p:spPr bwMode="auto">
              <a:xfrm>
                <a:off x="6020" y="8851"/>
                <a:ext cx="57" cy="57"/>
              </a:xfrm>
              <a:prstGeom prst="ellipse">
                <a:avLst/>
              </a:prstGeom>
              <a:solidFill>
                <a:srgbClr val="3333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4" name="Oval 21"/>
              <p:cNvSpPr>
                <a:spLocks noChangeArrowheads="1"/>
              </p:cNvSpPr>
              <p:nvPr/>
            </p:nvSpPr>
            <p:spPr bwMode="auto">
              <a:xfrm>
                <a:off x="6635" y="8182"/>
                <a:ext cx="57" cy="57"/>
              </a:xfrm>
              <a:prstGeom prst="ellipse">
                <a:avLst/>
              </a:prstGeom>
              <a:solidFill>
                <a:srgbClr val="3333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5" name="Oval 22"/>
              <p:cNvSpPr>
                <a:spLocks noChangeArrowheads="1"/>
              </p:cNvSpPr>
              <p:nvPr/>
            </p:nvSpPr>
            <p:spPr bwMode="auto">
              <a:xfrm>
                <a:off x="7148" y="8008"/>
                <a:ext cx="57" cy="57"/>
              </a:xfrm>
              <a:prstGeom prst="ellipse">
                <a:avLst/>
              </a:prstGeom>
              <a:solidFill>
                <a:srgbClr val="3333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6" name="Oval 23"/>
              <p:cNvSpPr>
                <a:spLocks noChangeArrowheads="1"/>
              </p:cNvSpPr>
              <p:nvPr/>
            </p:nvSpPr>
            <p:spPr bwMode="auto">
              <a:xfrm>
                <a:off x="7619" y="8323"/>
                <a:ext cx="57" cy="57"/>
              </a:xfrm>
              <a:prstGeom prst="ellipse">
                <a:avLst/>
              </a:prstGeom>
              <a:solidFill>
                <a:srgbClr val="3333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7" name="Oval 24"/>
              <p:cNvSpPr>
                <a:spLocks noChangeArrowheads="1"/>
              </p:cNvSpPr>
              <p:nvPr/>
            </p:nvSpPr>
            <p:spPr bwMode="auto">
              <a:xfrm>
                <a:off x="7868" y="8554"/>
                <a:ext cx="57" cy="57"/>
              </a:xfrm>
              <a:prstGeom prst="ellipse">
                <a:avLst/>
              </a:prstGeom>
              <a:solidFill>
                <a:srgbClr val="3333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8" name="Oval 25"/>
              <p:cNvSpPr>
                <a:spLocks noChangeArrowheads="1"/>
              </p:cNvSpPr>
              <p:nvPr/>
            </p:nvSpPr>
            <p:spPr bwMode="auto">
              <a:xfrm>
                <a:off x="8123" y="8626"/>
                <a:ext cx="57" cy="57"/>
              </a:xfrm>
              <a:prstGeom prst="ellipse">
                <a:avLst/>
              </a:prstGeom>
              <a:solidFill>
                <a:srgbClr val="333333"/>
              </a:solidFill>
              <a:ln w="285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9" name="Oval 26"/>
              <p:cNvSpPr>
                <a:spLocks noChangeArrowheads="1"/>
              </p:cNvSpPr>
              <p:nvPr/>
            </p:nvSpPr>
            <p:spPr bwMode="auto">
              <a:xfrm>
                <a:off x="8456" y="8335"/>
                <a:ext cx="57" cy="57"/>
              </a:xfrm>
              <a:prstGeom prst="ellipse">
                <a:avLst/>
              </a:prstGeom>
              <a:solidFill>
                <a:srgbClr val="3333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00" name="Oval 27"/>
              <p:cNvSpPr>
                <a:spLocks noChangeArrowheads="1"/>
              </p:cNvSpPr>
              <p:nvPr/>
            </p:nvSpPr>
            <p:spPr bwMode="auto">
              <a:xfrm>
                <a:off x="8798" y="7807"/>
                <a:ext cx="57" cy="57"/>
              </a:xfrm>
              <a:prstGeom prst="ellipse">
                <a:avLst/>
              </a:prstGeom>
              <a:solidFill>
                <a:srgbClr val="3333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01" name="Oval 28"/>
              <p:cNvSpPr>
                <a:spLocks noChangeArrowheads="1"/>
              </p:cNvSpPr>
              <p:nvPr/>
            </p:nvSpPr>
            <p:spPr bwMode="auto">
              <a:xfrm>
                <a:off x="9161" y="7120"/>
                <a:ext cx="57" cy="57"/>
              </a:xfrm>
              <a:prstGeom prst="ellipse">
                <a:avLst/>
              </a:prstGeom>
              <a:solidFill>
                <a:srgbClr val="3333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02" name="Text Box 29"/>
              <p:cNvSpPr txBox="1">
                <a:spLocks noChangeArrowheads="1"/>
              </p:cNvSpPr>
              <p:nvPr/>
            </p:nvSpPr>
            <p:spPr bwMode="auto">
              <a:xfrm>
                <a:off x="5743" y="8874"/>
                <a:ext cx="90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r>
                  <a:rPr lang="en-US" altLang="zh-CN" sz="2000" b="1" i="1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endParaRPr lang="en-US" altLang="en-US" sz="2000" b="1"/>
              </a:p>
            </p:txBody>
          </p:sp>
          <p:sp>
            <p:nvSpPr>
              <p:cNvPr id="54303" name="Text Box 30"/>
              <p:cNvSpPr txBox="1">
                <a:spLocks noChangeArrowheads="1"/>
              </p:cNvSpPr>
              <p:nvPr/>
            </p:nvSpPr>
            <p:spPr bwMode="auto">
              <a:xfrm>
                <a:off x="6175" y="7946"/>
                <a:ext cx="90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r>
                  <a:rPr lang="en-US" altLang="zh-CN" sz="2000" b="1" i="1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endParaRPr lang="en-US" altLang="en-US" sz="2000" b="1"/>
              </a:p>
            </p:txBody>
          </p:sp>
          <p:sp>
            <p:nvSpPr>
              <p:cNvPr id="54304" name="Text Box 31"/>
              <p:cNvSpPr txBox="1">
                <a:spLocks noChangeArrowheads="1"/>
              </p:cNvSpPr>
              <p:nvPr/>
            </p:nvSpPr>
            <p:spPr bwMode="auto">
              <a:xfrm>
                <a:off x="9122" y="6892"/>
                <a:ext cx="603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r>
                  <a:rPr lang="en-US" altLang="zh-CN" sz="2000" b="1" i="1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endParaRPr lang="en-US" altLang="en-US" sz="2000" b="1"/>
              </a:p>
            </p:txBody>
          </p:sp>
          <p:sp>
            <p:nvSpPr>
              <p:cNvPr id="54305" name="Text Box 32"/>
              <p:cNvSpPr txBox="1">
                <a:spLocks noChangeArrowheads="1"/>
              </p:cNvSpPr>
              <p:nvPr/>
            </p:nvSpPr>
            <p:spPr bwMode="auto">
              <a:xfrm>
                <a:off x="2165" y="6892"/>
                <a:ext cx="90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a)</a:t>
                </a:r>
                <a:endParaRPr lang="en-US" altLang="en-US" sz="2000" b="1"/>
              </a:p>
            </p:txBody>
          </p:sp>
          <p:sp>
            <p:nvSpPr>
              <p:cNvPr id="54306" name="Text Box 33"/>
              <p:cNvSpPr txBox="1">
                <a:spLocks noChangeArrowheads="1"/>
              </p:cNvSpPr>
              <p:nvPr/>
            </p:nvSpPr>
            <p:spPr bwMode="auto">
              <a:xfrm>
                <a:off x="5945" y="6892"/>
                <a:ext cx="90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b)</a:t>
                </a:r>
                <a:endParaRPr lang="en-US" altLang="en-US" sz="2000" b="1"/>
              </a:p>
            </p:txBody>
          </p:sp>
        </p:grpSp>
      </p:grpSp>
      <p:sp>
        <p:nvSpPr>
          <p:cNvPr id="54277" name="Text Box 34"/>
          <p:cNvSpPr txBox="1">
            <a:spLocks noChangeArrowheads="1"/>
          </p:cNvSpPr>
          <p:nvPr/>
        </p:nvSpPr>
        <p:spPr bwMode="auto">
          <a:xfrm>
            <a:off x="1752600" y="4267200"/>
            <a:ext cx="6781800" cy="2057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//draw the curve (x(t), t(t)) using </a:t>
            </a:r>
          </a:p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//the array t[0], ..., t[n-1] of “sample-times”</a:t>
            </a:r>
            <a:endParaRPr lang="en-US" altLang="zh-CN" sz="200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ea typeface="SimSun" panose="02010600030101010101" pitchFamily="2" charset="-122"/>
              </a:rPr>
              <a:t>glBegin(GL_LINE_STRIP);</a:t>
            </a: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ea typeface="SimSun" panose="02010600030101010101" pitchFamily="2" charset="-122"/>
              </a:rPr>
              <a:t>	for(int i=0;i&lt;n;i++)</a:t>
            </a: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ea typeface="SimSun" panose="02010600030101010101" pitchFamily="2" charset="-122"/>
              </a:rPr>
              <a:t>		</a:t>
            </a:r>
            <a:r>
              <a:rPr lang="fr-FR" altLang="zh-CN" sz="2000" b="1">
                <a:latin typeface="Courier New" panose="02070309020205020404" pitchFamily="49" charset="0"/>
                <a:ea typeface="SimSun" panose="02010600030101010101" pitchFamily="2" charset="-122"/>
              </a:rPr>
              <a:t>glVertex2f(x(t[i]), y(t[i]));</a:t>
            </a:r>
          </a:p>
          <a:p>
            <a:pPr eaLnBrk="1" hangingPunct="1"/>
            <a:r>
              <a:rPr lang="fr-FR" altLang="zh-CN" sz="2000" b="1">
                <a:latin typeface="Courier New" panose="02070309020205020404" pitchFamily="49" charset="0"/>
                <a:ea typeface="SimSun" panose="02010600030101010101" pitchFamily="2" charset="-122"/>
              </a:rPr>
              <a:t>glEnd() ;</a:t>
            </a:r>
            <a:endParaRPr lang="en-US" altLang="en-US" sz="2000" b="1"/>
          </a:p>
        </p:txBody>
      </p:sp>
    </p:spTree>
    <p:extLst>
      <p:ext uri="{BB962C8B-B14F-4D97-AF65-F5344CB8AC3E}">
        <p14:creationId xmlns:p14="http://schemas.microsoft.com/office/powerpoint/2010/main" val="276990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304"/>
    </mc:Choice>
    <mc:Fallback xmlns="">
      <p:transition spd="slow" advTm="105304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Parametric Form</a:t>
            </a:r>
          </a:p>
        </p:txBody>
      </p:sp>
      <p:sp>
        <p:nvSpPr>
          <p:cNvPr id="8198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u="sng" smtClean="0"/>
              <a:t>Superellipse</a:t>
            </a:r>
          </a:p>
          <a:p>
            <a:pPr lvl="1" eaLnBrk="1" hangingPunct="1"/>
            <a:r>
              <a:rPr lang="en-US" altLang="en-US" smtClean="0"/>
              <a:t>Implicit form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Parametric form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	 	n = 2m/(2n+1)</a:t>
            </a:r>
          </a:p>
          <a:p>
            <a:pPr lvl="1" eaLnBrk="1" hangingPunct="1"/>
            <a:r>
              <a:rPr lang="en-US" altLang="en-US" smtClean="0"/>
              <a:t>		n &lt; 1 inward</a:t>
            </a:r>
          </a:p>
          <a:p>
            <a:pPr lvl="1" eaLnBrk="1" hangingPunct="1"/>
            <a:r>
              <a:rPr lang="en-US" altLang="en-US" smtClean="0"/>
              <a:t>		n &gt; 1 outward</a:t>
            </a:r>
          </a:p>
          <a:p>
            <a:pPr lvl="1" eaLnBrk="1" hangingPunct="1"/>
            <a:r>
              <a:rPr lang="en-US" altLang="en-US" smtClean="0"/>
              <a:t>	  	n = 1 square</a:t>
            </a:r>
          </a:p>
        </p:txBody>
      </p:sp>
      <p:graphicFrame>
        <p:nvGraphicFramePr>
          <p:cNvPr id="8194" name="Object 8"/>
          <p:cNvGraphicFramePr>
            <a:graphicFrameLocks noChangeAspect="1"/>
          </p:cNvGraphicFramePr>
          <p:nvPr/>
        </p:nvGraphicFramePr>
        <p:xfrm>
          <a:off x="1320800" y="1778000"/>
          <a:ext cx="2286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1129810" imgH="469696" progId="Equation.3">
                  <p:embed/>
                </p:oleObj>
              </mc:Choice>
              <mc:Fallback>
                <p:oleObj name="Equation" r:id="rId3" imgW="1129810" imgH="469696" progId="Equation.3">
                  <p:embed/>
                  <p:pic>
                    <p:nvPicPr>
                      <p:cNvPr id="819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778000"/>
                        <a:ext cx="22860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9"/>
          <p:cNvGraphicFramePr>
            <a:graphicFrameLocks noChangeAspect="1"/>
          </p:cNvGraphicFramePr>
          <p:nvPr/>
        </p:nvGraphicFramePr>
        <p:xfrm>
          <a:off x="1371600" y="3200400"/>
          <a:ext cx="34290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5" imgW="1587500" imgH="279400" progId="Equation.3">
                  <p:embed/>
                </p:oleObj>
              </mc:Choice>
              <mc:Fallback>
                <p:oleObj name="Equation" r:id="rId5" imgW="1587500" imgH="279400" progId="Equation.3">
                  <p:embed/>
                  <p:pic>
                    <p:nvPicPr>
                      <p:cNvPr id="819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00400"/>
                        <a:ext cx="34290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"/>
          <p:cNvGraphicFramePr>
            <a:graphicFrameLocks noChangeAspect="1"/>
          </p:cNvGraphicFramePr>
          <p:nvPr/>
        </p:nvGraphicFramePr>
        <p:xfrm>
          <a:off x="1371600" y="3733800"/>
          <a:ext cx="34290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7" imgW="1549400" imgH="279400" progId="Equation.3">
                  <p:embed/>
                </p:oleObj>
              </mc:Choice>
              <mc:Fallback>
                <p:oleObj name="Equation" r:id="rId7" imgW="1549400" imgH="279400" progId="Equation.3">
                  <p:embed/>
                  <p:pic>
                    <p:nvPicPr>
                      <p:cNvPr id="819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3800"/>
                        <a:ext cx="34290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71600"/>
            <a:ext cx="37449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1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681"/>
    </mc:Choice>
    <mc:Fallback xmlns="">
      <p:transition spd="slow" advTm="8268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Parametric Form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u="sng" smtClean="0"/>
              <a:t>Superhyperbola</a:t>
            </a:r>
          </a:p>
          <a:p>
            <a:pPr lvl="1" eaLnBrk="1" hangingPunct="1"/>
            <a:r>
              <a:rPr lang="en-US" altLang="en-US" smtClean="0"/>
              <a:t>Parametric form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		n = 2m/(2n+1)</a:t>
            </a:r>
          </a:p>
          <a:p>
            <a:pPr lvl="1" eaLnBrk="1" hangingPunct="1"/>
            <a:r>
              <a:rPr lang="en-US" altLang="en-US" smtClean="0"/>
              <a:t>		n &lt; 1 inward</a:t>
            </a:r>
          </a:p>
          <a:p>
            <a:pPr lvl="1" eaLnBrk="1" hangingPunct="1"/>
            <a:r>
              <a:rPr lang="en-US" altLang="en-US" smtClean="0"/>
              <a:t>		n &gt; 1 outward</a:t>
            </a:r>
          </a:p>
          <a:p>
            <a:pPr lvl="1" eaLnBrk="1" hangingPunct="1"/>
            <a:r>
              <a:rPr lang="en-US" altLang="en-US" smtClean="0"/>
              <a:t>	  	n = 1 line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1295400" y="1981200"/>
          <a:ext cx="34290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1587500" imgH="279400" progId="Equation.3">
                  <p:embed/>
                </p:oleObj>
              </mc:Choice>
              <mc:Fallback>
                <p:oleObj name="Equation" r:id="rId3" imgW="1587500" imgH="279400" progId="Equation.3">
                  <p:embed/>
                  <p:pic>
                    <p:nvPicPr>
                      <p:cNvPr id="92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34290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1254125" y="2497138"/>
          <a:ext cx="3513138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1587500" imgH="279400" progId="Equation.3">
                  <p:embed/>
                </p:oleObj>
              </mc:Choice>
              <mc:Fallback>
                <p:oleObj name="Equation" r:id="rId5" imgW="1587500" imgH="279400" progId="Equation.3">
                  <p:embed/>
                  <p:pic>
                    <p:nvPicPr>
                      <p:cNvPr id="92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2497138"/>
                        <a:ext cx="3513138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2" name="Group 7"/>
          <p:cNvGrpSpPr>
            <a:grpSpLocks/>
          </p:cNvGrpSpPr>
          <p:nvPr/>
        </p:nvGrpSpPr>
        <p:grpSpPr bwMode="auto">
          <a:xfrm>
            <a:off x="5562600" y="1447800"/>
            <a:ext cx="3581400" cy="3886200"/>
            <a:chOff x="3504" y="912"/>
            <a:chExt cx="2256" cy="2448"/>
          </a:xfrm>
        </p:grpSpPr>
        <p:pic>
          <p:nvPicPr>
            <p:cNvPr id="9223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912"/>
              <a:ext cx="2256" cy="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4" name="Line 9"/>
            <p:cNvSpPr>
              <a:spLocks noChangeShapeType="1"/>
            </p:cNvSpPr>
            <p:nvPr/>
          </p:nvSpPr>
          <p:spPr bwMode="auto">
            <a:xfrm>
              <a:off x="3549" y="2225"/>
              <a:ext cx="2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10"/>
            <p:cNvSpPr>
              <a:spLocks noChangeShapeType="1"/>
            </p:cNvSpPr>
            <p:nvPr/>
          </p:nvSpPr>
          <p:spPr bwMode="auto">
            <a:xfrm flipV="1">
              <a:off x="4636" y="1177"/>
              <a:ext cx="0" cy="2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006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7"/>
    </mc:Choice>
    <mc:Fallback xmlns="">
      <p:transition spd="slow" advTm="15047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Parametric Form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882650"/>
            <a:ext cx="3810000" cy="7937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u="sng" smtClean="0"/>
              <a:t>3D curves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P(t) = (x(t), y(t), z(t))</a:t>
            </a:r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609600" y="2028825"/>
            <a:ext cx="3581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u="sng"/>
              <a:t>Helix</a:t>
            </a:r>
          </a:p>
          <a:p>
            <a:pPr eaLnBrk="1" hangingPunct="1"/>
            <a:r>
              <a:rPr lang="en-US" altLang="en-US" sz="2400"/>
              <a:t>x(t) = cos(t)</a:t>
            </a:r>
          </a:p>
          <a:p>
            <a:pPr eaLnBrk="1" hangingPunct="1"/>
            <a:r>
              <a:rPr lang="en-US" altLang="en-US" sz="2400"/>
              <a:t>y(t) = sin(t)</a:t>
            </a:r>
          </a:p>
          <a:p>
            <a:pPr eaLnBrk="1" hangingPunct="1"/>
            <a:r>
              <a:rPr lang="en-US" altLang="en-US" sz="2400"/>
              <a:t>z(t) = bt</a:t>
            </a:r>
          </a:p>
        </p:txBody>
      </p: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609600" y="3962400"/>
            <a:ext cx="3886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u="sng"/>
              <a:t>Toroidal spiral</a:t>
            </a:r>
          </a:p>
          <a:p>
            <a:pPr eaLnBrk="1" hangingPunct="1"/>
            <a:r>
              <a:rPr lang="en-US" altLang="en-US" sz="2400"/>
              <a:t>x(t) = (asin(ct) + b)cos(t),</a:t>
            </a:r>
          </a:p>
          <a:p>
            <a:pPr eaLnBrk="1" hangingPunct="1"/>
            <a:r>
              <a:rPr lang="en-US" altLang="en-US" sz="2400"/>
              <a:t>y(t) = (asin(ct) + b)sin(t),</a:t>
            </a:r>
          </a:p>
          <a:p>
            <a:pPr eaLnBrk="1" hangingPunct="1"/>
            <a:r>
              <a:rPr lang="en-US" altLang="en-US" sz="2400"/>
              <a:t>z(t) = acos(ct)</a:t>
            </a:r>
          </a:p>
        </p:txBody>
      </p:sp>
      <p:pic>
        <p:nvPicPr>
          <p:cNvPr id="5530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6482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46482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19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155"/>
    </mc:Choice>
    <mc:Fallback xmlns="">
      <p:transition spd="slow" advTm="142155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Parametric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117475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x = cos(t) - cos(80*t)*sin(t);</a:t>
            </a:r>
            <a:endParaRPr lang="en-US" dirty="0"/>
          </a:p>
          <a:p>
            <a:pPr marL="0" indent="0">
              <a:buNone/>
            </a:pPr>
            <a:r>
              <a:rPr lang="pt-BR" dirty="0" smtClean="0"/>
              <a:t>y </a:t>
            </a:r>
            <a:r>
              <a:rPr lang="pt-BR" dirty="0"/>
              <a:t>= 2.0*sin(t) - sin(80*t);</a:t>
            </a:r>
            <a:endParaRPr lang="en-US" dirty="0"/>
          </a:p>
          <a:p>
            <a:endParaRPr lang="en-US" dirty="0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37806"/>
            <a:ext cx="432122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8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Parametric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109855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x = cos(t);</a:t>
            </a:r>
            <a:endParaRPr lang="en-US" dirty="0"/>
          </a:p>
          <a:p>
            <a:pPr marL="0" indent="0">
              <a:buNone/>
            </a:pPr>
            <a:r>
              <a:rPr lang="pt-BR" dirty="0" smtClean="0"/>
              <a:t>y </a:t>
            </a:r>
            <a:r>
              <a:rPr lang="pt-BR" dirty="0"/>
              <a:t>= sin(t + sin(5.0*t));</a:t>
            </a:r>
            <a:endParaRPr lang="en-US" dirty="0"/>
          </a:p>
          <a:p>
            <a:endParaRPr lang="en-US" dirty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2093141"/>
            <a:ext cx="4468927" cy="354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0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Parametric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117475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x = sin(t+sin(t));</a:t>
            </a:r>
            <a:endParaRPr lang="en-US" dirty="0"/>
          </a:p>
          <a:p>
            <a:pPr marL="0" indent="0">
              <a:buNone/>
            </a:pPr>
            <a:r>
              <a:rPr lang="pt-BR" dirty="0" smtClean="0"/>
              <a:t>y </a:t>
            </a:r>
            <a:r>
              <a:rPr lang="pt-BR" dirty="0"/>
              <a:t>= cos(t + cos(t));</a:t>
            </a:r>
            <a:endParaRPr lang="en-US" dirty="0"/>
          </a:p>
          <a:p>
            <a:endParaRPr lang="en-US" dirty="0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6625"/>
            <a:ext cx="4517976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7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Parametric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117475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x = t + 2.0*sin(2.0*t);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y = t + 2.0*cos(5.0*t);</a:t>
            </a:r>
            <a:endParaRPr lang="en-US" dirty="0"/>
          </a:p>
          <a:p>
            <a:endParaRPr lang="en-US" dirty="0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06625"/>
            <a:ext cx="4897211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51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Parametric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102235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x = t + sin(2.0*t);</a:t>
            </a:r>
            <a:endParaRPr lang="en-US" dirty="0"/>
          </a:p>
          <a:p>
            <a:pPr marL="0" indent="0">
              <a:buNone/>
            </a:pPr>
            <a:r>
              <a:rPr lang="pt-BR" dirty="0" smtClean="0"/>
              <a:t>y </a:t>
            </a:r>
            <a:r>
              <a:rPr lang="pt-BR" dirty="0"/>
              <a:t>= t + sin(3.0*t);</a:t>
            </a:r>
            <a:endParaRPr lang="en-US" dirty="0"/>
          </a:p>
          <a:p>
            <a:endParaRPr lang="en-US" dirty="0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209800"/>
            <a:ext cx="4706059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2393950"/>
          </a:xfrm>
        </p:spPr>
        <p:txBody>
          <a:bodyPr/>
          <a:lstStyle/>
          <a:p>
            <a:pPr eaLnBrk="1" hangingPunct="1"/>
            <a:r>
              <a:rPr lang="en-US" altLang="en-US" smtClean="0"/>
              <a:t>Why vector important?</a:t>
            </a:r>
          </a:p>
          <a:p>
            <a:pPr lvl="1" eaLnBrk="1" hangingPunct="1"/>
            <a:r>
              <a:rPr lang="en-US" altLang="en-US" smtClean="0"/>
              <a:t>Remove Hidden-face.</a:t>
            </a:r>
          </a:p>
          <a:p>
            <a:pPr lvl="1" eaLnBrk="1" hangingPunct="1"/>
            <a:r>
              <a:rPr lang="en-US" altLang="en-US" smtClean="0"/>
              <a:t>Normal vector</a:t>
            </a:r>
          </a:p>
          <a:p>
            <a:pPr lvl="1" eaLnBrk="1" hangingPunct="1"/>
            <a:r>
              <a:rPr lang="en-US" altLang="en-US" smtClean="0"/>
              <a:t>Three basic elements in geometry: scalar, point, vector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95625"/>
            <a:ext cx="90678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519"/>
    </mc:Choice>
    <mc:Fallback xmlns="">
      <p:transition spd="slow" advTm="124519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Parametric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117475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x = sin(3.0*t);</a:t>
            </a:r>
            <a:endParaRPr lang="en-US" dirty="0"/>
          </a:p>
          <a:p>
            <a:pPr marL="0" indent="0">
              <a:buNone/>
            </a:pPr>
            <a:r>
              <a:rPr lang="pt-BR" dirty="0" smtClean="0"/>
              <a:t>y </a:t>
            </a:r>
            <a:r>
              <a:rPr lang="pt-BR" dirty="0"/>
              <a:t>= sin(4.0*t);</a:t>
            </a:r>
            <a:endParaRPr lang="en-US" dirty="0"/>
          </a:p>
          <a:p>
            <a:endParaRPr lang="en-US" dirty="0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2057400"/>
            <a:ext cx="45139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7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6" y="2161162"/>
            <a:ext cx="3875314" cy="1154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9144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y</a:t>
            </a:r>
            <a:r>
              <a:rPr lang="en-US" sz="3200" i="1" dirty="0" smtClean="0"/>
              <a:t> = 5x + 3</a:t>
            </a:r>
            <a:endParaRPr lang="en-US" sz="3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09451" y="16002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x</a:t>
            </a:r>
            <a:r>
              <a:rPr lang="en-US" sz="3200" i="1" dirty="0" smtClean="0"/>
              <a:t> = 1</a:t>
            </a:r>
            <a:endParaRPr lang="en-US" sz="3200" i="1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64417"/>
            <a:ext cx="66675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57800" y="838200"/>
            <a:ext cx="990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</a:p>
          <a:p>
            <a:endParaRPr lang="en-US" dirty="0"/>
          </a:p>
          <a:p>
            <a:r>
              <a:rPr lang="en-US" dirty="0" smtClean="0"/>
              <a:t>(2)</a:t>
            </a:r>
          </a:p>
          <a:p>
            <a:endParaRPr lang="en-US" dirty="0"/>
          </a:p>
          <a:p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420"/>
    </mc:Choice>
    <mc:Fallback xmlns="">
      <p:transition spd="slow" advTm="14442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Line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pPr eaLnBrk="1" hangingPunct="1"/>
            <a:r>
              <a:rPr lang="en-US" altLang="en-US" smtClean="0"/>
              <a:t>Line, line segment, ray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66675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85800" y="3505200"/>
            <a:ext cx="525780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>
                <a:solidFill>
                  <a:srgbClr val="000099"/>
                </a:solidFill>
              </a:rPr>
              <a:t>Parametric form </a:t>
            </a:r>
          </a:p>
          <a:p>
            <a:pPr lvl="1" eaLnBrk="1" hangingPunct="1"/>
            <a:r>
              <a:rPr lang="pt-BR" altLang="en-US" i="1">
                <a:solidFill>
                  <a:srgbClr val="000099"/>
                </a:solidFill>
              </a:rPr>
              <a:t>	L</a:t>
            </a:r>
            <a:r>
              <a:rPr lang="pt-BR" altLang="en-US">
                <a:solidFill>
                  <a:srgbClr val="000099"/>
                </a:solidFill>
              </a:rPr>
              <a:t>(</a:t>
            </a:r>
            <a:r>
              <a:rPr lang="pt-BR" altLang="en-US" i="1">
                <a:solidFill>
                  <a:srgbClr val="000099"/>
                </a:solidFill>
              </a:rPr>
              <a:t>t</a:t>
            </a:r>
            <a:r>
              <a:rPr lang="pt-BR" altLang="en-US">
                <a:solidFill>
                  <a:srgbClr val="000099"/>
                </a:solidFill>
              </a:rPr>
              <a:t>) = </a:t>
            </a:r>
            <a:r>
              <a:rPr lang="pt-BR" altLang="en-US" i="1">
                <a:solidFill>
                  <a:srgbClr val="000099"/>
                </a:solidFill>
              </a:rPr>
              <a:t>C</a:t>
            </a:r>
            <a:r>
              <a:rPr lang="pt-BR" altLang="en-US">
                <a:solidFill>
                  <a:srgbClr val="000099"/>
                </a:solidFill>
              </a:rPr>
              <a:t> + </a:t>
            </a:r>
            <a:r>
              <a:rPr lang="pt-BR" altLang="en-US" b="1">
                <a:solidFill>
                  <a:srgbClr val="000099"/>
                </a:solidFill>
              </a:rPr>
              <a:t>b</a:t>
            </a:r>
            <a:r>
              <a:rPr lang="pt-BR" altLang="en-US" i="1">
                <a:solidFill>
                  <a:srgbClr val="000099"/>
                </a:solidFill>
              </a:rPr>
              <a:t>t</a:t>
            </a:r>
          </a:p>
          <a:p>
            <a:pPr lvl="1" eaLnBrk="1" hangingPunct="1"/>
            <a:r>
              <a:rPr lang="pt-BR" altLang="en-US">
                <a:solidFill>
                  <a:srgbClr val="000099"/>
                </a:solidFill>
              </a:rPr>
              <a:t>	Line segment, 0 </a:t>
            </a:r>
            <a:r>
              <a:rPr lang="pt-BR" altLang="en-US">
                <a:solidFill>
                  <a:srgbClr val="000099"/>
                </a:solidFill>
                <a:sym typeface="Symbol" panose="05050102010706020507" pitchFamily="18" charset="2"/>
              </a:rPr>
              <a:t></a:t>
            </a:r>
            <a:r>
              <a:rPr lang="pt-BR" altLang="en-US">
                <a:solidFill>
                  <a:srgbClr val="000099"/>
                </a:solidFill>
              </a:rPr>
              <a:t> t </a:t>
            </a:r>
            <a:r>
              <a:rPr lang="pt-BR" altLang="en-US">
                <a:solidFill>
                  <a:srgbClr val="000099"/>
                </a:solidFill>
                <a:sym typeface="Symbol" panose="05050102010706020507" pitchFamily="18" charset="2"/>
              </a:rPr>
              <a:t></a:t>
            </a:r>
            <a:r>
              <a:rPr lang="pt-BR" altLang="en-US">
                <a:solidFill>
                  <a:srgbClr val="000099"/>
                </a:solidFill>
              </a:rPr>
              <a:t>  1</a:t>
            </a:r>
          </a:p>
          <a:p>
            <a:pPr lvl="1" eaLnBrk="1" hangingPunct="1"/>
            <a:r>
              <a:rPr lang="pt-BR" altLang="en-US">
                <a:solidFill>
                  <a:srgbClr val="000099"/>
                </a:solidFill>
              </a:rPr>
              <a:t>	Ray, 0 </a:t>
            </a:r>
            <a:r>
              <a:rPr lang="pt-BR" altLang="en-US">
                <a:solidFill>
                  <a:srgbClr val="000099"/>
                </a:solidFill>
                <a:sym typeface="Symbol" panose="05050102010706020507" pitchFamily="18" charset="2"/>
              </a:rPr>
              <a:t></a:t>
            </a:r>
            <a:r>
              <a:rPr lang="pt-BR" altLang="en-US">
                <a:solidFill>
                  <a:srgbClr val="000099"/>
                </a:solidFill>
              </a:rPr>
              <a:t> t </a:t>
            </a:r>
            <a:r>
              <a:rPr lang="pt-BR" altLang="en-US">
                <a:solidFill>
                  <a:srgbClr val="000099"/>
                </a:solidFill>
                <a:sym typeface="Symbol" panose="05050102010706020507" pitchFamily="18" charset="2"/>
              </a:rPr>
              <a:t></a:t>
            </a:r>
            <a:r>
              <a:rPr lang="pt-BR" altLang="en-US">
                <a:solidFill>
                  <a:srgbClr val="000099"/>
                </a:solidFill>
              </a:rPr>
              <a:t> </a:t>
            </a:r>
            <a:r>
              <a:rPr lang="pt-BR" altLang="en-US">
                <a:solidFill>
                  <a:srgbClr val="000099"/>
                </a:solidFill>
                <a:sym typeface="Symbol" panose="05050102010706020507" pitchFamily="18" charset="2"/>
              </a:rPr>
              <a:t></a:t>
            </a:r>
            <a:r>
              <a:rPr lang="pt-BR" altLang="en-US">
                <a:solidFill>
                  <a:srgbClr val="000099"/>
                </a:solidFill>
              </a:rPr>
              <a:t>			Line,   -</a:t>
            </a:r>
            <a:r>
              <a:rPr lang="pt-BR" altLang="en-US">
                <a:solidFill>
                  <a:srgbClr val="000099"/>
                </a:solidFill>
                <a:sym typeface="Symbol" panose="05050102010706020507" pitchFamily="18" charset="2"/>
              </a:rPr>
              <a:t></a:t>
            </a:r>
            <a:r>
              <a:rPr lang="pt-BR" altLang="en-US">
                <a:solidFill>
                  <a:srgbClr val="000099"/>
                </a:solidFill>
              </a:rPr>
              <a:t> </a:t>
            </a:r>
            <a:r>
              <a:rPr lang="pt-BR" altLang="en-US">
                <a:solidFill>
                  <a:srgbClr val="000099"/>
                </a:solidFill>
                <a:sym typeface="Symbol" panose="05050102010706020507" pitchFamily="18" charset="2"/>
              </a:rPr>
              <a:t></a:t>
            </a:r>
            <a:r>
              <a:rPr lang="pt-BR" altLang="en-US">
                <a:solidFill>
                  <a:srgbClr val="000099"/>
                </a:solidFill>
              </a:rPr>
              <a:t> t </a:t>
            </a:r>
            <a:r>
              <a:rPr lang="pt-BR" altLang="en-US">
                <a:solidFill>
                  <a:srgbClr val="000099"/>
                </a:solidFill>
                <a:sym typeface="Symbol" panose="05050102010706020507" pitchFamily="18" charset="2"/>
              </a:rPr>
              <a:t></a:t>
            </a:r>
            <a:r>
              <a:rPr lang="pt-BR" altLang="en-US">
                <a:solidFill>
                  <a:srgbClr val="000099"/>
                </a:solidFill>
              </a:rPr>
              <a:t> </a:t>
            </a:r>
            <a:r>
              <a:rPr lang="pt-BR" altLang="en-US">
                <a:solidFill>
                  <a:srgbClr val="000099"/>
                </a:solidFill>
                <a:sym typeface="Symbol" panose="05050102010706020507" pitchFamily="18" charset="2"/>
              </a:rPr>
              <a:t></a:t>
            </a:r>
            <a:r>
              <a:rPr lang="pt-BR" altLang="en-US">
                <a:solidFill>
                  <a:srgbClr val="000099"/>
                </a:solidFill>
              </a:rPr>
              <a:t>	</a:t>
            </a:r>
            <a:r>
              <a:rPr lang="en-US" altLang="en-US">
                <a:solidFill>
                  <a:srgbClr val="000099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76625"/>
            <a:ext cx="3276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2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920"/>
    </mc:Choice>
    <mc:Fallback xmlns="">
      <p:transition spd="slow" advTm="16592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Line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565150"/>
          </a:xfrm>
        </p:spPr>
        <p:txBody>
          <a:bodyPr/>
          <a:lstStyle/>
          <a:p>
            <a:pPr eaLnBrk="1" hangingPunct="1"/>
            <a:r>
              <a:rPr lang="en-US" altLang="en-US" smtClean="0"/>
              <a:t>Point-normal form: </a:t>
            </a:r>
            <a:r>
              <a:rPr lang="pt-BR" altLang="en-US" b="1" smtClean="0"/>
              <a:t>n</a:t>
            </a:r>
            <a:r>
              <a:rPr lang="pt-BR" altLang="en-US" smtClean="0">
                <a:sym typeface="Symbol" panose="05050102010706020507" pitchFamily="18" charset="2"/>
              </a:rPr>
              <a:t></a:t>
            </a:r>
            <a:r>
              <a:rPr lang="pt-BR" altLang="en-US" smtClean="0"/>
              <a:t>(</a:t>
            </a:r>
            <a:r>
              <a:rPr lang="pt-BR" altLang="en-US" i="1" smtClean="0"/>
              <a:t>R</a:t>
            </a:r>
            <a:r>
              <a:rPr lang="pt-BR" altLang="en-US" smtClean="0"/>
              <a:t> - </a:t>
            </a:r>
            <a:r>
              <a:rPr lang="pt-BR" altLang="en-US" i="1" smtClean="0"/>
              <a:t>C</a:t>
            </a:r>
            <a:r>
              <a:rPr lang="pt-BR" altLang="en-US" smtClean="0"/>
              <a:t>) = 0</a:t>
            </a:r>
            <a:r>
              <a:rPr lang="en-US" altLang="en-US" smtClean="0"/>
              <a:t> 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371600"/>
            <a:ext cx="2895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457200" y="3048000"/>
            <a:ext cx="3048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en-US"/>
              <a:t>Conversion</a:t>
            </a: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71800"/>
            <a:ext cx="5380038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96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212"/>
    </mc:Choice>
    <mc:Fallback xmlns="">
      <p:transition spd="slow" advTm="201212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Plane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3308350"/>
          </a:xfrm>
        </p:spPr>
        <p:txBody>
          <a:bodyPr/>
          <a:lstStyle/>
          <a:p>
            <a:pPr eaLnBrk="1" hangingPunct="1"/>
            <a:r>
              <a:rPr lang="en-US" altLang="en-US" smtClean="0"/>
              <a:t>Parametric form: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en-US" i="1" smtClean="0"/>
              <a:t>    P</a:t>
            </a:r>
            <a:r>
              <a:rPr lang="pt-BR" altLang="en-US" smtClean="0"/>
              <a:t>(</a:t>
            </a:r>
            <a:r>
              <a:rPr lang="pt-BR" altLang="en-US" i="1" smtClean="0"/>
              <a:t>s</a:t>
            </a:r>
            <a:r>
              <a:rPr lang="pt-BR" altLang="en-US" smtClean="0"/>
              <a:t>, </a:t>
            </a:r>
            <a:r>
              <a:rPr lang="pt-BR" altLang="en-US" i="1" smtClean="0"/>
              <a:t>t</a:t>
            </a:r>
            <a:r>
              <a:rPr lang="pt-BR" altLang="en-US" smtClean="0"/>
              <a:t>) =</a:t>
            </a:r>
            <a:r>
              <a:rPr lang="pt-BR" altLang="en-US" i="1" smtClean="0"/>
              <a:t> C</a:t>
            </a:r>
            <a:r>
              <a:rPr lang="pt-BR" altLang="en-US" smtClean="0"/>
              <a:t> + </a:t>
            </a:r>
            <a:r>
              <a:rPr lang="pt-BR" altLang="en-US" i="1" smtClean="0"/>
              <a:t>s</a:t>
            </a:r>
            <a:r>
              <a:rPr lang="pt-BR" altLang="en-US" b="1" smtClean="0"/>
              <a:t>a</a:t>
            </a:r>
            <a:r>
              <a:rPr lang="pt-BR" altLang="en-US" smtClean="0"/>
              <a:t> + </a:t>
            </a:r>
            <a:r>
              <a:rPr lang="pt-BR" altLang="en-US" i="1" smtClean="0"/>
              <a:t>t</a:t>
            </a:r>
            <a:r>
              <a:rPr lang="pt-BR" altLang="en-US" b="1" smtClean="0"/>
              <a:t>b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en-US" b="1" smtClean="0"/>
          </a:p>
          <a:p>
            <a:pPr eaLnBrk="1" hangingPunct="1"/>
            <a:r>
              <a:rPr lang="pt-BR" altLang="en-US" smtClean="0"/>
              <a:t>Point-normal form:</a:t>
            </a:r>
          </a:p>
          <a:p>
            <a:pPr lvl="1" eaLnBrk="1" hangingPunct="1">
              <a:buFontTx/>
              <a:buNone/>
            </a:pPr>
            <a:r>
              <a:rPr lang="pt-BR" altLang="en-US" b="1" smtClean="0"/>
              <a:t>n</a:t>
            </a:r>
            <a:r>
              <a:rPr lang="pt-BR" altLang="en-US" smtClean="0">
                <a:sym typeface="Symbol" panose="05050102010706020507" pitchFamily="18" charset="2"/>
              </a:rPr>
              <a:t></a:t>
            </a:r>
            <a:r>
              <a:rPr lang="pt-BR" altLang="en-US" smtClean="0"/>
              <a:t>(</a:t>
            </a:r>
            <a:r>
              <a:rPr lang="pt-BR" altLang="en-US" i="1" smtClean="0"/>
              <a:t>R</a:t>
            </a:r>
            <a:r>
              <a:rPr lang="pt-BR" altLang="en-US" smtClean="0"/>
              <a:t> - </a:t>
            </a:r>
            <a:r>
              <a:rPr lang="pt-BR" altLang="en-US" i="1" smtClean="0"/>
              <a:t>C</a:t>
            </a:r>
            <a:r>
              <a:rPr lang="pt-BR" altLang="en-US" smtClean="0"/>
              <a:t>) = 0</a:t>
            </a:r>
          </a:p>
          <a:p>
            <a:pPr lvl="1" eaLnBrk="1" hangingPunct="1">
              <a:buFontTx/>
              <a:buNone/>
            </a:pPr>
            <a:r>
              <a:rPr lang="pt-BR" altLang="en-US" smtClean="0"/>
              <a:t>n = a</a:t>
            </a:r>
            <a:r>
              <a:rPr lang="pt-BR" altLang="en-US" smtClean="0">
                <a:sym typeface="Symbol" panose="05050102010706020507" pitchFamily="18" charset="2"/>
              </a:rPr>
              <a:t>b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90600"/>
            <a:ext cx="3706813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48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292"/>
    </mc:Choice>
    <mc:Fallback xmlns="">
      <p:transition spd="slow" advTm="201292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Plane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pPr eaLnBrk="1" hangingPunct="1"/>
            <a:r>
              <a:rPr lang="en-US" altLang="en-US" smtClean="0"/>
              <a:t>Conversion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95413"/>
            <a:ext cx="7239000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94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93"/>
    </mc:Choice>
    <mc:Fallback xmlns="">
      <p:transition spd="slow" advTm="43293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Some Examples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Intersection of two line segment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495300" y="1447800"/>
            <a:ext cx="89154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pt-BR" altLang="en-US" i="1">
                <a:solidFill>
                  <a:srgbClr val="000099"/>
                </a:solidFill>
              </a:rPr>
              <a:t>AB</a:t>
            </a:r>
            <a:r>
              <a:rPr lang="pt-BR" altLang="en-US">
                <a:solidFill>
                  <a:srgbClr val="000099"/>
                </a:solidFill>
              </a:rPr>
              <a:t>(</a:t>
            </a:r>
            <a:r>
              <a:rPr lang="pt-BR" altLang="en-US" i="1">
                <a:solidFill>
                  <a:srgbClr val="000099"/>
                </a:solidFill>
              </a:rPr>
              <a:t>t</a:t>
            </a:r>
            <a:r>
              <a:rPr lang="pt-BR" altLang="en-US">
                <a:solidFill>
                  <a:srgbClr val="000099"/>
                </a:solidFill>
              </a:rPr>
              <a:t>) = </a:t>
            </a:r>
            <a:r>
              <a:rPr lang="pt-BR" altLang="en-US" i="1">
                <a:solidFill>
                  <a:srgbClr val="000099"/>
                </a:solidFill>
              </a:rPr>
              <a:t>A</a:t>
            </a:r>
            <a:r>
              <a:rPr lang="pt-BR" altLang="en-US">
                <a:solidFill>
                  <a:srgbClr val="000099"/>
                </a:solidFill>
              </a:rPr>
              <a:t> + </a:t>
            </a:r>
            <a:r>
              <a:rPr lang="pt-BR" altLang="en-US" b="1">
                <a:solidFill>
                  <a:srgbClr val="000099"/>
                </a:solidFill>
              </a:rPr>
              <a:t>b</a:t>
            </a:r>
            <a:r>
              <a:rPr lang="pt-BR" altLang="en-US" i="1">
                <a:solidFill>
                  <a:srgbClr val="000099"/>
                </a:solidFill>
              </a:rPr>
              <a:t>t</a:t>
            </a:r>
            <a:r>
              <a:rPr lang="en-US" altLang="en-US">
                <a:solidFill>
                  <a:srgbClr val="000099"/>
                </a:solidFill>
              </a:rPr>
              <a:t> ; </a:t>
            </a:r>
            <a:r>
              <a:rPr lang="pt-BR" altLang="en-US" i="1">
                <a:solidFill>
                  <a:srgbClr val="000099"/>
                </a:solidFill>
              </a:rPr>
              <a:t>CD</a:t>
            </a:r>
            <a:r>
              <a:rPr lang="pt-BR" altLang="en-US">
                <a:solidFill>
                  <a:srgbClr val="000099"/>
                </a:solidFill>
              </a:rPr>
              <a:t>(</a:t>
            </a:r>
            <a:r>
              <a:rPr lang="pt-BR" altLang="en-US" i="1">
                <a:solidFill>
                  <a:srgbClr val="000099"/>
                </a:solidFill>
              </a:rPr>
              <a:t>u</a:t>
            </a:r>
            <a:r>
              <a:rPr lang="pt-BR" altLang="en-US">
                <a:solidFill>
                  <a:srgbClr val="000099"/>
                </a:solidFill>
              </a:rPr>
              <a:t>) = </a:t>
            </a:r>
            <a:r>
              <a:rPr lang="pt-BR" altLang="en-US" i="1">
                <a:solidFill>
                  <a:srgbClr val="000099"/>
                </a:solidFill>
              </a:rPr>
              <a:t>C </a:t>
            </a:r>
            <a:r>
              <a:rPr lang="pt-BR" altLang="en-US">
                <a:solidFill>
                  <a:srgbClr val="000099"/>
                </a:solidFill>
              </a:rPr>
              <a:t>+ </a:t>
            </a:r>
            <a:r>
              <a:rPr lang="pt-BR" altLang="en-US" b="1">
                <a:solidFill>
                  <a:srgbClr val="000099"/>
                </a:solidFill>
              </a:rPr>
              <a:t>d</a:t>
            </a:r>
            <a:r>
              <a:rPr lang="pt-BR" altLang="en-US" i="1">
                <a:solidFill>
                  <a:srgbClr val="000099"/>
                </a:solidFill>
              </a:rPr>
              <a:t>u</a:t>
            </a:r>
            <a:r>
              <a:rPr lang="en-US" altLang="en-US">
                <a:solidFill>
                  <a:srgbClr val="000099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99"/>
                </a:solidFill>
              </a:rPr>
              <a:t>Find t and u such as </a:t>
            </a:r>
            <a:r>
              <a:rPr lang="pt-BR" altLang="en-US" i="1">
                <a:solidFill>
                  <a:srgbClr val="000099"/>
                </a:solidFill>
              </a:rPr>
              <a:t>A</a:t>
            </a:r>
            <a:r>
              <a:rPr lang="pt-BR" altLang="en-US">
                <a:solidFill>
                  <a:srgbClr val="000099"/>
                </a:solidFill>
              </a:rPr>
              <a:t> + </a:t>
            </a:r>
            <a:r>
              <a:rPr lang="pt-BR" altLang="en-US" b="1">
                <a:solidFill>
                  <a:srgbClr val="000099"/>
                </a:solidFill>
              </a:rPr>
              <a:t>b</a:t>
            </a:r>
            <a:r>
              <a:rPr lang="pt-BR" altLang="en-US" i="1">
                <a:solidFill>
                  <a:srgbClr val="000099"/>
                </a:solidFill>
              </a:rPr>
              <a:t>t</a:t>
            </a:r>
            <a:r>
              <a:rPr lang="pt-BR" altLang="en-US">
                <a:solidFill>
                  <a:srgbClr val="000099"/>
                </a:solidFill>
              </a:rPr>
              <a:t> = </a:t>
            </a:r>
            <a:r>
              <a:rPr lang="pt-BR" altLang="en-US" i="1">
                <a:solidFill>
                  <a:srgbClr val="000099"/>
                </a:solidFill>
              </a:rPr>
              <a:t>C</a:t>
            </a:r>
            <a:r>
              <a:rPr lang="pt-BR" altLang="en-US">
                <a:solidFill>
                  <a:srgbClr val="000099"/>
                </a:solidFill>
              </a:rPr>
              <a:t> + </a:t>
            </a:r>
            <a:r>
              <a:rPr lang="pt-BR" altLang="en-US" b="1">
                <a:solidFill>
                  <a:srgbClr val="000099"/>
                </a:solidFill>
              </a:rPr>
              <a:t>d</a:t>
            </a:r>
            <a:r>
              <a:rPr lang="pt-BR" altLang="en-US" i="1">
                <a:solidFill>
                  <a:srgbClr val="000099"/>
                </a:solidFill>
              </a:rPr>
              <a:t>u</a:t>
            </a:r>
            <a:r>
              <a:rPr lang="en-US" altLang="en-US">
                <a:solidFill>
                  <a:srgbClr val="000099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pt-BR" altLang="en-US" b="1">
                <a:solidFill>
                  <a:srgbClr val="000099"/>
                </a:solidFill>
              </a:rPr>
              <a:t>b</a:t>
            </a:r>
            <a:r>
              <a:rPr lang="pt-BR" altLang="en-US" i="1">
                <a:solidFill>
                  <a:srgbClr val="000099"/>
                </a:solidFill>
              </a:rPr>
              <a:t>t</a:t>
            </a:r>
            <a:r>
              <a:rPr lang="pt-BR" altLang="en-US">
                <a:solidFill>
                  <a:srgbClr val="000099"/>
                </a:solidFill>
              </a:rPr>
              <a:t> = </a:t>
            </a:r>
            <a:r>
              <a:rPr lang="pt-BR" altLang="en-US" b="1">
                <a:solidFill>
                  <a:srgbClr val="000099"/>
                </a:solidFill>
              </a:rPr>
              <a:t>c</a:t>
            </a:r>
            <a:r>
              <a:rPr lang="pt-BR" altLang="en-US">
                <a:solidFill>
                  <a:srgbClr val="000099"/>
                </a:solidFill>
              </a:rPr>
              <a:t> + </a:t>
            </a:r>
            <a:r>
              <a:rPr lang="pt-BR" altLang="en-US" b="1">
                <a:solidFill>
                  <a:srgbClr val="000099"/>
                </a:solidFill>
              </a:rPr>
              <a:t>d</a:t>
            </a:r>
            <a:r>
              <a:rPr lang="pt-BR" altLang="en-US" i="1">
                <a:solidFill>
                  <a:srgbClr val="000099"/>
                </a:solidFill>
              </a:rPr>
              <a:t>u</a:t>
            </a:r>
            <a:r>
              <a:rPr lang="en-US" altLang="en-US">
                <a:solidFill>
                  <a:srgbClr val="000099"/>
                </a:solidFill>
              </a:rPr>
              <a:t>  với </a:t>
            </a:r>
            <a:r>
              <a:rPr lang="pt-BR" altLang="en-US" b="1">
                <a:solidFill>
                  <a:srgbClr val="000099"/>
                </a:solidFill>
              </a:rPr>
              <a:t>c</a:t>
            </a:r>
            <a:r>
              <a:rPr lang="pt-BR" altLang="en-US">
                <a:solidFill>
                  <a:srgbClr val="000099"/>
                </a:solidFill>
              </a:rPr>
              <a:t> = </a:t>
            </a:r>
            <a:r>
              <a:rPr lang="pt-BR" altLang="en-US" i="1">
                <a:solidFill>
                  <a:srgbClr val="000099"/>
                </a:solidFill>
              </a:rPr>
              <a:t>C</a:t>
            </a:r>
            <a:r>
              <a:rPr lang="pt-BR" altLang="en-US">
                <a:solidFill>
                  <a:srgbClr val="000099"/>
                </a:solidFill>
              </a:rPr>
              <a:t> - </a:t>
            </a:r>
            <a:r>
              <a:rPr lang="pt-BR" altLang="en-US" i="1">
                <a:solidFill>
                  <a:srgbClr val="000099"/>
                </a:solidFill>
              </a:rPr>
              <a:t>A</a:t>
            </a:r>
            <a:r>
              <a:rPr lang="en-US" altLang="en-US">
                <a:solidFill>
                  <a:srgbClr val="000099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pt-BR" altLang="en-US" b="1">
                <a:solidFill>
                  <a:srgbClr val="000099"/>
                </a:solidFill>
              </a:rPr>
              <a:t>d</a:t>
            </a:r>
            <a:r>
              <a:rPr lang="pt-BR" altLang="en-US" baseline="30000">
                <a:solidFill>
                  <a:srgbClr val="000099"/>
                </a:solidFill>
                <a:sym typeface="Symbol" panose="05050102010706020507" pitchFamily="18" charset="2"/>
              </a:rPr>
              <a:t></a:t>
            </a:r>
            <a:r>
              <a:rPr lang="pt-BR" altLang="en-US">
                <a:solidFill>
                  <a:srgbClr val="000099"/>
                </a:solidFill>
              </a:rPr>
              <a:t> </a:t>
            </a:r>
            <a:r>
              <a:rPr lang="pt-BR" altLang="en-US">
                <a:solidFill>
                  <a:srgbClr val="000099"/>
                </a:solidFill>
                <a:sym typeface="Symbol" panose="05050102010706020507" pitchFamily="18" charset="2"/>
              </a:rPr>
              <a:t></a:t>
            </a:r>
            <a:r>
              <a:rPr lang="pt-BR" altLang="en-US">
                <a:solidFill>
                  <a:srgbClr val="000099"/>
                </a:solidFill>
              </a:rPr>
              <a:t> </a:t>
            </a:r>
            <a:r>
              <a:rPr lang="pt-BR" altLang="en-US" b="1">
                <a:solidFill>
                  <a:srgbClr val="000099"/>
                </a:solidFill>
              </a:rPr>
              <a:t>b</a:t>
            </a:r>
            <a:r>
              <a:rPr lang="pt-BR" altLang="en-US" i="1">
                <a:solidFill>
                  <a:srgbClr val="000099"/>
                </a:solidFill>
              </a:rPr>
              <a:t>t</a:t>
            </a:r>
            <a:r>
              <a:rPr lang="pt-BR" altLang="en-US">
                <a:solidFill>
                  <a:srgbClr val="000099"/>
                </a:solidFill>
              </a:rPr>
              <a:t> = </a:t>
            </a:r>
            <a:r>
              <a:rPr lang="pt-BR" altLang="en-US" b="1">
                <a:solidFill>
                  <a:srgbClr val="000099"/>
                </a:solidFill>
              </a:rPr>
              <a:t>d</a:t>
            </a:r>
            <a:r>
              <a:rPr lang="pt-BR" altLang="en-US" baseline="30000">
                <a:solidFill>
                  <a:srgbClr val="000099"/>
                </a:solidFill>
                <a:sym typeface="Symbol" panose="05050102010706020507" pitchFamily="18" charset="2"/>
              </a:rPr>
              <a:t></a:t>
            </a:r>
            <a:r>
              <a:rPr lang="pt-BR" altLang="en-US">
                <a:solidFill>
                  <a:srgbClr val="000099"/>
                </a:solidFill>
              </a:rPr>
              <a:t> </a:t>
            </a:r>
            <a:r>
              <a:rPr lang="pt-BR" altLang="en-US">
                <a:solidFill>
                  <a:srgbClr val="000099"/>
                </a:solidFill>
                <a:sym typeface="Symbol" panose="05050102010706020507" pitchFamily="18" charset="2"/>
              </a:rPr>
              <a:t></a:t>
            </a:r>
            <a:r>
              <a:rPr lang="pt-BR" altLang="en-US">
                <a:solidFill>
                  <a:srgbClr val="000099"/>
                </a:solidFill>
              </a:rPr>
              <a:t> </a:t>
            </a:r>
            <a:r>
              <a:rPr lang="pt-BR" altLang="en-US" b="1">
                <a:solidFill>
                  <a:srgbClr val="000099"/>
                </a:solidFill>
              </a:rPr>
              <a:t>c</a:t>
            </a:r>
            <a:r>
              <a:rPr lang="en-US" altLang="en-US">
                <a:solidFill>
                  <a:srgbClr val="000099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pt-BR" altLang="en-US" b="1">
                <a:solidFill>
                  <a:srgbClr val="000099"/>
                </a:solidFill>
              </a:rPr>
              <a:t>d</a:t>
            </a:r>
            <a:r>
              <a:rPr lang="pt-BR" altLang="en-US" baseline="30000">
                <a:solidFill>
                  <a:srgbClr val="000099"/>
                </a:solidFill>
                <a:sym typeface="Symbol" panose="05050102010706020507" pitchFamily="18" charset="2"/>
              </a:rPr>
              <a:t></a:t>
            </a:r>
            <a:r>
              <a:rPr lang="pt-BR" altLang="en-US">
                <a:solidFill>
                  <a:srgbClr val="000099"/>
                </a:solidFill>
              </a:rPr>
              <a:t> </a:t>
            </a:r>
            <a:r>
              <a:rPr lang="pt-BR" altLang="en-US" i="1">
                <a:solidFill>
                  <a:srgbClr val="000099"/>
                </a:solidFill>
                <a:sym typeface="Symbol" panose="05050102010706020507" pitchFamily="18" charset="2"/>
              </a:rPr>
              <a:t></a:t>
            </a:r>
            <a:r>
              <a:rPr lang="pt-BR" altLang="en-US" i="1">
                <a:solidFill>
                  <a:srgbClr val="000099"/>
                </a:solidFill>
              </a:rPr>
              <a:t> </a:t>
            </a:r>
            <a:r>
              <a:rPr lang="pt-BR" altLang="en-US" b="1">
                <a:solidFill>
                  <a:srgbClr val="000099"/>
                </a:solidFill>
              </a:rPr>
              <a:t>b</a:t>
            </a:r>
            <a:r>
              <a:rPr lang="pt-BR" altLang="en-US" i="1">
                <a:solidFill>
                  <a:srgbClr val="000099"/>
                </a:solidFill>
              </a:rPr>
              <a:t> </a:t>
            </a:r>
            <a:r>
              <a:rPr lang="pt-BR" altLang="en-US">
                <a:solidFill>
                  <a:srgbClr val="000099"/>
                </a:solidFill>
                <a:sym typeface="Symbol" panose="05050102010706020507" pitchFamily="18" charset="2"/>
              </a:rPr>
              <a:t></a:t>
            </a:r>
            <a:r>
              <a:rPr lang="pt-BR" altLang="en-US" i="1">
                <a:solidFill>
                  <a:srgbClr val="000099"/>
                </a:solidFill>
              </a:rPr>
              <a:t> </a:t>
            </a:r>
            <a:r>
              <a:rPr lang="pt-BR" altLang="en-US">
                <a:solidFill>
                  <a:srgbClr val="000099"/>
                </a:solidFill>
              </a:rPr>
              <a:t>0</a:t>
            </a:r>
            <a:r>
              <a:rPr lang="pt-BR" altLang="en-US" i="1">
                <a:solidFill>
                  <a:srgbClr val="000099"/>
                </a:solidFill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endParaRPr lang="pt-BR" altLang="en-US" i="1">
              <a:solidFill>
                <a:srgbClr val="000099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endParaRPr lang="pt-BR" altLang="en-US" i="1">
              <a:solidFill>
                <a:srgbClr val="000099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endParaRPr lang="pt-BR" altLang="en-US" i="1">
              <a:solidFill>
                <a:srgbClr val="000099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endParaRPr lang="pt-BR" altLang="en-US" i="1">
              <a:solidFill>
                <a:srgbClr val="000099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pt-BR" altLang="en-US" b="1">
                <a:solidFill>
                  <a:srgbClr val="000099"/>
                </a:solidFill>
              </a:rPr>
              <a:t>d</a:t>
            </a:r>
            <a:r>
              <a:rPr lang="pt-BR" altLang="en-US" baseline="30000">
                <a:solidFill>
                  <a:srgbClr val="000099"/>
                </a:solidFill>
                <a:sym typeface="Symbol" panose="05050102010706020507" pitchFamily="18" charset="2"/>
              </a:rPr>
              <a:t></a:t>
            </a:r>
            <a:r>
              <a:rPr lang="pt-BR" altLang="en-US">
                <a:solidFill>
                  <a:srgbClr val="000099"/>
                </a:solidFill>
              </a:rPr>
              <a:t> </a:t>
            </a:r>
            <a:r>
              <a:rPr lang="pt-BR" altLang="en-US" i="1">
                <a:solidFill>
                  <a:srgbClr val="000099"/>
                </a:solidFill>
                <a:sym typeface="Symbol" panose="05050102010706020507" pitchFamily="18" charset="2"/>
              </a:rPr>
              <a:t></a:t>
            </a:r>
            <a:r>
              <a:rPr lang="pt-BR" altLang="en-US" i="1">
                <a:solidFill>
                  <a:srgbClr val="000099"/>
                </a:solidFill>
              </a:rPr>
              <a:t> </a:t>
            </a:r>
            <a:r>
              <a:rPr lang="pt-BR" altLang="en-US" b="1">
                <a:solidFill>
                  <a:srgbClr val="000099"/>
                </a:solidFill>
              </a:rPr>
              <a:t>b</a:t>
            </a:r>
            <a:r>
              <a:rPr lang="pt-BR" altLang="en-US" i="1">
                <a:solidFill>
                  <a:srgbClr val="000099"/>
                </a:solidFill>
              </a:rPr>
              <a:t> </a:t>
            </a:r>
            <a:r>
              <a:rPr lang="pt-BR" altLang="en-US">
                <a:solidFill>
                  <a:srgbClr val="000099"/>
                </a:solidFill>
                <a:sym typeface="Symbol" panose="05050102010706020507" pitchFamily="18" charset="2"/>
              </a:rPr>
              <a:t>=</a:t>
            </a:r>
            <a:r>
              <a:rPr lang="pt-BR" altLang="en-US" i="1">
                <a:solidFill>
                  <a:srgbClr val="000099"/>
                </a:solidFill>
              </a:rPr>
              <a:t> </a:t>
            </a:r>
            <a:r>
              <a:rPr lang="pt-BR" altLang="en-US">
                <a:solidFill>
                  <a:srgbClr val="000099"/>
                </a:solidFill>
              </a:rPr>
              <a:t>0</a:t>
            </a:r>
            <a:endParaRPr lang="en-US" altLang="en-US">
              <a:solidFill>
                <a:srgbClr val="000099"/>
              </a:solidFill>
            </a:endParaRPr>
          </a:p>
        </p:txBody>
      </p:sp>
      <p:pic>
        <p:nvPicPr>
          <p:cNvPr id="102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0"/>
            <a:ext cx="6248400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914400" y="3722688"/>
          <a:ext cx="15240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4" imgW="647700" imgH="419100" progId="Equation.3">
                  <p:embed/>
                </p:oleObj>
              </mc:Choice>
              <mc:Fallback>
                <p:oleObj name="Equation" r:id="rId4" imgW="647700" imgH="419100" progId="Equation.3">
                  <p:embed/>
                  <p:pic>
                    <p:nvPicPr>
                      <p:cNvPr id="102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22688"/>
                        <a:ext cx="152400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7"/>
          <p:cNvGraphicFramePr>
            <a:graphicFrameLocks noChangeAspect="1"/>
          </p:cNvGraphicFramePr>
          <p:nvPr/>
        </p:nvGraphicFramePr>
        <p:xfrm>
          <a:off x="838200" y="4713288"/>
          <a:ext cx="1600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6" imgW="685800" imgH="419100" progId="Equation.3">
                  <p:embed/>
                </p:oleObj>
              </mc:Choice>
              <mc:Fallback>
                <p:oleObj name="Equation" r:id="rId6" imgW="685800" imgH="419100" progId="Equation.3">
                  <p:embed/>
                  <p:pic>
                    <p:nvPicPr>
                      <p:cNvPr id="102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13288"/>
                        <a:ext cx="1600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7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273"/>
    </mc:Choice>
    <mc:Fallback xmlns="">
      <p:transition spd="slow" advTm="401273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Some Examples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Circle through 3 points</a:t>
            </a:r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73175"/>
            <a:ext cx="7361238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533400" y="3733800"/>
            <a:ext cx="89154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US" altLang="en-US">
                <a:solidFill>
                  <a:srgbClr val="000099"/>
                </a:solidFill>
              </a:rPr>
              <a:t>Perpendicular bisector</a:t>
            </a: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pt-BR" altLang="en-US" b="1">
                <a:solidFill>
                  <a:srgbClr val="000099"/>
                </a:solidFill>
              </a:rPr>
              <a:t>a</a:t>
            </a:r>
            <a:r>
              <a:rPr lang="pt-BR" altLang="en-US">
                <a:solidFill>
                  <a:srgbClr val="000099"/>
                </a:solidFill>
              </a:rPr>
              <a:t> = </a:t>
            </a:r>
            <a:r>
              <a:rPr lang="pt-BR" altLang="en-US" i="1">
                <a:solidFill>
                  <a:srgbClr val="000099"/>
                </a:solidFill>
              </a:rPr>
              <a:t>B</a:t>
            </a:r>
            <a:r>
              <a:rPr lang="pt-BR" altLang="en-US">
                <a:solidFill>
                  <a:srgbClr val="000099"/>
                </a:solidFill>
              </a:rPr>
              <a:t> - </a:t>
            </a:r>
            <a:r>
              <a:rPr lang="pt-BR" altLang="en-US" i="1">
                <a:solidFill>
                  <a:srgbClr val="000099"/>
                </a:solidFill>
              </a:rPr>
              <a:t>A</a:t>
            </a:r>
            <a:r>
              <a:rPr lang="pt-BR" altLang="en-US">
                <a:solidFill>
                  <a:srgbClr val="000099"/>
                </a:solidFill>
              </a:rPr>
              <a:t>; </a:t>
            </a:r>
            <a:r>
              <a:rPr lang="pt-BR" altLang="en-US" b="1">
                <a:solidFill>
                  <a:srgbClr val="000099"/>
                </a:solidFill>
              </a:rPr>
              <a:t>b </a:t>
            </a:r>
            <a:r>
              <a:rPr lang="pt-BR" altLang="en-US">
                <a:solidFill>
                  <a:srgbClr val="000099"/>
                </a:solidFill>
              </a:rPr>
              <a:t>= </a:t>
            </a:r>
            <a:r>
              <a:rPr lang="pt-BR" altLang="en-US" i="1">
                <a:solidFill>
                  <a:srgbClr val="000099"/>
                </a:solidFill>
              </a:rPr>
              <a:t>C</a:t>
            </a:r>
            <a:r>
              <a:rPr lang="pt-BR" altLang="en-US">
                <a:solidFill>
                  <a:srgbClr val="000099"/>
                </a:solidFill>
              </a:rPr>
              <a:t> - </a:t>
            </a:r>
            <a:r>
              <a:rPr lang="pt-BR" altLang="en-US" i="1">
                <a:solidFill>
                  <a:srgbClr val="000099"/>
                </a:solidFill>
              </a:rPr>
              <a:t>B</a:t>
            </a:r>
            <a:r>
              <a:rPr lang="pt-BR" altLang="en-US">
                <a:solidFill>
                  <a:srgbClr val="000099"/>
                </a:solidFill>
              </a:rPr>
              <a:t>; </a:t>
            </a:r>
            <a:r>
              <a:rPr lang="pt-BR" altLang="en-US" b="1">
                <a:solidFill>
                  <a:srgbClr val="000099"/>
                </a:solidFill>
              </a:rPr>
              <a:t>c</a:t>
            </a:r>
            <a:r>
              <a:rPr lang="pt-BR" altLang="en-US">
                <a:solidFill>
                  <a:srgbClr val="000099"/>
                </a:solidFill>
              </a:rPr>
              <a:t> = </a:t>
            </a:r>
            <a:r>
              <a:rPr lang="pt-BR" altLang="en-US" i="1">
                <a:solidFill>
                  <a:srgbClr val="000099"/>
                </a:solidFill>
              </a:rPr>
              <a:t>A</a:t>
            </a:r>
            <a:r>
              <a:rPr lang="pt-BR" altLang="en-US">
                <a:solidFill>
                  <a:srgbClr val="000099"/>
                </a:solidFill>
              </a:rPr>
              <a:t> - </a:t>
            </a:r>
            <a:r>
              <a:rPr lang="pt-BR" altLang="en-US" i="1">
                <a:solidFill>
                  <a:srgbClr val="000099"/>
                </a:solidFill>
              </a:rPr>
              <a:t>C</a:t>
            </a:r>
            <a:r>
              <a:rPr lang="pt-BR" altLang="en-US">
                <a:solidFill>
                  <a:srgbClr val="000099"/>
                </a:solidFill>
              </a:rPr>
              <a:t>;</a:t>
            </a:r>
            <a:r>
              <a:rPr lang="en-US" altLang="en-US">
                <a:solidFill>
                  <a:srgbClr val="000099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US" altLang="en-US">
                <a:solidFill>
                  <a:srgbClr val="000099"/>
                </a:solidFill>
              </a:rPr>
              <a:t>Perp. bisector</a:t>
            </a:r>
            <a:r>
              <a:rPr lang="pt-BR" altLang="en-US">
                <a:solidFill>
                  <a:srgbClr val="000099"/>
                </a:solidFill>
              </a:rPr>
              <a:t> AB:</a:t>
            </a:r>
            <a:r>
              <a:rPr lang="pt-BR" altLang="en-US" i="1">
                <a:solidFill>
                  <a:srgbClr val="000099"/>
                </a:solidFill>
              </a:rPr>
              <a:t> A</a:t>
            </a:r>
            <a:r>
              <a:rPr lang="pt-BR" altLang="en-US">
                <a:solidFill>
                  <a:srgbClr val="000099"/>
                </a:solidFill>
              </a:rPr>
              <a:t> + </a:t>
            </a:r>
            <a:r>
              <a:rPr lang="pt-BR" altLang="en-US" b="1">
                <a:solidFill>
                  <a:srgbClr val="000099"/>
                </a:solidFill>
              </a:rPr>
              <a:t>a</a:t>
            </a:r>
            <a:r>
              <a:rPr lang="pt-BR" altLang="en-US">
                <a:solidFill>
                  <a:srgbClr val="000099"/>
                </a:solidFill>
              </a:rPr>
              <a:t>/2 + </a:t>
            </a:r>
            <a:r>
              <a:rPr lang="pt-BR" altLang="en-US" b="1">
                <a:solidFill>
                  <a:srgbClr val="000099"/>
                </a:solidFill>
              </a:rPr>
              <a:t>a</a:t>
            </a:r>
            <a:r>
              <a:rPr lang="pt-BR" altLang="en-US" b="1" baseline="30000">
                <a:solidFill>
                  <a:srgbClr val="000099"/>
                </a:solidFill>
                <a:sym typeface="Symbol" panose="05050102010706020507" pitchFamily="18" charset="2"/>
              </a:rPr>
              <a:t></a:t>
            </a:r>
            <a:r>
              <a:rPr lang="pt-BR" altLang="en-US" i="1">
                <a:solidFill>
                  <a:srgbClr val="000099"/>
                </a:solidFill>
              </a:rPr>
              <a:t>t</a:t>
            </a:r>
            <a:r>
              <a:rPr lang="en-US" altLang="en-US">
                <a:solidFill>
                  <a:srgbClr val="000099"/>
                </a:solidFill>
              </a:rPr>
              <a:t> ;  AC: </a:t>
            </a:r>
            <a:r>
              <a:rPr lang="pt-BR" altLang="en-US" i="1">
                <a:solidFill>
                  <a:srgbClr val="000099"/>
                </a:solidFill>
              </a:rPr>
              <a:t>A</a:t>
            </a:r>
            <a:r>
              <a:rPr lang="pt-BR" altLang="en-US">
                <a:solidFill>
                  <a:srgbClr val="000099"/>
                </a:solidFill>
              </a:rPr>
              <a:t> - </a:t>
            </a:r>
            <a:r>
              <a:rPr lang="pt-BR" altLang="en-US" b="1">
                <a:solidFill>
                  <a:srgbClr val="000099"/>
                </a:solidFill>
              </a:rPr>
              <a:t>c</a:t>
            </a:r>
            <a:r>
              <a:rPr lang="pt-BR" altLang="en-US">
                <a:solidFill>
                  <a:srgbClr val="000099"/>
                </a:solidFill>
              </a:rPr>
              <a:t>/2 + </a:t>
            </a:r>
            <a:r>
              <a:rPr lang="pt-BR" altLang="en-US" b="1">
                <a:solidFill>
                  <a:srgbClr val="000099"/>
                </a:solidFill>
              </a:rPr>
              <a:t>c</a:t>
            </a:r>
            <a:r>
              <a:rPr lang="pt-BR" altLang="en-US" b="1" baseline="30000">
                <a:solidFill>
                  <a:srgbClr val="000099"/>
                </a:solidFill>
                <a:sym typeface="Symbol" panose="05050102010706020507" pitchFamily="18" charset="2"/>
              </a:rPr>
              <a:t></a:t>
            </a:r>
            <a:r>
              <a:rPr lang="pt-BR" altLang="en-US" i="1">
                <a:solidFill>
                  <a:srgbClr val="000099"/>
                </a:solidFill>
              </a:rPr>
              <a:t>u</a:t>
            </a:r>
            <a:r>
              <a:rPr lang="pt-BR" altLang="en-US">
                <a:solidFill>
                  <a:srgbClr val="000099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pt-BR" altLang="en-US" b="1">
                <a:solidFill>
                  <a:srgbClr val="000099"/>
                </a:solidFill>
              </a:rPr>
              <a:t>a</a:t>
            </a:r>
            <a:r>
              <a:rPr lang="pt-BR" altLang="en-US" b="1" baseline="30000">
                <a:solidFill>
                  <a:srgbClr val="000099"/>
                </a:solidFill>
                <a:sym typeface="Symbol" panose="05050102010706020507" pitchFamily="18" charset="2"/>
              </a:rPr>
              <a:t></a:t>
            </a:r>
            <a:r>
              <a:rPr lang="pt-BR" altLang="en-US" i="1">
                <a:solidFill>
                  <a:srgbClr val="000099"/>
                </a:solidFill>
              </a:rPr>
              <a:t>t</a:t>
            </a:r>
            <a:r>
              <a:rPr lang="pt-BR" altLang="en-US">
                <a:solidFill>
                  <a:srgbClr val="000099"/>
                </a:solidFill>
              </a:rPr>
              <a:t> = </a:t>
            </a:r>
            <a:r>
              <a:rPr lang="pt-BR" altLang="en-US" b="1">
                <a:solidFill>
                  <a:srgbClr val="000099"/>
                </a:solidFill>
              </a:rPr>
              <a:t>b</a:t>
            </a:r>
            <a:r>
              <a:rPr lang="pt-BR" altLang="en-US">
                <a:solidFill>
                  <a:srgbClr val="000099"/>
                </a:solidFill>
              </a:rPr>
              <a:t>/2 + </a:t>
            </a:r>
            <a:r>
              <a:rPr lang="pt-BR" altLang="en-US" b="1">
                <a:solidFill>
                  <a:srgbClr val="000099"/>
                </a:solidFill>
              </a:rPr>
              <a:t>c</a:t>
            </a:r>
            <a:r>
              <a:rPr lang="pt-BR" altLang="en-US" b="1" baseline="30000">
                <a:solidFill>
                  <a:srgbClr val="000099"/>
                </a:solidFill>
                <a:sym typeface="Symbol" panose="05050102010706020507" pitchFamily="18" charset="2"/>
              </a:rPr>
              <a:t></a:t>
            </a:r>
            <a:r>
              <a:rPr lang="pt-BR" altLang="en-US" i="1">
                <a:solidFill>
                  <a:srgbClr val="000099"/>
                </a:solidFill>
              </a:rPr>
              <a:t>u </a:t>
            </a:r>
            <a:r>
              <a:rPr lang="pt-BR" altLang="en-US" i="1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endParaRPr lang="en-US" altLang="en-US" i="1">
              <a:solidFill>
                <a:srgbClr val="000099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4495800" y="3633788"/>
          <a:ext cx="38862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4" imgW="1765300" imgH="393700" progId="Equation.3">
                  <p:embed/>
                </p:oleObj>
              </mc:Choice>
              <mc:Fallback>
                <p:oleObj name="Equation" r:id="rId4" imgW="1765300" imgH="393700" progId="Equation.3">
                  <p:embed/>
                  <p:pic>
                    <p:nvPicPr>
                      <p:cNvPr id="112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33788"/>
                        <a:ext cx="38862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3810000" y="5208588"/>
          <a:ext cx="1524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6" imgW="736280" imgH="393529" progId="Equation.3">
                  <p:embed/>
                </p:oleObj>
              </mc:Choice>
              <mc:Fallback>
                <p:oleObj name="Equation" r:id="rId6" imgW="736280" imgH="393529" progId="Equation.3">
                  <p:embed/>
                  <p:pic>
                    <p:nvPicPr>
                      <p:cNvPr id="112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08588"/>
                        <a:ext cx="1524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8"/>
          <p:cNvGraphicFramePr>
            <a:graphicFrameLocks noChangeAspect="1"/>
          </p:cNvGraphicFramePr>
          <p:nvPr/>
        </p:nvGraphicFramePr>
        <p:xfrm>
          <a:off x="6172200" y="5203825"/>
          <a:ext cx="29718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8" imgW="1562100" imgH="431800" progId="Equation.3">
                  <p:embed/>
                </p:oleObj>
              </mc:Choice>
              <mc:Fallback>
                <p:oleObj name="Equation" r:id="rId8" imgW="1562100" imgH="431800" progId="Equation.3">
                  <p:embed/>
                  <p:pic>
                    <p:nvPicPr>
                      <p:cNvPr id="112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203825"/>
                        <a:ext cx="29718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2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096"/>
    </mc:Choice>
    <mc:Fallback xmlns="">
      <p:transition spd="slow" advTm="255096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63" y="4953000"/>
            <a:ext cx="8915400" cy="1098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 = a + b = 2.1</a:t>
            </a:r>
            <a:r>
              <a:rPr lang="en-US" i="1" dirty="0" smtClean="0"/>
              <a:t>i</a:t>
            </a:r>
            <a:r>
              <a:rPr lang="en-US" dirty="0" smtClean="0"/>
              <a:t> + 1.2</a:t>
            </a:r>
            <a:r>
              <a:rPr lang="en-US" i="1" dirty="0" smtClean="0"/>
              <a:t>j </a:t>
            </a:r>
            <a:r>
              <a:rPr lang="en-US" dirty="0" smtClean="0">
                <a:sym typeface="Wingdings" panose="05000000000000000000" pitchFamily="2" charset="2"/>
              </a:rPr>
              <a:t> v = (2.1, 1.2)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P = O + OP = O + a + b = O + 3.9</a:t>
            </a:r>
            <a:r>
              <a:rPr lang="en-US" i="1" dirty="0" smtClean="0"/>
              <a:t>i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3.7</a:t>
            </a:r>
            <a:r>
              <a:rPr lang="en-US" i="1" dirty="0" smtClean="0"/>
              <a:t>j </a:t>
            </a:r>
            <a:r>
              <a:rPr lang="en-US" dirty="0" smtClean="0">
                <a:sym typeface="Wingdings" panose="05000000000000000000" pitchFamily="2" charset="2"/>
              </a:rPr>
              <a:t> P = (3.9, 3.7)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457200" y="4038600"/>
            <a:ext cx="3810000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914400" y="1066800"/>
            <a:ext cx="0" cy="34290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914400" y="40386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447800" y="10668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981200" y="10668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514600" y="10668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048000" y="10668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581400" y="10668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114800" y="10668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>
            <a:off x="647700" y="37719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2552700" y="17907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2552700" y="12573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2552700" y="7239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5400000">
            <a:off x="2552700" y="1905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rot="5400000">
            <a:off x="2552700" y="-342899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2209800" y="2209800"/>
            <a:ext cx="1066800" cy="571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209800" y="2781300"/>
            <a:ext cx="0" cy="1257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3276600" y="2209800"/>
            <a:ext cx="0" cy="1828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914400" y="27813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914400" y="2209800"/>
            <a:ext cx="2362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1000" y="39624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3400" y="3962400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6822" y="879157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44222" y="20574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54746" y="4003357"/>
            <a:ext cx="2349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33400" y="3276600"/>
            <a:ext cx="2584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</a:t>
            </a:r>
            <a:endParaRPr lang="en-US" i="1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 rot="16200000">
            <a:off x="495300" y="25527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2209800" y="41910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704011" y="4193178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914400" y="2209800"/>
            <a:ext cx="0" cy="5856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2218507" y="4038600"/>
            <a:ext cx="105809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2240277" y="2780211"/>
            <a:ext cx="105809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V="1">
            <a:off x="2209800" y="2170611"/>
            <a:ext cx="0" cy="5856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1828800" y="2209800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90800" y="2707957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211222" y="4038600"/>
            <a:ext cx="3810000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5668422" y="1066800"/>
            <a:ext cx="0" cy="34290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5668422" y="40386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201822" y="10668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6735222" y="10668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268622" y="10668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7802022" y="10668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8335422" y="10668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8868822" y="10668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>
            <a:off x="5401722" y="37719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rot="5400000">
            <a:off x="7306722" y="17907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rot="5400000">
            <a:off x="7306722" y="12573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rot="5400000">
            <a:off x="7306722" y="7239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>
            <a:off x="7306722" y="1905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rot="5400000">
            <a:off x="7306722" y="-342899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7686903" y="2057400"/>
            <a:ext cx="9297" cy="19459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H="1">
            <a:off x="5629233" y="2057400"/>
            <a:ext cx="205631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8945022" y="39624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287422" y="3962400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67600" y="1564957"/>
            <a:ext cx="4074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08768" y="4003357"/>
            <a:ext cx="2349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5287422" y="3276600"/>
            <a:ext cx="2584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</a:t>
            </a:r>
            <a:endParaRPr lang="en-US" i="1" dirty="0"/>
          </a:p>
        </p:txBody>
      </p:sp>
      <p:cxnSp>
        <p:nvCxnSpPr>
          <p:cNvPr id="88" name="Straight Arrow Connector 87"/>
          <p:cNvCxnSpPr/>
          <p:nvPr/>
        </p:nvCxnSpPr>
        <p:spPr bwMode="auto">
          <a:xfrm flipH="1" flipV="1">
            <a:off x="5472729" y="2092643"/>
            <a:ext cx="13671" cy="19459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5638800" y="4419600"/>
            <a:ext cx="21240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5039586" y="1945957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477986" y="4343400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01" name="Straight Arrow Connector 100"/>
          <p:cNvCxnSpPr>
            <a:endCxn id="82" idx="2"/>
          </p:cNvCxnSpPr>
          <p:nvPr/>
        </p:nvCxnSpPr>
        <p:spPr bwMode="auto">
          <a:xfrm flipV="1">
            <a:off x="5675811" y="2057400"/>
            <a:ext cx="1995531" cy="1981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04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796"/>
    </mc:Choice>
    <mc:Fallback xmlns="">
      <p:transition spd="slow" advTm="187796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5715000"/>
            <a:ext cx="4762500" cy="577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 = 1.6i + 2.7j </a:t>
            </a:r>
            <a:r>
              <a:rPr lang="en-US" dirty="0" smtClean="0">
                <a:sym typeface="Wingdings" panose="05000000000000000000" pitchFamily="2" charset="2"/>
              </a:rPr>
              <a:t> v = (1.6, 2.7)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1066800" y="990600"/>
            <a:ext cx="0" cy="24384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066800" y="3429000"/>
            <a:ext cx="1676400" cy="14478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066800" y="2743200"/>
            <a:ext cx="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838200" y="2514600"/>
            <a:ext cx="2209800" cy="1981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838200" y="1828800"/>
            <a:ext cx="2209800" cy="1981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877389" y="1206137"/>
            <a:ext cx="2209800" cy="1981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1053737" y="3429000"/>
            <a:ext cx="304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371600" y="914400"/>
            <a:ext cx="0" cy="304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1702526" y="1193074"/>
            <a:ext cx="0" cy="304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046515" y="1510939"/>
            <a:ext cx="0" cy="304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2438400" y="1905000"/>
            <a:ext cx="0" cy="304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15422" y="726757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43200" y="4536757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8396" y="2555557"/>
            <a:ext cx="2584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66800" y="3581400"/>
            <a:ext cx="2584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 flipV="1">
            <a:off x="1447800" y="2743200"/>
            <a:ext cx="9144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362200" y="2743200"/>
            <a:ext cx="0" cy="18157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447800" y="2895600"/>
            <a:ext cx="0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 flipV="1">
            <a:off x="877389" y="1371600"/>
            <a:ext cx="1484812" cy="1371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 flipV="1">
            <a:off x="808396" y="2362200"/>
            <a:ext cx="639404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1676400" y="22860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 bwMode="auto">
          <a:xfrm flipV="1">
            <a:off x="6125622" y="990600"/>
            <a:ext cx="0" cy="24384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6125622" y="3429000"/>
            <a:ext cx="1676400" cy="14478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6125622" y="2743200"/>
            <a:ext cx="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5897022" y="2514600"/>
            <a:ext cx="2209800" cy="1981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5897022" y="1828800"/>
            <a:ext cx="2209800" cy="1981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5936211" y="1206137"/>
            <a:ext cx="2209800" cy="1981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6112559" y="3429000"/>
            <a:ext cx="304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6430422" y="914400"/>
            <a:ext cx="0" cy="304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6761348" y="1193074"/>
            <a:ext cx="0" cy="304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7105337" y="1510939"/>
            <a:ext cx="0" cy="304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7497222" y="1905000"/>
            <a:ext cx="0" cy="304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7802022" y="4536757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867218" y="2555557"/>
            <a:ext cx="2584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25622" y="3581400"/>
            <a:ext cx="2584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 flipH="1">
            <a:off x="7315200" y="3276600"/>
            <a:ext cx="18738" cy="12823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H="1" flipV="1">
            <a:off x="5867400" y="1904999"/>
            <a:ext cx="1484812" cy="1371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7364916" y="2936557"/>
            <a:ext cx="4074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68422" y="726757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 bwMode="auto">
          <a:xfrm>
            <a:off x="6561678" y="5715000"/>
            <a:ext cx="281092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0000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kern="0" dirty="0" smtClean="0">
                <a:sym typeface="Wingdings" panose="05000000000000000000" pitchFamily="2" charset="2"/>
              </a:rPr>
              <a:t> </a:t>
            </a:r>
            <a:r>
              <a:rPr lang="en-US" kern="0" dirty="0">
                <a:sym typeface="Wingdings" panose="05000000000000000000" pitchFamily="2" charset="2"/>
              </a:rPr>
              <a:t>P</a:t>
            </a:r>
            <a:r>
              <a:rPr lang="en-US" kern="0" dirty="0" smtClean="0">
                <a:sym typeface="Wingdings" panose="05000000000000000000" pitchFamily="2" charset="2"/>
              </a:rPr>
              <a:t> = (1.9, 3.6)</a:t>
            </a:r>
            <a:r>
              <a:rPr lang="en-US" kern="0" dirty="0" smtClean="0"/>
              <a:t>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863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31"/>
    </mc:Choice>
    <mc:Fallback xmlns="">
      <p:transition spd="slow" advTm="9743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Vector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Physical definition: a vector is a quantity with two attributes: 1)</a:t>
            </a:r>
            <a:r>
              <a:rPr lang="en-US" altLang="en-US" b="1" smtClean="0"/>
              <a:t>Direction; 2)Magnitude</a:t>
            </a:r>
          </a:p>
          <a:p>
            <a:pPr eaLnBrk="1" hangingPunct="1"/>
            <a:r>
              <a:rPr lang="en-US" altLang="en-US" smtClean="0"/>
              <a:t>Examples include: 1)</a:t>
            </a:r>
            <a:r>
              <a:rPr lang="en-US" altLang="en-US" b="1" smtClean="0"/>
              <a:t>Force; 2)Velocity</a:t>
            </a:r>
          </a:p>
          <a:p>
            <a:pPr eaLnBrk="1" hangingPunct="1"/>
            <a:r>
              <a:rPr lang="en-US" altLang="en-US" smtClean="0"/>
              <a:t>Vectors Lack Position: These vectors are identical</a:t>
            </a:r>
          </a:p>
          <a:p>
            <a:pPr lvl="1" eaLnBrk="1" hangingPunct="1"/>
            <a:r>
              <a:rPr lang="en-US" altLang="en-US" b="1" smtClean="0"/>
              <a:t>Same length and magnitude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14725"/>
            <a:ext cx="5767388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749"/>
    </mc:Choice>
    <mc:Fallback xmlns="">
      <p:transition spd="slow" advTm="299749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Representation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Frames</a:t>
            </a:r>
          </a:p>
          <a:p>
            <a:pPr lvl="1" eaLnBrk="1" hangingPunct="1"/>
            <a:r>
              <a:rPr lang="en-US" altLang="en-US" smtClean="0"/>
              <a:t>Frame determined by </a:t>
            </a:r>
            <a:r>
              <a:rPr lang="en-US" altLang="en-US" smtClean="0">
                <a:latin typeface="Times New Roman" panose="02020603050405020304" pitchFamily="18" charset="0"/>
              </a:rPr>
              <a:t>(P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0</a:t>
            </a:r>
            <a:r>
              <a:rPr lang="en-US" altLang="en-US" smtClean="0">
                <a:latin typeface="Times New Roman" panose="02020603050405020304" pitchFamily="18" charset="0"/>
              </a:rPr>
              <a:t>,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mtClean="0">
                <a:latin typeface="Times New Roman" panose="02020603050405020304" pitchFamily="18" charset="0"/>
              </a:rPr>
              <a:t>,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mtClean="0">
                <a:latin typeface="Times New Roman" panose="02020603050405020304" pitchFamily="18" charset="0"/>
              </a:rPr>
              <a:t>, 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3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mtClean="0"/>
              <a:t>Within this frame, every vector can be written as </a:t>
            </a:r>
          </a:p>
          <a:p>
            <a:pPr eaLnBrk="1" hangingPunct="1">
              <a:buFontTx/>
              <a:buNone/>
            </a:pPr>
            <a:r>
              <a:rPr lang="en-US" altLang="en-US" i="1" smtClean="0">
                <a:latin typeface="Times New Roman" panose="02020603050405020304" pitchFamily="18" charset="0"/>
              </a:rPr>
              <a:t>     		v=</a:t>
            </a:r>
            <a:r>
              <a:rPr lang="en-US" altLang="en-US" smtClean="0">
                <a:latin typeface="Symbol" panose="05050102010706020507" pitchFamily="18" charset="2"/>
              </a:rPr>
              <a:t>a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i="1" smtClean="0">
                <a:latin typeface="Times New Roman" panose="02020603050405020304" pitchFamily="18" charset="0"/>
              </a:rPr>
              <a:t>+ </a:t>
            </a:r>
            <a:r>
              <a:rPr lang="en-US" altLang="en-US" smtClean="0">
                <a:latin typeface="Symbol" panose="05050102010706020507" pitchFamily="18" charset="2"/>
              </a:rPr>
              <a:t>a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</a:rPr>
              <a:t>+….+</a:t>
            </a:r>
            <a:r>
              <a:rPr lang="en-US" altLang="en-US" smtClean="0">
                <a:latin typeface="Symbol" panose="05050102010706020507" pitchFamily="18" charset="2"/>
              </a:rPr>
              <a:t>a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n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n</a:t>
            </a:r>
          </a:p>
          <a:p>
            <a:pPr lvl="1" eaLnBrk="1" hangingPunct="1"/>
            <a:r>
              <a:rPr lang="en-US" altLang="en-US" smtClean="0"/>
              <a:t>Every point can be written as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Times New Roman" panose="02020603050405020304" pitchFamily="18" charset="0"/>
              </a:rPr>
              <a:t>     		P</a:t>
            </a:r>
            <a:r>
              <a:rPr lang="en-US" altLang="en-US" smtClean="0"/>
              <a:t> = </a:t>
            </a:r>
            <a:r>
              <a:rPr lang="en-US" altLang="en-US" smtClean="0">
                <a:latin typeface="Times New Roman" panose="02020603050405020304" pitchFamily="18" charset="0"/>
              </a:rPr>
              <a:t>P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0 </a:t>
            </a:r>
            <a:r>
              <a:rPr lang="en-US" altLang="en-US" smtClean="0">
                <a:latin typeface="Times New Roman" panose="02020603050405020304" pitchFamily="18" charset="0"/>
              </a:rPr>
              <a:t>+ </a:t>
            </a:r>
            <a:r>
              <a:rPr lang="en-US" altLang="en-US" smtClean="0">
                <a:latin typeface="Symbol" panose="05050102010706020507" pitchFamily="18" charset="2"/>
              </a:rPr>
              <a:t>b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i="1" smtClean="0">
                <a:latin typeface="Times New Roman" panose="02020603050405020304" pitchFamily="18" charset="0"/>
              </a:rPr>
              <a:t>+ </a:t>
            </a:r>
            <a:r>
              <a:rPr lang="en-US" altLang="en-US" smtClean="0">
                <a:latin typeface="Symbol" panose="05050102010706020507" pitchFamily="18" charset="2"/>
              </a:rPr>
              <a:t>b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</a:rPr>
              <a:t>+….+</a:t>
            </a:r>
            <a:r>
              <a:rPr lang="en-US" altLang="en-US" smtClean="0">
                <a:latin typeface="Symbol" panose="05050102010706020507" pitchFamily="18" charset="2"/>
              </a:rPr>
              <a:t>b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n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n</a:t>
            </a:r>
            <a:endParaRPr lang="en-US" altLang="en-US" smtClean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3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624"/>
    </mc:Choice>
    <mc:Fallback xmlns="">
      <p:transition spd="slow" advTm="68624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Representation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7175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Confusing Points and Vector</a:t>
            </a:r>
          </a:p>
          <a:p>
            <a:pPr eaLnBrk="1" hangingPunct="1">
              <a:buFontTx/>
              <a:buNone/>
            </a:pPr>
            <a:r>
              <a:rPr lang="en-US" altLang="en-US" sz="2700" dirty="0" smtClean="0"/>
              <a:t>	</a:t>
            </a:r>
            <a:endParaRPr lang="en-US" altLang="en-US" dirty="0" smtClean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895600" y="4454843"/>
            <a:ext cx="3810000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3352800" y="1483043"/>
            <a:ext cx="0" cy="34290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352800" y="4454843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886200" y="1483043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419600" y="1483043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953000" y="1483043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486400" y="1483043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6019800" y="1483043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553200" y="1483043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6200000">
            <a:off x="3086100" y="4188143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5400000">
            <a:off x="4991100" y="2206943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5400000">
            <a:off x="4991100" y="1673543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rot="5400000">
            <a:off x="4991100" y="1140143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5400000">
            <a:off x="4991100" y="606743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5400000">
            <a:off x="4991100" y="73344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4954090" y="2301378"/>
            <a:ext cx="1066800" cy="571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629400" y="4378643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71800" y="4378643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25222" y="12954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58822" y="2098357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93146" y="4419600"/>
            <a:ext cx="2349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971800" y="3692843"/>
            <a:ext cx="2584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4343400" y="3393757"/>
            <a:ext cx="4074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4356463" y="3862252"/>
            <a:ext cx="127542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0400" y="5451157"/>
            <a:ext cx="3429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 = (2, 1); P = (2,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6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61"/>
    </mc:Choice>
    <mc:Fallback xmlns="">
      <p:transition spd="slow" advTm="93361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641350"/>
          </a:xfrm>
        </p:spPr>
        <p:txBody>
          <a:bodyPr/>
          <a:lstStyle/>
          <a:p>
            <a:r>
              <a:rPr lang="en-US" altLang="en-US" dirty="0"/>
              <a:t>Confusing Points and Vector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533400" y="4800600"/>
            <a:ext cx="3810000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V="1">
            <a:off x="990600" y="1828800"/>
            <a:ext cx="0" cy="34290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990600" y="48006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1524000" y="18288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057400" y="18288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590800" y="18288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124200" y="18288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657600" y="18288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191000" y="18288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>
            <a:off x="723900" y="45339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2628900" y="25527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2628900" y="20193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2628900" y="14859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2628900" y="952500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>
            <a:off x="2628900" y="419101"/>
            <a:ext cx="0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2591890" y="2647135"/>
            <a:ext cx="1066800" cy="571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267200" y="47244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" y="4724400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022" y="1641157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96622" y="2444114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0946" y="4765357"/>
            <a:ext cx="2349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" y="4038600"/>
            <a:ext cx="2584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1981200" y="3739514"/>
            <a:ext cx="4074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 bwMode="auto">
          <a:xfrm>
            <a:off x="1994263" y="4208009"/>
            <a:ext cx="127542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1600" y="1699351"/>
            <a:ext cx="3429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 = 2*</a:t>
            </a:r>
            <a:r>
              <a:rPr lang="en-US" dirty="0" err="1" smtClean="0"/>
              <a:t>i</a:t>
            </a:r>
            <a:r>
              <a:rPr lang="en-US" dirty="0" smtClean="0"/>
              <a:t> + 1*j =</a:t>
            </a:r>
          </a:p>
          <a:p>
            <a:r>
              <a:rPr lang="en-US" dirty="0"/>
              <a:t> </a:t>
            </a:r>
            <a:r>
              <a:rPr lang="en-US" dirty="0" smtClean="0"/>
              <a:t>  = </a:t>
            </a:r>
            <a:r>
              <a:rPr lang="en-US" dirty="0"/>
              <a:t>2*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 smtClean="0"/>
              <a:t>1*j + 0*O</a:t>
            </a:r>
          </a:p>
          <a:p>
            <a:r>
              <a:rPr lang="en-US" dirty="0"/>
              <a:t> </a:t>
            </a:r>
            <a:r>
              <a:rPr lang="en-US" dirty="0" smtClean="0"/>
              <a:t>  = (2, 1, 0)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77246" y="3418675"/>
            <a:ext cx="3429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2*</a:t>
            </a:r>
            <a:r>
              <a:rPr lang="en-US" dirty="0" err="1" smtClean="0"/>
              <a:t>i</a:t>
            </a:r>
            <a:r>
              <a:rPr lang="en-US" dirty="0" smtClean="0"/>
              <a:t> + 1*j  + O</a:t>
            </a:r>
          </a:p>
          <a:p>
            <a:r>
              <a:rPr lang="en-US" dirty="0"/>
              <a:t> </a:t>
            </a:r>
            <a:r>
              <a:rPr lang="en-US" dirty="0" smtClean="0"/>
              <a:t>  = </a:t>
            </a:r>
            <a:r>
              <a:rPr lang="en-US" dirty="0"/>
              <a:t>2*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 smtClean="0"/>
              <a:t>1*j + 1*O</a:t>
            </a:r>
          </a:p>
          <a:p>
            <a:r>
              <a:rPr lang="en-US" dirty="0"/>
              <a:t> </a:t>
            </a:r>
            <a:r>
              <a:rPr lang="en-US" dirty="0" smtClean="0"/>
              <a:t>  = (2, 1, 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285"/>
    </mc:Choice>
    <mc:Fallback xmlns="">
      <p:transition spd="slow" advTm="115285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Representation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Single Representation </a:t>
            </a:r>
          </a:p>
          <a:p>
            <a:pPr eaLnBrk="1" hangingPunct="1">
              <a:buFontTx/>
              <a:buNone/>
            </a:pPr>
            <a:r>
              <a:rPr lang="en-US" altLang="en-US" sz="2700" smtClean="0"/>
              <a:t>	If we define </a:t>
            </a:r>
            <a:r>
              <a:rPr lang="en-US" altLang="en-US" sz="2700" smtClean="0">
                <a:latin typeface="Times New Roman" panose="02020603050405020304" pitchFamily="18" charset="0"/>
              </a:rPr>
              <a:t>0</a:t>
            </a:r>
            <a:r>
              <a:rPr lang="en-US" alt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en-US" sz="2700" smtClean="0">
                <a:latin typeface="Times New Roman" panose="02020603050405020304" pitchFamily="18" charset="0"/>
              </a:rPr>
              <a:t>P = </a:t>
            </a:r>
            <a:r>
              <a:rPr lang="en-US" altLang="en-US" sz="2700" b="1" smtClean="0">
                <a:latin typeface="Times New Roman" panose="02020603050405020304" pitchFamily="18" charset="0"/>
              </a:rPr>
              <a:t>0</a:t>
            </a:r>
            <a:r>
              <a:rPr lang="en-US" altLang="en-US" sz="2700" smtClean="0"/>
              <a:t> and </a:t>
            </a:r>
            <a:r>
              <a:rPr lang="en-US" altLang="en-US" sz="2700" smtClean="0">
                <a:latin typeface="Times New Roman" panose="02020603050405020304" pitchFamily="18" charset="0"/>
              </a:rPr>
              <a:t>1</a:t>
            </a:r>
            <a:r>
              <a:rPr lang="en-US" alt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en-US" sz="2700" smtClean="0">
                <a:latin typeface="Times New Roman" panose="02020603050405020304" pitchFamily="18" charset="0"/>
              </a:rPr>
              <a:t>P =P</a:t>
            </a:r>
            <a:r>
              <a:rPr lang="en-US" altLang="en-US" sz="2700" smtClean="0"/>
              <a:t> then we can write</a:t>
            </a:r>
            <a:r>
              <a:rPr lang="en-US" altLang="en-US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en-US" sz="2700" smtClean="0">
                <a:latin typeface="Times New Roman" panose="02020603050405020304" pitchFamily="18" charset="0"/>
              </a:rPr>
              <a:t>		v</a:t>
            </a:r>
            <a:r>
              <a:rPr lang="en-US" altLang="en-US" sz="2700" i="1" smtClean="0">
                <a:latin typeface="Times New Roman" panose="02020603050405020304" pitchFamily="18" charset="0"/>
              </a:rPr>
              <a:t>=</a:t>
            </a:r>
            <a:r>
              <a:rPr lang="en-US" altLang="en-US" sz="2700" smtClean="0">
                <a:latin typeface="Symbol" panose="05050102010706020507" pitchFamily="18" charset="2"/>
              </a:rPr>
              <a:t>a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z="2700" i="1" smtClean="0">
                <a:latin typeface="Times New Roman" panose="02020603050405020304" pitchFamily="18" charset="0"/>
              </a:rPr>
              <a:t>v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z="2700" i="1" smtClean="0">
                <a:latin typeface="Times New Roman" panose="02020603050405020304" pitchFamily="18" charset="0"/>
              </a:rPr>
              <a:t>+ </a:t>
            </a:r>
            <a:r>
              <a:rPr lang="en-US" altLang="en-US" sz="2700" smtClean="0">
                <a:latin typeface="Symbol" panose="05050102010706020507" pitchFamily="18" charset="2"/>
              </a:rPr>
              <a:t>a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2700" i="1" smtClean="0">
                <a:latin typeface="Times New Roman" panose="02020603050405020304" pitchFamily="18" charset="0"/>
              </a:rPr>
              <a:t>v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2700" i="1" smtClean="0">
                <a:latin typeface="Times New Roman" panose="02020603050405020304" pitchFamily="18" charset="0"/>
              </a:rPr>
              <a:t> </a:t>
            </a:r>
            <a:r>
              <a:rPr lang="en-US" altLang="en-US" sz="2700" smtClean="0">
                <a:latin typeface="Times New Roman" panose="02020603050405020304" pitchFamily="18" charset="0"/>
              </a:rPr>
              <a:t>+</a:t>
            </a:r>
            <a:r>
              <a:rPr lang="en-US" altLang="en-US" sz="2700" smtClean="0">
                <a:latin typeface="Symbol" panose="05050102010706020507" pitchFamily="18" charset="2"/>
              </a:rPr>
              <a:t>a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3</a:t>
            </a:r>
            <a:r>
              <a:rPr lang="en-US" altLang="en-US" sz="2700" i="1" smtClean="0">
                <a:latin typeface="Times New Roman" panose="02020603050405020304" pitchFamily="18" charset="0"/>
              </a:rPr>
              <a:t>v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3 </a:t>
            </a:r>
            <a:r>
              <a:rPr lang="en-US" altLang="en-US" sz="2700" smtClean="0">
                <a:latin typeface="Times New Roman" panose="02020603050405020304" pitchFamily="18" charset="0"/>
              </a:rPr>
              <a:t>= [</a:t>
            </a:r>
            <a:r>
              <a:rPr lang="en-US" altLang="en-US" sz="2700" smtClean="0">
                <a:latin typeface="Symbol" panose="05050102010706020507" pitchFamily="18" charset="2"/>
              </a:rPr>
              <a:t>a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1 </a:t>
            </a:r>
            <a:r>
              <a:rPr lang="en-US" altLang="en-US" sz="2700" smtClean="0">
                <a:latin typeface="Symbol" panose="05050102010706020507" pitchFamily="18" charset="2"/>
              </a:rPr>
              <a:t>a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2700" i="1" smtClean="0">
                <a:latin typeface="Times New Roman" panose="02020603050405020304" pitchFamily="18" charset="0"/>
              </a:rPr>
              <a:t> </a:t>
            </a:r>
            <a:r>
              <a:rPr lang="en-US" altLang="en-US" sz="2700" smtClean="0">
                <a:latin typeface="Symbol" panose="05050102010706020507" pitchFamily="18" charset="2"/>
              </a:rPr>
              <a:t>a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3</a:t>
            </a:r>
            <a:r>
              <a:rPr lang="en-US" altLang="en-US" sz="2700" i="1" smtClean="0">
                <a:latin typeface="Times New Roman" panose="02020603050405020304" pitchFamily="18" charset="0"/>
              </a:rPr>
              <a:t> </a:t>
            </a:r>
            <a:r>
              <a:rPr lang="en-US" altLang="en-US" sz="2700" smtClean="0">
                <a:latin typeface="Times New Roman" panose="02020603050405020304" pitchFamily="18" charset="0"/>
              </a:rPr>
              <a:t>0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 </a:t>
            </a:r>
            <a:r>
              <a:rPr lang="en-US" altLang="en-US" sz="2700" smtClean="0">
                <a:latin typeface="Times New Roman" panose="02020603050405020304" pitchFamily="18" charset="0"/>
              </a:rPr>
              <a:t>]</a:t>
            </a:r>
            <a:r>
              <a:rPr lang="en-US" altLang="en-US" sz="4000" baseline="30000" smtClean="0">
                <a:latin typeface="Times New Roman" panose="02020603050405020304" pitchFamily="18" charset="0"/>
              </a:rPr>
              <a:t> </a:t>
            </a:r>
            <a:r>
              <a:rPr lang="en-US" altLang="en-US" sz="2700" smtClean="0">
                <a:latin typeface="Times New Roman" panose="02020603050405020304" pitchFamily="18" charset="0"/>
              </a:rPr>
              <a:t>[</a:t>
            </a:r>
            <a:r>
              <a:rPr lang="en-US" altLang="en-US" sz="2700" i="1" smtClean="0">
                <a:latin typeface="Times New Roman" panose="02020603050405020304" pitchFamily="18" charset="0"/>
              </a:rPr>
              <a:t>v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z="2700" i="1" smtClean="0">
                <a:latin typeface="Times New Roman" panose="02020603050405020304" pitchFamily="18" charset="0"/>
              </a:rPr>
              <a:t> v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2700" i="1" smtClean="0">
                <a:latin typeface="Times New Roman" panose="02020603050405020304" pitchFamily="18" charset="0"/>
              </a:rPr>
              <a:t> v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3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  </a:t>
            </a:r>
            <a:r>
              <a:rPr lang="en-US" altLang="en-US" smtClean="0">
                <a:latin typeface="Times New Roman" panose="02020603050405020304" pitchFamily="18" charset="0"/>
              </a:rPr>
              <a:t>P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0</a:t>
            </a:r>
            <a:r>
              <a:rPr lang="en-US" altLang="en-US" smtClean="0">
                <a:latin typeface="Times New Roman" panose="02020603050405020304" pitchFamily="18" charset="0"/>
              </a:rPr>
              <a:t>] </a:t>
            </a:r>
            <a:r>
              <a:rPr lang="en-US" altLang="en-US" sz="4000" baseline="30000" smtClean="0">
                <a:latin typeface="Times New Roman" panose="02020603050405020304" pitchFamily="18" charset="0"/>
              </a:rPr>
              <a:t>T</a:t>
            </a:r>
          </a:p>
          <a:p>
            <a:pPr eaLnBrk="1" hangingPunct="1">
              <a:buFontTx/>
              <a:buNone/>
            </a:pPr>
            <a:r>
              <a:rPr lang="en-US" altLang="en-US" sz="2700" smtClean="0">
                <a:latin typeface="Times New Roman" panose="02020603050405020304" pitchFamily="18" charset="0"/>
              </a:rPr>
              <a:t>		P</a:t>
            </a:r>
            <a:r>
              <a:rPr lang="en-US" altLang="en-US" sz="2700" smtClean="0"/>
              <a:t> = </a:t>
            </a:r>
            <a:r>
              <a:rPr lang="en-US" altLang="en-US" sz="2700" smtClean="0">
                <a:latin typeface="Times New Roman" panose="02020603050405020304" pitchFamily="18" charset="0"/>
              </a:rPr>
              <a:t>P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0 </a:t>
            </a:r>
            <a:r>
              <a:rPr lang="en-US" altLang="en-US" sz="2700" smtClean="0">
                <a:latin typeface="Times New Roman" panose="02020603050405020304" pitchFamily="18" charset="0"/>
              </a:rPr>
              <a:t>+ </a:t>
            </a:r>
            <a:r>
              <a:rPr lang="en-US" altLang="en-US" sz="2700" smtClean="0">
                <a:latin typeface="Symbol" panose="05050102010706020507" pitchFamily="18" charset="2"/>
              </a:rPr>
              <a:t>b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z="2700" i="1" smtClean="0">
                <a:latin typeface="Times New Roman" panose="02020603050405020304" pitchFamily="18" charset="0"/>
              </a:rPr>
              <a:t>v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z="2700" i="1" smtClean="0">
                <a:latin typeface="Times New Roman" panose="02020603050405020304" pitchFamily="18" charset="0"/>
              </a:rPr>
              <a:t>+ </a:t>
            </a:r>
            <a:r>
              <a:rPr lang="en-US" altLang="en-US" sz="2700" smtClean="0">
                <a:latin typeface="Symbol" panose="05050102010706020507" pitchFamily="18" charset="2"/>
              </a:rPr>
              <a:t>b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2700" i="1" smtClean="0">
                <a:latin typeface="Times New Roman" panose="02020603050405020304" pitchFamily="18" charset="0"/>
              </a:rPr>
              <a:t>v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2700" i="1" smtClean="0">
                <a:latin typeface="Times New Roman" panose="02020603050405020304" pitchFamily="18" charset="0"/>
              </a:rPr>
              <a:t> </a:t>
            </a:r>
            <a:r>
              <a:rPr lang="en-US" altLang="en-US" sz="2700" smtClean="0">
                <a:latin typeface="Times New Roman" panose="02020603050405020304" pitchFamily="18" charset="0"/>
              </a:rPr>
              <a:t>+</a:t>
            </a:r>
            <a:r>
              <a:rPr lang="en-US" altLang="en-US" sz="2700" smtClean="0">
                <a:latin typeface="Symbol" panose="05050102010706020507" pitchFamily="18" charset="2"/>
              </a:rPr>
              <a:t>b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3</a:t>
            </a:r>
            <a:r>
              <a:rPr lang="en-US" altLang="en-US" sz="2700" i="1" smtClean="0">
                <a:latin typeface="Times New Roman" panose="02020603050405020304" pitchFamily="18" charset="0"/>
              </a:rPr>
              <a:t>v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3</a:t>
            </a:r>
            <a:r>
              <a:rPr lang="en-US" altLang="en-US" sz="2700" smtClean="0">
                <a:latin typeface="Times New Roman" panose="02020603050405020304" pitchFamily="18" charset="0"/>
              </a:rPr>
              <a:t>= [</a:t>
            </a:r>
            <a:r>
              <a:rPr lang="en-US" altLang="en-US" sz="2700" smtClean="0">
                <a:latin typeface="Symbol" panose="05050102010706020507" pitchFamily="18" charset="2"/>
              </a:rPr>
              <a:t>b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1 </a:t>
            </a:r>
            <a:r>
              <a:rPr lang="en-US" altLang="en-US" sz="2700" smtClean="0">
                <a:latin typeface="Symbol" panose="05050102010706020507" pitchFamily="18" charset="2"/>
              </a:rPr>
              <a:t>b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2700" i="1" smtClean="0">
                <a:latin typeface="Times New Roman" panose="02020603050405020304" pitchFamily="18" charset="0"/>
              </a:rPr>
              <a:t> </a:t>
            </a:r>
            <a:r>
              <a:rPr lang="en-US" altLang="en-US" sz="2700" smtClean="0">
                <a:latin typeface="Symbol" panose="05050102010706020507" pitchFamily="18" charset="2"/>
              </a:rPr>
              <a:t>b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3</a:t>
            </a:r>
            <a:r>
              <a:rPr lang="en-US" altLang="en-US" sz="2700" i="1" smtClean="0">
                <a:latin typeface="Times New Roman" panose="02020603050405020304" pitchFamily="18" charset="0"/>
              </a:rPr>
              <a:t> </a:t>
            </a:r>
            <a:r>
              <a:rPr lang="en-US" altLang="en-US" sz="2700" smtClean="0">
                <a:latin typeface="Times New Roman" panose="02020603050405020304" pitchFamily="18" charset="0"/>
              </a:rPr>
              <a:t>1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 </a:t>
            </a:r>
            <a:r>
              <a:rPr lang="en-US" altLang="en-US" sz="2700" smtClean="0">
                <a:latin typeface="Times New Roman" panose="02020603050405020304" pitchFamily="18" charset="0"/>
              </a:rPr>
              <a:t>]</a:t>
            </a:r>
            <a:r>
              <a:rPr lang="en-US" altLang="en-US" sz="4000" baseline="30000" smtClean="0">
                <a:latin typeface="Times New Roman" panose="02020603050405020304" pitchFamily="18" charset="0"/>
              </a:rPr>
              <a:t> </a:t>
            </a:r>
            <a:r>
              <a:rPr lang="en-US" altLang="en-US" sz="2700" smtClean="0">
                <a:latin typeface="Times New Roman" panose="02020603050405020304" pitchFamily="18" charset="0"/>
              </a:rPr>
              <a:t>[</a:t>
            </a:r>
            <a:r>
              <a:rPr lang="en-US" altLang="en-US" sz="2700" i="1" smtClean="0">
                <a:latin typeface="Times New Roman" panose="02020603050405020304" pitchFamily="18" charset="0"/>
              </a:rPr>
              <a:t>v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z="2700" i="1" smtClean="0">
                <a:latin typeface="Times New Roman" panose="02020603050405020304" pitchFamily="18" charset="0"/>
              </a:rPr>
              <a:t> v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2700" i="1" smtClean="0">
                <a:latin typeface="Times New Roman" panose="02020603050405020304" pitchFamily="18" charset="0"/>
              </a:rPr>
              <a:t> v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3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  </a:t>
            </a:r>
            <a:r>
              <a:rPr lang="en-US" altLang="en-US" smtClean="0">
                <a:latin typeface="Times New Roman" panose="02020603050405020304" pitchFamily="18" charset="0"/>
              </a:rPr>
              <a:t>P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0</a:t>
            </a:r>
            <a:r>
              <a:rPr lang="en-US" altLang="en-US" smtClean="0">
                <a:latin typeface="Times New Roman" panose="02020603050405020304" pitchFamily="18" charset="0"/>
              </a:rPr>
              <a:t>] </a:t>
            </a:r>
            <a:r>
              <a:rPr lang="en-US" altLang="en-US" sz="4000" baseline="30000" smtClean="0">
                <a:latin typeface="Times New Roman" panose="02020603050405020304" pitchFamily="18" charset="0"/>
              </a:rPr>
              <a:t>T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	Thus we obtain the four-dimensional </a:t>
            </a:r>
            <a:r>
              <a:rPr lang="en-US" altLang="en-US" sz="2800" i="1" smtClean="0"/>
              <a:t>homogeneous coordinate</a:t>
            </a:r>
            <a:r>
              <a:rPr lang="en-US" altLang="en-US" sz="2800" smtClean="0"/>
              <a:t> representation</a:t>
            </a:r>
          </a:p>
          <a:p>
            <a:pPr eaLnBrk="1" hangingPunct="1">
              <a:buFontTx/>
              <a:buNone/>
            </a:pPr>
            <a:r>
              <a:rPr lang="en-US" altLang="en-US" sz="2800" b="1" smtClean="0">
                <a:latin typeface="Times New Roman" panose="02020603050405020304" pitchFamily="18" charset="0"/>
              </a:rPr>
              <a:t>		v</a:t>
            </a:r>
            <a:r>
              <a:rPr lang="en-US" altLang="en-US" sz="2800" smtClean="0">
                <a:latin typeface="Times New Roman" panose="02020603050405020304" pitchFamily="18" charset="0"/>
              </a:rPr>
              <a:t> = </a:t>
            </a:r>
            <a:r>
              <a:rPr lang="en-US" altLang="en-US" sz="2700" smtClean="0">
                <a:latin typeface="Times New Roman" panose="02020603050405020304" pitchFamily="18" charset="0"/>
              </a:rPr>
              <a:t>[</a:t>
            </a:r>
            <a:r>
              <a:rPr lang="en-US" altLang="en-US" sz="2700" smtClean="0">
                <a:latin typeface="Symbol" panose="05050102010706020507" pitchFamily="18" charset="2"/>
              </a:rPr>
              <a:t>a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1 </a:t>
            </a:r>
            <a:r>
              <a:rPr lang="en-US" altLang="en-US" sz="2700" smtClean="0">
                <a:latin typeface="Symbol" panose="05050102010706020507" pitchFamily="18" charset="2"/>
              </a:rPr>
              <a:t>a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2700" i="1" smtClean="0">
                <a:latin typeface="Times New Roman" panose="02020603050405020304" pitchFamily="18" charset="0"/>
              </a:rPr>
              <a:t> </a:t>
            </a:r>
            <a:r>
              <a:rPr lang="en-US" altLang="en-US" sz="2700" smtClean="0">
                <a:latin typeface="Symbol" panose="05050102010706020507" pitchFamily="18" charset="2"/>
              </a:rPr>
              <a:t>a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3</a:t>
            </a:r>
            <a:r>
              <a:rPr lang="en-US" altLang="en-US" sz="2700" i="1" smtClean="0">
                <a:latin typeface="Times New Roman" panose="02020603050405020304" pitchFamily="18" charset="0"/>
              </a:rPr>
              <a:t> </a:t>
            </a:r>
            <a:r>
              <a:rPr lang="en-US" altLang="en-US" sz="2700" smtClean="0">
                <a:latin typeface="Times New Roman" panose="02020603050405020304" pitchFamily="18" charset="0"/>
              </a:rPr>
              <a:t>0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 </a:t>
            </a:r>
            <a:r>
              <a:rPr lang="en-US" altLang="en-US" sz="2700" smtClean="0">
                <a:latin typeface="Times New Roman" panose="02020603050405020304" pitchFamily="18" charset="0"/>
              </a:rPr>
              <a:t>]</a:t>
            </a:r>
            <a:r>
              <a:rPr lang="en-US" altLang="en-US" sz="4000" baseline="30000" smtClean="0">
                <a:latin typeface="Times New Roman" panose="02020603050405020304" pitchFamily="18" charset="0"/>
              </a:rPr>
              <a:t> T</a:t>
            </a:r>
            <a:endParaRPr lang="en-US" altLang="en-US" sz="2800" smtClean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800" b="1" smtClean="0">
                <a:latin typeface="Times New Roman" panose="02020603050405020304" pitchFamily="18" charset="0"/>
              </a:rPr>
              <a:t>		p</a:t>
            </a:r>
            <a:r>
              <a:rPr lang="en-US" altLang="en-US" sz="2800" smtClean="0">
                <a:latin typeface="Times New Roman" panose="02020603050405020304" pitchFamily="18" charset="0"/>
              </a:rPr>
              <a:t> = </a:t>
            </a:r>
            <a:r>
              <a:rPr lang="en-US" altLang="en-US" sz="2700" smtClean="0">
                <a:latin typeface="Times New Roman" panose="02020603050405020304" pitchFamily="18" charset="0"/>
              </a:rPr>
              <a:t>[</a:t>
            </a:r>
            <a:r>
              <a:rPr lang="en-US" altLang="en-US" sz="2700" smtClean="0">
                <a:latin typeface="Symbol" panose="05050102010706020507" pitchFamily="18" charset="2"/>
              </a:rPr>
              <a:t>b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1 </a:t>
            </a:r>
            <a:r>
              <a:rPr lang="en-US" altLang="en-US" sz="2700" smtClean="0">
                <a:latin typeface="Symbol" panose="05050102010706020507" pitchFamily="18" charset="2"/>
              </a:rPr>
              <a:t>b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2700" i="1" smtClean="0">
                <a:latin typeface="Times New Roman" panose="02020603050405020304" pitchFamily="18" charset="0"/>
              </a:rPr>
              <a:t> </a:t>
            </a:r>
            <a:r>
              <a:rPr lang="en-US" altLang="en-US" sz="2700" smtClean="0">
                <a:latin typeface="Symbol" panose="05050102010706020507" pitchFamily="18" charset="2"/>
              </a:rPr>
              <a:t>b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3</a:t>
            </a:r>
            <a:r>
              <a:rPr lang="en-US" altLang="en-US" sz="2700" i="1" smtClean="0">
                <a:latin typeface="Times New Roman" panose="02020603050405020304" pitchFamily="18" charset="0"/>
              </a:rPr>
              <a:t> </a:t>
            </a:r>
            <a:r>
              <a:rPr lang="en-US" altLang="en-US" sz="2700" smtClean="0">
                <a:latin typeface="Times New Roman" panose="02020603050405020304" pitchFamily="18" charset="0"/>
              </a:rPr>
              <a:t>1</a:t>
            </a:r>
            <a:r>
              <a:rPr lang="en-US" altLang="en-US" sz="2700" baseline="-25000" smtClean="0">
                <a:latin typeface="Times New Roman" panose="02020603050405020304" pitchFamily="18" charset="0"/>
              </a:rPr>
              <a:t> </a:t>
            </a:r>
            <a:r>
              <a:rPr lang="en-US" altLang="en-US" sz="2700" smtClean="0">
                <a:latin typeface="Times New Roman" panose="02020603050405020304" pitchFamily="18" charset="0"/>
              </a:rPr>
              <a:t>]</a:t>
            </a:r>
            <a:r>
              <a:rPr lang="en-US" altLang="en-US" sz="4000" baseline="30000" smtClean="0">
                <a:latin typeface="Times New Roman" panose="02020603050405020304" pitchFamily="18" charset="0"/>
              </a:rPr>
              <a:t> T</a:t>
            </a:r>
          </a:p>
          <a:p>
            <a:pPr lvl="1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581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00"/>
    </mc:Choice>
    <mc:Fallback xmlns="">
      <p:transition spd="slow" advTm="647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Representation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Homogeneous Coordinates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The homogeneous coordinates form  for a three dimensional point [x y z] is given 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</a:rPr>
              <a:t>		p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=[x’ y’ z’ w] </a:t>
            </a:r>
            <a:r>
              <a:rPr lang="en-US" altLang="en-US" sz="3300" baseline="30000" dirty="0" smtClean="0">
                <a:latin typeface="Times New Roman" panose="02020603050405020304" pitchFamily="18" charset="0"/>
              </a:rPr>
              <a:t>T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=[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wx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wy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wz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w] </a:t>
            </a:r>
            <a:r>
              <a:rPr lang="en-US" altLang="en-US" sz="3300" baseline="30000" dirty="0" smtClean="0">
                <a:latin typeface="Times New Roman" panose="02020603050405020304" pitchFamily="18" charset="0"/>
              </a:rPr>
              <a:t>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We return to a three dimensional point (for w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0</a:t>
            </a:r>
            <a:r>
              <a:rPr lang="en-US" altLang="en-US" sz="2400" dirty="0" smtClean="0"/>
              <a:t>) by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		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x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x</a:t>
            </a:r>
            <a:r>
              <a:rPr lang="en-US" altLang="en-US" sz="2400" dirty="0" smtClean="0">
                <a:sym typeface="Symbol" panose="05050102010706020507" pitchFamily="18" charset="2"/>
              </a:rPr>
              <a:t>’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/w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		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y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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y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’/w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		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z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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z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’/w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If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w=0, </a:t>
            </a:r>
            <a:r>
              <a:rPr lang="en-US" altLang="en-US" sz="2400" dirty="0" smtClean="0"/>
              <a:t>the representation is that of a vector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Note that homogeneous coordinates replaces points in three dimensions by lines through the origin in four dimensions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For w=1, the representation of a point is [x y z 1]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95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91"/>
    </mc:Choice>
    <mc:Fallback xmlns="">
      <p:transition spd="slow" advTm="25091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Representation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Change of Coordinate Systems</a:t>
            </a:r>
          </a:p>
          <a:p>
            <a:pPr lvl="1" eaLnBrk="1" hangingPunct="1"/>
            <a:r>
              <a:rPr lang="en-US" altLang="en-US" smtClean="0"/>
              <a:t>Consider two representations of a the same vector with respect to two different bases. The representations are 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097088" y="4191000"/>
            <a:ext cx="6569075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700"/>
              <a:t>v</a:t>
            </a:r>
            <a:r>
              <a:rPr lang="en-US" altLang="en-US" sz="2700" i="1"/>
              <a:t>=</a:t>
            </a:r>
            <a:r>
              <a:rPr lang="en-US" altLang="en-US" sz="2700">
                <a:latin typeface="Symbol" panose="05050102010706020507" pitchFamily="18" charset="2"/>
              </a:rPr>
              <a:t>a</a:t>
            </a:r>
            <a:r>
              <a:rPr lang="en-US" altLang="en-US" sz="2700" baseline="-25000"/>
              <a:t>1</a:t>
            </a:r>
            <a:r>
              <a:rPr lang="en-US" altLang="en-US" sz="2700" i="1"/>
              <a:t>v</a:t>
            </a:r>
            <a:r>
              <a:rPr lang="en-US" altLang="en-US" sz="2700" baseline="-25000"/>
              <a:t>1</a:t>
            </a:r>
            <a:r>
              <a:rPr lang="en-US" altLang="en-US" sz="2700" i="1"/>
              <a:t>+ </a:t>
            </a:r>
            <a:r>
              <a:rPr lang="en-US" altLang="en-US" sz="2700">
                <a:latin typeface="Symbol" panose="05050102010706020507" pitchFamily="18" charset="2"/>
              </a:rPr>
              <a:t>a</a:t>
            </a:r>
            <a:r>
              <a:rPr lang="en-US" altLang="en-US" sz="2700" baseline="-25000"/>
              <a:t>2</a:t>
            </a:r>
            <a:r>
              <a:rPr lang="en-US" altLang="en-US" sz="2700" i="1"/>
              <a:t>v</a:t>
            </a:r>
            <a:r>
              <a:rPr lang="en-US" altLang="en-US" sz="2700" baseline="-25000"/>
              <a:t>2</a:t>
            </a:r>
            <a:r>
              <a:rPr lang="en-US" altLang="en-US" sz="2700" i="1"/>
              <a:t> </a:t>
            </a:r>
            <a:r>
              <a:rPr lang="en-US" altLang="en-US" sz="2700"/>
              <a:t>+</a:t>
            </a:r>
            <a:r>
              <a:rPr lang="en-US" altLang="en-US" sz="2700">
                <a:latin typeface="Symbol" panose="05050102010706020507" pitchFamily="18" charset="2"/>
              </a:rPr>
              <a:t>a</a:t>
            </a:r>
            <a:r>
              <a:rPr lang="en-US" altLang="en-US" sz="2700" baseline="-25000"/>
              <a:t>3</a:t>
            </a:r>
            <a:r>
              <a:rPr lang="en-US" altLang="en-US" sz="2700" i="1"/>
              <a:t>v</a:t>
            </a:r>
            <a:r>
              <a:rPr lang="en-US" altLang="en-US" sz="2700" baseline="-25000"/>
              <a:t>3 </a:t>
            </a:r>
            <a:r>
              <a:rPr lang="en-US" altLang="en-US" sz="2700"/>
              <a:t>= [</a:t>
            </a:r>
            <a:r>
              <a:rPr lang="en-US" altLang="en-US" sz="2700">
                <a:latin typeface="Symbol" panose="05050102010706020507" pitchFamily="18" charset="2"/>
              </a:rPr>
              <a:t>a</a:t>
            </a:r>
            <a:r>
              <a:rPr lang="en-US" altLang="en-US" sz="2700" baseline="-25000"/>
              <a:t>1 </a:t>
            </a:r>
            <a:r>
              <a:rPr lang="en-US" altLang="en-US" sz="2700">
                <a:latin typeface="Symbol" panose="05050102010706020507" pitchFamily="18" charset="2"/>
              </a:rPr>
              <a:t>a</a:t>
            </a:r>
            <a:r>
              <a:rPr lang="en-US" altLang="en-US" sz="2700" baseline="-25000"/>
              <a:t>2</a:t>
            </a:r>
            <a:r>
              <a:rPr lang="en-US" altLang="en-US" sz="2700" i="1"/>
              <a:t> </a:t>
            </a:r>
            <a:r>
              <a:rPr lang="en-US" altLang="en-US" sz="2700">
                <a:latin typeface="Symbol" panose="05050102010706020507" pitchFamily="18" charset="2"/>
              </a:rPr>
              <a:t>a</a:t>
            </a:r>
            <a:r>
              <a:rPr lang="en-US" altLang="en-US" sz="2700" baseline="-25000"/>
              <a:t>3</a:t>
            </a:r>
            <a:r>
              <a:rPr lang="en-US" altLang="en-US" sz="2700"/>
              <a:t>]</a:t>
            </a:r>
            <a:r>
              <a:rPr lang="en-US" altLang="en-US" sz="4000" baseline="30000"/>
              <a:t> </a:t>
            </a:r>
            <a:r>
              <a:rPr lang="en-US" altLang="en-US" sz="2700"/>
              <a:t>[</a:t>
            </a:r>
            <a:r>
              <a:rPr lang="en-US" altLang="en-US" sz="2700" i="1"/>
              <a:t>v</a:t>
            </a:r>
            <a:r>
              <a:rPr lang="en-US" altLang="en-US" sz="2700" baseline="-25000"/>
              <a:t>1</a:t>
            </a:r>
            <a:r>
              <a:rPr lang="en-US" altLang="en-US" sz="2700" i="1"/>
              <a:t> v</a:t>
            </a:r>
            <a:r>
              <a:rPr lang="en-US" altLang="en-US" sz="2700" baseline="-25000"/>
              <a:t>2</a:t>
            </a:r>
            <a:r>
              <a:rPr lang="en-US" altLang="en-US" sz="2700" i="1"/>
              <a:t> v</a:t>
            </a:r>
            <a:r>
              <a:rPr lang="en-US" altLang="en-US" sz="2700" baseline="-25000"/>
              <a:t>3</a:t>
            </a:r>
            <a:r>
              <a:rPr lang="en-US" altLang="en-US" sz="3100"/>
              <a:t>] </a:t>
            </a:r>
            <a:r>
              <a:rPr lang="en-US" altLang="en-US" sz="4000" baseline="30000"/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700" i="1"/>
              <a:t> =</a:t>
            </a:r>
            <a:r>
              <a:rPr lang="en-US" altLang="en-US" sz="2700">
                <a:latin typeface="Symbol" panose="05050102010706020507" pitchFamily="18" charset="2"/>
              </a:rPr>
              <a:t>b</a:t>
            </a:r>
            <a:r>
              <a:rPr lang="en-US" altLang="en-US" sz="2700" baseline="-25000"/>
              <a:t>1</a:t>
            </a:r>
            <a:r>
              <a:rPr lang="en-US" altLang="en-US" sz="2700" i="1"/>
              <a:t>u</a:t>
            </a:r>
            <a:r>
              <a:rPr lang="en-US" altLang="en-US" sz="2700" baseline="-25000"/>
              <a:t>1</a:t>
            </a:r>
            <a:r>
              <a:rPr lang="en-US" altLang="en-US" sz="2700" i="1"/>
              <a:t>+ </a:t>
            </a:r>
            <a:r>
              <a:rPr lang="en-US" altLang="en-US" sz="2700">
                <a:latin typeface="Symbol" panose="05050102010706020507" pitchFamily="18" charset="2"/>
              </a:rPr>
              <a:t>b</a:t>
            </a:r>
            <a:r>
              <a:rPr lang="en-US" altLang="en-US" sz="2700" baseline="-25000"/>
              <a:t>2</a:t>
            </a:r>
            <a:r>
              <a:rPr lang="en-US" altLang="en-US" sz="2700" i="1"/>
              <a:t>u</a:t>
            </a:r>
            <a:r>
              <a:rPr lang="en-US" altLang="en-US" sz="2700" baseline="-25000"/>
              <a:t>2</a:t>
            </a:r>
            <a:r>
              <a:rPr lang="en-US" altLang="en-US" sz="2700" i="1"/>
              <a:t> </a:t>
            </a:r>
            <a:r>
              <a:rPr lang="en-US" altLang="en-US" sz="2700"/>
              <a:t>+</a:t>
            </a:r>
            <a:r>
              <a:rPr lang="en-US" altLang="en-US" sz="2700">
                <a:latin typeface="Symbol" panose="05050102010706020507" pitchFamily="18" charset="2"/>
              </a:rPr>
              <a:t>b</a:t>
            </a:r>
            <a:r>
              <a:rPr lang="en-US" altLang="en-US" sz="2700" baseline="-25000"/>
              <a:t>3</a:t>
            </a:r>
            <a:r>
              <a:rPr lang="en-US" altLang="en-US" sz="2700" i="1"/>
              <a:t>u</a:t>
            </a:r>
            <a:r>
              <a:rPr lang="en-US" altLang="en-US" sz="2700" baseline="-25000"/>
              <a:t>3 </a:t>
            </a:r>
            <a:r>
              <a:rPr lang="en-US" altLang="en-US" sz="2700"/>
              <a:t>= [</a:t>
            </a:r>
            <a:r>
              <a:rPr lang="en-US" altLang="en-US" sz="2700">
                <a:latin typeface="Symbol" panose="05050102010706020507" pitchFamily="18" charset="2"/>
              </a:rPr>
              <a:t>b</a:t>
            </a:r>
            <a:r>
              <a:rPr lang="en-US" altLang="en-US" sz="2700" baseline="-25000"/>
              <a:t>1 </a:t>
            </a:r>
            <a:r>
              <a:rPr lang="en-US" altLang="en-US" sz="2700">
                <a:latin typeface="Symbol" panose="05050102010706020507" pitchFamily="18" charset="2"/>
              </a:rPr>
              <a:t>b</a:t>
            </a:r>
            <a:r>
              <a:rPr lang="en-US" altLang="en-US" sz="2700" baseline="-25000"/>
              <a:t>2</a:t>
            </a:r>
            <a:r>
              <a:rPr lang="en-US" altLang="en-US" sz="2700" i="1"/>
              <a:t> </a:t>
            </a:r>
            <a:r>
              <a:rPr lang="en-US" altLang="en-US" sz="2700">
                <a:latin typeface="Symbol" panose="05050102010706020507" pitchFamily="18" charset="2"/>
              </a:rPr>
              <a:t>b</a:t>
            </a:r>
            <a:r>
              <a:rPr lang="en-US" altLang="en-US" sz="2700" baseline="-25000"/>
              <a:t>3</a:t>
            </a:r>
            <a:r>
              <a:rPr lang="en-US" altLang="en-US" sz="2700"/>
              <a:t>]</a:t>
            </a:r>
            <a:r>
              <a:rPr lang="en-US" altLang="en-US" sz="4000" baseline="30000"/>
              <a:t> </a:t>
            </a:r>
            <a:r>
              <a:rPr lang="en-US" altLang="en-US" sz="2700"/>
              <a:t>[</a:t>
            </a:r>
            <a:r>
              <a:rPr lang="en-US" altLang="en-US" sz="2700" i="1"/>
              <a:t>u</a:t>
            </a:r>
            <a:r>
              <a:rPr lang="en-US" altLang="en-US" sz="2700" baseline="-25000"/>
              <a:t>1</a:t>
            </a:r>
            <a:r>
              <a:rPr lang="en-US" altLang="en-US" sz="2700" i="1"/>
              <a:t> u</a:t>
            </a:r>
            <a:r>
              <a:rPr lang="en-US" altLang="en-US" sz="2700" baseline="-25000"/>
              <a:t>2</a:t>
            </a:r>
            <a:r>
              <a:rPr lang="en-US" altLang="en-US" sz="2700" i="1"/>
              <a:t> u</a:t>
            </a:r>
            <a:r>
              <a:rPr lang="en-US" altLang="en-US" sz="2700" baseline="-25000"/>
              <a:t>3</a:t>
            </a:r>
            <a:r>
              <a:rPr lang="en-US" altLang="en-US" sz="3100"/>
              <a:t>] </a:t>
            </a:r>
            <a:r>
              <a:rPr lang="en-US" altLang="en-US" sz="4000" baseline="30000"/>
              <a:t>T</a:t>
            </a:r>
          </a:p>
          <a:p>
            <a:pPr eaLnBrk="1" hangingPunct="1"/>
            <a:endParaRPr lang="en-US" altLang="en-US"/>
          </a:p>
        </p:txBody>
      </p:sp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3849688" y="2743200"/>
            <a:ext cx="21209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700" b="1"/>
              <a:t>a</a:t>
            </a:r>
            <a:r>
              <a:rPr lang="en-US" altLang="en-US" sz="2700" i="1"/>
              <a:t>=</a:t>
            </a:r>
            <a:r>
              <a:rPr lang="en-US" altLang="en-US" sz="2700"/>
              <a:t>[</a:t>
            </a:r>
            <a:r>
              <a:rPr lang="en-US" altLang="en-US" sz="2700">
                <a:latin typeface="Symbol" panose="05050102010706020507" pitchFamily="18" charset="2"/>
              </a:rPr>
              <a:t>a</a:t>
            </a:r>
            <a:r>
              <a:rPr lang="en-US" altLang="en-US" sz="2700" baseline="-25000"/>
              <a:t>1</a:t>
            </a:r>
            <a:r>
              <a:rPr lang="en-US" altLang="en-US" sz="2700" i="1"/>
              <a:t> </a:t>
            </a:r>
            <a:r>
              <a:rPr lang="en-US" altLang="en-US" sz="2700">
                <a:latin typeface="Symbol" panose="05050102010706020507" pitchFamily="18" charset="2"/>
              </a:rPr>
              <a:t>a</a:t>
            </a:r>
            <a:r>
              <a:rPr lang="en-US" altLang="en-US" sz="2700" baseline="-25000"/>
              <a:t>2</a:t>
            </a:r>
            <a:r>
              <a:rPr lang="en-US" altLang="en-US" sz="2700" i="1"/>
              <a:t>  </a:t>
            </a:r>
            <a:r>
              <a:rPr lang="en-US" altLang="en-US" sz="2700">
                <a:latin typeface="Symbol" panose="05050102010706020507" pitchFamily="18" charset="2"/>
              </a:rPr>
              <a:t>a</a:t>
            </a:r>
            <a:r>
              <a:rPr lang="en-US" altLang="en-US" sz="2700" baseline="-25000"/>
              <a:t>3 </a:t>
            </a:r>
            <a:r>
              <a:rPr lang="en-US" altLang="en-US" sz="2700"/>
              <a:t>]</a:t>
            </a:r>
          </a:p>
        </p:txBody>
      </p:sp>
      <p:sp>
        <p:nvSpPr>
          <p:cNvPr id="71686" name="Text Box 7"/>
          <p:cNvSpPr txBox="1">
            <a:spLocks noChangeArrowheads="1"/>
          </p:cNvSpPr>
          <p:nvPr/>
        </p:nvSpPr>
        <p:spPr bwMode="auto">
          <a:xfrm>
            <a:off x="3581400" y="3200400"/>
            <a:ext cx="25511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700" b="1"/>
              <a:t>b</a:t>
            </a:r>
            <a:r>
              <a:rPr lang="en-US" altLang="en-US" sz="2700" i="1"/>
              <a:t>=</a:t>
            </a:r>
            <a:r>
              <a:rPr lang="en-US" altLang="en-US" sz="2700"/>
              <a:t>[</a:t>
            </a:r>
            <a:r>
              <a:rPr lang="en-US" altLang="en-US" sz="2700">
                <a:latin typeface="Symbol" panose="05050102010706020507" pitchFamily="18" charset="2"/>
              </a:rPr>
              <a:t>b</a:t>
            </a:r>
            <a:r>
              <a:rPr lang="en-US" altLang="en-US" sz="2700" baseline="-25000"/>
              <a:t>1 </a:t>
            </a:r>
            <a:r>
              <a:rPr lang="en-US" altLang="en-US" sz="2700" i="1"/>
              <a:t> </a:t>
            </a:r>
            <a:r>
              <a:rPr lang="en-US" altLang="en-US" sz="2700">
                <a:latin typeface="Symbol" panose="05050102010706020507" pitchFamily="18" charset="2"/>
              </a:rPr>
              <a:t>b</a:t>
            </a:r>
            <a:r>
              <a:rPr lang="en-US" altLang="en-US" sz="2700" baseline="-25000"/>
              <a:t>2</a:t>
            </a:r>
            <a:r>
              <a:rPr lang="en-US" altLang="en-US" sz="2700"/>
              <a:t>  </a:t>
            </a:r>
            <a:r>
              <a:rPr lang="en-US" altLang="en-US" sz="2700">
                <a:latin typeface="Symbol" panose="05050102010706020507" pitchFamily="18" charset="2"/>
              </a:rPr>
              <a:t>b</a:t>
            </a:r>
            <a:r>
              <a:rPr lang="en-US" altLang="en-US" sz="2700" baseline="-25000"/>
              <a:t>3</a:t>
            </a:r>
            <a:r>
              <a:rPr lang="en-US" altLang="en-US" sz="2700"/>
              <a:t>]</a:t>
            </a:r>
            <a:endParaRPr lang="en-US" altLang="en-US" sz="2700" baseline="-25000"/>
          </a:p>
        </p:txBody>
      </p:sp>
      <p:sp>
        <p:nvSpPr>
          <p:cNvPr id="71687" name="Text Box 8"/>
          <p:cNvSpPr txBox="1">
            <a:spLocks noChangeArrowheads="1"/>
          </p:cNvSpPr>
          <p:nvPr/>
        </p:nvSpPr>
        <p:spPr bwMode="auto">
          <a:xfrm>
            <a:off x="2173288" y="3810000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427025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08"/>
    </mc:Choice>
    <mc:Fallback xmlns="">
      <p:transition spd="slow" advTm="91108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Representation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Change of Coordinate Systems</a:t>
            </a:r>
          </a:p>
          <a:p>
            <a:pPr lvl="1" eaLnBrk="1" hangingPunct="1"/>
            <a:r>
              <a:rPr lang="en-US" altLang="en-US" sz="2400" smtClean="0"/>
              <a:t>Each of the basis vectors, u1,u2, u3, are vectors that can be represented in terms of the first basis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576388" y="3581400"/>
            <a:ext cx="28273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</a:t>
            </a:r>
            <a:r>
              <a:rPr lang="en-US" altLang="en-US" baseline="-25000"/>
              <a:t>1 </a:t>
            </a:r>
            <a:r>
              <a:rPr lang="en-US" altLang="en-US"/>
              <a:t>= </a:t>
            </a:r>
            <a:r>
              <a:rPr lang="en-US" altLang="en-US">
                <a:latin typeface="Symbol" panose="05050102010706020507" pitchFamily="18" charset="2"/>
              </a:rPr>
              <a:t>g</a:t>
            </a:r>
            <a:r>
              <a:rPr lang="en-US" altLang="en-US" baseline="-25000"/>
              <a:t>11</a:t>
            </a:r>
            <a:r>
              <a:rPr lang="en-US" altLang="en-US"/>
              <a:t>v</a:t>
            </a:r>
            <a:r>
              <a:rPr lang="en-US" altLang="en-US" baseline="-25000"/>
              <a:t>1</a:t>
            </a:r>
            <a:r>
              <a:rPr lang="en-US" altLang="en-US"/>
              <a:t>+</a:t>
            </a:r>
            <a:r>
              <a:rPr lang="en-US" altLang="en-US">
                <a:latin typeface="Symbol" panose="05050102010706020507" pitchFamily="18" charset="2"/>
              </a:rPr>
              <a:t>g</a:t>
            </a:r>
            <a:r>
              <a:rPr lang="en-US" altLang="en-US" baseline="-25000"/>
              <a:t>12</a:t>
            </a:r>
            <a:r>
              <a:rPr lang="en-US" altLang="en-US"/>
              <a:t>v</a:t>
            </a:r>
            <a:r>
              <a:rPr lang="en-US" altLang="en-US" baseline="-25000"/>
              <a:t>2</a:t>
            </a:r>
            <a:r>
              <a:rPr lang="en-US" altLang="en-US"/>
              <a:t>+</a:t>
            </a:r>
            <a:r>
              <a:rPr lang="en-US" altLang="en-US">
                <a:latin typeface="Symbol" panose="05050102010706020507" pitchFamily="18" charset="2"/>
              </a:rPr>
              <a:t>g</a:t>
            </a:r>
            <a:r>
              <a:rPr lang="en-US" altLang="en-US" baseline="-25000"/>
              <a:t>13</a:t>
            </a:r>
            <a:r>
              <a:rPr lang="en-US" altLang="en-US"/>
              <a:t>v</a:t>
            </a:r>
            <a:r>
              <a:rPr lang="en-US" altLang="en-US" baseline="-25000"/>
              <a:t>3</a:t>
            </a:r>
          </a:p>
          <a:p>
            <a:pPr eaLnBrk="1" hangingPunct="1"/>
            <a:r>
              <a:rPr lang="en-US" altLang="en-US"/>
              <a:t>u</a:t>
            </a:r>
            <a:r>
              <a:rPr lang="en-US" altLang="en-US" baseline="-25000"/>
              <a:t>2 </a:t>
            </a:r>
            <a:r>
              <a:rPr lang="en-US" altLang="en-US"/>
              <a:t>= </a:t>
            </a:r>
            <a:r>
              <a:rPr lang="en-US" altLang="en-US">
                <a:latin typeface="Symbol" panose="05050102010706020507" pitchFamily="18" charset="2"/>
              </a:rPr>
              <a:t>g</a:t>
            </a:r>
            <a:r>
              <a:rPr lang="en-US" altLang="en-US" baseline="-25000"/>
              <a:t>21</a:t>
            </a:r>
            <a:r>
              <a:rPr lang="en-US" altLang="en-US"/>
              <a:t>v</a:t>
            </a:r>
            <a:r>
              <a:rPr lang="en-US" altLang="en-US" baseline="-25000"/>
              <a:t>1</a:t>
            </a:r>
            <a:r>
              <a:rPr lang="en-US" altLang="en-US"/>
              <a:t>+</a:t>
            </a:r>
            <a:r>
              <a:rPr lang="en-US" altLang="en-US">
                <a:latin typeface="Symbol" panose="05050102010706020507" pitchFamily="18" charset="2"/>
              </a:rPr>
              <a:t>g</a:t>
            </a:r>
            <a:r>
              <a:rPr lang="en-US" altLang="en-US" baseline="-25000"/>
              <a:t>22</a:t>
            </a:r>
            <a:r>
              <a:rPr lang="en-US" altLang="en-US"/>
              <a:t>v</a:t>
            </a:r>
            <a:r>
              <a:rPr lang="en-US" altLang="en-US" baseline="-25000"/>
              <a:t>2</a:t>
            </a:r>
            <a:r>
              <a:rPr lang="en-US" altLang="en-US"/>
              <a:t>+</a:t>
            </a:r>
            <a:r>
              <a:rPr lang="en-US" altLang="en-US">
                <a:latin typeface="Symbol" panose="05050102010706020507" pitchFamily="18" charset="2"/>
              </a:rPr>
              <a:t>g</a:t>
            </a:r>
            <a:r>
              <a:rPr lang="en-US" altLang="en-US" baseline="-25000"/>
              <a:t>23</a:t>
            </a:r>
            <a:r>
              <a:rPr lang="en-US" altLang="en-US"/>
              <a:t>v</a:t>
            </a:r>
            <a:r>
              <a:rPr lang="en-US" altLang="en-US" baseline="-25000"/>
              <a:t>3</a:t>
            </a:r>
            <a:endParaRPr lang="en-US" altLang="en-US"/>
          </a:p>
          <a:p>
            <a:pPr eaLnBrk="1" hangingPunct="1"/>
            <a:r>
              <a:rPr lang="en-US" altLang="en-US"/>
              <a:t>u</a:t>
            </a:r>
            <a:r>
              <a:rPr lang="en-US" altLang="en-US" baseline="-25000"/>
              <a:t>3 </a:t>
            </a:r>
            <a:r>
              <a:rPr lang="en-US" altLang="en-US"/>
              <a:t>= </a:t>
            </a:r>
            <a:r>
              <a:rPr lang="en-US" altLang="en-US">
                <a:latin typeface="Symbol" panose="05050102010706020507" pitchFamily="18" charset="2"/>
              </a:rPr>
              <a:t>g</a:t>
            </a:r>
            <a:r>
              <a:rPr lang="en-US" altLang="en-US" baseline="-25000"/>
              <a:t>31</a:t>
            </a:r>
            <a:r>
              <a:rPr lang="en-US" altLang="en-US"/>
              <a:t>v</a:t>
            </a:r>
            <a:r>
              <a:rPr lang="en-US" altLang="en-US" baseline="-25000"/>
              <a:t>1</a:t>
            </a:r>
            <a:r>
              <a:rPr lang="en-US" altLang="en-US"/>
              <a:t>+</a:t>
            </a:r>
            <a:r>
              <a:rPr lang="en-US" altLang="en-US">
                <a:latin typeface="Symbol" panose="05050102010706020507" pitchFamily="18" charset="2"/>
              </a:rPr>
              <a:t>g</a:t>
            </a:r>
            <a:r>
              <a:rPr lang="en-US" altLang="en-US" baseline="-25000"/>
              <a:t>32</a:t>
            </a:r>
            <a:r>
              <a:rPr lang="en-US" altLang="en-US"/>
              <a:t>v</a:t>
            </a:r>
            <a:r>
              <a:rPr lang="en-US" altLang="en-US" baseline="-25000"/>
              <a:t>2</a:t>
            </a:r>
            <a:r>
              <a:rPr lang="en-US" altLang="en-US"/>
              <a:t>+</a:t>
            </a:r>
            <a:r>
              <a:rPr lang="en-US" altLang="en-US">
                <a:latin typeface="Symbol" panose="05050102010706020507" pitchFamily="18" charset="2"/>
              </a:rPr>
              <a:t>g</a:t>
            </a:r>
            <a:r>
              <a:rPr lang="en-US" altLang="en-US" baseline="-25000"/>
              <a:t>33</a:t>
            </a:r>
            <a:r>
              <a:rPr lang="en-US" altLang="en-US"/>
              <a:t>v</a:t>
            </a:r>
            <a:r>
              <a:rPr lang="en-US" altLang="en-US" baseline="-25000"/>
              <a:t>3</a:t>
            </a:r>
          </a:p>
        </p:txBody>
      </p:sp>
      <p:grpSp>
        <p:nvGrpSpPr>
          <p:cNvPr id="72709" name="Group 7"/>
          <p:cNvGrpSpPr>
            <a:grpSpLocks/>
          </p:cNvGrpSpPr>
          <p:nvPr/>
        </p:nvGrpSpPr>
        <p:grpSpPr bwMode="auto">
          <a:xfrm>
            <a:off x="5614988" y="2438400"/>
            <a:ext cx="2843212" cy="3352800"/>
            <a:chOff x="5614987" y="2438400"/>
            <a:chExt cx="2843213" cy="3352800"/>
          </a:xfrm>
        </p:grpSpPr>
        <p:pic>
          <p:nvPicPr>
            <p:cNvPr id="72710" name="Picture 9" descr="AN04F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4987" y="2438400"/>
              <a:ext cx="2843213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11" name="Line 10"/>
            <p:cNvSpPr>
              <a:spLocks noChangeShapeType="1"/>
            </p:cNvSpPr>
            <p:nvPr/>
          </p:nvSpPr>
          <p:spPr bwMode="auto">
            <a:xfrm flipV="1">
              <a:off x="6537325" y="3429000"/>
              <a:ext cx="762000" cy="9906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72712" name="Text Box 11"/>
            <p:cNvSpPr txBox="1">
              <a:spLocks noChangeArrowheads="1"/>
            </p:cNvSpPr>
            <p:nvPr/>
          </p:nvSpPr>
          <p:spPr bwMode="auto">
            <a:xfrm>
              <a:off x="7283450" y="30130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22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840"/>
    </mc:Choice>
    <mc:Fallback xmlns="">
      <p:transition spd="slow" advTm="10984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Representation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Change of Coordinate Systems</a:t>
            </a:r>
          </a:p>
          <a:p>
            <a:pPr eaLnBrk="1" hangingPunct="1">
              <a:buFontTx/>
              <a:buNone/>
            </a:pPr>
            <a:r>
              <a:rPr lang="en-US" altLang="en-US" sz="2700" smtClean="0"/>
              <a:t>	The coefficients define a 3 x 3 matrix</a:t>
            </a:r>
          </a:p>
          <a:p>
            <a:pPr eaLnBrk="1" hangingPunct="1">
              <a:buFontTx/>
              <a:buNone/>
            </a:pPr>
            <a:endParaRPr lang="en-US" altLang="en-US" sz="2700" smtClean="0"/>
          </a:p>
          <a:p>
            <a:pPr eaLnBrk="1" hangingPunct="1">
              <a:buFontTx/>
              <a:buNone/>
            </a:pPr>
            <a:endParaRPr lang="en-US" altLang="en-US" sz="2700" smtClean="0"/>
          </a:p>
          <a:p>
            <a:pPr eaLnBrk="1" hangingPunct="1">
              <a:buFontTx/>
              <a:buNone/>
            </a:pPr>
            <a:endParaRPr lang="en-US" altLang="en-US" sz="2700" smtClean="0"/>
          </a:p>
          <a:p>
            <a:pPr eaLnBrk="1" hangingPunct="1">
              <a:buFontTx/>
              <a:buNone/>
            </a:pPr>
            <a:endParaRPr lang="en-US" altLang="en-US" sz="2700" smtClean="0"/>
          </a:p>
          <a:p>
            <a:pPr eaLnBrk="1" hangingPunct="1">
              <a:buFontTx/>
              <a:buNone/>
            </a:pPr>
            <a:r>
              <a:rPr lang="en-US" altLang="en-US" sz="2700" smtClean="0"/>
              <a:t>	and the bases can be related by</a:t>
            </a:r>
          </a:p>
          <a:p>
            <a:pPr eaLnBrk="1" hangingPunct="1">
              <a:buFontTx/>
              <a:buNone/>
            </a:pPr>
            <a:endParaRPr lang="en-US" altLang="en-US" sz="2700" smtClean="0"/>
          </a:p>
          <a:p>
            <a:pPr lvl="1" eaLnBrk="1" hangingPunct="1"/>
            <a:endParaRPr lang="en-US" altLang="en-US" smtClean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429000" y="1981200"/>
          <a:ext cx="243840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002865" imgH="710891" progId="Equation.3">
                  <p:embed/>
                </p:oleObj>
              </mc:Choice>
              <mc:Fallback>
                <p:oleObj name="Equation" r:id="rId3" imgW="1002865" imgH="710891" progId="Equation.3">
                  <p:embed/>
                  <p:pic>
                    <p:nvPicPr>
                      <p:cNvPr id="13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2438400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2667000" y="2667000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M </a:t>
            </a:r>
            <a:r>
              <a:rPr lang="en-US" altLang="en-US"/>
              <a:t>=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3352800" y="4525963"/>
            <a:ext cx="1392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/>
              <a:t>a=M</a:t>
            </a:r>
            <a:r>
              <a:rPr lang="en-US" altLang="en-US" sz="3200" baseline="30000"/>
              <a:t>T</a:t>
            </a:r>
            <a:r>
              <a:rPr lang="en-US" altLang="en-US" sz="3200" b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1155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12"/>
    </mc:Choice>
    <mc:Fallback xmlns="">
      <p:transition spd="slow" advTm="79512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Representation</a:t>
            </a:r>
          </a:p>
        </p:txBody>
      </p:sp>
      <p:sp>
        <p:nvSpPr>
          <p:cNvPr id="1434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915400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Change of Coordinate Systems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</p:txBody>
      </p:sp>
      <p:grpSp>
        <p:nvGrpSpPr>
          <p:cNvPr id="14344" name="Group 20"/>
          <p:cNvGrpSpPr>
            <a:grpSpLocks/>
          </p:cNvGrpSpPr>
          <p:nvPr/>
        </p:nvGrpSpPr>
        <p:grpSpPr bwMode="auto">
          <a:xfrm>
            <a:off x="5105400" y="914400"/>
            <a:ext cx="4191000" cy="3097213"/>
            <a:chOff x="1872" y="816"/>
            <a:chExt cx="2880" cy="2166"/>
          </a:xfrm>
        </p:grpSpPr>
        <p:cxnSp>
          <p:nvCxnSpPr>
            <p:cNvPr id="14351" name="Straight Arrow Connector 8"/>
            <p:cNvCxnSpPr>
              <a:cxnSpLocks noChangeShapeType="1"/>
            </p:cNvCxnSpPr>
            <p:nvPr/>
          </p:nvCxnSpPr>
          <p:spPr bwMode="auto">
            <a:xfrm>
              <a:off x="2352" y="2592"/>
              <a:ext cx="672" cy="1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Straight Arrow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2016" y="2255"/>
              <a:ext cx="672" cy="1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353" name="Group 24"/>
            <p:cNvGrpSpPr>
              <a:grpSpLocks/>
            </p:cNvGrpSpPr>
            <p:nvPr/>
          </p:nvGrpSpPr>
          <p:grpSpPr bwMode="auto">
            <a:xfrm>
              <a:off x="1872" y="816"/>
              <a:ext cx="2880" cy="2166"/>
              <a:chOff x="2971800" y="1296194"/>
              <a:chExt cx="4572000" cy="3438713"/>
            </a:xfrm>
          </p:grpSpPr>
          <p:cxnSp>
            <p:nvCxnSpPr>
              <p:cNvPr id="14354" name="Straight Arrow Connector 4"/>
              <p:cNvCxnSpPr>
                <a:cxnSpLocks noChangeShapeType="1"/>
              </p:cNvCxnSpPr>
              <p:nvPr/>
            </p:nvCxnSpPr>
            <p:spPr bwMode="auto">
              <a:xfrm>
                <a:off x="3733800" y="4114800"/>
                <a:ext cx="38100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5" name="Straight Arrow Connector 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324100" y="2705100"/>
                <a:ext cx="28194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56" name="TextBox 12"/>
              <p:cNvSpPr txBox="1">
                <a:spLocks noChangeArrowheads="1"/>
              </p:cNvSpPr>
              <p:nvPr/>
            </p:nvSpPr>
            <p:spPr bwMode="auto">
              <a:xfrm>
                <a:off x="4495800" y="4192045"/>
                <a:ext cx="685800" cy="542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v1</a:t>
                </a:r>
              </a:p>
            </p:txBody>
          </p:sp>
          <p:sp>
            <p:nvSpPr>
              <p:cNvPr id="14357" name="TextBox 14"/>
              <p:cNvSpPr txBox="1">
                <a:spLocks noChangeArrowheads="1"/>
              </p:cNvSpPr>
              <p:nvPr/>
            </p:nvSpPr>
            <p:spPr bwMode="auto">
              <a:xfrm>
                <a:off x="3048000" y="2859566"/>
                <a:ext cx="685800" cy="542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v2</a:t>
                </a:r>
              </a:p>
            </p:txBody>
          </p:sp>
          <p:cxnSp>
            <p:nvCxnSpPr>
              <p:cNvPr id="14358" name="Straight Arrow Connector 16"/>
              <p:cNvCxnSpPr>
                <a:cxnSpLocks noChangeShapeType="1"/>
              </p:cNvCxnSpPr>
              <p:nvPr/>
            </p:nvCxnSpPr>
            <p:spPr bwMode="auto">
              <a:xfrm>
                <a:off x="3733800" y="4114006"/>
                <a:ext cx="3200400" cy="158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59" name="TextBox 17"/>
              <p:cNvSpPr txBox="1">
                <a:spLocks noChangeArrowheads="1"/>
              </p:cNvSpPr>
              <p:nvPr/>
            </p:nvSpPr>
            <p:spPr bwMode="auto">
              <a:xfrm>
                <a:off x="6629400" y="4192045"/>
                <a:ext cx="685800" cy="542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u1</a:t>
                </a:r>
              </a:p>
            </p:txBody>
          </p:sp>
          <p:cxnSp>
            <p:nvCxnSpPr>
              <p:cNvPr id="14360" name="Straight Arrow Connector 1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705100" y="3085306"/>
                <a:ext cx="2057400" cy="158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61" name="TextBox 20"/>
              <p:cNvSpPr txBox="1">
                <a:spLocks noChangeArrowheads="1"/>
              </p:cNvSpPr>
              <p:nvPr/>
            </p:nvSpPr>
            <p:spPr bwMode="auto">
              <a:xfrm>
                <a:off x="2971800" y="1830243"/>
                <a:ext cx="685800" cy="542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u2</a:t>
                </a:r>
              </a:p>
            </p:txBody>
          </p:sp>
          <p:cxnSp>
            <p:nvCxnSpPr>
              <p:cNvPr id="14362" name="Straight Arrow Connector 2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733800" y="3124200"/>
                <a:ext cx="990600" cy="990600"/>
              </a:xfrm>
              <a:prstGeom prst="straightConnector1">
                <a:avLst/>
              </a:prstGeom>
              <a:noFill/>
              <a:ln w="19050" algn="ctr">
                <a:solidFill>
                  <a:srgbClr val="FF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63" name="TextBox 23"/>
              <p:cNvSpPr txBox="1">
                <a:spLocks noChangeArrowheads="1"/>
              </p:cNvSpPr>
              <p:nvPr/>
            </p:nvSpPr>
            <p:spPr bwMode="auto">
              <a:xfrm>
                <a:off x="4724400" y="2667449"/>
                <a:ext cx="762000" cy="542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w</a:t>
                </a:r>
              </a:p>
            </p:txBody>
          </p:sp>
        </p:grpSp>
      </p:grpSp>
      <p:sp>
        <p:nvSpPr>
          <p:cNvPr id="14345" name="Rectangle 19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6" name="Rectangle 22"/>
          <p:cNvSpPr>
            <a:spLocks noChangeArrowheads="1"/>
          </p:cNvSpPr>
          <p:nvPr/>
        </p:nvSpPr>
        <p:spPr bwMode="auto">
          <a:xfrm>
            <a:off x="0" y="30749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4338" name="Object 21"/>
          <p:cNvGraphicFramePr>
            <a:graphicFrameLocks noChangeAspect="1"/>
          </p:cNvGraphicFramePr>
          <p:nvPr/>
        </p:nvGraphicFramePr>
        <p:xfrm>
          <a:off x="1600200" y="2438400"/>
          <a:ext cx="1295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888614" imgH="710891" progId="Equation.3">
                  <p:embed/>
                </p:oleObj>
              </mc:Choice>
              <mc:Fallback>
                <p:oleObj name="Equation" r:id="rId3" imgW="888614" imgH="710891" progId="Equation.3">
                  <p:embed/>
                  <p:pic>
                    <p:nvPicPr>
                      <p:cNvPr id="1433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1295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24"/>
          <p:cNvSpPr>
            <a:spLocks noChangeArrowheads="1"/>
          </p:cNvSpPr>
          <p:nvPr/>
        </p:nvSpPr>
        <p:spPr bwMode="auto">
          <a:xfrm>
            <a:off x="381000" y="29718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4339" name="Object 23"/>
          <p:cNvGraphicFramePr>
            <a:graphicFrameLocks noChangeAspect="1"/>
          </p:cNvGraphicFramePr>
          <p:nvPr/>
        </p:nvGraphicFramePr>
        <p:xfrm>
          <a:off x="1219200" y="1295400"/>
          <a:ext cx="2514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1752600" imgH="711200" progId="Equation.3">
                  <p:embed/>
                </p:oleObj>
              </mc:Choice>
              <mc:Fallback>
                <p:oleObj name="Equation" r:id="rId5" imgW="1752600" imgH="711200" progId="Equation.3">
                  <p:embed/>
                  <p:pic>
                    <p:nvPicPr>
                      <p:cNvPr id="143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5400"/>
                        <a:ext cx="2514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Rectangle 26"/>
          <p:cNvSpPr>
            <a:spLocks noChangeArrowheads="1"/>
          </p:cNvSpPr>
          <p:nvPr/>
        </p:nvSpPr>
        <p:spPr bwMode="auto">
          <a:xfrm>
            <a:off x="0" y="3124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Rectangle 28"/>
          <p:cNvSpPr>
            <a:spLocks noChangeArrowheads="1"/>
          </p:cNvSpPr>
          <p:nvPr/>
        </p:nvSpPr>
        <p:spPr bwMode="auto">
          <a:xfrm>
            <a:off x="0" y="28194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4340" name="Object 27"/>
          <p:cNvGraphicFramePr>
            <a:graphicFrameLocks noChangeAspect="1"/>
          </p:cNvGraphicFramePr>
          <p:nvPr/>
        </p:nvGraphicFramePr>
        <p:xfrm>
          <a:off x="457200" y="3429000"/>
          <a:ext cx="5791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4559300" imgH="1219200" progId="Equation.3">
                  <p:embed/>
                </p:oleObj>
              </mc:Choice>
              <mc:Fallback>
                <p:oleObj name="Equation" r:id="rId7" imgW="4559300" imgH="1219200" progId="Equation.3">
                  <p:embed/>
                  <p:pic>
                    <p:nvPicPr>
                      <p:cNvPr id="1434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29000"/>
                        <a:ext cx="5791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Rectangle 30"/>
          <p:cNvSpPr>
            <a:spLocks noChangeArrowheads="1"/>
          </p:cNvSpPr>
          <p:nvPr/>
        </p:nvSpPr>
        <p:spPr bwMode="auto">
          <a:xfrm>
            <a:off x="0" y="28194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4341" name="Object 29"/>
          <p:cNvGraphicFramePr>
            <a:graphicFrameLocks noChangeAspect="1"/>
          </p:cNvGraphicFramePr>
          <p:nvPr/>
        </p:nvGraphicFramePr>
        <p:xfrm>
          <a:off x="609600" y="4740275"/>
          <a:ext cx="42672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3390900" imgH="1219200" progId="Equation.3">
                  <p:embed/>
                </p:oleObj>
              </mc:Choice>
              <mc:Fallback>
                <p:oleObj name="Equation" r:id="rId9" imgW="3390900" imgH="1219200" progId="Equation.3">
                  <p:embed/>
                  <p:pic>
                    <p:nvPicPr>
                      <p:cNvPr id="1434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40275"/>
                        <a:ext cx="4267200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97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934"/>
    </mc:Choice>
    <mc:Fallback xmlns="">
      <p:transition spd="slow" advTm="239934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Representation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r>
              <a:rPr lang="en-US" altLang="en-US" smtClean="0"/>
              <a:t>Change of Coordinate Systems</a:t>
            </a:r>
          </a:p>
        </p:txBody>
      </p:sp>
      <p:sp>
        <p:nvSpPr>
          <p:cNvPr id="15367" name="TextBox 23"/>
          <p:cNvSpPr txBox="1">
            <a:spLocks noChangeArrowheads="1"/>
          </p:cNvSpPr>
          <p:nvPr/>
        </p:nvSpPr>
        <p:spPr bwMode="auto">
          <a:xfrm>
            <a:off x="6324600" y="1447800"/>
            <a:ext cx="6985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</a:t>
            </a:r>
          </a:p>
        </p:txBody>
      </p:sp>
      <p:grpSp>
        <p:nvGrpSpPr>
          <p:cNvPr id="15368" name="Group 23"/>
          <p:cNvGrpSpPr>
            <a:grpSpLocks/>
          </p:cNvGrpSpPr>
          <p:nvPr/>
        </p:nvGrpSpPr>
        <p:grpSpPr bwMode="auto">
          <a:xfrm>
            <a:off x="3886200" y="1524000"/>
            <a:ext cx="5410200" cy="2976563"/>
            <a:chOff x="2304" y="1505"/>
            <a:chExt cx="3408" cy="1875"/>
          </a:xfrm>
        </p:grpSpPr>
        <p:sp>
          <p:nvSpPr>
            <p:cNvPr id="15375" name="Line 22"/>
            <p:cNvSpPr>
              <a:spLocks noChangeShapeType="1"/>
            </p:cNvSpPr>
            <p:nvPr/>
          </p:nvSpPr>
          <p:spPr bwMode="auto">
            <a:xfrm flipH="1" flipV="1">
              <a:off x="2304" y="1872"/>
              <a:ext cx="120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9"/>
            <p:cNvSpPr>
              <a:spLocks noChangeShapeType="1"/>
            </p:cNvSpPr>
            <p:nvPr/>
          </p:nvSpPr>
          <p:spPr bwMode="auto">
            <a:xfrm flipV="1">
              <a:off x="3504" y="1680"/>
              <a:ext cx="144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377" name="Straight Arrow Connector 8"/>
            <p:cNvCxnSpPr>
              <a:cxnSpLocks noChangeShapeType="1"/>
            </p:cNvCxnSpPr>
            <p:nvPr/>
          </p:nvCxnSpPr>
          <p:spPr bwMode="auto">
            <a:xfrm rot="-2680715">
              <a:off x="3430" y="2887"/>
              <a:ext cx="616" cy="1"/>
            </a:xfrm>
            <a:prstGeom prst="straightConnector1">
              <a:avLst/>
            </a:prstGeom>
            <a:noFill/>
            <a:ln w="317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8" name="Straight Arrow Connector 9"/>
            <p:cNvCxnSpPr>
              <a:cxnSpLocks noChangeShapeType="1"/>
            </p:cNvCxnSpPr>
            <p:nvPr/>
          </p:nvCxnSpPr>
          <p:spPr bwMode="auto">
            <a:xfrm rot="2719285" flipH="1" flipV="1">
              <a:off x="3012" y="2907"/>
              <a:ext cx="606" cy="1"/>
            </a:xfrm>
            <a:prstGeom prst="straightConnector1">
              <a:avLst/>
            </a:prstGeom>
            <a:noFill/>
            <a:ln w="317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9" name="Straight Arrow Connector 4"/>
            <p:cNvCxnSpPr>
              <a:cxnSpLocks noChangeShapeType="1"/>
            </p:cNvCxnSpPr>
            <p:nvPr/>
          </p:nvCxnSpPr>
          <p:spPr bwMode="auto">
            <a:xfrm>
              <a:off x="3512" y="3104"/>
              <a:ext cx="2200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Straight Arrow Connector 6"/>
            <p:cNvCxnSpPr>
              <a:cxnSpLocks noChangeShapeType="1"/>
            </p:cNvCxnSpPr>
            <p:nvPr/>
          </p:nvCxnSpPr>
          <p:spPr bwMode="auto">
            <a:xfrm rot="5400000" flipH="1" flipV="1">
              <a:off x="2712" y="2305"/>
              <a:ext cx="16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1" name="TextBox 12"/>
            <p:cNvSpPr txBox="1">
              <a:spLocks noChangeArrowheads="1"/>
            </p:cNvSpPr>
            <p:nvPr/>
          </p:nvSpPr>
          <p:spPr bwMode="auto">
            <a:xfrm>
              <a:off x="3744" y="3072"/>
              <a:ext cx="39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v1</a:t>
              </a:r>
            </a:p>
          </p:txBody>
        </p:sp>
        <p:sp>
          <p:nvSpPr>
            <p:cNvPr id="15382" name="TextBox 14"/>
            <p:cNvSpPr txBox="1">
              <a:spLocks noChangeArrowheads="1"/>
            </p:cNvSpPr>
            <p:nvPr/>
          </p:nvSpPr>
          <p:spPr bwMode="auto">
            <a:xfrm>
              <a:off x="3216" y="2400"/>
              <a:ext cx="39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v2</a:t>
              </a:r>
            </a:p>
          </p:txBody>
        </p:sp>
        <p:cxnSp>
          <p:nvCxnSpPr>
            <p:cNvPr id="15383" name="Straight Arrow Connector 16"/>
            <p:cNvCxnSpPr>
              <a:cxnSpLocks noChangeShapeType="1"/>
            </p:cNvCxnSpPr>
            <p:nvPr/>
          </p:nvCxnSpPr>
          <p:spPr bwMode="auto">
            <a:xfrm>
              <a:off x="3502" y="3102"/>
              <a:ext cx="480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4" name="TextBox 17"/>
            <p:cNvSpPr txBox="1">
              <a:spLocks noChangeArrowheads="1"/>
            </p:cNvSpPr>
            <p:nvPr/>
          </p:nvSpPr>
          <p:spPr bwMode="auto">
            <a:xfrm>
              <a:off x="3840" y="2640"/>
              <a:ext cx="39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u1</a:t>
              </a:r>
            </a:p>
          </p:txBody>
        </p:sp>
        <p:sp>
          <p:nvSpPr>
            <p:cNvPr id="15385" name="TextBox 20"/>
            <p:cNvSpPr txBox="1">
              <a:spLocks noChangeArrowheads="1"/>
            </p:cNvSpPr>
            <p:nvPr/>
          </p:nvSpPr>
          <p:spPr bwMode="auto">
            <a:xfrm>
              <a:off x="2880" y="2640"/>
              <a:ext cx="39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u2</a:t>
              </a:r>
            </a:p>
          </p:txBody>
        </p:sp>
        <p:sp>
          <p:nvSpPr>
            <p:cNvPr id="15386" name="Line 21"/>
            <p:cNvSpPr>
              <a:spLocks noChangeShapeType="1"/>
            </p:cNvSpPr>
            <p:nvPr/>
          </p:nvSpPr>
          <p:spPr bwMode="auto">
            <a:xfrm flipV="1">
              <a:off x="3504" y="264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9" name="Rectangle 25"/>
          <p:cNvSpPr>
            <a:spLocks noChangeArrowheads="1"/>
          </p:cNvSpPr>
          <p:nvPr/>
        </p:nvSpPr>
        <p:spPr bwMode="auto">
          <a:xfrm>
            <a:off x="0" y="30749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5362" name="Object 24"/>
          <p:cNvGraphicFramePr>
            <a:graphicFrameLocks noChangeAspect="1"/>
          </p:cNvGraphicFramePr>
          <p:nvPr/>
        </p:nvGraphicFramePr>
        <p:xfrm>
          <a:off x="609600" y="1600200"/>
          <a:ext cx="20574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358310" imgH="710891" progId="Equation.3">
                  <p:embed/>
                </p:oleObj>
              </mc:Choice>
              <mc:Fallback>
                <p:oleObj name="Equation" r:id="rId3" imgW="1358310" imgH="710891" progId="Equation.3">
                  <p:embed/>
                  <p:pic>
                    <p:nvPicPr>
                      <p:cNvPr id="1536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20574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27"/>
          <p:cNvSpPr>
            <a:spLocks noChangeArrowheads="1"/>
          </p:cNvSpPr>
          <p:nvPr/>
        </p:nvSpPr>
        <p:spPr bwMode="auto">
          <a:xfrm>
            <a:off x="0" y="28194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1" name="Rectangle 29"/>
          <p:cNvSpPr>
            <a:spLocks noChangeArrowheads="1"/>
          </p:cNvSpPr>
          <p:nvPr/>
        </p:nvSpPr>
        <p:spPr bwMode="auto">
          <a:xfrm>
            <a:off x="0" y="24272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2" name="Rectangle 31"/>
          <p:cNvSpPr>
            <a:spLocks noChangeArrowheads="1"/>
          </p:cNvSpPr>
          <p:nvPr/>
        </p:nvSpPr>
        <p:spPr bwMode="auto">
          <a:xfrm>
            <a:off x="0" y="28194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3" name="Rectangle 33"/>
          <p:cNvSpPr>
            <a:spLocks noChangeArrowheads="1"/>
          </p:cNvSpPr>
          <p:nvPr/>
        </p:nvSpPr>
        <p:spPr bwMode="auto">
          <a:xfrm>
            <a:off x="0" y="24272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5363" name="Object 32"/>
          <p:cNvGraphicFramePr>
            <a:graphicFrameLocks noChangeAspect="1"/>
          </p:cNvGraphicFramePr>
          <p:nvPr/>
        </p:nvGraphicFramePr>
        <p:xfrm>
          <a:off x="609600" y="2895600"/>
          <a:ext cx="4114800" cy="273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3009900" imgH="2006600" progId="Equation.3">
                  <p:embed/>
                </p:oleObj>
              </mc:Choice>
              <mc:Fallback>
                <p:oleObj name="Equation" r:id="rId5" imgW="3009900" imgH="2006600" progId="Equation.3">
                  <p:embed/>
                  <p:pic>
                    <p:nvPicPr>
                      <p:cNvPr id="1536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4114800" cy="273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Rectangle 35"/>
          <p:cNvSpPr>
            <a:spLocks noChangeArrowheads="1"/>
          </p:cNvSpPr>
          <p:nvPr/>
        </p:nvSpPr>
        <p:spPr bwMode="auto">
          <a:xfrm>
            <a:off x="0" y="28194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5364" name="Object 34"/>
          <p:cNvGraphicFramePr>
            <a:graphicFrameLocks noChangeAspect="1"/>
          </p:cNvGraphicFramePr>
          <p:nvPr/>
        </p:nvGraphicFramePr>
        <p:xfrm>
          <a:off x="3733800" y="4424363"/>
          <a:ext cx="5105400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3416300" imgH="1219200" progId="Equation.3">
                  <p:embed/>
                </p:oleObj>
              </mc:Choice>
              <mc:Fallback>
                <p:oleObj name="Equation" r:id="rId7" imgW="3416300" imgH="1219200" progId="Equation.3">
                  <p:embed/>
                  <p:pic>
                    <p:nvPicPr>
                      <p:cNvPr id="1536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24363"/>
                        <a:ext cx="5105400" cy="182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92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505"/>
    </mc:Choice>
    <mc:Fallback xmlns="">
      <p:transition spd="slow" advTm="18550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= (1, 2, 9), B = (4, 6, 3)</a:t>
            </a:r>
          </a:p>
          <a:p>
            <a:r>
              <a:rPr lang="en-US" dirty="0" smtClean="0"/>
              <a:t>AB = (4 – 1, 6 - 2, 3 - 9) = (3, 4, -6)</a:t>
            </a:r>
          </a:p>
          <a:p>
            <a:r>
              <a:rPr lang="en-US" dirty="0" smtClean="0"/>
              <a:t>BA = (1 – 4, 2 – 6, 9 – 3) = (-3, -4, 6)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4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767"/>
    </mc:Choice>
    <mc:Fallback xmlns="">
      <p:transition spd="slow" advTm="87767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Representation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Change of Frames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500" smtClean="0"/>
              <a:t>We can apply a similar process in homogeneous coordinates to the representations of both points and vectors</a:t>
            </a:r>
          </a:p>
          <a:p>
            <a:pPr eaLnBrk="1" hangingPunct="1">
              <a:lnSpc>
                <a:spcPct val="80000"/>
              </a:lnSpc>
            </a:pPr>
            <a:endParaRPr lang="en-US" altLang="en-US" sz="2500" smtClean="0"/>
          </a:p>
          <a:p>
            <a:pPr eaLnBrk="1" hangingPunct="1">
              <a:lnSpc>
                <a:spcPct val="80000"/>
              </a:lnSpc>
            </a:pPr>
            <a:endParaRPr lang="en-US" altLang="en-US" sz="2200" smtClean="0"/>
          </a:p>
          <a:p>
            <a:pPr eaLnBrk="1" hangingPunct="1">
              <a:lnSpc>
                <a:spcPct val="80000"/>
              </a:lnSpc>
            </a:pPr>
            <a:endParaRPr lang="en-US" altLang="en-US" sz="2200" smtClean="0"/>
          </a:p>
          <a:p>
            <a:pPr eaLnBrk="1" hangingPunct="1">
              <a:lnSpc>
                <a:spcPct val="80000"/>
              </a:lnSpc>
            </a:pPr>
            <a:endParaRPr lang="en-US" altLang="en-US" sz="2200" smtClean="0"/>
          </a:p>
          <a:p>
            <a:pPr eaLnBrk="1" hangingPunct="1">
              <a:lnSpc>
                <a:spcPct val="80000"/>
              </a:lnSpc>
            </a:pPr>
            <a:endParaRPr lang="en-US" altLang="en-US" sz="2200" smtClean="0"/>
          </a:p>
          <a:p>
            <a:pPr eaLnBrk="1" hangingPunct="1">
              <a:lnSpc>
                <a:spcPct val="80000"/>
              </a:lnSpc>
            </a:pPr>
            <a:endParaRPr lang="en-US" altLang="en-US" sz="2200" smtClean="0"/>
          </a:p>
          <a:p>
            <a:pPr eaLnBrk="1" hangingPunct="1">
              <a:lnSpc>
                <a:spcPct val="80000"/>
              </a:lnSpc>
            </a:pPr>
            <a:endParaRPr lang="en-US" altLang="en-US" sz="25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500" smtClean="0"/>
              <a:t>Any point or vector can be represented in either frame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500" smtClean="0"/>
              <a:t>We can represent </a:t>
            </a:r>
            <a:r>
              <a:rPr lang="en-US" altLang="en-US" sz="2400" smtClean="0">
                <a:latin typeface="Times New Roman" panose="02020603050405020304" pitchFamily="18" charset="0"/>
              </a:rPr>
              <a:t>Q</a:t>
            </a:r>
            <a:r>
              <a:rPr lang="en-US" altLang="en-US" sz="2400" baseline="-25000" smtClean="0">
                <a:latin typeface="Times New Roman" panose="02020603050405020304" pitchFamily="18" charset="0"/>
              </a:rPr>
              <a:t>0</a:t>
            </a:r>
            <a:r>
              <a:rPr lang="en-US" altLang="en-US" sz="2400" smtClean="0">
                <a:latin typeface="Times New Roman" panose="02020603050405020304" pitchFamily="18" charset="0"/>
              </a:rPr>
              <a:t>, u</a:t>
            </a:r>
            <a:r>
              <a:rPr lang="en-US" altLang="en-US" sz="2400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z="2400" smtClean="0">
                <a:latin typeface="Times New Roman" panose="02020603050405020304" pitchFamily="18" charset="0"/>
              </a:rPr>
              <a:t>, u</a:t>
            </a:r>
            <a:r>
              <a:rPr lang="en-US" altLang="en-US" sz="24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2400" smtClean="0">
                <a:latin typeface="Times New Roman" panose="02020603050405020304" pitchFamily="18" charset="0"/>
              </a:rPr>
              <a:t>, u</a:t>
            </a:r>
            <a:r>
              <a:rPr lang="en-US" altLang="en-US" sz="2400" baseline="-25000" smtClean="0">
                <a:latin typeface="Times New Roman" panose="02020603050405020304" pitchFamily="18" charset="0"/>
              </a:rPr>
              <a:t>3</a:t>
            </a:r>
            <a:r>
              <a:rPr lang="en-US" altLang="en-US" sz="2400" smtClean="0"/>
              <a:t> in terms of </a:t>
            </a:r>
            <a:r>
              <a:rPr lang="en-US" altLang="en-US" sz="2400" smtClean="0">
                <a:latin typeface="Times New Roman" panose="02020603050405020304" pitchFamily="18" charset="0"/>
              </a:rPr>
              <a:t>P</a:t>
            </a:r>
            <a:r>
              <a:rPr lang="en-US" altLang="en-US" sz="2400" baseline="-25000" smtClean="0">
                <a:latin typeface="Times New Roman" panose="02020603050405020304" pitchFamily="18" charset="0"/>
              </a:rPr>
              <a:t>0</a:t>
            </a:r>
            <a:r>
              <a:rPr lang="en-US" altLang="en-US" sz="2400" smtClean="0">
                <a:latin typeface="Times New Roman" panose="02020603050405020304" pitchFamily="18" charset="0"/>
              </a:rPr>
              <a:t>, v</a:t>
            </a:r>
            <a:r>
              <a:rPr lang="en-US" altLang="en-US" sz="2400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z="2400" smtClean="0">
                <a:latin typeface="Times New Roman" panose="02020603050405020304" pitchFamily="18" charset="0"/>
              </a:rPr>
              <a:t>, v</a:t>
            </a:r>
            <a:r>
              <a:rPr lang="en-US" altLang="en-US" sz="24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2400" smtClean="0">
                <a:latin typeface="Times New Roman" panose="02020603050405020304" pitchFamily="18" charset="0"/>
              </a:rPr>
              <a:t>, v</a:t>
            </a:r>
            <a:r>
              <a:rPr lang="en-US" altLang="en-US" sz="2400" baseline="-25000" smtClean="0">
                <a:latin typeface="Times New Roman" panose="02020603050405020304" pitchFamily="18" charset="0"/>
              </a:rPr>
              <a:t>3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</a:p>
          <a:p>
            <a:pPr lvl="1" eaLnBrk="1" hangingPunct="1"/>
            <a:endParaRPr lang="en-US" altLang="en-US" smtClean="0"/>
          </a:p>
        </p:txBody>
      </p:sp>
      <p:grpSp>
        <p:nvGrpSpPr>
          <p:cNvPr id="73732" name="Group 18"/>
          <p:cNvGrpSpPr>
            <a:grpSpLocks/>
          </p:cNvGrpSpPr>
          <p:nvPr/>
        </p:nvGrpSpPr>
        <p:grpSpPr bwMode="auto">
          <a:xfrm>
            <a:off x="1350963" y="1981200"/>
            <a:ext cx="7412037" cy="2774950"/>
            <a:chOff x="1350963" y="1981200"/>
            <a:chExt cx="7412037" cy="2774950"/>
          </a:xfrm>
        </p:grpSpPr>
        <p:sp>
          <p:nvSpPr>
            <p:cNvPr id="73733" name="Text Box 4"/>
            <p:cNvSpPr txBox="1">
              <a:spLocks noChangeArrowheads="1"/>
            </p:cNvSpPr>
            <p:nvPr/>
          </p:nvSpPr>
          <p:spPr bwMode="auto">
            <a:xfrm>
              <a:off x="1350963" y="2563813"/>
              <a:ext cx="3136900" cy="1325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700"/>
                <a:t>Consider two frames:</a:t>
              </a:r>
            </a:p>
            <a:p>
              <a:pPr eaLnBrk="1" hangingPunct="1"/>
              <a:r>
                <a:rPr lang="en-US" altLang="en-US" sz="2700"/>
                <a:t>(P</a:t>
              </a:r>
              <a:r>
                <a:rPr lang="en-US" altLang="en-US" sz="2700" baseline="-25000"/>
                <a:t>0</a:t>
              </a:r>
              <a:r>
                <a:rPr lang="en-US" altLang="en-US" sz="2700"/>
                <a:t>, v</a:t>
              </a:r>
              <a:r>
                <a:rPr lang="en-US" altLang="en-US" sz="2700" baseline="-25000"/>
                <a:t>1</a:t>
              </a:r>
              <a:r>
                <a:rPr lang="en-US" altLang="en-US" sz="2700"/>
                <a:t>, v</a:t>
              </a:r>
              <a:r>
                <a:rPr lang="en-US" altLang="en-US" sz="2700" baseline="-25000"/>
                <a:t>2</a:t>
              </a:r>
              <a:r>
                <a:rPr lang="en-US" altLang="en-US" sz="2700"/>
                <a:t>, v</a:t>
              </a:r>
              <a:r>
                <a:rPr lang="en-US" altLang="en-US" sz="2700" baseline="-25000"/>
                <a:t>3</a:t>
              </a:r>
              <a:r>
                <a:rPr lang="en-US" altLang="en-US" sz="2700"/>
                <a:t>)</a:t>
              </a:r>
            </a:p>
            <a:p>
              <a:pPr eaLnBrk="1" hangingPunct="1"/>
              <a:r>
                <a:rPr lang="en-US" altLang="en-US" sz="2700"/>
                <a:t>(Q</a:t>
              </a:r>
              <a:r>
                <a:rPr lang="en-US" altLang="en-US" sz="2700" baseline="-25000"/>
                <a:t>0</a:t>
              </a:r>
              <a:r>
                <a:rPr lang="en-US" altLang="en-US" sz="2700"/>
                <a:t>, u</a:t>
              </a:r>
              <a:r>
                <a:rPr lang="en-US" altLang="en-US" sz="2700" baseline="-25000"/>
                <a:t>1</a:t>
              </a:r>
              <a:r>
                <a:rPr lang="en-US" altLang="en-US" sz="2700"/>
                <a:t>, u</a:t>
              </a:r>
              <a:r>
                <a:rPr lang="en-US" altLang="en-US" sz="2700" baseline="-25000"/>
                <a:t>2</a:t>
              </a:r>
              <a:r>
                <a:rPr lang="en-US" altLang="en-US" sz="2700"/>
                <a:t>, u</a:t>
              </a:r>
              <a:r>
                <a:rPr lang="en-US" altLang="en-US" sz="2700" baseline="-25000"/>
                <a:t>3</a:t>
              </a:r>
              <a:r>
                <a:rPr lang="en-US" altLang="en-US" sz="2700"/>
                <a:t>)</a:t>
              </a:r>
            </a:p>
          </p:txBody>
        </p:sp>
        <p:sp>
          <p:nvSpPr>
            <p:cNvPr id="73734" name="Line 5"/>
            <p:cNvSpPr>
              <a:spLocks noChangeShapeType="1"/>
            </p:cNvSpPr>
            <p:nvPr/>
          </p:nvSpPr>
          <p:spPr bwMode="auto">
            <a:xfrm>
              <a:off x="5581650" y="2895600"/>
              <a:ext cx="0" cy="990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73735" name="Line 6"/>
            <p:cNvSpPr>
              <a:spLocks noChangeShapeType="1"/>
            </p:cNvSpPr>
            <p:nvPr/>
          </p:nvSpPr>
          <p:spPr bwMode="auto">
            <a:xfrm>
              <a:off x="5581650" y="38862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73736" name="Line 7"/>
            <p:cNvSpPr>
              <a:spLocks noChangeShapeType="1"/>
            </p:cNvSpPr>
            <p:nvPr/>
          </p:nvSpPr>
          <p:spPr bwMode="auto">
            <a:xfrm flipH="1">
              <a:off x="4972050" y="3886200"/>
              <a:ext cx="6096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73737" name="Text Box 8"/>
            <p:cNvSpPr txBox="1">
              <a:spLocks noChangeArrowheads="1"/>
            </p:cNvSpPr>
            <p:nvPr/>
          </p:nvSpPr>
          <p:spPr bwMode="auto">
            <a:xfrm>
              <a:off x="5008563" y="3384550"/>
              <a:ext cx="536575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100"/>
                <a:t>P</a:t>
              </a:r>
              <a:r>
                <a:rPr lang="en-US" altLang="en-US" sz="3100" baseline="-25000"/>
                <a:t>0</a:t>
              </a:r>
            </a:p>
          </p:txBody>
        </p:sp>
        <p:sp>
          <p:nvSpPr>
            <p:cNvPr id="73738" name="Text Box 9"/>
            <p:cNvSpPr txBox="1">
              <a:spLocks noChangeArrowheads="1"/>
            </p:cNvSpPr>
            <p:nvPr/>
          </p:nvSpPr>
          <p:spPr bwMode="auto">
            <a:xfrm>
              <a:off x="6391275" y="3536950"/>
              <a:ext cx="514350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100"/>
                <a:t>v</a:t>
              </a:r>
              <a:r>
                <a:rPr lang="en-US" altLang="en-US" sz="3100" baseline="-25000"/>
                <a:t>1</a:t>
              </a:r>
            </a:p>
          </p:txBody>
        </p:sp>
        <p:sp>
          <p:nvSpPr>
            <p:cNvPr id="73739" name="Text Box 10"/>
            <p:cNvSpPr txBox="1">
              <a:spLocks noChangeArrowheads="1"/>
            </p:cNvSpPr>
            <p:nvPr/>
          </p:nvSpPr>
          <p:spPr bwMode="auto">
            <a:xfrm>
              <a:off x="5324475" y="2393950"/>
              <a:ext cx="514350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100"/>
                <a:t>v</a:t>
              </a:r>
              <a:r>
                <a:rPr lang="en-US" altLang="en-US" sz="3100" baseline="-25000"/>
                <a:t>2</a:t>
              </a: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4438650" y="4191000"/>
              <a:ext cx="514350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100"/>
                <a:t>v</a:t>
              </a:r>
              <a:r>
                <a:rPr lang="en-US" altLang="en-US" sz="3100" baseline="-25000"/>
                <a:t>3</a:t>
              </a:r>
            </a:p>
          </p:txBody>
        </p:sp>
        <p:sp>
          <p:nvSpPr>
            <p:cNvPr id="73741" name="Line 12"/>
            <p:cNvSpPr>
              <a:spLocks noChangeShapeType="1"/>
            </p:cNvSpPr>
            <p:nvPr/>
          </p:nvSpPr>
          <p:spPr bwMode="auto">
            <a:xfrm flipV="1">
              <a:off x="7410450" y="2209800"/>
              <a:ext cx="685800" cy="8382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73742" name="Line 13"/>
            <p:cNvSpPr>
              <a:spLocks noChangeShapeType="1"/>
            </p:cNvSpPr>
            <p:nvPr/>
          </p:nvSpPr>
          <p:spPr bwMode="auto">
            <a:xfrm flipH="1" flipV="1">
              <a:off x="6496050" y="2590800"/>
              <a:ext cx="914400" cy="4572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73743" name="Line 14"/>
            <p:cNvSpPr>
              <a:spLocks noChangeShapeType="1"/>
            </p:cNvSpPr>
            <p:nvPr/>
          </p:nvSpPr>
          <p:spPr bwMode="auto">
            <a:xfrm>
              <a:off x="7410450" y="3048000"/>
              <a:ext cx="76200" cy="1143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73744" name="Text Box 15"/>
            <p:cNvSpPr txBox="1">
              <a:spLocks noChangeArrowheads="1"/>
            </p:cNvSpPr>
            <p:nvPr/>
          </p:nvSpPr>
          <p:spPr bwMode="auto">
            <a:xfrm>
              <a:off x="6845300" y="2895600"/>
              <a:ext cx="601663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100"/>
                <a:t>Q</a:t>
              </a:r>
              <a:r>
                <a:rPr lang="en-US" altLang="en-US" sz="3100" baseline="-25000"/>
                <a:t>0</a:t>
              </a:r>
            </a:p>
          </p:txBody>
        </p:sp>
        <p:sp>
          <p:nvSpPr>
            <p:cNvPr id="73745" name="Text Box 16"/>
            <p:cNvSpPr txBox="1">
              <a:spLocks noChangeArrowheads="1"/>
            </p:cNvSpPr>
            <p:nvPr/>
          </p:nvSpPr>
          <p:spPr bwMode="auto">
            <a:xfrm>
              <a:off x="6496050" y="2133600"/>
              <a:ext cx="514350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100"/>
                <a:t>u</a:t>
              </a:r>
              <a:r>
                <a:rPr lang="en-US" altLang="en-US" sz="3100" baseline="-25000"/>
                <a:t>1</a:t>
              </a:r>
            </a:p>
          </p:txBody>
        </p:sp>
        <p:sp>
          <p:nvSpPr>
            <p:cNvPr id="73746" name="Text Box 17"/>
            <p:cNvSpPr txBox="1">
              <a:spLocks noChangeArrowheads="1"/>
            </p:cNvSpPr>
            <p:nvPr/>
          </p:nvSpPr>
          <p:spPr bwMode="auto">
            <a:xfrm>
              <a:off x="8248650" y="1981200"/>
              <a:ext cx="514350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100"/>
                <a:t>u</a:t>
              </a:r>
              <a:r>
                <a:rPr lang="en-US" altLang="en-US" sz="3100" baseline="-25000"/>
                <a:t>2</a:t>
              </a:r>
            </a:p>
          </p:txBody>
        </p:sp>
        <p:sp>
          <p:nvSpPr>
            <p:cNvPr id="73747" name="Text Box 18"/>
            <p:cNvSpPr txBox="1">
              <a:spLocks noChangeArrowheads="1"/>
            </p:cNvSpPr>
            <p:nvPr/>
          </p:nvSpPr>
          <p:spPr bwMode="auto">
            <a:xfrm>
              <a:off x="7639050" y="3886200"/>
              <a:ext cx="514350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100"/>
                <a:t>u</a:t>
              </a:r>
              <a:r>
                <a:rPr lang="en-US" altLang="en-US" sz="3100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1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94"/>
    </mc:Choice>
    <mc:Fallback xmlns="">
      <p:transition spd="slow" advTm="39394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Representation</a:t>
            </a:r>
          </a:p>
        </p:txBody>
      </p:sp>
      <p:sp>
        <p:nvSpPr>
          <p:cNvPr id="4" name="Text Box 1029"/>
          <p:cNvSpPr txBox="1">
            <a:spLocks noChangeArrowheads="1"/>
          </p:cNvSpPr>
          <p:nvPr/>
        </p:nvSpPr>
        <p:spPr bwMode="auto">
          <a:xfrm>
            <a:off x="3276600" y="1981200"/>
            <a:ext cx="4191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3300"/>
              </a:buClr>
              <a:defRPr/>
            </a:pP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u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1 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= </a:t>
            </a:r>
            <a:r>
              <a:rPr lang="en-US" sz="2400" kern="0" dirty="0">
                <a:solidFill>
                  <a:srgbClr val="000099"/>
                </a:solidFill>
                <a:latin typeface="Symbol" pitchFamily="18" charset="2"/>
              </a:rPr>
              <a:t>g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11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+</a:t>
            </a:r>
            <a:r>
              <a:rPr lang="en-US" sz="2400" kern="0" dirty="0">
                <a:solidFill>
                  <a:srgbClr val="000099"/>
                </a:solidFill>
                <a:latin typeface="Symbol" pitchFamily="18" charset="2"/>
              </a:rPr>
              <a:t>g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12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+</a:t>
            </a:r>
            <a:r>
              <a:rPr lang="en-US" sz="2400" kern="0" dirty="0">
                <a:solidFill>
                  <a:srgbClr val="000099"/>
                </a:solidFill>
                <a:latin typeface="Symbol" pitchFamily="18" charset="2"/>
              </a:rPr>
              <a:t>g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13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  <a:p>
            <a:pPr marL="342900" indent="-342900">
              <a:buClr>
                <a:srgbClr val="FF3300"/>
              </a:buClr>
              <a:defRPr/>
            </a:pP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u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2 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= </a:t>
            </a:r>
            <a:r>
              <a:rPr lang="en-US" sz="2400" kern="0" dirty="0">
                <a:solidFill>
                  <a:srgbClr val="000099"/>
                </a:solidFill>
                <a:latin typeface="Symbol" pitchFamily="18" charset="2"/>
              </a:rPr>
              <a:t>g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21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+</a:t>
            </a:r>
            <a:r>
              <a:rPr lang="en-US" sz="2400" kern="0" dirty="0">
                <a:solidFill>
                  <a:srgbClr val="000099"/>
                </a:solidFill>
                <a:latin typeface="Symbol" pitchFamily="18" charset="2"/>
              </a:rPr>
              <a:t>g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22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+</a:t>
            </a:r>
            <a:r>
              <a:rPr lang="en-US" sz="2400" kern="0" dirty="0">
                <a:solidFill>
                  <a:srgbClr val="000099"/>
                </a:solidFill>
                <a:latin typeface="Symbol" pitchFamily="18" charset="2"/>
              </a:rPr>
              <a:t>g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23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  <a:endParaRPr lang="en-US" sz="2400" kern="0" dirty="0">
              <a:solidFill>
                <a:srgbClr val="000099"/>
              </a:solidFill>
              <a:latin typeface="Times New Roman" pitchFamily="18" charset="0"/>
            </a:endParaRPr>
          </a:p>
          <a:p>
            <a:pPr marL="342900" indent="-342900">
              <a:buClr>
                <a:srgbClr val="FF3300"/>
              </a:buClr>
              <a:defRPr/>
            </a:pP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u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3 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= </a:t>
            </a:r>
            <a:r>
              <a:rPr lang="en-US" sz="2400" kern="0" dirty="0">
                <a:solidFill>
                  <a:srgbClr val="000099"/>
                </a:solidFill>
                <a:latin typeface="Symbol" pitchFamily="18" charset="2"/>
              </a:rPr>
              <a:t>g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31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+</a:t>
            </a:r>
            <a:r>
              <a:rPr lang="en-US" sz="2400" kern="0" dirty="0">
                <a:solidFill>
                  <a:srgbClr val="000099"/>
                </a:solidFill>
                <a:latin typeface="Symbol" pitchFamily="18" charset="2"/>
              </a:rPr>
              <a:t>g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32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+</a:t>
            </a:r>
            <a:r>
              <a:rPr lang="en-US" sz="2400" kern="0" dirty="0">
                <a:solidFill>
                  <a:srgbClr val="000099"/>
                </a:solidFill>
                <a:latin typeface="Symbol" pitchFamily="18" charset="2"/>
              </a:rPr>
              <a:t>g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33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  <a:p>
            <a:pPr marL="342900" indent="-342900">
              <a:buClr>
                <a:srgbClr val="FF3300"/>
              </a:buClr>
              <a:defRPr/>
            </a:pP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Q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0 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= </a:t>
            </a:r>
            <a:r>
              <a:rPr lang="en-US" sz="2400" kern="0" dirty="0">
                <a:solidFill>
                  <a:srgbClr val="000099"/>
                </a:solidFill>
                <a:latin typeface="Symbol" pitchFamily="18" charset="2"/>
              </a:rPr>
              <a:t>g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41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+</a:t>
            </a:r>
            <a:r>
              <a:rPr lang="en-US" sz="2400" kern="0" dirty="0">
                <a:solidFill>
                  <a:srgbClr val="000099"/>
                </a:solidFill>
                <a:latin typeface="Symbol" pitchFamily="18" charset="2"/>
              </a:rPr>
              <a:t>g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42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+</a:t>
            </a:r>
            <a:r>
              <a:rPr lang="en-US" sz="2400" kern="0" dirty="0">
                <a:solidFill>
                  <a:srgbClr val="000099"/>
                </a:solidFill>
                <a:latin typeface="Symbol" pitchFamily="18" charset="2"/>
              </a:rPr>
              <a:t>g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43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3 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+</a:t>
            </a:r>
            <a:r>
              <a:rPr lang="en-US" sz="2400" kern="0" dirty="0">
                <a:solidFill>
                  <a:srgbClr val="000099"/>
                </a:solidFill>
                <a:latin typeface="Symbol" pitchFamily="18" charset="2"/>
              </a:rPr>
              <a:t>g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44</a:t>
            </a:r>
            <a:r>
              <a:rPr lang="en-US" sz="2400" kern="0" dirty="0">
                <a:solidFill>
                  <a:srgbClr val="000099"/>
                </a:solidFill>
                <a:latin typeface="Times New Roman" pitchFamily="18" charset="0"/>
              </a:rPr>
              <a:t>P</a:t>
            </a:r>
            <a:r>
              <a:rPr lang="en-US" sz="2400" kern="0" baseline="-25000" dirty="0">
                <a:solidFill>
                  <a:srgbClr val="000099"/>
                </a:solidFill>
                <a:latin typeface="Times New Roman" pitchFamily="18" charset="0"/>
              </a:rPr>
              <a:t>0</a:t>
            </a:r>
          </a:p>
          <a:p>
            <a:pPr marL="342900" indent="-342900">
              <a:buClr>
                <a:srgbClr val="FF3300"/>
              </a:buClr>
              <a:defRPr/>
            </a:pPr>
            <a:endParaRPr lang="en-US" sz="2400" kern="0" baseline="-25000" dirty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16389" name="Text Box 1030"/>
          <p:cNvSpPr txBox="1">
            <a:spLocks noChangeArrowheads="1"/>
          </p:cNvSpPr>
          <p:nvPr/>
        </p:nvSpPr>
        <p:spPr bwMode="auto">
          <a:xfrm>
            <a:off x="900113" y="1443038"/>
            <a:ext cx="618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Extending what we did with change of bases</a:t>
            </a:r>
          </a:p>
        </p:txBody>
      </p:sp>
      <p:sp>
        <p:nvSpPr>
          <p:cNvPr id="16390" name="Text Box 1031"/>
          <p:cNvSpPr txBox="1">
            <a:spLocks noChangeArrowheads="1"/>
          </p:cNvSpPr>
          <p:nvPr/>
        </p:nvSpPr>
        <p:spPr bwMode="auto">
          <a:xfrm>
            <a:off x="762000" y="3581400"/>
            <a:ext cx="316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defining a 4 x 4 matrix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024313" y="3881438"/>
          <a:ext cx="2971800" cy="229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1219200" imgH="939800" progId="Equation.3">
                  <p:embed/>
                </p:oleObj>
              </mc:Choice>
              <mc:Fallback>
                <p:oleObj name="Equation" r:id="rId3" imgW="1219200" imgH="939800" progId="Equation.3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3881438"/>
                        <a:ext cx="2971800" cy="229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1033"/>
          <p:cNvSpPr txBox="1">
            <a:spLocks noChangeArrowheads="1"/>
          </p:cNvSpPr>
          <p:nvPr/>
        </p:nvSpPr>
        <p:spPr bwMode="auto">
          <a:xfrm>
            <a:off x="3262313" y="4795838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M</a:t>
            </a:r>
            <a:r>
              <a:rPr lang="en-US" altLang="en-US"/>
              <a:t> =</a:t>
            </a:r>
          </a:p>
        </p:txBody>
      </p:sp>
      <p:sp>
        <p:nvSpPr>
          <p:cNvPr id="16392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915400" cy="793750"/>
          </a:xfrm>
        </p:spPr>
        <p:txBody>
          <a:bodyPr/>
          <a:lstStyle/>
          <a:p>
            <a:pPr eaLnBrk="1" hangingPunct="1"/>
            <a:r>
              <a:rPr lang="en-US" altLang="en-US" smtClean="0"/>
              <a:t>Change of Frames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</a:p>
          <a:p>
            <a:pPr lvl="1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98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38"/>
    </mc:Choice>
    <mc:Fallback xmlns="">
      <p:transition spd="slow" advTm="60238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Representation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Change of Frames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Within the two frames any point or vector has a representation of the same form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latin typeface="Times New Roman" panose="02020603050405020304" pitchFamily="18" charset="0"/>
              </a:rPr>
              <a:t>		a</a:t>
            </a:r>
            <a:r>
              <a:rPr lang="en-US" altLang="en-US" i="1" dirty="0" smtClean="0">
                <a:latin typeface="Times New Roman" panose="02020603050405020304" pitchFamily="18" charset="0"/>
              </a:rPr>
              <a:t>=</a:t>
            </a:r>
            <a:r>
              <a:rPr lang="en-US" altLang="en-US" dirty="0" smtClean="0">
                <a:latin typeface="Times New Roman" panose="02020603050405020304" pitchFamily="18" charset="0"/>
              </a:rPr>
              <a:t>[</a:t>
            </a:r>
            <a:r>
              <a:rPr lang="en-US" altLang="en-US" dirty="0" smtClean="0">
                <a:latin typeface="Symbol" panose="05050102010706020507" pitchFamily="18" charset="2"/>
              </a:rPr>
              <a:t>a</a:t>
            </a:r>
            <a:r>
              <a:rPr lang="en-US" altLang="en-US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Symbol" panose="05050102010706020507" pitchFamily="18" charset="2"/>
              </a:rPr>
              <a:t>a</a:t>
            </a:r>
            <a:r>
              <a:rPr lang="en-US" altLang="en-US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 </a:t>
            </a:r>
            <a:r>
              <a:rPr lang="en-US" altLang="en-US" dirty="0" smtClean="0">
                <a:latin typeface="Symbol" panose="05050102010706020507" pitchFamily="18" charset="2"/>
              </a:rPr>
              <a:t>a</a:t>
            </a:r>
            <a:r>
              <a:rPr lang="en-US" altLang="en-US" baseline="-25000" dirty="0" smtClean="0">
                <a:latin typeface="Times New Roman" panose="02020603050405020304" pitchFamily="18" charset="0"/>
              </a:rPr>
              <a:t>3 </a:t>
            </a:r>
            <a:r>
              <a:rPr lang="en-US" altLang="en-US" dirty="0" smtClean="0">
                <a:latin typeface="Symbol" panose="05050102010706020507" pitchFamily="18" charset="2"/>
              </a:rPr>
              <a:t>a</a:t>
            </a:r>
            <a:r>
              <a:rPr lang="en-US" altLang="en-US" baseline="-25000" dirty="0" smtClean="0">
                <a:latin typeface="Times New Roman" panose="02020603050405020304" pitchFamily="18" charset="0"/>
              </a:rPr>
              <a:t>4 </a:t>
            </a:r>
            <a:r>
              <a:rPr lang="en-US" altLang="en-US" dirty="0" smtClean="0">
                <a:latin typeface="Times New Roman" panose="02020603050405020304" pitchFamily="18" charset="0"/>
              </a:rPr>
              <a:t>] </a:t>
            </a:r>
            <a:r>
              <a:rPr lang="en-US" altLang="en-US" dirty="0" smtClean="0"/>
              <a:t>in the first frame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latin typeface="Times New Roman" panose="02020603050405020304" pitchFamily="18" charset="0"/>
              </a:rPr>
              <a:t>		b</a:t>
            </a:r>
            <a:r>
              <a:rPr lang="en-US" altLang="en-US" i="1" dirty="0" smtClean="0">
                <a:latin typeface="Times New Roman" panose="02020603050405020304" pitchFamily="18" charset="0"/>
              </a:rPr>
              <a:t>=</a:t>
            </a:r>
            <a:r>
              <a:rPr lang="en-US" altLang="en-US" dirty="0" smtClean="0">
                <a:latin typeface="Times New Roman" panose="02020603050405020304" pitchFamily="18" charset="0"/>
              </a:rPr>
              <a:t>[</a:t>
            </a:r>
            <a:r>
              <a:rPr lang="en-US" altLang="en-US" dirty="0" smtClean="0">
                <a:latin typeface="Symbol" panose="05050102010706020507" pitchFamily="18" charset="2"/>
              </a:rPr>
              <a:t>b</a:t>
            </a:r>
            <a:r>
              <a:rPr lang="en-US" altLang="en-US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Symbol" panose="05050102010706020507" pitchFamily="18" charset="2"/>
              </a:rPr>
              <a:t>b</a:t>
            </a:r>
            <a:r>
              <a:rPr lang="en-US" altLang="en-US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 </a:t>
            </a:r>
            <a:r>
              <a:rPr lang="en-US" altLang="en-US" dirty="0" smtClean="0">
                <a:latin typeface="Symbol" panose="05050102010706020507" pitchFamily="18" charset="2"/>
              </a:rPr>
              <a:t>b</a:t>
            </a:r>
            <a:r>
              <a:rPr lang="en-US" altLang="en-US" baseline="-25000" dirty="0" smtClean="0">
                <a:latin typeface="Times New Roman" panose="02020603050405020304" pitchFamily="18" charset="0"/>
              </a:rPr>
              <a:t>3 </a:t>
            </a:r>
            <a:r>
              <a:rPr lang="en-US" altLang="en-US" dirty="0" smtClean="0">
                <a:latin typeface="Symbol" panose="05050102010706020507" pitchFamily="18" charset="2"/>
              </a:rPr>
              <a:t>b</a:t>
            </a:r>
            <a:r>
              <a:rPr lang="en-US" altLang="en-US" baseline="-25000" dirty="0" smtClean="0">
                <a:latin typeface="Times New Roman" panose="02020603050405020304" pitchFamily="18" charset="0"/>
              </a:rPr>
              <a:t>4 </a:t>
            </a:r>
            <a:r>
              <a:rPr lang="en-US" altLang="en-US" dirty="0" smtClean="0">
                <a:latin typeface="Times New Roman" panose="02020603050405020304" pitchFamily="18" charset="0"/>
              </a:rPr>
              <a:t>] </a:t>
            </a:r>
            <a:r>
              <a:rPr lang="en-US" altLang="en-US" dirty="0" smtClean="0"/>
              <a:t>in the second frame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where </a:t>
            </a:r>
            <a:r>
              <a:rPr lang="en-US" altLang="en-US" dirty="0" smtClean="0">
                <a:latin typeface="Symbol" panose="05050102010706020507" pitchFamily="18" charset="2"/>
              </a:rPr>
              <a:t>a</a:t>
            </a:r>
            <a:r>
              <a:rPr lang="en-US" altLang="en-US" baseline="-25000" dirty="0" smtClean="0">
                <a:latin typeface="Times New Roman" panose="02020603050405020304" pitchFamily="18" charset="0"/>
              </a:rPr>
              <a:t>4 </a:t>
            </a:r>
            <a:r>
              <a:rPr lang="en-US" altLang="en-US" dirty="0" smtClean="0">
                <a:latin typeface="Symbol" panose="05050102010706020507" pitchFamily="18" charset="2"/>
              </a:rPr>
              <a:t>=</a:t>
            </a:r>
            <a:r>
              <a:rPr lang="en-US" altLang="en-US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Symbol" panose="05050102010706020507" pitchFamily="18" charset="2"/>
              </a:rPr>
              <a:t>b</a:t>
            </a:r>
            <a:r>
              <a:rPr lang="en-US" altLang="en-US" baseline="-25000" dirty="0" smtClean="0">
                <a:latin typeface="Times New Roman" panose="02020603050405020304" pitchFamily="18" charset="0"/>
              </a:rPr>
              <a:t>4 </a:t>
            </a:r>
            <a:r>
              <a:rPr lang="en-US" altLang="en-US" dirty="0" smtClean="0">
                <a:latin typeface="Symbol" panose="05050102010706020507" pitchFamily="18" charset="2"/>
              </a:rPr>
              <a:t>= 1 </a:t>
            </a:r>
            <a:r>
              <a:rPr lang="en-US" altLang="en-US" dirty="0" smtClean="0"/>
              <a:t>for points and </a:t>
            </a:r>
            <a:r>
              <a:rPr lang="en-US" altLang="en-US" dirty="0" smtClean="0">
                <a:latin typeface="Symbol" panose="05050102010706020507" pitchFamily="18" charset="2"/>
              </a:rPr>
              <a:t>a</a:t>
            </a:r>
            <a:r>
              <a:rPr lang="en-US" altLang="en-US" baseline="-25000" dirty="0" smtClean="0">
                <a:latin typeface="Times New Roman" panose="02020603050405020304" pitchFamily="18" charset="0"/>
              </a:rPr>
              <a:t>4 </a:t>
            </a:r>
            <a:r>
              <a:rPr lang="en-US" altLang="en-US" dirty="0" smtClean="0">
                <a:latin typeface="Symbol" panose="05050102010706020507" pitchFamily="18" charset="2"/>
              </a:rPr>
              <a:t>=</a:t>
            </a:r>
            <a:r>
              <a:rPr lang="en-US" altLang="en-US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Symbol" panose="05050102010706020507" pitchFamily="18" charset="2"/>
              </a:rPr>
              <a:t>b</a:t>
            </a:r>
            <a:r>
              <a:rPr lang="en-US" altLang="en-US" baseline="-25000" dirty="0" smtClean="0">
                <a:latin typeface="Times New Roman" panose="02020603050405020304" pitchFamily="18" charset="0"/>
              </a:rPr>
              <a:t>4 </a:t>
            </a:r>
            <a:r>
              <a:rPr lang="en-US" altLang="en-US" dirty="0" smtClean="0">
                <a:latin typeface="Symbol" panose="05050102010706020507" pitchFamily="18" charset="2"/>
              </a:rPr>
              <a:t>= 0 </a:t>
            </a:r>
            <a:r>
              <a:rPr lang="en-US" altLang="en-US" dirty="0" smtClean="0"/>
              <a:t>for vectors 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The matrix </a:t>
            </a:r>
            <a:r>
              <a:rPr lang="en-US" altLang="en-US" b="1" dirty="0" smtClean="0">
                <a:latin typeface="Times New Roman" panose="02020603050405020304" pitchFamily="18" charset="0"/>
              </a:rPr>
              <a:t>M</a:t>
            </a:r>
            <a:r>
              <a:rPr lang="en-US" altLang="en-US" dirty="0" smtClean="0"/>
              <a:t> is 4 x 4 and specifies an affine transformation in homogeneous coordinates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3733800" y="4495800"/>
            <a:ext cx="1392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/>
              <a:t>a=M</a:t>
            </a:r>
            <a:r>
              <a:rPr lang="en-US" altLang="en-US" sz="3200" baseline="30000"/>
              <a:t>T</a:t>
            </a:r>
            <a:r>
              <a:rPr lang="en-US" altLang="en-US" sz="3200" b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1664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55"/>
    </mc:Choice>
    <mc:Fallback xmlns="">
      <p:transition spd="slow" advTm="3745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Vector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2012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en-US" b="1" smtClean="0"/>
              <a:t>a</a:t>
            </a:r>
            <a:r>
              <a:rPr lang="pt-BR" altLang="en-US" smtClean="0"/>
              <a:t> = (2, 5, 6), </a:t>
            </a:r>
            <a:r>
              <a:rPr lang="pt-BR" altLang="en-US" b="1" smtClean="0"/>
              <a:t>b</a:t>
            </a:r>
            <a:r>
              <a:rPr lang="pt-BR" altLang="en-US" smtClean="0"/>
              <a:t> = (-2, 7, 1) 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Addition: </a:t>
            </a:r>
            <a:r>
              <a:rPr lang="pt-BR" altLang="en-US" b="1" smtClean="0"/>
              <a:t>a</a:t>
            </a:r>
            <a:r>
              <a:rPr lang="pt-BR" altLang="en-US" smtClean="0"/>
              <a:t> + </a:t>
            </a:r>
            <a:r>
              <a:rPr lang="pt-BR" altLang="en-US" b="1" smtClean="0"/>
              <a:t>b</a:t>
            </a:r>
            <a:r>
              <a:rPr lang="pt-BR" altLang="en-US" smtClean="0"/>
              <a:t> = (0, 12, 7)</a:t>
            </a:r>
          </a:p>
          <a:p>
            <a:pPr eaLnBrk="1" hangingPunct="1"/>
            <a:r>
              <a:rPr lang="pt-BR" altLang="en-US" smtClean="0"/>
              <a:t>Scalar-vector multiplication: 6</a:t>
            </a:r>
            <a:r>
              <a:rPr lang="pt-BR" altLang="en-US" b="1" smtClean="0"/>
              <a:t>a</a:t>
            </a:r>
            <a:r>
              <a:rPr lang="pt-BR" altLang="en-US" smtClean="0"/>
              <a:t> = (12, 30, 39)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Subtraction: </a:t>
            </a:r>
            <a:r>
              <a:rPr lang="pt-BR" altLang="en-US" b="1" smtClean="0"/>
              <a:t>a</a:t>
            </a:r>
            <a:r>
              <a:rPr lang="pt-BR" altLang="en-US" smtClean="0"/>
              <a:t> - </a:t>
            </a:r>
            <a:r>
              <a:rPr lang="pt-BR" altLang="en-US" b="1" smtClean="0"/>
              <a:t>b</a:t>
            </a:r>
            <a:r>
              <a:rPr lang="pt-BR" altLang="en-US" smtClean="0"/>
              <a:t> = </a:t>
            </a:r>
            <a:r>
              <a:rPr lang="pt-BR" altLang="en-US" b="1" smtClean="0"/>
              <a:t>a</a:t>
            </a:r>
            <a:r>
              <a:rPr lang="pt-BR" altLang="en-US" smtClean="0"/>
              <a:t> + (-</a:t>
            </a:r>
            <a:r>
              <a:rPr lang="pt-BR" altLang="en-US" b="1" smtClean="0"/>
              <a:t>b</a:t>
            </a:r>
            <a:r>
              <a:rPr lang="pt-BR" altLang="en-US" smtClean="0"/>
              <a:t>) = (4, -2, 5)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79248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74"/>
    </mc:Choice>
    <mc:Fallback xmlns="">
      <p:transition spd="slow" advTm="10237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Vector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90600"/>
            <a:ext cx="2170113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81400"/>
            <a:ext cx="7620000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44"/>
    </mc:Choice>
    <mc:Fallback xmlns="">
      <p:transition spd="slow" advTm="8114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Vector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Magnitude:  </a:t>
            </a:r>
          </a:p>
          <a:p>
            <a:pPr eaLnBrk="1" hangingPunct="1"/>
            <a:endParaRPr lang="en-US" altLang="en-US" sz="2800" b="1" smtClean="0"/>
          </a:p>
          <a:p>
            <a:pPr eaLnBrk="1" hangingPunct="1"/>
            <a:r>
              <a:rPr lang="en-US" altLang="en-US" sz="2800" b="1" smtClean="0"/>
              <a:t>Unit vector: 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29000" y="838200"/>
          <a:ext cx="33274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1511300" imgH="292100" progId="Equation.3">
                  <p:embed/>
                </p:oleObj>
              </mc:Choice>
              <mc:Fallback>
                <p:oleObj name="Equation" r:id="rId3" imgW="15113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838200"/>
                        <a:ext cx="33274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29000" y="1752600"/>
          <a:ext cx="1066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5" imgW="495085" imgH="444307" progId="Equation.3">
                  <p:embed/>
                </p:oleObj>
              </mc:Choice>
              <mc:Fallback>
                <p:oleObj name="Equation" r:id="rId5" imgW="495085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752600"/>
                        <a:ext cx="10668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62"/>
    </mc:Choice>
    <mc:Fallback xmlns="">
      <p:transition spd="slow" advTm="7056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Dot product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882650"/>
            <a:ext cx="9182100" cy="5410200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Definition: The dot product </a:t>
            </a:r>
            <a:r>
              <a:rPr lang="en-US" altLang="en-US" i="1" smtClean="0"/>
              <a:t>d</a:t>
            </a:r>
            <a:r>
              <a:rPr lang="en-US" altLang="en-US" smtClean="0"/>
              <a:t> of two </a:t>
            </a:r>
            <a:r>
              <a:rPr lang="en-US" altLang="en-US" i="1" smtClean="0"/>
              <a:t>n-dimensional</a:t>
            </a:r>
            <a:r>
              <a:rPr lang="en-US" altLang="en-US" smtClean="0"/>
              <a:t> vectors </a:t>
            </a:r>
            <a:r>
              <a:rPr lang="en-US" altLang="en-US" b="1" smtClean="0"/>
              <a:t>v</a:t>
            </a:r>
            <a:r>
              <a:rPr lang="en-US" altLang="en-US" smtClean="0"/>
              <a:t> = (</a:t>
            </a:r>
            <a:r>
              <a:rPr lang="en-US" altLang="en-US" i="1" smtClean="0"/>
              <a:t>v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v</a:t>
            </a:r>
            <a:r>
              <a:rPr lang="en-US" altLang="en-US" baseline="-25000" smtClean="0"/>
              <a:t>2</a:t>
            </a:r>
            <a:r>
              <a:rPr lang="en-US" altLang="en-US" smtClean="0"/>
              <a:t>, ..., </a:t>
            </a:r>
            <a:r>
              <a:rPr lang="en-US" altLang="en-US" i="1" smtClean="0"/>
              <a:t>v</a:t>
            </a:r>
            <a:r>
              <a:rPr lang="en-US" altLang="en-US" baseline="-25000" smtClean="0"/>
              <a:t>n</a:t>
            </a:r>
            <a:r>
              <a:rPr lang="en-US" altLang="en-US" smtClean="0"/>
              <a:t>) and </a:t>
            </a:r>
            <a:r>
              <a:rPr lang="en-US" altLang="en-US" b="1" smtClean="0"/>
              <a:t>w</a:t>
            </a:r>
            <a:r>
              <a:rPr lang="en-US" altLang="en-US" smtClean="0"/>
              <a:t> = (</a:t>
            </a:r>
            <a:r>
              <a:rPr lang="en-US" altLang="en-US" i="1" smtClean="0"/>
              <a:t>w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w</a:t>
            </a:r>
            <a:r>
              <a:rPr lang="en-US" altLang="en-US" baseline="-25000" smtClean="0"/>
              <a:t>2</a:t>
            </a:r>
            <a:r>
              <a:rPr lang="en-US" altLang="en-US" smtClean="0"/>
              <a:t>, ..., </a:t>
            </a:r>
            <a:r>
              <a:rPr lang="en-US" altLang="en-US" i="1" smtClean="0"/>
              <a:t>w</a:t>
            </a:r>
            <a:r>
              <a:rPr lang="en-US" altLang="en-US" baseline="-25000" smtClean="0"/>
              <a:t>n</a:t>
            </a:r>
            <a:r>
              <a:rPr lang="en-US" altLang="en-US" smtClean="0"/>
              <a:t>) is denoted as </a:t>
            </a:r>
            <a:r>
              <a:rPr lang="en-US" altLang="en-US" b="1" smtClean="0"/>
              <a:t>v</a:t>
            </a:r>
            <a:r>
              <a:rPr lang="en-US" altLang="en-US" smtClean="0">
                <a:sym typeface="Symbol" panose="05050102010706020507" pitchFamily="18" charset="2"/>
              </a:rPr>
              <a:t></a:t>
            </a:r>
            <a:r>
              <a:rPr lang="en-US" altLang="en-US" b="1" smtClean="0"/>
              <a:t>w</a:t>
            </a:r>
            <a:r>
              <a:rPr lang="en-US" altLang="en-US" smtClean="0"/>
              <a:t> and has the value: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Properties</a:t>
            </a:r>
          </a:p>
          <a:p>
            <a:pPr lvl="1" eaLnBrk="1" hangingPunct="1"/>
            <a:r>
              <a:rPr lang="en-US" altLang="en-US" smtClean="0"/>
              <a:t>Symmetry: </a:t>
            </a:r>
            <a:r>
              <a:rPr lang="en-US" altLang="en-US" b="1" smtClean="0"/>
              <a:t>a</a:t>
            </a:r>
            <a:r>
              <a:rPr lang="en-US" altLang="en-US" b="1" smtClean="0">
                <a:sym typeface="Symbol" panose="05050102010706020507" pitchFamily="18" charset="2"/>
              </a:rPr>
              <a:t></a:t>
            </a:r>
            <a:r>
              <a:rPr lang="en-US" altLang="en-US" b="1" smtClean="0"/>
              <a:t>b</a:t>
            </a:r>
            <a:r>
              <a:rPr lang="en-US" altLang="en-US" smtClean="0"/>
              <a:t> = </a:t>
            </a:r>
            <a:r>
              <a:rPr lang="en-US" altLang="en-US" b="1" smtClean="0"/>
              <a:t>b</a:t>
            </a:r>
            <a:r>
              <a:rPr lang="en-US" altLang="en-US" b="1" smtClean="0">
                <a:sym typeface="Symbol" panose="05050102010706020507" pitchFamily="18" charset="2"/>
              </a:rPr>
              <a:t></a:t>
            </a:r>
            <a:r>
              <a:rPr lang="en-US" altLang="en-US" b="1" smtClean="0"/>
              <a:t>a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Linearity: (</a:t>
            </a:r>
            <a:r>
              <a:rPr lang="en-US" altLang="en-US" b="1" smtClean="0"/>
              <a:t>a</a:t>
            </a:r>
            <a:r>
              <a:rPr lang="en-US" altLang="en-US" smtClean="0"/>
              <a:t> + </a:t>
            </a:r>
            <a:r>
              <a:rPr lang="en-US" altLang="en-US" b="1" smtClean="0"/>
              <a:t>c</a:t>
            </a:r>
            <a:r>
              <a:rPr lang="en-US" altLang="en-US" smtClean="0"/>
              <a:t>)</a:t>
            </a:r>
            <a:r>
              <a:rPr lang="en-US" altLang="en-US" b="1" smtClean="0">
                <a:sym typeface="Symbol" panose="05050102010706020507" pitchFamily="18" charset="2"/>
              </a:rPr>
              <a:t></a:t>
            </a:r>
            <a:r>
              <a:rPr lang="en-US" altLang="en-US" b="1" smtClean="0"/>
              <a:t>b</a:t>
            </a:r>
            <a:r>
              <a:rPr lang="en-US" altLang="en-US" smtClean="0"/>
              <a:t> = </a:t>
            </a:r>
            <a:r>
              <a:rPr lang="en-US" altLang="en-US" b="1" smtClean="0"/>
              <a:t>a</a:t>
            </a:r>
            <a:r>
              <a:rPr lang="en-US" altLang="en-US" b="1" smtClean="0">
                <a:sym typeface="Symbol" panose="05050102010706020507" pitchFamily="18" charset="2"/>
              </a:rPr>
              <a:t></a:t>
            </a:r>
            <a:r>
              <a:rPr lang="en-US" altLang="en-US" b="1" smtClean="0"/>
              <a:t>b</a:t>
            </a:r>
            <a:r>
              <a:rPr lang="en-US" altLang="en-US" smtClean="0"/>
              <a:t> + </a:t>
            </a:r>
            <a:r>
              <a:rPr lang="en-US" altLang="en-US" b="1" smtClean="0"/>
              <a:t>c</a:t>
            </a:r>
            <a:r>
              <a:rPr lang="en-US" altLang="en-US" b="1" smtClean="0">
                <a:sym typeface="Symbol" panose="05050102010706020507" pitchFamily="18" charset="2"/>
              </a:rPr>
              <a:t></a:t>
            </a:r>
            <a:r>
              <a:rPr lang="en-US" altLang="en-US" b="1" smtClean="0"/>
              <a:t>b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Homogeneity: (</a:t>
            </a:r>
            <a:r>
              <a:rPr lang="en-US" altLang="en-US" i="1" smtClean="0"/>
              <a:t>s</a:t>
            </a:r>
            <a:r>
              <a:rPr lang="en-US" altLang="en-US" b="1" smtClean="0"/>
              <a:t>a</a:t>
            </a:r>
            <a:r>
              <a:rPr lang="en-US" altLang="en-US" smtClean="0"/>
              <a:t>)</a:t>
            </a:r>
            <a:r>
              <a:rPr lang="en-US" altLang="en-US" b="1" smtClean="0">
                <a:sym typeface="Symbol" panose="05050102010706020507" pitchFamily="18" charset="2"/>
              </a:rPr>
              <a:t></a:t>
            </a:r>
            <a:r>
              <a:rPr lang="en-US" altLang="en-US" b="1" smtClean="0"/>
              <a:t>b</a:t>
            </a:r>
            <a:r>
              <a:rPr lang="en-US" altLang="en-US" smtClean="0"/>
              <a:t> = </a:t>
            </a:r>
            <a:r>
              <a:rPr lang="en-US" altLang="en-US" i="1" smtClean="0"/>
              <a:t>s</a:t>
            </a:r>
            <a:r>
              <a:rPr lang="en-US" altLang="en-US" smtClean="0"/>
              <a:t>(</a:t>
            </a:r>
            <a:r>
              <a:rPr lang="en-US" altLang="en-US" b="1" smtClean="0"/>
              <a:t>a</a:t>
            </a:r>
            <a:r>
              <a:rPr lang="en-US" altLang="en-US" b="1" smtClean="0">
                <a:sym typeface="Symbol" panose="05050102010706020507" pitchFamily="18" charset="2"/>
              </a:rPr>
              <a:t></a:t>
            </a:r>
            <a:r>
              <a:rPr lang="en-US" altLang="en-US" b="1" smtClean="0"/>
              <a:t>b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/>
              <a:t>|</a:t>
            </a:r>
            <a:r>
              <a:rPr lang="en-US" altLang="en-US" b="1" smtClean="0"/>
              <a:t>b</a:t>
            </a:r>
            <a:r>
              <a:rPr lang="en-US" altLang="en-US" smtClean="0"/>
              <a:t>|</a:t>
            </a:r>
            <a:r>
              <a:rPr lang="en-US" altLang="en-US" baseline="30000" smtClean="0"/>
              <a:t>2</a:t>
            </a:r>
            <a:r>
              <a:rPr lang="en-US" altLang="en-US" smtClean="0"/>
              <a:t> = </a:t>
            </a:r>
            <a:r>
              <a:rPr lang="en-US" altLang="en-US" b="1" smtClean="0"/>
              <a:t>b</a:t>
            </a:r>
            <a:r>
              <a:rPr lang="en-US" altLang="en-US" b="1" smtClean="0">
                <a:sym typeface="Symbol" panose="05050102010706020507" pitchFamily="18" charset="2"/>
              </a:rPr>
              <a:t></a:t>
            </a:r>
            <a:r>
              <a:rPr lang="en-US" altLang="en-US" b="1" smtClean="0"/>
              <a:t>b</a:t>
            </a:r>
          </a:p>
          <a:p>
            <a:pPr lvl="1" eaLnBrk="1" hangingPunct="1"/>
            <a:endParaRPr lang="en-US" altLang="en-US" smtClean="0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71800" y="2152650"/>
          <a:ext cx="33528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1206500" imgH="431800" progId="Equation.3">
                  <p:embed/>
                </p:oleObj>
              </mc:Choice>
              <mc:Fallback>
                <p:oleObj name="Equation" r:id="rId3" imgW="1206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52650"/>
                        <a:ext cx="33528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166"/>
    </mc:Choice>
    <mc:Fallback xmlns="">
      <p:transition spd="slow" advTm="20416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7360</TotalTime>
  <Words>1560</Words>
  <Application>Microsoft Office PowerPoint</Application>
  <PresentationFormat>A4 Paper (210x297 mm)</PresentationFormat>
  <Paragraphs>402</Paragraphs>
  <Slides>52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SimSun</vt:lpstr>
      <vt:lpstr>Arial</vt:lpstr>
      <vt:lpstr>Courier New</vt:lpstr>
      <vt:lpstr>Symbol</vt:lpstr>
      <vt:lpstr>Times New Roman</vt:lpstr>
      <vt:lpstr>Wingdings</vt:lpstr>
      <vt:lpstr>1_blank</vt:lpstr>
      <vt:lpstr>Equation</vt:lpstr>
      <vt:lpstr>COMPUTER GRAPHICS</vt:lpstr>
      <vt:lpstr>OUTLINE</vt:lpstr>
      <vt:lpstr>Vector</vt:lpstr>
      <vt:lpstr>Vector</vt:lpstr>
      <vt:lpstr>Vector</vt:lpstr>
      <vt:lpstr>Vector</vt:lpstr>
      <vt:lpstr>Vector</vt:lpstr>
      <vt:lpstr>Vector</vt:lpstr>
      <vt:lpstr>Dot product</vt:lpstr>
      <vt:lpstr>Dot product</vt:lpstr>
      <vt:lpstr>Dot product</vt:lpstr>
      <vt:lpstr>Dot product</vt:lpstr>
      <vt:lpstr>Dot product</vt:lpstr>
      <vt:lpstr>Dot product</vt:lpstr>
      <vt:lpstr>Dot Product</vt:lpstr>
      <vt:lpstr>Dot product</vt:lpstr>
      <vt:lpstr>Cross Product</vt:lpstr>
      <vt:lpstr>Parametric Form</vt:lpstr>
      <vt:lpstr>Parametric Form</vt:lpstr>
      <vt:lpstr>Parametric Form</vt:lpstr>
      <vt:lpstr>Parametric Form</vt:lpstr>
      <vt:lpstr>Parametric Form</vt:lpstr>
      <vt:lpstr>Parametric Form</vt:lpstr>
      <vt:lpstr>Parametric Form</vt:lpstr>
      <vt:lpstr>Parametric Form</vt:lpstr>
      <vt:lpstr>Parametric Form</vt:lpstr>
      <vt:lpstr>Parametric Form</vt:lpstr>
      <vt:lpstr>Parametric Form</vt:lpstr>
      <vt:lpstr>Parametric Form</vt:lpstr>
      <vt:lpstr>Parametric Form</vt:lpstr>
      <vt:lpstr>Line</vt:lpstr>
      <vt:lpstr>Line</vt:lpstr>
      <vt:lpstr>Line</vt:lpstr>
      <vt:lpstr>Plane</vt:lpstr>
      <vt:lpstr>Plane</vt:lpstr>
      <vt:lpstr>Some Examples</vt:lpstr>
      <vt:lpstr>Some Examples</vt:lpstr>
      <vt:lpstr>Representation</vt:lpstr>
      <vt:lpstr>Representation</vt:lpstr>
      <vt:lpstr>Representation</vt:lpstr>
      <vt:lpstr>Representation</vt:lpstr>
      <vt:lpstr>Representation</vt:lpstr>
      <vt:lpstr>Representation</vt:lpstr>
      <vt:lpstr>Representation</vt:lpstr>
      <vt:lpstr>Representation</vt:lpstr>
      <vt:lpstr>Representation</vt:lpstr>
      <vt:lpstr>Representation</vt:lpstr>
      <vt:lpstr>Representation</vt:lpstr>
      <vt:lpstr>Representation</vt:lpstr>
      <vt:lpstr>Representation</vt:lpstr>
      <vt:lpstr>Representation</vt:lpstr>
      <vt:lpstr>Representation</vt:lpstr>
    </vt:vector>
  </TitlesOfParts>
  <Company>DHBK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 (Practice)</dc:title>
  <dc:subject>Object Oriented Programming through Smalltalk</dc:subject>
  <dc:creator>Huynh Tan Dat</dc:creator>
  <dc:description>April 13, 2006</dc:description>
  <cp:lastModifiedBy>ASUS</cp:lastModifiedBy>
  <cp:revision>1084</cp:revision>
  <dcterms:created xsi:type="dcterms:W3CDTF">2004-09-06T13:53:49Z</dcterms:created>
  <dcterms:modified xsi:type="dcterms:W3CDTF">2020-10-10T01:26:45Z</dcterms:modified>
</cp:coreProperties>
</file>