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Action1.xml" ContentType="application/vnd.ms-office.inkAction+xml"/>
  <Override PartName="/ppt/ink/inkAction2.xml" ContentType="application/vnd.ms-office.inkAct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70"/>
  </p:notesMasterIdLst>
  <p:handoutMasterIdLst>
    <p:handoutMasterId r:id="rId71"/>
  </p:handoutMasterIdLst>
  <p:sldIdLst>
    <p:sldId id="261" r:id="rId2"/>
    <p:sldId id="262" r:id="rId3"/>
    <p:sldId id="362" r:id="rId4"/>
    <p:sldId id="288" r:id="rId5"/>
    <p:sldId id="289" r:id="rId6"/>
    <p:sldId id="292" r:id="rId7"/>
    <p:sldId id="291" r:id="rId8"/>
    <p:sldId id="363" r:id="rId9"/>
    <p:sldId id="294" r:id="rId10"/>
    <p:sldId id="295" r:id="rId11"/>
    <p:sldId id="296" r:id="rId12"/>
    <p:sldId id="364" r:id="rId13"/>
    <p:sldId id="297" r:id="rId14"/>
    <p:sldId id="298" r:id="rId15"/>
    <p:sldId id="365" r:id="rId16"/>
    <p:sldId id="366" r:id="rId17"/>
    <p:sldId id="367" r:id="rId18"/>
    <p:sldId id="368" r:id="rId19"/>
    <p:sldId id="369" r:id="rId20"/>
    <p:sldId id="370" r:id="rId21"/>
    <p:sldId id="371" r:id="rId22"/>
    <p:sldId id="372" r:id="rId23"/>
    <p:sldId id="373" r:id="rId24"/>
    <p:sldId id="374" r:id="rId25"/>
    <p:sldId id="375" r:id="rId26"/>
    <p:sldId id="376" r:id="rId27"/>
    <p:sldId id="377" r:id="rId28"/>
    <p:sldId id="378" r:id="rId29"/>
    <p:sldId id="379" r:id="rId30"/>
    <p:sldId id="380" r:id="rId31"/>
    <p:sldId id="381" r:id="rId32"/>
    <p:sldId id="382" r:id="rId33"/>
    <p:sldId id="383" r:id="rId34"/>
    <p:sldId id="384" r:id="rId35"/>
    <p:sldId id="385" r:id="rId36"/>
    <p:sldId id="386" r:id="rId37"/>
    <p:sldId id="387" r:id="rId38"/>
    <p:sldId id="388" r:id="rId39"/>
    <p:sldId id="389" r:id="rId40"/>
    <p:sldId id="390" r:id="rId41"/>
    <p:sldId id="391" r:id="rId42"/>
    <p:sldId id="392" r:id="rId43"/>
    <p:sldId id="393" r:id="rId44"/>
    <p:sldId id="394" r:id="rId45"/>
    <p:sldId id="395" r:id="rId46"/>
    <p:sldId id="396" r:id="rId47"/>
    <p:sldId id="397" r:id="rId48"/>
    <p:sldId id="398" r:id="rId49"/>
    <p:sldId id="399" r:id="rId50"/>
    <p:sldId id="400" r:id="rId51"/>
    <p:sldId id="412" r:id="rId52"/>
    <p:sldId id="413" r:id="rId53"/>
    <p:sldId id="414" r:id="rId54"/>
    <p:sldId id="415" r:id="rId55"/>
    <p:sldId id="416" r:id="rId56"/>
    <p:sldId id="417" r:id="rId57"/>
    <p:sldId id="418" r:id="rId58"/>
    <p:sldId id="401" r:id="rId59"/>
    <p:sldId id="402" r:id="rId60"/>
    <p:sldId id="403" r:id="rId61"/>
    <p:sldId id="404" r:id="rId62"/>
    <p:sldId id="405" r:id="rId63"/>
    <p:sldId id="406" r:id="rId64"/>
    <p:sldId id="407" r:id="rId65"/>
    <p:sldId id="408" r:id="rId66"/>
    <p:sldId id="409" r:id="rId67"/>
    <p:sldId id="410" r:id="rId68"/>
    <p:sldId id="411" r:id="rId69"/>
  </p:sldIdLst>
  <p:sldSz cx="9906000" cy="6858000" type="A4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9900"/>
    <a:srgbClr val="006600"/>
    <a:srgbClr val="FFFF00"/>
    <a:srgbClr val="000099"/>
    <a:srgbClr val="FF33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48" autoAdjust="0"/>
    <p:restoredTop sz="94660"/>
  </p:normalViewPr>
  <p:slideViewPr>
    <p:cSldViewPr>
      <p:cViewPr varScale="1">
        <p:scale>
          <a:sx n="69" d="100"/>
          <a:sy n="69" d="100"/>
        </p:scale>
        <p:origin x="1020" y="3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30"/>
    </p:cViewPr>
  </p:sorterViewPr>
  <p:notesViewPr>
    <p:cSldViewPr>
      <p:cViewPr varScale="1">
        <p:scale>
          <a:sx n="38" d="100"/>
          <a:sy n="38" d="100"/>
        </p:scale>
        <p:origin x="-1550" y="-72"/>
      </p:cViewPr>
      <p:guideLst>
        <p:guide orient="horz" pos="2928"/>
        <p:guide pos="216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5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5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8131BF09-88F4-490E-8B1C-A081D4D89B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Action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5-01T03:56:09.4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8586">
    <iact:property name="dataType"/>
    <iact:actionData xml:id="d0">
      <inkml:trace xmlns:inkml="http://www.w3.org/2003/InkML" xml:id="stk0" contextRef="#ctx0" brushRef="#br0">13121 6672 0,'50'0'123,"-25"0"-116,49 0 0,-49 0 4,0 0-6,24 25 24,1-25-28,-50 25 30,25 25 0,-25 99 9,-50-50-24,-24-50 15,-1 1-15,26-25-10,98-25 126,51 0-117,-26 0-14,100 0 30,-100 0-16,-24 0-8</inkml:trace>
    </iact:actionData>
  </iact:action>
</iact:actions>
</file>

<file path=ppt/ink/inkAction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10-26T02:10:54.6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41080">
    <iact:property name="dataType"/>
    <iact:actionData xml:id="d0">
      <inkml:trace xmlns:inkml="http://www.w3.org/2003/InkML" xml:id="stk0" contextRef="#ctx0" brushRef="#br0">20439 11385 0</inkml:trace>
    </iact:actionData>
  </iact:action>
  <iact:action type="add" startTime="51021">
    <iact:property name="dataType"/>
    <iact:actionData xml:id="d1">
      <inkml:trace xmlns:inkml="http://www.w3.org/2003/InkML" xml:id="stk1" contextRef="#ctx0" brushRef="#br0">10790 10939 0</inkml:trace>
    </iact:actionData>
  </iact:action>
</iact:action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3925" y="696913"/>
            <a:ext cx="503555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1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416425"/>
            <a:ext cx="55054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61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1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40B00639-55FC-4268-8D0A-1EE92C1BC3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13217B4-0984-4438-A9C7-F2020C4AA69E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762000" y="2590800"/>
            <a:ext cx="833755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600200"/>
            <a:ext cx="8420100" cy="7620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276600"/>
            <a:ext cx="6934200" cy="2362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02849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560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34225" y="93663"/>
            <a:ext cx="2276475" cy="61991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93663"/>
            <a:ext cx="6677025" cy="61991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61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93663"/>
            <a:ext cx="91059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5300" y="882650"/>
            <a:ext cx="43815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882650"/>
            <a:ext cx="43815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11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24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7234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882650"/>
            <a:ext cx="43815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882650"/>
            <a:ext cx="43815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91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33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522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8540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936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260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7"/>
          <p:cNvSpPr txBox="1">
            <a:spLocks noChangeArrowheads="1"/>
          </p:cNvSpPr>
          <p:nvPr/>
        </p:nvSpPr>
        <p:spPr bwMode="auto">
          <a:xfrm>
            <a:off x="7821613" y="6415088"/>
            <a:ext cx="1816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en-US" sz="2400" smtClean="0"/>
              <a:t>Slide </a:t>
            </a:r>
            <a:fld id="{C6B4B67D-F21A-423B-966E-51271A2662C3}" type="slidenum">
              <a:rPr lang="en-US" altLang="en-US" sz="2400" smtClean="0"/>
              <a:pPr algn="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en-US" sz="2400" smtClean="0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93663"/>
            <a:ext cx="91059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882650"/>
            <a:ext cx="89154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 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 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Line 4"/>
          <p:cNvSpPr>
            <a:spLocks noChangeShapeType="1"/>
          </p:cNvSpPr>
          <p:nvPr/>
        </p:nvSpPr>
        <p:spPr bwMode="auto">
          <a:xfrm>
            <a:off x="398463" y="847725"/>
            <a:ext cx="90805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0" name="Line 5"/>
          <p:cNvSpPr>
            <a:spLocks noChangeShapeType="1"/>
          </p:cNvSpPr>
          <p:nvPr/>
        </p:nvSpPr>
        <p:spPr bwMode="auto">
          <a:xfrm>
            <a:off x="400050" y="6372225"/>
            <a:ext cx="9124950" cy="28575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Text Box 6"/>
          <p:cNvSpPr txBox="1">
            <a:spLocks noChangeArrowheads="1"/>
          </p:cNvSpPr>
          <p:nvPr/>
        </p:nvSpPr>
        <p:spPr bwMode="auto">
          <a:xfrm>
            <a:off x="303213" y="6415088"/>
            <a:ext cx="7786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2400" smtClean="0"/>
              <a:t>Faculty of Computer Science and Engineering - HCMUT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33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33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33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33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rgbClr val="FF33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rgbClr val="FF33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rgbClr val="FF33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rgbClr val="FF33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q"/>
        <a:defRPr sz="2600"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600">
          <a:solidFill>
            <a:srgbClr val="0000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0000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→"/>
        <a:defRPr sz="2600">
          <a:solidFill>
            <a:srgbClr val="0000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600">
          <a:solidFill>
            <a:srgbClr val="000099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600">
          <a:solidFill>
            <a:srgbClr val="0000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600">
          <a:solidFill>
            <a:srgbClr val="0000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600">
          <a:solidFill>
            <a:srgbClr val="0000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600">
          <a:solidFill>
            <a:srgbClr val="00009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D:\Work\Nam%20hoc%202019-2020-HK2\DHMT\Thu%20hinh\Chuong%207%20(+47)\fff5770b907df11a7a8f587900d1ee77.mp4" TargetMode="External"/><Relationship Id="rId1" Type="http://schemas.microsoft.com/office/2007/relationships/media" Target="file:///D:\Work\Nam%20hoc%202019-2020-HK2\DHMT\Thu%20hinh\Chuong%207%20(+47)\fff5770b907df11a7a8f587900d1ee77.mp4" TargetMode="Externa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11/relationships/inkAction" Target="../ink/inkAction1.xml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0.w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4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2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5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48.wm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51.wmf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microsoft.com/office/2011/relationships/inkAction" Target="../ink/inkAction2.xml"/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0.w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61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64.wmf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68.wmf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62000" y="1752600"/>
            <a:ext cx="84201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COMPUTER GRAPHICS</a:t>
            </a:r>
          </a:p>
        </p:txBody>
      </p:sp>
      <p:sp>
        <p:nvSpPr>
          <p:cNvPr id="5123" name="Rectangle 6"/>
          <p:cNvSpPr>
            <a:spLocks noChangeArrowheads="1"/>
          </p:cNvSpPr>
          <p:nvPr/>
        </p:nvSpPr>
        <p:spPr bwMode="auto">
          <a:xfrm>
            <a:off x="0" y="457200"/>
            <a:ext cx="9906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q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→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/>
              <a:t>Hochiminh city University of Technology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/>
              <a:t>Faculty of Computer Science and Engineering</a:t>
            </a:r>
          </a:p>
        </p:txBody>
      </p:sp>
      <p:sp>
        <p:nvSpPr>
          <p:cNvPr id="5124" name="Text Box 10"/>
          <p:cNvSpPr txBox="1">
            <a:spLocks noChangeArrowheads="1"/>
          </p:cNvSpPr>
          <p:nvPr/>
        </p:nvSpPr>
        <p:spPr bwMode="auto">
          <a:xfrm>
            <a:off x="1600200" y="3124200"/>
            <a:ext cx="6553200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q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→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4400" b="1" u="sng">
                <a:solidFill>
                  <a:srgbClr val="FF3300"/>
                </a:solidFill>
              </a:rPr>
              <a:t>CHAPTER 7 :</a:t>
            </a:r>
          </a:p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4400" b="1">
                <a:solidFill>
                  <a:srgbClr val="FF3300"/>
                </a:solidFill>
              </a:rPr>
              <a:t>Viewing</a:t>
            </a:r>
            <a:endParaRPr lang="en-US" altLang="en-US" sz="4400">
              <a:solidFill>
                <a:srgbClr val="FF3300"/>
              </a:solidFill>
            </a:endParaRPr>
          </a:p>
        </p:txBody>
      </p:sp>
      <p:pic>
        <p:nvPicPr>
          <p:cNvPr id="5125" name="Picture 11" descr="DSGN182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963" y="1371600"/>
            <a:ext cx="1951037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665"/>
    </mc:Choice>
    <mc:Fallback xmlns="">
      <p:transition spd="slow" advTm="116665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Orthographic Projection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Advantages</a:t>
            </a:r>
          </a:p>
          <a:p>
            <a:pPr lvl="1"/>
            <a:r>
              <a:rPr lang="en-US" altLang="en-US" smtClean="0"/>
              <a:t>Preserves both distances and angles</a:t>
            </a:r>
          </a:p>
          <a:p>
            <a:pPr lvl="2"/>
            <a:r>
              <a:rPr lang="en-US" altLang="en-US" smtClean="0"/>
              <a:t>Shapes preserved</a:t>
            </a:r>
          </a:p>
          <a:p>
            <a:pPr lvl="2"/>
            <a:r>
              <a:rPr lang="en-US" altLang="en-US" smtClean="0"/>
              <a:t>Can be used for measurements</a:t>
            </a:r>
          </a:p>
          <a:p>
            <a:pPr lvl="3"/>
            <a:r>
              <a:rPr lang="en-US" altLang="en-US" sz="2400" smtClean="0"/>
              <a:t>Building plans</a:t>
            </a:r>
          </a:p>
          <a:p>
            <a:pPr lvl="3"/>
            <a:r>
              <a:rPr lang="en-US" altLang="en-US" sz="2400" smtClean="0"/>
              <a:t>Manuals</a:t>
            </a:r>
          </a:p>
          <a:p>
            <a:r>
              <a:rPr lang="en-US" altLang="en-US" sz="2400" smtClean="0"/>
              <a:t>Disadvantages</a:t>
            </a:r>
          </a:p>
          <a:p>
            <a:pPr lvl="1"/>
            <a:r>
              <a:rPr lang="en-US" altLang="en-US" sz="2400" smtClean="0"/>
              <a:t>Cannot see what object really looks like because many surfaces hidden from view</a:t>
            </a:r>
          </a:p>
          <a:p>
            <a:pPr lvl="2"/>
            <a:r>
              <a:rPr lang="en-US" altLang="en-US" sz="2400" smtClean="0"/>
              <a:t>Often we add the isometric</a:t>
            </a:r>
          </a:p>
          <a:p>
            <a:pPr lvl="2"/>
            <a:endParaRPr lang="en-US" altLang="en-US" sz="2400" smtClean="0"/>
          </a:p>
          <a:p>
            <a:pPr lvl="2"/>
            <a:endParaRPr lang="en-US" altLang="en-US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089"/>
    </mc:Choice>
    <mc:Fallback xmlns="">
      <p:transition spd="slow" advTm="67089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Axonometric Projections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95300" y="882650"/>
            <a:ext cx="8915400" cy="2774950"/>
          </a:xfrm>
        </p:spPr>
        <p:txBody>
          <a:bodyPr/>
          <a:lstStyle/>
          <a:p>
            <a:r>
              <a:rPr lang="en-US" altLang="en-US" sz="2400" smtClean="0"/>
              <a:t>Allow projection plane to move relative to object</a:t>
            </a:r>
          </a:p>
          <a:p>
            <a:pPr lvl="1"/>
            <a:r>
              <a:rPr lang="en-US" altLang="en-US" smtClean="0"/>
              <a:t>Classify by how many angles of a corner of a projected cube are the same</a:t>
            </a:r>
          </a:p>
          <a:p>
            <a:pPr lvl="2"/>
            <a:r>
              <a:rPr lang="en-US" altLang="en-US" smtClean="0"/>
              <a:t>none: trimetric</a:t>
            </a:r>
          </a:p>
          <a:p>
            <a:pPr lvl="2"/>
            <a:r>
              <a:rPr lang="en-US" altLang="en-US" smtClean="0"/>
              <a:t>two: dimetric</a:t>
            </a:r>
          </a:p>
          <a:p>
            <a:pPr lvl="2"/>
            <a:r>
              <a:rPr lang="en-US" altLang="en-US" smtClean="0"/>
              <a:t>three: isometric(trục đo – đều) </a:t>
            </a:r>
          </a:p>
          <a:p>
            <a:pPr lvl="2"/>
            <a:endParaRPr lang="en-US" altLang="en-US" sz="2400" smtClean="0"/>
          </a:p>
          <a:p>
            <a:endParaRPr lang="en-US" altLang="en-US" smtClean="0"/>
          </a:p>
        </p:txBody>
      </p:sp>
      <p:pic>
        <p:nvPicPr>
          <p:cNvPr id="16388" name="Picture 5" descr="C:\BOOK\OpenGL\Paul Final\Art\jpeg\AN05F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95" b="7362"/>
          <a:stretch>
            <a:fillRect/>
          </a:stretch>
        </p:blipFill>
        <p:spPr bwMode="auto">
          <a:xfrm>
            <a:off x="6400800" y="2057400"/>
            <a:ext cx="32004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001"/>
    </mc:Choice>
    <mc:Fallback xmlns="">
      <p:transition spd="slow" advTm="54001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Axonometric Projections</a:t>
            </a:r>
          </a:p>
        </p:txBody>
      </p:sp>
      <p:cxnSp>
        <p:nvCxnSpPr>
          <p:cNvPr id="17411" name="Straight Arrow Connector 4"/>
          <p:cNvCxnSpPr>
            <a:cxnSpLocks noChangeShapeType="1"/>
          </p:cNvCxnSpPr>
          <p:nvPr/>
        </p:nvCxnSpPr>
        <p:spPr bwMode="auto">
          <a:xfrm>
            <a:off x="1981200" y="3124200"/>
            <a:ext cx="2514600" cy="0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12" name="Straight Arrow Connector 6"/>
          <p:cNvCxnSpPr>
            <a:cxnSpLocks noChangeShapeType="1"/>
          </p:cNvCxnSpPr>
          <p:nvPr/>
        </p:nvCxnSpPr>
        <p:spPr bwMode="auto">
          <a:xfrm flipV="1">
            <a:off x="1987550" y="914400"/>
            <a:ext cx="0" cy="2209800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13" name="Straight Arrow Connector 8"/>
          <p:cNvCxnSpPr>
            <a:cxnSpLocks noChangeShapeType="1"/>
          </p:cNvCxnSpPr>
          <p:nvPr/>
        </p:nvCxnSpPr>
        <p:spPr bwMode="auto">
          <a:xfrm flipH="1">
            <a:off x="685800" y="3124200"/>
            <a:ext cx="1301750" cy="1476375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14" name="Straight Connector 10"/>
          <p:cNvCxnSpPr>
            <a:cxnSpLocks noChangeShapeType="1"/>
          </p:cNvCxnSpPr>
          <p:nvPr/>
        </p:nvCxnSpPr>
        <p:spPr bwMode="auto">
          <a:xfrm>
            <a:off x="1987550" y="1981200"/>
            <a:ext cx="128905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15" name="Straight Connector 12"/>
          <p:cNvCxnSpPr>
            <a:cxnSpLocks noChangeShapeType="1"/>
          </p:cNvCxnSpPr>
          <p:nvPr/>
        </p:nvCxnSpPr>
        <p:spPr bwMode="auto">
          <a:xfrm>
            <a:off x="3276600" y="1981200"/>
            <a:ext cx="0" cy="1143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16" name="Straight Connector 14"/>
          <p:cNvCxnSpPr>
            <a:cxnSpLocks noChangeShapeType="1"/>
          </p:cNvCxnSpPr>
          <p:nvPr/>
        </p:nvCxnSpPr>
        <p:spPr bwMode="auto">
          <a:xfrm flipH="1">
            <a:off x="1295400" y="1981200"/>
            <a:ext cx="685800" cy="6858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17" name="Straight Connector 16"/>
          <p:cNvCxnSpPr>
            <a:cxnSpLocks noChangeShapeType="1"/>
          </p:cNvCxnSpPr>
          <p:nvPr/>
        </p:nvCxnSpPr>
        <p:spPr bwMode="auto">
          <a:xfrm flipH="1">
            <a:off x="2743200" y="1981200"/>
            <a:ext cx="533400" cy="6858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18" name="Straight Connector 18"/>
          <p:cNvCxnSpPr>
            <a:cxnSpLocks noChangeShapeType="1"/>
          </p:cNvCxnSpPr>
          <p:nvPr/>
        </p:nvCxnSpPr>
        <p:spPr bwMode="auto">
          <a:xfrm flipH="1">
            <a:off x="2743200" y="3124200"/>
            <a:ext cx="533400" cy="838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19" name="Straight Connector 20"/>
          <p:cNvCxnSpPr>
            <a:cxnSpLocks noChangeShapeType="1"/>
          </p:cNvCxnSpPr>
          <p:nvPr/>
        </p:nvCxnSpPr>
        <p:spPr bwMode="auto">
          <a:xfrm>
            <a:off x="2743200" y="2667000"/>
            <a:ext cx="0" cy="1295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20" name="Straight Connector 25"/>
          <p:cNvCxnSpPr>
            <a:cxnSpLocks noChangeShapeType="1"/>
          </p:cNvCxnSpPr>
          <p:nvPr/>
        </p:nvCxnSpPr>
        <p:spPr bwMode="auto">
          <a:xfrm>
            <a:off x="1295400" y="2667000"/>
            <a:ext cx="1447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21" name="Straight Connector 27"/>
          <p:cNvCxnSpPr>
            <a:cxnSpLocks noChangeShapeType="1"/>
          </p:cNvCxnSpPr>
          <p:nvPr/>
        </p:nvCxnSpPr>
        <p:spPr bwMode="auto">
          <a:xfrm>
            <a:off x="1295400" y="2667000"/>
            <a:ext cx="0" cy="12477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22" name="Straight Connector 29"/>
          <p:cNvCxnSpPr>
            <a:cxnSpLocks noChangeShapeType="1"/>
          </p:cNvCxnSpPr>
          <p:nvPr/>
        </p:nvCxnSpPr>
        <p:spPr bwMode="auto">
          <a:xfrm>
            <a:off x="1295400" y="3914775"/>
            <a:ext cx="1447800" cy="476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23" name="Straight Connector 34"/>
          <p:cNvCxnSpPr>
            <a:cxnSpLocks noChangeShapeType="1"/>
          </p:cNvCxnSpPr>
          <p:nvPr/>
        </p:nvCxnSpPr>
        <p:spPr bwMode="auto">
          <a:xfrm flipV="1">
            <a:off x="1987550" y="1676400"/>
            <a:ext cx="2355850" cy="1447800"/>
          </a:xfrm>
          <a:prstGeom prst="lin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</p:cxnSp>
      <p:sp>
        <p:nvSpPr>
          <p:cNvPr id="17424" name="TextBox 35"/>
          <p:cNvSpPr txBox="1">
            <a:spLocks noChangeArrowheads="1"/>
          </p:cNvSpPr>
          <p:nvPr/>
        </p:nvSpPr>
        <p:spPr bwMode="auto">
          <a:xfrm>
            <a:off x="4267200" y="3048000"/>
            <a:ext cx="3508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x</a:t>
            </a:r>
          </a:p>
        </p:txBody>
      </p:sp>
      <p:sp>
        <p:nvSpPr>
          <p:cNvPr id="17425" name="TextBox 36"/>
          <p:cNvSpPr txBox="1">
            <a:spLocks noChangeArrowheads="1"/>
          </p:cNvSpPr>
          <p:nvPr/>
        </p:nvSpPr>
        <p:spPr bwMode="auto">
          <a:xfrm>
            <a:off x="2057400" y="762000"/>
            <a:ext cx="3508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y</a:t>
            </a:r>
          </a:p>
        </p:txBody>
      </p:sp>
      <p:sp>
        <p:nvSpPr>
          <p:cNvPr id="17426" name="TextBox 38"/>
          <p:cNvSpPr txBox="1">
            <a:spLocks noChangeArrowheads="1"/>
          </p:cNvSpPr>
          <p:nvPr/>
        </p:nvSpPr>
        <p:spPr bwMode="auto">
          <a:xfrm>
            <a:off x="381000" y="4232275"/>
            <a:ext cx="3508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z</a:t>
            </a:r>
          </a:p>
        </p:txBody>
      </p:sp>
      <p:sp>
        <p:nvSpPr>
          <p:cNvPr id="17427" name="TextBox 39"/>
          <p:cNvSpPr txBox="1">
            <a:spLocks noChangeArrowheads="1"/>
          </p:cNvSpPr>
          <p:nvPr/>
        </p:nvSpPr>
        <p:spPr bwMode="auto">
          <a:xfrm>
            <a:off x="1600200" y="2819400"/>
            <a:ext cx="444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O</a:t>
            </a:r>
          </a:p>
        </p:txBody>
      </p:sp>
      <p:sp>
        <p:nvSpPr>
          <p:cNvPr id="17428" name="TextBox 40"/>
          <p:cNvSpPr txBox="1">
            <a:spLocks noChangeArrowheads="1"/>
          </p:cNvSpPr>
          <p:nvPr/>
        </p:nvSpPr>
        <p:spPr bwMode="auto">
          <a:xfrm>
            <a:off x="2468563" y="2174875"/>
            <a:ext cx="423862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H</a:t>
            </a:r>
          </a:p>
        </p:txBody>
      </p:sp>
      <p:pic>
        <p:nvPicPr>
          <p:cNvPr id="17429" name="Picture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250" y="914400"/>
            <a:ext cx="158115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30" name="Picture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100" y="2790825"/>
            <a:ext cx="1581150" cy="195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31" name="Picture 4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713" y="4232275"/>
            <a:ext cx="14859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7464"/>
    </mc:Choice>
    <mc:Fallback xmlns="">
      <p:transition spd="slow" advTm="137464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Axonometric Projections</a:t>
            </a:r>
          </a:p>
        </p:txBody>
      </p:sp>
      <p:pic>
        <p:nvPicPr>
          <p:cNvPr id="18435" name="Picture 5" descr="C:\BOOK\OpenGL\Paul Final\Art\jpeg\AN05F0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2108200"/>
            <a:ext cx="8553450" cy="269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833"/>
    </mc:Choice>
    <mc:Fallback xmlns="">
      <p:transition spd="slow" advTm="17833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Axonometric Projections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700" dirty="0" smtClean="0"/>
              <a:t>Lines are scaled (</a:t>
            </a:r>
            <a:r>
              <a:rPr lang="en-US" altLang="en-US" sz="2700" i="1" dirty="0" smtClean="0"/>
              <a:t>foreshortened</a:t>
            </a:r>
            <a:r>
              <a:rPr lang="en-US" altLang="en-US" sz="2700" dirty="0" smtClean="0"/>
              <a:t>) but can find scaling factors</a:t>
            </a:r>
          </a:p>
          <a:p>
            <a:pPr>
              <a:lnSpc>
                <a:spcPct val="90000"/>
              </a:lnSpc>
            </a:pPr>
            <a:r>
              <a:rPr lang="en-US" altLang="en-US" sz="2700" dirty="0" smtClean="0"/>
              <a:t>Lines preserved but angles are not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 smtClean="0"/>
              <a:t>Projection of a circle in a plane not parallel to the projection plane is an ellipse</a:t>
            </a:r>
          </a:p>
          <a:p>
            <a:pPr>
              <a:lnSpc>
                <a:spcPct val="90000"/>
              </a:lnSpc>
            </a:pPr>
            <a:r>
              <a:rPr lang="en-US" altLang="en-US" sz="2700" dirty="0" smtClean="0"/>
              <a:t>Can see three principal faces of a box-like object</a:t>
            </a:r>
          </a:p>
          <a:p>
            <a:pPr>
              <a:lnSpc>
                <a:spcPct val="90000"/>
              </a:lnSpc>
            </a:pPr>
            <a:r>
              <a:rPr lang="en-US" altLang="en-US" sz="2700" dirty="0" smtClean="0"/>
              <a:t>Some optical illusions possible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 smtClean="0"/>
              <a:t>Parallel lines appear to diverge</a:t>
            </a:r>
          </a:p>
          <a:p>
            <a:pPr>
              <a:lnSpc>
                <a:spcPct val="90000"/>
              </a:lnSpc>
            </a:pPr>
            <a:r>
              <a:rPr lang="en-US" altLang="en-US" sz="2700" dirty="0" smtClean="0"/>
              <a:t>Does not look real because far objects are scaled the same as near objects</a:t>
            </a:r>
          </a:p>
          <a:p>
            <a:pPr>
              <a:lnSpc>
                <a:spcPct val="90000"/>
              </a:lnSpc>
            </a:pPr>
            <a:r>
              <a:rPr lang="en-US" altLang="en-US" sz="2700" dirty="0" smtClean="0"/>
              <a:t>Used in CAD applications</a:t>
            </a:r>
            <a:endParaRPr lang="en-US" alt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4923"/>
    </mc:Choice>
    <mc:Fallback xmlns="">
      <p:transition spd="slow" advTm="134923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Classical Viewing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95300" y="882650"/>
            <a:ext cx="8915400" cy="488950"/>
          </a:xfrm>
        </p:spPr>
        <p:txBody>
          <a:bodyPr/>
          <a:lstStyle/>
          <a:p>
            <a:r>
              <a:rPr lang="en-US" altLang="en-US" smtClean="0"/>
              <a:t>Taxonomy of Planar Geometric Projections</a:t>
            </a:r>
          </a:p>
        </p:txBody>
      </p:sp>
      <p:sp>
        <p:nvSpPr>
          <p:cNvPr id="13316" name="Line 4"/>
          <p:cNvSpPr>
            <a:spLocks noChangeShapeType="1"/>
          </p:cNvSpPr>
          <p:nvPr/>
        </p:nvSpPr>
        <p:spPr bwMode="auto">
          <a:xfrm>
            <a:off x="3200400" y="2362200"/>
            <a:ext cx="3581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>
            <a:off x="3200400" y="23622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>
            <a:off x="6781800" y="23622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2667000" y="2819400"/>
            <a:ext cx="1219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rgbClr val="FF3300"/>
              </a:buClr>
              <a:defRPr/>
            </a:pPr>
            <a:r>
              <a:rPr lang="en-US" sz="2400" kern="0">
                <a:solidFill>
                  <a:srgbClr val="000099"/>
                </a:solidFill>
                <a:latin typeface="+mn-lt"/>
              </a:rPr>
              <a:t>parallel</a:t>
            </a:r>
          </a:p>
        </p:txBody>
      </p:sp>
      <p:sp>
        <p:nvSpPr>
          <p:cNvPr id="13320" name="Text Box 9"/>
          <p:cNvSpPr txBox="1">
            <a:spLocks noChangeArrowheads="1"/>
          </p:cNvSpPr>
          <p:nvPr/>
        </p:nvSpPr>
        <p:spPr bwMode="auto">
          <a:xfrm>
            <a:off x="5943600" y="2819400"/>
            <a:ext cx="1744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q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→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perspective</a:t>
            </a:r>
          </a:p>
        </p:txBody>
      </p:sp>
      <p:sp>
        <p:nvSpPr>
          <p:cNvPr id="13321" name="Line 10"/>
          <p:cNvSpPr>
            <a:spLocks noChangeShapeType="1"/>
          </p:cNvSpPr>
          <p:nvPr/>
        </p:nvSpPr>
        <p:spPr bwMode="auto">
          <a:xfrm>
            <a:off x="3200400" y="32004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13322" name="Line 11"/>
          <p:cNvSpPr>
            <a:spLocks noChangeShapeType="1"/>
          </p:cNvSpPr>
          <p:nvPr/>
        </p:nvSpPr>
        <p:spPr bwMode="auto">
          <a:xfrm>
            <a:off x="1676400" y="3810000"/>
            <a:ext cx="312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13323" name="Line 12"/>
          <p:cNvSpPr>
            <a:spLocks noChangeShapeType="1"/>
          </p:cNvSpPr>
          <p:nvPr/>
        </p:nvSpPr>
        <p:spPr bwMode="auto">
          <a:xfrm>
            <a:off x="6781800" y="32004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13324" name="Line 13"/>
          <p:cNvSpPr>
            <a:spLocks noChangeShapeType="1"/>
          </p:cNvSpPr>
          <p:nvPr/>
        </p:nvSpPr>
        <p:spPr bwMode="auto">
          <a:xfrm>
            <a:off x="5181600" y="3810000"/>
            <a:ext cx="312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13325" name="Line 14"/>
          <p:cNvSpPr>
            <a:spLocks noChangeShapeType="1"/>
          </p:cNvSpPr>
          <p:nvPr/>
        </p:nvSpPr>
        <p:spPr bwMode="auto">
          <a:xfrm>
            <a:off x="1676400" y="38100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13326" name="Line 15"/>
          <p:cNvSpPr>
            <a:spLocks noChangeShapeType="1"/>
          </p:cNvSpPr>
          <p:nvPr/>
        </p:nvSpPr>
        <p:spPr bwMode="auto">
          <a:xfrm>
            <a:off x="4800600" y="38100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13327" name="Text Box 16"/>
          <p:cNvSpPr txBox="1">
            <a:spLocks noChangeArrowheads="1"/>
          </p:cNvSpPr>
          <p:nvPr/>
        </p:nvSpPr>
        <p:spPr bwMode="auto">
          <a:xfrm>
            <a:off x="2362200" y="4419600"/>
            <a:ext cx="2209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 marL="190500" indent="-1905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q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→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axonometric</a:t>
            </a:r>
          </a:p>
        </p:txBody>
      </p:sp>
      <p:sp>
        <p:nvSpPr>
          <p:cNvPr id="13328" name="Text Box 17"/>
          <p:cNvSpPr txBox="1">
            <a:spLocks noChangeArrowheads="1"/>
          </p:cNvSpPr>
          <p:nvPr/>
        </p:nvSpPr>
        <p:spPr bwMode="auto">
          <a:xfrm>
            <a:off x="762000" y="4343400"/>
            <a:ext cx="2057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 marL="190500" indent="-1905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q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→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  multiview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orthographic</a:t>
            </a:r>
          </a:p>
        </p:txBody>
      </p:sp>
      <p:sp>
        <p:nvSpPr>
          <p:cNvPr id="13329" name="Text Box 18"/>
          <p:cNvSpPr txBox="1">
            <a:spLocks noChangeArrowheads="1"/>
          </p:cNvSpPr>
          <p:nvPr/>
        </p:nvSpPr>
        <p:spPr bwMode="auto">
          <a:xfrm>
            <a:off x="4267200" y="4419600"/>
            <a:ext cx="1524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 marL="190500" indent="-1905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q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→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oblique</a:t>
            </a:r>
          </a:p>
        </p:txBody>
      </p:sp>
      <p:sp>
        <p:nvSpPr>
          <p:cNvPr id="13330" name="Line 19"/>
          <p:cNvSpPr>
            <a:spLocks noChangeShapeType="1"/>
          </p:cNvSpPr>
          <p:nvPr/>
        </p:nvSpPr>
        <p:spPr bwMode="auto">
          <a:xfrm>
            <a:off x="3200400" y="38100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13331" name="Line 20"/>
          <p:cNvSpPr>
            <a:spLocks noChangeShapeType="1"/>
          </p:cNvSpPr>
          <p:nvPr/>
        </p:nvSpPr>
        <p:spPr bwMode="auto">
          <a:xfrm>
            <a:off x="3200400" y="48006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13332" name="Line 21"/>
          <p:cNvSpPr>
            <a:spLocks noChangeShapeType="1"/>
          </p:cNvSpPr>
          <p:nvPr/>
        </p:nvSpPr>
        <p:spPr bwMode="auto">
          <a:xfrm>
            <a:off x="1676400" y="5181600"/>
            <a:ext cx="312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13333" name="Line 22"/>
          <p:cNvSpPr>
            <a:spLocks noChangeShapeType="1"/>
          </p:cNvSpPr>
          <p:nvPr/>
        </p:nvSpPr>
        <p:spPr bwMode="auto">
          <a:xfrm>
            <a:off x="1676400" y="51816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13334" name="Line 23"/>
          <p:cNvSpPr>
            <a:spLocks noChangeShapeType="1"/>
          </p:cNvSpPr>
          <p:nvPr/>
        </p:nvSpPr>
        <p:spPr bwMode="auto">
          <a:xfrm>
            <a:off x="3200400" y="51816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13335" name="Line 24"/>
          <p:cNvSpPr>
            <a:spLocks noChangeShapeType="1"/>
          </p:cNvSpPr>
          <p:nvPr/>
        </p:nvSpPr>
        <p:spPr bwMode="auto">
          <a:xfrm>
            <a:off x="4800600" y="51816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13336" name="Text Box 25"/>
          <p:cNvSpPr txBox="1">
            <a:spLocks noChangeArrowheads="1"/>
          </p:cNvSpPr>
          <p:nvPr/>
        </p:nvSpPr>
        <p:spPr bwMode="auto">
          <a:xfrm>
            <a:off x="685800" y="5562600"/>
            <a:ext cx="1676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 marL="190500" indent="-1905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q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→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isometric</a:t>
            </a:r>
          </a:p>
        </p:txBody>
      </p:sp>
      <p:sp>
        <p:nvSpPr>
          <p:cNvPr id="13337" name="Text Box 26"/>
          <p:cNvSpPr txBox="1">
            <a:spLocks noChangeArrowheads="1"/>
          </p:cNvSpPr>
          <p:nvPr/>
        </p:nvSpPr>
        <p:spPr bwMode="auto">
          <a:xfrm>
            <a:off x="2514600" y="5562600"/>
            <a:ext cx="1447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 marL="190500" indent="-1905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q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→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dimetric</a:t>
            </a:r>
          </a:p>
        </p:txBody>
      </p:sp>
      <p:sp>
        <p:nvSpPr>
          <p:cNvPr id="13338" name="Text Box 27"/>
          <p:cNvSpPr txBox="1">
            <a:spLocks noChangeArrowheads="1"/>
          </p:cNvSpPr>
          <p:nvPr/>
        </p:nvSpPr>
        <p:spPr bwMode="auto">
          <a:xfrm>
            <a:off x="4267200" y="5562600"/>
            <a:ext cx="1371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 marL="190500" indent="-1905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q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→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trimetric</a:t>
            </a:r>
          </a:p>
        </p:txBody>
      </p:sp>
      <p:sp>
        <p:nvSpPr>
          <p:cNvPr id="13339" name="Line 28"/>
          <p:cNvSpPr>
            <a:spLocks noChangeShapeType="1"/>
          </p:cNvSpPr>
          <p:nvPr/>
        </p:nvSpPr>
        <p:spPr bwMode="auto">
          <a:xfrm>
            <a:off x="5181600" y="38100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13340" name="Line 29"/>
          <p:cNvSpPr>
            <a:spLocks noChangeShapeType="1"/>
          </p:cNvSpPr>
          <p:nvPr/>
        </p:nvSpPr>
        <p:spPr bwMode="auto">
          <a:xfrm>
            <a:off x="6781800" y="38100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13341" name="Line 30"/>
          <p:cNvSpPr>
            <a:spLocks noChangeShapeType="1"/>
          </p:cNvSpPr>
          <p:nvPr/>
        </p:nvSpPr>
        <p:spPr bwMode="auto">
          <a:xfrm>
            <a:off x="8305800" y="38100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13342" name="Text Box 31"/>
          <p:cNvSpPr txBox="1">
            <a:spLocks noChangeArrowheads="1"/>
          </p:cNvSpPr>
          <p:nvPr/>
        </p:nvSpPr>
        <p:spPr bwMode="auto">
          <a:xfrm>
            <a:off x="6172200" y="4114800"/>
            <a:ext cx="121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 marL="190500" indent="-1905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q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→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2 point</a:t>
            </a:r>
          </a:p>
        </p:txBody>
      </p:sp>
      <p:sp>
        <p:nvSpPr>
          <p:cNvPr id="13343" name="Text Box 32"/>
          <p:cNvSpPr txBox="1">
            <a:spLocks noChangeArrowheads="1"/>
          </p:cNvSpPr>
          <p:nvPr/>
        </p:nvSpPr>
        <p:spPr bwMode="auto">
          <a:xfrm>
            <a:off x="4724400" y="4114800"/>
            <a:ext cx="121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 marL="190500" indent="-1905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q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→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1 point</a:t>
            </a:r>
          </a:p>
        </p:txBody>
      </p:sp>
      <p:sp>
        <p:nvSpPr>
          <p:cNvPr id="13344" name="Text Box 33"/>
          <p:cNvSpPr txBox="1">
            <a:spLocks noChangeArrowheads="1"/>
          </p:cNvSpPr>
          <p:nvPr/>
        </p:nvSpPr>
        <p:spPr bwMode="auto">
          <a:xfrm>
            <a:off x="7696200" y="4114800"/>
            <a:ext cx="121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 marL="190500" indent="-1905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q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→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3 point</a:t>
            </a:r>
          </a:p>
        </p:txBody>
      </p:sp>
      <p:sp>
        <p:nvSpPr>
          <p:cNvPr id="13345" name="Text Box 34"/>
          <p:cNvSpPr txBox="1">
            <a:spLocks noChangeArrowheads="1"/>
          </p:cNvSpPr>
          <p:nvPr/>
        </p:nvSpPr>
        <p:spPr bwMode="auto">
          <a:xfrm>
            <a:off x="2635250" y="1552575"/>
            <a:ext cx="4495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 marL="190500" indent="-1905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q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→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planar geometric projections</a:t>
            </a:r>
          </a:p>
        </p:txBody>
      </p:sp>
      <p:sp>
        <p:nvSpPr>
          <p:cNvPr id="13346" name="Line 35"/>
          <p:cNvSpPr>
            <a:spLocks noChangeShapeType="1"/>
          </p:cNvSpPr>
          <p:nvPr/>
        </p:nvSpPr>
        <p:spPr bwMode="auto">
          <a:xfrm>
            <a:off x="4876800" y="19812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31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791"/>
    </mc:Choice>
    <mc:Fallback xmlns="">
      <p:transition spd="slow" advTm="21791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Oblique Projection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95300" y="882650"/>
            <a:ext cx="8915400" cy="488950"/>
          </a:xfrm>
        </p:spPr>
        <p:txBody>
          <a:bodyPr/>
          <a:lstStyle/>
          <a:p>
            <a:r>
              <a:rPr lang="en-US" altLang="en-US" sz="2400" smtClean="0"/>
              <a:t>Arbitrary relationship between projectors and projection plane</a:t>
            </a:r>
          </a:p>
          <a:p>
            <a:endParaRPr lang="en-US" altLang="en-US" smtClean="0"/>
          </a:p>
        </p:txBody>
      </p:sp>
      <p:pic>
        <p:nvPicPr>
          <p:cNvPr id="20484" name="Picture 5" descr="C:\BOOK\OpenGL\Paul Final\Art\jpeg\AN05F0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94"/>
          <a:stretch>
            <a:fillRect/>
          </a:stretch>
        </p:blipFill>
        <p:spPr bwMode="auto">
          <a:xfrm>
            <a:off x="895350" y="1676400"/>
            <a:ext cx="809625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945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719"/>
    </mc:Choice>
    <mc:Fallback xmlns="">
      <p:transition spd="slow" advTm="79719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Oblique Projection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700" dirty="0" smtClean="0"/>
              <a:t>Can pick the angles to emphasize a particular face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Architecture: plan oblique, elevation oblique</a:t>
            </a:r>
          </a:p>
          <a:p>
            <a:pPr>
              <a:lnSpc>
                <a:spcPct val="90000"/>
              </a:lnSpc>
            </a:pPr>
            <a:r>
              <a:rPr lang="en-US" altLang="en-US" sz="2700" dirty="0" smtClean="0"/>
              <a:t>Angles in faces parallel to projection plane are preserved while we can still see “around” side</a:t>
            </a:r>
          </a:p>
          <a:p>
            <a:pPr>
              <a:lnSpc>
                <a:spcPct val="90000"/>
              </a:lnSpc>
            </a:pPr>
            <a:r>
              <a:rPr lang="en-US" altLang="en-US" sz="2700" dirty="0" smtClean="0"/>
              <a:t>In physical world, cannot create with simple camera; possible with bellows camera or special lens (architectural)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5529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062"/>
    </mc:Choice>
    <mc:Fallback xmlns="">
      <p:transition spd="slow" advTm="59062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Perspective Projection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95300" y="882650"/>
            <a:ext cx="8915400" cy="565150"/>
          </a:xfrm>
        </p:spPr>
        <p:txBody>
          <a:bodyPr/>
          <a:lstStyle/>
          <a:p>
            <a:r>
              <a:rPr lang="en-US" altLang="en-US" smtClean="0"/>
              <a:t>Projectors coverge at center of projection</a:t>
            </a:r>
          </a:p>
          <a:p>
            <a:pPr lvl="1"/>
            <a:endParaRPr lang="en-US" altLang="en-US" smtClean="0"/>
          </a:p>
        </p:txBody>
      </p:sp>
      <p:pic>
        <p:nvPicPr>
          <p:cNvPr id="22532" name="Picture 5" descr="C:\BOOK\OpenGL\Paul Final\Art\jpeg\AN05F0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905000"/>
            <a:ext cx="3902075" cy="34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914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538"/>
    </mc:Choice>
    <mc:Fallback xmlns="">
      <p:transition spd="slow" advTm="24538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Perspective Projection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95300" y="882650"/>
            <a:ext cx="8915400" cy="2622550"/>
          </a:xfrm>
        </p:spPr>
        <p:txBody>
          <a:bodyPr/>
          <a:lstStyle/>
          <a:p>
            <a:r>
              <a:rPr lang="en-US" altLang="en-US" smtClean="0"/>
              <a:t>Vanishing Points</a:t>
            </a:r>
          </a:p>
          <a:p>
            <a:pPr lvl="1"/>
            <a:r>
              <a:rPr lang="en-US" altLang="en-US" sz="2400" smtClean="0"/>
              <a:t>Parallel lines (not parallel to the projection plan) on the object converge at a single point in the projection (the </a:t>
            </a:r>
            <a:r>
              <a:rPr lang="en-US" altLang="en-US" sz="2400" i="1" smtClean="0"/>
              <a:t>vanishing point</a:t>
            </a:r>
            <a:r>
              <a:rPr lang="en-US" altLang="en-US" sz="2400" smtClean="0"/>
              <a:t>) </a:t>
            </a:r>
          </a:p>
          <a:p>
            <a:pPr lvl="1"/>
            <a:r>
              <a:rPr lang="en-US" altLang="en-US" sz="2400" smtClean="0"/>
              <a:t>Drawing simple perspectives by hand uses these vanishing point(s)</a:t>
            </a:r>
          </a:p>
          <a:p>
            <a:pPr lvl="1"/>
            <a:endParaRPr lang="en-US" altLang="en-US" smtClean="0"/>
          </a:p>
        </p:txBody>
      </p:sp>
      <p:grpSp>
        <p:nvGrpSpPr>
          <p:cNvPr id="23556" name="Group 8"/>
          <p:cNvGrpSpPr>
            <a:grpSpLocks/>
          </p:cNvGrpSpPr>
          <p:nvPr/>
        </p:nvGrpSpPr>
        <p:grpSpPr bwMode="auto">
          <a:xfrm>
            <a:off x="2819400" y="3657600"/>
            <a:ext cx="3048000" cy="2286000"/>
            <a:chOff x="1488" y="1536"/>
            <a:chExt cx="1920" cy="1440"/>
          </a:xfrm>
        </p:grpSpPr>
        <p:sp>
          <p:nvSpPr>
            <p:cNvPr id="23559" name="Rectangle 4"/>
            <p:cNvSpPr>
              <a:spLocks noChangeArrowheads="1"/>
            </p:cNvSpPr>
            <p:nvPr/>
          </p:nvSpPr>
          <p:spPr bwMode="auto">
            <a:xfrm>
              <a:off x="1488" y="2400"/>
              <a:ext cx="1104" cy="576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hlink"/>
              </a:extrusionClr>
              <a:contourClr>
                <a:schemeClr val="hlink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q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→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chemeClr val="tx1"/>
                </a:solidFill>
              </a:endParaRPr>
            </a:p>
          </p:txBody>
        </p:sp>
        <p:sp>
          <p:nvSpPr>
            <p:cNvPr id="23560" name="Line 5"/>
            <p:cNvSpPr>
              <a:spLocks noChangeShapeType="1"/>
            </p:cNvSpPr>
            <p:nvPr/>
          </p:nvSpPr>
          <p:spPr bwMode="auto">
            <a:xfrm flipV="1">
              <a:off x="2592" y="1536"/>
              <a:ext cx="816" cy="14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3561" name="Line 6"/>
            <p:cNvSpPr>
              <a:spLocks noChangeShapeType="1"/>
            </p:cNvSpPr>
            <p:nvPr/>
          </p:nvSpPr>
          <p:spPr bwMode="auto">
            <a:xfrm flipV="1">
              <a:off x="2592" y="1536"/>
              <a:ext cx="816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3562" name="Line 7"/>
            <p:cNvSpPr>
              <a:spLocks noChangeShapeType="1"/>
            </p:cNvSpPr>
            <p:nvPr/>
          </p:nvSpPr>
          <p:spPr bwMode="auto">
            <a:xfrm flipV="1">
              <a:off x="1488" y="1536"/>
              <a:ext cx="1920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</p:grpSp>
      <p:sp>
        <p:nvSpPr>
          <p:cNvPr id="23557" name="Line 9"/>
          <p:cNvSpPr>
            <a:spLocks noChangeShapeType="1"/>
          </p:cNvSpPr>
          <p:nvPr/>
        </p:nvSpPr>
        <p:spPr bwMode="auto">
          <a:xfrm flipH="1" flipV="1">
            <a:off x="5943600" y="3733800"/>
            <a:ext cx="914400" cy="9144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3558" name="Text Box 10"/>
          <p:cNvSpPr txBox="1">
            <a:spLocks noChangeArrowheads="1"/>
          </p:cNvSpPr>
          <p:nvPr/>
        </p:nvSpPr>
        <p:spPr bwMode="auto">
          <a:xfrm>
            <a:off x="6019800" y="4572000"/>
            <a:ext cx="2220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q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→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vanishing point</a:t>
            </a:r>
          </a:p>
        </p:txBody>
      </p:sp>
    </p:spTree>
    <p:extLst>
      <p:ext uri="{BB962C8B-B14F-4D97-AF65-F5344CB8AC3E}">
        <p14:creationId xmlns:p14="http://schemas.microsoft.com/office/powerpoint/2010/main" val="83114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381"/>
    </mc:Choice>
    <mc:Fallback xmlns="">
      <p:transition spd="slow" advTm="78381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OUTLINE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Classical Viewing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Orthographic Projection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Axonometric Projections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Oblique Projection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Perspective </a:t>
            </a:r>
            <a:r>
              <a:rPr lang="en-US" altLang="en-US" dirty="0" smtClean="0"/>
              <a:t>Projection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/>
              <a:t>Computer Viewing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View Volume</a:t>
            </a:r>
            <a:endParaRPr lang="en-US" alt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727"/>
    </mc:Choice>
    <mc:Fallback xmlns="">
      <p:transition spd="slow" advTm="17727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Perspective Projection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95300" y="882650"/>
            <a:ext cx="8915400" cy="1479550"/>
          </a:xfrm>
        </p:spPr>
        <p:txBody>
          <a:bodyPr/>
          <a:lstStyle/>
          <a:p>
            <a:r>
              <a:rPr lang="en-US" altLang="en-US" smtClean="0"/>
              <a:t>One-Point Perspective </a:t>
            </a:r>
          </a:p>
          <a:p>
            <a:pPr lvl="1"/>
            <a:r>
              <a:rPr lang="en-US" altLang="en-US" sz="2700" smtClean="0"/>
              <a:t>One principal face parallel to projection plane</a:t>
            </a:r>
          </a:p>
          <a:p>
            <a:pPr lvl="1"/>
            <a:r>
              <a:rPr lang="en-US" altLang="en-US" sz="2700" smtClean="0"/>
              <a:t>One vanishing point for cube</a:t>
            </a:r>
          </a:p>
          <a:p>
            <a:pPr lvl="1"/>
            <a:endParaRPr lang="en-US" altLang="en-US" smtClean="0"/>
          </a:p>
        </p:txBody>
      </p:sp>
      <p:pic>
        <p:nvPicPr>
          <p:cNvPr id="2458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8000"/>
            <a:ext cx="41656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688" y="2514600"/>
            <a:ext cx="4652962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640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295"/>
    </mc:Choice>
    <mc:Fallback xmlns="">
      <p:transition spd="slow" advTm="61295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Perspective Projection</a:t>
            </a:r>
          </a:p>
        </p:txBody>
      </p:sp>
      <p:pic>
        <p:nvPicPr>
          <p:cNvPr id="4" name="fff5770b907df11a7a8f587900d1ee77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3" y="1143000"/>
            <a:ext cx="8372475" cy="471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767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689"/>
    </mc:Choice>
    <mc:Fallback xmlns="">
      <p:transition spd="slow" advTm="38689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  <p:extLst mod="1">
    <p:ext uri="{E180D4A7-C9FB-4DFB-919C-405C955672EB}">
      <p14:showEvtLst xmlns:p14="http://schemas.microsoft.com/office/powerpoint/2010/main">
        <p14:playEvt time="4264" objId="4"/>
        <p14:triggerEvt type="onClick" time="4264" objId="4"/>
        <p14:stopEvt time="34832" objId="4"/>
      </p14:showEvtLst>
    </p:ext>
  </p:extLs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Perspective Projection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495300" y="882650"/>
            <a:ext cx="8915400" cy="1403350"/>
          </a:xfrm>
        </p:spPr>
        <p:txBody>
          <a:bodyPr/>
          <a:lstStyle/>
          <a:p>
            <a:r>
              <a:rPr lang="en-US" altLang="en-US" smtClean="0"/>
              <a:t>Two-Point Perspective</a:t>
            </a:r>
          </a:p>
          <a:p>
            <a:pPr lvl="1"/>
            <a:r>
              <a:rPr lang="en-US" altLang="en-US" sz="2700" smtClean="0"/>
              <a:t>On principal direction parallel to projection plane</a:t>
            </a:r>
          </a:p>
          <a:p>
            <a:pPr lvl="1"/>
            <a:r>
              <a:rPr lang="en-US" altLang="en-US" sz="2700" smtClean="0"/>
              <a:t>Two vanishing points for cube</a:t>
            </a:r>
          </a:p>
          <a:p>
            <a:pPr lvl="1"/>
            <a:endParaRPr lang="en-US" altLang="en-US" smtClean="0"/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2895600"/>
            <a:ext cx="3505200" cy="289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350" y="2362200"/>
            <a:ext cx="5657850" cy="399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923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008"/>
    </mc:Choice>
    <mc:Fallback xmlns="">
      <p:transition spd="slow" advTm="46008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Perspective Projection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495300" y="882650"/>
            <a:ext cx="8915400" cy="1403350"/>
          </a:xfrm>
        </p:spPr>
        <p:txBody>
          <a:bodyPr/>
          <a:lstStyle/>
          <a:p>
            <a:r>
              <a:rPr lang="en-US" altLang="en-US" smtClean="0"/>
              <a:t>Three-Point Perspective</a:t>
            </a:r>
          </a:p>
          <a:p>
            <a:pPr lvl="1"/>
            <a:r>
              <a:rPr lang="en-US" altLang="en-US" sz="2400" smtClean="0"/>
              <a:t>No principal face parallel to projection plane</a:t>
            </a:r>
          </a:p>
          <a:p>
            <a:pPr lvl="1"/>
            <a:r>
              <a:rPr lang="en-US" altLang="en-US" sz="2400" smtClean="0"/>
              <a:t>Three vanishing points for cube</a:t>
            </a:r>
          </a:p>
          <a:p>
            <a:pPr lvl="1"/>
            <a:endParaRPr lang="en-US" altLang="en-US" smtClean="0"/>
          </a:p>
        </p:txBody>
      </p:sp>
      <p:pic>
        <p:nvPicPr>
          <p:cNvPr id="276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375" y="2514600"/>
            <a:ext cx="367982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885950"/>
            <a:ext cx="3609975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287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125"/>
    </mc:Choice>
    <mc:Fallback xmlns="">
      <p:transition spd="slow" advTm="34125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Perspective Projection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700" smtClean="0"/>
              <a:t>Objects further from viewer are projected smaller than the same sized objects closer to the viewer (</a:t>
            </a:r>
            <a:r>
              <a:rPr lang="en-US" altLang="en-US" sz="2700" i="1" smtClean="0"/>
              <a:t>diminution</a:t>
            </a:r>
            <a:r>
              <a:rPr lang="en-US" altLang="en-US" sz="2700" smtClean="0"/>
              <a:t>)</a:t>
            </a:r>
          </a:p>
          <a:p>
            <a:pPr lvl="1"/>
            <a:r>
              <a:rPr lang="en-US" altLang="en-US" smtClean="0"/>
              <a:t>Looks realistic</a:t>
            </a:r>
          </a:p>
          <a:p>
            <a:r>
              <a:rPr lang="en-US" altLang="en-US" sz="2700" smtClean="0"/>
              <a:t>Equal distances along a line are not projected into equal distances (</a:t>
            </a:r>
            <a:r>
              <a:rPr lang="en-US" altLang="en-US" sz="2700" i="1" smtClean="0"/>
              <a:t>nonuniform foreshortening</a:t>
            </a:r>
            <a:r>
              <a:rPr lang="en-US" altLang="en-US" sz="2700" smtClean="0"/>
              <a:t>)</a:t>
            </a:r>
          </a:p>
          <a:p>
            <a:r>
              <a:rPr lang="en-US" altLang="en-US" sz="2700" smtClean="0"/>
              <a:t>Angles preserved only in planes parallel to the projection plane</a:t>
            </a:r>
          </a:p>
          <a:p>
            <a:r>
              <a:rPr lang="en-US" altLang="en-US" sz="2700" smtClean="0"/>
              <a:t>More difficult to construct by hand than parallel projections (but not more difficult by computer)</a:t>
            </a:r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6911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094"/>
    </mc:Choice>
    <mc:Fallback xmlns="">
      <p:transition spd="slow" advTm="97094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Computer Viewing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There are two aspects of the viewing process, all of which are implemented in the pipeline,</a:t>
            </a:r>
          </a:p>
          <a:p>
            <a:pPr lvl="1" eaLnBrk="1" hangingPunct="1"/>
            <a:r>
              <a:rPr lang="en-US" altLang="en-US" dirty="0" smtClean="0"/>
              <a:t>Positioning the camera</a:t>
            </a:r>
          </a:p>
          <a:p>
            <a:pPr lvl="2" eaLnBrk="1" hangingPunct="1"/>
            <a:r>
              <a:rPr lang="en-US" altLang="en-US" sz="2800" dirty="0" smtClean="0"/>
              <a:t>Setting the model-view matrix</a:t>
            </a:r>
          </a:p>
          <a:p>
            <a:pPr lvl="1" eaLnBrk="1" hangingPunct="1"/>
            <a:r>
              <a:rPr lang="en-US" altLang="en-US" dirty="0" smtClean="0"/>
              <a:t>Selecting the view volume</a:t>
            </a:r>
          </a:p>
          <a:p>
            <a:pPr lvl="2" eaLnBrk="1" hangingPunct="1"/>
            <a:r>
              <a:rPr lang="en-US" altLang="en-US" sz="2800" dirty="0" smtClean="0"/>
              <a:t>Setting the projection matrix</a:t>
            </a:r>
          </a:p>
          <a:p>
            <a:pPr lvl="2"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287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559"/>
    </mc:Choice>
    <mc:Fallback xmlns="">
      <p:transition spd="slow" advTm="70559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Computer Viewing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295400"/>
            <a:ext cx="603849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05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761"/>
    </mc:Choice>
    <mc:Fallback xmlns="">
      <p:transition spd="slow" advTm="64761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Computer Viewing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295400"/>
            <a:ext cx="8763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1371600" y="4876799"/>
            <a:ext cx="2895600" cy="492444"/>
            <a:chOff x="1371600" y="4876799"/>
            <a:chExt cx="2895600" cy="492444"/>
          </a:xfrm>
        </p:grpSpPr>
        <p:sp>
          <p:nvSpPr>
            <p:cNvPr id="5" name="TextBox 4"/>
            <p:cNvSpPr txBox="1"/>
            <p:nvPr/>
          </p:nvSpPr>
          <p:spPr>
            <a:xfrm>
              <a:off x="1371600" y="4876800"/>
              <a:ext cx="1219200" cy="49244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Model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48000" y="4876799"/>
              <a:ext cx="1219200" cy="49244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View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5" idx="3"/>
              <a:endCxn id="6" idx="1"/>
            </p:cNvCxnSpPr>
            <p:nvPr/>
          </p:nvCxnSpPr>
          <p:spPr bwMode="auto">
            <a:xfrm flipV="1">
              <a:off x="2590800" y="5123021"/>
              <a:ext cx="457200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0399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2693"/>
    </mc:Choice>
    <mc:Fallback xmlns="">
      <p:transition spd="slow" advTm="202693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Computer Viewing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 OpenGL, initially the object and camera frames are the same</a:t>
            </a:r>
          </a:p>
          <a:p>
            <a:pPr lvl="1" eaLnBrk="1" hangingPunct="1"/>
            <a:r>
              <a:rPr lang="en-US" altLang="en-US" dirty="0" smtClean="0"/>
              <a:t>Default model-view matrix is an identity</a:t>
            </a:r>
          </a:p>
          <a:p>
            <a:pPr eaLnBrk="1" hangingPunct="1"/>
            <a:r>
              <a:rPr lang="en-US" altLang="en-US" dirty="0" smtClean="0"/>
              <a:t>The camera is located at origin and points in the negative z direction</a:t>
            </a:r>
          </a:p>
          <a:p>
            <a:pPr eaLnBrk="1" hangingPunct="1"/>
            <a:r>
              <a:rPr lang="en-US" altLang="en-US" dirty="0" smtClean="0"/>
              <a:t>OpenGL also specifies a default view volume that is a cube with sides of length 2 centered at the origin</a:t>
            </a:r>
          </a:p>
          <a:p>
            <a:pPr lvl="1" eaLnBrk="1" hangingPunct="1"/>
            <a:r>
              <a:rPr lang="en-US" altLang="en-US" dirty="0" smtClean="0"/>
              <a:t>Default projection matrix is an identity</a:t>
            </a:r>
          </a:p>
          <a:p>
            <a:pPr lvl="1"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600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178"/>
    </mc:Choice>
    <mc:Fallback xmlns="">
      <p:transition spd="slow" advTm="46178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Computer Viewing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Default projection is orthogonal</a:t>
            </a:r>
          </a:p>
          <a:p>
            <a:pPr eaLnBrk="1" hangingPunct="1"/>
            <a:endParaRPr lang="en-US" altLang="en-US" smtClean="0"/>
          </a:p>
        </p:txBody>
      </p:sp>
      <p:pic>
        <p:nvPicPr>
          <p:cNvPr id="31748" name="Picture 5" descr="C:\BOOK\OpenGL\Paul Final\Art\jpeg\AN05F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752600"/>
            <a:ext cx="4343400" cy="359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Text Box 7"/>
          <p:cNvSpPr txBox="1">
            <a:spLocks noChangeArrowheads="1"/>
          </p:cNvSpPr>
          <p:nvPr/>
        </p:nvSpPr>
        <p:spPr bwMode="auto">
          <a:xfrm>
            <a:off x="6019800" y="2219325"/>
            <a:ext cx="1412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q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→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clipped out</a:t>
            </a:r>
          </a:p>
        </p:txBody>
      </p:sp>
      <p:sp>
        <p:nvSpPr>
          <p:cNvPr id="31750" name="Text Box 8"/>
          <p:cNvSpPr txBox="1">
            <a:spLocks noChangeArrowheads="1"/>
          </p:cNvSpPr>
          <p:nvPr/>
        </p:nvSpPr>
        <p:spPr bwMode="auto">
          <a:xfrm>
            <a:off x="7086600" y="3971925"/>
            <a:ext cx="600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q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→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z=0</a:t>
            </a: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2" name="Ink 1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4723560" y="2401920"/>
              <a:ext cx="214920" cy="170280"/>
            </p14:xfrm>
          </p:contentPart>
        </mc:Choice>
        <mc:Fallback xmlns="">
          <p:pic>
            <p:nvPicPr>
              <p:cNvPr id="2" name="Ink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14200" y="2392560"/>
                <a:ext cx="233640" cy="18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46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55"/>
    </mc:Choice>
    <mc:Fallback xmlns="">
      <p:transition spd="slow" advTm="170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Classical Viewing</a:t>
            </a:r>
          </a:p>
        </p:txBody>
      </p:sp>
      <p:pic>
        <p:nvPicPr>
          <p:cNvPr id="8195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8" y="1066800"/>
            <a:ext cx="4703762" cy="339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667000"/>
            <a:ext cx="4760913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288"/>
    </mc:Choice>
    <mc:Fallback xmlns="">
      <p:transition spd="slow" advTm="56288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Computer Viewing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00050" y="914400"/>
          <a:ext cx="89154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4150">
                  <a:extLst>
                    <a:ext uri="{9D8B030D-6E8A-4147-A177-3AD203B41FA5}">
                      <a16:colId xmlns:a16="http://schemas.microsoft.com/office/drawing/2014/main" val="857236000"/>
                    </a:ext>
                  </a:extLst>
                </a:gridCol>
                <a:gridCol w="1733550">
                  <a:extLst>
                    <a:ext uri="{9D8B030D-6E8A-4147-A177-3AD203B41FA5}">
                      <a16:colId xmlns:a16="http://schemas.microsoft.com/office/drawing/2014/main" val="1271593920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875641436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8644787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Orthographic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Oblique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Perspective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249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Position,</a:t>
                      </a:r>
                      <a:r>
                        <a:rPr lang="en-US" baseline="0" dirty="0" smtClean="0"/>
                        <a:t> direction (V)</a:t>
                      </a:r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gluLookAt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128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View Volume (P)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glOrtho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glFrustum</a:t>
                      </a:r>
                      <a:r>
                        <a:rPr lang="en-US" b="1" baseline="0" dirty="0" smtClean="0"/>
                        <a:t> or</a:t>
                      </a:r>
                      <a:endParaRPr lang="en-US" b="1" dirty="0" smtClean="0"/>
                    </a:p>
                    <a:p>
                      <a:r>
                        <a:rPr lang="en-US" b="1" dirty="0" err="1" smtClean="0"/>
                        <a:t>gluPerspective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486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969487"/>
                  </a:ext>
                </a:extLst>
              </a:tr>
            </a:tbl>
          </a:graphicData>
        </a:graphic>
      </p:graphicFrame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959" y="2743200"/>
            <a:ext cx="7878041" cy="274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1323109" y="5714999"/>
            <a:ext cx="2895600" cy="492444"/>
            <a:chOff x="1371600" y="4876799"/>
            <a:chExt cx="2895600" cy="492444"/>
          </a:xfrm>
        </p:grpSpPr>
        <p:sp>
          <p:nvSpPr>
            <p:cNvPr id="7" name="TextBox 6"/>
            <p:cNvSpPr txBox="1"/>
            <p:nvPr/>
          </p:nvSpPr>
          <p:spPr>
            <a:xfrm>
              <a:off x="1371600" y="4876800"/>
              <a:ext cx="1219200" cy="49244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Model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48000" y="4876799"/>
              <a:ext cx="1219200" cy="49244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View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3"/>
              <a:endCxn id="8" idx="1"/>
            </p:cNvCxnSpPr>
            <p:nvPr/>
          </p:nvCxnSpPr>
          <p:spPr bwMode="auto">
            <a:xfrm flipV="1">
              <a:off x="2590800" y="5123021"/>
              <a:ext cx="457200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18566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3136"/>
    </mc:Choice>
    <mc:Fallback xmlns="">
      <p:transition spd="slow" advTm="263136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Computer Viewing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Set up position &amp; direction of camera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b="1" smtClean="0">
                <a:latin typeface="Courier New" panose="02070309020205020404" pitchFamily="49" charset="0"/>
              </a:rPr>
              <a:t>	</a:t>
            </a:r>
            <a:r>
              <a:rPr lang="en-US" altLang="en-US" sz="2000" b="1" smtClean="0">
                <a:latin typeface="Courier New" panose="02070309020205020404" pitchFamily="49" charset="0"/>
              </a:rPr>
              <a:t>glMatrixMode(GL_MODELVIEW);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	glLoadIdentity();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	gluLookAt(eye.x,eye.y,eye.z,look.x,look.y,look.z,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			up.x,u p.y,up.z);</a:t>
            </a:r>
          </a:p>
          <a:p>
            <a:pPr eaLnBrk="1" hangingPunct="1"/>
            <a:endParaRPr lang="en-US" altLang="en-US" smtClean="0"/>
          </a:p>
        </p:txBody>
      </p:sp>
      <p:pic>
        <p:nvPicPr>
          <p:cNvPr id="37892" name="Picture 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109913"/>
            <a:ext cx="6019800" cy="309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5261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2913"/>
    </mc:Choice>
    <mc:Fallback xmlns="">
      <p:transition spd="slow" advTm="152913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Computer Viewing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90600"/>
            <a:ext cx="8915400" cy="990600"/>
          </a:xfrm>
        </p:spPr>
        <p:txBody>
          <a:bodyPr/>
          <a:lstStyle/>
          <a:p>
            <a:r>
              <a:rPr lang="en-US" altLang="en-US" dirty="0"/>
              <a:t>Set up position &amp; direction of camera</a:t>
            </a:r>
          </a:p>
          <a:p>
            <a:pPr>
              <a:buNone/>
            </a:pPr>
            <a:r>
              <a:rPr lang="en-US" altLang="en-US" dirty="0"/>
              <a:t>	</a:t>
            </a:r>
            <a:r>
              <a:rPr lang="en-US" altLang="en-US" dirty="0" err="1"/>
              <a:t>gluLookAt</a:t>
            </a:r>
            <a:r>
              <a:rPr lang="en-US" altLang="en-US" dirty="0"/>
              <a:t>(0, 0, 10, </a:t>
            </a:r>
            <a:r>
              <a:rPr lang="en-US" altLang="en-US" dirty="0">
                <a:solidFill>
                  <a:srgbClr val="FF0000"/>
                </a:solidFill>
              </a:rPr>
              <a:t>0.0, 0.0, 0.0</a:t>
            </a:r>
            <a:r>
              <a:rPr lang="en-US" altLang="en-US" dirty="0"/>
              <a:t>, 0.0, 1.0, 0.0);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38375"/>
            <a:ext cx="4429125" cy="3532262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5553699" y="1793557"/>
            <a:ext cx="3971301" cy="3540443"/>
            <a:chOff x="5553699" y="1793557"/>
            <a:chExt cx="3971301" cy="3540443"/>
          </a:xfrm>
        </p:grpSpPr>
        <p:grpSp>
          <p:nvGrpSpPr>
            <p:cNvPr id="18" name="Group 17"/>
            <p:cNvGrpSpPr/>
            <p:nvPr/>
          </p:nvGrpSpPr>
          <p:grpSpPr>
            <a:xfrm>
              <a:off x="5638800" y="1793557"/>
              <a:ext cx="3886200" cy="3540443"/>
              <a:chOff x="6019800" y="2057400"/>
              <a:chExt cx="3886200" cy="3540443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6019800" y="2314574"/>
                <a:ext cx="3390900" cy="2867026"/>
                <a:chOff x="6019800" y="2314574"/>
                <a:chExt cx="3390900" cy="2867026"/>
              </a:xfrm>
            </p:grpSpPr>
            <p:cxnSp>
              <p:nvCxnSpPr>
                <p:cNvPr id="6" name="Straight Arrow Connector 5"/>
                <p:cNvCxnSpPr/>
                <p:nvPr/>
              </p:nvCxnSpPr>
              <p:spPr bwMode="auto">
                <a:xfrm flipV="1">
                  <a:off x="7543800" y="2314574"/>
                  <a:ext cx="0" cy="1800226"/>
                </a:xfrm>
                <a:prstGeom prst="straightConnector1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9" name="Straight Arrow Connector 8"/>
                <p:cNvCxnSpPr/>
                <p:nvPr/>
              </p:nvCxnSpPr>
              <p:spPr bwMode="auto">
                <a:xfrm flipH="1">
                  <a:off x="6019800" y="4114800"/>
                  <a:ext cx="1524000" cy="1066800"/>
                </a:xfrm>
                <a:prstGeom prst="straightConnector1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11" name="Straight Arrow Connector 10"/>
                <p:cNvCxnSpPr/>
                <p:nvPr/>
              </p:nvCxnSpPr>
              <p:spPr bwMode="auto">
                <a:xfrm>
                  <a:off x="7543800" y="4114800"/>
                  <a:ext cx="1866900" cy="1066800"/>
                </a:xfrm>
                <a:prstGeom prst="straightConnector1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</p:grpSp>
          <p:sp>
            <p:nvSpPr>
              <p:cNvPr id="15" name="TextBox 14"/>
              <p:cNvSpPr txBox="1"/>
              <p:nvPr/>
            </p:nvSpPr>
            <p:spPr>
              <a:xfrm>
                <a:off x="9220200" y="4572000"/>
                <a:ext cx="68580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x</a:t>
                </a:r>
                <a:endParaRPr 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7620000" y="2057400"/>
                <a:ext cx="351378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</a:t>
                </a:r>
                <a:endParaRPr lang="en-US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096000" y="5105400"/>
                <a:ext cx="351378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z</a:t>
                </a:r>
                <a:endParaRPr lang="en-US" dirty="0"/>
              </a:p>
            </p:txBody>
          </p:sp>
        </p:grpSp>
        <p:cxnSp>
          <p:nvCxnSpPr>
            <p:cNvPr id="20" name="Straight Arrow Connector 19"/>
            <p:cNvCxnSpPr/>
            <p:nvPr/>
          </p:nvCxnSpPr>
          <p:spPr bwMode="auto">
            <a:xfrm flipV="1">
              <a:off x="6066378" y="3850958"/>
              <a:ext cx="1096422" cy="797242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3" name="TextBox 22"/>
            <p:cNvSpPr txBox="1"/>
            <p:nvPr/>
          </p:nvSpPr>
          <p:spPr>
            <a:xfrm>
              <a:off x="5553699" y="4138135"/>
              <a:ext cx="723275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eye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362716" y="3288983"/>
              <a:ext cx="1281120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Look at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492357" y="4384356"/>
            <a:ext cx="1493286" cy="1806199"/>
            <a:chOff x="6492357" y="4384356"/>
            <a:chExt cx="1493286" cy="1806199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92357" y="4930398"/>
              <a:ext cx="1493286" cy="1260157"/>
            </a:xfrm>
            <a:prstGeom prst="rect">
              <a:avLst/>
            </a:prstGeom>
          </p:spPr>
        </p:pic>
        <p:cxnSp>
          <p:nvCxnSpPr>
            <p:cNvPr id="26" name="Straight Arrow Connector 25"/>
            <p:cNvCxnSpPr/>
            <p:nvPr/>
          </p:nvCxnSpPr>
          <p:spPr bwMode="auto">
            <a:xfrm flipV="1">
              <a:off x="7239000" y="4384356"/>
              <a:ext cx="0" cy="703422"/>
            </a:xfrm>
            <a:prstGeom prst="straightConnector1">
              <a:avLst/>
            </a:prstGeom>
            <a:solidFill>
              <a:schemeClr val="accent1"/>
            </a:solidFill>
            <a:ln w="476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7" name="TextBox 26"/>
            <p:cNvSpPr txBox="1"/>
            <p:nvPr/>
          </p:nvSpPr>
          <p:spPr>
            <a:xfrm>
              <a:off x="7239000" y="4612957"/>
              <a:ext cx="556563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up</a:t>
              </a:r>
              <a:endParaRPr lang="en-US" dirty="0"/>
            </a:p>
          </p:txBody>
        </p:sp>
      </p:grpSp>
      <p:sp>
        <p:nvSpPr>
          <p:cNvPr id="30" name="Rectangle 29"/>
          <p:cNvSpPr/>
          <p:nvPr/>
        </p:nvSpPr>
        <p:spPr bwMode="auto">
          <a:xfrm>
            <a:off x="6667500" y="5317495"/>
            <a:ext cx="1104900" cy="70230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8113" y="5531964"/>
            <a:ext cx="635687" cy="33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53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9423"/>
    </mc:Choice>
    <mc:Fallback xmlns="">
      <p:transition spd="slow" advTm="99423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Computer Viewing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882650"/>
            <a:ext cx="8915400" cy="946150"/>
          </a:xfrm>
        </p:spPr>
        <p:txBody>
          <a:bodyPr/>
          <a:lstStyle/>
          <a:p>
            <a:r>
              <a:rPr lang="en-US" altLang="en-US" dirty="0"/>
              <a:t>Set up position &amp; direction of </a:t>
            </a:r>
            <a:r>
              <a:rPr lang="en-US" altLang="en-US" dirty="0" smtClean="0"/>
              <a:t>camera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gluLookAt</a:t>
            </a:r>
            <a:r>
              <a:rPr lang="en-US" dirty="0" smtClean="0"/>
              <a:t>(0</a:t>
            </a:r>
            <a:r>
              <a:rPr lang="en-US" dirty="0"/>
              <a:t>, 0, 10, </a:t>
            </a:r>
            <a:r>
              <a:rPr lang="en-US" dirty="0">
                <a:solidFill>
                  <a:srgbClr val="FF0000"/>
                </a:solidFill>
              </a:rPr>
              <a:t>0.0, 1.0, 0.0</a:t>
            </a:r>
            <a:r>
              <a:rPr lang="en-US" dirty="0"/>
              <a:t>, 0.0, 1.0, 0.0);</a:t>
            </a:r>
            <a:endParaRPr lang="en-US" alt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209800"/>
            <a:ext cx="4395192" cy="350520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5190501" y="1793557"/>
            <a:ext cx="3886200" cy="3540443"/>
            <a:chOff x="6019800" y="2057400"/>
            <a:chExt cx="3886200" cy="3540443"/>
          </a:xfrm>
        </p:grpSpPr>
        <p:grpSp>
          <p:nvGrpSpPr>
            <p:cNvPr id="6" name="Group 5"/>
            <p:cNvGrpSpPr/>
            <p:nvPr/>
          </p:nvGrpSpPr>
          <p:grpSpPr>
            <a:xfrm>
              <a:off x="6019800" y="2314574"/>
              <a:ext cx="3390900" cy="2867026"/>
              <a:chOff x="6019800" y="2314574"/>
              <a:chExt cx="3390900" cy="2867026"/>
            </a:xfrm>
          </p:grpSpPr>
          <p:cxnSp>
            <p:nvCxnSpPr>
              <p:cNvPr id="10" name="Straight Arrow Connector 9"/>
              <p:cNvCxnSpPr/>
              <p:nvPr/>
            </p:nvCxnSpPr>
            <p:spPr bwMode="auto">
              <a:xfrm flipV="1">
                <a:off x="7543800" y="2314574"/>
                <a:ext cx="0" cy="1800226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1" name="Straight Arrow Connector 10"/>
              <p:cNvCxnSpPr/>
              <p:nvPr/>
            </p:nvCxnSpPr>
            <p:spPr bwMode="auto">
              <a:xfrm flipH="1">
                <a:off x="6019800" y="4114800"/>
                <a:ext cx="1524000" cy="106680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2" name="Straight Arrow Connector 11"/>
              <p:cNvCxnSpPr/>
              <p:nvPr/>
            </p:nvCxnSpPr>
            <p:spPr bwMode="auto">
              <a:xfrm>
                <a:off x="7543800" y="4114800"/>
                <a:ext cx="1866900" cy="106680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sp>
          <p:nvSpPr>
            <p:cNvPr id="7" name="TextBox 6"/>
            <p:cNvSpPr txBox="1"/>
            <p:nvPr/>
          </p:nvSpPr>
          <p:spPr>
            <a:xfrm>
              <a:off x="9220200" y="4572000"/>
              <a:ext cx="6858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620000" y="2057400"/>
              <a:ext cx="35137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0" y="5105400"/>
              <a:ext cx="35137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z</a:t>
              </a:r>
              <a:endParaRPr lang="en-US" dirty="0"/>
            </a:p>
          </p:txBody>
        </p:sp>
      </p:grpSp>
      <p:cxnSp>
        <p:nvCxnSpPr>
          <p:cNvPr id="13" name="Straight Arrow Connector 12"/>
          <p:cNvCxnSpPr/>
          <p:nvPr/>
        </p:nvCxnSpPr>
        <p:spPr bwMode="auto">
          <a:xfrm flipV="1">
            <a:off x="5618079" y="3429000"/>
            <a:ext cx="1096422" cy="121920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058" y="4930398"/>
            <a:ext cx="1493286" cy="126015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105400" y="4138135"/>
            <a:ext cx="72327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eye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914417" y="3288983"/>
            <a:ext cx="128112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Look at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 bwMode="auto">
          <a:xfrm flipV="1">
            <a:off x="6790701" y="4384356"/>
            <a:ext cx="0" cy="703422"/>
          </a:xfrm>
          <a:prstGeom prst="straightConnector1">
            <a:avLst/>
          </a:prstGeom>
          <a:solidFill>
            <a:schemeClr val="accent1"/>
          </a:solidFill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6790701" y="4612957"/>
            <a:ext cx="55656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6210300" y="5317495"/>
            <a:ext cx="1104900" cy="70230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5166" y="5561736"/>
            <a:ext cx="816913" cy="29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97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377"/>
    </mc:Choice>
    <mc:Fallback xmlns="">
      <p:transition spd="slow" advTm="33377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Computer Viewing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882650"/>
            <a:ext cx="8915400" cy="946150"/>
          </a:xfrm>
        </p:spPr>
        <p:txBody>
          <a:bodyPr/>
          <a:lstStyle/>
          <a:p>
            <a:r>
              <a:rPr lang="en-US" altLang="en-US" dirty="0"/>
              <a:t>Set up position &amp; direction of </a:t>
            </a:r>
            <a:r>
              <a:rPr lang="en-US" altLang="en-US" dirty="0" smtClean="0"/>
              <a:t>camera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gluLookAt</a:t>
            </a:r>
            <a:r>
              <a:rPr lang="en-US" dirty="0" smtClean="0"/>
              <a:t>(0</a:t>
            </a:r>
            <a:r>
              <a:rPr lang="en-US" dirty="0"/>
              <a:t>, 0, 10, 0.0, 0.0, 0.0, 2.0, 1.0, 0.0);</a:t>
            </a:r>
            <a:endParaRPr lang="en-US" alt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2133600"/>
            <a:ext cx="4733925" cy="3775342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5553699" y="1793557"/>
            <a:ext cx="3971301" cy="3540443"/>
            <a:chOff x="5553699" y="1793557"/>
            <a:chExt cx="3971301" cy="3540443"/>
          </a:xfrm>
        </p:grpSpPr>
        <p:grpSp>
          <p:nvGrpSpPr>
            <p:cNvPr id="6" name="Group 5"/>
            <p:cNvGrpSpPr/>
            <p:nvPr/>
          </p:nvGrpSpPr>
          <p:grpSpPr>
            <a:xfrm>
              <a:off x="5638800" y="1793557"/>
              <a:ext cx="3886200" cy="3540443"/>
              <a:chOff x="6019800" y="2057400"/>
              <a:chExt cx="3886200" cy="3540443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6019800" y="2314574"/>
                <a:ext cx="3390900" cy="2867026"/>
                <a:chOff x="6019800" y="2314574"/>
                <a:chExt cx="3390900" cy="2867026"/>
              </a:xfrm>
            </p:grpSpPr>
            <p:cxnSp>
              <p:nvCxnSpPr>
                <p:cNvPr id="14" name="Straight Arrow Connector 13"/>
                <p:cNvCxnSpPr/>
                <p:nvPr/>
              </p:nvCxnSpPr>
              <p:spPr bwMode="auto">
                <a:xfrm flipV="1">
                  <a:off x="7543800" y="2314574"/>
                  <a:ext cx="0" cy="1800226"/>
                </a:xfrm>
                <a:prstGeom prst="straightConnector1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15" name="Straight Arrow Connector 14"/>
                <p:cNvCxnSpPr/>
                <p:nvPr/>
              </p:nvCxnSpPr>
              <p:spPr bwMode="auto">
                <a:xfrm flipH="1">
                  <a:off x="6019800" y="4114800"/>
                  <a:ext cx="1524000" cy="1066800"/>
                </a:xfrm>
                <a:prstGeom prst="straightConnector1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16" name="Straight Arrow Connector 15"/>
                <p:cNvCxnSpPr/>
                <p:nvPr/>
              </p:nvCxnSpPr>
              <p:spPr bwMode="auto">
                <a:xfrm>
                  <a:off x="7543800" y="4114800"/>
                  <a:ext cx="1866900" cy="1066800"/>
                </a:xfrm>
                <a:prstGeom prst="straightConnector1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</p:grpSp>
          <p:sp>
            <p:nvSpPr>
              <p:cNvPr id="11" name="TextBox 10"/>
              <p:cNvSpPr txBox="1"/>
              <p:nvPr/>
            </p:nvSpPr>
            <p:spPr>
              <a:xfrm>
                <a:off x="9220200" y="4572000"/>
                <a:ext cx="68580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x</a:t>
                </a:r>
                <a:endParaRPr lang="en-US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620000" y="2057400"/>
                <a:ext cx="351378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</a:t>
                </a:r>
                <a:endParaRPr 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6096000" y="5105400"/>
                <a:ext cx="351378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z</a:t>
                </a:r>
                <a:endParaRPr lang="en-US" dirty="0"/>
              </a:p>
            </p:txBody>
          </p:sp>
        </p:grpSp>
        <p:cxnSp>
          <p:nvCxnSpPr>
            <p:cNvPr id="7" name="Straight Arrow Connector 6"/>
            <p:cNvCxnSpPr/>
            <p:nvPr/>
          </p:nvCxnSpPr>
          <p:spPr bwMode="auto">
            <a:xfrm flipV="1">
              <a:off x="6066378" y="3850958"/>
              <a:ext cx="1096422" cy="797242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Box 7"/>
            <p:cNvSpPr txBox="1"/>
            <p:nvPr/>
          </p:nvSpPr>
          <p:spPr>
            <a:xfrm>
              <a:off x="5553699" y="4138135"/>
              <a:ext cx="723275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eye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362716" y="3288983"/>
              <a:ext cx="1281120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Look at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 rot="2715398">
            <a:off x="6492357" y="4384356"/>
            <a:ext cx="1493286" cy="1806199"/>
            <a:chOff x="6492357" y="4384356"/>
            <a:chExt cx="1493286" cy="1806199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92357" y="4930398"/>
              <a:ext cx="1493286" cy="1260157"/>
            </a:xfrm>
            <a:prstGeom prst="rect">
              <a:avLst/>
            </a:prstGeom>
          </p:spPr>
        </p:pic>
        <p:cxnSp>
          <p:nvCxnSpPr>
            <p:cNvPr id="19" name="Straight Arrow Connector 18"/>
            <p:cNvCxnSpPr/>
            <p:nvPr/>
          </p:nvCxnSpPr>
          <p:spPr bwMode="auto">
            <a:xfrm flipV="1">
              <a:off x="7239000" y="4384356"/>
              <a:ext cx="0" cy="703422"/>
            </a:xfrm>
            <a:prstGeom prst="straightConnector1">
              <a:avLst/>
            </a:prstGeom>
            <a:solidFill>
              <a:schemeClr val="accent1"/>
            </a:solidFill>
            <a:ln w="476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0" name="TextBox 19"/>
            <p:cNvSpPr txBox="1"/>
            <p:nvPr/>
          </p:nvSpPr>
          <p:spPr>
            <a:xfrm>
              <a:off x="7239000" y="4612957"/>
              <a:ext cx="556563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up</a:t>
              </a:r>
              <a:endParaRPr lang="en-US" dirty="0"/>
            </a:p>
          </p:txBody>
        </p:sp>
      </p:grpSp>
      <p:sp>
        <p:nvSpPr>
          <p:cNvPr id="22" name="Rectangle 21"/>
          <p:cNvSpPr/>
          <p:nvPr/>
        </p:nvSpPr>
        <p:spPr bwMode="auto">
          <a:xfrm rot="2776362">
            <a:off x="6417059" y="5138804"/>
            <a:ext cx="1104900" cy="70230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0957" y="5332270"/>
            <a:ext cx="635687" cy="33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71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177"/>
    </mc:Choice>
    <mc:Fallback xmlns="">
      <p:transition spd="slow" advTm="89177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Computer Viewing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882650"/>
            <a:ext cx="8915400" cy="946150"/>
          </a:xfrm>
        </p:spPr>
        <p:txBody>
          <a:bodyPr/>
          <a:lstStyle/>
          <a:p>
            <a:r>
              <a:rPr lang="en-US" altLang="en-US" dirty="0"/>
              <a:t>Set up position &amp; direction of </a:t>
            </a:r>
            <a:r>
              <a:rPr lang="en-US" altLang="en-US" dirty="0" smtClean="0"/>
              <a:t>camera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gluLookAt</a:t>
            </a:r>
            <a:r>
              <a:rPr lang="en-US" dirty="0" smtClean="0"/>
              <a:t>(0</a:t>
            </a:r>
            <a:r>
              <a:rPr lang="en-US" dirty="0"/>
              <a:t>, 0, 10, 0.0, 0.0, 0.0, -2.0, 1.0, 0.0);</a:t>
            </a:r>
            <a:endParaRPr lang="en-US" alt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18" y="1998807"/>
            <a:ext cx="4833481" cy="3854739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5553699" y="1793557"/>
            <a:ext cx="3971301" cy="3540443"/>
            <a:chOff x="5553699" y="1793557"/>
            <a:chExt cx="3971301" cy="3540443"/>
          </a:xfrm>
        </p:grpSpPr>
        <p:grpSp>
          <p:nvGrpSpPr>
            <p:cNvPr id="6" name="Group 5"/>
            <p:cNvGrpSpPr/>
            <p:nvPr/>
          </p:nvGrpSpPr>
          <p:grpSpPr>
            <a:xfrm>
              <a:off x="5638800" y="1793557"/>
              <a:ext cx="3886200" cy="3540443"/>
              <a:chOff x="6019800" y="2057400"/>
              <a:chExt cx="3886200" cy="3540443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6019800" y="2314574"/>
                <a:ext cx="3390900" cy="2867026"/>
                <a:chOff x="6019800" y="2314574"/>
                <a:chExt cx="3390900" cy="2867026"/>
              </a:xfrm>
            </p:grpSpPr>
            <p:cxnSp>
              <p:nvCxnSpPr>
                <p:cNvPr id="14" name="Straight Arrow Connector 13"/>
                <p:cNvCxnSpPr/>
                <p:nvPr/>
              </p:nvCxnSpPr>
              <p:spPr bwMode="auto">
                <a:xfrm flipV="1">
                  <a:off x="7543800" y="2314574"/>
                  <a:ext cx="0" cy="1800226"/>
                </a:xfrm>
                <a:prstGeom prst="straightConnector1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15" name="Straight Arrow Connector 14"/>
                <p:cNvCxnSpPr/>
                <p:nvPr/>
              </p:nvCxnSpPr>
              <p:spPr bwMode="auto">
                <a:xfrm flipH="1">
                  <a:off x="6019800" y="4114800"/>
                  <a:ext cx="1524000" cy="1066800"/>
                </a:xfrm>
                <a:prstGeom prst="straightConnector1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16" name="Straight Arrow Connector 15"/>
                <p:cNvCxnSpPr/>
                <p:nvPr/>
              </p:nvCxnSpPr>
              <p:spPr bwMode="auto">
                <a:xfrm>
                  <a:off x="7543800" y="4114800"/>
                  <a:ext cx="1866900" cy="1066800"/>
                </a:xfrm>
                <a:prstGeom prst="straightConnector1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</p:grpSp>
          <p:sp>
            <p:nvSpPr>
              <p:cNvPr id="11" name="TextBox 10"/>
              <p:cNvSpPr txBox="1"/>
              <p:nvPr/>
            </p:nvSpPr>
            <p:spPr>
              <a:xfrm>
                <a:off x="9220200" y="4572000"/>
                <a:ext cx="68580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x</a:t>
                </a:r>
                <a:endParaRPr lang="en-US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620000" y="2057400"/>
                <a:ext cx="351378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</a:t>
                </a:r>
                <a:endParaRPr 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6096000" y="5105400"/>
                <a:ext cx="351378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z</a:t>
                </a:r>
                <a:endParaRPr lang="en-US" dirty="0"/>
              </a:p>
            </p:txBody>
          </p:sp>
        </p:grpSp>
        <p:cxnSp>
          <p:nvCxnSpPr>
            <p:cNvPr id="7" name="Straight Arrow Connector 6"/>
            <p:cNvCxnSpPr/>
            <p:nvPr/>
          </p:nvCxnSpPr>
          <p:spPr bwMode="auto">
            <a:xfrm flipV="1">
              <a:off x="6066378" y="3850958"/>
              <a:ext cx="1096422" cy="797242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Box 7"/>
            <p:cNvSpPr txBox="1"/>
            <p:nvPr/>
          </p:nvSpPr>
          <p:spPr>
            <a:xfrm>
              <a:off x="5553699" y="4138135"/>
              <a:ext cx="723275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eye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362716" y="3288983"/>
              <a:ext cx="1281120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Look at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 rot="18201945">
            <a:off x="6492357" y="4384356"/>
            <a:ext cx="1493286" cy="1806199"/>
            <a:chOff x="6492357" y="4384356"/>
            <a:chExt cx="1493286" cy="1806199"/>
          </a:xfrm>
        </p:grpSpPr>
        <p:grpSp>
          <p:nvGrpSpPr>
            <p:cNvPr id="17" name="Group 16"/>
            <p:cNvGrpSpPr/>
            <p:nvPr/>
          </p:nvGrpSpPr>
          <p:grpSpPr>
            <a:xfrm>
              <a:off x="6492357" y="4384356"/>
              <a:ext cx="1493286" cy="1806199"/>
              <a:chOff x="6492357" y="4384356"/>
              <a:chExt cx="1493286" cy="1806199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92357" y="4930398"/>
                <a:ext cx="1493286" cy="1260157"/>
              </a:xfrm>
              <a:prstGeom prst="rect">
                <a:avLst/>
              </a:prstGeom>
            </p:spPr>
          </p:pic>
          <p:cxnSp>
            <p:nvCxnSpPr>
              <p:cNvPr id="19" name="Straight Arrow Connector 18"/>
              <p:cNvCxnSpPr/>
              <p:nvPr/>
            </p:nvCxnSpPr>
            <p:spPr bwMode="auto">
              <a:xfrm flipV="1">
                <a:off x="7239000" y="4384356"/>
                <a:ext cx="0" cy="703422"/>
              </a:xfrm>
              <a:prstGeom prst="straightConnector1">
                <a:avLst/>
              </a:prstGeom>
              <a:solidFill>
                <a:schemeClr val="accent1"/>
              </a:solidFill>
              <a:ln w="476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20" name="TextBox 19"/>
              <p:cNvSpPr txBox="1"/>
              <p:nvPr/>
            </p:nvSpPr>
            <p:spPr>
              <a:xfrm>
                <a:off x="7239000" y="4612957"/>
                <a:ext cx="556563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up</a:t>
                </a:r>
                <a:endParaRPr lang="en-US" dirty="0"/>
              </a:p>
            </p:txBody>
          </p:sp>
        </p:grpSp>
        <p:sp>
          <p:nvSpPr>
            <p:cNvPr id="21" name="Rectangle 20"/>
            <p:cNvSpPr/>
            <p:nvPr/>
          </p:nvSpPr>
          <p:spPr bwMode="auto">
            <a:xfrm rot="60964">
              <a:off x="6635541" y="5307753"/>
              <a:ext cx="1104900" cy="702305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4365" y="5334000"/>
            <a:ext cx="635687" cy="33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25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519"/>
    </mc:Choice>
    <mc:Fallback xmlns="">
      <p:transition spd="slow" advTm="51519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Computer Viewing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882650"/>
            <a:ext cx="8915400" cy="1022350"/>
          </a:xfrm>
        </p:spPr>
        <p:txBody>
          <a:bodyPr/>
          <a:lstStyle/>
          <a:p>
            <a:r>
              <a:rPr lang="en-US" altLang="en-US" dirty="0"/>
              <a:t>Set up position &amp; direction of camera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gluLookAt</a:t>
            </a:r>
            <a:r>
              <a:rPr lang="en-US" dirty="0" smtClean="0"/>
              <a:t>(0</a:t>
            </a:r>
            <a:r>
              <a:rPr lang="en-US" dirty="0"/>
              <a:t>, 0, 10, 0.0, 0.0, 0.0, 1.0, 0.0, 0.0);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36" y="2438400"/>
            <a:ext cx="4429125" cy="3532262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5553699" y="1793557"/>
            <a:ext cx="3971301" cy="3540443"/>
            <a:chOff x="5553699" y="1793557"/>
            <a:chExt cx="3971301" cy="3540443"/>
          </a:xfrm>
        </p:grpSpPr>
        <p:grpSp>
          <p:nvGrpSpPr>
            <p:cNvPr id="6" name="Group 5"/>
            <p:cNvGrpSpPr/>
            <p:nvPr/>
          </p:nvGrpSpPr>
          <p:grpSpPr>
            <a:xfrm>
              <a:off x="5638800" y="1793557"/>
              <a:ext cx="3886200" cy="3540443"/>
              <a:chOff x="6019800" y="2057400"/>
              <a:chExt cx="3886200" cy="3540443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6019800" y="2314574"/>
                <a:ext cx="3390900" cy="2867026"/>
                <a:chOff x="6019800" y="2314574"/>
                <a:chExt cx="3390900" cy="2867026"/>
              </a:xfrm>
            </p:grpSpPr>
            <p:cxnSp>
              <p:nvCxnSpPr>
                <p:cNvPr id="14" name="Straight Arrow Connector 13"/>
                <p:cNvCxnSpPr/>
                <p:nvPr/>
              </p:nvCxnSpPr>
              <p:spPr bwMode="auto">
                <a:xfrm flipV="1">
                  <a:off x="7543800" y="2314574"/>
                  <a:ext cx="0" cy="1800226"/>
                </a:xfrm>
                <a:prstGeom prst="straightConnector1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15" name="Straight Arrow Connector 14"/>
                <p:cNvCxnSpPr/>
                <p:nvPr/>
              </p:nvCxnSpPr>
              <p:spPr bwMode="auto">
                <a:xfrm flipH="1">
                  <a:off x="6019800" y="4114800"/>
                  <a:ext cx="1524000" cy="1066800"/>
                </a:xfrm>
                <a:prstGeom prst="straightConnector1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16" name="Straight Arrow Connector 15"/>
                <p:cNvCxnSpPr/>
                <p:nvPr/>
              </p:nvCxnSpPr>
              <p:spPr bwMode="auto">
                <a:xfrm>
                  <a:off x="7543800" y="4114800"/>
                  <a:ext cx="1866900" cy="1066800"/>
                </a:xfrm>
                <a:prstGeom prst="straightConnector1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</p:grpSp>
          <p:sp>
            <p:nvSpPr>
              <p:cNvPr id="11" name="TextBox 10"/>
              <p:cNvSpPr txBox="1"/>
              <p:nvPr/>
            </p:nvSpPr>
            <p:spPr>
              <a:xfrm>
                <a:off x="9220200" y="4572000"/>
                <a:ext cx="68580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x</a:t>
                </a:r>
                <a:endParaRPr lang="en-US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620000" y="2057400"/>
                <a:ext cx="351378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</a:t>
                </a:r>
                <a:endParaRPr 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6096000" y="5105400"/>
                <a:ext cx="351378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z</a:t>
                </a:r>
                <a:endParaRPr lang="en-US" dirty="0"/>
              </a:p>
            </p:txBody>
          </p:sp>
        </p:grpSp>
        <p:cxnSp>
          <p:nvCxnSpPr>
            <p:cNvPr id="7" name="Straight Arrow Connector 6"/>
            <p:cNvCxnSpPr/>
            <p:nvPr/>
          </p:nvCxnSpPr>
          <p:spPr bwMode="auto">
            <a:xfrm flipV="1">
              <a:off x="6066378" y="3850958"/>
              <a:ext cx="1096422" cy="797242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Box 7"/>
            <p:cNvSpPr txBox="1"/>
            <p:nvPr/>
          </p:nvSpPr>
          <p:spPr>
            <a:xfrm>
              <a:off x="5553699" y="4138135"/>
              <a:ext cx="723275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eye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362716" y="3288983"/>
              <a:ext cx="1281120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Look at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 rot="5400000">
            <a:off x="6724508" y="4348629"/>
            <a:ext cx="1493286" cy="1806199"/>
            <a:chOff x="6492357" y="4384356"/>
            <a:chExt cx="1493286" cy="1806199"/>
          </a:xfrm>
        </p:grpSpPr>
        <p:grpSp>
          <p:nvGrpSpPr>
            <p:cNvPr id="18" name="Group 17"/>
            <p:cNvGrpSpPr/>
            <p:nvPr/>
          </p:nvGrpSpPr>
          <p:grpSpPr>
            <a:xfrm>
              <a:off x="6492357" y="4384356"/>
              <a:ext cx="1493286" cy="1806199"/>
              <a:chOff x="6492357" y="4384356"/>
              <a:chExt cx="1493286" cy="1806199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92357" y="4930398"/>
                <a:ext cx="1493286" cy="1260157"/>
              </a:xfrm>
              <a:prstGeom prst="rect">
                <a:avLst/>
              </a:prstGeom>
            </p:spPr>
          </p:pic>
          <p:cxnSp>
            <p:nvCxnSpPr>
              <p:cNvPr id="21" name="Straight Arrow Connector 20"/>
              <p:cNvCxnSpPr/>
              <p:nvPr/>
            </p:nvCxnSpPr>
            <p:spPr bwMode="auto">
              <a:xfrm flipV="1">
                <a:off x="7239000" y="4384356"/>
                <a:ext cx="0" cy="703422"/>
              </a:xfrm>
              <a:prstGeom prst="straightConnector1">
                <a:avLst/>
              </a:prstGeom>
              <a:solidFill>
                <a:schemeClr val="accent1"/>
              </a:solidFill>
              <a:ln w="476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22" name="TextBox 21"/>
              <p:cNvSpPr txBox="1"/>
              <p:nvPr/>
            </p:nvSpPr>
            <p:spPr>
              <a:xfrm>
                <a:off x="7239000" y="4612957"/>
                <a:ext cx="556563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up</a:t>
                </a:r>
                <a:endParaRPr lang="en-US" dirty="0"/>
              </a:p>
            </p:txBody>
          </p:sp>
        </p:grpSp>
        <p:sp>
          <p:nvSpPr>
            <p:cNvPr id="19" name="Rectangle 18"/>
            <p:cNvSpPr/>
            <p:nvPr/>
          </p:nvSpPr>
          <p:spPr bwMode="auto">
            <a:xfrm rot="60964">
              <a:off x="6635541" y="5307753"/>
              <a:ext cx="1104900" cy="702305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0731" y="5026273"/>
            <a:ext cx="635687" cy="33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7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157"/>
    </mc:Choice>
    <mc:Fallback xmlns="">
      <p:transition spd="slow" advTm="41157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Computer Viewing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882650"/>
            <a:ext cx="8915400" cy="1022350"/>
          </a:xfrm>
        </p:spPr>
        <p:txBody>
          <a:bodyPr/>
          <a:lstStyle/>
          <a:p>
            <a:r>
              <a:rPr lang="en-US" altLang="en-US" dirty="0"/>
              <a:t>Set up position &amp; direction of camera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gluLookAt</a:t>
            </a:r>
            <a:r>
              <a:rPr lang="en-US" dirty="0" smtClean="0"/>
              <a:t>(0</a:t>
            </a:r>
            <a:r>
              <a:rPr lang="en-US" dirty="0"/>
              <a:t>, 10, 0, 0.0, 0.0, 0.0, 0, 0, 1);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308" y="2054225"/>
            <a:ext cx="4777383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79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1911"/>
    </mc:Choice>
    <mc:Fallback xmlns="">
      <p:transition spd="slow" advTm="111911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Computer Viewing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882650"/>
            <a:ext cx="8915400" cy="1022350"/>
          </a:xfrm>
        </p:spPr>
        <p:txBody>
          <a:bodyPr/>
          <a:lstStyle/>
          <a:p>
            <a:r>
              <a:rPr lang="en-US" altLang="en-US" dirty="0"/>
              <a:t>Set up position &amp; direction of camera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gluLookAt</a:t>
            </a:r>
            <a:r>
              <a:rPr lang="en-US" dirty="0" smtClean="0"/>
              <a:t>(0</a:t>
            </a:r>
            <a:r>
              <a:rPr lang="en-US" dirty="0"/>
              <a:t>, 10, 0, 0.0, 0.0, 0.0, </a:t>
            </a:r>
            <a:r>
              <a:rPr lang="en-US" dirty="0" smtClean="0"/>
              <a:t>1, 0, 0);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054225"/>
            <a:ext cx="5114925" cy="407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844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319"/>
    </mc:Choice>
    <mc:Fallback xmlns="">
      <p:transition spd="slow" advTm="17319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Computer Viewing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882650"/>
            <a:ext cx="8915400" cy="1022350"/>
          </a:xfrm>
        </p:spPr>
        <p:txBody>
          <a:bodyPr/>
          <a:lstStyle/>
          <a:p>
            <a:r>
              <a:rPr lang="en-US" altLang="en-US" dirty="0"/>
              <a:t>Set up position &amp; direction of camera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gluLookAt</a:t>
            </a:r>
            <a:r>
              <a:rPr lang="en-US" dirty="0" smtClean="0"/>
              <a:t>(6</a:t>
            </a:r>
            <a:r>
              <a:rPr lang="en-US" dirty="0"/>
              <a:t>, 7, 8, 0.0, 0.0, 0.0, 0, 1, 0);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054225"/>
            <a:ext cx="5116143" cy="408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840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80"/>
    </mc:Choice>
    <mc:Fallback xmlns="">
      <p:transition spd="slow" advTm="3598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Classical Viewing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95300" y="882650"/>
            <a:ext cx="8915400" cy="641350"/>
          </a:xfrm>
        </p:spPr>
        <p:txBody>
          <a:bodyPr/>
          <a:lstStyle/>
          <a:p>
            <a:r>
              <a:rPr lang="en-US" altLang="en-US" smtClean="0"/>
              <a:t>Classical Projections</a:t>
            </a:r>
          </a:p>
        </p:txBody>
      </p:sp>
      <p:pic>
        <p:nvPicPr>
          <p:cNvPr id="9220" name="Picture 5" descr="C:\BOOK\OpenGL\Paul Final\Art\jpeg\AN05F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47800"/>
            <a:ext cx="7993063" cy="494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764"/>
    </mc:Choice>
    <mc:Fallback xmlns="">
      <p:transition spd="slow" advTm="39764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819284">
            <a:off x="4716378" y="3058745"/>
            <a:ext cx="786411" cy="6952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Computer Viewing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 bwMode="auto">
          <a:xfrm flipV="1">
            <a:off x="4800600" y="1143000"/>
            <a:ext cx="0" cy="3276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H="1">
            <a:off x="1620980" y="4405745"/>
            <a:ext cx="3200400" cy="16002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4800600" y="4419600"/>
            <a:ext cx="2971800" cy="1676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7924800" y="5867400"/>
            <a:ext cx="35137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876800" y="914400"/>
            <a:ext cx="35137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95400" y="5867400"/>
            <a:ext cx="35137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9104892">
            <a:off x="1753685" y="1919286"/>
            <a:ext cx="1366837" cy="1314450"/>
          </a:xfrm>
          <a:prstGeom prst="rect">
            <a:avLst/>
          </a:prstGeom>
        </p:spPr>
      </p:pic>
      <p:grpSp>
        <p:nvGrpSpPr>
          <p:cNvPr id="46" name="Group 45"/>
          <p:cNvGrpSpPr/>
          <p:nvPr/>
        </p:nvGrpSpPr>
        <p:grpSpPr>
          <a:xfrm rot="394632">
            <a:off x="1625953" y="1052945"/>
            <a:ext cx="2406316" cy="3007043"/>
            <a:chOff x="1752600" y="1066800"/>
            <a:chExt cx="2406316" cy="3007043"/>
          </a:xfrm>
        </p:grpSpPr>
        <p:cxnSp>
          <p:nvCxnSpPr>
            <p:cNvPr id="15" name="Straight Arrow Connector 14"/>
            <p:cNvCxnSpPr/>
            <p:nvPr/>
          </p:nvCxnSpPr>
          <p:spPr bwMode="auto">
            <a:xfrm flipH="1" flipV="1">
              <a:off x="1752600" y="1406843"/>
              <a:ext cx="914400" cy="137445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/>
            <p:cNvCxnSpPr/>
            <p:nvPr/>
          </p:nvCxnSpPr>
          <p:spPr bwMode="auto">
            <a:xfrm flipV="1">
              <a:off x="2667000" y="1981200"/>
              <a:ext cx="1066800" cy="8001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/>
            <p:cNvCxnSpPr/>
            <p:nvPr/>
          </p:nvCxnSpPr>
          <p:spPr bwMode="auto">
            <a:xfrm flipH="1">
              <a:off x="2209800" y="2781300"/>
              <a:ext cx="457200" cy="11049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0" name="TextBox 19"/>
            <p:cNvSpPr txBox="1"/>
            <p:nvPr/>
          </p:nvSpPr>
          <p:spPr>
            <a:xfrm>
              <a:off x="1752600" y="1066800"/>
              <a:ext cx="42511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  <a:r>
                <a:rPr lang="en-US" dirty="0" smtClean="0"/>
                <a:t>’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33800" y="1676400"/>
              <a:ext cx="42511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  <a:r>
                <a:rPr lang="en-US" dirty="0" smtClean="0"/>
                <a:t>’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784684" y="3581400"/>
              <a:ext cx="42511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  <a:r>
                <a:rPr lang="en-US" dirty="0" smtClean="0"/>
                <a:t>’</a:t>
              </a:r>
              <a:endParaRPr lang="en-US" dirty="0"/>
            </a:p>
          </p:txBody>
        </p:sp>
      </p:grpSp>
      <p:cxnSp>
        <p:nvCxnSpPr>
          <p:cNvPr id="24" name="Straight Connector 23"/>
          <p:cNvCxnSpPr/>
          <p:nvPr/>
        </p:nvCxnSpPr>
        <p:spPr bwMode="auto">
          <a:xfrm flipV="1">
            <a:off x="4158916" y="2168843"/>
            <a:ext cx="2394284" cy="103155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4158916" y="3200400"/>
            <a:ext cx="0" cy="1143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flipV="1">
            <a:off x="4158916" y="3276600"/>
            <a:ext cx="2394284" cy="1066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6553200" y="2168843"/>
            <a:ext cx="0" cy="118395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2" name="Group 41"/>
          <p:cNvGrpSpPr/>
          <p:nvPr/>
        </p:nvGrpSpPr>
        <p:grpSpPr>
          <a:xfrm>
            <a:off x="6248400" y="2555557"/>
            <a:ext cx="1779689" cy="1864043"/>
            <a:chOff x="5829925" y="2667000"/>
            <a:chExt cx="1779689" cy="1864043"/>
          </a:xfrm>
        </p:grpSpPr>
        <p:cxnSp>
          <p:nvCxnSpPr>
            <p:cNvPr id="32" name="Straight Arrow Connector 31"/>
            <p:cNvCxnSpPr/>
            <p:nvPr/>
          </p:nvCxnSpPr>
          <p:spPr bwMode="auto">
            <a:xfrm>
              <a:off x="6400800" y="3845243"/>
              <a:ext cx="685800" cy="345757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4" name="Straight Arrow Connector 33"/>
            <p:cNvCxnSpPr/>
            <p:nvPr/>
          </p:nvCxnSpPr>
          <p:spPr bwMode="auto">
            <a:xfrm flipV="1">
              <a:off x="6400800" y="3124200"/>
              <a:ext cx="0" cy="721043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6" name="Straight Arrow Connector 35"/>
            <p:cNvCxnSpPr/>
            <p:nvPr/>
          </p:nvCxnSpPr>
          <p:spPr bwMode="auto">
            <a:xfrm flipV="1">
              <a:off x="6400800" y="3511165"/>
              <a:ext cx="838200" cy="375035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7" name="TextBox 36"/>
            <p:cNvSpPr txBox="1"/>
            <p:nvPr/>
          </p:nvSpPr>
          <p:spPr>
            <a:xfrm>
              <a:off x="7042484" y="4038600"/>
              <a:ext cx="37061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239000" y="3276600"/>
              <a:ext cx="37061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172200" y="2667000"/>
              <a:ext cx="35137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829925" y="3810000"/>
              <a:ext cx="723275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eye</a:t>
              </a:r>
              <a:endParaRPr lang="en-US" dirty="0"/>
            </a:p>
          </p:txBody>
        </p:sp>
      </p:grpSp>
      <p:cxnSp>
        <p:nvCxnSpPr>
          <p:cNvPr id="44" name="Straight Connector 43"/>
          <p:cNvCxnSpPr/>
          <p:nvPr/>
        </p:nvCxnSpPr>
        <p:spPr bwMode="auto">
          <a:xfrm>
            <a:off x="2184650" y="2071255"/>
            <a:ext cx="4662335" cy="168603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7" name="Picture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6722" y="873983"/>
            <a:ext cx="1647825" cy="1600200"/>
          </a:xfrm>
          <a:prstGeom prst="rect">
            <a:avLst/>
          </a:prstGeom>
        </p:spPr>
      </p:pic>
      <p:sp>
        <p:nvSpPr>
          <p:cNvPr id="48" name="Oval 47"/>
          <p:cNvSpPr/>
          <p:nvPr/>
        </p:nvSpPr>
        <p:spPr bwMode="auto">
          <a:xfrm>
            <a:off x="2112824" y="2026494"/>
            <a:ext cx="133532" cy="142349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4978793" y="3030341"/>
            <a:ext cx="133532" cy="142349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020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4733"/>
    </mc:Choice>
    <mc:Fallback xmlns="">
      <p:transition spd="slow" advTm="414733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Computer Viewing</a:t>
            </a:r>
            <a:endParaRPr lang="en-US" altLang="en-US" dirty="0" smtClean="0"/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Orthogonal projection</a:t>
            </a:r>
          </a:p>
          <a:p>
            <a:pPr lvl="1" eaLnBrk="1" hangingPunct="1"/>
            <a:r>
              <a:rPr lang="en-US" altLang="en-US" dirty="0" smtClean="0"/>
              <a:t>The default projection in the eye (camera) frame is orthogonal </a:t>
            </a:r>
          </a:p>
          <a:p>
            <a:pPr lvl="1" eaLnBrk="1" hangingPunct="1"/>
            <a:r>
              <a:rPr lang="en-US" altLang="en-US" smtClean="0"/>
              <a:t>For points within the default view volume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/>
              <a:t>			</a:t>
            </a:r>
            <a:r>
              <a:rPr lang="en-US" altLang="en-US" dirty="0" err="1" smtClean="0"/>
              <a:t>x</a:t>
            </a:r>
            <a:r>
              <a:rPr lang="en-US" altLang="en-US" baseline="-25000" dirty="0" err="1" smtClean="0"/>
              <a:t>p</a:t>
            </a:r>
            <a:r>
              <a:rPr lang="en-US" altLang="en-US" dirty="0" smtClean="0"/>
              <a:t> = x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/>
              <a:t>			</a:t>
            </a:r>
            <a:r>
              <a:rPr lang="en-US" altLang="en-US" dirty="0" err="1" smtClean="0"/>
              <a:t>y</a:t>
            </a:r>
            <a:r>
              <a:rPr lang="en-US" altLang="en-US" baseline="-25000" dirty="0" err="1" smtClean="0"/>
              <a:t>p</a:t>
            </a:r>
            <a:r>
              <a:rPr lang="en-US" altLang="en-US" dirty="0" smtClean="0"/>
              <a:t> = y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/>
              <a:t>			</a:t>
            </a:r>
            <a:r>
              <a:rPr lang="en-US" altLang="en-US" dirty="0" err="1" smtClean="0"/>
              <a:t>z</a:t>
            </a:r>
            <a:r>
              <a:rPr lang="en-US" altLang="en-US" baseline="-25000" dirty="0" err="1" smtClean="0"/>
              <a:t>p</a:t>
            </a:r>
            <a:r>
              <a:rPr lang="en-US" altLang="en-US" dirty="0" smtClean="0"/>
              <a:t> = 0</a:t>
            </a:r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60945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752"/>
    </mc:Choice>
    <mc:Fallback xmlns="">
      <p:transition spd="slow" advTm="55752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Computer Viewing</a:t>
            </a:r>
            <a:endParaRPr lang="en-US" altLang="en-US" dirty="0" smtClean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741488" y="2133600"/>
            <a:ext cx="1371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buClr>
                <a:srgbClr val="FF3300"/>
              </a:buClr>
              <a:defRPr/>
            </a:pPr>
            <a:r>
              <a:rPr lang="en-US" sz="2400" kern="0">
                <a:solidFill>
                  <a:srgbClr val="000099"/>
                </a:solidFill>
                <a:latin typeface="Times New Roman" pitchFamily="18" charset="0"/>
              </a:rPr>
              <a:t>x</a:t>
            </a:r>
            <a:r>
              <a:rPr lang="en-US" sz="2400" kern="0" baseline="-25000">
                <a:solidFill>
                  <a:srgbClr val="000099"/>
                </a:solidFill>
                <a:latin typeface="Times New Roman" pitchFamily="18" charset="0"/>
              </a:rPr>
              <a:t>p</a:t>
            </a:r>
            <a:r>
              <a:rPr lang="en-US" sz="2400" kern="0">
                <a:solidFill>
                  <a:srgbClr val="000099"/>
                </a:solidFill>
                <a:latin typeface="Times New Roman" pitchFamily="18" charset="0"/>
              </a:rPr>
              <a:t> = x</a:t>
            </a:r>
          </a:p>
          <a:p>
            <a:pPr marL="342900" indent="-342900" eaLnBrk="1" hangingPunct="1">
              <a:buClr>
                <a:srgbClr val="FF3300"/>
              </a:buClr>
              <a:defRPr/>
            </a:pPr>
            <a:r>
              <a:rPr lang="en-US" sz="2400" kern="0">
                <a:solidFill>
                  <a:srgbClr val="000099"/>
                </a:solidFill>
                <a:latin typeface="Times New Roman" pitchFamily="18" charset="0"/>
              </a:rPr>
              <a:t>y</a:t>
            </a:r>
            <a:r>
              <a:rPr lang="en-US" sz="2400" kern="0" baseline="-25000">
                <a:solidFill>
                  <a:srgbClr val="000099"/>
                </a:solidFill>
                <a:latin typeface="Times New Roman" pitchFamily="18" charset="0"/>
              </a:rPr>
              <a:t>p</a:t>
            </a:r>
            <a:r>
              <a:rPr lang="en-US" sz="2400" kern="0">
                <a:solidFill>
                  <a:srgbClr val="000099"/>
                </a:solidFill>
                <a:latin typeface="Times New Roman" pitchFamily="18" charset="0"/>
              </a:rPr>
              <a:t> = y</a:t>
            </a:r>
          </a:p>
          <a:p>
            <a:pPr marL="342900" indent="-342900" eaLnBrk="1" hangingPunct="1">
              <a:buClr>
                <a:srgbClr val="FF3300"/>
              </a:buClr>
              <a:defRPr/>
            </a:pPr>
            <a:r>
              <a:rPr lang="en-US" sz="2400" kern="0">
                <a:solidFill>
                  <a:srgbClr val="000099"/>
                </a:solidFill>
                <a:latin typeface="Times New Roman" pitchFamily="18" charset="0"/>
              </a:rPr>
              <a:t>z</a:t>
            </a:r>
            <a:r>
              <a:rPr lang="en-US" sz="2400" kern="0" baseline="-25000">
                <a:solidFill>
                  <a:srgbClr val="000099"/>
                </a:solidFill>
                <a:latin typeface="Times New Roman" pitchFamily="18" charset="0"/>
              </a:rPr>
              <a:t>p</a:t>
            </a:r>
            <a:r>
              <a:rPr lang="en-US" sz="2400" kern="0">
                <a:solidFill>
                  <a:srgbClr val="000099"/>
                </a:solidFill>
                <a:latin typeface="Times New Roman" pitchFamily="18" charset="0"/>
              </a:rPr>
              <a:t> = 0</a:t>
            </a:r>
          </a:p>
          <a:p>
            <a:pPr marL="342900" indent="-342900" eaLnBrk="1" hangingPunct="1">
              <a:buClr>
                <a:srgbClr val="FF3300"/>
              </a:buClr>
              <a:defRPr/>
            </a:pPr>
            <a:r>
              <a:rPr lang="en-US" sz="2400" kern="0">
                <a:solidFill>
                  <a:srgbClr val="000099"/>
                </a:solidFill>
                <a:latin typeface="Times New Roman" pitchFamily="18" charset="0"/>
              </a:rPr>
              <a:t>w</a:t>
            </a:r>
            <a:r>
              <a:rPr lang="en-US" sz="2400" kern="0" baseline="-25000">
                <a:solidFill>
                  <a:srgbClr val="000099"/>
                </a:solidFill>
                <a:latin typeface="Times New Roman" pitchFamily="18" charset="0"/>
              </a:rPr>
              <a:t>p</a:t>
            </a:r>
            <a:r>
              <a:rPr lang="en-US" sz="2400" kern="0">
                <a:solidFill>
                  <a:srgbClr val="000099"/>
                </a:solidFill>
                <a:latin typeface="Times New Roman" pitchFamily="18" charset="0"/>
              </a:rPr>
              <a:t> = 1</a:t>
            </a:r>
            <a:endParaRPr lang="en-US" sz="2400" kern="0" dirty="0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54276" name="Text Box 8"/>
          <p:cNvSpPr txBox="1">
            <a:spLocks noChangeArrowheads="1"/>
          </p:cNvSpPr>
          <p:nvPr/>
        </p:nvSpPr>
        <p:spPr bwMode="auto">
          <a:xfrm>
            <a:off x="4332288" y="2286000"/>
            <a:ext cx="1211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q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→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</a:rPr>
              <a:t>p</a:t>
            </a:r>
            <a:r>
              <a:rPr lang="en-US" altLang="en-US" baseline="-25000">
                <a:solidFill>
                  <a:schemeClr val="tx1"/>
                </a:solidFill>
              </a:rPr>
              <a:t>p </a:t>
            </a:r>
            <a:r>
              <a:rPr lang="en-US" altLang="en-US">
                <a:solidFill>
                  <a:schemeClr val="tx1"/>
                </a:solidFill>
              </a:rPr>
              <a:t>= </a:t>
            </a:r>
            <a:r>
              <a:rPr lang="en-US" altLang="en-US" b="1">
                <a:solidFill>
                  <a:schemeClr val="tx1"/>
                </a:solidFill>
              </a:rPr>
              <a:t>Mp</a:t>
            </a:r>
          </a:p>
        </p:txBody>
      </p:sp>
      <p:sp>
        <p:nvSpPr>
          <p:cNvPr id="54277" name="Text Box 9"/>
          <p:cNvSpPr txBox="1">
            <a:spLocks noChangeArrowheads="1"/>
          </p:cNvSpPr>
          <p:nvPr/>
        </p:nvSpPr>
        <p:spPr bwMode="auto">
          <a:xfrm>
            <a:off x="3317875" y="3810000"/>
            <a:ext cx="795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q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→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</a:rPr>
              <a:t>M</a:t>
            </a:r>
            <a:r>
              <a:rPr lang="en-US" altLang="en-US">
                <a:solidFill>
                  <a:schemeClr val="tx1"/>
                </a:solidFill>
              </a:rPr>
              <a:t> = </a:t>
            </a:r>
          </a:p>
        </p:txBody>
      </p:sp>
      <p:graphicFrame>
        <p:nvGraphicFramePr>
          <p:cNvPr id="54278" name="Object 2"/>
          <p:cNvGraphicFramePr>
            <a:graphicFrameLocks noChangeAspect="1"/>
          </p:cNvGraphicFramePr>
          <p:nvPr/>
        </p:nvGraphicFramePr>
        <p:xfrm>
          <a:off x="4079875" y="3048000"/>
          <a:ext cx="202882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901700" imgH="914400" progId="Equation.3">
                  <p:embed/>
                </p:oleObj>
              </mc:Choice>
              <mc:Fallback>
                <p:oleObj name="Equation" r:id="rId3" imgW="901700" imgH="914400" progId="Equation.3">
                  <p:embed/>
                  <p:pic>
                    <p:nvPicPr>
                      <p:cNvPr id="5427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75" y="3048000"/>
                        <a:ext cx="2028825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9" name="Text Box 12"/>
          <p:cNvSpPr txBox="1">
            <a:spLocks noChangeArrowheads="1"/>
          </p:cNvSpPr>
          <p:nvPr/>
        </p:nvSpPr>
        <p:spPr bwMode="auto">
          <a:xfrm>
            <a:off x="2949575" y="1598613"/>
            <a:ext cx="4289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q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→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default orthographic projection</a:t>
            </a:r>
          </a:p>
        </p:txBody>
      </p:sp>
      <p:sp>
        <p:nvSpPr>
          <p:cNvPr id="54280" name="Content Placeholder 2"/>
          <p:cNvSpPr>
            <a:spLocks noGrp="1"/>
          </p:cNvSpPr>
          <p:nvPr>
            <p:ph idx="1"/>
          </p:nvPr>
        </p:nvSpPr>
        <p:spPr>
          <a:xfrm>
            <a:off x="495300" y="882650"/>
            <a:ext cx="8915400" cy="641350"/>
          </a:xfrm>
        </p:spPr>
        <p:txBody>
          <a:bodyPr/>
          <a:lstStyle/>
          <a:p>
            <a:pPr eaLnBrk="1" hangingPunct="1"/>
            <a:r>
              <a:rPr lang="en-US" altLang="en-US" smtClean="0"/>
              <a:t>Orthogonal projection</a:t>
            </a:r>
          </a:p>
        </p:txBody>
      </p:sp>
    </p:spTree>
    <p:extLst>
      <p:ext uri="{BB962C8B-B14F-4D97-AF65-F5344CB8AC3E}">
        <p14:creationId xmlns:p14="http://schemas.microsoft.com/office/powerpoint/2010/main" val="46311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411"/>
    </mc:Choice>
    <mc:Fallback xmlns="">
      <p:transition spd="slow" advTm="34411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Computer Viewing</a:t>
            </a:r>
            <a:endParaRPr lang="en-US" altLang="en-US" dirty="0" smtClean="0"/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Perspective Projection</a:t>
            </a:r>
          </a:p>
          <a:p>
            <a:pPr lvl="1" eaLnBrk="1" hangingPunct="1"/>
            <a:r>
              <a:rPr lang="en-US" altLang="en-US" dirty="0" smtClean="0"/>
              <a:t>Center of projection at the origin</a:t>
            </a:r>
          </a:p>
          <a:p>
            <a:pPr lvl="1" eaLnBrk="1" hangingPunct="1"/>
            <a:r>
              <a:rPr lang="en-US" altLang="en-US" dirty="0" smtClean="0"/>
              <a:t>Projection plane </a:t>
            </a:r>
            <a:r>
              <a:rPr lang="en-US" altLang="en-US" i="1" dirty="0">
                <a:latin typeface="Times New Roman" panose="02020603050405020304" pitchFamily="18" charset="0"/>
              </a:rPr>
              <a:t>n</a:t>
            </a:r>
            <a:r>
              <a:rPr lang="en-US" altLang="en-US" dirty="0" smtClean="0">
                <a:latin typeface="Times New Roman" panose="02020603050405020304" pitchFamily="18" charset="0"/>
              </a:rPr>
              <a:t> = </a:t>
            </a:r>
            <a:r>
              <a:rPr lang="en-US" altLang="en-US" i="1" dirty="0" smtClean="0">
                <a:latin typeface="Times New Roman" panose="02020603050405020304" pitchFamily="18" charset="0"/>
              </a:rPr>
              <a:t>d</a:t>
            </a:r>
            <a:r>
              <a:rPr lang="en-US" altLang="en-US" dirty="0" smtClean="0">
                <a:latin typeface="Times New Roman" panose="02020603050405020304" pitchFamily="18" charset="0"/>
              </a:rPr>
              <a:t>, </a:t>
            </a:r>
            <a:r>
              <a:rPr lang="en-US" altLang="en-US" i="1" dirty="0" smtClean="0">
                <a:latin typeface="Times New Roman" panose="02020603050405020304" pitchFamily="18" charset="0"/>
              </a:rPr>
              <a:t>d</a:t>
            </a:r>
            <a:r>
              <a:rPr lang="en-US" altLang="en-US" dirty="0" smtClean="0">
                <a:latin typeface="Times New Roman" panose="02020603050405020304" pitchFamily="18" charset="0"/>
              </a:rPr>
              <a:t> &lt; 0</a:t>
            </a:r>
          </a:p>
          <a:p>
            <a:pPr lvl="1" eaLnBrk="1" hangingPunct="1"/>
            <a:endParaRPr lang="en-US" altLang="en-US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2819400" y="2514600"/>
            <a:ext cx="3876675" cy="3235643"/>
            <a:chOff x="2819400" y="2514600"/>
            <a:chExt cx="3876675" cy="3235643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9400" y="2514600"/>
              <a:ext cx="3876675" cy="3105150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2895600" y="5257800"/>
              <a:ext cx="37061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</a:t>
              </a:r>
              <a:endParaRPr 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581400" y="2743200"/>
              <a:ext cx="35137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966855" y="4231957"/>
              <a:ext cx="37061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78527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905"/>
    </mc:Choice>
    <mc:Fallback xmlns="">
      <p:transition spd="slow" advTm="50905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Computer Viewing</a:t>
            </a:r>
            <a:endParaRPr lang="en-US" altLang="en-US" dirty="0" smtClean="0"/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>
          <a:xfrm>
            <a:off x="495300" y="882650"/>
            <a:ext cx="8915400" cy="1022350"/>
          </a:xfrm>
        </p:spPr>
        <p:txBody>
          <a:bodyPr/>
          <a:lstStyle/>
          <a:p>
            <a:pPr eaLnBrk="1" hangingPunct="1"/>
            <a:r>
              <a:rPr lang="en-US" altLang="en-US" smtClean="0"/>
              <a:t>Perspective Projection</a:t>
            </a:r>
          </a:p>
          <a:p>
            <a:pPr lvl="1" eaLnBrk="1" hangingPunct="1"/>
            <a:r>
              <a:rPr lang="en-US" altLang="en-US" smtClean="0"/>
              <a:t>Consider top and side views</a:t>
            </a:r>
          </a:p>
          <a:p>
            <a:pPr lvl="1" eaLnBrk="1" hangingPunct="1"/>
            <a:endParaRPr lang="en-US" altLang="en-US" smtClean="0"/>
          </a:p>
        </p:txBody>
      </p:sp>
      <p:sp>
        <p:nvSpPr>
          <p:cNvPr id="56325" name="Text Box 6"/>
          <p:cNvSpPr txBox="1">
            <a:spLocks noChangeArrowheads="1"/>
          </p:cNvSpPr>
          <p:nvPr/>
        </p:nvSpPr>
        <p:spPr bwMode="auto">
          <a:xfrm>
            <a:off x="1495425" y="5299075"/>
            <a:ext cx="668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q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→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i="1">
                <a:solidFill>
                  <a:schemeClr val="tx1"/>
                </a:solidFill>
              </a:rPr>
              <a:t>x</a:t>
            </a:r>
            <a:r>
              <a:rPr lang="en-US" altLang="en-US" baseline="-25000">
                <a:solidFill>
                  <a:schemeClr val="tx1"/>
                </a:solidFill>
              </a:rPr>
              <a:t>p</a:t>
            </a:r>
            <a:r>
              <a:rPr lang="en-US" altLang="en-US">
                <a:solidFill>
                  <a:schemeClr val="tx1"/>
                </a:solidFill>
              </a:rPr>
              <a:t> =</a:t>
            </a:r>
          </a:p>
        </p:txBody>
      </p:sp>
      <p:graphicFrame>
        <p:nvGraphicFramePr>
          <p:cNvPr id="56326" name="Object 2"/>
          <p:cNvGraphicFramePr>
            <a:graphicFrameLocks noChangeAspect="1"/>
          </p:cNvGraphicFramePr>
          <p:nvPr>
            <p:extLst/>
          </p:nvPr>
        </p:nvGraphicFramePr>
        <p:xfrm>
          <a:off x="2209800" y="5181600"/>
          <a:ext cx="70326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330120" imgH="393480" progId="Equation.3">
                  <p:embed/>
                </p:oleObj>
              </mc:Choice>
              <mc:Fallback>
                <p:oleObj name="Equation" r:id="rId3" imgW="330120" imgH="393480" progId="Equation.3">
                  <p:embed/>
                  <p:pic>
                    <p:nvPicPr>
                      <p:cNvPr id="563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181600"/>
                        <a:ext cx="70326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7" name="Text Box 11"/>
          <p:cNvSpPr txBox="1">
            <a:spLocks noChangeArrowheads="1"/>
          </p:cNvSpPr>
          <p:nvPr/>
        </p:nvSpPr>
        <p:spPr bwMode="auto">
          <a:xfrm>
            <a:off x="3629025" y="5299075"/>
            <a:ext cx="668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q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→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i="1">
                <a:solidFill>
                  <a:schemeClr val="tx1"/>
                </a:solidFill>
              </a:rPr>
              <a:t>y</a:t>
            </a:r>
            <a:r>
              <a:rPr lang="en-US" altLang="en-US" baseline="-25000">
                <a:solidFill>
                  <a:schemeClr val="tx1"/>
                </a:solidFill>
              </a:rPr>
              <a:t>p</a:t>
            </a:r>
            <a:r>
              <a:rPr lang="en-US" altLang="en-US">
                <a:solidFill>
                  <a:schemeClr val="tx1"/>
                </a:solidFill>
              </a:rPr>
              <a:t> =</a:t>
            </a:r>
          </a:p>
        </p:txBody>
      </p:sp>
      <p:graphicFrame>
        <p:nvGraphicFramePr>
          <p:cNvPr id="56328" name="Object 3"/>
          <p:cNvGraphicFramePr>
            <a:graphicFrameLocks noChangeAspect="1"/>
          </p:cNvGraphicFramePr>
          <p:nvPr>
            <p:extLst/>
          </p:nvPr>
        </p:nvGraphicFramePr>
        <p:xfrm>
          <a:off x="4343400" y="5181600"/>
          <a:ext cx="70326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5" imgW="330120" imgH="393480" progId="Equation.3">
                  <p:embed/>
                </p:oleObj>
              </mc:Choice>
              <mc:Fallback>
                <p:oleObj name="Equation" r:id="rId5" imgW="330120" imgH="393480" progId="Equation.3">
                  <p:embed/>
                  <p:pic>
                    <p:nvPicPr>
                      <p:cNvPr id="5632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181600"/>
                        <a:ext cx="70326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9" name="Text Box 13"/>
          <p:cNvSpPr txBox="1">
            <a:spLocks noChangeArrowheads="1"/>
          </p:cNvSpPr>
          <p:nvPr/>
        </p:nvSpPr>
        <p:spPr bwMode="auto">
          <a:xfrm>
            <a:off x="5867400" y="5334000"/>
            <a:ext cx="881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q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→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i="1">
                <a:solidFill>
                  <a:schemeClr val="tx1"/>
                </a:solidFill>
              </a:rPr>
              <a:t>z</a:t>
            </a:r>
            <a:r>
              <a:rPr lang="en-US" altLang="en-US" baseline="-25000">
                <a:solidFill>
                  <a:schemeClr val="tx1"/>
                </a:solidFill>
              </a:rPr>
              <a:t>p</a:t>
            </a:r>
            <a:r>
              <a:rPr lang="en-US" altLang="en-US">
                <a:solidFill>
                  <a:schemeClr val="tx1"/>
                </a:solidFill>
              </a:rPr>
              <a:t> = </a:t>
            </a:r>
            <a:r>
              <a:rPr lang="en-US" altLang="en-US" i="1">
                <a:solidFill>
                  <a:schemeClr val="tx1"/>
                </a:solidFill>
              </a:rPr>
              <a:t>d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57275" y="1905000"/>
            <a:ext cx="7477125" cy="3156383"/>
            <a:chOff x="910179" y="2025217"/>
            <a:chExt cx="7477125" cy="3156383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10179" y="2025217"/>
              <a:ext cx="7477125" cy="3086100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5181600" y="3124200"/>
              <a:ext cx="37061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n</a:t>
              </a:r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72986" y="2133600"/>
              <a:ext cx="35137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869474" y="3927157"/>
              <a:ext cx="75052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dirty="0" smtClean="0"/>
                <a:t>=d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91000" y="3317557"/>
              <a:ext cx="37061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600200" y="4689157"/>
              <a:ext cx="37061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n</a:t>
              </a:r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38600" y="2784157"/>
              <a:ext cx="75052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dirty="0" smtClean="0"/>
                <a:t>=d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26292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948"/>
    </mc:Choice>
    <mc:Fallback xmlns="">
      <p:transition spd="slow" advTm="108948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Computer Viewing</a:t>
            </a:r>
            <a:endParaRPr lang="en-US" altLang="en-US" dirty="0" smtClean="0"/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Perspective Projection</a:t>
            </a:r>
          </a:p>
          <a:p>
            <a:pPr lvl="1" eaLnBrk="1" hangingPunct="1"/>
            <a:endParaRPr lang="en-US" altLang="en-US" smtClean="0"/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4724400" y="1905000"/>
            <a:ext cx="8350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q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→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</a:rPr>
              <a:t>M</a:t>
            </a:r>
            <a:r>
              <a:rPr lang="en-US" altLang="en-US">
                <a:solidFill>
                  <a:schemeClr val="tx1"/>
                </a:solidFill>
              </a:rPr>
              <a:t> = </a:t>
            </a:r>
          </a:p>
        </p:txBody>
      </p:sp>
      <p:graphicFrame>
        <p:nvGraphicFramePr>
          <p:cNvPr id="57349" name="Object 2"/>
          <p:cNvGraphicFramePr>
            <a:graphicFrameLocks noChangeAspect="1"/>
          </p:cNvGraphicFramePr>
          <p:nvPr/>
        </p:nvGraphicFramePr>
        <p:xfrm>
          <a:off x="5429250" y="1295400"/>
          <a:ext cx="2514600" cy="218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1054100" imgH="914400" progId="Equation.3">
                  <p:embed/>
                </p:oleObj>
              </mc:Choice>
              <mc:Fallback>
                <p:oleObj name="Equation" r:id="rId3" imgW="1054100" imgH="914400" progId="Equation.3">
                  <p:embed/>
                  <p:pic>
                    <p:nvPicPr>
                      <p:cNvPr id="5734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0" y="1295400"/>
                        <a:ext cx="2514600" cy="218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0" name="Text Box 9"/>
          <p:cNvSpPr txBox="1">
            <a:spLocks noChangeArrowheads="1"/>
          </p:cNvSpPr>
          <p:nvPr/>
        </p:nvSpPr>
        <p:spPr bwMode="auto">
          <a:xfrm>
            <a:off x="685800" y="1905000"/>
            <a:ext cx="4038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q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→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consider</a:t>
            </a:r>
            <a:r>
              <a:rPr lang="en-US" altLang="en-US" sz="2800" b="1">
                <a:latin typeface="Times New Roman" panose="02020603050405020304" pitchFamily="18" charset="0"/>
              </a:rPr>
              <a:t> q</a:t>
            </a:r>
            <a:r>
              <a:rPr lang="en-US" altLang="en-US" sz="2800">
                <a:latin typeface="Times New Roman" panose="02020603050405020304" pitchFamily="18" charset="0"/>
              </a:rPr>
              <a:t> = </a:t>
            </a:r>
            <a:r>
              <a:rPr lang="en-US" altLang="en-US" sz="2800" b="1">
                <a:latin typeface="Times New Roman" panose="02020603050405020304" pitchFamily="18" charset="0"/>
              </a:rPr>
              <a:t>Mp </a:t>
            </a:r>
            <a:r>
              <a:rPr lang="en-US" altLang="en-US" sz="2800"/>
              <a:t>where</a:t>
            </a:r>
          </a:p>
        </p:txBody>
      </p:sp>
      <p:graphicFrame>
        <p:nvGraphicFramePr>
          <p:cNvPr id="57351" name="Object 3"/>
          <p:cNvGraphicFramePr>
            <a:graphicFrameLocks noChangeAspect="1"/>
          </p:cNvGraphicFramePr>
          <p:nvPr/>
        </p:nvGraphicFramePr>
        <p:xfrm>
          <a:off x="2819400" y="3505200"/>
          <a:ext cx="75565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5" imgW="266584" imgH="914003" progId="Equation.3">
                  <p:embed/>
                </p:oleObj>
              </mc:Choice>
              <mc:Fallback>
                <p:oleObj name="Equation" r:id="rId5" imgW="266584" imgH="914003" progId="Equation.3">
                  <p:embed/>
                  <p:pic>
                    <p:nvPicPr>
                      <p:cNvPr id="5735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505200"/>
                        <a:ext cx="755650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2" name="Object 4"/>
          <p:cNvGraphicFramePr>
            <a:graphicFrameLocks noChangeAspect="1"/>
          </p:cNvGraphicFramePr>
          <p:nvPr/>
        </p:nvGraphicFramePr>
        <p:xfrm>
          <a:off x="5334000" y="3505200"/>
          <a:ext cx="1152525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7" imgW="431800" imgH="914400" progId="Equation.3">
                  <p:embed/>
                </p:oleObj>
              </mc:Choice>
              <mc:Fallback>
                <p:oleObj name="Equation" r:id="rId7" imgW="431800" imgH="914400" progId="Equation.3">
                  <p:embed/>
                  <p:pic>
                    <p:nvPicPr>
                      <p:cNvPr id="573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505200"/>
                        <a:ext cx="1152525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3" name="Text Box 12"/>
          <p:cNvSpPr txBox="1">
            <a:spLocks noChangeArrowheads="1"/>
          </p:cNvSpPr>
          <p:nvPr/>
        </p:nvSpPr>
        <p:spPr bwMode="auto">
          <a:xfrm>
            <a:off x="2057400" y="4495800"/>
            <a:ext cx="606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q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→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</a:rPr>
              <a:t>p</a:t>
            </a:r>
            <a:r>
              <a:rPr lang="en-US" altLang="en-US">
                <a:solidFill>
                  <a:schemeClr val="tx1"/>
                </a:solidFill>
              </a:rPr>
              <a:t> =</a:t>
            </a:r>
          </a:p>
        </p:txBody>
      </p:sp>
      <p:sp>
        <p:nvSpPr>
          <p:cNvPr id="57354" name="Text Box 13"/>
          <p:cNvSpPr txBox="1">
            <a:spLocks noChangeArrowheads="1"/>
          </p:cNvSpPr>
          <p:nvPr/>
        </p:nvSpPr>
        <p:spPr bwMode="auto">
          <a:xfrm>
            <a:off x="3968750" y="4454525"/>
            <a:ext cx="13731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q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→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  <a:sym typeface="Symbol" panose="05050102010706020507" pitchFamily="18" charset="2"/>
              </a:rPr>
              <a:t>     q</a:t>
            </a:r>
            <a:r>
              <a:rPr lang="en-US" altLang="en-US">
                <a:solidFill>
                  <a:schemeClr val="tx1"/>
                </a:solidFill>
              </a:rPr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59384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372"/>
    </mc:Choice>
    <mc:Fallback xmlns="">
      <p:transition spd="slow" advTm="58372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Computer Viewing</a:t>
            </a:r>
            <a:endParaRPr lang="en-US" altLang="en-US" dirty="0" smtClean="0"/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Perspective Projection</a:t>
            </a:r>
          </a:p>
          <a:p>
            <a:pPr lvl="1" eaLnBrk="1" hangingPunct="1"/>
            <a:r>
              <a:rPr lang="en-US" altLang="en-US" dirty="0" smtClean="0"/>
              <a:t>However </a:t>
            </a:r>
            <a:r>
              <a:rPr lang="en-US" altLang="en-US" i="1" dirty="0" smtClean="0">
                <a:latin typeface="Times New Roman" panose="02020603050405020304" pitchFamily="18" charset="0"/>
              </a:rPr>
              <a:t>w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Symbol" panose="05050102010706020507" pitchFamily="18" charset="2"/>
              </a:rPr>
              <a:t> 1, so we must divide by </a:t>
            </a:r>
            <a:r>
              <a:rPr lang="en-US" altLang="en-US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altLang="en-US" dirty="0" smtClean="0">
                <a:sym typeface="Symbol" panose="05050102010706020507" pitchFamily="18" charset="2"/>
              </a:rPr>
              <a:t> to return from homogeneous coordinates</a:t>
            </a:r>
          </a:p>
          <a:p>
            <a:pPr lvl="1" eaLnBrk="1" hangingPunct="1"/>
            <a:r>
              <a:rPr lang="en-US" altLang="en-US" dirty="0" smtClean="0">
                <a:sym typeface="Symbol" panose="05050102010706020507" pitchFamily="18" charset="2"/>
              </a:rPr>
              <a:t>This </a:t>
            </a:r>
            <a:r>
              <a:rPr lang="en-US" altLang="en-US" i="1" dirty="0" smtClean="0">
                <a:solidFill>
                  <a:srgbClr val="FF0000"/>
                </a:solidFill>
                <a:sym typeface="Symbol" panose="05050102010706020507" pitchFamily="18" charset="2"/>
              </a:rPr>
              <a:t>perspective division</a:t>
            </a:r>
            <a:r>
              <a:rPr lang="en-US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en-US" dirty="0" smtClean="0">
                <a:sym typeface="Symbol" panose="05050102010706020507" pitchFamily="18" charset="2"/>
              </a:rPr>
              <a:t>yields</a:t>
            </a:r>
          </a:p>
          <a:p>
            <a:pPr lvl="1" eaLnBrk="1" hangingPunct="1"/>
            <a:endParaRPr lang="en-US" altLang="en-US" dirty="0" smtClean="0"/>
          </a:p>
          <a:p>
            <a:pPr lvl="1" eaLnBrk="1" hangingPunct="1"/>
            <a:endParaRPr lang="en-US" altLang="en-US" dirty="0" smtClean="0"/>
          </a:p>
          <a:p>
            <a:pPr lvl="1" eaLnBrk="1" hangingPunct="1">
              <a:buFontTx/>
              <a:buNone/>
            </a:pPr>
            <a:endParaRPr lang="en-US" altLang="en-US" dirty="0" smtClean="0">
              <a:sym typeface="Symbol" panose="05050102010706020507" pitchFamily="18" charset="2"/>
            </a:endParaRPr>
          </a:p>
          <a:p>
            <a:pPr lvl="1" eaLnBrk="1" hangingPunct="1">
              <a:buFontTx/>
              <a:buNone/>
            </a:pPr>
            <a:r>
              <a:rPr lang="en-US" altLang="en-US" dirty="0" smtClean="0">
                <a:sym typeface="Symbol" panose="05050102010706020507" pitchFamily="18" charset="2"/>
              </a:rPr>
              <a:t>the desired perspective equations </a:t>
            </a:r>
          </a:p>
          <a:p>
            <a:pPr lvl="1" eaLnBrk="1" hangingPunct="1"/>
            <a:endParaRPr lang="en-US" altLang="en-US" dirty="0" smtClean="0"/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1681163" y="3241675"/>
            <a:ext cx="668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q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→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i="1">
                <a:solidFill>
                  <a:schemeClr val="tx1"/>
                </a:solidFill>
              </a:rPr>
              <a:t>x</a:t>
            </a:r>
            <a:r>
              <a:rPr lang="en-US" altLang="en-US" baseline="-25000">
                <a:solidFill>
                  <a:schemeClr val="tx1"/>
                </a:solidFill>
              </a:rPr>
              <a:t>p</a:t>
            </a:r>
            <a:r>
              <a:rPr lang="en-US" altLang="en-US">
                <a:solidFill>
                  <a:schemeClr val="tx1"/>
                </a:solidFill>
              </a:rPr>
              <a:t> =</a:t>
            </a:r>
          </a:p>
        </p:txBody>
      </p:sp>
      <p:graphicFrame>
        <p:nvGraphicFramePr>
          <p:cNvPr id="58373" name="Object 2"/>
          <p:cNvGraphicFramePr>
            <a:graphicFrameLocks noChangeAspect="1"/>
          </p:cNvGraphicFramePr>
          <p:nvPr/>
        </p:nvGraphicFramePr>
        <p:xfrm>
          <a:off x="2395538" y="3124200"/>
          <a:ext cx="70326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330057" imgH="393529" progId="Equation.3">
                  <p:embed/>
                </p:oleObj>
              </mc:Choice>
              <mc:Fallback>
                <p:oleObj name="Equation" r:id="rId3" imgW="330057" imgH="393529" progId="Equation.3">
                  <p:embed/>
                  <p:pic>
                    <p:nvPicPr>
                      <p:cNvPr id="5837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5538" y="3124200"/>
                        <a:ext cx="703262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3814763" y="3241675"/>
            <a:ext cx="668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q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→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i="1" dirty="0" err="1">
                <a:solidFill>
                  <a:schemeClr val="tx1"/>
                </a:solidFill>
              </a:rPr>
              <a:t>y</a:t>
            </a:r>
            <a:r>
              <a:rPr lang="en-US" altLang="en-US" baseline="-25000" dirty="0" err="1">
                <a:solidFill>
                  <a:schemeClr val="tx1"/>
                </a:solidFill>
              </a:rPr>
              <a:t>p</a:t>
            </a:r>
            <a:r>
              <a:rPr lang="en-US" altLang="en-US" dirty="0">
                <a:solidFill>
                  <a:schemeClr val="tx1"/>
                </a:solidFill>
              </a:rPr>
              <a:t> =</a:t>
            </a:r>
          </a:p>
        </p:txBody>
      </p:sp>
      <p:graphicFrame>
        <p:nvGraphicFramePr>
          <p:cNvPr id="58375" name="Object 3"/>
          <p:cNvGraphicFramePr>
            <a:graphicFrameLocks noChangeAspect="1"/>
          </p:cNvGraphicFramePr>
          <p:nvPr/>
        </p:nvGraphicFramePr>
        <p:xfrm>
          <a:off x="4529138" y="3124200"/>
          <a:ext cx="70326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5" imgW="330057" imgH="393529" progId="Equation.3">
                  <p:embed/>
                </p:oleObj>
              </mc:Choice>
              <mc:Fallback>
                <p:oleObj name="Equation" r:id="rId5" imgW="330057" imgH="393529" progId="Equation.3">
                  <p:embed/>
                  <p:pic>
                    <p:nvPicPr>
                      <p:cNvPr id="583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9138" y="3124200"/>
                        <a:ext cx="703262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6053138" y="3276600"/>
            <a:ext cx="881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q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→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i="1">
                <a:solidFill>
                  <a:schemeClr val="tx1"/>
                </a:solidFill>
              </a:rPr>
              <a:t>z</a:t>
            </a:r>
            <a:r>
              <a:rPr lang="en-US" altLang="en-US" baseline="-25000">
                <a:solidFill>
                  <a:schemeClr val="tx1"/>
                </a:solidFill>
              </a:rPr>
              <a:t>p</a:t>
            </a:r>
            <a:r>
              <a:rPr lang="en-US" altLang="en-US">
                <a:solidFill>
                  <a:schemeClr val="tx1"/>
                </a:solidFill>
              </a:rPr>
              <a:t> = </a:t>
            </a:r>
            <a:r>
              <a:rPr lang="en-US" altLang="en-US" i="1">
                <a:solidFill>
                  <a:schemeClr val="tx1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496578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673"/>
    </mc:Choice>
    <mc:Fallback xmlns="">
      <p:transition spd="slow" advTm="32673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/>
              <a:t>Computer Viewing</a:t>
            </a:r>
          </a:p>
        </p:txBody>
      </p:sp>
      <p:pic>
        <p:nvPicPr>
          <p:cNvPr id="5222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8800"/>
            <a:ext cx="8763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516"/>
    </mc:Choice>
    <mc:Fallback xmlns="">
      <p:transition spd="slow" advTm="101516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Computer Viewing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882650"/>
            <a:ext cx="8915400" cy="869950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en-US" sz="2200" b="1" dirty="0" err="1">
                <a:latin typeface="Courier New" panose="02070309020205020404" pitchFamily="49" charset="0"/>
              </a:rPr>
              <a:t>gluLookAt</a:t>
            </a:r>
            <a:r>
              <a:rPr lang="en-US" altLang="en-US" sz="2200" b="1" dirty="0">
                <a:latin typeface="Courier New" panose="02070309020205020404" pitchFamily="49" charset="0"/>
              </a:rPr>
              <a:t>(</a:t>
            </a:r>
            <a:r>
              <a:rPr lang="en-US" altLang="en-US" sz="2200" b="1" dirty="0" err="1">
                <a:latin typeface="Courier New" panose="02070309020205020404" pitchFamily="49" charset="0"/>
              </a:rPr>
              <a:t>eye.x,eye.y,eye.z,look.x,look.y,look.z</a:t>
            </a:r>
            <a:r>
              <a:rPr lang="en-US" altLang="en-US" sz="2200" b="1" dirty="0">
                <a:latin typeface="Courier New" panose="02070309020205020404" pitchFamily="49" charset="0"/>
              </a:rPr>
              <a:t>,</a:t>
            </a:r>
          </a:p>
          <a:p>
            <a:pPr eaLnBrk="1" hangingPunct="1"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			</a:t>
            </a:r>
            <a:r>
              <a:rPr lang="en-US" altLang="en-US" sz="2200" b="1" dirty="0" err="1">
                <a:latin typeface="Courier New" panose="02070309020205020404" pitchFamily="49" charset="0"/>
              </a:rPr>
              <a:t>up.x,u</a:t>
            </a:r>
            <a:r>
              <a:rPr lang="en-US" altLang="en-US" sz="2200" b="1" dirty="0">
                <a:latin typeface="Courier New" panose="02070309020205020404" pitchFamily="49" charset="0"/>
              </a:rPr>
              <a:t> </a:t>
            </a:r>
            <a:r>
              <a:rPr lang="en-US" altLang="en-US" sz="2200" b="1" dirty="0" err="1">
                <a:latin typeface="Courier New" panose="02070309020205020404" pitchFamily="49" charset="0"/>
              </a:rPr>
              <a:t>p.y,up.z</a:t>
            </a:r>
            <a:r>
              <a:rPr lang="en-US" altLang="en-US" sz="2200" b="1" dirty="0">
                <a:latin typeface="Courier New" panose="02070309020205020404" pitchFamily="49" charset="0"/>
              </a:rPr>
              <a:t>);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200" y="1600200"/>
            <a:ext cx="1647825" cy="1600200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200400" y="2400300"/>
            <a:ext cx="1676400" cy="2016702"/>
            <a:chOff x="3505200" y="2400300"/>
            <a:chExt cx="1676400" cy="2016702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0755280">
              <a:off x="3505200" y="2978727"/>
              <a:ext cx="952500" cy="1438275"/>
            </a:xfrm>
            <a:prstGeom prst="rect">
              <a:avLst/>
            </a:prstGeom>
          </p:spPr>
        </p:pic>
        <p:cxnSp>
          <p:nvCxnSpPr>
            <p:cNvPr id="14" name="Straight Arrow Connector 13"/>
            <p:cNvCxnSpPr/>
            <p:nvPr/>
          </p:nvCxnSpPr>
          <p:spPr bwMode="auto">
            <a:xfrm flipV="1">
              <a:off x="4057650" y="3429000"/>
              <a:ext cx="1123950" cy="268864"/>
            </a:xfrm>
            <a:prstGeom prst="straightConnector1">
              <a:avLst/>
            </a:prstGeom>
            <a:solidFill>
              <a:schemeClr val="accent1"/>
            </a:solidFill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/>
            <p:cNvCxnSpPr/>
            <p:nvPr/>
          </p:nvCxnSpPr>
          <p:spPr bwMode="auto">
            <a:xfrm flipH="1" flipV="1">
              <a:off x="3733800" y="2400300"/>
              <a:ext cx="323850" cy="1297564"/>
            </a:xfrm>
            <a:prstGeom prst="straightConnector1">
              <a:avLst/>
            </a:prstGeom>
            <a:solidFill>
              <a:schemeClr val="accent1"/>
            </a:solidFill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9" name="Group 8"/>
          <p:cNvGrpSpPr/>
          <p:nvPr/>
        </p:nvGrpSpPr>
        <p:grpSpPr>
          <a:xfrm>
            <a:off x="457200" y="1600200"/>
            <a:ext cx="5075778" cy="4607243"/>
            <a:chOff x="457200" y="1600200"/>
            <a:chExt cx="5075778" cy="4607243"/>
          </a:xfrm>
        </p:grpSpPr>
        <p:cxnSp>
          <p:nvCxnSpPr>
            <p:cNvPr id="6" name="Straight Arrow Connector 5"/>
            <p:cNvCxnSpPr/>
            <p:nvPr/>
          </p:nvCxnSpPr>
          <p:spPr bwMode="auto">
            <a:xfrm flipV="1">
              <a:off x="2667000" y="1752600"/>
              <a:ext cx="0" cy="25908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" name="Straight Arrow Connector 7"/>
            <p:cNvCxnSpPr/>
            <p:nvPr/>
          </p:nvCxnSpPr>
          <p:spPr bwMode="auto">
            <a:xfrm flipH="1">
              <a:off x="495300" y="4343400"/>
              <a:ext cx="2171700" cy="13716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" name="Straight Arrow Connector 9"/>
            <p:cNvCxnSpPr/>
            <p:nvPr/>
          </p:nvCxnSpPr>
          <p:spPr bwMode="auto">
            <a:xfrm>
              <a:off x="2667000" y="4343400"/>
              <a:ext cx="2438400" cy="13716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5181600" y="5562600"/>
              <a:ext cx="35137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x</a:t>
              </a:r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7200" y="5715000"/>
              <a:ext cx="35137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39422" y="1600200"/>
              <a:ext cx="35137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572000" y="3429000"/>
            <a:ext cx="37061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124200" y="2133600"/>
            <a:ext cx="35137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grpSp>
        <p:nvGrpSpPr>
          <p:cNvPr id="23" name="Group 22"/>
          <p:cNvGrpSpPr/>
          <p:nvPr/>
        </p:nvGrpSpPr>
        <p:grpSpPr>
          <a:xfrm rot="1068013">
            <a:off x="4953000" y="1828800"/>
            <a:ext cx="1676400" cy="2016702"/>
            <a:chOff x="3505200" y="2400300"/>
            <a:chExt cx="1676400" cy="2016702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0755280">
              <a:off x="3505200" y="2978727"/>
              <a:ext cx="952500" cy="1438275"/>
            </a:xfrm>
            <a:prstGeom prst="rect">
              <a:avLst/>
            </a:prstGeom>
          </p:spPr>
        </p:pic>
        <p:cxnSp>
          <p:nvCxnSpPr>
            <p:cNvPr id="25" name="Straight Arrow Connector 24"/>
            <p:cNvCxnSpPr/>
            <p:nvPr/>
          </p:nvCxnSpPr>
          <p:spPr bwMode="auto">
            <a:xfrm flipV="1">
              <a:off x="4057650" y="3429000"/>
              <a:ext cx="1123950" cy="268864"/>
            </a:xfrm>
            <a:prstGeom prst="straightConnector1">
              <a:avLst/>
            </a:prstGeom>
            <a:solidFill>
              <a:schemeClr val="accent1"/>
            </a:solidFill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Straight Arrow Connector 25"/>
            <p:cNvCxnSpPr/>
            <p:nvPr/>
          </p:nvCxnSpPr>
          <p:spPr bwMode="auto">
            <a:xfrm flipH="1" flipV="1">
              <a:off x="3733800" y="2400300"/>
              <a:ext cx="323850" cy="1297564"/>
            </a:xfrm>
            <a:prstGeom prst="straightConnector1">
              <a:avLst/>
            </a:prstGeom>
            <a:solidFill>
              <a:schemeClr val="accent1"/>
            </a:solidFill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27" name="TextBox 26"/>
          <p:cNvSpPr txBox="1"/>
          <p:nvPr/>
        </p:nvSpPr>
        <p:spPr>
          <a:xfrm>
            <a:off x="6334986" y="3048000"/>
            <a:ext cx="37061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496786" y="1600200"/>
            <a:ext cx="35137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60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3925"/>
    </mc:Choice>
    <mc:Fallback xmlns="">
      <p:transition spd="slow" advTm="223925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Computer Viewing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495300" y="882650"/>
            <a:ext cx="8915400" cy="292735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Matrix </a:t>
            </a:r>
            <a:r>
              <a:rPr lang="en-US" altLang="en-US" dirty="0" err="1" smtClean="0"/>
              <a:t>transfrom</a:t>
            </a:r>
            <a:r>
              <a:rPr lang="en-US" altLang="en-US" dirty="0" smtClean="0"/>
              <a:t> from </a:t>
            </a:r>
            <a:r>
              <a:rPr lang="en-US" altLang="en-US" dirty="0" err="1" smtClean="0"/>
              <a:t>wordld</a:t>
            </a:r>
            <a:r>
              <a:rPr lang="en-US" altLang="en-US" dirty="0" smtClean="0"/>
              <a:t> frame to camera frame</a:t>
            </a:r>
          </a:p>
          <a:p>
            <a:pPr lvl="1" eaLnBrk="1" hangingPunct="1"/>
            <a:r>
              <a:rPr lang="en-US" altLang="en-US" dirty="0" smtClean="0"/>
              <a:t>eye, look at, up </a:t>
            </a:r>
            <a:r>
              <a:rPr lang="en-US" altLang="en-US" dirty="0" smtClean="0">
                <a:sym typeface="Wingdings" panose="05000000000000000000" pitchFamily="2" charset="2"/>
              </a:rPr>
              <a:t> u, v, n</a:t>
            </a:r>
          </a:p>
          <a:p>
            <a:pPr lvl="1" eaLnBrk="1" hangingPunct="1"/>
            <a:r>
              <a:rPr kumimoji="1" lang="en-US" altLang="ko-KR" b="1" dirty="0" smtClean="0">
                <a:ea typeface="Gulim" pitchFamily="34" charset="-127"/>
              </a:rPr>
              <a:t>n</a:t>
            </a:r>
            <a:r>
              <a:rPr kumimoji="1" lang="en-US" altLang="ko-KR" dirty="0" smtClean="0">
                <a:ea typeface="Gulim" pitchFamily="34" charset="-127"/>
              </a:rPr>
              <a:t> = eye – look.</a:t>
            </a:r>
          </a:p>
          <a:p>
            <a:pPr lvl="1" eaLnBrk="1" hangingPunct="1"/>
            <a:r>
              <a:rPr kumimoji="1" lang="en-US" altLang="ko-KR" b="1" dirty="0" smtClean="0">
                <a:ea typeface="Gulim" pitchFamily="34" charset="-127"/>
              </a:rPr>
              <a:t>u</a:t>
            </a:r>
            <a:r>
              <a:rPr kumimoji="1" lang="en-US" altLang="ko-KR" dirty="0" smtClean="0">
                <a:ea typeface="Gulim" pitchFamily="34" charset="-127"/>
              </a:rPr>
              <a:t> = </a:t>
            </a:r>
            <a:r>
              <a:rPr kumimoji="1" lang="en-US" altLang="ko-KR" b="1" dirty="0" err="1" smtClean="0">
                <a:ea typeface="Gulim" pitchFamily="34" charset="-127"/>
              </a:rPr>
              <a:t>up</a:t>
            </a:r>
            <a:r>
              <a:rPr kumimoji="1" lang="en-US" altLang="ko-KR" dirty="0" err="1" smtClean="0">
                <a:ea typeface="Gulim" pitchFamily="34" charset="-127"/>
                <a:sym typeface="Symbol" panose="05050102010706020507" pitchFamily="18" charset="2"/>
              </a:rPr>
              <a:t></a:t>
            </a:r>
            <a:r>
              <a:rPr kumimoji="1" lang="en-US" altLang="ko-KR" b="1" dirty="0" err="1" smtClean="0">
                <a:ea typeface="Gulim" pitchFamily="34" charset="-127"/>
              </a:rPr>
              <a:t>n</a:t>
            </a:r>
            <a:r>
              <a:rPr kumimoji="1" lang="en-US" altLang="ko-KR" dirty="0" smtClean="0">
                <a:ea typeface="Gulim" pitchFamily="34" charset="-127"/>
              </a:rPr>
              <a:t>,</a:t>
            </a:r>
          </a:p>
          <a:p>
            <a:pPr lvl="1" eaLnBrk="1" hangingPunct="1"/>
            <a:r>
              <a:rPr kumimoji="1" lang="en-US" altLang="ko-KR" b="1" dirty="0" smtClean="0">
                <a:ea typeface="Gulim" pitchFamily="34" charset="-127"/>
              </a:rPr>
              <a:t>v </a:t>
            </a:r>
            <a:r>
              <a:rPr kumimoji="1" lang="en-US" altLang="ko-KR" dirty="0" smtClean="0">
                <a:ea typeface="Gulim" pitchFamily="34" charset="-127"/>
              </a:rPr>
              <a:t>= </a:t>
            </a:r>
            <a:r>
              <a:rPr kumimoji="1" lang="en-US" altLang="ko-KR" b="1" dirty="0" err="1" smtClean="0">
                <a:ea typeface="Gulim" pitchFamily="34" charset="-127"/>
              </a:rPr>
              <a:t>n</a:t>
            </a:r>
            <a:r>
              <a:rPr kumimoji="1" lang="en-US" altLang="ko-KR" dirty="0" err="1" smtClean="0">
                <a:ea typeface="Gulim" pitchFamily="34" charset="-127"/>
                <a:sym typeface="Symbol" panose="05050102010706020507" pitchFamily="18" charset="2"/>
              </a:rPr>
              <a:t></a:t>
            </a:r>
            <a:r>
              <a:rPr kumimoji="1" lang="en-US" altLang="ko-KR" b="1" dirty="0" err="1" smtClean="0">
                <a:ea typeface="Gulim" pitchFamily="34" charset="-127"/>
              </a:rPr>
              <a:t>u</a:t>
            </a:r>
            <a:endParaRPr kumimoji="1" lang="en-US" altLang="ko-KR" b="1" dirty="0" smtClean="0">
              <a:ea typeface="Gulim" pitchFamily="34" charset="-127"/>
            </a:endParaRPr>
          </a:p>
          <a:p>
            <a:pPr lvl="1" eaLnBrk="1" hangingPunct="1"/>
            <a:r>
              <a:rPr kumimoji="1" lang="en-US" altLang="ko-KR" b="1" dirty="0" smtClean="0">
                <a:ea typeface="Gulim" pitchFamily="34" charset="-127"/>
              </a:rPr>
              <a:t>u, v, n : unit vector</a:t>
            </a:r>
          </a:p>
          <a:p>
            <a:pPr lvl="1" eaLnBrk="1" hangingPunct="1"/>
            <a:endParaRPr lang="en-US" altLang="en-US" dirty="0" smtClean="0"/>
          </a:p>
        </p:txBody>
      </p:sp>
      <p:grpSp>
        <p:nvGrpSpPr>
          <p:cNvPr id="50180" name="Group 4"/>
          <p:cNvGrpSpPr>
            <a:grpSpLocks noChangeAspect="1"/>
          </p:cNvGrpSpPr>
          <p:nvPr/>
        </p:nvGrpSpPr>
        <p:grpSpPr bwMode="auto">
          <a:xfrm>
            <a:off x="2133600" y="4038600"/>
            <a:ext cx="5800725" cy="2135188"/>
            <a:chOff x="3665" y="1726"/>
            <a:chExt cx="5520" cy="2032"/>
          </a:xfrm>
        </p:grpSpPr>
        <p:sp>
          <p:nvSpPr>
            <p:cNvPr id="50181" name="AutoShape 5"/>
            <p:cNvSpPr>
              <a:spLocks noChangeAspect="1" noChangeArrowheads="1"/>
            </p:cNvSpPr>
            <p:nvPr/>
          </p:nvSpPr>
          <p:spPr bwMode="auto">
            <a:xfrm>
              <a:off x="3665" y="1726"/>
              <a:ext cx="5520" cy="203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q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→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chemeClr val="tx1"/>
                </a:solidFill>
              </a:endParaRPr>
            </a:p>
          </p:txBody>
        </p:sp>
        <p:sp>
          <p:nvSpPr>
            <p:cNvPr id="50182" name="Freeform 6"/>
            <p:cNvSpPr>
              <a:spLocks/>
            </p:cNvSpPr>
            <p:nvPr/>
          </p:nvSpPr>
          <p:spPr bwMode="auto">
            <a:xfrm>
              <a:off x="4385" y="2257"/>
              <a:ext cx="311" cy="578"/>
            </a:xfrm>
            <a:custGeom>
              <a:avLst/>
              <a:gdLst>
                <a:gd name="T0" fmla="*/ 0 w 310"/>
                <a:gd name="T1" fmla="*/ 578 h 578"/>
                <a:gd name="T2" fmla="*/ 314 w 310"/>
                <a:gd name="T3" fmla="*/ 0 h 578"/>
                <a:gd name="T4" fmla="*/ 0 60000 65536"/>
                <a:gd name="T5" fmla="*/ 0 60000 65536"/>
                <a:gd name="T6" fmla="*/ 0 w 310"/>
                <a:gd name="T7" fmla="*/ 0 h 578"/>
                <a:gd name="T8" fmla="*/ 310 w 310"/>
                <a:gd name="T9" fmla="*/ 578 h 57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0" h="578">
                  <a:moveTo>
                    <a:pt x="0" y="578"/>
                  </a:moveTo>
                  <a:lnTo>
                    <a:pt x="31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83" name="Freeform 7"/>
            <p:cNvSpPr>
              <a:spLocks/>
            </p:cNvSpPr>
            <p:nvPr/>
          </p:nvSpPr>
          <p:spPr bwMode="auto">
            <a:xfrm>
              <a:off x="4397" y="2840"/>
              <a:ext cx="1138" cy="53"/>
            </a:xfrm>
            <a:custGeom>
              <a:avLst/>
              <a:gdLst>
                <a:gd name="T0" fmla="*/ 0 w 1137"/>
                <a:gd name="T1" fmla="*/ 0 h 54"/>
                <a:gd name="T2" fmla="*/ 1141 w 1137"/>
                <a:gd name="T3" fmla="*/ 50 h 54"/>
                <a:gd name="T4" fmla="*/ 0 60000 65536"/>
                <a:gd name="T5" fmla="*/ 0 60000 65536"/>
                <a:gd name="T6" fmla="*/ 0 w 1137"/>
                <a:gd name="T7" fmla="*/ 0 h 54"/>
                <a:gd name="T8" fmla="*/ 1137 w 1137"/>
                <a:gd name="T9" fmla="*/ 54 h 5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37" h="54">
                  <a:moveTo>
                    <a:pt x="0" y="0"/>
                  </a:moveTo>
                  <a:lnTo>
                    <a:pt x="1137" y="54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84" name="Freeform 8"/>
            <p:cNvSpPr>
              <a:spLocks/>
            </p:cNvSpPr>
            <p:nvPr/>
          </p:nvSpPr>
          <p:spPr bwMode="auto">
            <a:xfrm>
              <a:off x="7446" y="2065"/>
              <a:ext cx="120" cy="1443"/>
            </a:xfrm>
            <a:custGeom>
              <a:avLst/>
              <a:gdLst>
                <a:gd name="T0" fmla="*/ 0 w 120"/>
                <a:gd name="T1" fmla="*/ 1443 h 1443"/>
                <a:gd name="T2" fmla="*/ 120 w 120"/>
                <a:gd name="T3" fmla="*/ 0 h 1443"/>
                <a:gd name="T4" fmla="*/ 0 60000 65536"/>
                <a:gd name="T5" fmla="*/ 0 60000 65536"/>
                <a:gd name="T6" fmla="*/ 0 w 120"/>
                <a:gd name="T7" fmla="*/ 0 h 1443"/>
                <a:gd name="T8" fmla="*/ 120 w 120"/>
                <a:gd name="T9" fmla="*/ 1443 h 144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0" h="1443">
                  <a:moveTo>
                    <a:pt x="0" y="1443"/>
                  </a:moveTo>
                  <a:lnTo>
                    <a:pt x="12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85" name="Freeform 9"/>
            <p:cNvSpPr>
              <a:spLocks/>
            </p:cNvSpPr>
            <p:nvPr/>
          </p:nvSpPr>
          <p:spPr bwMode="auto">
            <a:xfrm>
              <a:off x="6519" y="2755"/>
              <a:ext cx="2115" cy="135"/>
            </a:xfrm>
            <a:custGeom>
              <a:avLst/>
              <a:gdLst>
                <a:gd name="T0" fmla="*/ 2115 w 2115"/>
                <a:gd name="T1" fmla="*/ 135 h 135"/>
                <a:gd name="T2" fmla="*/ 0 w 2115"/>
                <a:gd name="T3" fmla="*/ 0 h 135"/>
                <a:gd name="T4" fmla="*/ 0 60000 65536"/>
                <a:gd name="T5" fmla="*/ 0 60000 65536"/>
                <a:gd name="T6" fmla="*/ 0 w 2115"/>
                <a:gd name="T7" fmla="*/ 0 h 135"/>
                <a:gd name="T8" fmla="*/ 2115 w 2115"/>
                <a:gd name="T9" fmla="*/ 135 h 13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15" h="135">
                  <a:moveTo>
                    <a:pt x="2115" y="135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86" name="Freeform 10"/>
            <p:cNvSpPr>
              <a:spLocks/>
            </p:cNvSpPr>
            <p:nvPr/>
          </p:nvSpPr>
          <p:spPr bwMode="auto">
            <a:xfrm>
              <a:off x="7504" y="2254"/>
              <a:ext cx="305" cy="567"/>
            </a:xfrm>
            <a:custGeom>
              <a:avLst/>
              <a:gdLst>
                <a:gd name="T0" fmla="*/ 0 w 306"/>
                <a:gd name="T1" fmla="*/ 564 h 568"/>
                <a:gd name="T2" fmla="*/ 302 w 306"/>
                <a:gd name="T3" fmla="*/ 0 h 568"/>
                <a:gd name="T4" fmla="*/ 0 60000 65536"/>
                <a:gd name="T5" fmla="*/ 0 60000 65536"/>
                <a:gd name="T6" fmla="*/ 0 w 306"/>
                <a:gd name="T7" fmla="*/ 0 h 568"/>
                <a:gd name="T8" fmla="*/ 306 w 306"/>
                <a:gd name="T9" fmla="*/ 568 h 56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6" h="568">
                  <a:moveTo>
                    <a:pt x="0" y="568"/>
                  </a:moveTo>
                  <a:lnTo>
                    <a:pt x="306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87" name="Freeform 11"/>
            <p:cNvSpPr>
              <a:spLocks/>
            </p:cNvSpPr>
            <p:nvPr/>
          </p:nvSpPr>
          <p:spPr bwMode="auto">
            <a:xfrm>
              <a:off x="6864" y="2815"/>
              <a:ext cx="644" cy="261"/>
            </a:xfrm>
            <a:custGeom>
              <a:avLst/>
              <a:gdLst>
                <a:gd name="T0" fmla="*/ 641 w 645"/>
                <a:gd name="T1" fmla="*/ 0 h 261"/>
                <a:gd name="T2" fmla="*/ 0 w 645"/>
                <a:gd name="T3" fmla="*/ 261 h 261"/>
                <a:gd name="T4" fmla="*/ 0 60000 65536"/>
                <a:gd name="T5" fmla="*/ 0 60000 65536"/>
                <a:gd name="T6" fmla="*/ 0 w 645"/>
                <a:gd name="T7" fmla="*/ 0 h 261"/>
                <a:gd name="T8" fmla="*/ 645 w 645"/>
                <a:gd name="T9" fmla="*/ 261 h 26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45" h="261">
                  <a:moveTo>
                    <a:pt x="645" y="0"/>
                  </a:moveTo>
                  <a:lnTo>
                    <a:pt x="0" y="261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88" name="Text Box 12"/>
            <p:cNvSpPr txBox="1">
              <a:spLocks noChangeArrowheads="1"/>
            </p:cNvSpPr>
            <p:nvPr/>
          </p:nvSpPr>
          <p:spPr bwMode="auto">
            <a:xfrm>
              <a:off x="4450" y="1881"/>
              <a:ext cx="840" cy="54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q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→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rPr>
                <a:t>up</a:t>
              </a:r>
              <a:endParaRPr lang="en-US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50189" name="Text Box 13"/>
            <p:cNvSpPr txBox="1">
              <a:spLocks noChangeArrowheads="1"/>
            </p:cNvSpPr>
            <p:nvPr/>
          </p:nvSpPr>
          <p:spPr bwMode="auto">
            <a:xfrm>
              <a:off x="7638" y="1932"/>
              <a:ext cx="587" cy="54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q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→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rPr>
                <a:t>up</a:t>
              </a:r>
              <a:endParaRPr lang="en-US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50190" name="Text Box 14"/>
            <p:cNvSpPr txBox="1">
              <a:spLocks noChangeArrowheads="1"/>
            </p:cNvSpPr>
            <p:nvPr/>
          </p:nvSpPr>
          <p:spPr bwMode="auto">
            <a:xfrm>
              <a:off x="7363" y="1726"/>
              <a:ext cx="600" cy="54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q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→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rPr>
                <a:t>v</a:t>
              </a:r>
              <a:endParaRPr lang="en-US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50191" name="Text Box 15"/>
            <p:cNvSpPr txBox="1">
              <a:spLocks noChangeArrowheads="1"/>
            </p:cNvSpPr>
            <p:nvPr/>
          </p:nvSpPr>
          <p:spPr bwMode="auto">
            <a:xfrm>
              <a:off x="6354" y="2331"/>
              <a:ext cx="840" cy="54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q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→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rPr>
                <a:t>n</a:t>
              </a:r>
              <a:endParaRPr lang="en-US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50192" name="Text Box 16"/>
            <p:cNvSpPr txBox="1">
              <a:spLocks noChangeArrowheads="1"/>
            </p:cNvSpPr>
            <p:nvPr/>
          </p:nvSpPr>
          <p:spPr bwMode="auto">
            <a:xfrm>
              <a:off x="6464" y="2858"/>
              <a:ext cx="840" cy="54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q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→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rPr>
                <a:t>u</a:t>
              </a:r>
              <a:endParaRPr lang="en-US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50193" name="Text Box 17"/>
            <p:cNvSpPr txBox="1">
              <a:spLocks noChangeArrowheads="1"/>
            </p:cNvSpPr>
            <p:nvPr/>
          </p:nvSpPr>
          <p:spPr bwMode="auto">
            <a:xfrm>
              <a:off x="3905" y="2678"/>
              <a:ext cx="840" cy="54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q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→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rPr>
                <a:t>eye</a:t>
              </a:r>
              <a:endParaRPr lang="en-US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50194" name="Text Box 18"/>
            <p:cNvSpPr txBox="1">
              <a:spLocks noChangeArrowheads="1"/>
            </p:cNvSpPr>
            <p:nvPr/>
          </p:nvSpPr>
          <p:spPr bwMode="auto">
            <a:xfrm>
              <a:off x="7408" y="2717"/>
              <a:ext cx="840" cy="54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q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→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rPr>
                <a:t>eye</a:t>
              </a:r>
              <a:endParaRPr lang="en-US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50195" name="Text Box 19"/>
            <p:cNvSpPr txBox="1">
              <a:spLocks noChangeArrowheads="1"/>
            </p:cNvSpPr>
            <p:nvPr/>
          </p:nvSpPr>
          <p:spPr bwMode="auto">
            <a:xfrm>
              <a:off x="8105" y="2858"/>
              <a:ext cx="840" cy="54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q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→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rPr>
                <a:t>look</a:t>
              </a:r>
              <a:endParaRPr lang="en-US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50196" name="Text Box 20"/>
            <p:cNvSpPr txBox="1">
              <a:spLocks noChangeArrowheads="1"/>
            </p:cNvSpPr>
            <p:nvPr/>
          </p:nvSpPr>
          <p:spPr bwMode="auto">
            <a:xfrm>
              <a:off x="5206" y="2848"/>
              <a:ext cx="840" cy="54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q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→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rPr>
                <a:t>look</a:t>
              </a:r>
              <a:endParaRPr lang="en-US" altLang="en-US" sz="2000">
                <a:solidFill>
                  <a:schemeClr val="tx1"/>
                </a:solidFill>
              </a:endParaRPr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7158" y="1436317"/>
            <a:ext cx="164782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582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032"/>
    </mc:Choice>
    <mc:Fallback xmlns="">
      <p:transition spd="slow" advTm="109032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Classical Viewing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95300" y="882650"/>
            <a:ext cx="8915400" cy="488950"/>
          </a:xfrm>
        </p:spPr>
        <p:txBody>
          <a:bodyPr/>
          <a:lstStyle/>
          <a:p>
            <a:r>
              <a:rPr lang="en-US" altLang="en-US" smtClean="0"/>
              <a:t>Taxonomy of Planar Geometric Projections</a:t>
            </a:r>
          </a:p>
        </p:txBody>
      </p:sp>
      <p:sp>
        <p:nvSpPr>
          <p:cNvPr id="10244" name="Line 4"/>
          <p:cNvSpPr>
            <a:spLocks noChangeShapeType="1"/>
          </p:cNvSpPr>
          <p:nvPr/>
        </p:nvSpPr>
        <p:spPr bwMode="auto">
          <a:xfrm>
            <a:off x="3200400" y="2362200"/>
            <a:ext cx="3581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>
            <a:off x="3200400" y="23622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10246" name="Line 6"/>
          <p:cNvSpPr>
            <a:spLocks noChangeShapeType="1"/>
          </p:cNvSpPr>
          <p:nvPr/>
        </p:nvSpPr>
        <p:spPr bwMode="auto">
          <a:xfrm>
            <a:off x="6781800" y="23622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2667000" y="2819400"/>
            <a:ext cx="1219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rgbClr val="FF3300"/>
              </a:buClr>
              <a:defRPr/>
            </a:pPr>
            <a:r>
              <a:rPr lang="en-US" sz="2400" kern="0">
                <a:solidFill>
                  <a:srgbClr val="000099"/>
                </a:solidFill>
                <a:latin typeface="+mn-lt"/>
              </a:rPr>
              <a:t>parallel</a:t>
            </a:r>
          </a:p>
        </p:txBody>
      </p:sp>
      <p:sp>
        <p:nvSpPr>
          <p:cNvPr id="10248" name="Text Box 9"/>
          <p:cNvSpPr txBox="1">
            <a:spLocks noChangeArrowheads="1"/>
          </p:cNvSpPr>
          <p:nvPr/>
        </p:nvSpPr>
        <p:spPr bwMode="auto">
          <a:xfrm>
            <a:off x="5943600" y="2819400"/>
            <a:ext cx="1744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q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→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perspective</a:t>
            </a:r>
          </a:p>
        </p:txBody>
      </p:sp>
      <p:sp>
        <p:nvSpPr>
          <p:cNvPr id="10249" name="Line 10"/>
          <p:cNvSpPr>
            <a:spLocks noChangeShapeType="1"/>
          </p:cNvSpPr>
          <p:nvPr/>
        </p:nvSpPr>
        <p:spPr bwMode="auto">
          <a:xfrm>
            <a:off x="3200400" y="32004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10250" name="Line 11"/>
          <p:cNvSpPr>
            <a:spLocks noChangeShapeType="1"/>
          </p:cNvSpPr>
          <p:nvPr/>
        </p:nvSpPr>
        <p:spPr bwMode="auto">
          <a:xfrm>
            <a:off x="1676400" y="3810000"/>
            <a:ext cx="312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10251" name="Line 12"/>
          <p:cNvSpPr>
            <a:spLocks noChangeShapeType="1"/>
          </p:cNvSpPr>
          <p:nvPr/>
        </p:nvSpPr>
        <p:spPr bwMode="auto">
          <a:xfrm>
            <a:off x="6781800" y="32004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10252" name="Line 13"/>
          <p:cNvSpPr>
            <a:spLocks noChangeShapeType="1"/>
          </p:cNvSpPr>
          <p:nvPr/>
        </p:nvSpPr>
        <p:spPr bwMode="auto">
          <a:xfrm>
            <a:off x="5181600" y="3810000"/>
            <a:ext cx="312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10253" name="Line 14"/>
          <p:cNvSpPr>
            <a:spLocks noChangeShapeType="1"/>
          </p:cNvSpPr>
          <p:nvPr/>
        </p:nvSpPr>
        <p:spPr bwMode="auto">
          <a:xfrm>
            <a:off x="1676400" y="38100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10254" name="Line 15"/>
          <p:cNvSpPr>
            <a:spLocks noChangeShapeType="1"/>
          </p:cNvSpPr>
          <p:nvPr/>
        </p:nvSpPr>
        <p:spPr bwMode="auto">
          <a:xfrm>
            <a:off x="4800600" y="38100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10255" name="Text Box 16"/>
          <p:cNvSpPr txBox="1">
            <a:spLocks noChangeArrowheads="1"/>
          </p:cNvSpPr>
          <p:nvPr/>
        </p:nvSpPr>
        <p:spPr bwMode="auto">
          <a:xfrm>
            <a:off x="2362200" y="4419600"/>
            <a:ext cx="2209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 marL="190500" indent="-1905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q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→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axonometric</a:t>
            </a:r>
          </a:p>
        </p:txBody>
      </p:sp>
      <p:sp>
        <p:nvSpPr>
          <p:cNvPr id="10256" name="Text Box 17"/>
          <p:cNvSpPr txBox="1">
            <a:spLocks noChangeArrowheads="1"/>
          </p:cNvSpPr>
          <p:nvPr/>
        </p:nvSpPr>
        <p:spPr bwMode="auto">
          <a:xfrm>
            <a:off x="762000" y="4343400"/>
            <a:ext cx="2057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 marL="190500" indent="-1905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q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→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  multiview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orthographic</a:t>
            </a:r>
          </a:p>
        </p:txBody>
      </p:sp>
      <p:sp>
        <p:nvSpPr>
          <p:cNvPr id="10257" name="Text Box 18"/>
          <p:cNvSpPr txBox="1">
            <a:spLocks noChangeArrowheads="1"/>
          </p:cNvSpPr>
          <p:nvPr/>
        </p:nvSpPr>
        <p:spPr bwMode="auto">
          <a:xfrm>
            <a:off x="4267200" y="4419600"/>
            <a:ext cx="1524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 marL="190500" indent="-1905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q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→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oblique</a:t>
            </a:r>
          </a:p>
        </p:txBody>
      </p:sp>
      <p:sp>
        <p:nvSpPr>
          <p:cNvPr id="10258" name="Line 19"/>
          <p:cNvSpPr>
            <a:spLocks noChangeShapeType="1"/>
          </p:cNvSpPr>
          <p:nvPr/>
        </p:nvSpPr>
        <p:spPr bwMode="auto">
          <a:xfrm>
            <a:off x="3200400" y="38100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10259" name="Line 20"/>
          <p:cNvSpPr>
            <a:spLocks noChangeShapeType="1"/>
          </p:cNvSpPr>
          <p:nvPr/>
        </p:nvSpPr>
        <p:spPr bwMode="auto">
          <a:xfrm>
            <a:off x="3200400" y="48006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10260" name="Line 21"/>
          <p:cNvSpPr>
            <a:spLocks noChangeShapeType="1"/>
          </p:cNvSpPr>
          <p:nvPr/>
        </p:nvSpPr>
        <p:spPr bwMode="auto">
          <a:xfrm>
            <a:off x="1676400" y="5181600"/>
            <a:ext cx="312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10261" name="Line 22"/>
          <p:cNvSpPr>
            <a:spLocks noChangeShapeType="1"/>
          </p:cNvSpPr>
          <p:nvPr/>
        </p:nvSpPr>
        <p:spPr bwMode="auto">
          <a:xfrm>
            <a:off x="1676400" y="51816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10262" name="Line 23"/>
          <p:cNvSpPr>
            <a:spLocks noChangeShapeType="1"/>
          </p:cNvSpPr>
          <p:nvPr/>
        </p:nvSpPr>
        <p:spPr bwMode="auto">
          <a:xfrm>
            <a:off x="3200400" y="51816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10263" name="Line 24"/>
          <p:cNvSpPr>
            <a:spLocks noChangeShapeType="1"/>
          </p:cNvSpPr>
          <p:nvPr/>
        </p:nvSpPr>
        <p:spPr bwMode="auto">
          <a:xfrm>
            <a:off x="4800600" y="51816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10264" name="Text Box 25"/>
          <p:cNvSpPr txBox="1">
            <a:spLocks noChangeArrowheads="1"/>
          </p:cNvSpPr>
          <p:nvPr/>
        </p:nvSpPr>
        <p:spPr bwMode="auto">
          <a:xfrm>
            <a:off x="685800" y="5562600"/>
            <a:ext cx="1676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 marL="190500" indent="-1905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q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→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isometric</a:t>
            </a:r>
          </a:p>
        </p:txBody>
      </p:sp>
      <p:sp>
        <p:nvSpPr>
          <p:cNvPr id="10265" name="Text Box 26"/>
          <p:cNvSpPr txBox="1">
            <a:spLocks noChangeArrowheads="1"/>
          </p:cNvSpPr>
          <p:nvPr/>
        </p:nvSpPr>
        <p:spPr bwMode="auto">
          <a:xfrm>
            <a:off x="2514600" y="5562600"/>
            <a:ext cx="1447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 marL="190500" indent="-1905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q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→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dimetric</a:t>
            </a:r>
          </a:p>
        </p:txBody>
      </p:sp>
      <p:sp>
        <p:nvSpPr>
          <p:cNvPr id="10266" name="Text Box 27"/>
          <p:cNvSpPr txBox="1">
            <a:spLocks noChangeArrowheads="1"/>
          </p:cNvSpPr>
          <p:nvPr/>
        </p:nvSpPr>
        <p:spPr bwMode="auto">
          <a:xfrm>
            <a:off x="4267200" y="5562600"/>
            <a:ext cx="1371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 marL="190500" indent="-1905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q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→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trimetric</a:t>
            </a:r>
          </a:p>
        </p:txBody>
      </p:sp>
      <p:sp>
        <p:nvSpPr>
          <p:cNvPr id="10267" name="Line 28"/>
          <p:cNvSpPr>
            <a:spLocks noChangeShapeType="1"/>
          </p:cNvSpPr>
          <p:nvPr/>
        </p:nvSpPr>
        <p:spPr bwMode="auto">
          <a:xfrm>
            <a:off x="5181600" y="38100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10268" name="Line 29"/>
          <p:cNvSpPr>
            <a:spLocks noChangeShapeType="1"/>
          </p:cNvSpPr>
          <p:nvPr/>
        </p:nvSpPr>
        <p:spPr bwMode="auto">
          <a:xfrm>
            <a:off x="6781800" y="38100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10269" name="Line 30"/>
          <p:cNvSpPr>
            <a:spLocks noChangeShapeType="1"/>
          </p:cNvSpPr>
          <p:nvPr/>
        </p:nvSpPr>
        <p:spPr bwMode="auto">
          <a:xfrm>
            <a:off x="8305800" y="38100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10270" name="Text Box 31"/>
          <p:cNvSpPr txBox="1">
            <a:spLocks noChangeArrowheads="1"/>
          </p:cNvSpPr>
          <p:nvPr/>
        </p:nvSpPr>
        <p:spPr bwMode="auto">
          <a:xfrm>
            <a:off x="6172200" y="4114800"/>
            <a:ext cx="121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 marL="190500" indent="-1905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q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→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2 point</a:t>
            </a:r>
          </a:p>
        </p:txBody>
      </p:sp>
      <p:sp>
        <p:nvSpPr>
          <p:cNvPr id="10271" name="Text Box 32"/>
          <p:cNvSpPr txBox="1">
            <a:spLocks noChangeArrowheads="1"/>
          </p:cNvSpPr>
          <p:nvPr/>
        </p:nvSpPr>
        <p:spPr bwMode="auto">
          <a:xfrm>
            <a:off x="4724400" y="4114800"/>
            <a:ext cx="121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 marL="190500" indent="-1905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q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→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1 point</a:t>
            </a:r>
          </a:p>
        </p:txBody>
      </p:sp>
      <p:sp>
        <p:nvSpPr>
          <p:cNvPr id="10272" name="Text Box 33"/>
          <p:cNvSpPr txBox="1">
            <a:spLocks noChangeArrowheads="1"/>
          </p:cNvSpPr>
          <p:nvPr/>
        </p:nvSpPr>
        <p:spPr bwMode="auto">
          <a:xfrm>
            <a:off x="7696200" y="4114800"/>
            <a:ext cx="121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 marL="190500" indent="-1905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q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→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3 point</a:t>
            </a:r>
          </a:p>
        </p:txBody>
      </p:sp>
      <p:sp>
        <p:nvSpPr>
          <p:cNvPr id="10273" name="Text Box 34"/>
          <p:cNvSpPr txBox="1">
            <a:spLocks noChangeArrowheads="1"/>
          </p:cNvSpPr>
          <p:nvPr/>
        </p:nvSpPr>
        <p:spPr bwMode="auto">
          <a:xfrm>
            <a:off x="2635250" y="1552575"/>
            <a:ext cx="4495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 marL="190500" indent="-1905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q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→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planar geometric projections</a:t>
            </a:r>
          </a:p>
        </p:txBody>
      </p:sp>
      <p:sp>
        <p:nvSpPr>
          <p:cNvPr id="10274" name="Line 35"/>
          <p:cNvSpPr>
            <a:spLocks noChangeShapeType="1"/>
          </p:cNvSpPr>
          <p:nvPr/>
        </p:nvSpPr>
        <p:spPr bwMode="auto">
          <a:xfrm>
            <a:off x="4876800" y="19812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1163"/>
    </mc:Choice>
    <mc:Fallback xmlns="">
      <p:transition spd="slow" advTm="111163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Computer Viewing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495300" y="882650"/>
            <a:ext cx="8915400" cy="1085664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Matrix </a:t>
            </a:r>
            <a:r>
              <a:rPr lang="en-US" altLang="en-US" dirty="0" err="1" smtClean="0"/>
              <a:t>transfrom</a:t>
            </a:r>
            <a:r>
              <a:rPr lang="en-US" altLang="en-US" dirty="0" smtClean="0"/>
              <a:t> from world frame to camera frame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/>
              <a:t>CTM  =  V.M</a:t>
            </a:r>
          </a:p>
          <a:p>
            <a:pPr eaLnBrk="1" hangingPunct="1"/>
            <a:endParaRPr lang="en-US" altLang="en-US" dirty="0" smtClean="0"/>
          </a:p>
        </p:txBody>
      </p:sp>
      <p:grpSp>
        <p:nvGrpSpPr>
          <p:cNvPr id="51204" name="Group 4"/>
          <p:cNvGrpSpPr>
            <a:grpSpLocks noChangeAspect="1"/>
          </p:cNvGrpSpPr>
          <p:nvPr/>
        </p:nvGrpSpPr>
        <p:grpSpPr bwMode="auto">
          <a:xfrm>
            <a:off x="4495800" y="3514725"/>
            <a:ext cx="4876800" cy="2595563"/>
            <a:chOff x="2842" y="10058"/>
            <a:chExt cx="5623" cy="2993"/>
          </a:xfrm>
        </p:grpSpPr>
        <p:sp>
          <p:nvSpPr>
            <p:cNvPr id="51209" name="AutoShape 5"/>
            <p:cNvSpPr>
              <a:spLocks noChangeAspect="1" noChangeArrowheads="1"/>
            </p:cNvSpPr>
            <p:nvPr/>
          </p:nvSpPr>
          <p:spPr bwMode="auto">
            <a:xfrm>
              <a:off x="2842" y="10058"/>
              <a:ext cx="5623" cy="299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q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→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chemeClr val="tx1"/>
                </a:solidFill>
              </a:endParaRPr>
            </a:p>
          </p:txBody>
        </p:sp>
        <p:sp>
          <p:nvSpPr>
            <p:cNvPr id="51210" name="Line 6"/>
            <p:cNvSpPr>
              <a:spLocks noChangeShapeType="1"/>
            </p:cNvSpPr>
            <p:nvPr/>
          </p:nvSpPr>
          <p:spPr bwMode="auto">
            <a:xfrm flipV="1">
              <a:off x="7055" y="11228"/>
              <a:ext cx="1" cy="10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11" name="Freeform 7"/>
            <p:cNvSpPr>
              <a:spLocks/>
            </p:cNvSpPr>
            <p:nvPr/>
          </p:nvSpPr>
          <p:spPr bwMode="auto">
            <a:xfrm>
              <a:off x="5985" y="12309"/>
              <a:ext cx="1995" cy="1"/>
            </a:xfrm>
            <a:custGeom>
              <a:avLst/>
              <a:gdLst>
                <a:gd name="T0" fmla="*/ 1995 w 1995"/>
                <a:gd name="T1" fmla="*/ 1 h 1"/>
                <a:gd name="T2" fmla="*/ 0 w 1995"/>
                <a:gd name="T3" fmla="*/ 0 h 1"/>
                <a:gd name="T4" fmla="*/ 0 60000 65536"/>
                <a:gd name="T5" fmla="*/ 0 60000 65536"/>
                <a:gd name="T6" fmla="*/ 0 w 1995"/>
                <a:gd name="T7" fmla="*/ 0 h 1"/>
                <a:gd name="T8" fmla="*/ 1995 w 1995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995" h="1">
                  <a:moveTo>
                    <a:pt x="1995" y="1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12" name="Freeform 8"/>
            <p:cNvSpPr>
              <a:spLocks/>
            </p:cNvSpPr>
            <p:nvPr/>
          </p:nvSpPr>
          <p:spPr bwMode="auto">
            <a:xfrm>
              <a:off x="7051" y="12305"/>
              <a:ext cx="799" cy="545"/>
            </a:xfrm>
            <a:custGeom>
              <a:avLst/>
              <a:gdLst>
                <a:gd name="T0" fmla="*/ 0 w 799"/>
                <a:gd name="T1" fmla="*/ 0 h 545"/>
                <a:gd name="T2" fmla="*/ 799 w 799"/>
                <a:gd name="T3" fmla="*/ 545 h 545"/>
                <a:gd name="T4" fmla="*/ 0 60000 65536"/>
                <a:gd name="T5" fmla="*/ 0 60000 65536"/>
                <a:gd name="T6" fmla="*/ 0 w 799"/>
                <a:gd name="T7" fmla="*/ 0 h 545"/>
                <a:gd name="T8" fmla="*/ 799 w 799"/>
                <a:gd name="T9" fmla="*/ 545 h 5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99" h="545">
                  <a:moveTo>
                    <a:pt x="0" y="0"/>
                  </a:moveTo>
                  <a:lnTo>
                    <a:pt x="799" y="54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13" name="Freeform 9"/>
            <p:cNvSpPr>
              <a:spLocks/>
            </p:cNvSpPr>
            <p:nvPr/>
          </p:nvSpPr>
          <p:spPr bwMode="auto">
            <a:xfrm>
              <a:off x="7459" y="11866"/>
              <a:ext cx="639" cy="259"/>
            </a:xfrm>
            <a:custGeom>
              <a:avLst/>
              <a:gdLst>
                <a:gd name="T0" fmla="*/ 0 w 639"/>
                <a:gd name="T1" fmla="*/ 0 h 259"/>
                <a:gd name="T2" fmla="*/ 639 w 639"/>
                <a:gd name="T3" fmla="*/ 259 h 259"/>
                <a:gd name="T4" fmla="*/ 0 60000 65536"/>
                <a:gd name="T5" fmla="*/ 0 60000 65536"/>
                <a:gd name="T6" fmla="*/ 0 w 639"/>
                <a:gd name="T7" fmla="*/ 0 h 259"/>
                <a:gd name="T8" fmla="*/ 639 w 639"/>
                <a:gd name="T9" fmla="*/ 259 h 25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39" h="259">
                  <a:moveTo>
                    <a:pt x="0" y="0"/>
                  </a:moveTo>
                  <a:lnTo>
                    <a:pt x="639" y="259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14" name="Freeform 10"/>
            <p:cNvSpPr>
              <a:spLocks/>
            </p:cNvSpPr>
            <p:nvPr/>
          </p:nvSpPr>
          <p:spPr bwMode="auto">
            <a:xfrm>
              <a:off x="8050" y="12120"/>
              <a:ext cx="43" cy="636"/>
            </a:xfrm>
            <a:custGeom>
              <a:avLst/>
              <a:gdLst>
                <a:gd name="T0" fmla="*/ 43 w 43"/>
                <a:gd name="T1" fmla="*/ 0 h 636"/>
                <a:gd name="T2" fmla="*/ 0 w 43"/>
                <a:gd name="T3" fmla="*/ 636 h 636"/>
                <a:gd name="T4" fmla="*/ 0 60000 65536"/>
                <a:gd name="T5" fmla="*/ 0 60000 65536"/>
                <a:gd name="T6" fmla="*/ 0 w 43"/>
                <a:gd name="T7" fmla="*/ 0 h 636"/>
                <a:gd name="T8" fmla="*/ 43 w 43"/>
                <a:gd name="T9" fmla="*/ 636 h 6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3" h="636">
                  <a:moveTo>
                    <a:pt x="43" y="0"/>
                  </a:moveTo>
                  <a:lnTo>
                    <a:pt x="0" y="63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15" name="Freeform 11"/>
            <p:cNvSpPr>
              <a:spLocks/>
            </p:cNvSpPr>
            <p:nvPr/>
          </p:nvSpPr>
          <p:spPr bwMode="auto">
            <a:xfrm>
              <a:off x="7430" y="12374"/>
              <a:ext cx="624" cy="382"/>
            </a:xfrm>
            <a:custGeom>
              <a:avLst/>
              <a:gdLst>
                <a:gd name="T0" fmla="*/ 624 w 624"/>
                <a:gd name="T1" fmla="*/ 382 h 382"/>
                <a:gd name="T2" fmla="*/ 0 w 624"/>
                <a:gd name="T3" fmla="*/ 0 h 382"/>
                <a:gd name="T4" fmla="*/ 0 60000 65536"/>
                <a:gd name="T5" fmla="*/ 0 60000 65536"/>
                <a:gd name="T6" fmla="*/ 0 w 624"/>
                <a:gd name="T7" fmla="*/ 0 h 382"/>
                <a:gd name="T8" fmla="*/ 624 w 624"/>
                <a:gd name="T9" fmla="*/ 382 h 38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24" h="382">
                  <a:moveTo>
                    <a:pt x="624" y="382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16" name="Freeform 12"/>
            <p:cNvSpPr>
              <a:spLocks/>
            </p:cNvSpPr>
            <p:nvPr/>
          </p:nvSpPr>
          <p:spPr bwMode="auto">
            <a:xfrm>
              <a:off x="7054" y="12305"/>
              <a:ext cx="386" cy="77"/>
            </a:xfrm>
            <a:custGeom>
              <a:avLst/>
              <a:gdLst>
                <a:gd name="T0" fmla="*/ 0 w 386"/>
                <a:gd name="T1" fmla="*/ 0 h 77"/>
                <a:gd name="T2" fmla="*/ 386 w 386"/>
                <a:gd name="T3" fmla="*/ 77 h 77"/>
                <a:gd name="T4" fmla="*/ 0 60000 65536"/>
                <a:gd name="T5" fmla="*/ 0 60000 65536"/>
                <a:gd name="T6" fmla="*/ 0 w 386"/>
                <a:gd name="T7" fmla="*/ 0 h 77"/>
                <a:gd name="T8" fmla="*/ 386 w 386"/>
                <a:gd name="T9" fmla="*/ 77 h 7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86" h="77">
                  <a:moveTo>
                    <a:pt x="0" y="0"/>
                  </a:moveTo>
                  <a:lnTo>
                    <a:pt x="386" y="77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17" name="Freeform 13"/>
            <p:cNvSpPr>
              <a:spLocks/>
            </p:cNvSpPr>
            <p:nvPr/>
          </p:nvSpPr>
          <p:spPr bwMode="auto">
            <a:xfrm>
              <a:off x="7051" y="12305"/>
              <a:ext cx="1003" cy="456"/>
            </a:xfrm>
            <a:custGeom>
              <a:avLst/>
              <a:gdLst>
                <a:gd name="T0" fmla="*/ 0 w 1003"/>
                <a:gd name="T1" fmla="*/ 0 h 456"/>
                <a:gd name="T2" fmla="*/ 1003 w 1003"/>
                <a:gd name="T3" fmla="*/ 456 h 456"/>
                <a:gd name="T4" fmla="*/ 0 60000 65536"/>
                <a:gd name="T5" fmla="*/ 0 60000 65536"/>
                <a:gd name="T6" fmla="*/ 0 w 1003"/>
                <a:gd name="T7" fmla="*/ 0 h 456"/>
                <a:gd name="T8" fmla="*/ 1003 w 1003"/>
                <a:gd name="T9" fmla="*/ 456 h 45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03" h="456">
                  <a:moveTo>
                    <a:pt x="0" y="0"/>
                  </a:moveTo>
                  <a:lnTo>
                    <a:pt x="1003" y="45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18" name="Freeform 14"/>
            <p:cNvSpPr>
              <a:spLocks/>
            </p:cNvSpPr>
            <p:nvPr/>
          </p:nvSpPr>
          <p:spPr bwMode="auto">
            <a:xfrm>
              <a:off x="7058" y="12122"/>
              <a:ext cx="1044" cy="185"/>
            </a:xfrm>
            <a:custGeom>
              <a:avLst/>
              <a:gdLst>
                <a:gd name="T0" fmla="*/ 0 w 1044"/>
                <a:gd name="T1" fmla="*/ 185 h 185"/>
                <a:gd name="T2" fmla="*/ 1044 w 1044"/>
                <a:gd name="T3" fmla="*/ 0 h 185"/>
                <a:gd name="T4" fmla="*/ 0 60000 65536"/>
                <a:gd name="T5" fmla="*/ 0 60000 65536"/>
                <a:gd name="T6" fmla="*/ 0 w 1044"/>
                <a:gd name="T7" fmla="*/ 0 h 185"/>
                <a:gd name="T8" fmla="*/ 1044 w 1044"/>
                <a:gd name="T9" fmla="*/ 185 h 18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44" h="185">
                  <a:moveTo>
                    <a:pt x="0" y="185"/>
                  </a:moveTo>
                  <a:lnTo>
                    <a:pt x="1044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19" name="Freeform 15"/>
            <p:cNvSpPr>
              <a:spLocks/>
            </p:cNvSpPr>
            <p:nvPr/>
          </p:nvSpPr>
          <p:spPr bwMode="auto">
            <a:xfrm>
              <a:off x="7056" y="11861"/>
              <a:ext cx="401" cy="444"/>
            </a:xfrm>
            <a:custGeom>
              <a:avLst/>
              <a:gdLst>
                <a:gd name="T0" fmla="*/ 0 w 401"/>
                <a:gd name="T1" fmla="*/ 444 h 444"/>
                <a:gd name="T2" fmla="*/ 401 w 401"/>
                <a:gd name="T3" fmla="*/ 0 h 444"/>
                <a:gd name="T4" fmla="*/ 0 60000 65536"/>
                <a:gd name="T5" fmla="*/ 0 60000 65536"/>
                <a:gd name="T6" fmla="*/ 0 w 401"/>
                <a:gd name="T7" fmla="*/ 0 h 444"/>
                <a:gd name="T8" fmla="*/ 401 w 401"/>
                <a:gd name="T9" fmla="*/ 444 h 44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01" h="444">
                  <a:moveTo>
                    <a:pt x="0" y="444"/>
                  </a:moveTo>
                  <a:lnTo>
                    <a:pt x="401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20" name="Freeform 16"/>
            <p:cNvSpPr>
              <a:spLocks/>
            </p:cNvSpPr>
            <p:nvPr/>
          </p:nvSpPr>
          <p:spPr bwMode="auto">
            <a:xfrm>
              <a:off x="7428" y="11861"/>
              <a:ext cx="31" cy="521"/>
            </a:xfrm>
            <a:custGeom>
              <a:avLst/>
              <a:gdLst>
                <a:gd name="T0" fmla="*/ 31 w 31"/>
                <a:gd name="T1" fmla="*/ 0 h 521"/>
                <a:gd name="T2" fmla="*/ 0 w 31"/>
                <a:gd name="T3" fmla="*/ 521 h 521"/>
                <a:gd name="T4" fmla="*/ 0 60000 65536"/>
                <a:gd name="T5" fmla="*/ 0 60000 65536"/>
                <a:gd name="T6" fmla="*/ 0 w 31"/>
                <a:gd name="T7" fmla="*/ 0 h 521"/>
                <a:gd name="T8" fmla="*/ 31 w 31"/>
                <a:gd name="T9" fmla="*/ 521 h 52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" h="521">
                  <a:moveTo>
                    <a:pt x="31" y="0"/>
                  </a:moveTo>
                  <a:lnTo>
                    <a:pt x="0" y="521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21" name="Freeform 17"/>
            <p:cNvSpPr>
              <a:spLocks/>
            </p:cNvSpPr>
            <p:nvPr/>
          </p:nvSpPr>
          <p:spPr bwMode="auto">
            <a:xfrm>
              <a:off x="3550" y="10530"/>
              <a:ext cx="1180" cy="990"/>
            </a:xfrm>
            <a:custGeom>
              <a:avLst/>
              <a:gdLst>
                <a:gd name="T0" fmla="*/ 1180 w 1180"/>
                <a:gd name="T1" fmla="*/ 990 h 990"/>
                <a:gd name="T2" fmla="*/ 0 w 1180"/>
                <a:gd name="T3" fmla="*/ 0 h 990"/>
                <a:gd name="T4" fmla="*/ 0 60000 65536"/>
                <a:gd name="T5" fmla="*/ 0 60000 65536"/>
                <a:gd name="T6" fmla="*/ 0 w 1180"/>
                <a:gd name="T7" fmla="*/ 0 h 990"/>
                <a:gd name="T8" fmla="*/ 1180 w 1180"/>
                <a:gd name="T9" fmla="*/ 990 h 9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80" h="990">
                  <a:moveTo>
                    <a:pt x="1180" y="990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22" name="Freeform 18"/>
            <p:cNvSpPr>
              <a:spLocks/>
            </p:cNvSpPr>
            <p:nvPr/>
          </p:nvSpPr>
          <p:spPr bwMode="auto">
            <a:xfrm>
              <a:off x="4215" y="10308"/>
              <a:ext cx="285" cy="780"/>
            </a:xfrm>
            <a:custGeom>
              <a:avLst/>
              <a:gdLst>
                <a:gd name="T0" fmla="*/ 0 w 285"/>
                <a:gd name="T1" fmla="*/ 780 h 780"/>
                <a:gd name="T2" fmla="*/ 285 w 285"/>
                <a:gd name="T3" fmla="*/ 0 h 780"/>
                <a:gd name="T4" fmla="*/ 0 60000 65536"/>
                <a:gd name="T5" fmla="*/ 0 60000 65536"/>
                <a:gd name="T6" fmla="*/ 0 w 285"/>
                <a:gd name="T7" fmla="*/ 0 h 780"/>
                <a:gd name="T8" fmla="*/ 285 w 285"/>
                <a:gd name="T9" fmla="*/ 780 h 7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5" h="780">
                  <a:moveTo>
                    <a:pt x="0" y="780"/>
                  </a:moveTo>
                  <a:lnTo>
                    <a:pt x="285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23" name="Freeform 19"/>
            <p:cNvSpPr>
              <a:spLocks/>
            </p:cNvSpPr>
            <p:nvPr/>
          </p:nvSpPr>
          <p:spPr bwMode="auto">
            <a:xfrm>
              <a:off x="3408" y="11014"/>
              <a:ext cx="818" cy="64"/>
            </a:xfrm>
            <a:custGeom>
              <a:avLst/>
              <a:gdLst>
                <a:gd name="T0" fmla="*/ 818 w 818"/>
                <a:gd name="T1" fmla="*/ 64 h 64"/>
                <a:gd name="T2" fmla="*/ 0 w 818"/>
                <a:gd name="T3" fmla="*/ 0 h 64"/>
                <a:gd name="T4" fmla="*/ 0 60000 65536"/>
                <a:gd name="T5" fmla="*/ 0 60000 65536"/>
                <a:gd name="T6" fmla="*/ 0 w 818"/>
                <a:gd name="T7" fmla="*/ 0 h 64"/>
                <a:gd name="T8" fmla="*/ 818 w 818"/>
                <a:gd name="T9" fmla="*/ 64 h 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18" h="64">
                  <a:moveTo>
                    <a:pt x="818" y="64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24" name="Freeform 20"/>
            <p:cNvSpPr>
              <a:spLocks/>
            </p:cNvSpPr>
            <p:nvPr/>
          </p:nvSpPr>
          <p:spPr bwMode="auto">
            <a:xfrm>
              <a:off x="4370" y="11026"/>
              <a:ext cx="188" cy="602"/>
            </a:xfrm>
            <a:custGeom>
              <a:avLst/>
              <a:gdLst>
                <a:gd name="T0" fmla="*/ 188 w 188"/>
                <a:gd name="T1" fmla="*/ 0 h 602"/>
                <a:gd name="T2" fmla="*/ 0 w 188"/>
                <a:gd name="T3" fmla="*/ 602 h 602"/>
                <a:gd name="T4" fmla="*/ 0 60000 65536"/>
                <a:gd name="T5" fmla="*/ 0 60000 65536"/>
                <a:gd name="T6" fmla="*/ 0 w 188"/>
                <a:gd name="T7" fmla="*/ 0 h 602"/>
                <a:gd name="T8" fmla="*/ 188 w 188"/>
                <a:gd name="T9" fmla="*/ 602 h 60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8" h="602">
                  <a:moveTo>
                    <a:pt x="188" y="0"/>
                  </a:moveTo>
                  <a:lnTo>
                    <a:pt x="0" y="602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25" name="Freeform 21"/>
            <p:cNvSpPr>
              <a:spLocks/>
            </p:cNvSpPr>
            <p:nvPr/>
          </p:nvSpPr>
          <p:spPr bwMode="auto">
            <a:xfrm>
              <a:off x="4558" y="11030"/>
              <a:ext cx="588" cy="92"/>
            </a:xfrm>
            <a:custGeom>
              <a:avLst/>
              <a:gdLst>
                <a:gd name="T0" fmla="*/ 0 w 588"/>
                <a:gd name="T1" fmla="*/ 0 h 92"/>
                <a:gd name="T2" fmla="*/ 588 w 588"/>
                <a:gd name="T3" fmla="*/ 92 h 92"/>
                <a:gd name="T4" fmla="*/ 0 60000 65536"/>
                <a:gd name="T5" fmla="*/ 0 60000 65536"/>
                <a:gd name="T6" fmla="*/ 0 w 588"/>
                <a:gd name="T7" fmla="*/ 0 h 92"/>
                <a:gd name="T8" fmla="*/ 588 w 588"/>
                <a:gd name="T9" fmla="*/ 92 h 9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88" h="92">
                  <a:moveTo>
                    <a:pt x="0" y="0"/>
                  </a:moveTo>
                  <a:lnTo>
                    <a:pt x="588" y="9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26" name="Freeform 22"/>
            <p:cNvSpPr>
              <a:spLocks/>
            </p:cNvSpPr>
            <p:nvPr/>
          </p:nvSpPr>
          <p:spPr bwMode="auto">
            <a:xfrm>
              <a:off x="4978" y="11117"/>
              <a:ext cx="160" cy="458"/>
            </a:xfrm>
            <a:custGeom>
              <a:avLst/>
              <a:gdLst>
                <a:gd name="T0" fmla="*/ 160 w 160"/>
                <a:gd name="T1" fmla="*/ 0 h 458"/>
                <a:gd name="T2" fmla="*/ 0 w 160"/>
                <a:gd name="T3" fmla="*/ 458 h 458"/>
                <a:gd name="T4" fmla="*/ 0 60000 65536"/>
                <a:gd name="T5" fmla="*/ 0 60000 65536"/>
                <a:gd name="T6" fmla="*/ 0 w 160"/>
                <a:gd name="T7" fmla="*/ 0 h 458"/>
                <a:gd name="T8" fmla="*/ 160 w 160"/>
                <a:gd name="T9" fmla="*/ 458 h 45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458">
                  <a:moveTo>
                    <a:pt x="160" y="0"/>
                  </a:moveTo>
                  <a:lnTo>
                    <a:pt x="0" y="458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27" name="Freeform 23"/>
            <p:cNvSpPr>
              <a:spLocks/>
            </p:cNvSpPr>
            <p:nvPr/>
          </p:nvSpPr>
          <p:spPr bwMode="auto">
            <a:xfrm>
              <a:off x="4370" y="11573"/>
              <a:ext cx="610" cy="55"/>
            </a:xfrm>
            <a:custGeom>
              <a:avLst/>
              <a:gdLst>
                <a:gd name="T0" fmla="*/ 0 w 610"/>
                <a:gd name="T1" fmla="*/ 55 h 55"/>
                <a:gd name="T2" fmla="*/ 610 w 610"/>
                <a:gd name="T3" fmla="*/ 0 h 55"/>
                <a:gd name="T4" fmla="*/ 0 60000 65536"/>
                <a:gd name="T5" fmla="*/ 0 60000 65536"/>
                <a:gd name="T6" fmla="*/ 0 w 610"/>
                <a:gd name="T7" fmla="*/ 0 h 55"/>
                <a:gd name="T8" fmla="*/ 610 w 610"/>
                <a:gd name="T9" fmla="*/ 55 h 5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10" h="55">
                  <a:moveTo>
                    <a:pt x="0" y="55"/>
                  </a:moveTo>
                  <a:lnTo>
                    <a:pt x="61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28" name="Freeform 24"/>
            <p:cNvSpPr>
              <a:spLocks/>
            </p:cNvSpPr>
            <p:nvPr/>
          </p:nvSpPr>
          <p:spPr bwMode="auto">
            <a:xfrm>
              <a:off x="4373" y="11026"/>
              <a:ext cx="187" cy="607"/>
            </a:xfrm>
            <a:custGeom>
              <a:avLst/>
              <a:gdLst>
                <a:gd name="T0" fmla="*/ 187 w 187"/>
                <a:gd name="T1" fmla="*/ 0 h 607"/>
                <a:gd name="T2" fmla="*/ 0 w 187"/>
                <a:gd name="T3" fmla="*/ 607 h 607"/>
                <a:gd name="T4" fmla="*/ 0 60000 65536"/>
                <a:gd name="T5" fmla="*/ 0 60000 65536"/>
                <a:gd name="T6" fmla="*/ 0 w 187"/>
                <a:gd name="T7" fmla="*/ 0 h 607"/>
                <a:gd name="T8" fmla="*/ 187 w 187"/>
                <a:gd name="T9" fmla="*/ 607 h 60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7" h="607">
                  <a:moveTo>
                    <a:pt x="187" y="0"/>
                  </a:moveTo>
                  <a:lnTo>
                    <a:pt x="0" y="60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29" name="Freeform 25"/>
            <p:cNvSpPr>
              <a:spLocks/>
            </p:cNvSpPr>
            <p:nvPr/>
          </p:nvSpPr>
          <p:spPr bwMode="auto">
            <a:xfrm>
              <a:off x="4217" y="11076"/>
              <a:ext cx="153" cy="559"/>
            </a:xfrm>
            <a:custGeom>
              <a:avLst/>
              <a:gdLst>
                <a:gd name="T0" fmla="*/ 0 w 153"/>
                <a:gd name="T1" fmla="*/ 0 h 559"/>
                <a:gd name="T2" fmla="*/ 153 w 153"/>
                <a:gd name="T3" fmla="*/ 559 h 559"/>
                <a:gd name="T4" fmla="*/ 0 60000 65536"/>
                <a:gd name="T5" fmla="*/ 0 60000 65536"/>
                <a:gd name="T6" fmla="*/ 0 w 153"/>
                <a:gd name="T7" fmla="*/ 0 h 559"/>
                <a:gd name="T8" fmla="*/ 153 w 153"/>
                <a:gd name="T9" fmla="*/ 559 h 55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3" h="559">
                  <a:moveTo>
                    <a:pt x="0" y="0"/>
                  </a:moveTo>
                  <a:lnTo>
                    <a:pt x="153" y="559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30" name="Freeform 26"/>
            <p:cNvSpPr>
              <a:spLocks/>
            </p:cNvSpPr>
            <p:nvPr/>
          </p:nvSpPr>
          <p:spPr bwMode="auto">
            <a:xfrm>
              <a:off x="4226" y="11081"/>
              <a:ext cx="756" cy="497"/>
            </a:xfrm>
            <a:custGeom>
              <a:avLst/>
              <a:gdLst>
                <a:gd name="T0" fmla="*/ 39 w 756"/>
                <a:gd name="T1" fmla="*/ 57 h 497"/>
                <a:gd name="T2" fmla="*/ 0 w 756"/>
                <a:gd name="T3" fmla="*/ 0 h 497"/>
                <a:gd name="T4" fmla="*/ 756 w 756"/>
                <a:gd name="T5" fmla="*/ 497 h 497"/>
                <a:gd name="T6" fmla="*/ 0 60000 65536"/>
                <a:gd name="T7" fmla="*/ 0 60000 65536"/>
                <a:gd name="T8" fmla="*/ 0 60000 65536"/>
                <a:gd name="T9" fmla="*/ 0 w 756"/>
                <a:gd name="T10" fmla="*/ 0 h 497"/>
                <a:gd name="T11" fmla="*/ 756 w 756"/>
                <a:gd name="T12" fmla="*/ 497 h 4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56" h="497">
                  <a:moveTo>
                    <a:pt x="39" y="57"/>
                  </a:moveTo>
                  <a:lnTo>
                    <a:pt x="0" y="0"/>
                  </a:lnTo>
                  <a:lnTo>
                    <a:pt x="756" y="497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31" name="Freeform 27"/>
            <p:cNvSpPr>
              <a:spLocks/>
            </p:cNvSpPr>
            <p:nvPr/>
          </p:nvSpPr>
          <p:spPr bwMode="auto">
            <a:xfrm>
              <a:off x="4217" y="11028"/>
              <a:ext cx="341" cy="46"/>
            </a:xfrm>
            <a:custGeom>
              <a:avLst/>
              <a:gdLst>
                <a:gd name="T0" fmla="*/ 0 w 341"/>
                <a:gd name="T1" fmla="*/ 46 h 46"/>
                <a:gd name="T2" fmla="*/ 341 w 341"/>
                <a:gd name="T3" fmla="*/ 0 h 46"/>
                <a:gd name="T4" fmla="*/ 0 60000 65536"/>
                <a:gd name="T5" fmla="*/ 0 60000 65536"/>
                <a:gd name="T6" fmla="*/ 0 w 341"/>
                <a:gd name="T7" fmla="*/ 0 h 46"/>
                <a:gd name="T8" fmla="*/ 341 w 341"/>
                <a:gd name="T9" fmla="*/ 46 h 4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1" h="46">
                  <a:moveTo>
                    <a:pt x="0" y="46"/>
                  </a:moveTo>
                  <a:lnTo>
                    <a:pt x="341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32" name="Freeform 28"/>
            <p:cNvSpPr>
              <a:spLocks/>
            </p:cNvSpPr>
            <p:nvPr/>
          </p:nvSpPr>
          <p:spPr bwMode="auto">
            <a:xfrm>
              <a:off x="4219" y="11076"/>
              <a:ext cx="919" cy="46"/>
            </a:xfrm>
            <a:custGeom>
              <a:avLst/>
              <a:gdLst>
                <a:gd name="T0" fmla="*/ 0 w 919"/>
                <a:gd name="T1" fmla="*/ 0 h 46"/>
                <a:gd name="T2" fmla="*/ 919 w 919"/>
                <a:gd name="T3" fmla="*/ 46 h 46"/>
                <a:gd name="T4" fmla="*/ 0 60000 65536"/>
                <a:gd name="T5" fmla="*/ 0 60000 65536"/>
                <a:gd name="T6" fmla="*/ 0 w 919"/>
                <a:gd name="T7" fmla="*/ 0 h 46"/>
                <a:gd name="T8" fmla="*/ 919 w 919"/>
                <a:gd name="T9" fmla="*/ 46 h 4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19" h="46">
                  <a:moveTo>
                    <a:pt x="0" y="0"/>
                  </a:moveTo>
                  <a:lnTo>
                    <a:pt x="919" y="4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33" name="Freeform 29"/>
            <p:cNvSpPr>
              <a:spLocks/>
            </p:cNvSpPr>
            <p:nvPr/>
          </p:nvSpPr>
          <p:spPr bwMode="auto">
            <a:xfrm>
              <a:off x="5546" y="11268"/>
              <a:ext cx="819" cy="446"/>
            </a:xfrm>
            <a:custGeom>
              <a:avLst/>
              <a:gdLst>
                <a:gd name="T0" fmla="*/ 0 w 819"/>
                <a:gd name="T1" fmla="*/ 0 h 446"/>
                <a:gd name="T2" fmla="*/ 173 w 819"/>
                <a:gd name="T3" fmla="*/ 185 h 446"/>
                <a:gd name="T4" fmla="*/ 456 w 819"/>
                <a:gd name="T5" fmla="*/ 331 h 446"/>
                <a:gd name="T6" fmla="*/ 819 w 819"/>
                <a:gd name="T7" fmla="*/ 446 h 4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19"/>
                <a:gd name="T13" fmla="*/ 0 h 446"/>
                <a:gd name="T14" fmla="*/ 819 w 819"/>
                <a:gd name="T15" fmla="*/ 446 h 4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19" h="446">
                  <a:moveTo>
                    <a:pt x="0" y="0"/>
                  </a:moveTo>
                  <a:cubicBezTo>
                    <a:pt x="29" y="31"/>
                    <a:pt x="97" y="130"/>
                    <a:pt x="173" y="185"/>
                  </a:cubicBezTo>
                  <a:cubicBezTo>
                    <a:pt x="249" y="240"/>
                    <a:pt x="348" y="287"/>
                    <a:pt x="456" y="331"/>
                  </a:cubicBezTo>
                  <a:cubicBezTo>
                    <a:pt x="564" y="375"/>
                    <a:pt x="744" y="422"/>
                    <a:pt x="819" y="44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34" name="Text Box 30"/>
            <p:cNvSpPr txBox="1">
              <a:spLocks noChangeArrowheads="1"/>
            </p:cNvSpPr>
            <p:nvPr/>
          </p:nvSpPr>
          <p:spPr bwMode="auto">
            <a:xfrm>
              <a:off x="7065" y="10968"/>
              <a:ext cx="600" cy="54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q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→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i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rPr>
                <a:t>y</a:t>
              </a:r>
              <a:endParaRPr lang="en-US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51235" name="Text Box 31"/>
            <p:cNvSpPr txBox="1">
              <a:spLocks noChangeArrowheads="1"/>
            </p:cNvSpPr>
            <p:nvPr/>
          </p:nvSpPr>
          <p:spPr bwMode="auto">
            <a:xfrm>
              <a:off x="5705" y="12041"/>
              <a:ext cx="600" cy="54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q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→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i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rPr>
                <a:t>z</a:t>
              </a:r>
              <a:endParaRPr lang="en-US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51236" name="Text Box 32"/>
            <p:cNvSpPr txBox="1">
              <a:spLocks noChangeArrowheads="1"/>
            </p:cNvSpPr>
            <p:nvPr/>
          </p:nvSpPr>
          <p:spPr bwMode="auto">
            <a:xfrm>
              <a:off x="7375" y="12591"/>
              <a:ext cx="600" cy="46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q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→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i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rPr>
                <a:t>x</a:t>
              </a:r>
              <a:endParaRPr lang="en-US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51237" name="Text Box 33"/>
            <p:cNvSpPr txBox="1">
              <a:spLocks noChangeArrowheads="1"/>
            </p:cNvSpPr>
            <p:nvPr/>
          </p:nvSpPr>
          <p:spPr bwMode="auto">
            <a:xfrm>
              <a:off x="5755" y="11171"/>
              <a:ext cx="600" cy="54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q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→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i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rPr>
                <a:t>V</a:t>
              </a:r>
              <a:endParaRPr lang="en-US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51238" name="Text Box 34"/>
            <p:cNvSpPr txBox="1">
              <a:spLocks noChangeArrowheads="1"/>
            </p:cNvSpPr>
            <p:nvPr/>
          </p:nvSpPr>
          <p:spPr bwMode="auto">
            <a:xfrm>
              <a:off x="3475" y="11361"/>
              <a:ext cx="600" cy="54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q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→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rPr>
                <a:t>eye</a:t>
              </a:r>
              <a:endParaRPr lang="en-US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51239" name="Freeform 35"/>
            <p:cNvSpPr>
              <a:spLocks/>
            </p:cNvSpPr>
            <p:nvPr/>
          </p:nvSpPr>
          <p:spPr bwMode="auto">
            <a:xfrm>
              <a:off x="3905" y="11141"/>
              <a:ext cx="240" cy="360"/>
            </a:xfrm>
            <a:custGeom>
              <a:avLst/>
              <a:gdLst>
                <a:gd name="T0" fmla="*/ 0 w 240"/>
                <a:gd name="T1" fmla="*/ 360 h 360"/>
                <a:gd name="T2" fmla="*/ 175 w 240"/>
                <a:gd name="T3" fmla="*/ 242 h 360"/>
                <a:gd name="T4" fmla="*/ 240 w 240"/>
                <a:gd name="T5" fmla="*/ 0 h 360"/>
                <a:gd name="T6" fmla="*/ 0 60000 65536"/>
                <a:gd name="T7" fmla="*/ 0 60000 65536"/>
                <a:gd name="T8" fmla="*/ 0 60000 65536"/>
                <a:gd name="T9" fmla="*/ 0 w 240"/>
                <a:gd name="T10" fmla="*/ 0 h 360"/>
                <a:gd name="T11" fmla="*/ 240 w 240"/>
                <a:gd name="T12" fmla="*/ 360 h 3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360">
                  <a:moveTo>
                    <a:pt x="0" y="360"/>
                  </a:moveTo>
                  <a:cubicBezTo>
                    <a:pt x="29" y="340"/>
                    <a:pt x="135" y="302"/>
                    <a:pt x="175" y="242"/>
                  </a:cubicBezTo>
                  <a:cubicBezTo>
                    <a:pt x="215" y="182"/>
                    <a:pt x="227" y="50"/>
                    <a:pt x="24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40" name="Text Box 36"/>
            <p:cNvSpPr txBox="1">
              <a:spLocks noChangeArrowheads="1"/>
            </p:cNvSpPr>
            <p:nvPr/>
          </p:nvSpPr>
          <p:spPr bwMode="auto">
            <a:xfrm>
              <a:off x="3065" y="10781"/>
              <a:ext cx="600" cy="54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q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→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rPr>
                <a:t>u</a:t>
              </a:r>
              <a:endParaRPr lang="en-US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51241" name="Text Box 37"/>
            <p:cNvSpPr txBox="1">
              <a:spLocks noChangeArrowheads="1"/>
            </p:cNvSpPr>
            <p:nvPr/>
          </p:nvSpPr>
          <p:spPr bwMode="auto">
            <a:xfrm>
              <a:off x="3205" y="10331"/>
              <a:ext cx="600" cy="54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q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→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rPr>
                <a:t>n</a:t>
              </a:r>
              <a:endParaRPr lang="en-US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51242" name="Text Box 38"/>
            <p:cNvSpPr txBox="1">
              <a:spLocks noChangeArrowheads="1"/>
            </p:cNvSpPr>
            <p:nvPr/>
          </p:nvSpPr>
          <p:spPr bwMode="auto">
            <a:xfrm>
              <a:off x="4455" y="10171"/>
              <a:ext cx="600" cy="54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q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→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6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rPr>
                <a:t>v</a:t>
              </a:r>
              <a:endParaRPr lang="en-US" altLang="en-US" sz="200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1205" name="Object 2"/>
          <p:cNvGraphicFramePr>
            <a:graphicFrameLocks noChangeAspect="1"/>
          </p:cNvGraphicFramePr>
          <p:nvPr/>
        </p:nvGraphicFramePr>
        <p:xfrm>
          <a:off x="546100" y="2092325"/>
          <a:ext cx="3021013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1447800" imgH="914400" progId="Equation.3">
                  <p:embed/>
                </p:oleObj>
              </mc:Choice>
              <mc:Fallback>
                <p:oleObj name="Equation" r:id="rId3" imgW="1447800" imgH="914400" progId="Equation.3">
                  <p:embed/>
                  <p:pic>
                    <p:nvPicPr>
                      <p:cNvPr id="5120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" y="2092325"/>
                        <a:ext cx="3021013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6" name="Text Box 41"/>
          <p:cNvSpPr txBox="1">
            <a:spLocks noChangeArrowheads="1"/>
          </p:cNvSpPr>
          <p:nvPr/>
        </p:nvSpPr>
        <p:spPr bwMode="auto">
          <a:xfrm>
            <a:off x="3657600" y="2327275"/>
            <a:ext cx="586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q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→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ea typeface="SimSun" panose="02010600030101010101" pitchFamily="2" charset="-12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ea typeface="SimSun" panose="02010600030101010101" pitchFamily="2" charset="-122"/>
              </a:rPr>
              <a:t>d</a:t>
            </a:r>
            <a:r>
              <a:rPr lang="en-US" altLang="zh-CN" sz="2400" i="1" baseline="-25000" dirty="0">
                <a:solidFill>
                  <a:schemeClr val="tx1"/>
                </a:solidFill>
                <a:ea typeface="SimSun" panose="02010600030101010101" pitchFamily="2" charset="-122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ea typeface="SimSun" panose="02010600030101010101" pitchFamily="2" charset="-122"/>
              </a:rPr>
              <a:t>, </a:t>
            </a:r>
            <a:r>
              <a:rPr lang="en-US" altLang="zh-CN" sz="2400" i="1" dirty="0" err="1">
                <a:solidFill>
                  <a:schemeClr val="tx1"/>
                </a:solidFill>
                <a:ea typeface="SimSun" panose="02010600030101010101" pitchFamily="2" charset="-122"/>
              </a:rPr>
              <a:t>d</a:t>
            </a:r>
            <a:r>
              <a:rPr lang="en-US" altLang="zh-CN" sz="2400" i="1" baseline="-25000" dirty="0" err="1">
                <a:solidFill>
                  <a:schemeClr val="tx1"/>
                </a:solidFill>
                <a:ea typeface="SimSun" panose="02010600030101010101" pitchFamily="2" charset="-122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ea typeface="SimSun" panose="02010600030101010101" pitchFamily="2" charset="-122"/>
              </a:rPr>
              <a:t>, </a:t>
            </a:r>
            <a:r>
              <a:rPr lang="en-US" altLang="zh-CN" sz="2400" i="1" dirty="0" err="1">
                <a:solidFill>
                  <a:schemeClr val="tx1"/>
                </a:solidFill>
                <a:ea typeface="SimSun" panose="02010600030101010101" pitchFamily="2" charset="-122"/>
              </a:rPr>
              <a:t>d</a:t>
            </a:r>
            <a:r>
              <a:rPr lang="en-US" altLang="zh-CN" sz="2400" i="1" baseline="-25000" dirty="0" err="1">
                <a:solidFill>
                  <a:schemeClr val="tx1"/>
                </a:solidFill>
                <a:ea typeface="SimSun" panose="02010600030101010101" pitchFamily="2" charset="-122"/>
              </a:rPr>
              <a:t>z</a:t>
            </a:r>
            <a:r>
              <a:rPr lang="en-US" altLang="zh-CN" sz="2400" dirty="0">
                <a:solidFill>
                  <a:schemeClr val="tx1"/>
                </a:solidFill>
                <a:ea typeface="SimSun" panose="02010600030101010101" pitchFamily="2" charset="-122"/>
              </a:rPr>
              <a:t>) = (-</a:t>
            </a:r>
            <a:r>
              <a:rPr lang="en-US" altLang="zh-CN" sz="2400" i="1" dirty="0">
                <a:solidFill>
                  <a:schemeClr val="tx1"/>
                </a:solidFill>
                <a:ea typeface="SimSun" panose="02010600030101010101" pitchFamily="2" charset="-122"/>
              </a:rPr>
              <a:t>eye</a:t>
            </a:r>
            <a:r>
              <a:rPr lang="en-US" altLang="zh-CN" sz="2400" dirty="0">
                <a:solidFill>
                  <a:schemeClr val="tx1"/>
                </a:solidFill>
                <a:ea typeface="SimSun" panose="02010600030101010101" pitchFamily="2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2400" dirty="0">
                <a:solidFill>
                  <a:schemeClr val="tx1"/>
                </a:solidFill>
                <a:ea typeface="SimSun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ea typeface="SimSun" panose="02010600030101010101" pitchFamily="2" charset="-122"/>
              </a:rPr>
              <a:t>u</a:t>
            </a:r>
            <a:r>
              <a:rPr lang="en-US" altLang="zh-CN" sz="2400" dirty="0">
                <a:solidFill>
                  <a:schemeClr val="tx1"/>
                </a:solidFill>
                <a:ea typeface="SimSun" panose="02010600030101010101" pitchFamily="2" charset="-122"/>
              </a:rPr>
              <a:t>, -</a:t>
            </a:r>
            <a:r>
              <a:rPr lang="en-US" altLang="zh-CN" sz="2400" i="1" dirty="0">
                <a:solidFill>
                  <a:schemeClr val="tx1"/>
                </a:solidFill>
                <a:ea typeface="SimSun" panose="02010600030101010101" pitchFamily="2" charset="-122"/>
              </a:rPr>
              <a:t>eye</a:t>
            </a:r>
            <a:r>
              <a:rPr lang="en-US" altLang="zh-CN" sz="2400" dirty="0">
                <a:solidFill>
                  <a:schemeClr val="tx1"/>
                </a:solidFill>
                <a:ea typeface="SimSun" panose="02010600030101010101" pitchFamily="2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2400" dirty="0">
                <a:solidFill>
                  <a:schemeClr val="tx1"/>
                </a:solidFill>
                <a:ea typeface="SimSun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ea typeface="SimSun" panose="02010600030101010101" pitchFamily="2" charset="-122"/>
              </a:rPr>
              <a:t>v</a:t>
            </a:r>
            <a:r>
              <a:rPr lang="en-US" altLang="zh-CN" sz="2400" dirty="0">
                <a:solidFill>
                  <a:schemeClr val="tx1"/>
                </a:solidFill>
                <a:ea typeface="SimSun" panose="02010600030101010101" pitchFamily="2" charset="-122"/>
              </a:rPr>
              <a:t>, -</a:t>
            </a:r>
            <a:r>
              <a:rPr lang="en-US" altLang="zh-CN" sz="2400" i="1" dirty="0">
                <a:solidFill>
                  <a:schemeClr val="tx1"/>
                </a:solidFill>
                <a:ea typeface="SimSun" panose="02010600030101010101" pitchFamily="2" charset="-122"/>
              </a:rPr>
              <a:t>eye</a:t>
            </a:r>
            <a:r>
              <a:rPr lang="en-US" altLang="zh-CN" sz="2400" dirty="0">
                <a:solidFill>
                  <a:schemeClr val="tx1"/>
                </a:solidFill>
                <a:ea typeface="SimSun" panose="02010600030101010101" pitchFamily="2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2400" dirty="0">
                <a:solidFill>
                  <a:schemeClr val="tx1"/>
                </a:solidFill>
                <a:ea typeface="SimSun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ea typeface="SimSun" panose="02010600030101010101" pitchFamily="2" charset="-122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ea typeface="SimSun" panose="02010600030101010101" pitchFamily="2" charset="-122"/>
              </a:rPr>
              <a:t>) </a:t>
            </a:r>
            <a:endParaRPr lang="en-US" alt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51207" name="Object 3"/>
          <p:cNvGraphicFramePr>
            <a:graphicFrameLocks noChangeAspect="1"/>
          </p:cNvGraphicFramePr>
          <p:nvPr/>
        </p:nvGraphicFramePr>
        <p:xfrm>
          <a:off x="533400" y="4300538"/>
          <a:ext cx="1905000" cy="187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5" imgW="927100" imgH="914400" progId="Equation.3">
                  <p:embed/>
                </p:oleObj>
              </mc:Choice>
              <mc:Fallback>
                <p:oleObj name="Equation" r:id="rId5" imgW="927100" imgH="914400" progId="Equation.3">
                  <p:embed/>
                  <p:pic>
                    <p:nvPicPr>
                      <p:cNvPr id="5120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300538"/>
                        <a:ext cx="1905000" cy="187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8" name="Object 4"/>
          <p:cNvGraphicFramePr>
            <a:graphicFrameLocks noChangeAspect="1"/>
          </p:cNvGraphicFramePr>
          <p:nvPr/>
        </p:nvGraphicFramePr>
        <p:xfrm>
          <a:off x="2590800" y="4267200"/>
          <a:ext cx="1712913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7" imgW="825500" imgH="914400" progId="Equation.3">
                  <p:embed/>
                </p:oleObj>
              </mc:Choice>
              <mc:Fallback>
                <p:oleObj name="Equation" r:id="rId7" imgW="825500" imgH="914400" progId="Equation.3">
                  <p:embed/>
                  <p:pic>
                    <p:nvPicPr>
                      <p:cNvPr id="512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267200"/>
                        <a:ext cx="1712913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2111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1336"/>
    </mc:Choice>
    <mc:Fallback xmlns="">
      <p:transition spd="slow" advTm="171336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/>
              <a:t>View Volume</a:t>
            </a:r>
          </a:p>
        </p:txBody>
      </p:sp>
      <p:pic>
        <p:nvPicPr>
          <p:cNvPr id="5222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124200"/>
            <a:ext cx="8763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00050" y="914400"/>
          <a:ext cx="89154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4150">
                  <a:extLst>
                    <a:ext uri="{9D8B030D-6E8A-4147-A177-3AD203B41FA5}">
                      <a16:colId xmlns:a16="http://schemas.microsoft.com/office/drawing/2014/main" val="857236000"/>
                    </a:ext>
                  </a:extLst>
                </a:gridCol>
                <a:gridCol w="1733550">
                  <a:extLst>
                    <a:ext uri="{9D8B030D-6E8A-4147-A177-3AD203B41FA5}">
                      <a16:colId xmlns:a16="http://schemas.microsoft.com/office/drawing/2014/main" val="1271593920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875641436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8644787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Orthographic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Oblique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Perspective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249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Position,</a:t>
                      </a:r>
                      <a:r>
                        <a:rPr lang="en-US" baseline="0" dirty="0" smtClean="0"/>
                        <a:t> direction (V)</a:t>
                      </a:r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gluLookAt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128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View Volume (P)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glOrtho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glFrustum</a:t>
                      </a:r>
                      <a:r>
                        <a:rPr lang="en-US" b="1" baseline="0" dirty="0" smtClean="0"/>
                        <a:t> or</a:t>
                      </a:r>
                      <a:endParaRPr lang="en-US" b="1" dirty="0" smtClean="0"/>
                    </a:p>
                    <a:p>
                      <a:r>
                        <a:rPr lang="en-US" b="1" dirty="0" err="1" smtClean="0"/>
                        <a:t>gluPerspective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486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969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570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669"/>
    </mc:Choice>
    <mc:Fallback xmlns="">
      <p:transition spd="slow" advTm="105669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View Volume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882650"/>
            <a:ext cx="8915400" cy="412750"/>
          </a:xfrm>
        </p:spPr>
        <p:txBody>
          <a:bodyPr/>
          <a:lstStyle/>
          <a:p>
            <a:r>
              <a:rPr lang="en-US" dirty="0" smtClean="0"/>
              <a:t>Projection Matrix P</a:t>
            </a:r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332967">
            <a:off x="1170491" y="1554460"/>
            <a:ext cx="1609083" cy="197017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765" y="1676400"/>
            <a:ext cx="2400300" cy="164782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599" y="1669472"/>
            <a:ext cx="2530343" cy="145472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3504" y="4495800"/>
            <a:ext cx="2066925" cy="1685925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4419600" y="3622357"/>
            <a:ext cx="106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×</a:t>
            </a:r>
            <a:r>
              <a:rPr lang="en-US" sz="3200" b="1" dirty="0" smtClean="0"/>
              <a:t> P</a:t>
            </a:r>
            <a:endParaRPr lang="en-US" sz="32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495300" y="4114800"/>
            <a:ext cx="32582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View Volume: CCV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95300" y="4736760"/>
            <a:ext cx="32582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Ortho. Projection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82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729"/>
    </mc:Choice>
    <mc:Fallback xmlns="">
      <p:transition spd="slow" advTm="105729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View Volume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38200"/>
            <a:ext cx="87630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332967">
            <a:off x="1150870" y="3520394"/>
            <a:ext cx="2156222" cy="2640099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 bwMode="auto">
          <a:xfrm flipV="1">
            <a:off x="2209800" y="3581400"/>
            <a:ext cx="1066800" cy="914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 flipH="1">
            <a:off x="1600200" y="4495800"/>
            <a:ext cx="609600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4495800" y="4495800"/>
            <a:ext cx="106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×</a:t>
            </a:r>
            <a:r>
              <a:rPr lang="en-US" sz="3200" b="1" dirty="0" smtClean="0"/>
              <a:t> P</a:t>
            </a:r>
            <a:endParaRPr lang="en-US" sz="32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4267200"/>
            <a:ext cx="2286000" cy="186461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262745" y="3305175"/>
            <a:ext cx="1066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71600" y="4941699"/>
            <a:ext cx="1066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92301" y="4142509"/>
            <a:ext cx="1066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 bwMode="auto">
          <a:xfrm flipH="1">
            <a:off x="7467600" y="3581400"/>
            <a:ext cx="533400" cy="9144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 bwMode="auto">
          <a:xfrm flipH="1">
            <a:off x="7086600" y="4495800"/>
            <a:ext cx="381001" cy="685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8001000" y="3275977"/>
            <a:ext cx="1066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A’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553200" y="5073317"/>
            <a:ext cx="1066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’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079673" y="4128655"/>
            <a:ext cx="1066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61578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1586"/>
    </mc:Choice>
    <mc:Fallback xmlns="">
      <p:transition spd="slow" advTm="261586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Volume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3429000"/>
            <a:ext cx="8915400" cy="2863850"/>
          </a:xfrm>
        </p:spPr>
        <p:txBody>
          <a:bodyPr/>
          <a:lstStyle/>
          <a:p>
            <a:r>
              <a:rPr lang="en-US" altLang="en-US" dirty="0"/>
              <a:t>Perspective division: divide by w component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(x, y, z, w) </a:t>
            </a:r>
            <a:r>
              <a:rPr lang="en-US" dirty="0" smtClean="0">
                <a:sym typeface="Wingdings" panose="05000000000000000000" pitchFamily="2" charset="2"/>
              </a:rPr>
              <a:t> (x/w, y/w, z/w, 1)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38200"/>
            <a:ext cx="87630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503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012"/>
    </mc:Choice>
    <mc:Fallback xmlns="">
      <p:transition spd="slow" advTm="67012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View volume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Orthogonal projection</a:t>
            </a:r>
          </a:p>
          <a:p>
            <a:pPr lvl="1" eaLnBrk="1" hangingPunct="1"/>
            <a:r>
              <a:rPr lang="en-US" altLang="en-US" sz="2400" b="1" dirty="0" err="1" smtClean="0">
                <a:latin typeface="Courier New" panose="02070309020205020404" pitchFamily="49" charset="0"/>
              </a:rPr>
              <a:t>glOrtho</a:t>
            </a:r>
            <a:r>
              <a:rPr lang="en-US" altLang="en-US" sz="2400" b="1" dirty="0" smtClean="0">
                <a:latin typeface="Courier New" panose="02070309020205020404" pitchFamily="49" charset="0"/>
              </a:rPr>
              <a:t>(</a:t>
            </a:r>
            <a:r>
              <a:rPr lang="en-US" altLang="en-US" sz="2400" b="1" dirty="0" err="1" smtClean="0">
                <a:latin typeface="Courier New" panose="02070309020205020404" pitchFamily="49" charset="0"/>
              </a:rPr>
              <a:t>left,right,bottom,top,near,far</a:t>
            </a:r>
            <a:r>
              <a:rPr lang="en-US" altLang="en-US" sz="2400" b="1" dirty="0" smtClean="0">
                <a:latin typeface="Courier New" panose="02070309020205020404" pitchFamily="49" charset="0"/>
              </a:rPr>
              <a:t>)</a:t>
            </a:r>
          </a:p>
          <a:p>
            <a:pPr lvl="1" eaLnBrk="1" hangingPunct="1"/>
            <a:r>
              <a:rPr lang="en-US" altLang="en-US" sz="2400" b="1" dirty="0" smtClean="0">
                <a:latin typeface="Courier New" panose="02070309020205020404" pitchFamily="49" charset="0"/>
              </a:rPr>
              <a:t>near</a:t>
            </a:r>
            <a:r>
              <a:rPr lang="en-US" altLang="en-US" dirty="0" smtClean="0"/>
              <a:t> and </a:t>
            </a:r>
            <a:r>
              <a:rPr lang="en-US" altLang="en-US" sz="2400" b="1" dirty="0" smtClean="0">
                <a:latin typeface="Courier New" panose="02070309020205020404" pitchFamily="49" charset="0"/>
              </a:rPr>
              <a:t>far</a:t>
            </a:r>
            <a:r>
              <a:rPr lang="en-US" altLang="en-US" dirty="0" smtClean="0"/>
              <a:t> measured from camera</a:t>
            </a:r>
          </a:p>
          <a:p>
            <a:pPr lvl="1" eaLnBrk="1" hangingPunct="1">
              <a:buFontTx/>
              <a:buNone/>
            </a:pPr>
            <a:endParaRPr lang="en-US" alt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743200"/>
            <a:ext cx="515302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24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8128"/>
    </mc:Choice>
    <mc:Fallback xmlns="">
      <p:transition spd="slow" advTm="138128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Orthogonal Projection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882650"/>
            <a:ext cx="8915400" cy="140335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700" b="1" smtClean="0">
                <a:latin typeface="Courier New" panose="02070309020205020404" pitchFamily="49" charset="0"/>
              </a:rPr>
              <a:t>glOrtho(left,right,bottom,top,near,far)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mtClean="0">
                <a:solidFill>
                  <a:schemeClr val="tx1"/>
                </a:solidFill>
              </a:rPr>
              <a:t>normalization </a:t>
            </a:r>
            <a:r>
              <a:rPr lang="en-US" altLang="en-US" smtClean="0">
                <a:solidFill>
                  <a:schemeClr val="tx1"/>
                </a:solidFill>
                <a:sym typeface="Symbol" panose="05050102010706020507" pitchFamily="18" charset="2"/>
              </a:rPr>
              <a:t> </a:t>
            </a:r>
            <a:r>
              <a:rPr lang="en-US" altLang="en-US" smtClean="0">
                <a:solidFill>
                  <a:schemeClr val="tx1"/>
                </a:solidFill>
              </a:rPr>
              <a:t>find transformation to convert specified clipping volume to default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mtClean="0">
              <a:solidFill>
                <a:schemeClr val="tx1"/>
              </a:solidFill>
            </a:endParaRPr>
          </a:p>
          <a:p>
            <a:endParaRPr lang="en-US" altLang="en-US" smtClean="0"/>
          </a:p>
        </p:txBody>
      </p:sp>
      <p:pic>
        <p:nvPicPr>
          <p:cNvPr id="71684" name="Picture 5" descr="C:\BOOK\OpenGL\Paul Final\Art\jpeg\AN05F3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286000"/>
            <a:ext cx="7239000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5" name="TextBox 1"/>
          <p:cNvSpPr txBox="1">
            <a:spLocks noChangeArrowheads="1"/>
          </p:cNvSpPr>
          <p:nvPr/>
        </p:nvSpPr>
        <p:spPr bwMode="auto">
          <a:xfrm>
            <a:off x="1143000" y="5257800"/>
            <a:ext cx="80010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q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→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Flip: -far </a:t>
            </a:r>
            <a:r>
              <a:rPr lang="en-US" altLang="en-US">
                <a:solidFill>
                  <a:schemeClr val="tx1"/>
                </a:solidFill>
                <a:sym typeface="Wingdings" panose="05000000000000000000" pitchFamily="2" charset="2"/>
              </a:rPr>
              <a:t> 1; -near  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0 &lt; near &lt; far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2" name="Ink 1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884400" y="3938040"/>
              <a:ext cx="3474000" cy="160920"/>
            </p14:xfrm>
          </p:contentPart>
        </mc:Choice>
        <mc:Fallback xmlns="">
          <p:pic>
            <p:nvPicPr>
              <p:cNvPr id="2" name="Ink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75040" y="3928680"/>
                <a:ext cx="3492720" cy="17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422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764"/>
    </mc:Choice>
    <mc:Fallback xmlns="">
      <p:transition spd="slow" advTm="6376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Orthogonal Projection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882650"/>
            <a:ext cx="8915400" cy="2546350"/>
          </a:xfrm>
        </p:spPr>
        <p:txBody>
          <a:bodyPr/>
          <a:lstStyle/>
          <a:p>
            <a:r>
              <a:rPr lang="en-US" altLang="en-US" smtClean="0"/>
              <a:t>Two steps</a:t>
            </a:r>
          </a:p>
          <a:p>
            <a:pPr lvl="1"/>
            <a:r>
              <a:rPr lang="en-US" altLang="en-US" smtClean="0"/>
              <a:t>Move center to origin</a:t>
            </a:r>
          </a:p>
          <a:p>
            <a:pPr lvl="2">
              <a:buFontTx/>
              <a:buNone/>
            </a:pPr>
            <a:r>
              <a:rPr lang="en-US" altLang="en-US" sz="3000" smtClean="0">
                <a:latin typeface="Times New Roman" panose="02020603050405020304" pitchFamily="18" charset="0"/>
              </a:rPr>
              <a:t>T(-(left+right)/2, -(bottom+top)/2,(near+far)/2))</a:t>
            </a:r>
            <a:endParaRPr lang="en-US" altLang="en-US" smtClean="0"/>
          </a:p>
          <a:p>
            <a:pPr lvl="1"/>
            <a:r>
              <a:rPr lang="en-US" altLang="en-US" smtClean="0"/>
              <a:t>Scale to have sides of length 2</a:t>
            </a:r>
          </a:p>
          <a:p>
            <a:pPr lvl="2">
              <a:buFontTx/>
              <a:buNone/>
            </a:pPr>
            <a:r>
              <a:rPr lang="en-US" altLang="en-US" sz="3000" smtClean="0">
                <a:latin typeface="Times New Roman" panose="02020603050405020304" pitchFamily="18" charset="0"/>
              </a:rPr>
              <a:t>S(2/(right-left),2/(top-bottom),2/(near-far))</a:t>
            </a:r>
          </a:p>
          <a:p>
            <a:pPr lvl="2"/>
            <a:endParaRPr lang="en-US" altLang="en-US" smtClean="0"/>
          </a:p>
          <a:p>
            <a:pPr lvl="1"/>
            <a:endParaRPr lang="en-US" altLang="en-US" smtClean="0"/>
          </a:p>
          <a:p>
            <a:endParaRPr lang="en-US" altLang="en-US" smtClean="0"/>
          </a:p>
        </p:txBody>
      </p:sp>
      <p:graphicFrame>
        <p:nvGraphicFramePr>
          <p:cNvPr id="72708" name="Object 4"/>
          <p:cNvGraphicFramePr>
            <a:graphicFrameLocks noChangeAspect="1"/>
          </p:cNvGraphicFramePr>
          <p:nvPr/>
        </p:nvGraphicFramePr>
        <p:xfrm>
          <a:off x="3094038" y="3581400"/>
          <a:ext cx="5929312" cy="227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3632200" imgH="1397000" progId="Equation.3">
                  <p:embed/>
                </p:oleObj>
              </mc:Choice>
              <mc:Fallback>
                <p:oleObj name="Equation" r:id="rId3" imgW="3632200" imgH="1397000" progId="Equation.3">
                  <p:embed/>
                  <p:pic>
                    <p:nvPicPr>
                      <p:cNvPr id="727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4038" y="3581400"/>
                        <a:ext cx="5929312" cy="227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9" name="Text Box 8"/>
          <p:cNvSpPr txBox="1">
            <a:spLocks noChangeArrowheads="1"/>
          </p:cNvSpPr>
          <p:nvPr/>
        </p:nvSpPr>
        <p:spPr bwMode="auto">
          <a:xfrm>
            <a:off x="1685925" y="4419600"/>
            <a:ext cx="1314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q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→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P</a:t>
            </a: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 = </a:t>
            </a:r>
            <a:r>
              <a:rPr lang="en-US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ST</a:t>
            </a: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 =</a:t>
            </a:r>
          </a:p>
        </p:txBody>
      </p:sp>
    </p:spTree>
    <p:extLst>
      <p:ext uri="{BB962C8B-B14F-4D97-AF65-F5344CB8AC3E}">
        <p14:creationId xmlns:p14="http://schemas.microsoft.com/office/powerpoint/2010/main" val="162729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940"/>
    </mc:Choice>
    <mc:Fallback xmlns="">
      <p:transition spd="slow" advTm="81940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Orthogonal Projection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Set up projection matrix in the pipeline</a:t>
            </a:r>
          </a:p>
          <a:p>
            <a:pPr lvl="1"/>
            <a:r>
              <a:rPr lang="en-US" altLang="en-US" smtClean="0"/>
              <a:t>Method 1</a:t>
            </a:r>
          </a:p>
          <a:p>
            <a:pPr lvl="1">
              <a:buFontTx/>
              <a:buNone/>
            </a:pPr>
            <a:r>
              <a:rPr lang="en-US" altLang="en-US" smtClean="0"/>
              <a:t>		glMatrixMode(GL_PROJECTION);</a:t>
            </a:r>
          </a:p>
          <a:p>
            <a:pPr lvl="1">
              <a:buFontTx/>
              <a:buNone/>
            </a:pPr>
            <a:r>
              <a:rPr lang="en-US" altLang="en-US" smtClean="0"/>
              <a:t>		glLoadIdentity();</a:t>
            </a:r>
          </a:p>
          <a:p>
            <a:pPr lvl="1">
              <a:buFontTx/>
              <a:buNone/>
            </a:pPr>
            <a:r>
              <a:rPr lang="en-US" altLang="en-US" smtClean="0"/>
              <a:t>		glOrtho(-1.2, 1.2, -1.2, 1.2, 0.1, 100);</a:t>
            </a:r>
          </a:p>
        </p:txBody>
      </p:sp>
    </p:spTree>
    <p:extLst>
      <p:ext uri="{BB962C8B-B14F-4D97-AF65-F5344CB8AC3E}">
        <p14:creationId xmlns:p14="http://schemas.microsoft.com/office/powerpoint/2010/main" val="50377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123"/>
    </mc:Choice>
    <mc:Fallback xmlns="">
      <p:transition spd="slow" advTm="73123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Orthogonal Projection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882650"/>
            <a:ext cx="8191500" cy="5410200"/>
          </a:xfrm>
        </p:spPr>
        <p:txBody>
          <a:bodyPr/>
          <a:lstStyle/>
          <a:p>
            <a:r>
              <a:rPr lang="en-US" altLang="en-US" smtClean="0"/>
              <a:t>Set up projection matrix in the pipeline</a:t>
            </a:r>
          </a:p>
          <a:p>
            <a:pPr lvl="1"/>
            <a:r>
              <a:rPr lang="en-US" altLang="en-US" smtClean="0"/>
              <a:t>Method 2</a:t>
            </a:r>
          </a:p>
          <a:p>
            <a:pPr lvl="2"/>
            <a:endParaRPr lang="en-US" altLang="en-US" smtClean="0"/>
          </a:p>
          <a:p>
            <a:pPr lvl="2"/>
            <a:endParaRPr lang="en-US" altLang="en-US" smtClean="0"/>
          </a:p>
          <a:p>
            <a:pPr lvl="2"/>
            <a:endParaRPr lang="en-US" altLang="en-US" smtClean="0"/>
          </a:p>
          <a:p>
            <a:pPr lvl="2"/>
            <a:endParaRPr lang="en-US" altLang="en-US" smtClean="0"/>
          </a:p>
          <a:p>
            <a:pPr lvl="2"/>
            <a:endParaRPr lang="en-US" altLang="en-US" smtClean="0"/>
          </a:p>
          <a:p>
            <a:pPr lvl="2">
              <a:buFontTx/>
              <a:buNone/>
            </a:pPr>
            <a:r>
              <a:rPr lang="en-US" altLang="en-US" smtClean="0"/>
              <a:t>float	m[16];</a:t>
            </a:r>
          </a:p>
          <a:p>
            <a:pPr lvl="1">
              <a:buFontTx/>
              <a:buNone/>
            </a:pPr>
            <a:r>
              <a:rPr lang="en-US" altLang="en-US" smtClean="0"/>
              <a:t>   		…………………..//Calculate m</a:t>
            </a:r>
          </a:p>
          <a:p>
            <a:pPr lvl="1">
              <a:buFontTx/>
              <a:buNone/>
            </a:pPr>
            <a:r>
              <a:rPr lang="en-US" altLang="en-US" smtClean="0"/>
              <a:t>		glMatrixMode(GL_PROJECTION);</a:t>
            </a:r>
          </a:p>
          <a:p>
            <a:pPr lvl="1">
              <a:buFontTx/>
              <a:buNone/>
            </a:pPr>
            <a:r>
              <a:rPr lang="en-US" altLang="en-US" smtClean="0"/>
              <a:t>   		glLoadMatrixf(m);</a:t>
            </a:r>
          </a:p>
        </p:txBody>
      </p:sp>
      <p:graphicFrame>
        <p:nvGraphicFramePr>
          <p:cNvPr id="7578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209800" y="1790700"/>
          <a:ext cx="6248400" cy="240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3632200" imgH="1397000" progId="Equation.3">
                  <p:embed/>
                </p:oleObj>
              </mc:Choice>
              <mc:Fallback>
                <p:oleObj name="Equation" r:id="rId3" imgW="3632200" imgH="1397000" progId="Equation.3">
                  <p:embed/>
                  <p:pic>
                    <p:nvPicPr>
                      <p:cNvPr id="7578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790700"/>
                        <a:ext cx="6248400" cy="240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765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30"/>
    </mc:Choice>
    <mc:Fallback xmlns="">
      <p:transition spd="slow" advTm="3833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Classical Viewing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95300" y="882650"/>
            <a:ext cx="8915400" cy="488950"/>
          </a:xfrm>
        </p:spPr>
        <p:txBody>
          <a:bodyPr/>
          <a:lstStyle/>
          <a:p>
            <a:r>
              <a:rPr lang="en-US" altLang="en-US" smtClean="0"/>
              <a:t>Parallel Projection</a:t>
            </a:r>
          </a:p>
        </p:txBody>
      </p:sp>
      <p:pic>
        <p:nvPicPr>
          <p:cNvPr id="11268" name="Picture 5" descr="C:\BOOK\OpenGL\Paul Final\Art\jpeg\AN05F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489075"/>
            <a:ext cx="6215063" cy="414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823"/>
    </mc:Choice>
    <mc:Fallback xmlns="">
      <p:transition spd="slow" advTm="130823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Orthogonal Projection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3000" smtClean="0"/>
              <a:t>Set up projection matrix in the pipeline</a:t>
            </a:r>
          </a:p>
          <a:p>
            <a:pPr lvl="1"/>
            <a:r>
              <a:rPr lang="en-US" altLang="en-US" sz="3000" smtClean="0"/>
              <a:t>Method 3</a:t>
            </a:r>
          </a:p>
          <a:p>
            <a:pPr lvl="2">
              <a:buFontTx/>
              <a:buNone/>
            </a:pPr>
            <a:r>
              <a:rPr lang="en-US" altLang="en-US" smtClean="0"/>
              <a:t>glMatrixMode(GL_PROJECTION);</a:t>
            </a:r>
          </a:p>
          <a:p>
            <a:pPr lvl="2">
              <a:buFontTx/>
              <a:buNone/>
            </a:pPr>
            <a:r>
              <a:rPr lang="en-US" altLang="en-US" smtClean="0"/>
              <a:t>glLoadIdentity();</a:t>
            </a:r>
          </a:p>
          <a:p>
            <a:pPr lvl="2">
              <a:buFontTx/>
              <a:buNone/>
            </a:pPr>
            <a:r>
              <a:rPr lang="en-US" altLang="en-US" smtClean="0"/>
              <a:t>……………  //Calculate S matrix</a:t>
            </a:r>
          </a:p>
          <a:p>
            <a:pPr lvl="2">
              <a:buFontTx/>
              <a:buNone/>
            </a:pPr>
            <a:r>
              <a:rPr lang="en-US" altLang="en-US" smtClean="0"/>
              <a:t>glMultMatrixf(s);</a:t>
            </a:r>
          </a:p>
          <a:p>
            <a:pPr lvl="2">
              <a:buFontTx/>
              <a:buNone/>
            </a:pPr>
            <a:r>
              <a:rPr lang="en-US" altLang="en-US" smtClean="0"/>
              <a:t>……………  //Calculate T matrix</a:t>
            </a:r>
          </a:p>
          <a:p>
            <a:pPr lvl="2">
              <a:buFontTx/>
              <a:buNone/>
            </a:pPr>
            <a:r>
              <a:rPr lang="en-US" altLang="en-US" smtClean="0"/>
              <a:t>glMultMatrixf(t);</a:t>
            </a:r>
          </a:p>
          <a:p>
            <a:pPr lvl="2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86634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822"/>
    </mc:Choice>
    <mc:Fallback xmlns="">
      <p:transition spd="slow" advTm="81822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Perspective Projection</a:t>
            </a:r>
            <a:endParaRPr lang="en-US" altLang="en-US" dirty="0" smtClean="0"/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Perspective Projection</a:t>
            </a:r>
          </a:p>
          <a:p>
            <a:pPr lvl="1" eaLnBrk="1" hangingPunct="1"/>
            <a:r>
              <a:rPr lang="en-US" altLang="en-US" sz="2400" b="1" smtClean="0">
                <a:latin typeface="Courier New" panose="02070309020205020404" pitchFamily="49" charset="0"/>
              </a:rPr>
              <a:t>glFrustum(left,right,bottom,top,near,far)</a:t>
            </a:r>
          </a:p>
          <a:p>
            <a:pPr lvl="1" eaLnBrk="1" hangingPunct="1"/>
            <a:endParaRPr lang="en-US" altLang="en-US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012" y="2133600"/>
            <a:ext cx="646747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17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190"/>
    </mc:Choice>
    <mc:Fallback xmlns="">
      <p:transition spd="slow" advTm="89190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Perspective Projection</a:t>
            </a:r>
            <a:endParaRPr lang="en-US" altLang="en-US" dirty="0" smtClean="0"/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Perspective Projection</a:t>
            </a:r>
          </a:p>
          <a:p>
            <a:pPr lvl="1" eaLnBrk="1" hangingPunct="1"/>
            <a:r>
              <a:rPr lang="en-US" altLang="en-US" dirty="0" smtClean="0"/>
              <a:t>With </a:t>
            </a:r>
            <a:r>
              <a:rPr lang="en-US" altLang="en-US" sz="2400" b="1" dirty="0" err="1" smtClean="0">
                <a:latin typeface="Courier New" panose="02070309020205020404" pitchFamily="49" charset="0"/>
              </a:rPr>
              <a:t>glFrustum</a:t>
            </a:r>
            <a:r>
              <a:rPr lang="en-US" altLang="en-US" dirty="0" smtClean="0"/>
              <a:t> it is often difficult to get the desired view</a:t>
            </a:r>
          </a:p>
          <a:p>
            <a:pPr lvl="1" eaLnBrk="1" hangingPunct="1"/>
            <a:r>
              <a:rPr lang="en-US" altLang="en-US" sz="2400" b="1" dirty="0" err="1" smtClean="0">
                <a:latin typeface="Courier New" panose="02070309020205020404" pitchFamily="49" charset="0"/>
              </a:rPr>
              <a:t>gluPerpective</a:t>
            </a:r>
            <a:r>
              <a:rPr lang="en-US" altLang="en-US" sz="2400" b="1" dirty="0" smtClean="0">
                <a:latin typeface="Courier New" panose="02070309020205020404" pitchFamily="49" charset="0"/>
              </a:rPr>
              <a:t>(</a:t>
            </a:r>
            <a:r>
              <a:rPr lang="en-US" altLang="en-US" sz="2400" b="1" dirty="0" err="1" smtClean="0">
                <a:latin typeface="Courier New" panose="02070309020205020404" pitchFamily="49" charset="0"/>
              </a:rPr>
              <a:t>fovy</a:t>
            </a:r>
            <a:r>
              <a:rPr lang="en-US" altLang="en-US" sz="2400" b="1" dirty="0" smtClean="0">
                <a:latin typeface="Courier New" panose="02070309020205020404" pitchFamily="49" charset="0"/>
              </a:rPr>
              <a:t>, aspect, near, far)</a:t>
            </a:r>
            <a:r>
              <a:rPr lang="en-US" altLang="en-US" dirty="0" smtClean="0"/>
              <a:t> often provides a better interface</a:t>
            </a:r>
          </a:p>
          <a:p>
            <a:pPr lvl="1" eaLnBrk="1" hangingPunct="1"/>
            <a:endParaRPr lang="en-US" alt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219450"/>
            <a:ext cx="629602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84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720"/>
    </mc:Choice>
    <mc:Fallback xmlns="">
      <p:transition spd="slow" advTm="64720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Perspective Projection</a:t>
            </a:r>
          </a:p>
        </p:txBody>
      </p:sp>
      <p:graphicFrame>
        <p:nvGraphicFramePr>
          <p:cNvPr id="89091" name="Content Placeholder 3"/>
          <p:cNvGraphicFramePr>
            <a:graphicFrameLocks noGrp="1" noChangeAspect="1"/>
          </p:cNvGraphicFramePr>
          <p:nvPr>
            <p:ph idx="1"/>
          </p:nvPr>
        </p:nvGraphicFramePr>
        <p:xfrm>
          <a:off x="1905000" y="1327150"/>
          <a:ext cx="6389688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4038600" imgH="1397000" progId="Equation.3">
                  <p:embed/>
                </p:oleObj>
              </mc:Choice>
              <mc:Fallback>
                <p:oleObj name="Equation" r:id="rId3" imgW="4038600" imgH="1397000" progId="Equation.3">
                  <p:embed/>
                  <p:pic>
                    <p:nvPicPr>
                      <p:cNvPr id="89091" name="Content Placeholder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327150"/>
                        <a:ext cx="6389688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2" name="TextBox 4"/>
          <p:cNvSpPr txBox="1">
            <a:spLocks noChangeArrowheads="1"/>
          </p:cNvSpPr>
          <p:nvPr/>
        </p:nvSpPr>
        <p:spPr bwMode="auto">
          <a:xfrm>
            <a:off x="1104900" y="3997325"/>
            <a:ext cx="74676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q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→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0 &lt; near &lt; far</a:t>
            </a:r>
          </a:p>
        </p:txBody>
      </p:sp>
    </p:spTree>
    <p:extLst>
      <p:ext uri="{BB962C8B-B14F-4D97-AF65-F5344CB8AC3E}">
        <p14:creationId xmlns:p14="http://schemas.microsoft.com/office/powerpoint/2010/main" val="45496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39"/>
    </mc:Choice>
    <mc:Fallback xmlns="">
      <p:transition spd="slow" advTm="38339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Oblique Projections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700" smtClean="0"/>
              <a:t>The OpenGL projection functions cannot produce general parallel projections such as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z="2700" smtClean="0"/>
          </a:p>
          <a:p>
            <a:r>
              <a:rPr lang="en-US" altLang="en-US" sz="2700" smtClean="0"/>
              <a:t>However if we look at the example of the cube it appears that the cube has been sheared</a:t>
            </a:r>
          </a:p>
          <a:p>
            <a:r>
              <a:rPr lang="en-US" altLang="en-US" sz="2700" smtClean="0"/>
              <a:t>Oblique Projection = Shear + Orthogonal Projection</a:t>
            </a:r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3810000" y="2133600"/>
            <a:ext cx="1828800" cy="17526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  <a:contourClr>
              <a:schemeClr val="hlink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q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→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62096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885"/>
    </mc:Choice>
    <mc:Fallback xmlns="">
      <p:transition spd="slow" advTm="45885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Oblique Projections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337" y="1371600"/>
            <a:ext cx="507682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51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031"/>
    </mc:Choice>
    <mc:Fallback xmlns="">
      <p:transition spd="slow" advTm="23031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025" y="3733800"/>
            <a:ext cx="4524375" cy="2495550"/>
          </a:xfrm>
          <a:prstGeom prst="rect">
            <a:avLst/>
          </a:prstGeom>
        </p:spPr>
      </p:pic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Oblique Projections</a:t>
            </a:r>
          </a:p>
        </p:txBody>
      </p:sp>
      <p:sp>
        <p:nvSpPr>
          <p:cNvPr id="78853" name="Text Box 8"/>
          <p:cNvSpPr txBox="1">
            <a:spLocks noChangeArrowheads="1"/>
          </p:cNvSpPr>
          <p:nvPr/>
        </p:nvSpPr>
        <p:spPr bwMode="auto">
          <a:xfrm>
            <a:off x="1676400" y="4967288"/>
            <a:ext cx="1241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q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→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top view</a:t>
            </a:r>
          </a:p>
        </p:txBody>
      </p:sp>
      <p:sp>
        <p:nvSpPr>
          <p:cNvPr id="78854" name="Text Box 10"/>
          <p:cNvSpPr>
            <a:spLocks noChangeArrowheads="1"/>
          </p:cNvSpPr>
          <p:nvPr/>
        </p:nvSpPr>
        <p:spPr bwMode="auto">
          <a:xfrm>
            <a:off x="6934200" y="5195888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190500" indent="-1905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q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→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side view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112" y="866775"/>
            <a:ext cx="49530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74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438"/>
    </mc:Choice>
    <mc:Fallback xmlns="">
      <p:transition spd="slow" advTm="102438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Oblique Projections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Shear matrix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i="1" smtClean="0">
                <a:latin typeface="Times New Roman" panose="02020603050405020304" pitchFamily="18" charset="0"/>
              </a:rPr>
              <a:t>	xy </a:t>
            </a:r>
            <a:r>
              <a:rPr lang="en-US" altLang="en-US" smtClean="0"/>
              <a:t>shear (</a:t>
            </a:r>
            <a:r>
              <a:rPr lang="en-US" altLang="en-US" i="1" smtClean="0">
                <a:latin typeface="Times New Roman" panose="02020603050405020304" pitchFamily="18" charset="0"/>
              </a:rPr>
              <a:t>z</a:t>
            </a:r>
            <a:r>
              <a:rPr lang="en-US" altLang="en-US" smtClean="0"/>
              <a:t> values unchanged)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mtClean="0"/>
          </a:p>
          <a:p>
            <a:pPr>
              <a:buFont typeface="Wingdings" panose="05000000000000000000" pitchFamily="2" charset="2"/>
              <a:buNone/>
            </a:pPr>
            <a:endParaRPr lang="en-US" altLang="en-US" smtClean="0"/>
          </a:p>
          <a:p>
            <a:pPr>
              <a:buFont typeface="Wingdings" panose="05000000000000000000" pitchFamily="2" charset="2"/>
              <a:buNone/>
            </a:pPr>
            <a:endParaRPr lang="en-US" altLang="en-US" smtClean="0"/>
          </a:p>
          <a:p>
            <a:pPr>
              <a:buFont typeface="Wingdings" panose="05000000000000000000" pitchFamily="2" charset="2"/>
              <a:buNone/>
            </a:pPr>
            <a:endParaRPr lang="en-US" altLang="en-US" smtClean="0"/>
          </a:p>
          <a:p>
            <a:pPr>
              <a:buFont typeface="Wingdings" panose="05000000000000000000" pitchFamily="2" charset="2"/>
              <a:buNone/>
            </a:pPr>
            <a:endParaRPr lang="en-US" altLang="en-US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mtClean="0"/>
              <a:t>	Projection matrix</a:t>
            </a:r>
          </a:p>
          <a:p>
            <a:pPr lvl="1"/>
            <a:endParaRPr lang="en-US" altLang="en-US" smtClean="0"/>
          </a:p>
        </p:txBody>
      </p:sp>
      <p:graphicFrame>
        <p:nvGraphicFramePr>
          <p:cNvPr id="79876" name="Object 4"/>
          <p:cNvGraphicFramePr>
            <a:graphicFrameLocks noChangeAspect="1"/>
          </p:cNvGraphicFramePr>
          <p:nvPr/>
        </p:nvGraphicFramePr>
        <p:xfrm>
          <a:off x="3336925" y="1812925"/>
          <a:ext cx="2911475" cy="237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3" imgW="1803400" imgH="1473200" progId="Equation.3">
                  <p:embed/>
                </p:oleObj>
              </mc:Choice>
              <mc:Fallback>
                <p:oleObj name="Equation" r:id="rId3" imgW="1803400" imgH="1473200" progId="Equation.3">
                  <p:embed/>
                  <p:pic>
                    <p:nvPicPr>
                      <p:cNvPr id="798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6925" y="1812925"/>
                        <a:ext cx="2911475" cy="237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7" name="Text Box 5"/>
          <p:cNvSpPr txBox="1">
            <a:spLocks noChangeArrowheads="1"/>
          </p:cNvSpPr>
          <p:nvPr/>
        </p:nvSpPr>
        <p:spPr bwMode="auto">
          <a:xfrm>
            <a:off x="1920875" y="2698750"/>
            <a:ext cx="1341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q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→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H</a:t>
            </a: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(</a:t>
            </a:r>
            <a:r>
              <a:rPr lang="en-US" altLang="en-US" sz="2400">
                <a:solidFill>
                  <a:schemeClr val="tx1"/>
                </a:solidFill>
                <a:latin typeface="Symbol" panose="05050102010706020507" pitchFamily="18" charset="2"/>
                <a:ea typeface="MS PGothic" panose="020B0600070205080204" pitchFamily="34" charset="-128"/>
              </a:rPr>
              <a:t>q</a:t>
            </a: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,</a:t>
            </a:r>
            <a:r>
              <a:rPr lang="en-US" altLang="en-US" sz="2400">
                <a:solidFill>
                  <a:schemeClr val="tx1"/>
                </a:solidFill>
                <a:latin typeface="Symbol" panose="05050102010706020507" pitchFamily="18" charset="2"/>
                <a:ea typeface="MS PGothic" panose="020B0600070205080204" pitchFamily="34" charset="-128"/>
              </a:rPr>
              <a:t>f</a:t>
            </a: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) = </a:t>
            </a:r>
          </a:p>
        </p:txBody>
      </p:sp>
      <p:sp>
        <p:nvSpPr>
          <p:cNvPr id="79878" name="Text Box 6"/>
          <p:cNvSpPr txBox="1">
            <a:spLocks noChangeArrowheads="1"/>
          </p:cNvSpPr>
          <p:nvPr/>
        </p:nvSpPr>
        <p:spPr bwMode="auto">
          <a:xfrm>
            <a:off x="2124075" y="5029200"/>
            <a:ext cx="2295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q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→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P</a:t>
            </a: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 = </a:t>
            </a:r>
            <a:r>
              <a:rPr lang="en-US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M</a:t>
            </a:r>
            <a:r>
              <a:rPr lang="en-US" altLang="en-US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orth</a:t>
            </a: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 </a:t>
            </a:r>
            <a:r>
              <a:rPr lang="en-US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H</a:t>
            </a: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(</a:t>
            </a:r>
            <a:r>
              <a:rPr lang="en-US" altLang="en-US" sz="2400">
                <a:solidFill>
                  <a:schemeClr val="tx1"/>
                </a:solidFill>
                <a:latin typeface="Symbol" panose="05050102010706020507" pitchFamily="18" charset="2"/>
                <a:ea typeface="MS PGothic" panose="020B0600070205080204" pitchFamily="34" charset="-128"/>
              </a:rPr>
              <a:t>q</a:t>
            </a: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,</a:t>
            </a:r>
            <a:r>
              <a:rPr lang="en-US" altLang="en-US" sz="2400">
                <a:solidFill>
                  <a:schemeClr val="tx1"/>
                </a:solidFill>
                <a:latin typeface="Symbol" panose="05050102010706020507" pitchFamily="18" charset="2"/>
                <a:ea typeface="MS PGothic" panose="020B0600070205080204" pitchFamily="34" charset="-128"/>
              </a:rPr>
              <a:t>f</a:t>
            </a: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84751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607"/>
    </mc:Choice>
    <mc:Fallback xmlns="">
      <p:transition spd="slow" advTm="58607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/>
              <a:t>Further Reading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“</a:t>
            </a:r>
            <a:r>
              <a:rPr lang="en-US" altLang="en-US" b="1" dirty="0" smtClean="0"/>
              <a:t>Interactive Computer Graphics: A </a:t>
            </a:r>
            <a:r>
              <a:rPr lang="en-US" altLang="en-US" b="1" dirty="0" err="1" smtClean="0"/>
              <a:t>Topdown</a:t>
            </a:r>
            <a:r>
              <a:rPr lang="en-US" altLang="en-US" b="1" dirty="0" smtClean="0"/>
              <a:t> Approach Using OpenGL</a:t>
            </a:r>
            <a:r>
              <a:rPr lang="en-US" altLang="en-US" dirty="0" smtClean="0"/>
              <a:t>”, </a:t>
            </a:r>
            <a:r>
              <a:rPr lang="en-US" altLang="en-US" i="1" dirty="0" smtClean="0"/>
              <a:t>Edward Angel</a:t>
            </a:r>
          </a:p>
          <a:p>
            <a:pPr lvl="1"/>
            <a:r>
              <a:rPr lang="en-US" altLang="en-US" dirty="0" smtClean="0"/>
              <a:t>Chapter 5: Viewing</a:t>
            </a:r>
          </a:p>
          <a:p>
            <a:r>
              <a:rPr lang="en-US" altLang="en-US" dirty="0" smtClean="0"/>
              <a:t>“</a:t>
            </a:r>
            <a:r>
              <a:rPr lang="en-US" altLang="en-US" dirty="0" err="1" smtClean="0"/>
              <a:t>Đồ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họa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máy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tính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trong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không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gian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chiều</a:t>
            </a:r>
            <a:r>
              <a:rPr lang="en-US" altLang="en-US" dirty="0" smtClean="0"/>
              <a:t>”, </a:t>
            </a:r>
            <a:r>
              <a:rPr lang="en-US" altLang="en-US" dirty="0" err="1" smtClean="0"/>
              <a:t>Trần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Giang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Sơn</a:t>
            </a:r>
            <a:endParaRPr lang="en-US" altLang="en-US" dirty="0" smtClean="0"/>
          </a:p>
          <a:p>
            <a:pPr lvl="1"/>
            <a:r>
              <a:rPr lang="en-US" altLang="en-US" dirty="0" err="1" smtClean="0"/>
              <a:t>Phép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nhìn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trong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không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gian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chiều</a:t>
            </a:r>
            <a:endParaRPr lang="en-US" altLang="en-US" dirty="0" smtClean="0"/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585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15"/>
    </mc:Choice>
    <mc:Fallback xmlns="">
      <p:transition spd="slow" advTm="3115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Classical Viewing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95300" y="882650"/>
            <a:ext cx="8915400" cy="488950"/>
          </a:xfrm>
        </p:spPr>
        <p:txBody>
          <a:bodyPr/>
          <a:lstStyle/>
          <a:p>
            <a:r>
              <a:rPr lang="en-US" altLang="en-US" smtClean="0"/>
              <a:t>Perspective Projection</a:t>
            </a:r>
          </a:p>
        </p:txBody>
      </p:sp>
      <p:pic>
        <p:nvPicPr>
          <p:cNvPr id="12292" name="Picture 5" descr="C:\BOOK\OpenGL\Paul Final\Art\jpeg\AN05F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471613"/>
            <a:ext cx="6629400" cy="474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111"/>
    </mc:Choice>
    <mc:Fallback xmlns="">
      <p:transition spd="slow" advTm="170111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Classical Viewing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95300" y="882650"/>
            <a:ext cx="8915400" cy="488950"/>
          </a:xfrm>
        </p:spPr>
        <p:txBody>
          <a:bodyPr/>
          <a:lstStyle/>
          <a:p>
            <a:r>
              <a:rPr lang="en-US" altLang="en-US" smtClean="0"/>
              <a:t>Taxonomy of Planar Geometric Projections</a:t>
            </a:r>
          </a:p>
        </p:txBody>
      </p:sp>
      <p:sp>
        <p:nvSpPr>
          <p:cNvPr id="13316" name="Line 4"/>
          <p:cNvSpPr>
            <a:spLocks noChangeShapeType="1"/>
          </p:cNvSpPr>
          <p:nvPr/>
        </p:nvSpPr>
        <p:spPr bwMode="auto">
          <a:xfrm>
            <a:off x="3200400" y="2362200"/>
            <a:ext cx="3581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>
            <a:off x="3200400" y="23622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>
            <a:off x="6781800" y="23622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2667000" y="2819400"/>
            <a:ext cx="1219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rgbClr val="FF3300"/>
              </a:buClr>
              <a:defRPr/>
            </a:pPr>
            <a:r>
              <a:rPr lang="en-US" sz="2400" kern="0">
                <a:solidFill>
                  <a:srgbClr val="000099"/>
                </a:solidFill>
                <a:latin typeface="+mn-lt"/>
              </a:rPr>
              <a:t>parallel</a:t>
            </a:r>
          </a:p>
        </p:txBody>
      </p:sp>
      <p:sp>
        <p:nvSpPr>
          <p:cNvPr id="13320" name="Text Box 9"/>
          <p:cNvSpPr txBox="1">
            <a:spLocks noChangeArrowheads="1"/>
          </p:cNvSpPr>
          <p:nvPr/>
        </p:nvSpPr>
        <p:spPr bwMode="auto">
          <a:xfrm>
            <a:off x="5943600" y="2819400"/>
            <a:ext cx="1744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q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→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perspective</a:t>
            </a:r>
          </a:p>
        </p:txBody>
      </p:sp>
      <p:sp>
        <p:nvSpPr>
          <p:cNvPr id="13321" name="Line 10"/>
          <p:cNvSpPr>
            <a:spLocks noChangeShapeType="1"/>
          </p:cNvSpPr>
          <p:nvPr/>
        </p:nvSpPr>
        <p:spPr bwMode="auto">
          <a:xfrm>
            <a:off x="3200400" y="32004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13322" name="Line 11"/>
          <p:cNvSpPr>
            <a:spLocks noChangeShapeType="1"/>
          </p:cNvSpPr>
          <p:nvPr/>
        </p:nvSpPr>
        <p:spPr bwMode="auto">
          <a:xfrm>
            <a:off x="1676400" y="3810000"/>
            <a:ext cx="312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13323" name="Line 12"/>
          <p:cNvSpPr>
            <a:spLocks noChangeShapeType="1"/>
          </p:cNvSpPr>
          <p:nvPr/>
        </p:nvSpPr>
        <p:spPr bwMode="auto">
          <a:xfrm>
            <a:off x="6781800" y="32004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13324" name="Line 13"/>
          <p:cNvSpPr>
            <a:spLocks noChangeShapeType="1"/>
          </p:cNvSpPr>
          <p:nvPr/>
        </p:nvSpPr>
        <p:spPr bwMode="auto">
          <a:xfrm>
            <a:off x="5181600" y="3810000"/>
            <a:ext cx="312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13325" name="Line 14"/>
          <p:cNvSpPr>
            <a:spLocks noChangeShapeType="1"/>
          </p:cNvSpPr>
          <p:nvPr/>
        </p:nvSpPr>
        <p:spPr bwMode="auto">
          <a:xfrm>
            <a:off x="1676400" y="38100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13326" name="Line 15"/>
          <p:cNvSpPr>
            <a:spLocks noChangeShapeType="1"/>
          </p:cNvSpPr>
          <p:nvPr/>
        </p:nvSpPr>
        <p:spPr bwMode="auto">
          <a:xfrm>
            <a:off x="4800600" y="38100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13327" name="Text Box 16"/>
          <p:cNvSpPr txBox="1">
            <a:spLocks noChangeArrowheads="1"/>
          </p:cNvSpPr>
          <p:nvPr/>
        </p:nvSpPr>
        <p:spPr bwMode="auto">
          <a:xfrm>
            <a:off x="2362200" y="4419600"/>
            <a:ext cx="2209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 marL="190500" indent="-1905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q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→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axonometric</a:t>
            </a:r>
          </a:p>
        </p:txBody>
      </p:sp>
      <p:sp>
        <p:nvSpPr>
          <p:cNvPr id="13328" name="Text Box 17"/>
          <p:cNvSpPr txBox="1">
            <a:spLocks noChangeArrowheads="1"/>
          </p:cNvSpPr>
          <p:nvPr/>
        </p:nvSpPr>
        <p:spPr bwMode="auto">
          <a:xfrm>
            <a:off x="762000" y="4343400"/>
            <a:ext cx="2057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 marL="190500" indent="-1905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q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→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  multiview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orthographic</a:t>
            </a:r>
          </a:p>
        </p:txBody>
      </p:sp>
      <p:sp>
        <p:nvSpPr>
          <p:cNvPr id="13329" name="Text Box 18"/>
          <p:cNvSpPr txBox="1">
            <a:spLocks noChangeArrowheads="1"/>
          </p:cNvSpPr>
          <p:nvPr/>
        </p:nvSpPr>
        <p:spPr bwMode="auto">
          <a:xfrm>
            <a:off x="4267200" y="4419600"/>
            <a:ext cx="1524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 marL="190500" indent="-1905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q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→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oblique</a:t>
            </a:r>
          </a:p>
        </p:txBody>
      </p:sp>
      <p:sp>
        <p:nvSpPr>
          <p:cNvPr id="13330" name="Line 19"/>
          <p:cNvSpPr>
            <a:spLocks noChangeShapeType="1"/>
          </p:cNvSpPr>
          <p:nvPr/>
        </p:nvSpPr>
        <p:spPr bwMode="auto">
          <a:xfrm>
            <a:off x="3200400" y="38100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13331" name="Line 20"/>
          <p:cNvSpPr>
            <a:spLocks noChangeShapeType="1"/>
          </p:cNvSpPr>
          <p:nvPr/>
        </p:nvSpPr>
        <p:spPr bwMode="auto">
          <a:xfrm>
            <a:off x="3200400" y="48006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13332" name="Line 21"/>
          <p:cNvSpPr>
            <a:spLocks noChangeShapeType="1"/>
          </p:cNvSpPr>
          <p:nvPr/>
        </p:nvSpPr>
        <p:spPr bwMode="auto">
          <a:xfrm>
            <a:off x="1676400" y="5181600"/>
            <a:ext cx="312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13333" name="Line 22"/>
          <p:cNvSpPr>
            <a:spLocks noChangeShapeType="1"/>
          </p:cNvSpPr>
          <p:nvPr/>
        </p:nvSpPr>
        <p:spPr bwMode="auto">
          <a:xfrm>
            <a:off x="1676400" y="51816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13334" name="Line 23"/>
          <p:cNvSpPr>
            <a:spLocks noChangeShapeType="1"/>
          </p:cNvSpPr>
          <p:nvPr/>
        </p:nvSpPr>
        <p:spPr bwMode="auto">
          <a:xfrm>
            <a:off x="3200400" y="51816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13335" name="Line 24"/>
          <p:cNvSpPr>
            <a:spLocks noChangeShapeType="1"/>
          </p:cNvSpPr>
          <p:nvPr/>
        </p:nvSpPr>
        <p:spPr bwMode="auto">
          <a:xfrm>
            <a:off x="4800600" y="51816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13336" name="Text Box 25"/>
          <p:cNvSpPr txBox="1">
            <a:spLocks noChangeArrowheads="1"/>
          </p:cNvSpPr>
          <p:nvPr/>
        </p:nvSpPr>
        <p:spPr bwMode="auto">
          <a:xfrm>
            <a:off x="685800" y="5562600"/>
            <a:ext cx="1676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 marL="190500" indent="-1905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q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→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isometric</a:t>
            </a:r>
          </a:p>
        </p:txBody>
      </p:sp>
      <p:sp>
        <p:nvSpPr>
          <p:cNvPr id="13337" name="Text Box 26"/>
          <p:cNvSpPr txBox="1">
            <a:spLocks noChangeArrowheads="1"/>
          </p:cNvSpPr>
          <p:nvPr/>
        </p:nvSpPr>
        <p:spPr bwMode="auto">
          <a:xfrm>
            <a:off x="2514600" y="5562600"/>
            <a:ext cx="1447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 marL="190500" indent="-1905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q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→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dimetric</a:t>
            </a:r>
          </a:p>
        </p:txBody>
      </p:sp>
      <p:sp>
        <p:nvSpPr>
          <p:cNvPr id="13338" name="Text Box 27"/>
          <p:cNvSpPr txBox="1">
            <a:spLocks noChangeArrowheads="1"/>
          </p:cNvSpPr>
          <p:nvPr/>
        </p:nvSpPr>
        <p:spPr bwMode="auto">
          <a:xfrm>
            <a:off x="4267200" y="5562600"/>
            <a:ext cx="1371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 marL="190500" indent="-1905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q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→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trimetric</a:t>
            </a:r>
          </a:p>
        </p:txBody>
      </p:sp>
      <p:sp>
        <p:nvSpPr>
          <p:cNvPr id="13339" name="Line 28"/>
          <p:cNvSpPr>
            <a:spLocks noChangeShapeType="1"/>
          </p:cNvSpPr>
          <p:nvPr/>
        </p:nvSpPr>
        <p:spPr bwMode="auto">
          <a:xfrm>
            <a:off x="5181600" y="38100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13340" name="Line 29"/>
          <p:cNvSpPr>
            <a:spLocks noChangeShapeType="1"/>
          </p:cNvSpPr>
          <p:nvPr/>
        </p:nvSpPr>
        <p:spPr bwMode="auto">
          <a:xfrm>
            <a:off x="6781800" y="38100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13341" name="Line 30"/>
          <p:cNvSpPr>
            <a:spLocks noChangeShapeType="1"/>
          </p:cNvSpPr>
          <p:nvPr/>
        </p:nvSpPr>
        <p:spPr bwMode="auto">
          <a:xfrm>
            <a:off x="8305800" y="38100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13342" name="Text Box 31"/>
          <p:cNvSpPr txBox="1">
            <a:spLocks noChangeArrowheads="1"/>
          </p:cNvSpPr>
          <p:nvPr/>
        </p:nvSpPr>
        <p:spPr bwMode="auto">
          <a:xfrm>
            <a:off x="6172200" y="4114800"/>
            <a:ext cx="121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 marL="190500" indent="-1905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q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→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2 point</a:t>
            </a:r>
          </a:p>
        </p:txBody>
      </p:sp>
      <p:sp>
        <p:nvSpPr>
          <p:cNvPr id="13343" name="Text Box 32"/>
          <p:cNvSpPr txBox="1">
            <a:spLocks noChangeArrowheads="1"/>
          </p:cNvSpPr>
          <p:nvPr/>
        </p:nvSpPr>
        <p:spPr bwMode="auto">
          <a:xfrm>
            <a:off x="4724400" y="4114800"/>
            <a:ext cx="121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 marL="190500" indent="-1905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q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→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1 point</a:t>
            </a:r>
          </a:p>
        </p:txBody>
      </p:sp>
      <p:sp>
        <p:nvSpPr>
          <p:cNvPr id="13344" name="Text Box 33"/>
          <p:cNvSpPr txBox="1">
            <a:spLocks noChangeArrowheads="1"/>
          </p:cNvSpPr>
          <p:nvPr/>
        </p:nvSpPr>
        <p:spPr bwMode="auto">
          <a:xfrm>
            <a:off x="7696200" y="4114800"/>
            <a:ext cx="121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 marL="190500" indent="-1905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q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→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3 point</a:t>
            </a:r>
          </a:p>
        </p:txBody>
      </p:sp>
      <p:sp>
        <p:nvSpPr>
          <p:cNvPr id="13345" name="Text Box 34"/>
          <p:cNvSpPr txBox="1">
            <a:spLocks noChangeArrowheads="1"/>
          </p:cNvSpPr>
          <p:nvPr/>
        </p:nvSpPr>
        <p:spPr bwMode="auto">
          <a:xfrm>
            <a:off x="2635250" y="1552575"/>
            <a:ext cx="4495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 marL="190500" indent="-1905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q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→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planar geometric projections</a:t>
            </a:r>
          </a:p>
        </p:txBody>
      </p:sp>
      <p:sp>
        <p:nvSpPr>
          <p:cNvPr id="13346" name="Line 35"/>
          <p:cNvSpPr>
            <a:spLocks noChangeShapeType="1"/>
          </p:cNvSpPr>
          <p:nvPr/>
        </p:nvSpPr>
        <p:spPr bwMode="auto">
          <a:xfrm>
            <a:off x="4876800" y="19812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855"/>
    </mc:Choice>
    <mc:Fallback xmlns="">
      <p:transition spd="slow" advTm="13855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Orthographic Projection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95300" y="882650"/>
            <a:ext cx="8915400" cy="1479550"/>
          </a:xfrm>
        </p:spPr>
        <p:txBody>
          <a:bodyPr/>
          <a:lstStyle/>
          <a:p>
            <a:r>
              <a:rPr lang="en-US" altLang="en-US" smtClean="0"/>
              <a:t>Multiview Orthographic Projection</a:t>
            </a:r>
          </a:p>
          <a:p>
            <a:pPr lvl="1"/>
            <a:r>
              <a:rPr lang="en-US" altLang="en-US" sz="2700" smtClean="0"/>
              <a:t>Projection plane parallel to principal face</a:t>
            </a:r>
          </a:p>
          <a:p>
            <a:pPr lvl="1"/>
            <a:r>
              <a:rPr lang="en-US" altLang="en-US" sz="2700" smtClean="0"/>
              <a:t>Usually form front, top, side views</a:t>
            </a:r>
          </a:p>
          <a:p>
            <a:pPr lvl="1"/>
            <a:endParaRPr lang="en-US" altLang="en-US" smtClean="0"/>
          </a:p>
        </p:txBody>
      </p:sp>
      <p:pic>
        <p:nvPicPr>
          <p:cNvPr id="14340" name="Picture 5" descr="C:\BOOK\OpenGL\Paul Final\Art\jpeg\AN05F0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275" y="2362200"/>
            <a:ext cx="3810000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Text Box 6"/>
          <p:cNvSpPr txBox="1">
            <a:spLocks noChangeArrowheads="1"/>
          </p:cNvSpPr>
          <p:nvPr/>
        </p:nvSpPr>
        <p:spPr bwMode="auto">
          <a:xfrm>
            <a:off x="1262063" y="2513013"/>
            <a:ext cx="335438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q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→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isometric (not multiview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orthographic view)</a:t>
            </a:r>
          </a:p>
        </p:txBody>
      </p:sp>
      <p:sp>
        <p:nvSpPr>
          <p:cNvPr id="14342" name="Line 7"/>
          <p:cNvSpPr>
            <a:spLocks noChangeShapeType="1"/>
          </p:cNvSpPr>
          <p:nvPr/>
        </p:nvSpPr>
        <p:spPr bwMode="auto">
          <a:xfrm>
            <a:off x="3927475" y="3200400"/>
            <a:ext cx="609600" cy="2286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14343" name="Text Box 8"/>
          <p:cNvSpPr txBox="1">
            <a:spLocks noChangeArrowheads="1"/>
          </p:cNvSpPr>
          <p:nvPr/>
        </p:nvSpPr>
        <p:spPr bwMode="auto">
          <a:xfrm>
            <a:off x="8186738" y="3046413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q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→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front</a:t>
            </a:r>
          </a:p>
        </p:txBody>
      </p:sp>
      <p:sp>
        <p:nvSpPr>
          <p:cNvPr id="14344" name="Text Box 9"/>
          <p:cNvSpPr txBox="1">
            <a:spLocks noChangeArrowheads="1"/>
          </p:cNvSpPr>
          <p:nvPr/>
        </p:nvSpPr>
        <p:spPr bwMode="auto">
          <a:xfrm>
            <a:off x="8312150" y="5103813"/>
            <a:ext cx="744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q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→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side</a:t>
            </a:r>
          </a:p>
        </p:txBody>
      </p:sp>
      <p:sp>
        <p:nvSpPr>
          <p:cNvPr id="14345" name="Text Box 10"/>
          <p:cNvSpPr txBox="1">
            <a:spLocks noChangeArrowheads="1"/>
          </p:cNvSpPr>
          <p:nvPr/>
        </p:nvSpPr>
        <p:spPr bwMode="auto">
          <a:xfrm>
            <a:off x="3986213" y="5332413"/>
            <a:ext cx="608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q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→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top</a:t>
            </a:r>
          </a:p>
        </p:txBody>
      </p:sp>
      <p:sp>
        <p:nvSpPr>
          <p:cNvPr id="14346" name="Text Box 11"/>
          <p:cNvSpPr txBox="1">
            <a:spLocks noChangeArrowheads="1"/>
          </p:cNvSpPr>
          <p:nvPr/>
        </p:nvSpPr>
        <p:spPr bwMode="auto">
          <a:xfrm>
            <a:off x="990600" y="4113213"/>
            <a:ext cx="3675063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q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→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in CAD and  architecture,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we often display three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multiviews plus isometric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162"/>
    </mc:Choice>
    <mc:Fallback xmlns="">
      <p:transition spd="slow" advTm="105162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ank">
  <a:themeElements>
    <a:clrScheme name="1_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7359</TotalTime>
  <Words>1540</Words>
  <Application>Microsoft Office PowerPoint</Application>
  <PresentationFormat>A4 Paper (210x297 mm)</PresentationFormat>
  <Paragraphs>445</Paragraphs>
  <Slides>68</Slides>
  <Notes>1</Notes>
  <HiddenSlides>0</HiddenSlides>
  <MMClips>1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8" baseType="lpstr">
      <vt:lpstr>Gulim</vt:lpstr>
      <vt:lpstr>MS PGothic</vt:lpstr>
      <vt:lpstr>SimSun</vt:lpstr>
      <vt:lpstr>Arial</vt:lpstr>
      <vt:lpstr>Courier New</vt:lpstr>
      <vt:lpstr>Symbol</vt:lpstr>
      <vt:lpstr>Times New Roman</vt:lpstr>
      <vt:lpstr>Wingdings</vt:lpstr>
      <vt:lpstr>1_blank</vt:lpstr>
      <vt:lpstr>Equation</vt:lpstr>
      <vt:lpstr>COMPUTER GRAPHICS</vt:lpstr>
      <vt:lpstr>OUTLINE</vt:lpstr>
      <vt:lpstr>Classical Viewing</vt:lpstr>
      <vt:lpstr>Classical Viewing</vt:lpstr>
      <vt:lpstr>Classical Viewing</vt:lpstr>
      <vt:lpstr>Classical Viewing</vt:lpstr>
      <vt:lpstr>Classical Viewing</vt:lpstr>
      <vt:lpstr>Classical Viewing</vt:lpstr>
      <vt:lpstr>Orthographic Projection</vt:lpstr>
      <vt:lpstr>Orthographic Projection</vt:lpstr>
      <vt:lpstr>Axonometric Projections</vt:lpstr>
      <vt:lpstr>Axonometric Projections</vt:lpstr>
      <vt:lpstr>Axonometric Projections</vt:lpstr>
      <vt:lpstr>Axonometric Projections</vt:lpstr>
      <vt:lpstr>Classical Viewing</vt:lpstr>
      <vt:lpstr>Oblique Projection</vt:lpstr>
      <vt:lpstr>Oblique Projection</vt:lpstr>
      <vt:lpstr>Perspective Projection</vt:lpstr>
      <vt:lpstr>Perspective Projection</vt:lpstr>
      <vt:lpstr>Perspective Projection</vt:lpstr>
      <vt:lpstr>Perspective Projection</vt:lpstr>
      <vt:lpstr>Perspective Projection</vt:lpstr>
      <vt:lpstr>Perspective Projection</vt:lpstr>
      <vt:lpstr>Perspective Projection</vt:lpstr>
      <vt:lpstr>Computer Viewing</vt:lpstr>
      <vt:lpstr>Computer Viewing</vt:lpstr>
      <vt:lpstr>Computer Viewing</vt:lpstr>
      <vt:lpstr>Computer Viewing</vt:lpstr>
      <vt:lpstr>Computer Viewing</vt:lpstr>
      <vt:lpstr>Computer Viewing</vt:lpstr>
      <vt:lpstr>Computer Viewing</vt:lpstr>
      <vt:lpstr>Computer Viewing</vt:lpstr>
      <vt:lpstr>Computer Viewing</vt:lpstr>
      <vt:lpstr>Computer Viewing</vt:lpstr>
      <vt:lpstr>Computer Viewing</vt:lpstr>
      <vt:lpstr>Computer Viewing</vt:lpstr>
      <vt:lpstr>Computer Viewing</vt:lpstr>
      <vt:lpstr>Computer Viewing</vt:lpstr>
      <vt:lpstr>Computer Viewing</vt:lpstr>
      <vt:lpstr>Computer Viewing</vt:lpstr>
      <vt:lpstr>Computer Viewing</vt:lpstr>
      <vt:lpstr>Computer Viewing</vt:lpstr>
      <vt:lpstr>Computer Viewing</vt:lpstr>
      <vt:lpstr>Computer Viewing</vt:lpstr>
      <vt:lpstr>Computer Viewing</vt:lpstr>
      <vt:lpstr>Computer Viewing</vt:lpstr>
      <vt:lpstr>Computer Viewing</vt:lpstr>
      <vt:lpstr>Computer Viewing</vt:lpstr>
      <vt:lpstr>Computer Viewing</vt:lpstr>
      <vt:lpstr>Computer Viewing</vt:lpstr>
      <vt:lpstr>View Volume</vt:lpstr>
      <vt:lpstr>View Volume</vt:lpstr>
      <vt:lpstr>View Volume</vt:lpstr>
      <vt:lpstr>View Volume</vt:lpstr>
      <vt:lpstr>View volume</vt:lpstr>
      <vt:lpstr>Orthogonal Projection</vt:lpstr>
      <vt:lpstr>Orthogonal Projection</vt:lpstr>
      <vt:lpstr>Orthogonal Projection</vt:lpstr>
      <vt:lpstr>Orthogonal Projection</vt:lpstr>
      <vt:lpstr>Orthogonal Projection</vt:lpstr>
      <vt:lpstr>Perspective Projection</vt:lpstr>
      <vt:lpstr>Perspective Projection</vt:lpstr>
      <vt:lpstr>Perspective Projection</vt:lpstr>
      <vt:lpstr>Oblique Projections</vt:lpstr>
      <vt:lpstr>Oblique Projections</vt:lpstr>
      <vt:lpstr>Oblique Projections</vt:lpstr>
      <vt:lpstr>Oblique Projections</vt:lpstr>
      <vt:lpstr>Further Reading</vt:lpstr>
    </vt:vector>
  </TitlesOfParts>
  <Company>DHBK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 (Practice)</dc:title>
  <dc:subject>Object Oriented Programming through Smalltalk</dc:subject>
  <dc:creator>Huynh Tan Dat</dc:creator>
  <dc:description>April 13, 2006</dc:description>
  <cp:lastModifiedBy>ASUS</cp:lastModifiedBy>
  <cp:revision>1022</cp:revision>
  <dcterms:created xsi:type="dcterms:W3CDTF">2004-09-06T13:53:49Z</dcterms:created>
  <dcterms:modified xsi:type="dcterms:W3CDTF">2020-10-26T02:49:20Z</dcterms:modified>
</cp:coreProperties>
</file>