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61"/>
  </p:notesMasterIdLst>
  <p:handoutMasterIdLst>
    <p:handoutMasterId r:id="rId62"/>
  </p:handoutMasterIdLst>
  <p:sldIdLst>
    <p:sldId id="261" r:id="rId2"/>
    <p:sldId id="262" r:id="rId3"/>
    <p:sldId id="386" r:id="rId4"/>
    <p:sldId id="263" r:id="rId5"/>
    <p:sldId id="266" r:id="rId6"/>
    <p:sldId id="264" r:id="rId7"/>
    <p:sldId id="265" r:id="rId8"/>
    <p:sldId id="267" r:id="rId9"/>
    <p:sldId id="268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</p:sldIdLst>
  <p:sldSz cx="9906000" cy="6858000" type="A4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6600"/>
    <a:srgbClr val="FFFF00"/>
    <a:srgbClr val="000099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 varScale="1">
        <p:scale>
          <a:sx n="73" d="100"/>
          <a:sy n="73" d="100"/>
        </p:scale>
        <p:origin x="1062" y="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notesViewPr>
    <p:cSldViewPr>
      <p:cViewPr varScale="1">
        <p:scale>
          <a:sx n="38" d="100"/>
          <a:sy n="38" d="100"/>
        </p:scale>
        <p:origin x="-1550" y="-7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77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22D52D-12FF-4727-96E5-33147D7B28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2F128B-999E-4A52-84D5-EDE2C9166B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320B23-CE72-46A4-A746-8A86FCD20B8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62000" y="2590800"/>
            <a:ext cx="83375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420100" cy="762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6600"/>
            <a:ext cx="69342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17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7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4225" y="93663"/>
            <a:ext cx="2276475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93663"/>
            <a:ext cx="6677025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3663"/>
            <a:ext cx="91059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882650"/>
            <a:ext cx="43815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663950"/>
            <a:ext cx="43815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3663"/>
            <a:ext cx="91059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56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4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1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/>
        </p:nvSpPr>
        <p:spPr bwMode="auto">
          <a:xfrm>
            <a:off x="7821613" y="6415088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/>
              <a:t>Slide </a:t>
            </a:r>
            <a:fld id="{B312604D-BEF7-4A6D-888C-9082762D1E03}" type="slidenum">
              <a:rPr lang="en-US" altLang="en-US" sz="2400"/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2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3663"/>
            <a:ext cx="91059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82650"/>
            <a:ext cx="8915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98463" y="847725"/>
            <a:ext cx="90805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00050" y="6372225"/>
            <a:ext cx="9124950" cy="285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03213" y="6415088"/>
            <a:ext cx="7786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</a:rPr>
              <a:t>Faculty of Computer Science and Engineering - HCMUT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q"/>
        <a:defRPr sz="26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→"/>
        <a:defRPr sz="26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png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4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png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6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2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3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31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3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6.png"/><Relationship Id="rId4" Type="http://schemas.openxmlformats.org/officeDocument/2006/relationships/image" Target="../media/image85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84201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COMPUTER GRAPHICS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457200"/>
            <a:ext cx="990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99"/>
                </a:solidFill>
              </a:rPr>
              <a:t>Hochiminh city University of Technology</a:t>
            </a:r>
          </a:p>
          <a:p>
            <a:pPr algn="ctr" eaLnBrk="1" hangingPunct="1"/>
            <a:r>
              <a:rPr lang="en-US" altLang="en-US" sz="2800">
                <a:solidFill>
                  <a:srgbClr val="000099"/>
                </a:solidFill>
              </a:rPr>
              <a:t>Faculty of Computer Science and Engineering</a:t>
            </a:r>
          </a:p>
        </p:txBody>
      </p:sp>
      <p:sp>
        <p:nvSpPr>
          <p:cNvPr id="41988" name="Text Box 10"/>
          <p:cNvSpPr txBox="1">
            <a:spLocks noChangeArrowheads="1"/>
          </p:cNvSpPr>
          <p:nvPr/>
        </p:nvSpPr>
        <p:spPr bwMode="auto">
          <a:xfrm>
            <a:off x="1600200" y="3124200"/>
            <a:ext cx="6553200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u="sng" dirty="0">
                <a:solidFill>
                  <a:srgbClr val="FF3300"/>
                </a:solidFill>
              </a:rPr>
              <a:t>CHAPTER </a:t>
            </a:r>
            <a:r>
              <a:rPr lang="en-US" altLang="en-US" sz="4400" b="1" u="sng" dirty="0" smtClean="0">
                <a:solidFill>
                  <a:srgbClr val="FF3300"/>
                </a:solidFill>
              </a:rPr>
              <a:t>06:</a:t>
            </a:r>
            <a:endParaRPr lang="en-US" altLang="en-US" sz="4400" b="1" u="sng" dirty="0">
              <a:solidFill>
                <a:srgbClr val="FF3300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5400" dirty="0">
                <a:solidFill>
                  <a:srgbClr val="FF0000"/>
                </a:solidFill>
              </a:rPr>
              <a:t>Transformations</a:t>
            </a:r>
          </a:p>
        </p:txBody>
      </p:sp>
      <p:pic>
        <p:nvPicPr>
          <p:cNvPr id="41989" name="Picture 11" descr="DSGN18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3" y="1371600"/>
            <a:ext cx="19510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8"/>
    </mc:Choice>
    <mc:Fallback xmlns="">
      <p:transition spd="slow" advTm="30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Transformations in 2D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2650"/>
            <a:ext cx="4381500" cy="17081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Translation</a:t>
            </a:r>
          </a:p>
          <a:p>
            <a:pPr lvl="1" eaLnBrk="1" hangingPunct="1">
              <a:buFontTx/>
              <a:buNone/>
            </a:pPr>
            <a:r>
              <a:rPr lang="en-US" altLang="ko-KR" sz="2400" smtClean="0">
                <a:ea typeface="Gulim" pitchFamily="34" charset="-127"/>
              </a:rPr>
              <a:t>Qx = Px        + m13</a:t>
            </a:r>
          </a:p>
          <a:p>
            <a:pPr lvl="1" eaLnBrk="1" hangingPunct="1">
              <a:buFontTx/>
              <a:buNone/>
            </a:pPr>
            <a:r>
              <a:rPr lang="en-US" altLang="ko-KR" sz="2400" smtClean="0">
                <a:ea typeface="Gulim" pitchFamily="34" charset="-127"/>
              </a:rPr>
              <a:t>Qy =        Py + m23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1843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105400" y="1066800"/>
          <a:ext cx="35814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1587500" imgH="711200" progId="Equation.3">
                  <p:embed/>
                </p:oleObj>
              </mc:Choice>
              <mc:Fallback>
                <p:oleObj name="Equation" r:id="rId3" imgW="1587500" imgH="71120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066800"/>
                        <a:ext cx="3581400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1219200" y="3228975"/>
            <a:ext cx="7089775" cy="2562225"/>
            <a:chOff x="806" y="1776"/>
            <a:chExt cx="4466" cy="1614"/>
          </a:xfrm>
        </p:grpSpPr>
        <p:pic>
          <p:nvPicPr>
            <p:cNvPr id="18439" name="Picture 8" descr="Bx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" y="2310"/>
              <a:ext cx="78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V="1">
              <a:off x="806" y="1842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>
              <a:off x="806" y="313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435" name="Object 11"/>
            <p:cNvGraphicFramePr>
              <a:graphicFrameLocks noChangeAspect="1"/>
            </p:cNvGraphicFramePr>
            <p:nvPr/>
          </p:nvGraphicFramePr>
          <p:xfrm>
            <a:off x="2436" y="1832"/>
            <a:ext cx="848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5" name="Equation" r:id="rId6" imgW="698500" imgH="711200" progId="Equation.3">
                    <p:embed/>
                  </p:oleObj>
                </mc:Choice>
                <mc:Fallback>
                  <p:oleObj name="Equation" r:id="rId6" imgW="698500" imgH="711200" progId="Equation.3">
                    <p:embed/>
                    <p:pic>
                      <p:nvPicPr>
                        <p:cNvPr id="1843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1832"/>
                          <a:ext cx="848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42" name="Picture 12" descr="Bx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968"/>
              <a:ext cx="782" cy="8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3" name="Line 13"/>
            <p:cNvSpPr>
              <a:spLocks noChangeShapeType="1"/>
            </p:cNvSpPr>
            <p:nvPr/>
          </p:nvSpPr>
          <p:spPr bwMode="auto">
            <a:xfrm flipV="1">
              <a:off x="3792" y="1842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4"/>
            <p:cNvSpPr>
              <a:spLocks noChangeShapeType="1"/>
            </p:cNvSpPr>
            <p:nvPr/>
          </p:nvSpPr>
          <p:spPr bwMode="auto">
            <a:xfrm>
              <a:off x="3792" y="313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AutoShape 15"/>
            <p:cNvSpPr>
              <a:spLocks noChangeArrowheads="1"/>
            </p:cNvSpPr>
            <p:nvPr/>
          </p:nvSpPr>
          <p:spPr bwMode="auto">
            <a:xfrm>
              <a:off x="2496" y="2736"/>
              <a:ext cx="816" cy="288"/>
            </a:xfrm>
            <a:prstGeom prst="rightArrow">
              <a:avLst>
                <a:gd name="adj1" fmla="val 50000"/>
                <a:gd name="adj2" fmla="val 708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6" name="Text Box 16"/>
            <p:cNvSpPr txBox="1">
              <a:spLocks noChangeArrowheads="1"/>
            </p:cNvSpPr>
            <p:nvPr/>
          </p:nvSpPr>
          <p:spPr bwMode="auto">
            <a:xfrm>
              <a:off x="1936" y="282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447" name="Text Box 17"/>
            <p:cNvSpPr txBox="1">
              <a:spLocks noChangeArrowheads="1"/>
            </p:cNvSpPr>
            <p:nvPr/>
          </p:nvSpPr>
          <p:spPr bwMode="auto">
            <a:xfrm>
              <a:off x="864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448" name="Text Box 18"/>
            <p:cNvSpPr txBox="1">
              <a:spLocks noChangeArrowheads="1"/>
            </p:cNvSpPr>
            <p:nvPr/>
          </p:nvSpPr>
          <p:spPr bwMode="auto">
            <a:xfrm>
              <a:off x="4936" y="28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3888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450" name="Line 20"/>
            <p:cNvSpPr>
              <a:spLocks noChangeShapeType="1"/>
            </p:cNvSpPr>
            <p:nvPr/>
          </p:nvSpPr>
          <p:spPr bwMode="auto">
            <a:xfrm flipV="1">
              <a:off x="4464" y="30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21"/>
            <p:cNvSpPr>
              <a:spLocks noChangeShapeType="1"/>
            </p:cNvSpPr>
            <p:nvPr/>
          </p:nvSpPr>
          <p:spPr bwMode="auto">
            <a:xfrm>
              <a:off x="3792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Text Box 22"/>
            <p:cNvSpPr txBox="1">
              <a:spLocks noChangeArrowheads="1"/>
            </p:cNvSpPr>
            <p:nvPr/>
          </p:nvSpPr>
          <p:spPr bwMode="auto">
            <a:xfrm>
              <a:off x="4370" y="310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53" name="Text Box 23"/>
            <p:cNvSpPr txBox="1">
              <a:spLocks noChangeArrowheads="1"/>
            </p:cNvSpPr>
            <p:nvPr/>
          </p:nvSpPr>
          <p:spPr bwMode="auto">
            <a:xfrm>
              <a:off x="3552" y="263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54" name="Rectangle 24"/>
            <p:cNvSpPr>
              <a:spLocks noChangeArrowheads="1"/>
            </p:cNvSpPr>
            <p:nvPr/>
          </p:nvSpPr>
          <p:spPr bwMode="auto">
            <a:xfrm>
              <a:off x="2976" y="1776"/>
              <a:ext cx="336" cy="62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1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64"/>
    </mc:Choice>
    <mc:Fallback xmlns="">
      <p:transition spd="slow" advTm="19666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Transformations in 2D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2650"/>
            <a:ext cx="4381500" cy="16319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Scaling</a:t>
            </a:r>
          </a:p>
          <a:p>
            <a:pPr lvl="1" eaLnBrk="1" hangingPunct="1">
              <a:buFontTx/>
              <a:buNone/>
            </a:pPr>
            <a:r>
              <a:rPr lang="en-US" altLang="ko-KR" sz="2400" smtClean="0">
                <a:ea typeface="Gulim" pitchFamily="34" charset="-127"/>
              </a:rPr>
              <a:t>Qx = Sx Px       </a:t>
            </a:r>
          </a:p>
          <a:p>
            <a:pPr lvl="1" eaLnBrk="1" hangingPunct="1">
              <a:buFontTx/>
              <a:buNone/>
            </a:pPr>
            <a:r>
              <a:rPr lang="en-US" altLang="ko-KR" sz="2400" smtClean="0">
                <a:ea typeface="Gulim" pitchFamily="34" charset="-127"/>
              </a:rPr>
              <a:t>Qy = Sy Py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sz="2200" smtClean="0"/>
          </a:p>
        </p:txBody>
      </p:sp>
      <p:graphicFrame>
        <p:nvGraphicFramePr>
          <p:cNvPr id="1945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105400" y="990600"/>
          <a:ext cx="38100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1600200" imgH="711200" progId="Equation.3">
                  <p:embed/>
                </p:oleObj>
              </mc:Choice>
              <mc:Fallback>
                <p:oleObj name="Equation" r:id="rId3" imgW="1600200" imgH="711200" progId="Equation.3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990600"/>
                        <a:ext cx="38100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3" name="Group 48"/>
          <p:cNvGrpSpPr>
            <a:grpSpLocks/>
          </p:cNvGrpSpPr>
          <p:nvPr/>
        </p:nvGrpSpPr>
        <p:grpSpPr bwMode="auto">
          <a:xfrm>
            <a:off x="685800" y="2286000"/>
            <a:ext cx="8915400" cy="3962400"/>
            <a:chOff x="432" y="1440"/>
            <a:chExt cx="5616" cy="2496"/>
          </a:xfrm>
        </p:grpSpPr>
        <p:pic>
          <p:nvPicPr>
            <p:cNvPr id="19464" name="Picture 21" descr="Bx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544"/>
              <a:ext cx="650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5" name="Line 22"/>
            <p:cNvSpPr>
              <a:spLocks noChangeShapeType="1"/>
            </p:cNvSpPr>
            <p:nvPr/>
          </p:nvSpPr>
          <p:spPr bwMode="auto">
            <a:xfrm flipV="1">
              <a:off x="432" y="2160"/>
              <a:ext cx="0" cy="10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Text Box 23"/>
            <p:cNvSpPr txBox="1">
              <a:spLocks noChangeArrowheads="1"/>
            </p:cNvSpPr>
            <p:nvPr/>
          </p:nvSpPr>
          <p:spPr bwMode="auto">
            <a:xfrm>
              <a:off x="1304" y="294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67" name="Text Box 24"/>
            <p:cNvSpPr txBox="1">
              <a:spLocks noChangeArrowheads="1"/>
            </p:cNvSpPr>
            <p:nvPr/>
          </p:nvSpPr>
          <p:spPr bwMode="auto">
            <a:xfrm>
              <a:off x="490" y="19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68" name="Line 25"/>
            <p:cNvSpPr>
              <a:spLocks noChangeShapeType="1"/>
            </p:cNvSpPr>
            <p:nvPr/>
          </p:nvSpPr>
          <p:spPr bwMode="auto">
            <a:xfrm>
              <a:off x="432" y="3226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9" name="Group 26"/>
            <p:cNvGrpSpPr>
              <a:grpSpLocks/>
            </p:cNvGrpSpPr>
            <p:nvPr/>
          </p:nvGrpSpPr>
          <p:grpSpPr bwMode="auto">
            <a:xfrm>
              <a:off x="3792" y="2640"/>
              <a:ext cx="1632" cy="1296"/>
              <a:chOff x="3360" y="2640"/>
              <a:chExt cx="1632" cy="1296"/>
            </a:xfrm>
          </p:grpSpPr>
          <p:sp>
            <p:nvSpPr>
              <p:cNvPr id="19484" name="Line 27"/>
              <p:cNvSpPr>
                <a:spLocks noChangeShapeType="1"/>
              </p:cNvSpPr>
              <p:nvPr/>
            </p:nvSpPr>
            <p:spPr bwMode="auto">
              <a:xfrm flipV="1">
                <a:off x="3360" y="2848"/>
                <a:ext cx="0" cy="10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Text Box 28"/>
              <p:cNvSpPr txBox="1">
                <a:spLocks noChangeArrowheads="1"/>
              </p:cNvSpPr>
              <p:nvPr/>
            </p:nvSpPr>
            <p:spPr bwMode="auto">
              <a:xfrm>
                <a:off x="4656" y="364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9486" name="Text Box 29"/>
              <p:cNvSpPr txBox="1">
                <a:spLocks noChangeArrowheads="1"/>
              </p:cNvSpPr>
              <p:nvPr/>
            </p:nvSpPr>
            <p:spPr bwMode="auto">
              <a:xfrm>
                <a:off x="3418" y="26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pic>
            <p:nvPicPr>
              <p:cNvPr id="19487" name="Picture 30" descr="Bx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0" y="3576"/>
                <a:ext cx="1031" cy="3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88" name="Line 31"/>
              <p:cNvSpPr>
                <a:spLocks noChangeShapeType="1"/>
              </p:cNvSpPr>
              <p:nvPr/>
            </p:nvSpPr>
            <p:spPr bwMode="auto">
              <a:xfrm>
                <a:off x="3360" y="391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70" name="Group 32"/>
            <p:cNvGrpSpPr>
              <a:grpSpLocks/>
            </p:cNvGrpSpPr>
            <p:nvPr/>
          </p:nvGrpSpPr>
          <p:grpSpPr bwMode="auto">
            <a:xfrm>
              <a:off x="3784" y="1440"/>
              <a:ext cx="1208" cy="1282"/>
              <a:chOff x="3352" y="1440"/>
              <a:chExt cx="1208" cy="1282"/>
            </a:xfrm>
          </p:grpSpPr>
          <p:sp>
            <p:nvSpPr>
              <p:cNvPr id="19479" name="Line 33"/>
              <p:cNvSpPr>
                <a:spLocks noChangeShapeType="1"/>
              </p:cNvSpPr>
              <p:nvPr/>
            </p:nvSpPr>
            <p:spPr bwMode="auto">
              <a:xfrm flipV="1">
                <a:off x="3352" y="1648"/>
                <a:ext cx="0" cy="10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0" name="Text Box 34"/>
              <p:cNvSpPr txBox="1">
                <a:spLocks noChangeArrowheads="1"/>
              </p:cNvSpPr>
              <p:nvPr/>
            </p:nvSpPr>
            <p:spPr bwMode="auto">
              <a:xfrm>
                <a:off x="4224" y="243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9481" name="Text Box 35"/>
              <p:cNvSpPr txBox="1">
                <a:spLocks noChangeArrowheads="1"/>
              </p:cNvSpPr>
              <p:nvPr/>
            </p:nvSpPr>
            <p:spPr bwMode="auto">
              <a:xfrm>
                <a:off x="341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9482" name="Line 36"/>
              <p:cNvSpPr>
                <a:spLocks noChangeShapeType="1"/>
              </p:cNvSpPr>
              <p:nvPr/>
            </p:nvSpPr>
            <p:spPr bwMode="auto">
              <a:xfrm>
                <a:off x="3352" y="2714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9483" name="Picture 37" descr="Bx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1824"/>
                <a:ext cx="846" cy="8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aphicFrame>
          <p:nvGraphicFramePr>
            <p:cNvPr id="19459" name="Object 38"/>
            <p:cNvGraphicFramePr>
              <a:graphicFrameLocks noChangeAspect="1"/>
            </p:cNvGraphicFramePr>
            <p:nvPr/>
          </p:nvGraphicFramePr>
          <p:xfrm>
            <a:off x="1632" y="1689"/>
            <a:ext cx="1248" cy="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Equation" r:id="rId6" imgW="888614" imgH="710891" progId="Equation.3">
                    <p:embed/>
                  </p:oleObj>
                </mc:Choice>
                <mc:Fallback>
                  <p:oleObj name="Equation" r:id="rId6" imgW="888614" imgH="710891" progId="Equation.3">
                    <p:embed/>
                    <p:pic>
                      <p:nvPicPr>
                        <p:cNvPr id="19459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9"/>
                          <a:ext cx="1248" cy="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39"/>
            <p:cNvGraphicFramePr>
              <a:graphicFrameLocks noChangeAspect="1"/>
            </p:cNvGraphicFramePr>
            <p:nvPr/>
          </p:nvGraphicFramePr>
          <p:xfrm>
            <a:off x="1632" y="2832"/>
            <a:ext cx="1266" cy="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Equation" r:id="rId8" imgW="901309" imgH="710891" progId="Equation.3">
                    <p:embed/>
                  </p:oleObj>
                </mc:Choice>
                <mc:Fallback>
                  <p:oleObj name="Equation" r:id="rId8" imgW="901309" imgH="710891" progId="Equation.3">
                    <p:embed/>
                    <p:pic>
                      <p:nvPicPr>
                        <p:cNvPr id="1946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832"/>
                          <a:ext cx="1266" cy="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AutoShape 40"/>
            <p:cNvSpPr>
              <a:spLocks noChangeArrowheads="1"/>
            </p:cNvSpPr>
            <p:nvPr/>
          </p:nvSpPr>
          <p:spPr bwMode="auto">
            <a:xfrm>
              <a:off x="3024" y="2064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2" name="AutoShape 41"/>
            <p:cNvSpPr>
              <a:spLocks noChangeArrowheads="1"/>
            </p:cNvSpPr>
            <p:nvPr/>
          </p:nvSpPr>
          <p:spPr bwMode="auto">
            <a:xfrm>
              <a:off x="3024" y="3312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3" name="Rectangle 42"/>
            <p:cNvSpPr>
              <a:spLocks noChangeArrowheads="1"/>
            </p:cNvSpPr>
            <p:nvPr/>
          </p:nvSpPr>
          <p:spPr bwMode="auto">
            <a:xfrm>
              <a:off x="1680" y="1680"/>
              <a:ext cx="432" cy="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4" name="Rectangle 43"/>
            <p:cNvSpPr>
              <a:spLocks noChangeArrowheads="1"/>
            </p:cNvSpPr>
            <p:nvPr/>
          </p:nvSpPr>
          <p:spPr bwMode="auto">
            <a:xfrm>
              <a:off x="2112" y="2014"/>
              <a:ext cx="432" cy="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5" name="Rectangle 44"/>
            <p:cNvSpPr>
              <a:spLocks noChangeArrowheads="1"/>
            </p:cNvSpPr>
            <p:nvPr/>
          </p:nvSpPr>
          <p:spPr bwMode="auto">
            <a:xfrm>
              <a:off x="1680" y="2822"/>
              <a:ext cx="432" cy="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6" name="Rectangle 45"/>
            <p:cNvSpPr>
              <a:spLocks noChangeArrowheads="1"/>
            </p:cNvSpPr>
            <p:nvPr/>
          </p:nvSpPr>
          <p:spPr bwMode="auto">
            <a:xfrm>
              <a:off x="2112" y="3156"/>
              <a:ext cx="432" cy="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7" name="Text Box 46"/>
            <p:cNvSpPr txBox="1">
              <a:spLocks noChangeArrowheads="1"/>
            </p:cNvSpPr>
            <p:nvPr/>
          </p:nvSpPr>
          <p:spPr bwMode="auto">
            <a:xfrm>
              <a:off x="4848" y="1584"/>
              <a:ext cx="100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uniform</a:t>
              </a:r>
            </a:p>
          </p:txBody>
        </p:sp>
        <p:sp>
          <p:nvSpPr>
            <p:cNvPr id="19478" name="Text Box 47"/>
            <p:cNvSpPr txBox="1">
              <a:spLocks noChangeArrowheads="1"/>
            </p:cNvSpPr>
            <p:nvPr/>
          </p:nvSpPr>
          <p:spPr bwMode="auto">
            <a:xfrm>
              <a:off x="4896" y="2832"/>
              <a:ext cx="11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Non-uniform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312"/>
    </mc:Choice>
    <mc:Fallback xmlns="">
      <p:transition spd="slow" advTm="14031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Transformations in 2D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pPr eaLnBrk="1" hangingPunct="1"/>
            <a:r>
              <a:rPr lang="en-US" altLang="en-US" smtClean="0"/>
              <a:t>Scaling (Reflection)</a:t>
            </a:r>
          </a:p>
        </p:txBody>
      </p:sp>
      <p:grpSp>
        <p:nvGrpSpPr>
          <p:cNvPr id="20487" name="Group 32"/>
          <p:cNvGrpSpPr>
            <a:grpSpLocks/>
          </p:cNvGrpSpPr>
          <p:nvPr/>
        </p:nvGrpSpPr>
        <p:grpSpPr bwMode="auto">
          <a:xfrm>
            <a:off x="762000" y="1219200"/>
            <a:ext cx="8382000" cy="4805363"/>
            <a:chOff x="480" y="768"/>
            <a:chExt cx="5280" cy="3027"/>
          </a:xfrm>
        </p:grpSpPr>
        <p:pic>
          <p:nvPicPr>
            <p:cNvPr id="20488" name="Picture 4" descr="Bx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968"/>
              <a:ext cx="558" cy="5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 flipV="1">
              <a:off x="576" y="1758"/>
              <a:ext cx="0" cy="10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594" y="16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491" name="Line 7"/>
            <p:cNvSpPr>
              <a:spLocks noChangeShapeType="1"/>
            </p:cNvSpPr>
            <p:nvPr/>
          </p:nvSpPr>
          <p:spPr bwMode="auto">
            <a:xfrm>
              <a:off x="480" y="2736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Text Box 8"/>
            <p:cNvSpPr txBox="1">
              <a:spLocks noChangeArrowheads="1"/>
            </p:cNvSpPr>
            <p:nvPr/>
          </p:nvSpPr>
          <p:spPr bwMode="auto">
            <a:xfrm>
              <a:off x="4224" y="19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493" name="Text Box 9"/>
            <p:cNvSpPr txBox="1">
              <a:spLocks noChangeArrowheads="1"/>
            </p:cNvSpPr>
            <p:nvPr/>
          </p:nvSpPr>
          <p:spPr bwMode="auto">
            <a:xfrm>
              <a:off x="1392" y="24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20494" name="Group 10"/>
            <p:cNvGrpSpPr>
              <a:grpSpLocks/>
            </p:cNvGrpSpPr>
            <p:nvPr/>
          </p:nvGrpSpPr>
          <p:grpSpPr bwMode="auto">
            <a:xfrm>
              <a:off x="3623" y="768"/>
              <a:ext cx="2089" cy="1186"/>
              <a:chOff x="3239" y="768"/>
              <a:chExt cx="2089" cy="1186"/>
            </a:xfrm>
          </p:grpSpPr>
          <p:graphicFrame>
            <p:nvGraphicFramePr>
              <p:cNvPr id="20484" name="Object 11"/>
              <p:cNvGraphicFramePr>
                <a:graphicFrameLocks noChangeAspect="1"/>
              </p:cNvGraphicFramePr>
              <p:nvPr/>
            </p:nvGraphicFramePr>
            <p:xfrm>
              <a:off x="4300" y="1160"/>
              <a:ext cx="496" cy="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7" name="Equation" r:id="rId4" imgW="787400" imgH="711200" progId="Equation.3">
                      <p:embed/>
                    </p:oleObj>
                  </mc:Choice>
                  <mc:Fallback>
                    <p:oleObj name="Equation" r:id="rId4" imgW="787400" imgH="711200" progId="Equation.3">
                      <p:embed/>
                      <p:pic>
                        <p:nvPicPr>
                          <p:cNvPr id="20484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0" y="1160"/>
                            <a:ext cx="496" cy="4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0507" name="Picture 12" descr="Bx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26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1090"/>
                <a:ext cx="558" cy="5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08" name="Line 13"/>
              <p:cNvSpPr>
                <a:spLocks noChangeShapeType="1"/>
              </p:cNvSpPr>
              <p:nvPr/>
            </p:nvSpPr>
            <p:spPr bwMode="auto">
              <a:xfrm flipV="1">
                <a:off x="4224" y="880"/>
                <a:ext cx="0" cy="10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9" name="Text Box 14"/>
              <p:cNvSpPr txBox="1">
                <a:spLocks noChangeArrowheads="1"/>
              </p:cNvSpPr>
              <p:nvPr/>
            </p:nvSpPr>
            <p:spPr bwMode="auto">
              <a:xfrm>
                <a:off x="4224" y="76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0510" name="Line 15"/>
              <p:cNvSpPr>
                <a:spLocks noChangeShapeType="1"/>
              </p:cNvSpPr>
              <p:nvPr/>
            </p:nvSpPr>
            <p:spPr bwMode="auto">
              <a:xfrm>
                <a:off x="3239" y="1872"/>
                <a:ext cx="201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0511" name="Picture 16" descr="Bx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552" y="1098"/>
                <a:ext cx="558" cy="5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12" name="Text Box 17"/>
              <p:cNvSpPr txBox="1">
                <a:spLocks noChangeArrowheads="1"/>
              </p:cNvSpPr>
              <p:nvPr/>
            </p:nvSpPr>
            <p:spPr bwMode="auto">
              <a:xfrm>
                <a:off x="4992" y="158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20495" name="Group 18"/>
            <p:cNvGrpSpPr>
              <a:grpSpLocks/>
            </p:cNvGrpSpPr>
            <p:nvPr/>
          </p:nvGrpSpPr>
          <p:grpSpPr bwMode="auto">
            <a:xfrm>
              <a:off x="3632" y="2068"/>
              <a:ext cx="2128" cy="1727"/>
              <a:chOff x="3236" y="2068"/>
              <a:chExt cx="2128" cy="1727"/>
            </a:xfrm>
          </p:grpSpPr>
          <p:pic>
            <p:nvPicPr>
              <p:cNvPr id="20502" name="Picture 19" descr="Bx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2208"/>
                <a:ext cx="558" cy="5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03" name="Line 20"/>
              <p:cNvSpPr>
                <a:spLocks noChangeShapeType="1"/>
              </p:cNvSpPr>
              <p:nvPr/>
            </p:nvSpPr>
            <p:spPr bwMode="auto">
              <a:xfrm flipV="1">
                <a:off x="4224" y="2068"/>
                <a:ext cx="0" cy="17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0504" name="Picture 21" descr="Bx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 flipV="1">
                <a:off x="3562" y="3182"/>
                <a:ext cx="558" cy="5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05" name="Line 22"/>
              <p:cNvSpPr>
                <a:spLocks noChangeShapeType="1"/>
              </p:cNvSpPr>
              <p:nvPr/>
            </p:nvSpPr>
            <p:spPr bwMode="auto">
              <a:xfrm>
                <a:off x="3236" y="2958"/>
                <a:ext cx="201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Text Box 23"/>
              <p:cNvSpPr txBox="1">
                <a:spLocks noChangeArrowheads="1"/>
              </p:cNvSpPr>
              <p:nvPr/>
            </p:nvSpPr>
            <p:spPr bwMode="auto">
              <a:xfrm>
                <a:off x="5028" y="267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aphicFrame>
          <p:nvGraphicFramePr>
            <p:cNvPr id="20482" name="Object 24"/>
            <p:cNvGraphicFramePr>
              <a:graphicFrameLocks noChangeAspect="1"/>
            </p:cNvGraphicFramePr>
            <p:nvPr/>
          </p:nvGraphicFramePr>
          <p:xfrm>
            <a:off x="1776" y="2466"/>
            <a:ext cx="1152" cy="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name="Equation" r:id="rId6" imgW="876300" imgH="711200" progId="Equation.3">
                    <p:embed/>
                  </p:oleObj>
                </mc:Choice>
                <mc:Fallback>
                  <p:oleObj name="Equation" r:id="rId6" imgW="876300" imgH="711200" progId="Equation.3">
                    <p:embed/>
                    <p:pic>
                      <p:nvPicPr>
                        <p:cNvPr id="2048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466"/>
                          <a:ext cx="1152" cy="9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25"/>
            <p:cNvGraphicFramePr>
              <a:graphicFrameLocks noChangeAspect="1"/>
            </p:cNvGraphicFramePr>
            <p:nvPr/>
          </p:nvGraphicFramePr>
          <p:xfrm>
            <a:off x="1749" y="960"/>
            <a:ext cx="1035" cy="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9" name="Equation" r:id="rId8" imgW="787400" imgH="711200" progId="Equation.3">
                    <p:embed/>
                  </p:oleObj>
                </mc:Choice>
                <mc:Fallback>
                  <p:oleObj name="Equation" r:id="rId8" imgW="787400" imgH="711200" progId="Equation.3">
                    <p:embed/>
                    <p:pic>
                      <p:nvPicPr>
                        <p:cNvPr id="2048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960"/>
                          <a:ext cx="1035" cy="9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AutoShape 26"/>
            <p:cNvSpPr>
              <a:spLocks noChangeArrowheads="1"/>
            </p:cNvSpPr>
            <p:nvPr/>
          </p:nvSpPr>
          <p:spPr bwMode="auto">
            <a:xfrm>
              <a:off x="2976" y="124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AutoShape 27"/>
            <p:cNvSpPr>
              <a:spLocks noChangeArrowheads="1"/>
            </p:cNvSpPr>
            <p:nvPr/>
          </p:nvSpPr>
          <p:spPr bwMode="auto">
            <a:xfrm>
              <a:off x="3024" y="2640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8" name="Rectangle 28"/>
            <p:cNvSpPr>
              <a:spLocks noChangeArrowheads="1"/>
            </p:cNvSpPr>
            <p:nvPr/>
          </p:nvSpPr>
          <p:spPr bwMode="auto">
            <a:xfrm>
              <a:off x="1824" y="912"/>
              <a:ext cx="384" cy="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9" name="Rectangle 29"/>
            <p:cNvSpPr>
              <a:spLocks noChangeArrowheads="1"/>
            </p:cNvSpPr>
            <p:nvPr/>
          </p:nvSpPr>
          <p:spPr bwMode="auto">
            <a:xfrm>
              <a:off x="2208" y="1246"/>
              <a:ext cx="336" cy="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0" name="Rectangle 30"/>
            <p:cNvSpPr>
              <a:spLocks noChangeArrowheads="1"/>
            </p:cNvSpPr>
            <p:nvPr/>
          </p:nvSpPr>
          <p:spPr bwMode="auto">
            <a:xfrm>
              <a:off x="1824" y="2400"/>
              <a:ext cx="432" cy="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1" name="Rectangle 31"/>
            <p:cNvSpPr>
              <a:spLocks noChangeArrowheads="1"/>
            </p:cNvSpPr>
            <p:nvPr/>
          </p:nvSpPr>
          <p:spPr bwMode="auto">
            <a:xfrm>
              <a:off x="2256" y="2734"/>
              <a:ext cx="384" cy="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4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77"/>
    </mc:Choice>
    <mc:Fallback xmlns="">
      <p:transition spd="slow" advTm="13277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Transformations in 2D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717550"/>
          </a:xfrm>
        </p:spPr>
        <p:txBody>
          <a:bodyPr/>
          <a:lstStyle/>
          <a:p>
            <a:pPr eaLnBrk="1" hangingPunct="1"/>
            <a:r>
              <a:rPr lang="en-US" altLang="en-US" smtClean="0"/>
              <a:t>Scaling (Reflection)</a:t>
            </a:r>
          </a:p>
        </p:txBody>
      </p:sp>
      <p:grpSp>
        <p:nvGrpSpPr>
          <p:cNvPr id="21509" name="Group 61"/>
          <p:cNvGrpSpPr>
            <a:grpSpLocks/>
          </p:cNvGrpSpPr>
          <p:nvPr/>
        </p:nvGrpSpPr>
        <p:grpSpPr bwMode="auto">
          <a:xfrm>
            <a:off x="2971800" y="1752600"/>
            <a:ext cx="3810000" cy="4456113"/>
            <a:chOff x="1872" y="1104"/>
            <a:chExt cx="2400" cy="2807"/>
          </a:xfrm>
        </p:grpSpPr>
        <p:grpSp>
          <p:nvGrpSpPr>
            <p:cNvPr id="21510" name="Group 4"/>
            <p:cNvGrpSpPr>
              <a:grpSpLocks noChangeAspect="1"/>
            </p:cNvGrpSpPr>
            <p:nvPr/>
          </p:nvGrpSpPr>
          <p:grpSpPr bwMode="auto">
            <a:xfrm>
              <a:off x="1872" y="1104"/>
              <a:ext cx="2400" cy="1600"/>
              <a:chOff x="2165" y="3398"/>
              <a:chExt cx="3780" cy="2520"/>
            </a:xfrm>
          </p:grpSpPr>
          <p:sp>
            <p:nvSpPr>
              <p:cNvPr id="21513" name="AutoShape 5"/>
              <p:cNvSpPr>
                <a:spLocks noChangeAspect="1" noChangeArrowheads="1"/>
              </p:cNvSpPr>
              <p:nvPr/>
            </p:nvSpPr>
            <p:spPr bwMode="auto">
              <a:xfrm>
                <a:off x="2165" y="3398"/>
                <a:ext cx="3780" cy="25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514" name="Group 6"/>
              <p:cNvGrpSpPr>
                <a:grpSpLocks/>
              </p:cNvGrpSpPr>
              <p:nvPr/>
            </p:nvGrpSpPr>
            <p:grpSpPr bwMode="auto">
              <a:xfrm>
                <a:off x="2371" y="3398"/>
                <a:ext cx="3574" cy="2340"/>
                <a:chOff x="2371" y="3398"/>
                <a:chExt cx="3574" cy="2340"/>
              </a:xfrm>
            </p:grpSpPr>
            <p:sp>
              <p:nvSpPr>
                <p:cNvPr id="21515" name="Line 7"/>
                <p:cNvSpPr>
                  <a:spLocks noChangeShapeType="1"/>
                </p:cNvSpPr>
                <p:nvPr/>
              </p:nvSpPr>
              <p:spPr bwMode="auto">
                <a:xfrm>
                  <a:off x="2371" y="4697"/>
                  <a:ext cx="34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965" y="3578"/>
                  <a:ext cx="0" cy="2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605" y="4413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8" name="Oval 10"/>
                <p:cNvSpPr>
                  <a:spLocks noChangeArrowheads="1"/>
                </p:cNvSpPr>
                <p:nvPr/>
              </p:nvSpPr>
              <p:spPr bwMode="auto">
                <a:xfrm>
                  <a:off x="4405" y="4665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19" name="Oval 11"/>
                <p:cNvSpPr>
                  <a:spLocks noChangeArrowheads="1"/>
                </p:cNvSpPr>
                <p:nvPr/>
              </p:nvSpPr>
              <p:spPr bwMode="auto">
                <a:xfrm>
                  <a:off x="4489" y="4554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0" name="Oval 12"/>
                <p:cNvSpPr>
                  <a:spLocks noChangeArrowheads="1"/>
                </p:cNvSpPr>
                <p:nvPr/>
              </p:nvSpPr>
              <p:spPr bwMode="auto">
                <a:xfrm>
                  <a:off x="4613" y="4449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1" name="Oval 13"/>
                <p:cNvSpPr>
                  <a:spLocks noChangeArrowheads="1"/>
                </p:cNvSpPr>
                <p:nvPr/>
              </p:nvSpPr>
              <p:spPr bwMode="auto">
                <a:xfrm>
                  <a:off x="4706" y="4348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2" name="Oval 14"/>
                <p:cNvSpPr>
                  <a:spLocks noChangeArrowheads="1"/>
                </p:cNvSpPr>
                <p:nvPr/>
              </p:nvSpPr>
              <p:spPr bwMode="auto">
                <a:xfrm>
                  <a:off x="4834" y="4235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3" name="Oval 15"/>
                <p:cNvSpPr>
                  <a:spLocks noChangeArrowheads="1"/>
                </p:cNvSpPr>
                <p:nvPr/>
              </p:nvSpPr>
              <p:spPr bwMode="auto">
                <a:xfrm>
                  <a:off x="5053" y="4233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4" name="Oval 16"/>
                <p:cNvSpPr>
                  <a:spLocks noChangeArrowheads="1"/>
                </p:cNvSpPr>
                <p:nvPr/>
              </p:nvSpPr>
              <p:spPr bwMode="auto">
                <a:xfrm>
                  <a:off x="5272" y="4233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5" name="Oval 17"/>
                <p:cNvSpPr>
                  <a:spLocks noChangeArrowheads="1"/>
                </p:cNvSpPr>
                <p:nvPr/>
              </p:nvSpPr>
              <p:spPr bwMode="auto">
                <a:xfrm>
                  <a:off x="5272" y="4337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6" name="Oval 18"/>
                <p:cNvSpPr>
                  <a:spLocks noChangeArrowheads="1"/>
                </p:cNvSpPr>
                <p:nvPr/>
              </p:nvSpPr>
              <p:spPr bwMode="auto">
                <a:xfrm>
                  <a:off x="5272" y="4452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7" name="Oval 19"/>
                <p:cNvSpPr>
                  <a:spLocks noChangeArrowheads="1"/>
                </p:cNvSpPr>
                <p:nvPr/>
              </p:nvSpPr>
              <p:spPr bwMode="auto">
                <a:xfrm>
                  <a:off x="5278" y="4564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8" name="Oval 20"/>
                <p:cNvSpPr>
                  <a:spLocks noChangeArrowheads="1"/>
                </p:cNvSpPr>
                <p:nvPr/>
              </p:nvSpPr>
              <p:spPr bwMode="auto">
                <a:xfrm>
                  <a:off x="5278" y="4668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9" name="Oval 21"/>
                <p:cNvSpPr>
                  <a:spLocks noChangeArrowheads="1"/>
                </p:cNvSpPr>
                <p:nvPr/>
              </p:nvSpPr>
              <p:spPr bwMode="auto">
                <a:xfrm>
                  <a:off x="5278" y="4783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30" name="Oval 22"/>
                <p:cNvSpPr>
                  <a:spLocks noChangeArrowheads="1"/>
                </p:cNvSpPr>
                <p:nvPr/>
              </p:nvSpPr>
              <p:spPr bwMode="auto">
                <a:xfrm>
                  <a:off x="5278" y="4885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31" name="Oval 23"/>
                <p:cNvSpPr>
                  <a:spLocks noChangeArrowheads="1"/>
                </p:cNvSpPr>
                <p:nvPr/>
              </p:nvSpPr>
              <p:spPr bwMode="auto">
                <a:xfrm>
                  <a:off x="5278" y="4989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32" name="Oval 24"/>
                <p:cNvSpPr>
                  <a:spLocks noChangeArrowheads="1"/>
                </p:cNvSpPr>
                <p:nvPr/>
              </p:nvSpPr>
              <p:spPr bwMode="auto">
                <a:xfrm>
                  <a:off x="5278" y="5104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33" name="Oval 25"/>
                <p:cNvSpPr>
                  <a:spLocks noChangeArrowheads="1"/>
                </p:cNvSpPr>
                <p:nvPr/>
              </p:nvSpPr>
              <p:spPr bwMode="auto">
                <a:xfrm>
                  <a:off x="4837" y="4885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34" name="Oval 26"/>
                <p:cNvSpPr>
                  <a:spLocks noChangeArrowheads="1"/>
                </p:cNvSpPr>
                <p:nvPr/>
              </p:nvSpPr>
              <p:spPr bwMode="auto">
                <a:xfrm>
                  <a:off x="4837" y="4989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35" name="Oval 27"/>
                <p:cNvSpPr>
                  <a:spLocks noChangeArrowheads="1"/>
                </p:cNvSpPr>
                <p:nvPr/>
              </p:nvSpPr>
              <p:spPr bwMode="auto">
                <a:xfrm>
                  <a:off x="4837" y="5104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36" name="Oval 28"/>
                <p:cNvSpPr>
                  <a:spLocks noChangeArrowheads="1"/>
                </p:cNvSpPr>
                <p:nvPr/>
              </p:nvSpPr>
              <p:spPr bwMode="auto">
                <a:xfrm>
                  <a:off x="5045" y="5110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37" name="Oval 29"/>
                <p:cNvSpPr>
                  <a:spLocks noChangeArrowheads="1"/>
                </p:cNvSpPr>
                <p:nvPr/>
              </p:nvSpPr>
              <p:spPr bwMode="auto">
                <a:xfrm>
                  <a:off x="5050" y="4233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38" name="Oval 30"/>
                <p:cNvSpPr>
                  <a:spLocks noChangeArrowheads="1"/>
                </p:cNvSpPr>
                <p:nvPr/>
              </p:nvSpPr>
              <p:spPr bwMode="auto">
                <a:xfrm>
                  <a:off x="4617" y="4669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39" name="Oval 31"/>
                <p:cNvSpPr>
                  <a:spLocks noChangeArrowheads="1"/>
                </p:cNvSpPr>
                <p:nvPr/>
              </p:nvSpPr>
              <p:spPr bwMode="auto">
                <a:xfrm>
                  <a:off x="4620" y="4671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40" name="Oval 32"/>
                <p:cNvSpPr>
                  <a:spLocks noChangeArrowheads="1"/>
                </p:cNvSpPr>
                <p:nvPr/>
              </p:nvSpPr>
              <p:spPr bwMode="auto">
                <a:xfrm>
                  <a:off x="4829" y="4671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41" name="Oval 33"/>
                <p:cNvSpPr>
                  <a:spLocks noChangeArrowheads="1"/>
                </p:cNvSpPr>
                <p:nvPr/>
              </p:nvSpPr>
              <p:spPr bwMode="auto">
                <a:xfrm>
                  <a:off x="4829" y="4786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42" name="Oval 34"/>
                <p:cNvSpPr>
                  <a:spLocks noChangeArrowheads="1"/>
                </p:cNvSpPr>
                <p:nvPr/>
              </p:nvSpPr>
              <p:spPr bwMode="auto">
                <a:xfrm>
                  <a:off x="2624" y="5529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43" name="Oval 35"/>
                <p:cNvSpPr>
                  <a:spLocks noChangeArrowheads="1"/>
                </p:cNvSpPr>
                <p:nvPr/>
              </p:nvSpPr>
              <p:spPr bwMode="auto">
                <a:xfrm>
                  <a:off x="2624" y="5305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44" name="Oval 36"/>
                <p:cNvSpPr>
                  <a:spLocks noChangeArrowheads="1"/>
                </p:cNvSpPr>
                <p:nvPr/>
              </p:nvSpPr>
              <p:spPr bwMode="auto">
                <a:xfrm>
                  <a:off x="2629" y="5096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45" name="Oval 37"/>
                <p:cNvSpPr>
                  <a:spLocks noChangeArrowheads="1"/>
                </p:cNvSpPr>
                <p:nvPr/>
              </p:nvSpPr>
              <p:spPr bwMode="auto">
                <a:xfrm>
                  <a:off x="2630" y="4898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46" name="Oval 38"/>
                <p:cNvSpPr>
                  <a:spLocks noChangeArrowheads="1"/>
                </p:cNvSpPr>
                <p:nvPr/>
              </p:nvSpPr>
              <p:spPr bwMode="auto">
                <a:xfrm>
                  <a:off x="2630" y="4674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47" name="Oval 39"/>
                <p:cNvSpPr>
                  <a:spLocks noChangeArrowheads="1"/>
                </p:cNvSpPr>
                <p:nvPr/>
              </p:nvSpPr>
              <p:spPr bwMode="auto">
                <a:xfrm>
                  <a:off x="2635" y="4465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48" name="Oval 40"/>
                <p:cNvSpPr>
                  <a:spLocks noChangeArrowheads="1"/>
                </p:cNvSpPr>
                <p:nvPr/>
              </p:nvSpPr>
              <p:spPr bwMode="auto">
                <a:xfrm>
                  <a:off x="2630" y="4243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49" name="Oval 41"/>
                <p:cNvSpPr>
                  <a:spLocks noChangeArrowheads="1"/>
                </p:cNvSpPr>
                <p:nvPr/>
              </p:nvSpPr>
              <p:spPr bwMode="auto">
                <a:xfrm>
                  <a:off x="2630" y="4019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0" name="Oval 42"/>
                <p:cNvSpPr>
                  <a:spLocks noChangeArrowheads="1"/>
                </p:cNvSpPr>
                <p:nvPr/>
              </p:nvSpPr>
              <p:spPr bwMode="auto">
                <a:xfrm>
                  <a:off x="2635" y="3810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1" name="Oval 43"/>
                <p:cNvSpPr>
                  <a:spLocks noChangeArrowheads="1"/>
                </p:cNvSpPr>
                <p:nvPr/>
              </p:nvSpPr>
              <p:spPr bwMode="auto">
                <a:xfrm>
                  <a:off x="3059" y="5535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2" name="Oval 44"/>
                <p:cNvSpPr>
                  <a:spLocks noChangeArrowheads="1"/>
                </p:cNvSpPr>
                <p:nvPr/>
              </p:nvSpPr>
              <p:spPr bwMode="auto">
                <a:xfrm>
                  <a:off x="3059" y="5311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3" name="Oval 45"/>
                <p:cNvSpPr>
                  <a:spLocks noChangeArrowheads="1"/>
                </p:cNvSpPr>
                <p:nvPr/>
              </p:nvSpPr>
              <p:spPr bwMode="auto">
                <a:xfrm>
                  <a:off x="3064" y="5102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4" name="Oval 46"/>
                <p:cNvSpPr>
                  <a:spLocks noChangeArrowheads="1"/>
                </p:cNvSpPr>
                <p:nvPr/>
              </p:nvSpPr>
              <p:spPr bwMode="auto">
                <a:xfrm>
                  <a:off x="2844" y="5528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5" name="Oval 47"/>
                <p:cNvSpPr>
                  <a:spLocks noChangeArrowheads="1"/>
                </p:cNvSpPr>
                <p:nvPr/>
              </p:nvSpPr>
              <p:spPr bwMode="auto">
                <a:xfrm>
                  <a:off x="3065" y="4890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6" name="Oval 48"/>
                <p:cNvSpPr>
                  <a:spLocks noChangeArrowheads="1"/>
                </p:cNvSpPr>
                <p:nvPr/>
              </p:nvSpPr>
              <p:spPr bwMode="auto">
                <a:xfrm>
                  <a:off x="3065" y="4671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7" name="Oval 49"/>
                <p:cNvSpPr>
                  <a:spLocks noChangeArrowheads="1"/>
                </p:cNvSpPr>
                <p:nvPr/>
              </p:nvSpPr>
              <p:spPr bwMode="auto">
                <a:xfrm>
                  <a:off x="3273" y="4671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8" name="Oval 50"/>
                <p:cNvSpPr>
                  <a:spLocks noChangeArrowheads="1"/>
                </p:cNvSpPr>
                <p:nvPr/>
              </p:nvSpPr>
              <p:spPr bwMode="auto">
                <a:xfrm>
                  <a:off x="3494" y="4671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9" name="Oval 51"/>
                <p:cNvSpPr>
                  <a:spLocks noChangeArrowheads="1"/>
                </p:cNvSpPr>
                <p:nvPr/>
              </p:nvSpPr>
              <p:spPr bwMode="auto">
                <a:xfrm>
                  <a:off x="3377" y="4452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60" name="Oval 52"/>
                <p:cNvSpPr>
                  <a:spLocks noChangeArrowheads="1"/>
                </p:cNvSpPr>
                <p:nvPr/>
              </p:nvSpPr>
              <p:spPr bwMode="auto">
                <a:xfrm>
                  <a:off x="3286" y="4246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61" name="Oval 53"/>
                <p:cNvSpPr>
                  <a:spLocks noChangeArrowheads="1"/>
                </p:cNvSpPr>
                <p:nvPr/>
              </p:nvSpPr>
              <p:spPr bwMode="auto">
                <a:xfrm>
                  <a:off x="3169" y="4029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62" name="Oval 54"/>
                <p:cNvSpPr>
                  <a:spLocks noChangeArrowheads="1"/>
                </p:cNvSpPr>
                <p:nvPr/>
              </p:nvSpPr>
              <p:spPr bwMode="auto">
                <a:xfrm>
                  <a:off x="3052" y="3810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63" name="Oval 55"/>
                <p:cNvSpPr>
                  <a:spLocks noChangeArrowheads="1"/>
                </p:cNvSpPr>
                <p:nvPr/>
              </p:nvSpPr>
              <p:spPr bwMode="auto">
                <a:xfrm>
                  <a:off x="2844" y="3810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6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585" y="4660"/>
                  <a:ext cx="360" cy="540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x</a:t>
                  </a:r>
                  <a:endParaRPr lang="en-US" altLang="en-US" sz="2000"/>
                </a:p>
              </p:txBody>
            </p:sp>
            <p:sp>
              <p:nvSpPr>
                <p:cNvPr id="2156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989" y="3398"/>
                  <a:ext cx="360" cy="540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y</a:t>
                  </a:r>
                  <a:endParaRPr lang="en-US" altLang="en-US" sz="2000"/>
                </a:p>
              </p:txBody>
            </p:sp>
          </p:grpSp>
        </p:grpSp>
        <p:graphicFrame>
          <p:nvGraphicFramePr>
            <p:cNvPr id="21506" name="Object 58"/>
            <p:cNvGraphicFramePr>
              <a:graphicFrameLocks noChangeAspect="1"/>
            </p:cNvGraphicFramePr>
            <p:nvPr/>
          </p:nvGraphicFramePr>
          <p:xfrm>
            <a:off x="2544" y="2784"/>
            <a:ext cx="1248" cy="1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Equation" r:id="rId3" imgW="787400" imgH="711200" progId="Equation.3">
                    <p:embed/>
                  </p:oleObj>
                </mc:Choice>
                <mc:Fallback>
                  <p:oleObj name="Equation" r:id="rId3" imgW="787400" imgH="711200" progId="Equation.3">
                    <p:embed/>
                    <p:pic>
                      <p:nvPicPr>
                        <p:cNvPr id="21506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784"/>
                          <a:ext cx="1248" cy="1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Rectangle 59"/>
            <p:cNvSpPr>
              <a:spLocks noChangeArrowheads="1"/>
            </p:cNvSpPr>
            <p:nvPr/>
          </p:nvSpPr>
          <p:spPr bwMode="auto">
            <a:xfrm>
              <a:off x="2640" y="2784"/>
              <a:ext cx="384" cy="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2" name="Rectangle 60"/>
            <p:cNvSpPr>
              <a:spLocks noChangeArrowheads="1"/>
            </p:cNvSpPr>
            <p:nvPr/>
          </p:nvSpPr>
          <p:spPr bwMode="auto">
            <a:xfrm>
              <a:off x="3024" y="3168"/>
              <a:ext cx="384" cy="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1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95"/>
    </mc:Choice>
    <mc:Fallback xmlns="">
      <p:transition spd="slow" advTm="9209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Transformations in 2D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200" smtClean="0"/>
              <a:t>Rotation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Q</a:t>
            </a:r>
            <a:r>
              <a:rPr lang="en-US" altLang="en-US" sz="2400" baseline="-25000" smtClean="0"/>
              <a:t>x</a:t>
            </a:r>
            <a:r>
              <a:rPr lang="en-US" altLang="en-US" sz="2400" smtClean="0"/>
              <a:t> = P</a:t>
            </a:r>
            <a:r>
              <a:rPr lang="en-US" altLang="en-US" sz="2400" baseline="-25000" smtClean="0"/>
              <a:t>x</a:t>
            </a:r>
            <a:r>
              <a:rPr lang="en-US" altLang="en-US" sz="2400" smtClean="0"/>
              <a:t> cos(</a:t>
            </a:r>
            <a:r>
              <a:rPr lang="en-US" altLang="en-US" sz="2400" smtClean="0">
                <a:sym typeface="Symbol" panose="05050102010706020507" pitchFamily="18" charset="2"/>
              </a:rPr>
              <a:t></a:t>
            </a:r>
            <a:r>
              <a:rPr lang="en-US" altLang="en-US" sz="2400" smtClean="0"/>
              <a:t>) – P</a:t>
            </a:r>
            <a:r>
              <a:rPr lang="en-US" altLang="en-US" sz="2400" baseline="-25000" smtClean="0"/>
              <a:t>y</a:t>
            </a:r>
            <a:r>
              <a:rPr lang="en-US" altLang="en-US" sz="2400" smtClean="0"/>
              <a:t> sin(</a:t>
            </a:r>
            <a:r>
              <a:rPr lang="en-US" altLang="en-US" sz="2400" smtClean="0">
                <a:sym typeface="Symbol" panose="05050102010706020507" pitchFamily="18" charset="2"/>
              </a:rPr>
              <a:t></a:t>
            </a:r>
            <a:r>
              <a:rPr lang="en-US" altLang="en-US" sz="240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Q</a:t>
            </a:r>
            <a:r>
              <a:rPr lang="en-US" altLang="en-US" sz="2400" baseline="-25000" smtClean="0"/>
              <a:t>y</a:t>
            </a:r>
            <a:r>
              <a:rPr lang="en-US" altLang="en-US" sz="2400" smtClean="0"/>
              <a:t> = P</a:t>
            </a:r>
            <a:r>
              <a:rPr lang="en-US" altLang="en-US" sz="2400" baseline="-25000" smtClean="0"/>
              <a:t>x</a:t>
            </a:r>
            <a:r>
              <a:rPr lang="en-US" altLang="en-US" sz="2400" smtClean="0"/>
              <a:t> sin(</a:t>
            </a:r>
            <a:r>
              <a:rPr lang="en-US" altLang="en-US" sz="2400" smtClean="0">
                <a:sym typeface="Symbol" panose="05050102010706020507" pitchFamily="18" charset="2"/>
              </a:rPr>
              <a:t></a:t>
            </a:r>
            <a:r>
              <a:rPr lang="en-US" altLang="en-US" sz="2400" smtClean="0"/>
              <a:t>)  + P</a:t>
            </a:r>
            <a:r>
              <a:rPr lang="en-US" altLang="en-US" sz="2400" baseline="-25000" smtClean="0"/>
              <a:t>y</a:t>
            </a:r>
            <a:r>
              <a:rPr lang="en-US" altLang="en-US" sz="2400" smtClean="0"/>
              <a:t> cos(</a:t>
            </a:r>
            <a:r>
              <a:rPr lang="en-US" altLang="en-US" sz="2400" smtClean="0">
                <a:sym typeface="Symbol" panose="05050102010706020507" pitchFamily="18" charset="2"/>
              </a:rPr>
              <a:t></a:t>
            </a:r>
            <a:r>
              <a:rPr lang="en-US" altLang="en-US" sz="2400" smtClean="0"/>
              <a:t>)</a:t>
            </a:r>
          </a:p>
          <a:p>
            <a:pPr lvl="1" eaLnBrk="1" hangingPunct="1"/>
            <a:endParaRPr lang="en-US" altLang="en-US" sz="2200" smtClean="0"/>
          </a:p>
        </p:txBody>
      </p:sp>
      <p:graphicFrame>
        <p:nvGraphicFramePr>
          <p:cNvPr id="2253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1200" y="914400"/>
          <a:ext cx="3276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1422400" imgH="711200" progId="Equation.3">
                  <p:embed/>
                </p:oleObj>
              </mc:Choice>
              <mc:Fallback>
                <p:oleObj name="Equation" r:id="rId3" imgW="1422400" imgH="711200" progId="Equation.3">
                  <p:embed/>
                  <p:pic>
                    <p:nvPicPr>
                      <p:cNvPr id="225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14400"/>
                        <a:ext cx="32766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22"/>
          <p:cNvGrpSpPr>
            <a:grpSpLocks/>
          </p:cNvGrpSpPr>
          <p:nvPr/>
        </p:nvGrpSpPr>
        <p:grpSpPr bwMode="auto">
          <a:xfrm>
            <a:off x="1143000" y="2800350"/>
            <a:ext cx="7772400" cy="2457450"/>
            <a:chOff x="528" y="1668"/>
            <a:chExt cx="4896" cy="1548"/>
          </a:xfrm>
        </p:grpSpPr>
        <p:pic>
          <p:nvPicPr>
            <p:cNvPr id="22535" name="Picture 7" descr="Bx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538"/>
              <a:ext cx="558" cy="5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V="1">
              <a:off x="624" y="2142"/>
              <a:ext cx="0" cy="10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642" y="19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528" y="3120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1440" y="28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</a:p>
          </p:txBody>
        </p:sp>
        <p:pic>
          <p:nvPicPr>
            <p:cNvPr id="22540" name="Picture 12" descr="Bx1"/>
            <p:cNvPicPr>
              <a:picLocks noChangeAspect="1" noChangeArrowheads="1"/>
            </p:cNvPicPr>
            <p:nvPr/>
          </p:nvPicPr>
          <p:blipFill>
            <a:blip r:embed="rId5" cstate="print">
              <a:lum brigh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" y="2468"/>
              <a:ext cx="558" cy="5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 flipV="1">
              <a:off x="4272" y="2074"/>
              <a:ext cx="0" cy="10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4290" y="19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4176" y="3052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5088" y="27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</a:p>
          </p:txBody>
        </p:sp>
        <p:pic>
          <p:nvPicPr>
            <p:cNvPr id="22545" name="Picture 17" descr="Bx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753690">
              <a:off x="3864" y="2370"/>
              <a:ext cx="558" cy="5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46" name="Arc 18"/>
            <p:cNvSpPr>
              <a:spLocks/>
            </p:cNvSpPr>
            <p:nvPr/>
          </p:nvSpPr>
          <p:spPr bwMode="auto">
            <a:xfrm>
              <a:off x="4344" y="289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386" y="279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60</a:t>
              </a:r>
              <a:r>
                <a:rPr lang="en-US" altLang="en-US" sz="2400" i="1" baseline="30000">
                  <a:latin typeface="Times New Roman" panose="02020603050405020304" pitchFamily="18" charset="0"/>
                </a:rPr>
                <a:t>0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1" name="Object 20"/>
            <p:cNvGraphicFramePr>
              <a:graphicFrameLocks noChangeAspect="1"/>
            </p:cNvGraphicFramePr>
            <p:nvPr/>
          </p:nvGraphicFramePr>
          <p:xfrm>
            <a:off x="1872" y="1668"/>
            <a:ext cx="1728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1" name="Equation" r:id="rId6" imgW="1358310" imgH="761669" progId="Equation.3">
                    <p:embed/>
                  </p:oleObj>
                </mc:Choice>
                <mc:Fallback>
                  <p:oleObj name="Equation" r:id="rId6" imgW="1358310" imgH="761669" progId="Equation.3">
                    <p:embed/>
                    <p:pic>
                      <p:nvPicPr>
                        <p:cNvPr id="2253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68"/>
                          <a:ext cx="1728" cy="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AutoShape 21"/>
            <p:cNvSpPr>
              <a:spLocks noChangeArrowheads="1"/>
            </p:cNvSpPr>
            <p:nvPr/>
          </p:nvSpPr>
          <p:spPr bwMode="auto">
            <a:xfrm>
              <a:off x="2352" y="2784"/>
              <a:ext cx="912" cy="336"/>
            </a:xfrm>
            <a:prstGeom prst="rightArrow">
              <a:avLst>
                <a:gd name="adj1" fmla="val 50000"/>
                <a:gd name="adj2" fmla="val 678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18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11"/>
    </mc:Choice>
    <mc:Fallback xmlns="">
      <p:transition spd="slow" advTm="9811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Transformations in 2D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pPr eaLnBrk="1" hangingPunct="1"/>
            <a:r>
              <a:rPr lang="en-US" altLang="en-US" smtClean="0"/>
              <a:t>Rotation</a:t>
            </a:r>
          </a:p>
        </p:txBody>
      </p:sp>
      <p:grpSp>
        <p:nvGrpSpPr>
          <p:cNvPr id="23557" name="Group 4"/>
          <p:cNvGrpSpPr>
            <a:grpSpLocks noChangeAspect="1"/>
          </p:cNvGrpSpPr>
          <p:nvPr/>
        </p:nvGrpSpPr>
        <p:grpSpPr bwMode="auto">
          <a:xfrm>
            <a:off x="3581400" y="1447800"/>
            <a:ext cx="2625725" cy="2424113"/>
            <a:chOff x="1985" y="3974"/>
            <a:chExt cx="2340" cy="2160"/>
          </a:xfrm>
        </p:grpSpPr>
        <p:sp>
          <p:nvSpPr>
            <p:cNvPr id="23558" name="AutoShape 5"/>
            <p:cNvSpPr>
              <a:spLocks noChangeAspect="1" noChangeArrowheads="1"/>
            </p:cNvSpPr>
            <p:nvPr/>
          </p:nvSpPr>
          <p:spPr bwMode="auto">
            <a:xfrm>
              <a:off x="1985" y="3974"/>
              <a:ext cx="2340" cy="21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3559" name="Group 6"/>
            <p:cNvGrpSpPr>
              <a:grpSpLocks/>
            </p:cNvGrpSpPr>
            <p:nvPr/>
          </p:nvGrpSpPr>
          <p:grpSpPr bwMode="auto">
            <a:xfrm>
              <a:off x="2011" y="4076"/>
              <a:ext cx="2299" cy="2042"/>
              <a:chOff x="2011" y="4076"/>
              <a:chExt cx="2299" cy="2042"/>
            </a:xfrm>
          </p:grpSpPr>
          <p:sp>
            <p:nvSpPr>
              <p:cNvPr id="23560" name="Line 7"/>
              <p:cNvSpPr>
                <a:spLocks noChangeShapeType="1"/>
              </p:cNvSpPr>
              <p:nvPr/>
            </p:nvSpPr>
            <p:spPr bwMode="auto">
              <a:xfrm>
                <a:off x="2345" y="5954"/>
                <a:ext cx="18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Line 8"/>
              <p:cNvSpPr>
                <a:spLocks noChangeShapeType="1"/>
              </p:cNvSpPr>
              <p:nvPr/>
            </p:nvSpPr>
            <p:spPr bwMode="auto">
              <a:xfrm flipV="1">
                <a:off x="2345" y="4154"/>
                <a:ext cx="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Line 9"/>
              <p:cNvSpPr>
                <a:spLocks noChangeShapeType="1"/>
              </p:cNvSpPr>
              <p:nvPr/>
            </p:nvSpPr>
            <p:spPr bwMode="auto">
              <a:xfrm flipV="1">
                <a:off x="2345" y="5414"/>
                <a:ext cx="14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Line 10"/>
              <p:cNvSpPr>
                <a:spLocks noChangeShapeType="1"/>
              </p:cNvSpPr>
              <p:nvPr/>
            </p:nvSpPr>
            <p:spPr bwMode="auto">
              <a:xfrm rot="19169258" flipV="1">
                <a:off x="2011" y="5004"/>
                <a:ext cx="14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Arc 11"/>
              <p:cNvSpPr>
                <a:spLocks/>
              </p:cNvSpPr>
              <p:nvPr/>
            </p:nvSpPr>
            <p:spPr bwMode="auto">
              <a:xfrm>
                <a:off x="2512" y="5646"/>
                <a:ext cx="18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565" name="Arc 12"/>
              <p:cNvSpPr>
                <a:spLocks/>
              </p:cNvSpPr>
              <p:nvPr/>
            </p:nvSpPr>
            <p:spPr bwMode="auto">
              <a:xfrm rot="1739556">
                <a:off x="2776" y="5758"/>
                <a:ext cx="180" cy="158"/>
              </a:xfrm>
              <a:custGeom>
                <a:avLst/>
                <a:gdLst>
                  <a:gd name="T0" fmla="*/ 0 w 21600"/>
                  <a:gd name="T1" fmla="*/ 0 h 19010"/>
                  <a:gd name="T2" fmla="*/ 0 w 21600"/>
                  <a:gd name="T3" fmla="*/ 0 h 19010"/>
                  <a:gd name="T4" fmla="*/ 0 w 21600"/>
                  <a:gd name="T5" fmla="*/ 0 h 190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010"/>
                  <a:gd name="T11" fmla="*/ 21600 w 21600"/>
                  <a:gd name="T12" fmla="*/ 19010 h 190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010" fill="none" extrusionOk="0">
                    <a:moveTo>
                      <a:pt x="10255" y="-1"/>
                    </a:moveTo>
                    <a:cubicBezTo>
                      <a:pt x="17243" y="3769"/>
                      <a:pt x="21600" y="11069"/>
                      <a:pt x="21600" y="19010"/>
                    </a:cubicBezTo>
                  </a:path>
                  <a:path w="21600" h="19010" stroke="0" extrusionOk="0">
                    <a:moveTo>
                      <a:pt x="10255" y="-1"/>
                    </a:moveTo>
                    <a:cubicBezTo>
                      <a:pt x="17243" y="3769"/>
                      <a:pt x="21600" y="11069"/>
                      <a:pt x="21600" y="19010"/>
                    </a:cubicBezTo>
                    <a:lnTo>
                      <a:pt x="0" y="19010"/>
                    </a:lnTo>
                    <a:lnTo>
                      <a:pt x="10255" y="-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566" name="Text Box 13"/>
              <p:cNvSpPr txBox="1">
                <a:spLocks noChangeArrowheads="1"/>
              </p:cNvSpPr>
              <p:nvPr/>
            </p:nvSpPr>
            <p:spPr bwMode="auto">
              <a:xfrm>
                <a:off x="3950" y="5555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endParaRPr lang="en-US" altLang="en-US" sz="2000"/>
              </a:p>
            </p:txBody>
          </p:sp>
          <p:sp>
            <p:nvSpPr>
              <p:cNvPr id="23567" name="Text Box 14"/>
              <p:cNvSpPr txBox="1">
                <a:spLocks noChangeArrowheads="1"/>
              </p:cNvSpPr>
              <p:nvPr/>
            </p:nvSpPr>
            <p:spPr bwMode="auto">
              <a:xfrm>
                <a:off x="2343" y="4076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endParaRPr lang="en-US" altLang="en-US" sz="2000"/>
              </a:p>
            </p:txBody>
          </p:sp>
          <p:sp>
            <p:nvSpPr>
              <p:cNvPr id="23568" name="Text Box 15"/>
              <p:cNvSpPr txBox="1">
                <a:spLocks noChangeArrowheads="1"/>
              </p:cNvSpPr>
              <p:nvPr/>
            </p:nvSpPr>
            <p:spPr bwMode="auto">
              <a:xfrm>
                <a:off x="3783" y="5182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 altLang="en-US" sz="2000"/>
              </a:p>
            </p:txBody>
          </p:sp>
          <p:sp>
            <p:nvSpPr>
              <p:cNvPr id="23569" name="Text Box 16"/>
              <p:cNvSpPr txBox="1">
                <a:spLocks noChangeArrowheads="1"/>
              </p:cNvSpPr>
              <p:nvPr/>
            </p:nvSpPr>
            <p:spPr bwMode="auto">
              <a:xfrm>
                <a:off x="3065" y="4334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endParaRPr lang="en-US" altLang="en-US" sz="2000"/>
              </a:p>
            </p:txBody>
          </p:sp>
          <p:sp>
            <p:nvSpPr>
              <p:cNvPr id="23570" name="Text Box 17"/>
              <p:cNvSpPr txBox="1">
                <a:spLocks noChangeArrowheads="1"/>
              </p:cNvSpPr>
              <p:nvPr/>
            </p:nvSpPr>
            <p:spPr bwMode="auto">
              <a:xfrm>
                <a:off x="3065" y="5234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R</a:t>
                </a:r>
                <a:endParaRPr lang="en-US" altLang="en-US" sz="2000"/>
              </a:p>
            </p:txBody>
          </p:sp>
          <p:sp>
            <p:nvSpPr>
              <p:cNvPr id="23571" name="Text Box 18"/>
              <p:cNvSpPr txBox="1">
                <a:spLocks noChangeArrowheads="1"/>
              </p:cNvSpPr>
              <p:nvPr/>
            </p:nvSpPr>
            <p:spPr bwMode="auto">
              <a:xfrm>
                <a:off x="2549" y="5390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lang="en-US" altLang="en-US" sz="2000"/>
              </a:p>
            </p:txBody>
          </p:sp>
          <p:sp>
            <p:nvSpPr>
              <p:cNvPr id="23572" name="Text Box 19"/>
              <p:cNvSpPr txBox="1">
                <a:spLocks noChangeArrowheads="1"/>
              </p:cNvSpPr>
              <p:nvPr/>
            </p:nvSpPr>
            <p:spPr bwMode="auto">
              <a:xfrm>
                <a:off x="2893" y="5578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</a:t>
                </a:r>
                <a:endParaRPr lang="en-US" altLang="en-US" sz="2000">
                  <a:sym typeface="Symbol" panose="05050102010706020507" pitchFamily="18" charset="2"/>
                </a:endParaRPr>
              </a:p>
            </p:txBody>
          </p:sp>
          <p:sp>
            <p:nvSpPr>
              <p:cNvPr id="23573" name="Oval 20"/>
              <p:cNvSpPr>
                <a:spLocks noChangeArrowheads="1"/>
              </p:cNvSpPr>
              <p:nvPr/>
            </p:nvSpPr>
            <p:spPr bwMode="auto">
              <a:xfrm>
                <a:off x="3759" y="5375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574" name="Oval 21"/>
              <p:cNvSpPr>
                <a:spLocks noChangeArrowheads="1"/>
              </p:cNvSpPr>
              <p:nvPr/>
            </p:nvSpPr>
            <p:spPr bwMode="auto">
              <a:xfrm>
                <a:off x="3073" y="456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aphicFrame>
        <p:nvGraphicFramePr>
          <p:cNvPr id="23554" name="Object 22"/>
          <p:cNvGraphicFramePr>
            <a:graphicFrameLocks noChangeAspect="1"/>
          </p:cNvGraphicFramePr>
          <p:nvPr/>
        </p:nvGraphicFramePr>
        <p:xfrm>
          <a:off x="1676400" y="4114800"/>
          <a:ext cx="66294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3187700" imgH="965200" progId="Equation.3">
                  <p:embed/>
                </p:oleObj>
              </mc:Choice>
              <mc:Fallback>
                <p:oleObj name="Equation" r:id="rId3" imgW="3187700" imgH="965200" progId="Equation.3">
                  <p:embed/>
                  <p:pic>
                    <p:nvPicPr>
                      <p:cNvPr id="235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66294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3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78"/>
    </mc:Choice>
    <mc:Fallback xmlns="">
      <p:transition spd="slow" advTm="2347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Transformations in 2D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pPr eaLnBrk="1" hangingPunct="1"/>
            <a:r>
              <a:rPr lang="en-US" altLang="en-US" smtClean="0"/>
              <a:t>Shear</a:t>
            </a:r>
          </a:p>
        </p:txBody>
      </p:sp>
      <p:grpSp>
        <p:nvGrpSpPr>
          <p:cNvPr id="24582" name="Group 32"/>
          <p:cNvGrpSpPr>
            <a:grpSpLocks/>
          </p:cNvGrpSpPr>
          <p:nvPr/>
        </p:nvGrpSpPr>
        <p:grpSpPr bwMode="auto">
          <a:xfrm>
            <a:off x="990600" y="657225"/>
            <a:ext cx="7162800" cy="5775325"/>
            <a:chOff x="624" y="414"/>
            <a:chExt cx="4512" cy="3638"/>
          </a:xfrm>
        </p:grpSpPr>
        <p:grpSp>
          <p:nvGrpSpPr>
            <p:cNvPr id="24583" name="Group 29"/>
            <p:cNvGrpSpPr>
              <a:grpSpLocks/>
            </p:cNvGrpSpPr>
            <p:nvPr/>
          </p:nvGrpSpPr>
          <p:grpSpPr bwMode="auto">
            <a:xfrm>
              <a:off x="624" y="414"/>
              <a:ext cx="4512" cy="3550"/>
              <a:chOff x="480" y="414"/>
              <a:chExt cx="4512" cy="3550"/>
            </a:xfrm>
          </p:grpSpPr>
          <p:pic>
            <p:nvPicPr>
              <p:cNvPr id="24586" name="Picture 4" descr="shearXY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0" y="3030"/>
                <a:ext cx="912" cy="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87" name="Text Box 5"/>
              <p:cNvSpPr txBox="1">
                <a:spLocks noChangeArrowheads="1"/>
              </p:cNvSpPr>
              <p:nvPr/>
            </p:nvSpPr>
            <p:spPr bwMode="auto">
              <a:xfrm>
                <a:off x="594" y="171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pic>
            <p:nvPicPr>
              <p:cNvPr id="24588" name="Picture 6" descr="Bx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202"/>
                <a:ext cx="558" cy="5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589" name="Line 7"/>
              <p:cNvSpPr>
                <a:spLocks noChangeShapeType="1"/>
              </p:cNvSpPr>
              <p:nvPr/>
            </p:nvSpPr>
            <p:spPr bwMode="auto">
              <a:xfrm flipV="1">
                <a:off x="576" y="1806"/>
                <a:ext cx="0" cy="10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Line 8"/>
              <p:cNvSpPr>
                <a:spLocks noChangeShapeType="1"/>
              </p:cNvSpPr>
              <p:nvPr/>
            </p:nvSpPr>
            <p:spPr bwMode="auto">
              <a:xfrm>
                <a:off x="480" y="2784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Text Box 9"/>
              <p:cNvSpPr txBox="1">
                <a:spLocks noChangeArrowheads="1"/>
              </p:cNvSpPr>
              <p:nvPr/>
            </p:nvSpPr>
            <p:spPr bwMode="auto">
              <a:xfrm>
                <a:off x="1392" y="25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grpSp>
            <p:nvGrpSpPr>
              <p:cNvPr id="24592" name="Group 10"/>
              <p:cNvGrpSpPr>
                <a:grpSpLocks/>
              </p:cNvGrpSpPr>
              <p:nvPr/>
            </p:nvGrpSpPr>
            <p:grpSpPr bwMode="auto">
              <a:xfrm>
                <a:off x="3744" y="414"/>
                <a:ext cx="1248" cy="1228"/>
                <a:chOff x="3744" y="624"/>
                <a:chExt cx="1248" cy="1228"/>
              </a:xfrm>
            </p:grpSpPr>
            <p:pic>
              <p:nvPicPr>
                <p:cNvPr id="24604" name="Picture 11" descr="shearX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0" y="1172"/>
                  <a:ext cx="906" cy="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60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840" y="778"/>
                  <a:ext cx="0" cy="107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858" y="6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2400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4607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756"/>
                  <a:ext cx="11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6" y="1476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2400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</p:grpSp>
          <p:grpSp>
            <p:nvGrpSpPr>
              <p:cNvPr id="24593" name="Group 16"/>
              <p:cNvGrpSpPr>
                <a:grpSpLocks/>
              </p:cNvGrpSpPr>
              <p:nvPr/>
            </p:nvGrpSpPr>
            <p:grpSpPr bwMode="auto">
              <a:xfrm>
                <a:off x="3744" y="1570"/>
                <a:ext cx="1248" cy="1228"/>
                <a:chOff x="3744" y="1680"/>
                <a:chExt cx="1248" cy="1228"/>
              </a:xfrm>
            </p:grpSpPr>
            <p:pic>
              <p:nvPicPr>
                <p:cNvPr id="24599" name="Picture 17" descr="shearY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0" y="1900"/>
                  <a:ext cx="570" cy="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60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840" y="1834"/>
                  <a:ext cx="0" cy="107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58" y="168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2400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460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12"/>
                  <a:ext cx="11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656" y="2532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2400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</p:grpSp>
          <p:sp>
            <p:nvSpPr>
              <p:cNvPr id="24594" name="Text Box 22"/>
              <p:cNvSpPr txBox="1">
                <a:spLocks noChangeArrowheads="1"/>
              </p:cNvSpPr>
              <p:nvPr/>
            </p:nvSpPr>
            <p:spPr bwMode="auto">
              <a:xfrm>
                <a:off x="3858" y="288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4595" name="Text Box 23"/>
              <p:cNvSpPr txBox="1">
                <a:spLocks noChangeArrowheads="1"/>
              </p:cNvSpPr>
              <p:nvPr/>
            </p:nvSpPr>
            <p:spPr bwMode="auto">
              <a:xfrm>
                <a:off x="4656" y="36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graphicFrame>
            <p:nvGraphicFramePr>
              <p:cNvPr id="24578" name="Object 24"/>
              <p:cNvGraphicFramePr>
                <a:graphicFrameLocks noChangeAspect="1"/>
              </p:cNvGraphicFramePr>
              <p:nvPr/>
            </p:nvGraphicFramePr>
            <p:xfrm>
              <a:off x="1882" y="1692"/>
              <a:ext cx="1056" cy="10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8" name="Equation" r:id="rId7" imgW="710891" imgH="710891" progId="Equation.3">
                      <p:embed/>
                    </p:oleObj>
                  </mc:Choice>
                  <mc:Fallback>
                    <p:oleObj name="Equation" r:id="rId7" imgW="710891" imgH="710891" progId="Equation.3">
                      <p:embed/>
                      <p:pic>
                        <p:nvPicPr>
                          <p:cNvPr id="24578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1692"/>
                            <a:ext cx="1056" cy="10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79" name="Object 25"/>
              <p:cNvGraphicFramePr>
                <a:graphicFrameLocks noChangeAspect="1"/>
              </p:cNvGraphicFramePr>
              <p:nvPr/>
            </p:nvGraphicFramePr>
            <p:xfrm>
              <a:off x="1881" y="576"/>
              <a:ext cx="1037" cy="10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9" name="Equation" r:id="rId9" imgW="698500" imgH="711200" progId="Equation.3">
                      <p:embed/>
                    </p:oleObj>
                  </mc:Choice>
                  <mc:Fallback>
                    <p:oleObj name="Equation" r:id="rId9" imgW="698500" imgH="711200" progId="Equation.3">
                      <p:embed/>
                      <p:pic>
                        <p:nvPicPr>
                          <p:cNvPr id="24579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1" y="576"/>
                            <a:ext cx="1037" cy="10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6" name="AutoShape 26"/>
              <p:cNvSpPr>
                <a:spLocks noChangeArrowheads="1"/>
              </p:cNvSpPr>
              <p:nvPr/>
            </p:nvSpPr>
            <p:spPr bwMode="auto">
              <a:xfrm>
                <a:off x="3120" y="960"/>
                <a:ext cx="480" cy="288"/>
              </a:xfrm>
              <a:prstGeom prst="rightArrow">
                <a:avLst>
                  <a:gd name="adj1" fmla="val 50000"/>
                  <a:gd name="adj2" fmla="val 41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97" name="AutoShape 27"/>
              <p:cNvSpPr>
                <a:spLocks noChangeArrowheads="1"/>
              </p:cNvSpPr>
              <p:nvPr/>
            </p:nvSpPr>
            <p:spPr bwMode="auto">
              <a:xfrm>
                <a:off x="3120" y="2112"/>
                <a:ext cx="480" cy="288"/>
              </a:xfrm>
              <a:prstGeom prst="rightArrow">
                <a:avLst>
                  <a:gd name="adj1" fmla="val 50000"/>
                  <a:gd name="adj2" fmla="val 41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98" name="AutoShape 28"/>
              <p:cNvSpPr>
                <a:spLocks noChangeArrowheads="1"/>
              </p:cNvSpPr>
              <p:nvPr/>
            </p:nvSpPr>
            <p:spPr bwMode="auto">
              <a:xfrm>
                <a:off x="3120" y="3408"/>
                <a:ext cx="480" cy="288"/>
              </a:xfrm>
              <a:prstGeom prst="rightArrow">
                <a:avLst>
                  <a:gd name="adj1" fmla="val 50000"/>
                  <a:gd name="adj2" fmla="val 41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4584" name="Line 30"/>
            <p:cNvSpPr>
              <a:spLocks noChangeShapeType="1"/>
            </p:cNvSpPr>
            <p:nvPr/>
          </p:nvSpPr>
          <p:spPr bwMode="auto">
            <a:xfrm flipV="1">
              <a:off x="3984" y="2978"/>
              <a:ext cx="0" cy="10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3888" y="3956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0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648"/>
    </mc:Choice>
    <mc:Fallback xmlns="">
      <p:transition spd="slow" advTm="20364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Transformations in 2D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641350"/>
          </a:xfrm>
        </p:spPr>
        <p:txBody>
          <a:bodyPr/>
          <a:lstStyle/>
          <a:p>
            <a:pPr eaLnBrk="1" hangingPunct="1"/>
            <a:r>
              <a:rPr lang="en-US" altLang="en-US" smtClean="0"/>
              <a:t>Concatenation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82948" name="Group 4"/>
          <p:cNvGrpSpPr>
            <a:grpSpLocks noChangeAspect="1"/>
          </p:cNvGrpSpPr>
          <p:nvPr/>
        </p:nvGrpSpPr>
        <p:grpSpPr bwMode="auto">
          <a:xfrm>
            <a:off x="3429000" y="1676400"/>
            <a:ext cx="2895600" cy="2286000"/>
            <a:chOff x="4145" y="10667"/>
            <a:chExt cx="3420" cy="2700"/>
          </a:xfrm>
        </p:grpSpPr>
        <p:sp>
          <p:nvSpPr>
            <p:cNvPr id="82949" name="AutoShape 5"/>
            <p:cNvSpPr>
              <a:spLocks noChangeAspect="1" noChangeArrowheads="1"/>
            </p:cNvSpPr>
            <p:nvPr/>
          </p:nvSpPr>
          <p:spPr bwMode="auto">
            <a:xfrm>
              <a:off x="4145" y="10667"/>
              <a:ext cx="3420" cy="27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2950" name="Group 6"/>
            <p:cNvGrpSpPr>
              <a:grpSpLocks/>
            </p:cNvGrpSpPr>
            <p:nvPr/>
          </p:nvGrpSpPr>
          <p:grpSpPr bwMode="auto">
            <a:xfrm>
              <a:off x="4414" y="10769"/>
              <a:ext cx="3151" cy="2444"/>
              <a:chOff x="4414" y="10769"/>
              <a:chExt cx="3151" cy="2444"/>
            </a:xfrm>
          </p:grpSpPr>
          <p:sp>
            <p:nvSpPr>
              <p:cNvPr id="82951" name="Line 7"/>
              <p:cNvSpPr>
                <a:spLocks noChangeShapeType="1"/>
              </p:cNvSpPr>
              <p:nvPr/>
            </p:nvSpPr>
            <p:spPr bwMode="auto">
              <a:xfrm>
                <a:off x="4414" y="13109"/>
                <a:ext cx="27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2" name="Line 8"/>
              <p:cNvSpPr>
                <a:spLocks noChangeShapeType="1"/>
              </p:cNvSpPr>
              <p:nvPr/>
            </p:nvSpPr>
            <p:spPr bwMode="auto">
              <a:xfrm flipV="1">
                <a:off x="4416" y="10769"/>
                <a:ext cx="1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3" name="Freeform 9"/>
              <p:cNvSpPr>
                <a:spLocks/>
              </p:cNvSpPr>
              <p:nvPr/>
            </p:nvSpPr>
            <p:spPr bwMode="auto">
              <a:xfrm>
                <a:off x="5112" y="11973"/>
                <a:ext cx="1728" cy="373"/>
              </a:xfrm>
              <a:custGeom>
                <a:avLst/>
                <a:gdLst>
                  <a:gd name="T0" fmla="*/ 0 w 1728"/>
                  <a:gd name="T1" fmla="*/ 0 h 373"/>
                  <a:gd name="T2" fmla="*/ 123 w 1728"/>
                  <a:gd name="T3" fmla="*/ 132 h 373"/>
                  <a:gd name="T4" fmla="*/ 480 w 1728"/>
                  <a:gd name="T5" fmla="*/ 297 h 373"/>
                  <a:gd name="T6" fmla="*/ 831 w 1728"/>
                  <a:gd name="T7" fmla="*/ 355 h 373"/>
                  <a:gd name="T8" fmla="*/ 1191 w 1728"/>
                  <a:gd name="T9" fmla="*/ 345 h 373"/>
                  <a:gd name="T10" fmla="*/ 1728 w 1728"/>
                  <a:gd name="T11" fmla="*/ 186 h 3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28"/>
                  <a:gd name="T19" fmla="*/ 0 h 373"/>
                  <a:gd name="T20" fmla="*/ 1728 w 1728"/>
                  <a:gd name="T21" fmla="*/ 373 h 3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28" h="373">
                    <a:moveTo>
                      <a:pt x="0" y="0"/>
                    </a:moveTo>
                    <a:cubicBezTo>
                      <a:pt x="21" y="23"/>
                      <a:pt x="43" y="83"/>
                      <a:pt x="123" y="132"/>
                    </a:cubicBezTo>
                    <a:cubicBezTo>
                      <a:pt x="203" y="181"/>
                      <a:pt x="362" y="260"/>
                      <a:pt x="480" y="297"/>
                    </a:cubicBezTo>
                    <a:cubicBezTo>
                      <a:pt x="598" y="334"/>
                      <a:pt x="713" y="347"/>
                      <a:pt x="831" y="355"/>
                    </a:cubicBezTo>
                    <a:cubicBezTo>
                      <a:pt x="949" y="363"/>
                      <a:pt x="1042" y="373"/>
                      <a:pt x="1191" y="345"/>
                    </a:cubicBezTo>
                    <a:cubicBezTo>
                      <a:pt x="1340" y="317"/>
                      <a:pt x="1639" y="212"/>
                      <a:pt x="1728" y="18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54" name="Freeform 10"/>
              <p:cNvSpPr>
                <a:spLocks/>
              </p:cNvSpPr>
              <p:nvPr/>
            </p:nvSpPr>
            <p:spPr bwMode="auto">
              <a:xfrm>
                <a:off x="5046" y="11265"/>
                <a:ext cx="840" cy="351"/>
              </a:xfrm>
              <a:custGeom>
                <a:avLst/>
                <a:gdLst>
                  <a:gd name="T0" fmla="*/ 0 w 840"/>
                  <a:gd name="T1" fmla="*/ 351 h 351"/>
                  <a:gd name="T2" fmla="*/ 183 w 840"/>
                  <a:gd name="T3" fmla="*/ 174 h 351"/>
                  <a:gd name="T4" fmla="*/ 528 w 840"/>
                  <a:gd name="T5" fmla="*/ 27 h 351"/>
                  <a:gd name="T6" fmla="*/ 840 w 840"/>
                  <a:gd name="T7" fmla="*/ 12 h 3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0"/>
                  <a:gd name="T13" fmla="*/ 0 h 351"/>
                  <a:gd name="T14" fmla="*/ 840 w 840"/>
                  <a:gd name="T15" fmla="*/ 351 h 3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0" h="351">
                    <a:moveTo>
                      <a:pt x="0" y="351"/>
                    </a:moveTo>
                    <a:cubicBezTo>
                      <a:pt x="30" y="322"/>
                      <a:pt x="95" y="228"/>
                      <a:pt x="183" y="174"/>
                    </a:cubicBezTo>
                    <a:cubicBezTo>
                      <a:pt x="271" y="120"/>
                      <a:pt x="419" y="54"/>
                      <a:pt x="528" y="27"/>
                    </a:cubicBezTo>
                    <a:cubicBezTo>
                      <a:pt x="637" y="0"/>
                      <a:pt x="775" y="15"/>
                      <a:pt x="840" y="1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55" name="Freeform 11"/>
              <p:cNvSpPr>
                <a:spLocks/>
              </p:cNvSpPr>
              <p:nvPr/>
            </p:nvSpPr>
            <p:spPr bwMode="auto">
              <a:xfrm>
                <a:off x="6297" y="11313"/>
                <a:ext cx="633" cy="720"/>
              </a:xfrm>
              <a:custGeom>
                <a:avLst/>
                <a:gdLst>
                  <a:gd name="T0" fmla="*/ 0 w 633"/>
                  <a:gd name="T1" fmla="*/ 0 h 720"/>
                  <a:gd name="T2" fmla="*/ 207 w 633"/>
                  <a:gd name="T3" fmla="*/ 54 h 720"/>
                  <a:gd name="T4" fmla="*/ 414 w 633"/>
                  <a:gd name="T5" fmla="*/ 198 h 720"/>
                  <a:gd name="T6" fmla="*/ 567 w 633"/>
                  <a:gd name="T7" fmla="*/ 426 h 720"/>
                  <a:gd name="T8" fmla="*/ 633 w 633"/>
                  <a:gd name="T9" fmla="*/ 72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3"/>
                  <a:gd name="T16" fmla="*/ 0 h 720"/>
                  <a:gd name="T17" fmla="*/ 633 w 633"/>
                  <a:gd name="T18" fmla="*/ 720 h 7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3" h="720">
                    <a:moveTo>
                      <a:pt x="0" y="0"/>
                    </a:moveTo>
                    <a:cubicBezTo>
                      <a:pt x="34" y="9"/>
                      <a:pt x="138" y="21"/>
                      <a:pt x="207" y="54"/>
                    </a:cubicBezTo>
                    <a:cubicBezTo>
                      <a:pt x="276" y="87"/>
                      <a:pt x="354" y="136"/>
                      <a:pt x="414" y="198"/>
                    </a:cubicBezTo>
                    <a:cubicBezTo>
                      <a:pt x="474" y="260"/>
                      <a:pt x="530" y="339"/>
                      <a:pt x="567" y="426"/>
                    </a:cubicBezTo>
                    <a:cubicBezTo>
                      <a:pt x="604" y="513"/>
                      <a:pt x="619" y="659"/>
                      <a:pt x="633" y="72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56" name="Text Box 12"/>
              <p:cNvSpPr txBox="1">
                <a:spLocks noChangeArrowheads="1"/>
              </p:cNvSpPr>
              <p:nvPr/>
            </p:nvSpPr>
            <p:spPr bwMode="auto">
              <a:xfrm>
                <a:off x="6893" y="12673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endParaRPr lang="en-US" altLang="en-US" sz="2000"/>
              </a:p>
            </p:txBody>
          </p:sp>
          <p:sp>
            <p:nvSpPr>
              <p:cNvPr id="82957" name="Text Box 13"/>
              <p:cNvSpPr txBox="1">
                <a:spLocks noChangeArrowheads="1"/>
              </p:cNvSpPr>
              <p:nvPr/>
            </p:nvSpPr>
            <p:spPr bwMode="auto">
              <a:xfrm>
                <a:off x="4453" y="10782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endParaRPr lang="en-US" altLang="en-US" sz="2000"/>
              </a:p>
            </p:txBody>
          </p:sp>
          <p:sp>
            <p:nvSpPr>
              <p:cNvPr id="82958" name="Text Box 14"/>
              <p:cNvSpPr txBox="1">
                <a:spLocks noChangeArrowheads="1"/>
              </p:cNvSpPr>
              <p:nvPr/>
            </p:nvSpPr>
            <p:spPr bwMode="auto">
              <a:xfrm>
                <a:off x="4602" y="11554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 altLang="en-US" sz="2000"/>
              </a:p>
            </p:txBody>
          </p:sp>
          <p:sp>
            <p:nvSpPr>
              <p:cNvPr id="82959" name="Text Box 15"/>
              <p:cNvSpPr txBox="1">
                <a:spLocks noChangeArrowheads="1"/>
              </p:cNvSpPr>
              <p:nvPr/>
            </p:nvSpPr>
            <p:spPr bwMode="auto">
              <a:xfrm>
                <a:off x="5895" y="1084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endParaRPr lang="en-US" altLang="en-US" sz="2000"/>
              </a:p>
            </p:txBody>
          </p:sp>
          <p:sp>
            <p:nvSpPr>
              <p:cNvPr id="82960" name="Text Box 16"/>
              <p:cNvSpPr txBox="1">
                <a:spLocks noChangeArrowheads="1"/>
              </p:cNvSpPr>
              <p:nvPr/>
            </p:nvSpPr>
            <p:spPr bwMode="auto">
              <a:xfrm>
                <a:off x="6882" y="11992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W</a:t>
                </a:r>
                <a:endParaRPr lang="en-US" altLang="en-US" sz="2000"/>
              </a:p>
            </p:txBody>
          </p:sp>
          <p:sp>
            <p:nvSpPr>
              <p:cNvPr id="82961" name="Text Box 17"/>
              <p:cNvSpPr txBox="1">
                <a:spLocks noChangeArrowheads="1"/>
              </p:cNvSpPr>
              <p:nvPr/>
            </p:nvSpPr>
            <p:spPr bwMode="auto">
              <a:xfrm>
                <a:off x="6665" y="11207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()</a:t>
                </a:r>
                <a:endParaRPr lang="en-US" altLang="en-US" sz="2000"/>
              </a:p>
            </p:txBody>
          </p:sp>
          <p:sp>
            <p:nvSpPr>
              <p:cNvPr id="82962" name="Text Box 18"/>
              <p:cNvSpPr txBox="1">
                <a:spLocks noChangeArrowheads="1"/>
              </p:cNvSpPr>
              <p:nvPr/>
            </p:nvSpPr>
            <p:spPr bwMode="auto">
              <a:xfrm>
                <a:off x="4878" y="10988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()</a:t>
                </a:r>
                <a:endParaRPr lang="en-US" altLang="en-US" sz="2000"/>
              </a:p>
            </p:txBody>
          </p:sp>
          <p:sp>
            <p:nvSpPr>
              <p:cNvPr id="82963" name="Oval 19"/>
              <p:cNvSpPr>
                <a:spLocks noChangeArrowheads="1"/>
              </p:cNvSpPr>
              <p:nvPr/>
            </p:nvSpPr>
            <p:spPr bwMode="auto">
              <a:xfrm>
                <a:off x="4954" y="1176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64" name="Oval 20"/>
              <p:cNvSpPr>
                <a:spLocks noChangeArrowheads="1"/>
              </p:cNvSpPr>
              <p:nvPr/>
            </p:nvSpPr>
            <p:spPr bwMode="auto">
              <a:xfrm>
                <a:off x="6034" y="1124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65" name="Oval 21"/>
              <p:cNvSpPr>
                <a:spLocks noChangeArrowheads="1"/>
              </p:cNvSpPr>
              <p:nvPr/>
            </p:nvSpPr>
            <p:spPr bwMode="auto">
              <a:xfrm>
                <a:off x="6866" y="1207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66" name="Text Box 22"/>
              <p:cNvSpPr txBox="1">
                <a:spLocks noChangeArrowheads="1"/>
              </p:cNvSpPr>
              <p:nvPr/>
            </p:nvSpPr>
            <p:spPr bwMode="auto">
              <a:xfrm>
                <a:off x="5639" y="12404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()</a:t>
                </a:r>
                <a:endParaRPr lang="en-US" alt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2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44"/>
    </mc:Choice>
    <mc:Fallback xmlns="">
      <p:transition spd="slow" advTm="11874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Transformations in 2D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Concatenation</a:t>
            </a:r>
          </a:p>
          <a:p>
            <a:pPr lvl="1" eaLnBrk="1" hangingPunct="1"/>
            <a:r>
              <a:rPr lang="en-US" altLang="en-US" sz="2700" smtClean="0"/>
              <a:t>We can form arbitrary affine transformation matrices by multiplying together rotation, translation, and scaling matrices</a:t>
            </a:r>
          </a:p>
          <a:p>
            <a:pPr lvl="1" eaLnBrk="1" hangingPunct="1"/>
            <a:r>
              <a:rPr lang="en-US" altLang="en-US" sz="2700" smtClean="0"/>
              <a:t>Because the same transformation is applied to many vertices, the cost of forming a matrix </a:t>
            </a:r>
            <a:r>
              <a:rPr lang="en-US" altLang="en-US" sz="2700" b="1" smtClean="0">
                <a:latin typeface="Times New Roman" panose="02020603050405020304" pitchFamily="18" charset="0"/>
              </a:rPr>
              <a:t>M</a:t>
            </a:r>
            <a:r>
              <a:rPr lang="en-US" altLang="en-US" sz="2700" smtClean="0">
                <a:latin typeface="Times New Roman" panose="02020603050405020304" pitchFamily="18" charset="0"/>
              </a:rPr>
              <a:t>=</a:t>
            </a:r>
            <a:r>
              <a:rPr lang="en-US" altLang="en-US" sz="2700" b="1" smtClean="0">
                <a:latin typeface="Times New Roman" panose="02020603050405020304" pitchFamily="18" charset="0"/>
              </a:rPr>
              <a:t>ABCD</a:t>
            </a:r>
            <a:r>
              <a:rPr lang="en-US" altLang="en-US" sz="2700" smtClean="0"/>
              <a:t> is not significant compared to the cost of computing </a:t>
            </a:r>
            <a:r>
              <a:rPr lang="en-US" altLang="en-US" sz="2700" b="1" smtClean="0">
                <a:latin typeface="Times New Roman" panose="02020603050405020304" pitchFamily="18" charset="0"/>
              </a:rPr>
              <a:t>Mp</a:t>
            </a:r>
            <a:r>
              <a:rPr lang="en-US" altLang="en-US" sz="2700" smtClean="0"/>
              <a:t> for many vertices </a:t>
            </a:r>
            <a:r>
              <a:rPr lang="en-US" altLang="en-US" sz="2700" b="1" smtClean="0">
                <a:latin typeface="Times New Roman" panose="02020603050405020304" pitchFamily="18" charset="0"/>
              </a:rPr>
              <a:t>p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8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5"/>
    </mc:Choice>
    <mc:Fallback xmlns="">
      <p:transition spd="slow" advTm="669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Transformations in 2D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24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Note that matrix on the right is the first applied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Mathematically, the following are equivalent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en-US" b="1" smtClean="0">
                <a:solidFill>
                  <a:schemeClr val="tx1"/>
                </a:solidFill>
              </a:rPr>
              <a:t>W = T</a:t>
            </a:r>
            <a:r>
              <a:rPr lang="pt-BR" altLang="en-US" b="1" baseline="-25000" smtClean="0">
                <a:solidFill>
                  <a:schemeClr val="tx1"/>
                </a:solidFill>
              </a:rPr>
              <a:t>2</a:t>
            </a:r>
            <a:r>
              <a:rPr lang="pt-BR" altLang="en-US" b="1" smtClean="0">
                <a:solidFill>
                  <a:schemeClr val="tx1"/>
                </a:solidFill>
              </a:rPr>
              <a:t> Q =  T</a:t>
            </a:r>
            <a:r>
              <a:rPr lang="pt-BR" altLang="en-US" b="1" baseline="-25000" smtClean="0">
                <a:solidFill>
                  <a:schemeClr val="tx1"/>
                </a:solidFill>
              </a:rPr>
              <a:t>2</a:t>
            </a:r>
            <a:r>
              <a:rPr lang="pt-BR" altLang="en-US" b="1" smtClean="0">
                <a:solidFill>
                  <a:schemeClr val="tx1"/>
                </a:solidFill>
              </a:rPr>
              <a:t> (T</a:t>
            </a:r>
            <a:r>
              <a:rPr lang="pt-BR" altLang="en-US" b="1" baseline="-25000" smtClean="0">
                <a:solidFill>
                  <a:schemeClr val="tx1"/>
                </a:solidFill>
              </a:rPr>
              <a:t>1</a:t>
            </a:r>
            <a:r>
              <a:rPr lang="pt-BR" altLang="en-US" b="1" smtClean="0">
                <a:solidFill>
                  <a:schemeClr val="tx1"/>
                </a:solidFill>
              </a:rPr>
              <a:t> P) = (T</a:t>
            </a:r>
            <a:r>
              <a:rPr lang="pt-BR" altLang="en-US" b="1" baseline="-25000" smtClean="0">
                <a:solidFill>
                  <a:schemeClr val="tx1"/>
                </a:solidFill>
              </a:rPr>
              <a:t>2</a:t>
            </a:r>
            <a:r>
              <a:rPr lang="pt-BR" altLang="en-US" b="1" smtClean="0">
                <a:solidFill>
                  <a:schemeClr val="tx1"/>
                </a:solidFill>
              </a:rPr>
              <a:t> T</a:t>
            </a:r>
            <a:r>
              <a:rPr lang="pt-BR" altLang="en-US" b="1" baseline="-25000" smtClean="0">
                <a:solidFill>
                  <a:schemeClr val="tx1"/>
                </a:solidFill>
              </a:rPr>
              <a:t>1</a:t>
            </a:r>
            <a:r>
              <a:rPr lang="pt-BR" altLang="en-US" b="1" smtClean="0">
                <a:solidFill>
                  <a:schemeClr val="tx1"/>
                </a:solidFill>
              </a:rPr>
              <a:t> )P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latin typeface="Times New Roman" panose="02020603050405020304" pitchFamily="18" charset="0"/>
              </a:rPr>
              <a:t>       	 </a:t>
            </a:r>
            <a:endParaRPr lang="en-US" altLang="en-US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  <p:grpSp>
        <p:nvGrpSpPr>
          <p:cNvPr id="84996" name="Group 4"/>
          <p:cNvGrpSpPr>
            <a:grpSpLocks noChangeAspect="1"/>
          </p:cNvGrpSpPr>
          <p:nvPr/>
        </p:nvGrpSpPr>
        <p:grpSpPr bwMode="auto">
          <a:xfrm>
            <a:off x="3810000" y="3276600"/>
            <a:ext cx="2895600" cy="2286000"/>
            <a:chOff x="4145" y="10667"/>
            <a:chExt cx="3420" cy="2700"/>
          </a:xfrm>
        </p:grpSpPr>
        <p:sp>
          <p:nvSpPr>
            <p:cNvPr id="84997" name="AutoShape 5"/>
            <p:cNvSpPr>
              <a:spLocks noChangeAspect="1" noChangeArrowheads="1"/>
            </p:cNvSpPr>
            <p:nvPr/>
          </p:nvSpPr>
          <p:spPr bwMode="auto">
            <a:xfrm>
              <a:off x="4145" y="10667"/>
              <a:ext cx="3420" cy="27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4998" name="Group 6"/>
            <p:cNvGrpSpPr>
              <a:grpSpLocks/>
            </p:cNvGrpSpPr>
            <p:nvPr/>
          </p:nvGrpSpPr>
          <p:grpSpPr bwMode="auto">
            <a:xfrm>
              <a:off x="4414" y="10769"/>
              <a:ext cx="3151" cy="2444"/>
              <a:chOff x="4414" y="10769"/>
              <a:chExt cx="3151" cy="2444"/>
            </a:xfrm>
          </p:grpSpPr>
          <p:sp>
            <p:nvSpPr>
              <p:cNvPr id="84999" name="Line 7"/>
              <p:cNvSpPr>
                <a:spLocks noChangeShapeType="1"/>
              </p:cNvSpPr>
              <p:nvPr/>
            </p:nvSpPr>
            <p:spPr bwMode="auto">
              <a:xfrm>
                <a:off x="4414" y="13109"/>
                <a:ext cx="27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00" name="Line 8"/>
              <p:cNvSpPr>
                <a:spLocks noChangeShapeType="1"/>
              </p:cNvSpPr>
              <p:nvPr/>
            </p:nvSpPr>
            <p:spPr bwMode="auto">
              <a:xfrm flipV="1">
                <a:off x="4416" y="10769"/>
                <a:ext cx="1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01" name="Freeform 9"/>
              <p:cNvSpPr>
                <a:spLocks/>
              </p:cNvSpPr>
              <p:nvPr/>
            </p:nvSpPr>
            <p:spPr bwMode="auto">
              <a:xfrm>
                <a:off x="5112" y="11973"/>
                <a:ext cx="1728" cy="373"/>
              </a:xfrm>
              <a:custGeom>
                <a:avLst/>
                <a:gdLst>
                  <a:gd name="T0" fmla="*/ 0 w 1728"/>
                  <a:gd name="T1" fmla="*/ 0 h 373"/>
                  <a:gd name="T2" fmla="*/ 123 w 1728"/>
                  <a:gd name="T3" fmla="*/ 132 h 373"/>
                  <a:gd name="T4" fmla="*/ 480 w 1728"/>
                  <a:gd name="T5" fmla="*/ 297 h 373"/>
                  <a:gd name="T6" fmla="*/ 831 w 1728"/>
                  <a:gd name="T7" fmla="*/ 355 h 373"/>
                  <a:gd name="T8" fmla="*/ 1191 w 1728"/>
                  <a:gd name="T9" fmla="*/ 345 h 373"/>
                  <a:gd name="T10" fmla="*/ 1728 w 1728"/>
                  <a:gd name="T11" fmla="*/ 186 h 3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28"/>
                  <a:gd name="T19" fmla="*/ 0 h 373"/>
                  <a:gd name="T20" fmla="*/ 1728 w 1728"/>
                  <a:gd name="T21" fmla="*/ 373 h 3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28" h="373">
                    <a:moveTo>
                      <a:pt x="0" y="0"/>
                    </a:moveTo>
                    <a:cubicBezTo>
                      <a:pt x="21" y="23"/>
                      <a:pt x="43" y="83"/>
                      <a:pt x="123" y="132"/>
                    </a:cubicBezTo>
                    <a:cubicBezTo>
                      <a:pt x="203" y="181"/>
                      <a:pt x="362" y="260"/>
                      <a:pt x="480" y="297"/>
                    </a:cubicBezTo>
                    <a:cubicBezTo>
                      <a:pt x="598" y="334"/>
                      <a:pt x="713" y="347"/>
                      <a:pt x="831" y="355"/>
                    </a:cubicBezTo>
                    <a:cubicBezTo>
                      <a:pt x="949" y="363"/>
                      <a:pt x="1042" y="373"/>
                      <a:pt x="1191" y="345"/>
                    </a:cubicBezTo>
                    <a:cubicBezTo>
                      <a:pt x="1340" y="317"/>
                      <a:pt x="1639" y="212"/>
                      <a:pt x="1728" y="18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002" name="Freeform 10"/>
              <p:cNvSpPr>
                <a:spLocks/>
              </p:cNvSpPr>
              <p:nvPr/>
            </p:nvSpPr>
            <p:spPr bwMode="auto">
              <a:xfrm>
                <a:off x="5046" y="11265"/>
                <a:ext cx="840" cy="351"/>
              </a:xfrm>
              <a:custGeom>
                <a:avLst/>
                <a:gdLst>
                  <a:gd name="T0" fmla="*/ 0 w 840"/>
                  <a:gd name="T1" fmla="*/ 351 h 351"/>
                  <a:gd name="T2" fmla="*/ 183 w 840"/>
                  <a:gd name="T3" fmla="*/ 174 h 351"/>
                  <a:gd name="T4" fmla="*/ 528 w 840"/>
                  <a:gd name="T5" fmla="*/ 27 h 351"/>
                  <a:gd name="T6" fmla="*/ 840 w 840"/>
                  <a:gd name="T7" fmla="*/ 12 h 3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0"/>
                  <a:gd name="T13" fmla="*/ 0 h 351"/>
                  <a:gd name="T14" fmla="*/ 840 w 840"/>
                  <a:gd name="T15" fmla="*/ 351 h 3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0" h="351">
                    <a:moveTo>
                      <a:pt x="0" y="351"/>
                    </a:moveTo>
                    <a:cubicBezTo>
                      <a:pt x="30" y="322"/>
                      <a:pt x="95" y="228"/>
                      <a:pt x="183" y="174"/>
                    </a:cubicBezTo>
                    <a:cubicBezTo>
                      <a:pt x="271" y="120"/>
                      <a:pt x="419" y="54"/>
                      <a:pt x="528" y="27"/>
                    </a:cubicBezTo>
                    <a:cubicBezTo>
                      <a:pt x="637" y="0"/>
                      <a:pt x="775" y="15"/>
                      <a:pt x="840" y="1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003" name="Freeform 11"/>
              <p:cNvSpPr>
                <a:spLocks/>
              </p:cNvSpPr>
              <p:nvPr/>
            </p:nvSpPr>
            <p:spPr bwMode="auto">
              <a:xfrm>
                <a:off x="6297" y="11313"/>
                <a:ext cx="633" cy="720"/>
              </a:xfrm>
              <a:custGeom>
                <a:avLst/>
                <a:gdLst>
                  <a:gd name="T0" fmla="*/ 0 w 633"/>
                  <a:gd name="T1" fmla="*/ 0 h 720"/>
                  <a:gd name="T2" fmla="*/ 207 w 633"/>
                  <a:gd name="T3" fmla="*/ 54 h 720"/>
                  <a:gd name="T4" fmla="*/ 414 w 633"/>
                  <a:gd name="T5" fmla="*/ 198 h 720"/>
                  <a:gd name="T6" fmla="*/ 567 w 633"/>
                  <a:gd name="T7" fmla="*/ 426 h 720"/>
                  <a:gd name="T8" fmla="*/ 633 w 633"/>
                  <a:gd name="T9" fmla="*/ 72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3"/>
                  <a:gd name="T16" fmla="*/ 0 h 720"/>
                  <a:gd name="T17" fmla="*/ 633 w 633"/>
                  <a:gd name="T18" fmla="*/ 720 h 7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3" h="720">
                    <a:moveTo>
                      <a:pt x="0" y="0"/>
                    </a:moveTo>
                    <a:cubicBezTo>
                      <a:pt x="34" y="9"/>
                      <a:pt x="138" y="21"/>
                      <a:pt x="207" y="54"/>
                    </a:cubicBezTo>
                    <a:cubicBezTo>
                      <a:pt x="276" y="87"/>
                      <a:pt x="354" y="136"/>
                      <a:pt x="414" y="198"/>
                    </a:cubicBezTo>
                    <a:cubicBezTo>
                      <a:pt x="474" y="260"/>
                      <a:pt x="530" y="339"/>
                      <a:pt x="567" y="426"/>
                    </a:cubicBezTo>
                    <a:cubicBezTo>
                      <a:pt x="604" y="513"/>
                      <a:pt x="619" y="659"/>
                      <a:pt x="633" y="72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004" name="Text Box 12"/>
              <p:cNvSpPr txBox="1">
                <a:spLocks noChangeArrowheads="1"/>
              </p:cNvSpPr>
              <p:nvPr/>
            </p:nvSpPr>
            <p:spPr bwMode="auto">
              <a:xfrm>
                <a:off x="6893" y="12673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endParaRPr lang="en-US" altLang="en-US" sz="2000"/>
              </a:p>
            </p:txBody>
          </p:sp>
          <p:sp>
            <p:nvSpPr>
              <p:cNvPr id="85005" name="Text Box 13"/>
              <p:cNvSpPr txBox="1">
                <a:spLocks noChangeArrowheads="1"/>
              </p:cNvSpPr>
              <p:nvPr/>
            </p:nvSpPr>
            <p:spPr bwMode="auto">
              <a:xfrm>
                <a:off x="4453" y="10782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endParaRPr lang="en-US" altLang="en-US" sz="2000"/>
              </a:p>
            </p:txBody>
          </p:sp>
          <p:sp>
            <p:nvSpPr>
              <p:cNvPr id="85006" name="Text Box 14"/>
              <p:cNvSpPr txBox="1">
                <a:spLocks noChangeArrowheads="1"/>
              </p:cNvSpPr>
              <p:nvPr/>
            </p:nvSpPr>
            <p:spPr bwMode="auto">
              <a:xfrm>
                <a:off x="4602" y="11554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 altLang="en-US" sz="2000"/>
              </a:p>
            </p:txBody>
          </p:sp>
          <p:sp>
            <p:nvSpPr>
              <p:cNvPr id="85007" name="Text Box 15"/>
              <p:cNvSpPr txBox="1">
                <a:spLocks noChangeArrowheads="1"/>
              </p:cNvSpPr>
              <p:nvPr/>
            </p:nvSpPr>
            <p:spPr bwMode="auto">
              <a:xfrm>
                <a:off x="5895" y="1084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endParaRPr lang="en-US" altLang="en-US" sz="2000"/>
              </a:p>
            </p:txBody>
          </p:sp>
          <p:sp>
            <p:nvSpPr>
              <p:cNvPr id="85008" name="Text Box 16"/>
              <p:cNvSpPr txBox="1">
                <a:spLocks noChangeArrowheads="1"/>
              </p:cNvSpPr>
              <p:nvPr/>
            </p:nvSpPr>
            <p:spPr bwMode="auto">
              <a:xfrm>
                <a:off x="6882" y="11992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W</a:t>
                </a:r>
                <a:endParaRPr lang="en-US" altLang="en-US" sz="2000"/>
              </a:p>
            </p:txBody>
          </p:sp>
          <p:sp>
            <p:nvSpPr>
              <p:cNvPr id="85009" name="Text Box 17"/>
              <p:cNvSpPr txBox="1">
                <a:spLocks noChangeArrowheads="1"/>
              </p:cNvSpPr>
              <p:nvPr/>
            </p:nvSpPr>
            <p:spPr bwMode="auto">
              <a:xfrm>
                <a:off x="6665" y="11207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()</a:t>
                </a:r>
                <a:endParaRPr lang="en-US" altLang="en-US" sz="2000"/>
              </a:p>
            </p:txBody>
          </p:sp>
          <p:sp>
            <p:nvSpPr>
              <p:cNvPr id="85010" name="Text Box 18"/>
              <p:cNvSpPr txBox="1">
                <a:spLocks noChangeArrowheads="1"/>
              </p:cNvSpPr>
              <p:nvPr/>
            </p:nvSpPr>
            <p:spPr bwMode="auto">
              <a:xfrm>
                <a:off x="4878" y="10988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()</a:t>
                </a:r>
                <a:endParaRPr lang="en-US" altLang="en-US" sz="2000"/>
              </a:p>
            </p:txBody>
          </p:sp>
          <p:sp>
            <p:nvSpPr>
              <p:cNvPr id="85011" name="Oval 19"/>
              <p:cNvSpPr>
                <a:spLocks noChangeArrowheads="1"/>
              </p:cNvSpPr>
              <p:nvPr/>
            </p:nvSpPr>
            <p:spPr bwMode="auto">
              <a:xfrm>
                <a:off x="4954" y="1176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012" name="Oval 20"/>
              <p:cNvSpPr>
                <a:spLocks noChangeArrowheads="1"/>
              </p:cNvSpPr>
              <p:nvPr/>
            </p:nvSpPr>
            <p:spPr bwMode="auto">
              <a:xfrm>
                <a:off x="6034" y="1124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013" name="Oval 21"/>
              <p:cNvSpPr>
                <a:spLocks noChangeArrowheads="1"/>
              </p:cNvSpPr>
              <p:nvPr/>
            </p:nvSpPr>
            <p:spPr bwMode="auto">
              <a:xfrm>
                <a:off x="6866" y="1207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014" name="Text Box 22"/>
              <p:cNvSpPr txBox="1">
                <a:spLocks noChangeArrowheads="1"/>
              </p:cNvSpPr>
              <p:nvPr/>
            </p:nvSpPr>
            <p:spPr bwMode="auto">
              <a:xfrm>
                <a:off x="5639" y="12404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()</a:t>
                </a:r>
                <a:endParaRPr lang="en-US" alt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50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84"/>
    </mc:Choice>
    <mc:Fallback xmlns="">
      <p:transition spd="slow" advTm="15188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7249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Transformation in 2D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Transformation in </a:t>
            </a:r>
            <a:r>
              <a:rPr lang="en-US" altLang="en-US" dirty="0" smtClean="0"/>
              <a:t>3D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Transformation in </a:t>
            </a:r>
            <a:r>
              <a:rPr lang="en-US" altLang="en-US" dirty="0" smtClean="0"/>
              <a:t>OpenGL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0"/>
    </mc:Choice>
    <mc:Fallback xmlns="">
      <p:transition spd="slow" advTm="617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Transformations in 2D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5463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Concatenation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 dirty="0" smtClean="0"/>
              <a:t>	- Move fixed point to origin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 dirty="0" smtClean="0"/>
              <a:t>	- Rotate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 dirty="0" smtClean="0"/>
              <a:t>	- Move fixed point back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 b="1" dirty="0" smtClean="0">
                <a:latin typeface="Times New Roman" panose="02020603050405020304" pitchFamily="18" charset="0"/>
              </a:rPr>
              <a:t>	- M</a:t>
            </a:r>
            <a:r>
              <a:rPr lang="en-US" altLang="en-US" sz="2700" dirty="0" smtClean="0">
                <a:latin typeface="Times New Roman" panose="02020603050405020304" pitchFamily="18" charset="0"/>
              </a:rPr>
              <a:t> = </a:t>
            </a:r>
            <a:r>
              <a:rPr lang="en-US" altLang="en-US" sz="2700" b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700" dirty="0" smtClean="0">
                <a:latin typeface="Times New Roman" panose="02020603050405020304" pitchFamily="18" charset="0"/>
              </a:rPr>
              <a:t>(p</a:t>
            </a:r>
            <a:r>
              <a:rPr lang="en-US" altLang="en-US" sz="2700" baseline="-25000" dirty="0" smtClean="0">
                <a:latin typeface="Times New Roman" panose="02020603050405020304" pitchFamily="18" charset="0"/>
              </a:rPr>
              <a:t>f</a:t>
            </a:r>
            <a:r>
              <a:rPr lang="en-US" altLang="en-US" sz="27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2700" b="1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27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700" dirty="0" smtClean="0">
                <a:latin typeface="Symbol" panose="05050102010706020507" pitchFamily="18" charset="2"/>
              </a:rPr>
              <a:t>q</a:t>
            </a:r>
            <a:r>
              <a:rPr lang="en-US" altLang="en-US" sz="27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2700" b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700" dirty="0" smtClean="0">
                <a:latin typeface="Times New Roman" panose="02020603050405020304" pitchFamily="18" charset="0"/>
              </a:rPr>
              <a:t>(-p</a:t>
            </a:r>
            <a:r>
              <a:rPr lang="en-US" altLang="en-US" sz="2700" baseline="-25000" dirty="0" smtClean="0">
                <a:latin typeface="Times New Roman" panose="02020603050405020304" pitchFamily="18" charset="0"/>
              </a:rPr>
              <a:t>f</a:t>
            </a:r>
            <a:r>
              <a:rPr lang="en-US" altLang="en-US" sz="2700" dirty="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pSp>
        <p:nvGrpSpPr>
          <p:cNvPr id="27654" name="Group 4"/>
          <p:cNvGrpSpPr>
            <a:grpSpLocks noChangeAspect="1"/>
          </p:cNvGrpSpPr>
          <p:nvPr/>
        </p:nvGrpSpPr>
        <p:grpSpPr bwMode="auto">
          <a:xfrm>
            <a:off x="6019800" y="960438"/>
            <a:ext cx="2895600" cy="2317750"/>
            <a:chOff x="2117" y="3074"/>
            <a:chExt cx="3147" cy="2520"/>
          </a:xfrm>
        </p:grpSpPr>
        <p:sp>
          <p:nvSpPr>
            <p:cNvPr id="27655" name="AutoShape 5"/>
            <p:cNvSpPr>
              <a:spLocks noChangeAspect="1" noChangeArrowheads="1"/>
            </p:cNvSpPr>
            <p:nvPr/>
          </p:nvSpPr>
          <p:spPr bwMode="auto">
            <a:xfrm>
              <a:off x="2117" y="3074"/>
              <a:ext cx="3147" cy="25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7656" name="Group 6"/>
            <p:cNvGrpSpPr>
              <a:grpSpLocks/>
            </p:cNvGrpSpPr>
            <p:nvPr/>
          </p:nvGrpSpPr>
          <p:grpSpPr bwMode="auto">
            <a:xfrm>
              <a:off x="2117" y="3254"/>
              <a:ext cx="3147" cy="2211"/>
              <a:chOff x="2117" y="3254"/>
              <a:chExt cx="3147" cy="2211"/>
            </a:xfrm>
          </p:grpSpPr>
          <p:sp>
            <p:nvSpPr>
              <p:cNvPr id="27657" name="Line 7"/>
              <p:cNvSpPr>
                <a:spLocks noChangeShapeType="1"/>
              </p:cNvSpPr>
              <p:nvPr/>
            </p:nvSpPr>
            <p:spPr bwMode="auto">
              <a:xfrm>
                <a:off x="2345" y="5415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8" name="Line 8"/>
              <p:cNvSpPr>
                <a:spLocks noChangeShapeType="1"/>
              </p:cNvSpPr>
              <p:nvPr/>
            </p:nvSpPr>
            <p:spPr bwMode="auto">
              <a:xfrm flipV="1">
                <a:off x="2345" y="3254"/>
                <a:ext cx="0" cy="21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Line 9"/>
              <p:cNvSpPr>
                <a:spLocks noChangeShapeType="1"/>
              </p:cNvSpPr>
              <p:nvPr/>
            </p:nvSpPr>
            <p:spPr bwMode="auto">
              <a:xfrm flipV="1">
                <a:off x="2345" y="5041"/>
                <a:ext cx="1081" cy="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10"/>
              <p:cNvSpPr>
                <a:spLocks noChangeShapeType="1"/>
              </p:cNvSpPr>
              <p:nvPr/>
            </p:nvSpPr>
            <p:spPr bwMode="auto">
              <a:xfrm rot="19298065" flipV="1">
                <a:off x="2117" y="4757"/>
                <a:ext cx="1081" cy="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Arc 11"/>
              <p:cNvSpPr>
                <a:spLocks/>
              </p:cNvSpPr>
              <p:nvPr/>
            </p:nvSpPr>
            <p:spPr bwMode="auto">
              <a:xfrm rot="1595814">
                <a:off x="2474" y="5105"/>
                <a:ext cx="242" cy="360"/>
              </a:xfrm>
              <a:custGeom>
                <a:avLst/>
                <a:gdLst>
                  <a:gd name="T0" fmla="*/ 0 w 14253"/>
                  <a:gd name="T1" fmla="*/ 0 h 21600"/>
                  <a:gd name="T2" fmla="*/ 0 w 14253"/>
                  <a:gd name="T3" fmla="*/ 0 h 21600"/>
                  <a:gd name="T4" fmla="*/ 0 w 1425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4253"/>
                  <a:gd name="T10" fmla="*/ 0 h 21600"/>
                  <a:gd name="T11" fmla="*/ 14253 w 1425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253" h="21600" fill="none" extrusionOk="0">
                    <a:moveTo>
                      <a:pt x="-1" y="0"/>
                    </a:moveTo>
                    <a:cubicBezTo>
                      <a:pt x="5245" y="0"/>
                      <a:pt x="10311" y="1908"/>
                      <a:pt x="14252" y="5370"/>
                    </a:cubicBezTo>
                  </a:path>
                  <a:path w="14253" h="21600" stroke="0" extrusionOk="0">
                    <a:moveTo>
                      <a:pt x="-1" y="0"/>
                    </a:moveTo>
                    <a:cubicBezTo>
                      <a:pt x="5245" y="0"/>
                      <a:pt x="10311" y="1908"/>
                      <a:pt x="14252" y="537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62" name="Arc 12"/>
              <p:cNvSpPr>
                <a:spLocks/>
              </p:cNvSpPr>
              <p:nvPr/>
            </p:nvSpPr>
            <p:spPr bwMode="auto">
              <a:xfrm rot="18204976" flipV="1">
                <a:off x="2975" y="4581"/>
                <a:ext cx="360" cy="462"/>
              </a:xfrm>
              <a:custGeom>
                <a:avLst/>
                <a:gdLst>
                  <a:gd name="T0" fmla="*/ 0 w 21600"/>
                  <a:gd name="T1" fmla="*/ 0 h 18459"/>
                  <a:gd name="T2" fmla="*/ 0 w 21600"/>
                  <a:gd name="T3" fmla="*/ 0 h 18459"/>
                  <a:gd name="T4" fmla="*/ 0 w 21600"/>
                  <a:gd name="T5" fmla="*/ 0 h 184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8459"/>
                  <a:gd name="T11" fmla="*/ 21600 w 21600"/>
                  <a:gd name="T12" fmla="*/ 18459 h 184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8459" fill="none" extrusionOk="0">
                    <a:moveTo>
                      <a:pt x="11217" y="0"/>
                    </a:moveTo>
                    <a:cubicBezTo>
                      <a:pt x="17664" y="3918"/>
                      <a:pt x="21600" y="10915"/>
                      <a:pt x="21600" y="18459"/>
                    </a:cubicBezTo>
                  </a:path>
                  <a:path w="21600" h="18459" stroke="0" extrusionOk="0">
                    <a:moveTo>
                      <a:pt x="11217" y="0"/>
                    </a:moveTo>
                    <a:cubicBezTo>
                      <a:pt x="17664" y="3918"/>
                      <a:pt x="21600" y="10915"/>
                      <a:pt x="21600" y="18459"/>
                    </a:cubicBezTo>
                    <a:lnTo>
                      <a:pt x="0" y="18459"/>
                    </a:lnTo>
                    <a:lnTo>
                      <a:pt x="11217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63" name="Line 13"/>
              <p:cNvSpPr>
                <a:spLocks noChangeShapeType="1"/>
              </p:cNvSpPr>
              <p:nvPr/>
            </p:nvSpPr>
            <p:spPr bwMode="auto">
              <a:xfrm flipV="1">
                <a:off x="2345" y="4681"/>
                <a:ext cx="14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14"/>
              <p:cNvSpPr>
                <a:spLocks noChangeShapeType="1"/>
              </p:cNvSpPr>
              <p:nvPr/>
            </p:nvSpPr>
            <p:spPr bwMode="auto">
              <a:xfrm flipV="1">
                <a:off x="3745" y="4331"/>
                <a:ext cx="1081" cy="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15"/>
              <p:cNvSpPr>
                <a:spLocks noChangeShapeType="1"/>
              </p:cNvSpPr>
              <p:nvPr/>
            </p:nvSpPr>
            <p:spPr bwMode="auto">
              <a:xfrm rot="19298065" flipV="1">
                <a:off x="3517" y="4047"/>
                <a:ext cx="1081" cy="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Arc 16"/>
              <p:cNvSpPr>
                <a:spLocks/>
              </p:cNvSpPr>
              <p:nvPr/>
            </p:nvSpPr>
            <p:spPr bwMode="auto">
              <a:xfrm rot="1595814">
                <a:off x="3874" y="4395"/>
                <a:ext cx="242" cy="360"/>
              </a:xfrm>
              <a:custGeom>
                <a:avLst/>
                <a:gdLst>
                  <a:gd name="T0" fmla="*/ 0 w 14253"/>
                  <a:gd name="T1" fmla="*/ 0 h 21600"/>
                  <a:gd name="T2" fmla="*/ 0 w 14253"/>
                  <a:gd name="T3" fmla="*/ 0 h 21600"/>
                  <a:gd name="T4" fmla="*/ 0 w 1425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4253"/>
                  <a:gd name="T10" fmla="*/ 0 h 21600"/>
                  <a:gd name="T11" fmla="*/ 14253 w 1425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253" h="21600" fill="none" extrusionOk="0">
                    <a:moveTo>
                      <a:pt x="-1" y="0"/>
                    </a:moveTo>
                    <a:cubicBezTo>
                      <a:pt x="5245" y="0"/>
                      <a:pt x="10311" y="1908"/>
                      <a:pt x="14252" y="5370"/>
                    </a:cubicBezTo>
                  </a:path>
                  <a:path w="14253" h="21600" stroke="0" extrusionOk="0">
                    <a:moveTo>
                      <a:pt x="-1" y="0"/>
                    </a:moveTo>
                    <a:cubicBezTo>
                      <a:pt x="5245" y="0"/>
                      <a:pt x="10311" y="1908"/>
                      <a:pt x="14252" y="537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67" name="Arc 17"/>
              <p:cNvSpPr>
                <a:spLocks/>
              </p:cNvSpPr>
              <p:nvPr/>
            </p:nvSpPr>
            <p:spPr bwMode="auto">
              <a:xfrm rot="18204976" flipV="1">
                <a:off x="4375" y="3871"/>
                <a:ext cx="360" cy="462"/>
              </a:xfrm>
              <a:custGeom>
                <a:avLst/>
                <a:gdLst>
                  <a:gd name="T0" fmla="*/ 0 w 21600"/>
                  <a:gd name="T1" fmla="*/ 0 h 18459"/>
                  <a:gd name="T2" fmla="*/ 0 w 21600"/>
                  <a:gd name="T3" fmla="*/ 0 h 18459"/>
                  <a:gd name="T4" fmla="*/ 0 w 21600"/>
                  <a:gd name="T5" fmla="*/ 0 h 184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8459"/>
                  <a:gd name="T11" fmla="*/ 21600 w 21600"/>
                  <a:gd name="T12" fmla="*/ 18459 h 184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8459" fill="none" extrusionOk="0">
                    <a:moveTo>
                      <a:pt x="11217" y="0"/>
                    </a:moveTo>
                    <a:cubicBezTo>
                      <a:pt x="17664" y="3918"/>
                      <a:pt x="21600" y="10915"/>
                      <a:pt x="21600" y="18459"/>
                    </a:cubicBezTo>
                  </a:path>
                  <a:path w="21600" h="18459" stroke="0" extrusionOk="0">
                    <a:moveTo>
                      <a:pt x="11217" y="0"/>
                    </a:moveTo>
                    <a:cubicBezTo>
                      <a:pt x="17664" y="3918"/>
                      <a:pt x="21600" y="10915"/>
                      <a:pt x="21600" y="18459"/>
                    </a:cubicBezTo>
                    <a:lnTo>
                      <a:pt x="0" y="18459"/>
                    </a:lnTo>
                    <a:lnTo>
                      <a:pt x="11217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68" name="Text Box 18"/>
              <p:cNvSpPr txBox="1">
                <a:spLocks noChangeArrowheads="1"/>
              </p:cNvSpPr>
              <p:nvPr/>
            </p:nvSpPr>
            <p:spPr bwMode="auto">
              <a:xfrm>
                <a:off x="2653" y="4102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Q’</a:t>
                </a:r>
                <a:endParaRPr lang="en-US" altLang="en-US" sz="2000"/>
              </a:p>
            </p:txBody>
          </p:sp>
          <p:sp>
            <p:nvSpPr>
              <p:cNvPr id="27669" name="Text Box 19"/>
              <p:cNvSpPr txBox="1">
                <a:spLocks noChangeArrowheads="1"/>
              </p:cNvSpPr>
              <p:nvPr/>
            </p:nvSpPr>
            <p:spPr bwMode="auto">
              <a:xfrm>
                <a:off x="3965" y="3434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endParaRPr lang="en-US" altLang="en-US" sz="2000"/>
              </a:p>
            </p:txBody>
          </p:sp>
          <p:sp>
            <p:nvSpPr>
              <p:cNvPr id="27670" name="Text Box 20"/>
              <p:cNvSpPr txBox="1">
                <a:spLocks noChangeArrowheads="1"/>
              </p:cNvSpPr>
              <p:nvPr/>
            </p:nvSpPr>
            <p:spPr bwMode="auto">
              <a:xfrm>
                <a:off x="4724" y="4193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 altLang="en-US" sz="2000"/>
              </a:p>
            </p:txBody>
          </p:sp>
          <p:sp>
            <p:nvSpPr>
              <p:cNvPr id="27671" name="Text Box 21"/>
              <p:cNvSpPr txBox="1">
                <a:spLocks noChangeArrowheads="1"/>
              </p:cNvSpPr>
              <p:nvPr/>
            </p:nvSpPr>
            <p:spPr bwMode="auto">
              <a:xfrm>
                <a:off x="3451" y="4360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V</a:t>
                </a:r>
                <a:endParaRPr lang="en-US" altLang="en-US" sz="2000"/>
              </a:p>
            </p:txBody>
          </p:sp>
          <p:sp>
            <p:nvSpPr>
              <p:cNvPr id="27672" name="Text Box 22"/>
              <p:cNvSpPr txBox="1">
                <a:spLocks noChangeArrowheads="1"/>
              </p:cNvSpPr>
              <p:nvPr/>
            </p:nvSpPr>
            <p:spPr bwMode="auto">
              <a:xfrm>
                <a:off x="3323" y="4874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P’</a:t>
                </a:r>
                <a:endParaRPr lang="en-US" altLang="en-US" sz="2000"/>
              </a:p>
            </p:txBody>
          </p:sp>
          <p:sp>
            <p:nvSpPr>
              <p:cNvPr id="27673" name="Text Box 23"/>
              <p:cNvSpPr txBox="1">
                <a:spLocks noChangeArrowheads="1"/>
              </p:cNvSpPr>
              <p:nvPr/>
            </p:nvSpPr>
            <p:spPr bwMode="auto">
              <a:xfrm>
                <a:off x="3965" y="4154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lang="en-US" altLang="en-US" sz="2000"/>
              </a:p>
            </p:txBody>
          </p:sp>
          <p:sp>
            <p:nvSpPr>
              <p:cNvPr id="27674" name="Text Box 24"/>
              <p:cNvSpPr txBox="1">
                <a:spLocks noChangeArrowheads="1"/>
              </p:cNvSpPr>
              <p:nvPr/>
            </p:nvSpPr>
            <p:spPr bwMode="auto">
              <a:xfrm>
                <a:off x="2575" y="4850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lang="en-US" altLang="en-US" sz="2000"/>
              </a:p>
            </p:txBody>
          </p:sp>
        </p:grpSp>
      </p:grpSp>
      <p:graphicFrame>
        <p:nvGraphicFramePr>
          <p:cNvPr id="27650" name="Object 25"/>
          <p:cNvGraphicFramePr>
            <a:graphicFrameLocks noChangeAspect="1"/>
          </p:cNvGraphicFramePr>
          <p:nvPr>
            <p:extLst/>
          </p:nvPr>
        </p:nvGraphicFramePr>
        <p:xfrm>
          <a:off x="792057" y="3505778"/>
          <a:ext cx="56388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2984500" imgH="711200" progId="Equation.3">
                  <p:embed/>
                </p:oleObj>
              </mc:Choice>
              <mc:Fallback>
                <p:oleObj name="Equation" r:id="rId3" imgW="2984500" imgH="711200" progId="Equation.3">
                  <p:embed/>
                  <p:pic>
                    <p:nvPicPr>
                      <p:cNvPr id="2765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57" y="3505778"/>
                        <a:ext cx="56388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26"/>
          <p:cNvGraphicFramePr>
            <a:graphicFrameLocks noChangeAspect="1"/>
          </p:cNvGraphicFramePr>
          <p:nvPr>
            <p:extLst/>
          </p:nvPr>
        </p:nvGraphicFramePr>
        <p:xfrm>
          <a:off x="792057" y="4933519"/>
          <a:ext cx="32289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1638300" imgH="711200" progId="Equation.3">
                  <p:embed/>
                </p:oleObj>
              </mc:Choice>
              <mc:Fallback>
                <p:oleObj name="Equation" r:id="rId5" imgW="1638300" imgH="711200" progId="Equation.3">
                  <p:embed/>
                  <p:pic>
                    <p:nvPicPr>
                      <p:cNvPr id="2765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57" y="4933519"/>
                        <a:ext cx="322897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414" y="4935856"/>
            <a:ext cx="3845149" cy="10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5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501"/>
    </mc:Choice>
    <mc:Fallback xmlns="">
      <p:transition spd="slow" advTm="22750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2D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" y="1447800"/>
            <a:ext cx="4339046" cy="4598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1422998"/>
            <a:ext cx="4362450" cy="462315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H="1">
            <a:off x="2438400" y="3429000"/>
            <a:ext cx="4572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286000" y="3276600"/>
            <a:ext cx="1524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2438400" y="3429000"/>
            <a:ext cx="13716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2464526" y="2562225"/>
            <a:ext cx="304800" cy="1323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76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78"/>
    </mc:Choice>
    <mc:Fallback xmlns="">
      <p:transition spd="slow" advTm="15327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Transformations in 3D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pPr eaLnBrk="1" hangingPunct="1"/>
            <a:r>
              <a:rPr lang="en-US" altLang="en-US" smtClean="0"/>
              <a:t>General Formula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2743200" y="1524000"/>
          <a:ext cx="32766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1778000" imgH="914400" progId="Equation.3">
                  <p:embed/>
                </p:oleObj>
              </mc:Choice>
              <mc:Fallback>
                <p:oleObj name="Equation" r:id="rId3" imgW="1778000" imgH="914400" progId="Equation.3">
                  <p:embed/>
                  <p:pic>
                    <p:nvPicPr>
                      <p:cNvPr id="286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24000"/>
                        <a:ext cx="32766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3581400" y="3581400"/>
          <a:ext cx="22098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5" imgW="965200" imgH="914400" progId="Equation.3">
                  <p:embed/>
                </p:oleObj>
              </mc:Choice>
              <mc:Fallback>
                <p:oleObj name="Equation" r:id="rId5" imgW="965200" imgH="914400" progId="Equation.3">
                  <p:embed/>
                  <p:pic>
                    <p:nvPicPr>
                      <p:cNvPr id="286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22098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3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50"/>
    </mc:Choice>
    <mc:Fallback xmlns="">
      <p:transition spd="slow" advTm="3515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Transformations in 3D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505200"/>
            <a:ext cx="6858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Scaling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457200" y="838200"/>
            <a:ext cx="891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US" altLang="en-US">
                <a:solidFill>
                  <a:srgbClr val="000099"/>
                </a:solidFill>
              </a:rPr>
              <a:t>Translation</a:t>
            </a:r>
          </a:p>
        </p:txBody>
      </p:sp>
      <p:graphicFrame>
        <p:nvGraphicFramePr>
          <p:cNvPr id="2969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0400" y="1295400"/>
          <a:ext cx="25146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1054100" imgH="914400" progId="Equation.3">
                  <p:embed/>
                </p:oleObj>
              </mc:Choice>
              <mc:Fallback>
                <p:oleObj name="Equation" r:id="rId3" imgW="1054100" imgH="914400" progId="Equation.3">
                  <p:embed/>
                  <p:pic>
                    <p:nvPicPr>
                      <p:cNvPr id="296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5400"/>
                        <a:ext cx="251460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1371600" y="4132263"/>
          <a:ext cx="251460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5" imgW="1130300" imgH="914400" progId="Equation.3">
                  <p:embed/>
                </p:oleObj>
              </mc:Choice>
              <mc:Fallback>
                <p:oleObj name="Equation" r:id="rId5" imgW="1130300" imgH="914400" progId="Equation.3">
                  <p:embed/>
                  <p:pic>
                    <p:nvPicPr>
                      <p:cNvPr id="296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32263"/>
                        <a:ext cx="251460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" name="Group 9"/>
          <p:cNvGrpSpPr>
            <a:grpSpLocks noChangeAspect="1"/>
          </p:cNvGrpSpPr>
          <p:nvPr/>
        </p:nvGrpSpPr>
        <p:grpSpPr bwMode="auto">
          <a:xfrm>
            <a:off x="4572000" y="3810000"/>
            <a:ext cx="4724400" cy="2443163"/>
            <a:chOff x="1985" y="1418"/>
            <a:chExt cx="5220" cy="2700"/>
          </a:xfrm>
        </p:grpSpPr>
        <p:sp>
          <p:nvSpPr>
            <p:cNvPr id="29704" name="AutoShape 10"/>
            <p:cNvSpPr>
              <a:spLocks noChangeAspect="1" noChangeArrowheads="1"/>
            </p:cNvSpPr>
            <p:nvPr/>
          </p:nvSpPr>
          <p:spPr bwMode="auto">
            <a:xfrm>
              <a:off x="1985" y="1418"/>
              <a:ext cx="5220" cy="27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9705" name="Group 11"/>
            <p:cNvGrpSpPr>
              <a:grpSpLocks/>
            </p:cNvGrpSpPr>
            <p:nvPr/>
          </p:nvGrpSpPr>
          <p:grpSpPr bwMode="auto">
            <a:xfrm>
              <a:off x="2165" y="1585"/>
              <a:ext cx="4728" cy="2197"/>
              <a:chOff x="2165" y="1585"/>
              <a:chExt cx="4728" cy="2197"/>
            </a:xfrm>
          </p:grpSpPr>
          <p:sp>
            <p:nvSpPr>
              <p:cNvPr id="29712" name="Line 12"/>
              <p:cNvSpPr>
                <a:spLocks noChangeShapeType="1"/>
              </p:cNvSpPr>
              <p:nvPr/>
            </p:nvSpPr>
            <p:spPr bwMode="auto">
              <a:xfrm flipV="1">
                <a:off x="3065" y="1598"/>
                <a:ext cx="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" name="Line 13"/>
              <p:cNvSpPr>
                <a:spLocks noChangeShapeType="1"/>
              </p:cNvSpPr>
              <p:nvPr/>
            </p:nvSpPr>
            <p:spPr bwMode="auto">
              <a:xfrm>
                <a:off x="3065" y="3218"/>
                <a:ext cx="126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" name="Line 14"/>
              <p:cNvSpPr>
                <a:spLocks noChangeShapeType="1"/>
              </p:cNvSpPr>
              <p:nvPr/>
            </p:nvSpPr>
            <p:spPr bwMode="auto">
              <a:xfrm flipH="1">
                <a:off x="2165" y="3218"/>
                <a:ext cx="90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5" name="Line 15"/>
              <p:cNvSpPr>
                <a:spLocks noChangeShapeType="1"/>
              </p:cNvSpPr>
              <p:nvPr/>
            </p:nvSpPr>
            <p:spPr bwMode="auto">
              <a:xfrm flipV="1">
                <a:off x="5633" y="1585"/>
                <a:ext cx="1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6" name="Line 16"/>
              <p:cNvSpPr>
                <a:spLocks noChangeShapeType="1"/>
              </p:cNvSpPr>
              <p:nvPr/>
            </p:nvSpPr>
            <p:spPr bwMode="auto">
              <a:xfrm>
                <a:off x="5633" y="3205"/>
                <a:ext cx="126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7" name="Line 17"/>
              <p:cNvSpPr>
                <a:spLocks noChangeShapeType="1"/>
              </p:cNvSpPr>
              <p:nvPr/>
            </p:nvSpPr>
            <p:spPr bwMode="auto">
              <a:xfrm flipH="1">
                <a:off x="4733" y="3205"/>
                <a:ext cx="90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8" name="Freeform 18"/>
              <p:cNvSpPr>
                <a:spLocks/>
              </p:cNvSpPr>
              <p:nvPr/>
            </p:nvSpPr>
            <p:spPr bwMode="auto">
              <a:xfrm>
                <a:off x="2692" y="2529"/>
                <a:ext cx="551" cy="1152"/>
              </a:xfrm>
              <a:custGeom>
                <a:avLst/>
                <a:gdLst>
                  <a:gd name="T0" fmla="*/ 0 w 551"/>
                  <a:gd name="T1" fmla="*/ 927 h 1152"/>
                  <a:gd name="T2" fmla="*/ 551 w 551"/>
                  <a:gd name="T3" fmla="*/ 1152 h 1152"/>
                  <a:gd name="T4" fmla="*/ 551 w 551"/>
                  <a:gd name="T5" fmla="*/ 389 h 1152"/>
                  <a:gd name="T6" fmla="*/ 301 w 551"/>
                  <a:gd name="T7" fmla="*/ 0 h 1152"/>
                  <a:gd name="T8" fmla="*/ 0 w 551"/>
                  <a:gd name="T9" fmla="*/ 276 h 1152"/>
                  <a:gd name="T10" fmla="*/ 0 w 551"/>
                  <a:gd name="T11" fmla="*/ 927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1"/>
                  <a:gd name="T19" fmla="*/ 0 h 1152"/>
                  <a:gd name="T20" fmla="*/ 551 w 551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1" h="1152">
                    <a:moveTo>
                      <a:pt x="0" y="927"/>
                    </a:moveTo>
                    <a:lnTo>
                      <a:pt x="551" y="1152"/>
                    </a:lnTo>
                    <a:lnTo>
                      <a:pt x="551" y="389"/>
                    </a:lnTo>
                    <a:lnTo>
                      <a:pt x="301" y="0"/>
                    </a:lnTo>
                    <a:lnTo>
                      <a:pt x="0" y="276"/>
                    </a:lnTo>
                    <a:lnTo>
                      <a:pt x="0" y="92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19" name="Freeform 19"/>
              <p:cNvSpPr>
                <a:spLocks/>
              </p:cNvSpPr>
              <p:nvPr/>
            </p:nvSpPr>
            <p:spPr bwMode="auto">
              <a:xfrm>
                <a:off x="5464" y="2394"/>
                <a:ext cx="1064" cy="1387"/>
              </a:xfrm>
              <a:custGeom>
                <a:avLst/>
                <a:gdLst>
                  <a:gd name="T0" fmla="*/ 0 w 1064"/>
                  <a:gd name="T1" fmla="*/ 942 h 1387"/>
                  <a:gd name="T2" fmla="*/ 1064 w 1064"/>
                  <a:gd name="T3" fmla="*/ 1387 h 1387"/>
                  <a:gd name="T4" fmla="*/ 1051 w 1064"/>
                  <a:gd name="T5" fmla="*/ 598 h 1387"/>
                  <a:gd name="T6" fmla="*/ 584 w 1064"/>
                  <a:gd name="T7" fmla="*/ 0 h 1387"/>
                  <a:gd name="T8" fmla="*/ 0 w 1064"/>
                  <a:gd name="T9" fmla="*/ 281 h 1387"/>
                  <a:gd name="T10" fmla="*/ 0 w 1064"/>
                  <a:gd name="T11" fmla="*/ 942 h 13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4"/>
                  <a:gd name="T19" fmla="*/ 0 h 1387"/>
                  <a:gd name="T20" fmla="*/ 1064 w 1064"/>
                  <a:gd name="T21" fmla="*/ 1387 h 13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4" h="1387">
                    <a:moveTo>
                      <a:pt x="0" y="942"/>
                    </a:moveTo>
                    <a:lnTo>
                      <a:pt x="1064" y="1387"/>
                    </a:lnTo>
                    <a:lnTo>
                      <a:pt x="1051" y="598"/>
                    </a:lnTo>
                    <a:lnTo>
                      <a:pt x="584" y="0"/>
                    </a:lnTo>
                    <a:lnTo>
                      <a:pt x="0" y="281"/>
                    </a:lnTo>
                    <a:lnTo>
                      <a:pt x="0" y="9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20" name="Freeform 20"/>
              <p:cNvSpPr>
                <a:spLocks/>
              </p:cNvSpPr>
              <p:nvPr/>
            </p:nvSpPr>
            <p:spPr bwMode="auto">
              <a:xfrm>
                <a:off x="3243" y="2680"/>
                <a:ext cx="401" cy="1001"/>
              </a:xfrm>
              <a:custGeom>
                <a:avLst/>
                <a:gdLst>
                  <a:gd name="T0" fmla="*/ 0 w 401"/>
                  <a:gd name="T1" fmla="*/ 1001 h 1001"/>
                  <a:gd name="T2" fmla="*/ 401 w 401"/>
                  <a:gd name="T3" fmla="*/ 763 h 1001"/>
                  <a:gd name="T4" fmla="*/ 401 w 401"/>
                  <a:gd name="T5" fmla="*/ 0 h 1001"/>
                  <a:gd name="T6" fmla="*/ 0 w 401"/>
                  <a:gd name="T7" fmla="*/ 238 h 1001"/>
                  <a:gd name="T8" fmla="*/ 0 w 401"/>
                  <a:gd name="T9" fmla="*/ 1001 h 10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1"/>
                  <a:gd name="T16" fmla="*/ 0 h 1001"/>
                  <a:gd name="T17" fmla="*/ 401 w 401"/>
                  <a:gd name="T18" fmla="*/ 1001 h 10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1" h="1001">
                    <a:moveTo>
                      <a:pt x="0" y="1001"/>
                    </a:moveTo>
                    <a:lnTo>
                      <a:pt x="401" y="763"/>
                    </a:lnTo>
                    <a:lnTo>
                      <a:pt x="401" y="0"/>
                    </a:lnTo>
                    <a:lnTo>
                      <a:pt x="0" y="238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21" name="Freeform 21"/>
              <p:cNvSpPr>
                <a:spLocks/>
              </p:cNvSpPr>
              <p:nvPr/>
            </p:nvSpPr>
            <p:spPr bwMode="auto">
              <a:xfrm>
                <a:off x="2988" y="2322"/>
                <a:ext cx="657" cy="597"/>
              </a:xfrm>
              <a:custGeom>
                <a:avLst/>
                <a:gdLst>
                  <a:gd name="T0" fmla="*/ 0 w 657"/>
                  <a:gd name="T1" fmla="*/ 207 h 597"/>
                  <a:gd name="T2" fmla="*/ 411 w 657"/>
                  <a:gd name="T3" fmla="*/ 0 h 597"/>
                  <a:gd name="T4" fmla="*/ 657 w 657"/>
                  <a:gd name="T5" fmla="*/ 357 h 597"/>
                  <a:gd name="T6" fmla="*/ 255 w 657"/>
                  <a:gd name="T7" fmla="*/ 597 h 597"/>
                  <a:gd name="T8" fmla="*/ 0 w 657"/>
                  <a:gd name="T9" fmla="*/ 207 h 5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7"/>
                  <a:gd name="T16" fmla="*/ 0 h 597"/>
                  <a:gd name="T17" fmla="*/ 657 w 657"/>
                  <a:gd name="T18" fmla="*/ 597 h 5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7" h="597">
                    <a:moveTo>
                      <a:pt x="0" y="207"/>
                    </a:moveTo>
                    <a:lnTo>
                      <a:pt x="411" y="0"/>
                    </a:lnTo>
                    <a:lnTo>
                      <a:pt x="657" y="357"/>
                    </a:lnTo>
                    <a:lnTo>
                      <a:pt x="255" y="597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22" name="Freeform 22"/>
              <p:cNvSpPr>
                <a:spLocks/>
              </p:cNvSpPr>
              <p:nvPr/>
            </p:nvSpPr>
            <p:spPr bwMode="auto">
              <a:xfrm>
                <a:off x="6519" y="2876"/>
                <a:ext cx="198" cy="906"/>
              </a:xfrm>
              <a:custGeom>
                <a:avLst/>
                <a:gdLst>
                  <a:gd name="T0" fmla="*/ 0 w 198"/>
                  <a:gd name="T1" fmla="*/ 117 h 906"/>
                  <a:gd name="T2" fmla="*/ 198 w 198"/>
                  <a:gd name="T3" fmla="*/ 0 h 906"/>
                  <a:gd name="T4" fmla="*/ 198 w 198"/>
                  <a:gd name="T5" fmla="*/ 792 h 906"/>
                  <a:gd name="T6" fmla="*/ 3 w 198"/>
                  <a:gd name="T7" fmla="*/ 906 h 906"/>
                  <a:gd name="T8" fmla="*/ 0 w 198"/>
                  <a:gd name="T9" fmla="*/ 117 h 9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906"/>
                  <a:gd name="T17" fmla="*/ 198 w 198"/>
                  <a:gd name="T18" fmla="*/ 906 h 9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906">
                    <a:moveTo>
                      <a:pt x="0" y="117"/>
                    </a:moveTo>
                    <a:lnTo>
                      <a:pt x="198" y="0"/>
                    </a:lnTo>
                    <a:lnTo>
                      <a:pt x="198" y="792"/>
                    </a:lnTo>
                    <a:lnTo>
                      <a:pt x="3" y="906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23" name="Freeform 23"/>
              <p:cNvSpPr>
                <a:spLocks/>
              </p:cNvSpPr>
              <p:nvPr/>
            </p:nvSpPr>
            <p:spPr bwMode="auto">
              <a:xfrm>
                <a:off x="6051" y="2309"/>
                <a:ext cx="666" cy="684"/>
              </a:xfrm>
              <a:custGeom>
                <a:avLst/>
                <a:gdLst>
                  <a:gd name="T0" fmla="*/ 207 w 666"/>
                  <a:gd name="T1" fmla="*/ 0 h 684"/>
                  <a:gd name="T2" fmla="*/ 666 w 666"/>
                  <a:gd name="T3" fmla="*/ 570 h 684"/>
                  <a:gd name="T4" fmla="*/ 465 w 666"/>
                  <a:gd name="T5" fmla="*/ 684 h 684"/>
                  <a:gd name="T6" fmla="*/ 0 w 666"/>
                  <a:gd name="T7" fmla="*/ 81 h 684"/>
                  <a:gd name="T8" fmla="*/ 207 w 666"/>
                  <a:gd name="T9" fmla="*/ 0 h 6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6"/>
                  <a:gd name="T16" fmla="*/ 0 h 684"/>
                  <a:gd name="T17" fmla="*/ 666 w 666"/>
                  <a:gd name="T18" fmla="*/ 684 h 6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6" h="684">
                    <a:moveTo>
                      <a:pt x="207" y="0"/>
                    </a:moveTo>
                    <a:lnTo>
                      <a:pt x="666" y="570"/>
                    </a:lnTo>
                    <a:lnTo>
                      <a:pt x="465" y="684"/>
                    </a:lnTo>
                    <a:lnTo>
                      <a:pt x="0" y="81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9706" name="Text Box 24"/>
            <p:cNvSpPr txBox="1">
              <a:spLocks noChangeArrowheads="1"/>
            </p:cNvSpPr>
            <p:nvPr/>
          </p:nvSpPr>
          <p:spPr bwMode="auto">
            <a:xfrm>
              <a:off x="4105" y="3298"/>
              <a:ext cx="36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/>
            </a:p>
          </p:txBody>
        </p:sp>
        <p:sp>
          <p:nvSpPr>
            <p:cNvPr id="29707" name="Text Box 25"/>
            <p:cNvSpPr txBox="1">
              <a:spLocks noChangeArrowheads="1"/>
            </p:cNvSpPr>
            <p:nvPr/>
          </p:nvSpPr>
          <p:spPr bwMode="auto">
            <a:xfrm>
              <a:off x="3085" y="1498"/>
              <a:ext cx="36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/>
            </a:p>
          </p:txBody>
        </p:sp>
        <p:sp>
          <p:nvSpPr>
            <p:cNvPr id="29708" name="Text Box 26"/>
            <p:cNvSpPr txBox="1">
              <a:spLocks noChangeArrowheads="1"/>
            </p:cNvSpPr>
            <p:nvPr/>
          </p:nvSpPr>
          <p:spPr bwMode="auto">
            <a:xfrm>
              <a:off x="2075" y="3298"/>
              <a:ext cx="36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z</a:t>
              </a:r>
              <a:endParaRPr lang="en-US" altLang="en-US" sz="2000"/>
            </a:p>
          </p:txBody>
        </p:sp>
        <p:sp>
          <p:nvSpPr>
            <p:cNvPr id="29709" name="Text Box 27"/>
            <p:cNvSpPr txBox="1">
              <a:spLocks noChangeArrowheads="1"/>
            </p:cNvSpPr>
            <p:nvPr/>
          </p:nvSpPr>
          <p:spPr bwMode="auto">
            <a:xfrm>
              <a:off x="4625" y="3248"/>
              <a:ext cx="36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z</a:t>
              </a:r>
              <a:endParaRPr lang="en-US" altLang="en-US" sz="2000"/>
            </a:p>
          </p:txBody>
        </p:sp>
        <p:sp>
          <p:nvSpPr>
            <p:cNvPr id="29710" name="Text Box 28"/>
            <p:cNvSpPr txBox="1">
              <a:spLocks noChangeArrowheads="1"/>
            </p:cNvSpPr>
            <p:nvPr/>
          </p:nvSpPr>
          <p:spPr bwMode="auto">
            <a:xfrm>
              <a:off x="5665" y="1468"/>
              <a:ext cx="36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/>
            </a:p>
          </p:txBody>
        </p:sp>
        <p:sp>
          <p:nvSpPr>
            <p:cNvPr id="29711" name="Text Box 29"/>
            <p:cNvSpPr txBox="1">
              <a:spLocks noChangeArrowheads="1"/>
            </p:cNvSpPr>
            <p:nvPr/>
          </p:nvSpPr>
          <p:spPr bwMode="auto">
            <a:xfrm>
              <a:off x="6685" y="3318"/>
              <a:ext cx="36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0538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79"/>
    </mc:Choice>
    <mc:Fallback xmlns="">
      <p:transition spd="slow" advTm="7497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Transformations in 3D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565150"/>
          </a:xfrm>
          <a:noFill/>
        </p:spPr>
        <p:txBody>
          <a:bodyPr/>
          <a:lstStyle/>
          <a:p>
            <a:pPr eaLnBrk="1" hangingPunct="1"/>
            <a:r>
              <a:rPr lang="en-US" altLang="en-US" b="1" u="sng" smtClean="0"/>
              <a:t>Shear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2971800" y="990600"/>
            <a:ext cx="2057400" cy="2084388"/>
            <a:chOff x="1872" y="624"/>
            <a:chExt cx="1296" cy="1313"/>
          </a:xfrm>
        </p:grpSpPr>
        <p:graphicFrame>
          <p:nvGraphicFramePr>
            <p:cNvPr id="30722" name="Object 6"/>
            <p:cNvGraphicFramePr>
              <a:graphicFrameLocks noChangeAspect="1"/>
            </p:cNvGraphicFramePr>
            <p:nvPr/>
          </p:nvGraphicFramePr>
          <p:xfrm>
            <a:off x="1872" y="672"/>
            <a:ext cx="1296" cy="1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8" name="Equation" r:id="rId3" imgW="939800" imgH="914400" progId="Equation.3">
                    <p:embed/>
                  </p:oleObj>
                </mc:Choice>
                <mc:Fallback>
                  <p:oleObj name="Equation" r:id="rId3" imgW="939800" imgH="914400" progId="Equation.3">
                    <p:embed/>
                    <p:pic>
                      <p:nvPicPr>
                        <p:cNvPr id="307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72"/>
                          <a:ext cx="1296" cy="1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6" name="Rectangle 7"/>
            <p:cNvSpPr>
              <a:spLocks noChangeArrowheads="1"/>
            </p:cNvSpPr>
            <p:nvPr/>
          </p:nvSpPr>
          <p:spPr bwMode="auto">
            <a:xfrm>
              <a:off x="2266" y="624"/>
              <a:ext cx="240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7" name="Rectangle 8"/>
            <p:cNvSpPr>
              <a:spLocks noChangeArrowheads="1"/>
            </p:cNvSpPr>
            <p:nvPr/>
          </p:nvSpPr>
          <p:spPr bwMode="auto">
            <a:xfrm>
              <a:off x="2572" y="624"/>
              <a:ext cx="240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8" name="Rectangle 9"/>
            <p:cNvSpPr>
              <a:spLocks noChangeArrowheads="1"/>
            </p:cNvSpPr>
            <p:nvPr/>
          </p:nvSpPr>
          <p:spPr bwMode="auto">
            <a:xfrm>
              <a:off x="1966" y="960"/>
              <a:ext cx="240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9" name="Rectangle 10"/>
            <p:cNvSpPr>
              <a:spLocks noChangeArrowheads="1"/>
            </p:cNvSpPr>
            <p:nvPr/>
          </p:nvSpPr>
          <p:spPr bwMode="auto">
            <a:xfrm>
              <a:off x="2572" y="960"/>
              <a:ext cx="240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0" name="Rectangle 11"/>
            <p:cNvSpPr>
              <a:spLocks noChangeArrowheads="1"/>
            </p:cNvSpPr>
            <p:nvPr/>
          </p:nvSpPr>
          <p:spPr bwMode="auto">
            <a:xfrm>
              <a:off x="2272" y="1308"/>
              <a:ext cx="240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1" name="Rectangle 12"/>
            <p:cNvSpPr>
              <a:spLocks noChangeArrowheads="1"/>
            </p:cNvSpPr>
            <p:nvPr/>
          </p:nvSpPr>
          <p:spPr bwMode="auto">
            <a:xfrm>
              <a:off x="1968" y="1300"/>
              <a:ext cx="240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726" name="Rectangle 13"/>
          <p:cNvSpPr>
            <a:spLocks noChangeArrowheads="1"/>
          </p:cNvSpPr>
          <p:nvPr/>
        </p:nvSpPr>
        <p:spPr bwMode="auto">
          <a:xfrm>
            <a:off x="504825" y="3124200"/>
            <a:ext cx="8915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US" altLang="en-US" b="1" u="sng">
                <a:solidFill>
                  <a:srgbClr val="000099"/>
                </a:solidFill>
              </a:rPr>
              <a:t>Rotation</a:t>
            </a:r>
          </a:p>
        </p:txBody>
      </p:sp>
      <p:grpSp>
        <p:nvGrpSpPr>
          <p:cNvPr id="30727" name="Group 14"/>
          <p:cNvGrpSpPr>
            <a:grpSpLocks noChangeAspect="1"/>
          </p:cNvGrpSpPr>
          <p:nvPr/>
        </p:nvGrpSpPr>
        <p:grpSpPr bwMode="auto">
          <a:xfrm>
            <a:off x="2971800" y="3429000"/>
            <a:ext cx="2971800" cy="2860675"/>
            <a:chOff x="1985" y="7898"/>
            <a:chExt cx="3420" cy="3292"/>
          </a:xfrm>
        </p:grpSpPr>
        <p:sp>
          <p:nvSpPr>
            <p:cNvPr id="30730" name="AutoShape 15"/>
            <p:cNvSpPr>
              <a:spLocks noChangeAspect="1" noChangeArrowheads="1"/>
            </p:cNvSpPr>
            <p:nvPr/>
          </p:nvSpPr>
          <p:spPr bwMode="auto">
            <a:xfrm>
              <a:off x="1985" y="7898"/>
              <a:ext cx="3420" cy="32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0731" name="Group 16"/>
            <p:cNvGrpSpPr>
              <a:grpSpLocks/>
            </p:cNvGrpSpPr>
            <p:nvPr/>
          </p:nvGrpSpPr>
          <p:grpSpPr bwMode="auto">
            <a:xfrm>
              <a:off x="2165" y="8013"/>
              <a:ext cx="3240" cy="3177"/>
              <a:chOff x="2345" y="8013"/>
              <a:chExt cx="3240" cy="3177"/>
            </a:xfrm>
          </p:grpSpPr>
          <p:sp>
            <p:nvSpPr>
              <p:cNvPr id="30732" name="Line 17"/>
              <p:cNvSpPr>
                <a:spLocks noChangeShapeType="1"/>
              </p:cNvSpPr>
              <p:nvPr/>
            </p:nvSpPr>
            <p:spPr bwMode="auto">
              <a:xfrm flipH="1">
                <a:off x="2345" y="9878"/>
                <a:ext cx="126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Line 18"/>
              <p:cNvSpPr>
                <a:spLocks noChangeShapeType="1"/>
              </p:cNvSpPr>
              <p:nvPr/>
            </p:nvSpPr>
            <p:spPr bwMode="auto">
              <a:xfrm>
                <a:off x="3605" y="9878"/>
                <a:ext cx="16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Line 19"/>
              <p:cNvSpPr>
                <a:spLocks noChangeShapeType="1"/>
              </p:cNvSpPr>
              <p:nvPr/>
            </p:nvSpPr>
            <p:spPr bwMode="auto">
              <a:xfrm flipV="1">
                <a:off x="3605" y="8078"/>
                <a:ext cx="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Oval 20"/>
              <p:cNvSpPr>
                <a:spLocks noChangeArrowheads="1"/>
              </p:cNvSpPr>
              <p:nvPr/>
            </p:nvSpPr>
            <p:spPr bwMode="auto">
              <a:xfrm>
                <a:off x="3323" y="8889"/>
                <a:ext cx="576" cy="259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36" name="Oval 21"/>
              <p:cNvSpPr>
                <a:spLocks noChangeArrowheads="1"/>
              </p:cNvSpPr>
              <p:nvPr/>
            </p:nvSpPr>
            <p:spPr bwMode="auto">
              <a:xfrm>
                <a:off x="4260" y="10032"/>
                <a:ext cx="317" cy="576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37" name="Oval 22"/>
              <p:cNvSpPr>
                <a:spLocks noChangeArrowheads="1"/>
              </p:cNvSpPr>
              <p:nvPr/>
            </p:nvSpPr>
            <p:spPr bwMode="auto">
              <a:xfrm>
                <a:off x="2696" y="10008"/>
                <a:ext cx="317" cy="576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38" name="Freeform 23"/>
              <p:cNvSpPr>
                <a:spLocks/>
              </p:cNvSpPr>
              <p:nvPr/>
            </p:nvSpPr>
            <p:spPr bwMode="auto">
              <a:xfrm rot="1172743">
                <a:off x="2993" y="9863"/>
                <a:ext cx="382" cy="444"/>
              </a:xfrm>
              <a:custGeom>
                <a:avLst/>
                <a:gdLst>
                  <a:gd name="T0" fmla="*/ 369 w 382"/>
                  <a:gd name="T1" fmla="*/ 444 h 444"/>
                  <a:gd name="T2" fmla="*/ 376 w 382"/>
                  <a:gd name="T3" fmla="*/ 319 h 444"/>
                  <a:gd name="T4" fmla="*/ 334 w 382"/>
                  <a:gd name="T5" fmla="*/ 166 h 444"/>
                  <a:gd name="T6" fmla="*/ 198 w 382"/>
                  <a:gd name="T7" fmla="*/ 48 h 444"/>
                  <a:gd name="T8" fmla="*/ 0 w 382"/>
                  <a:gd name="T9" fmla="*/ 0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2"/>
                  <a:gd name="T16" fmla="*/ 0 h 444"/>
                  <a:gd name="T17" fmla="*/ 382 w 382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2" h="444">
                    <a:moveTo>
                      <a:pt x="369" y="444"/>
                    </a:moveTo>
                    <a:cubicBezTo>
                      <a:pt x="370" y="423"/>
                      <a:pt x="382" y="365"/>
                      <a:pt x="376" y="319"/>
                    </a:cubicBezTo>
                    <a:cubicBezTo>
                      <a:pt x="370" y="273"/>
                      <a:pt x="364" y="211"/>
                      <a:pt x="334" y="166"/>
                    </a:cubicBezTo>
                    <a:cubicBezTo>
                      <a:pt x="304" y="121"/>
                      <a:pt x="253" y="76"/>
                      <a:pt x="198" y="48"/>
                    </a:cubicBezTo>
                    <a:cubicBezTo>
                      <a:pt x="143" y="20"/>
                      <a:pt x="41" y="1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39" name="Freeform 24"/>
              <p:cNvSpPr>
                <a:spLocks/>
              </p:cNvSpPr>
              <p:nvPr/>
            </p:nvSpPr>
            <p:spPr bwMode="auto">
              <a:xfrm rot="3068588" flipV="1">
                <a:off x="3411" y="9151"/>
                <a:ext cx="382" cy="444"/>
              </a:xfrm>
              <a:custGeom>
                <a:avLst/>
                <a:gdLst>
                  <a:gd name="T0" fmla="*/ 369 w 382"/>
                  <a:gd name="T1" fmla="*/ 444 h 444"/>
                  <a:gd name="T2" fmla="*/ 376 w 382"/>
                  <a:gd name="T3" fmla="*/ 319 h 444"/>
                  <a:gd name="T4" fmla="*/ 334 w 382"/>
                  <a:gd name="T5" fmla="*/ 166 h 444"/>
                  <a:gd name="T6" fmla="*/ 198 w 382"/>
                  <a:gd name="T7" fmla="*/ 48 h 444"/>
                  <a:gd name="T8" fmla="*/ 0 w 382"/>
                  <a:gd name="T9" fmla="*/ 0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2"/>
                  <a:gd name="T16" fmla="*/ 0 h 444"/>
                  <a:gd name="T17" fmla="*/ 382 w 382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2" h="444">
                    <a:moveTo>
                      <a:pt x="369" y="444"/>
                    </a:moveTo>
                    <a:cubicBezTo>
                      <a:pt x="370" y="423"/>
                      <a:pt x="382" y="365"/>
                      <a:pt x="376" y="319"/>
                    </a:cubicBezTo>
                    <a:cubicBezTo>
                      <a:pt x="370" y="273"/>
                      <a:pt x="364" y="211"/>
                      <a:pt x="334" y="166"/>
                    </a:cubicBezTo>
                    <a:cubicBezTo>
                      <a:pt x="304" y="121"/>
                      <a:pt x="253" y="76"/>
                      <a:pt x="198" y="48"/>
                    </a:cubicBezTo>
                    <a:cubicBezTo>
                      <a:pt x="143" y="20"/>
                      <a:pt x="41" y="1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40" name="Freeform 25"/>
              <p:cNvSpPr>
                <a:spLocks/>
              </p:cNvSpPr>
              <p:nvPr/>
            </p:nvSpPr>
            <p:spPr bwMode="auto">
              <a:xfrm rot="-2312878">
                <a:off x="4259" y="9728"/>
                <a:ext cx="382" cy="444"/>
              </a:xfrm>
              <a:custGeom>
                <a:avLst/>
                <a:gdLst>
                  <a:gd name="T0" fmla="*/ 369 w 382"/>
                  <a:gd name="T1" fmla="*/ 444 h 444"/>
                  <a:gd name="T2" fmla="*/ 376 w 382"/>
                  <a:gd name="T3" fmla="*/ 319 h 444"/>
                  <a:gd name="T4" fmla="*/ 334 w 382"/>
                  <a:gd name="T5" fmla="*/ 166 h 444"/>
                  <a:gd name="T6" fmla="*/ 198 w 382"/>
                  <a:gd name="T7" fmla="*/ 48 h 444"/>
                  <a:gd name="T8" fmla="*/ 0 w 382"/>
                  <a:gd name="T9" fmla="*/ 0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2"/>
                  <a:gd name="T16" fmla="*/ 0 h 444"/>
                  <a:gd name="T17" fmla="*/ 382 w 382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2" h="444">
                    <a:moveTo>
                      <a:pt x="369" y="444"/>
                    </a:moveTo>
                    <a:cubicBezTo>
                      <a:pt x="370" y="423"/>
                      <a:pt x="382" y="365"/>
                      <a:pt x="376" y="319"/>
                    </a:cubicBezTo>
                    <a:cubicBezTo>
                      <a:pt x="370" y="273"/>
                      <a:pt x="364" y="211"/>
                      <a:pt x="334" y="166"/>
                    </a:cubicBezTo>
                    <a:cubicBezTo>
                      <a:pt x="304" y="121"/>
                      <a:pt x="253" y="76"/>
                      <a:pt x="198" y="48"/>
                    </a:cubicBezTo>
                    <a:cubicBezTo>
                      <a:pt x="143" y="20"/>
                      <a:pt x="41" y="1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41" name="Text Box 26"/>
              <p:cNvSpPr txBox="1">
                <a:spLocks noChangeArrowheads="1"/>
              </p:cNvSpPr>
              <p:nvPr/>
            </p:nvSpPr>
            <p:spPr bwMode="auto">
              <a:xfrm>
                <a:off x="5162" y="10650"/>
                <a:ext cx="423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endParaRPr lang="en-US" altLang="en-US" sz="2000" b="1"/>
              </a:p>
            </p:txBody>
          </p:sp>
          <p:sp>
            <p:nvSpPr>
              <p:cNvPr id="30742" name="Text Box 27"/>
              <p:cNvSpPr txBox="1">
                <a:spLocks noChangeArrowheads="1"/>
              </p:cNvSpPr>
              <p:nvPr/>
            </p:nvSpPr>
            <p:spPr bwMode="auto">
              <a:xfrm>
                <a:off x="2345" y="10522"/>
                <a:ext cx="423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z</a:t>
                </a:r>
                <a:endParaRPr lang="en-US" altLang="en-US" sz="2000" b="1"/>
              </a:p>
            </p:txBody>
          </p:sp>
          <p:sp>
            <p:nvSpPr>
              <p:cNvPr id="30743" name="Text Box 28"/>
              <p:cNvSpPr txBox="1">
                <a:spLocks noChangeArrowheads="1"/>
              </p:cNvSpPr>
              <p:nvPr/>
            </p:nvSpPr>
            <p:spPr bwMode="auto">
              <a:xfrm>
                <a:off x="3219" y="8013"/>
                <a:ext cx="423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endParaRPr lang="en-US" altLang="en-US" sz="2000" b="1"/>
              </a:p>
            </p:txBody>
          </p:sp>
          <p:sp>
            <p:nvSpPr>
              <p:cNvPr id="30744" name="Text Box 29"/>
              <p:cNvSpPr txBox="1">
                <a:spLocks noChangeArrowheads="1"/>
              </p:cNvSpPr>
              <p:nvPr/>
            </p:nvSpPr>
            <p:spPr bwMode="auto">
              <a:xfrm>
                <a:off x="4514" y="9969"/>
                <a:ext cx="423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 altLang="en-US" sz="2000"/>
              </a:p>
            </p:txBody>
          </p:sp>
          <p:sp>
            <p:nvSpPr>
              <p:cNvPr id="30745" name="Text Box 30"/>
              <p:cNvSpPr txBox="1">
                <a:spLocks noChangeArrowheads="1"/>
              </p:cNvSpPr>
              <p:nvPr/>
            </p:nvSpPr>
            <p:spPr bwMode="auto">
              <a:xfrm>
                <a:off x="3874" y="9815"/>
                <a:ext cx="423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endParaRPr lang="en-US" altLang="en-US" sz="2000"/>
              </a:p>
            </p:txBody>
          </p:sp>
          <p:sp>
            <p:nvSpPr>
              <p:cNvPr id="30746" name="Freeform 31"/>
              <p:cNvSpPr>
                <a:spLocks/>
              </p:cNvSpPr>
              <p:nvPr/>
            </p:nvSpPr>
            <p:spPr bwMode="auto">
              <a:xfrm>
                <a:off x="4419" y="10077"/>
                <a:ext cx="78" cy="252"/>
              </a:xfrm>
              <a:custGeom>
                <a:avLst/>
                <a:gdLst>
                  <a:gd name="T0" fmla="*/ 78 w 78"/>
                  <a:gd name="T1" fmla="*/ 0 h 252"/>
                  <a:gd name="T2" fmla="*/ 0 w 78"/>
                  <a:gd name="T3" fmla="*/ 252 h 252"/>
                  <a:gd name="T4" fmla="*/ 0 60000 65536"/>
                  <a:gd name="T5" fmla="*/ 0 60000 65536"/>
                  <a:gd name="T6" fmla="*/ 0 w 78"/>
                  <a:gd name="T7" fmla="*/ 0 h 252"/>
                  <a:gd name="T8" fmla="*/ 78 w 78"/>
                  <a:gd name="T9" fmla="*/ 252 h 2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8" h="252">
                    <a:moveTo>
                      <a:pt x="78" y="0"/>
                    </a:moveTo>
                    <a:lnTo>
                      <a:pt x="0" y="25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47" name="Freeform 32"/>
              <p:cNvSpPr>
                <a:spLocks/>
              </p:cNvSpPr>
              <p:nvPr/>
            </p:nvSpPr>
            <p:spPr bwMode="auto">
              <a:xfrm>
                <a:off x="4284" y="10161"/>
                <a:ext cx="132" cy="165"/>
              </a:xfrm>
              <a:custGeom>
                <a:avLst/>
                <a:gdLst>
                  <a:gd name="T0" fmla="*/ 132 w 132"/>
                  <a:gd name="T1" fmla="*/ 165 h 165"/>
                  <a:gd name="T2" fmla="*/ 0 w 132"/>
                  <a:gd name="T3" fmla="*/ 0 h 165"/>
                  <a:gd name="T4" fmla="*/ 0 60000 65536"/>
                  <a:gd name="T5" fmla="*/ 0 60000 65536"/>
                  <a:gd name="T6" fmla="*/ 0 w 132"/>
                  <a:gd name="T7" fmla="*/ 0 h 165"/>
                  <a:gd name="T8" fmla="*/ 132 w 132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2" h="165">
                    <a:moveTo>
                      <a:pt x="132" y="16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48" name="Freeform 33"/>
              <p:cNvSpPr>
                <a:spLocks/>
              </p:cNvSpPr>
              <p:nvPr/>
            </p:nvSpPr>
            <p:spPr bwMode="auto">
              <a:xfrm>
                <a:off x="2841" y="10311"/>
                <a:ext cx="159" cy="99"/>
              </a:xfrm>
              <a:custGeom>
                <a:avLst/>
                <a:gdLst>
                  <a:gd name="T0" fmla="*/ 0 w 159"/>
                  <a:gd name="T1" fmla="*/ 0 h 99"/>
                  <a:gd name="T2" fmla="*/ 159 w 159"/>
                  <a:gd name="T3" fmla="*/ 99 h 99"/>
                  <a:gd name="T4" fmla="*/ 0 60000 65536"/>
                  <a:gd name="T5" fmla="*/ 0 60000 65536"/>
                  <a:gd name="T6" fmla="*/ 0 w 159"/>
                  <a:gd name="T7" fmla="*/ 0 h 99"/>
                  <a:gd name="T8" fmla="*/ 159 w 159"/>
                  <a:gd name="T9" fmla="*/ 99 h 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9" h="99">
                    <a:moveTo>
                      <a:pt x="0" y="0"/>
                    </a:moveTo>
                    <a:lnTo>
                      <a:pt x="159" y="9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49" name="Freeform 34"/>
              <p:cNvSpPr>
                <a:spLocks/>
              </p:cNvSpPr>
              <p:nvPr/>
            </p:nvSpPr>
            <p:spPr bwMode="auto">
              <a:xfrm>
                <a:off x="2844" y="10008"/>
                <a:ext cx="27" cy="309"/>
              </a:xfrm>
              <a:custGeom>
                <a:avLst/>
                <a:gdLst>
                  <a:gd name="T0" fmla="*/ 0 w 27"/>
                  <a:gd name="T1" fmla="*/ 309 h 309"/>
                  <a:gd name="T2" fmla="*/ 27 w 27"/>
                  <a:gd name="T3" fmla="*/ 0 h 309"/>
                  <a:gd name="T4" fmla="*/ 0 60000 65536"/>
                  <a:gd name="T5" fmla="*/ 0 60000 65536"/>
                  <a:gd name="T6" fmla="*/ 0 w 27"/>
                  <a:gd name="T7" fmla="*/ 0 h 309"/>
                  <a:gd name="T8" fmla="*/ 27 w 27"/>
                  <a:gd name="T9" fmla="*/ 309 h 30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" h="309">
                    <a:moveTo>
                      <a:pt x="0" y="309"/>
                    </a:moveTo>
                    <a:lnTo>
                      <a:pt x="2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0" name="Freeform 35"/>
              <p:cNvSpPr>
                <a:spLocks/>
              </p:cNvSpPr>
              <p:nvPr/>
            </p:nvSpPr>
            <p:spPr bwMode="auto">
              <a:xfrm>
                <a:off x="3360" y="8978"/>
                <a:ext cx="245" cy="97"/>
              </a:xfrm>
              <a:custGeom>
                <a:avLst/>
                <a:gdLst>
                  <a:gd name="T0" fmla="*/ 245 w 245"/>
                  <a:gd name="T1" fmla="*/ 0 h 97"/>
                  <a:gd name="T2" fmla="*/ 0 w 245"/>
                  <a:gd name="T3" fmla="*/ 97 h 97"/>
                  <a:gd name="T4" fmla="*/ 0 60000 65536"/>
                  <a:gd name="T5" fmla="*/ 0 60000 65536"/>
                  <a:gd name="T6" fmla="*/ 0 w 245"/>
                  <a:gd name="T7" fmla="*/ 0 h 97"/>
                  <a:gd name="T8" fmla="*/ 245 w 245"/>
                  <a:gd name="T9" fmla="*/ 97 h 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" h="97">
                    <a:moveTo>
                      <a:pt x="245" y="0"/>
                    </a:moveTo>
                    <a:lnTo>
                      <a:pt x="0" y="9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1" name="Freeform 36"/>
              <p:cNvSpPr>
                <a:spLocks/>
              </p:cNvSpPr>
              <p:nvPr/>
            </p:nvSpPr>
            <p:spPr bwMode="auto">
              <a:xfrm>
                <a:off x="3605" y="8978"/>
                <a:ext cx="262" cy="103"/>
              </a:xfrm>
              <a:custGeom>
                <a:avLst/>
                <a:gdLst>
                  <a:gd name="T0" fmla="*/ 0 w 262"/>
                  <a:gd name="T1" fmla="*/ 0 h 103"/>
                  <a:gd name="T2" fmla="*/ 262 w 262"/>
                  <a:gd name="T3" fmla="*/ 103 h 103"/>
                  <a:gd name="T4" fmla="*/ 0 60000 65536"/>
                  <a:gd name="T5" fmla="*/ 0 60000 65536"/>
                  <a:gd name="T6" fmla="*/ 0 w 262"/>
                  <a:gd name="T7" fmla="*/ 0 h 103"/>
                  <a:gd name="T8" fmla="*/ 262 w 262"/>
                  <a:gd name="T9" fmla="*/ 103 h 10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2" h="103">
                    <a:moveTo>
                      <a:pt x="0" y="0"/>
                    </a:moveTo>
                    <a:lnTo>
                      <a:pt x="262" y="10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2" name="Text Box 37"/>
              <p:cNvSpPr txBox="1">
                <a:spLocks noChangeArrowheads="1"/>
              </p:cNvSpPr>
              <p:nvPr/>
            </p:nvSpPr>
            <p:spPr bwMode="auto">
              <a:xfrm>
                <a:off x="2948" y="9030"/>
                <a:ext cx="72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P’</a:t>
                </a:r>
                <a:endParaRPr lang="en-US" altLang="en-US" sz="2000"/>
              </a:p>
            </p:txBody>
          </p:sp>
          <p:sp>
            <p:nvSpPr>
              <p:cNvPr id="30753" name="Text Box 38"/>
              <p:cNvSpPr txBox="1">
                <a:spLocks noChangeArrowheads="1"/>
              </p:cNvSpPr>
              <p:nvPr/>
            </p:nvSpPr>
            <p:spPr bwMode="auto">
              <a:xfrm>
                <a:off x="3772" y="9030"/>
                <a:ext cx="72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Q’</a:t>
                </a:r>
                <a:endParaRPr lang="en-US" altLang="en-US" sz="2000"/>
              </a:p>
            </p:txBody>
          </p:sp>
          <p:sp>
            <p:nvSpPr>
              <p:cNvPr id="30754" name="Text Box 39"/>
              <p:cNvSpPr txBox="1">
                <a:spLocks noChangeArrowheads="1"/>
              </p:cNvSpPr>
              <p:nvPr/>
            </p:nvSpPr>
            <p:spPr bwMode="auto">
              <a:xfrm>
                <a:off x="2911" y="10290"/>
                <a:ext cx="72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P’’</a:t>
                </a:r>
                <a:endParaRPr lang="en-US" altLang="en-US" sz="2000"/>
              </a:p>
            </p:txBody>
          </p:sp>
          <p:sp>
            <p:nvSpPr>
              <p:cNvPr id="30755" name="Text Box 40"/>
              <p:cNvSpPr txBox="1">
                <a:spLocks noChangeArrowheads="1"/>
              </p:cNvSpPr>
              <p:nvPr/>
            </p:nvSpPr>
            <p:spPr bwMode="auto">
              <a:xfrm>
                <a:off x="2605" y="9607"/>
                <a:ext cx="72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Q’’</a:t>
                </a:r>
                <a:endParaRPr lang="en-US" altLang="en-US" sz="2000"/>
              </a:p>
            </p:txBody>
          </p:sp>
        </p:grpSp>
      </p:grpSp>
      <p:sp>
        <p:nvSpPr>
          <p:cNvPr id="30728" name="Text Box 41"/>
          <p:cNvSpPr txBox="1">
            <a:spLocks noChangeArrowheads="1"/>
          </p:cNvSpPr>
          <p:nvPr/>
        </p:nvSpPr>
        <p:spPr bwMode="auto">
          <a:xfrm>
            <a:off x="5334000" y="1676400"/>
            <a:ext cx="3810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en-US"/>
              <a:t>Q = (P</a:t>
            </a:r>
            <a:r>
              <a:rPr lang="fr-FR" altLang="en-US" baseline="-25000"/>
              <a:t>x</a:t>
            </a:r>
            <a:r>
              <a:rPr lang="fr-FR" altLang="en-US"/>
              <a:t>, fP</a:t>
            </a:r>
            <a:r>
              <a:rPr lang="fr-FR" altLang="en-US" baseline="-25000"/>
              <a:t>x</a:t>
            </a:r>
            <a:r>
              <a:rPr lang="fr-FR" altLang="en-US"/>
              <a:t> + P</a:t>
            </a:r>
            <a:r>
              <a:rPr lang="fr-FR" altLang="en-US" baseline="-25000"/>
              <a:t>y</a:t>
            </a:r>
            <a:r>
              <a:rPr lang="fr-FR" altLang="en-US"/>
              <a:t>, P</a:t>
            </a:r>
            <a:r>
              <a:rPr lang="fr-FR" altLang="en-US" baseline="-25000"/>
              <a:t>z</a:t>
            </a:r>
            <a:r>
              <a:rPr lang="fr-FR" altLang="en-US"/>
              <a:t> )</a:t>
            </a:r>
            <a:endParaRPr lang="en-US" altLang="en-US"/>
          </a:p>
        </p:txBody>
      </p:sp>
      <p:sp>
        <p:nvSpPr>
          <p:cNvPr id="30729" name="Text Box 42"/>
          <p:cNvSpPr txBox="1">
            <a:spLocks noChangeArrowheads="1"/>
          </p:cNvSpPr>
          <p:nvPr/>
        </p:nvSpPr>
        <p:spPr bwMode="auto">
          <a:xfrm>
            <a:off x="6096000" y="3424238"/>
            <a:ext cx="35052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/>
              <a:t> x-roll, y-roll, z-roll 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/>
              <a:t> when angle = 90</a:t>
            </a:r>
            <a:r>
              <a:rPr lang="en-US" altLang="en-US" baseline="30000"/>
              <a:t>0</a:t>
            </a:r>
            <a:r>
              <a:rPr lang="en-US" altLang="en-US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z-roll: x</a:t>
            </a:r>
            <a:r>
              <a:rPr lang="en-US" altLang="en-US">
                <a:sym typeface="Wingdings" panose="05000000000000000000" pitchFamily="2" charset="2"/>
              </a:rPr>
              <a:t>y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Wingdings" panose="05000000000000000000" pitchFamily="2" charset="2"/>
              </a:rPr>
              <a:t>x-roll: yz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Wingdings" panose="05000000000000000000" pitchFamily="2" charset="2"/>
              </a:rPr>
              <a:t>y-roll: zx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1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08"/>
    </mc:Choice>
    <mc:Fallback xmlns="">
      <p:transition spd="slow" advTm="186708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Transformations in 3D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12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Rotation</a:t>
            </a: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381000" y="1447800"/>
          <a:ext cx="297180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3" imgW="1549400" imgH="914400" progId="Equation.3">
                  <p:embed/>
                </p:oleObj>
              </mc:Choice>
              <mc:Fallback>
                <p:oleObj name="Equation" r:id="rId3" imgW="1549400" imgH="914400" progId="Equation.3">
                  <p:embed/>
                  <p:pic>
                    <p:nvPicPr>
                      <p:cNvPr id="317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2971800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3352800" y="1447800"/>
          <a:ext cx="3124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5" imgW="1562100" imgH="914400" progId="Equation.3">
                  <p:embed/>
                </p:oleObj>
              </mc:Choice>
              <mc:Fallback>
                <p:oleObj name="Equation" r:id="rId5" imgW="1562100" imgH="914400" progId="Equation.3">
                  <p:embed/>
                  <p:pic>
                    <p:nvPicPr>
                      <p:cNvPr id="317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3124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/>
          <p:cNvGraphicFramePr>
            <a:graphicFrameLocks noChangeAspect="1"/>
          </p:cNvGraphicFramePr>
          <p:nvPr/>
        </p:nvGraphicFramePr>
        <p:xfrm>
          <a:off x="6477000" y="1474788"/>
          <a:ext cx="3048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7" imgW="1549400" imgH="914400" progId="Equation.3">
                  <p:embed/>
                </p:oleObj>
              </mc:Choice>
              <mc:Fallback>
                <p:oleObj name="Equation" r:id="rId7" imgW="1549400" imgH="914400" progId="Equation.3">
                  <p:embed/>
                  <p:pic>
                    <p:nvPicPr>
                      <p:cNvPr id="317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474788"/>
                        <a:ext cx="30480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5334000" y="3581400"/>
            <a:ext cx="4152900" cy="2514600"/>
            <a:chOff x="1841" y="3113"/>
            <a:chExt cx="2232" cy="936"/>
          </a:xfrm>
        </p:grpSpPr>
        <p:grpSp>
          <p:nvGrpSpPr>
            <p:cNvPr id="31775" name="Group 8"/>
            <p:cNvGrpSpPr>
              <a:grpSpLocks/>
            </p:cNvGrpSpPr>
            <p:nvPr/>
          </p:nvGrpSpPr>
          <p:grpSpPr bwMode="auto">
            <a:xfrm>
              <a:off x="1987" y="3345"/>
              <a:ext cx="936" cy="669"/>
              <a:chOff x="6845" y="3706"/>
              <a:chExt cx="2340" cy="1672"/>
            </a:xfrm>
          </p:grpSpPr>
          <p:sp>
            <p:nvSpPr>
              <p:cNvPr id="31794" name="Line 9"/>
              <p:cNvSpPr>
                <a:spLocks noChangeShapeType="1"/>
              </p:cNvSpPr>
              <p:nvPr/>
            </p:nvSpPr>
            <p:spPr bwMode="auto">
              <a:xfrm flipV="1">
                <a:off x="8029" y="3706"/>
                <a:ext cx="1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5" name="Freeform 10"/>
              <p:cNvSpPr>
                <a:spLocks/>
              </p:cNvSpPr>
              <p:nvPr/>
            </p:nvSpPr>
            <p:spPr bwMode="auto">
              <a:xfrm>
                <a:off x="8026" y="4800"/>
                <a:ext cx="1159" cy="552"/>
              </a:xfrm>
              <a:custGeom>
                <a:avLst/>
                <a:gdLst>
                  <a:gd name="T0" fmla="*/ 0 w 1159"/>
                  <a:gd name="T1" fmla="*/ 0 h 552"/>
                  <a:gd name="T2" fmla="*/ 1159 w 1159"/>
                  <a:gd name="T3" fmla="*/ 552 h 552"/>
                  <a:gd name="T4" fmla="*/ 0 60000 65536"/>
                  <a:gd name="T5" fmla="*/ 0 60000 65536"/>
                  <a:gd name="T6" fmla="*/ 0 w 1159"/>
                  <a:gd name="T7" fmla="*/ 0 h 552"/>
                  <a:gd name="T8" fmla="*/ 1159 w 1159"/>
                  <a:gd name="T9" fmla="*/ 552 h 5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9" h="552">
                    <a:moveTo>
                      <a:pt x="0" y="0"/>
                    </a:moveTo>
                    <a:lnTo>
                      <a:pt x="1159" y="55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96" name="Freeform 11"/>
              <p:cNvSpPr>
                <a:spLocks/>
              </p:cNvSpPr>
              <p:nvPr/>
            </p:nvSpPr>
            <p:spPr bwMode="auto">
              <a:xfrm>
                <a:off x="6845" y="4800"/>
                <a:ext cx="1194" cy="578"/>
              </a:xfrm>
              <a:custGeom>
                <a:avLst/>
                <a:gdLst>
                  <a:gd name="T0" fmla="*/ 1194 w 1194"/>
                  <a:gd name="T1" fmla="*/ 0 h 578"/>
                  <a:gd name="T2" fmla="*/ 0 w 1194"/>
                  <a:gd name="T3" fmla="*/ 578 h 578"/>
                  <a:gd name="T4" fmla="*/ 0 60000 65536"/>
                  <a:gd name="T5" fmla="*/ 0 60000 65536"/>
                  <a:gd name="T6" fmla="*/ 0 w 1194"/>
                  <a:gd name="T7" fmla="*/ 0 h 578"/>
                  <a:gd name="T8" fmla="*/ 1194 w 1194"/>
                  <a:gd name="T9" fmla="*/ 578 h 5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4" h="578">
                    <a:moveTo>
                      <a:pt x="1194" y="0"/>
                    </a:moveTo>
                    <a:lnTo>
                      <a:pt x="0" y="5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1776" name="Group 12"/>
            <p:cNvGrpSpPr>
              <a:grpSpLocks/>
            </p:cNvGrpSpPr>
            <p:nvPr/>
          </p:nvGrpSpPr>
          <p:grpSpPr bwMode="auto">
            <a:xfrm>
              <a:off x="3008" y="3344"/>
              <a:ext cx="936" cy="669"/>
              <a:chOff x="6845" y="3706"/>
              <a:chExt cx="2340" cy="1672"/>
            </a:xfrm>
          </p:grpSpPr>
          <p:sp>
            <p:nvSpPr>
              <p:cNvPr id="31791" name="Line 13"/>
              <p:cNvSpPr>
                <a:spLocks noChangeShapeType="1"/>
              </p:cNvSpPr>
              <p:nvPr/>
            </p:nvSpPr>
            <p:spPr bwMode="auto">
              <a:xfrm flipV="1">
                <a:off x="8029" y="3706"/>
                <a:ext cx="1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2" name="Freeform 14"/>
              <p:cNvSpPr>
                <a:spLocks/>
              </p:cNvSpPr>
              <p:nvPr/>
            </p:nvSpPr>
            <p:spPr bwMode="auto">
              <a:xfrm>
                <a:off x="8026" y="4800"/>
                <a:ext cx="1159" cy="552"/>
              </a:xfrm>
              <a:custGeom>
                <a:avLst/>
                <a:gdLst>
                  <a:gd name="T0" fmla="*/ 0 w 1159"/>
                  <a:gd name="T1" fmla="*/ 0 h 552"/>
                  <a:gd name="T2" fmla="*/ 1159 w 1159"/>
                  <a:gd name="T3" fmla="*/ 552 h 552"/>
                  <a:gd name="T4" fmla="*/ 0 60000 65536"/>
                  <a:gd name="T5" fmla="*/ 0 60000 65536"/>
                  <a:gd name="T6" fmla="*/ 0 w 1159"/>
                  <a:gd name="T7" fmla="*/ 0 h 552"/>
                  <a:gd name="T8" fmla="*/ 1159 w 1159"/>
                  <a:gd name="T9" fmla="*/ 552 h 5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9" h="552">
                    <a:moveTo>
                      <a:pt x="0" y="0"/>
                    </a:moveTo>
                    <a:lnTo>
                      <a:pt x="1159" y="55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93" name="Freeform 15"/>
              <p:cNvSpPr>
                <a:spLocks/>
              </p:cNvSpPr>
              <p:nvPr/>
            </p:nvSpPr>
            <p:spPr bwMode="auto">
              <a:xfrm>
                <a:off x="6845" y="4800"/>
                <a:ext cx="1194" cy="578"/>
              </a:xfrm>
              <a:custGeom>
                <a:avLst/>
                <a:gdLst>
                  <a:gd name="T0" fmla="*/ 1194 w 1194"/>
                  <a:gd name="T1" fmla="*/ 0 h 578"/>
                  <a:gd name="T2" fmla="*/ 0 w 1194"/>
                  <a:gd name="T3" fmla="*/ 578 h 578"/>
                  <a:gd name="T4" fmla="*/ 0 60000 65536"/>
                  <a:gd name="T5" fmla="*/ 0 60000 65536"/>
                  <a:gd name="T6" fmla="*/ 0 w 1194"/>
                  <a:gd name="T7" fmla="*/ 0 h 578"/>
                  <a:gd name="T8" fmla="*/ 1194 w 1194"/>
                  <a:gd name="T9" fmla="*/ 578 h 5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4" h="578">
                    <a:moveTo>
                      <a:pt x="1194" y="0"/>
                    </a:moveTo>
                    <a:lnTo>
                      <a:pt x="0" y="5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1777" name="Freeform 16"/>
            <p:cNvSpPr>
              <a:spLocks/>
            </p:cNvSpPr>
            <p:nvPr/>
          </p:nvSpPr>
          <p:spPr bwMode="auto">
            <a:xfrm>
              <a:off x="2213" y="3592"/>
              <a:ext cx="351" cy="349"/>
            </a:xfrm>
            <a:custGeom>
              <a:avLst/>
              <a:gdLst>
                <a:gd name="T0" fmla="*/ 0 w 876"/>
                <a:gd name="T1" fmla="*/ 8 h 873"/>
                <a:gd name="T2" fmla="*/ 10 w 876"/>
                <a:gd name="T3" fmla="*/ 0 h 873"/>
                <a:gd name="T4" fmla="*/ 22 w 876"/>
                <a:gd name="T5" fmla="*/ 10 h 873"/>
                <a:gd name="T6" fmla="*/ 22 w 876"/>
                <a:gd name="T7" fmla="*/ 22 h 873"/>
                <a:gd name="T8" fmla="*/ 3 w 876"/>
                <a:gd name="T9" fmla="*/ 20 h 873"/>
                <a:gd name="T10" fmla="*/ 0 w 876"/>
                <a:gd name="T11" fmla="*/ 8 h 8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76"/>
                <a:gd name="T19" fmla="*/ 0 h 873"/>
                <a:gd name="T20" fmla="*/ 876 w 876"/>
                <a:gd name="T21" fmla="*/ 873 h 8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76" h="873">
                  <a:moveTo>
                    <a:pt x="0" y="294"/>
                  </a:moveTo>
                  <a:lnTo>
                    <a:pt x="387" y="0"/>
                  </a:lnTo>
                  <a:lnTo>
                    <a:pt x="876" y="396"/>
                  </a:lnTo>
                  <a:lnTo>
                    <a:pt x="852" y="873"/>
                  </a:lnTo>
                  <a:lnTo>
                    <a:pt x="108" y="774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78" name="Freeform 17"/>
            <p:cNvSpPr>
              <a:spLocks/>
            </p:cNvSpPr>
            <p:nvPr/>
          </p:nvSpPr>
          <p:spPr bwMode="auto">
            <a:xfrm>
              <a:off x="2368" y="3455"/>
              <a:ext cx="297" cy="294"/>
            </a:xfrm>
            <a:custGeom>
              <a:avLst/>
              <a:gdLst>
                <a:gd name="T0" fmla="*/ 0 w 741"/>
                <a:gd name="T1" fmla="*/ 9 h 735"/>
                <a:gd name="T2" fmla="*/ 11 w 741"/>
                <a:gd name="T3" fmla="*/ 0 h 735"/>
                <a:gd name="T4" fmla="*/ 19 w 741"/>
                <a:gd name="T5" fmla="*/ 6 h 735"/>
                <a:gd name="T6" fmla="*/ 13 w 741"/>
                <a:gd name="T7" fmla="*/ 19 h 735"/>
                <a:gd name="T8" fmla="*/ 0 w 741"/>
                <a:gd name="T9" fmla="*/ 9 h 7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735"/>
                <a:gd name="T17" fmla="*/ 741 w 741"/>
                <a:gd name="T18" fmla="*/ 735 h 7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735">
                  <a:moveTo>
                    <a:pt x="0" y="342"/>
                  </a:moveTo>
                  <a:lnTo>
                    <a:pt x="444" y="0"/>
                  </a:lnTo>
                  <a:lnTo>
                    <a:pt x="741" y="234"/>
                  </a:lnTo>
                  <a:lnTo>
                    <a:pt x="489" y="735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79" name="Freeform 18"/>
            <p:cNvSpPr>
              <a:spLocks/>
            </p:cNvSpPr>
            <p:nvPr/>
          </p:nvSpPr>
          <p:spPr bwMode="auto">
            <a:xfrm>
              <a:off x="2554" y="3550"/>
              <a:ext cx="111" cy="395"/>
            </a:xfrm>
            <a:custGeom>
              <a:avLst/>
              <a:gdLst>
                <a:gd name="T0" fmla="*/ 7 w 276"/>
                <a:gd name="T1" fmla="*/ 0 h 987"/>
                <a:gd name="T2" fmla="*/ 6 w 276"/>
                <a:gd name="T3" fmla="*/ 10 h 987"/>
                <a:gd name="T4" fmla="*/ 0 w 276"/>
                <a:gd name="T5" fmla="*/ 25 h 987"/>
                <a:gd name="T6" fmla="*/ 0 w 276"/>
                <a:gd name="T7" fmla="*/ 13 h 987"/>
                <a:gd name="T8" fmla="*/ 7 w 276"/>
                <a:gd name="T9" fmla="*/ 0 h 9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987"/>
                <a:gd name="T17" fmla="*/ 276 w 276"/>
                <a:gd name="T18" fmla="*/ 987 h 9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987">
                  <a:moveTo>
                    <a:pt x="276" y="0"/>
                  </a:moveTo>
                  <a:lnTo>
                    <a:pt x="240" y="405"/>
                  </a:lnTo>
                  <a:lnTo>
                    <a:pt x="0" y="987"/>
                  </a:lnTo>
                  <a:lnTo>
                    <a:pt x="18" y="50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0" name="Freeform 19"/>
            <p:cNvSpPr>
              <a:spLocks/>
            </p:cNvSpPr>
            <p:nvPr/>
          </p:nvSpPr>
          <p:spPr bwMode="auto">
            <a:xfrm>
              <a:off x="3266" y="3615"/>
              <a:ext cx="603" cy="259"/>
            </a:xfrm>
            <a:custGeom>
              <a:avLst/>
              <a:gdLst>
                <a:gd name="T0" fmla="*/ 0 w 1509"/>
                <a:gd name="T1" fmla="*/ 10 h 648"/>
                <a:gd name="T2" fmla="*/ 14 w 1509"/>
                <a:gd name="T3" fmla="*/ 17 h 648"/>
                <a:gd name="T4" fmla="*/ 38 w 1509"/>
                <a:gd name="T5" fmla="*/ 4 h 648"/>
                <a:gd name="T6" fmla="*/ 25 w 1509"/>
                <a:gd name="T7" fmla="*/ 0 h 648"/>
                <a:gd name="T8" fmla="*/ 0 w 1509"/>
                <a:gd name="T9" fmla="*/ 10 h 6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9"/>
                <a:gd name="T16" fmla="*/ 0 h 648"/>
                <a:gd name="T17" fmla="*/ 1509 w 1509"/>
                <a:gd name="T18" fmla="*/ 648 h 6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9" h="648">
                  <a:moveTo>
                    <a:pt x="0" y="369"/>
                  </a:moveTo>
                  <a:lnTo>
                    <a:pt x="555" y="648"/>
                  </a:lnTo>
                  <a:lnTo>
                    <a:pt x="1509" y="165"/>
                  </a:lnTo>
                  <a:lnTo>
                    <a:pt x="978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1" name="Freeform 20"/>
            <p:cNvSpPr>
              <a:spLocks/>
            </p:cNvSpPr>
            <p:nvPr/>
          </p:nvSpPr>
          <p:spPr bwMode="auto">
            <a:xfrm>
              <a:off x="3265" y="3762"/>
              <a:ext cx="360" cy="287"/>
            </a:xfrm>
            <a:custGeom>
              <a:avLst/>
              <a:gdLst>
                <a:gd name="T0" fmla="*/ 0 w 900"/>
                <a:gd name="T1" fmla="*/ 0 h 717"/>
                <a:gd name="T2" fmla="*/ 2 w 900"/>
                <a:gd name="T3" fmla="*/ 11 h 717"/>
                <a:gd name="T4" fmla="*/ 14 w 900"/>
                <a:gd name="T5" fmla="*/ 18 h 717"/>
                <a:gd name="T6" fmla="*/ 23 w 900"/>
                <a:gd name="T7" fmla="*/ 18 h 717"/>
                <a:gd name="T8" fmla="*/ 14 w 900"/>
                <a:gd name="T9" fmla="*/ 7 h 717"/>
                <a:gd name="T10" fmla="*/ 0 w 900"/>
                <a:gd name="T11" fmla="*/ 0 h 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0"/>
                <a:gd name="T19" fmla="*/ 0 h 717"/>
                <a:gd name="T20" fmla="*/ 900 w 900"/>
                <a:gd name="T21" fmla="*/ 717 h 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0" h="717">
                  <a:moveTo>
                    <a:pt x="0" y="0"/>
                  </a:moveTo>
                  <a:lnTo>
                    <a:pt x="57" y="423"/>
                  </a:lnTo>
                  <a:lnTo>
                    <a:pt x="525" y="717"/>
                  </a:lnTo>
                  <a:lnTo>
                    <a:pt x="900" y="711"/>
                  </a:lnTo>
                  <a:lnTo>
                    <a:pt x="555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2" name="Freeform 21"/>
            <p:cNvSpPr>
              <a:spLocks/>
            </p:cNvSpPr>
            <p:nvPr/>
          </p:nvSpPr>
          <p:spPr bwMode="auto">
            <a:xfrm>
              <a:off x="3485" y="3681"/>
              <a:ext cx="491" cy="367"/>
            </a:xfrm>
            <a:custGeom>
              <a:avLst/>
              <a:gdLst>
                <a:gd name="T0" fmla="*/ 0 w 1227"/>
                <a:gd name="T1" fmla="*/ 12 h 918"/>
                <a:gd name="T2" fmla="*/ 25 w 1227"/>
                <a:gd name="T3" fmla="*/ 0 h 918"/>
                <a:gd name="T4" fmla="*/ 31 w 1227"/>
                <a:gd name="T5" fmla="*/ 8 h 918"/>
                <a:gd name="T6" fmla="*/ 9 w 1227"/>
                <a:gd name="T7" fmla="*/ 24 h 918"/>
                <a:gd name="T8" fmla="*/ 0 w 1227"/>
                <a:gd name="T9" fmla="*/ 12 h 9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918"/>
                <a:gd name="T17" fmla="*/ 1227 w 1227"/>
                <a:gd name="T18" fmla="*/ 918 h 9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918">
                  <a:moveTo>
                    <a:pt x="0" y="477"/>
                  </a:moveTo>
                  <a:lnTo>
                    <a:pt x="963" y="0"/>
                  </a:lnTo>
                  <a:lnTo>
                    <a:pt x="1227" y="309"/>
                  </a:lnTo>
                  <a:lnTo>
                    <a:pt x="345" y="918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3" name="Text Box 22"/>
            <p:cNvSpPr txBox="1">
              <a:spLocks noChangeArrowheads="1"/>
            </p:cNvSpPr>
            <p:nvPr/>
          </p:nvSpPr>
          <p:spPr bwMode="auto">
            <a:xfrm>
              <a:off x="1841" y="3113"/>
              <a:ext cx="1152" cy="21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c) Rotate about Oy (30</a:t>
              </a:r>
              <a:r>
                <a:rPr lang="fr-FR" altLang="zh-CN" sz="2000" baseline="30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r>
                <a:rPr lang="fr-FR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  <a:endParaRPr lang="en-US" altLang="en-US" sz="2000"/>
            </a:p>
          </p:txBody>
        </p:sp>
        <p:sp>
          <p:nvSpPr>
            <p:cNvPr id="31784" name="Text Box 23"/>
            <p:cNvSpPr txBox="1">
              <a:spLocks noChangeArrowheads="1"/>
            </p:cNvSpPr>
            <p:nvPr/>
          </p:nvSpPr>
          <p:spPr bwMode="auto">
            <a:xfrm>
              <a:off x="2921" y="3113"/>
              <a:ext cx="1152" cy="21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d) Rotate aboute Oz (- 90</a:t>
              </a:r>
              <a:r>
                <a:rPr lang="en-US" altLang="zh-CN" sz="2000" baseline="30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  <a:endParaRPr lang="en-US" altLang="en-US" sz="2000"/>
            </a:p>
          </p:txBody>
        </p:sp>
        <p:sp>
          <p:nvSpPr>
            <p:cNvPr id="31785" name="Text Box 24"/>
            <p:cNvSpPr txBox="1">
              <a:spLocks noChangeArrowheads="1"/>
            </p:cNvSpPr>
            <p:nvPr/>
          </p:nvSpPr>
          <p:spPr bwMode="auto">
            <a:xfrm>
              <a:off x="2777" y="3833"/>
              <a:ext cx="144" cy="1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/>
            </a:p>
          </p:txBody>
        </p:sp>
        <p:sp>
          <p:nvSpPr>
            <p:cNvPr id="31786" name="Text Box 25"/>
            <p:cNvSpPr txBox="1">
              <a:spLocks noChangeArrowheads="1"/>
            </p:cNvSpPr>
            <p:nvPr/>
          </p:nvSpPr>
          <p:spPr bwMode="auto">
            <a:xfrm>
              <a:off x="3857" y="3833"/>
              <a:ext cx="144" cy="1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/>
            </a:p>
          </p:txBody>
        </p:sp>
        <p:sp>
          <p:nvSpPr>
            <p:cNvPr id="31787" name="Text Box 26"/>
            <p:cNvSpPr txBox="1">
              <a:spLocks noChangeArrowheads="1"/>
            </p:cNvSpPr>
            <p:nvPr/>
          </p:nvSpPr>
          <p:spPr bwMode="auto">
            <a:xfrm>
              <a:off x="3489" y="3281"/>
              <a:ext cx="144" cy="21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/>
            </a:p>
          </p:txBody>
        </p:sp>
        <p:sp>
          <p:nvSpPr>
            <p:cNvPr id="31788" name="Text Box 27"/>
            <p:cNvSpPr txBox="1">
              <a:spLocks noChangeArrowheads="1"/>
            </p:cNvSpPr>
            <p:nvPr/>
          </p:nvSpPr>
          <p:spPr bwMode="auto">
            <a:xfrm>
              <a:off x="2465" y="3277"/>
              <a:ext cx="144" cy="21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/>
            </a:p>
          </p:txBody>
        </p:sp>
        <p:sp>
          <p:nvSpPr>
            <p:cNvPr id="31789" name="Text Box 28"/>
            <p:cNvSpPr txBox="1">
              <a:spLocks noChangeArrowheads="1"/>
            </p:cNvSpPr>
            <p:nvPr/>
          </p:nvSpPr>
          <p:spPr bwMode="auto">
            <a:xfrm>
              <a:off x="2969" y="3833"/>
              <a:ext cx="144" cy="1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z</a:t>
              </a:r>
              <a:endParaRPr lang="en-US" altLang="en-US" sz="2000"/>
            </a:p>
          </p:txBody>
        </p:sp>
        <p:sp>
          <p:nvSpPr>
            <p:cNvPr id="31790" name="Text Box 29"/>
            <p:cNvSpPr txBox="1">
              <a:spLocks noChangeArrowheads="1"/>
            </p:cNvSpPr>
            <p:nvPr/>
          </p:nvSpPr>
          <p:spPr bwMode="auto">
            <a:xfrm>
              <a:off x="1929" y="3833"/>
              <a:ext cx="144" cy="1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z</a:t>
              </a:r>
              <a:endParaRPr lang="en-US" altLang="en-US" sz="2000"/>
            </a:p>
          </p:txBody>
        </p:sp>
      </p:grpSp>
      <p:grpSp>
        <p:nvGrpSpPr>
          <p:cNvPr id="31752" name="Group 30"/>
          <p:cNvGrpSpPr>
            <a:grpSpLocks/>
          </p:cNvGrpSpPr>
          <p:nvPr/>
        </p:nvGrpSpPr>
        <p:grpSpPr bwMode="auto">
          <a:xfrm>
            <a:off x="762000" y="3581400"/>
            <a:ext cx="4114800" cy="2438400"/>
            <a:chOff x="1913" y="2085"/>
            <a:chExt cx="2160" cy="906"/>
          </a:xfrm>
        </p:grpSpPr>
        <p:grpSp>
          <p:nvGrpSpPr>
            <p:cNvPr id="31753" name="Group 31"/>
            <p:cNvGrpSpPr>
              <a:grpSpLocks/>
            </p:cNvGrpSpPr>
            <p:nvPr/>
          </p:nvGrpSpPr>
          <p:grpSpPr bwMode="auto">
            <a:xfrm>
              <a:off x="1985" y="2321"/>
              <a:ext cx="936" cy="669"/>
              <a:chOff x="6845" y="3706"/>
              <a:chExt cx="2340" cy="1672"/>
            </a:xfrm>
          </p:grpSpPr>
          <p:sp>
            <p:nvSpPr>
              <p:cNvPr id="31772" name="Line 32"/>
              <p:cNvSpPr>
                <a:spLocks noChangeShapeType="1"/>
              </p:cNvSpPr>
              <p:nvPr/>
            </p:nvSpPr>
            <p:spPr bwMode="auto">
              <a:xfrm flipV="1">
                <a:off x="8029" y="3706"/>
                <a:ext cx="1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Freeform 33"/>
              <p:cNvSpPr>
                <a:spLocks/>
              </p:cNvSpPr>
              <p:nvPr/>
            </p:nvSpPr>
            <p:spPr bwMode="auto">
              <a:xfrm>
                <a:off x="8026" y="4800"/>
                <a:ext cx="1159" cy="552"/>
              </a:xfrm>
              <a:custGeom>
                <a:avLst/>
                <a:gdLst>
                  <a:gd name="T0" fmla="*/ 0 w 1159"/>
                  <a:gd name="T1" fmla="*/ 0 h 552"/>
                  <a:gd name="T2" fmla="*/ 1159 w 1159"/>
                  <a:gd name="T3" fmla="*/ 552 h 552"/>
                  <a:gd name="T4" fmla="*/ 0 60000 65536"/>
                  <a:gd name="T5" fmla="*/ 0 60000 65536"/>
                  <a:gd name="T6" fmla="*/ 0 w 1159"/>
                  <a:gd name="T7" fmla="*/ 0 h 552"/>
                  <a:gd name="T8" fmla="*/ 1159 w 1159"/>
                  <a:gd name="T9" fmla="*/ 552 h 5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9" h="552">
                    <a:moveTo>
                      <a:pt x="0" y="0"/>
                    </a:moveTo>
                    <a:lnTo>
                      <a:pt x="1159" y="55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74" name="Freeform 34"/>
              <p:cNvSpPr>
                <a:spLocks/>
              </p:cNvSpPr>
              <p:nvPr/>
            </p:nvSpPr>
            <p:spPr bwMode="auto">
              <a:xfrm>
                <a:off x="6845" y="4800"/>
                <a:ext cx="1194" cy="578"/>
              </a:xfrm>
              <a:custGeom>
                <a:avLst/>
                <a:gdLst>
                  <a:gd name="T0" fmla="*/ 1194 w 1194"/>
                  <a:gd name="T1" fmla="*/ 0 h 578"/>
                  <a:gd name="T2" fmla="*/ 0 w 1194"/>
                  <a:gd name="T3" fmla="*/ 578 h 578"/>
                  <a:gd name="T4" fmla="*/ 0 60000 65536"/>
                  <a:gd name="T5" fmla="*/ 0 60000 65536"/>
                  <a:gd name="T6" fmla="*/ 0 w 1194"/>
                  <a:gd name="T7" fmla="*/ 0 h 578"/>
                  <a:gd name="T8" fmla="*/ 1194 w 1194"/>
                  <a:gd name="T9" fmla="*/ 578 h 5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4" h="578">
                    <a:moveTo>
                      <a:pt x="1194" y="0"/>
                    </a:moveTo>
                    <a:lnTo>
                      <a:pt x="0" y="5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1754" name="Group 35"/>
            <p:cNvGrpSpPr>
              <a:grpSpLocks/>
            </p:cNvGrpSpPr>
            <p:nvPr/>
          </p:nvGrpSpPr>
          <p:grpSpPr bwMode="auto">
            <a:xfrm>
              <a:off x="3009" y="2322"/>
              <a:ext cx="936" cy="669"/>
              <a:chOff x="6845" y="3706"/>
              <a:chExt cx="2340" cy="1672"/>
            </a:xfrm>
          </p:grpSpPr>
          <p:sp>
            <p:nvSpPr>
              <p:cNvPr id="31769" name="Line 36"/>
              <p:cNvSpPr>
                <a:spLocks noChangeShapeType="1"/>
              </p:cNvSpPr>
              <p:nvPr/>
            </p:nvSpPr>
            <p:spPr bwMode="auto">
              <a:xfrm flipV="1">
                <a:off x="8029" y="3706"/>
                <a:ext cx="1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0" name="Freeform 37"/>
              <p:cNvSpPr>
                <a:spLocks/>
              </p:cNvSpPr>
              <p:nvPr/>
            </p:nvSpPr>
            <p:spPr bwMode="auto">
              <a:xfrm>
                <a:off x="8026" y="4800"/>
                <a:ext cx="1159" cy="552"/>
              </a:xfrm>
              <a:custGeom>
                <a:avLst/>
                <a:gdLst>
                  <a:gd name="T0" fmla="*/ 0 w 1159"/>
                  <a:gd name="T1" fmla="*/ 0 h 552"/>
                  <a:gd name="T2" fmla="*/ 1159 w 1159"/>
                  <a:gd name="T3" fmla="*/ 552 h 552"/>
                  <a:gd name="T4" fmla="*/ 0 60000 65536"/>
                  <a:gd name="T5" fmla="*/ 0 60000 65536"/>
                  <a:gd name="T6" fmla="*/ 0 w 1159"/>
                  <a:gd name="T7" fmla="*/ 0 h 552"/>
                  <a:gd name="T8" fmla="*/ 1159 w 1159"/>
                  <a:gd name="T9" fmla="*/ 552 h 5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9" h="552">
                    <a:moveTo>
                      <a:pt x="0" y="0"/>
                    </a:moveTo>
                    <a:lnTo>
                      <a:pt x="1159" y="55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71" name="Freeform 38"/>
              <p:cNvSpPr>
                <a:spLocks/>
              </p:cNvSpPr>
              <p:nvPr/>
            </p:nvSpPr>
            <p:spPr bwMode="auto">
              <a:xfrm>
                <a:off x="6845" y="4800"/>
                <a:ext cx="1194" cy="578"/>
              </a:xfrm>
              <a:custGeom>
                <a:avLst/>
                <a:gdLst>
                  <a:gd name="T0" fmla="*/ 1194 w 1194"/>
                  <a:gd name="T1" fmla="*/ 0 h 578"/>
                  <a:gd name="T2" fmla="*/ 0 w 1194"/>
                  <a:gd name="T3" fmla="*/ 578 h 578"/>
                  <a:gd name="T4" fmla="*/ 0 60000 65536"/>
                  <a:gd name="T5" fmla="*/ 0 60000 65536"/>
                  <a:gd name="T6" fmla="*/ 0 w 1194"/>
                  <a:gd name="T7" fmla="*/ 0 h 578"/>
                  <a:gd name="T8" fmla="*/ 1194 w 1194"/>
                  <a:gd name="T9" fmla="*/ 578 h 5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4" h="578">
                    <a:moveTo>
                      <a:pt x="1194" y="0"/>
                    </a:moveTo>
                    <a:lnTo>
                      <a:pt x="0" y="5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1755" name="Freeform 39"/>
            <p:cNvSpPr>
              <a:spLocks/>
            </p:cNvSpPr>
            <p:nvPr/>
          </p:nvSpPr>
          <p:spPr bwMode="auto">
            <a:xfrm>
              <a:off x="2311" y="2568"/>
              <a:ext cx="416" cy="368"/>
            </a:xfrm>
            <a:custGeom>
              <a:avLst/>
              <a:gdLst>
                <a:gd name="T0" fmla="*/ 0 w 1041"/>
                <a:gd name="T1" fmla="*/ 12 h 921"/>
                <a:gd name="T2" fmla="*/ 26 w 1041"/>
                <a:gd name="T3" fmla="*/ 0 h 921"/>
                <a:gd name="T4" fmla="*/ 26 w 1041"/>
                <a:gd name="T5" fmla="*/ 11 h 921"/>
                <a:gd name="T6" fmla="*/ 3 w 1041"/>
                <a:gd name="T7" fmla="*/ 24 h 921"/>
                <a:gd name="T8" fmla="*/ 0 w 1041"/>
                <a:gd name="T9" fmla="*/ 12 h 9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1"/>
                <a:gd name="T16" fmla="*/ 0 h 921"/>
                <a:gd name="T17" fmla="*/ 1041 w 1041"/>
                <a:gd name="T18" fmla="*/ 921 h 9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1" h="921">
                  <a:moveTo>
                    <a:pt x="0" y="474"/>
                  </a:moveTo>
                  <a:lnTo>
                    <a:pt x="1041" y="0"/>
                  </a:lnTo>
                  <a:lnTo>
                    <a:pt x="1002" y="426"/>
                  </a:lnTo>
                  <a:lnTo>
                    <a:pt x="117" y="921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6" name="Freeform 40"/>
            <p:cNvSpPr>
              <a:spLocks/>
            </p:cNvSpPr>
            <p:nvPr/>
          </p:nvSpPr>
          <p:spPr bwMode="auto">
            <a:xfrm>
              <a:off x="2128" y="2604"/>
              <a:ext cx="229" cy="333"/>
            </a:xfrm>
            <a:custGeom>
              <a:avLst/>
              <a:gdLst>
                <a:gd name="T0" fmla="*/ 3 w 573"/>
                <a:gd name="T1" fmla="*/ 0 h 834"/>
                <a:gd name="T2" fmla="*/ 0 w 573"/>
                <a:gd name="T3" fmla="*/ 5 h 834"/>
                <a:gd name="T4" fmla="*/ 4 w 573"/>
                <a:gd name="T5" fmla="*/ 16 h 834"/>
                <a:gd name="T6" fmla="*/ 15 w 573"/>
                <a:gd name="T7" fmla="*/ 21 h 834"/>
                <a:gd name="T8" fmla="*/ 12 w 573"/>
                <a:gd name="T9" fmla="*/ 10 h 834"/>
                <a:gd name="T10" fmla="*/ 3 w 573"/>
                <a:gd name="T11" fmla="*/ 0 h 8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834"/>
                <a:gd name="T20" fmla="*/ 573 w 573"/>
                <a:gd name="T21" fmla="*/ 834 h 8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834">
                  <a:moveTo>
                    <a:pt x="105" y="0"/>
                  </a:moveTo>
                  <a:lnTo>
                    <a:pt x="0" y="183"/>
                  </a:lnTo>
                  <a:lnTo>
                    <a:pt x="159" y="612"/>
                  </a:lnTo>
                  <a:lnTo>
                    <a:pt x="573" y="834"/>
                  </a:lnTo>
                  <a:lnTo>
                    <a:pt x="453" y="38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7" name="Freeform 41"/>
            <p:cNvSpPr>
              <a:spLocks/>
            </p:cNvSpPr>
            <p:nvPr/>
          </p:nvSpPr>
          <p:spPr bwMode="auto">
            <a:xfrm>
              <a:off x="2170" y="2455"/>
              <a:ext cx="557" cy="302"/>
            </a:xfrm>
            <a:custGeom>
              <a:avLst/>
              <a:gdLst>
                <a:gd name="T0" fmla="*/ 0 w 1392"/>
                <a:gd name="T1" fmla="*/ 10 h 756"/>
                <a:gd name="T2" fmla="*/ 29 w 1392"/>
                <a:gd name="T3" fmla="*/ 0 h 756"/>
                <a:gd name="T4" fmla="*/ 36 w 1392"/>
                <a:gd name="T5" fmla="*/ 7 h 756"/>
                <a:gd name="T6" fmla="*/ 9 w 1392"/>
                <a:gd name="T7" fmla="*/ 19 h 756"/>
                <a:gd name="T8" fmla="*/ 0 w 1392"/>
                <a:gd name="T9" fmla="*/ 10 h 7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756"/>
                <a:gd name="T17" fmla="*/ 1392 w 1392"/>
                <a:gd name="T18" fmla="*/ 756 h 7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756">
                  <a:moveTo>
                    <a:pt x="0" y="372"/>
                  </a:moveTo>
                  <a:lnTo>
                    <a:pt x="1134" y="0"/>
                  </a:lnTo>
                  <a:lnTo>
                    <a:pt x="1392" y="282"/>
                  </a:lnTo>
                  <a:lnTo>
                    <a:pt x="345" y="756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8" name="Freeform 42"/>
            <p:cNvSpPr>
              <a:spLocks/>
            </p:cNvSpPr>
            <p:nvPr/>
          </p:nvSpPr>
          <p:spPr bwMode="auto">
            <a:xfrm>
              <a:off x="3327" y="2462"/>
              <a:ext cx="377" cy="215"/>
            </a:xfrm>
            <a:custGeom>
              <a:avLst/>
              <a:gdLst>
                <a:gd name="T0" fmla="*/ 0 w 942"/>
                <a:gd name="T1" fmla="*/ 9 h 537"/>
                <a:gd name="T2" fmla="*/ 13 w 942"/>
                <a:gd name="T3" fmla="*/ 14 h 537"/>
                <a:gd name="T4" fmla="*/ 24 w 942"/>
                <a:gd name="T5" fmla="*/ 5 h 537"/>
                <a:gd name="T6" fmla="*/ 22 w 942"/>
                <a:gd name="T7" fmla="*/ 0 h 537"/>
                <a:gd name="T8" fmla="*/ 11 w 942"/>
                <a:gd name="T9" fmla="*/ 2 h 537"/>
                <a:gd name="T10" fmla="*/ 0 w 942"/>
                <a:gd name="T11" fmla="*/ 9 h 5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2"/>
                <a:gd name="T19" fmla="*/ 0 h 537"/>
                <a:gd name="T20" fmla="*/ 942 w 942"/>
                <a:gd name="T21" fmla="*/ 537 h 5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2" h="537">
                  <a:moveTo>
                    <a:pt x="0" y="357"/>
                  </a:moveTo>
                  <a:lnTo>
                    <a:pt x="498" y="537"/>
                  </a:lnTo>
                  <a:lnTo>
                    <a:pt x="942" y="189"/>
                  </a:lnTo>
                  <a:lnTo>
                    <a:pt x="882" y="0"/>
                  </a:lnTo>
                  <a:lnTo>
                    <a:pt x="438" y="72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9" name="Freeform 43"/>
            <p:cNvSpPr>
              <a:spLocks/>
            </p:cNvSpPr>
            <p:nvPr/>
          </p:nvSpPr>
          <p:spPr bwMode="auto">
            <a:xfrm>
              <a:off x="3327" y="2604"/>
              <a:ext cx="289" cy="298"/>
            </a:xfrm>
            <a:custGeom>
              <a:avLst/>
              <a:gdLst>
                <a:gd name="T0" fmla="*/ 0 w 723"/>
                <a:gd name="T1" fmla="*/ 0 h 747"/>
                <a:gd name="T2" fmla="*/ 9 w 723"/>
                <a:gd name="T3" fmla="*/ 14 h 747"/>
                <a:gd name="T4" fmla="*/ 18 w 723"/>
                <a:gd name="T5" fmla="*/ 19 h 747"/>
                <a:gd name="T6" fmla="*/ 13 w 723"/>
                <a:gd name="T7" fmla="*/ 5 h 747"/>
                <a:gd name="T8" fmla="*/ 0 w 723"/>
                <a:gd name="T9" fmla="*/ 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3"/>
                <a:gd name="T16" fmla="*/ 0 h 747"/>
                <a:gd name="T17" fmla="*/ 723 w 723"/>
                <a:gd name="T18" fmla="*/ 747 h 7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3" h="747">
                  <a:moveTo>
                    <a:pt x="0" y="0"/>
                  </a:moveTo>
                  <a:lnTo>
                    <a:pt x="348" y="567"/>
                  </a:lnTo>
                  <a:lnTo>
                    <a:pt x="723" y="747"/>
                  </a:lnTo>
                  <a:lnTo>
                    <a:pt x="495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60" name="Freeform 44"/>
            <p:cNvSpPr>
              <a:spLocks/>
            </p:cNvSpPr>
            <p:nvPr/>
          </p:nvSpPr>
          <p:spPr bwMode="auto">
            <a:xfrm>
              <a:off x="3523" y="2536"/>
              <a:ext cx="222" cy="365"/>
            </a:xfrm>
            <a:custGeom>
              <a:avLst/>
              <a:gdLst>
                <a:gd name="T0" fmla="*/ 12 w 555"/>
                <a:gd name="T1" fmla="*/ 0 h 912"/>
                <a:gd name="T2" fmla="*/ 14 w 555"/>
                <a:gd name="T3" fmla="*/ 16 h 912"/>
                <a:gd name="T4" fmla="*/ 6 w 555"/>
                <a:gd name="T5" fmla="*/ 23 h 912"/>
                <a:gd name="T6" fmla="*/ 0 w 555"/>
                <a:gd name="T7" fmla="*/ 9 h 912"/>
                <a:gd name="T8" fmla="*/ 12 w 555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5"/>
                <a:gd name="T16" fmla="*/ 0 h 912"/>
                <a:gd name="T17" fmla="*/ 555 w 555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5" h="912">
                  <a:moveTo>
                    <a:pt x="453" y="0"/>
                  </a:moveTo>
                  <a:lnTo>
                    <a:pt x="555" y="624"/>
                  </a:lnTo>
                  <a:lnTo>
                    <a:pt x="228" y="912"/>
                  </a:lnTo>
                  <a:lnTo>
                    <a:pt x="0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61" name="Text Box 45"/>
            <p:cNvSpPr txBox="1">
              <a:spLocks noChangeArrowheads="1"/>
            </p:cNvSpPr>
            <p:nvPr/>
          </p:nvSpPr>
          <p:spPr bwMode="auto">
            <a:xfrm>
              <a:off x="1939" y="2085"/>
              <a:ext cx="576" cy="21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a) object</a:t>
              </a:r>
              <a:endParaRPr lang="en-US" altLang="en-US" sz="2000"/>
            </a:p>
          </p:txBody>
        </p:sp>
        <p:sp>
          <p:nvSpPr>
            <p:cNvPr id="31762" name="Text Box 46"/>
            <p:cNvSpPr txBox="1">
              <a:spLocks noChangeArrowheads="1"/>
            </p:cNvSpPr>
            <p:nvPr/>
          </p:nvSpPr>
          <p:spPr bwMode="auto">
            <a:xfrm>
              <a:off x="2921" y="2090"/>
              <a:ext cx="1152" cy="21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b) Rotate about Ox (- 70</a:t>
              </a:r>
              <a:r>
                <a:rPr lang="en-US" altLang="zh-CN" sz="2000" baseline="30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  <a:endParaRPr lang="en-US" altLang="en-US" sz="2000"/>
            </a:p>
          </p:txBody>
        </p:sp>
        <p:sp>
          <p:nvSpPr>
            <p:cNvPr id="31763" name="Text Box 47"/>
            <p:cNvSpPr txBox="1">
              <a:spLocks noChangeArrowheads="1"/>
            </p:cNvSpPr>
            <p:nvPr/>
          </p:nvSpPr>
          <p:spPr bwMode="auto">
            <a:xfrm>
              <a:off x="2817" y="2801"/>
              <a:ext cx="144" cy="1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/>
            </a:p>
          </p:txBody>
        </p:sp>
        <p:sp>
          <p:nvSpPr>
            <p:cNvPr id="31764" name="Text Box 48"/>
            <p:cNvSpPr txBox="1">
              <a:spLocks noChangeArrowheads="1"/>
            </p:cNvSpPr>
            <p:nvPr/>
          </p:nvSpPr>
          <p:spPr bwMode="auto">
            <a:xfrm>
              <a:off x="3849" y="2801"/>
              <a:ext cx="144" cy="1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/>
            </a:p>
          </p:txBody>
        </p:sp>
        <p:sp>
          <p:nvSpPr>
            <p:cNvPr id="31765" name="Text Box 49"/>
            <p:cNvSpPr txBox="1">
              <a:spLocks noChangeArrowheads="1"/>
            </p:cNvSpPr>
            <p:nvPr/>
          </p:nvSpPr>
          <p:spPr bwMode="auto">
            <a:xfrm>
              <a:off x="2993" y="2809"/>
              <a:ext cx="144" cy="1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z</a:t>
              </a:r>
              <a:endParaRPr lang="en-US" altLang="en-US" sz="2000"/>
            </a:p>
          </p:txBody>
        </p:sp>
        <p:sp>
          <p:nvSpPr>
            <p:cNvPr id="31766" name="Text Box 50"/>
            <p:cNvSpPr txBox="1">
              <a:spLocks noChangeArrowheads="1"/>
            </p:cNvSpPr>
            <p:nvPr/>
          </p:nvSpPr>
          <p:spPr bwMode="auto">
            <a:xfrm>
              <a:off x="1913" y="2825"/>
              <a:ext cx="144" cy="1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z</a:t>
              </a:r>
              <a:endParaRPr lang="en-US" altLang="en-US" sz="2000"/>
            </a:p>
          </p:txBody>
        </p:sp>
        <p:sp>
          <p:nvSpPr>
            <p:cNvPr id="31767" name="Text Box 51"/>
            <p:cNvSpPr txBox="1">
              <a:spLocks noChangeArrowheads="1"/>
            </p:cNvSpPr>
            <p:nvPr/>
          </p:nvSpPr>
          <p:spPr bwMode="auto">
            <a:xfrm>
              <a:off x="3497" y="2250"/>
              <a:ext cx="144" cy="21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/>
            </a:p>
          </p:txBody>
        </p:sp>
        <p:sp>
          <p:nvSpPr>
            <p:cNvPr id="31768" name="Text Box 52"/>
            <p:cNvSpPr txBox="1">
              <a:spLocks noChangeArrowheads="1"/>
            </p:cNvSpPr>
            <p:nvPr/>
          </p:nvSpPr>
          <p:spPr bwMode="auto">
            <a:xfrm>
              <a:off x="2457" y="2246"/>
              <a:ext cx="144" cy="21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377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87"/>
    </mc:Choice>
    <mc:Fallback xmlns="">
      <p:transition spd="slow" advTm="114887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Transformations in 3D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altLang="en-US" smtClean="0"/>
              <a:t>Rotation about an Arbitrary Axis</a:t>
            </a:r>
          </a:p>
        </p:txBody>
      </p:sp>
      <p:grpSp>
        <p:nvGrpSpPr>
          <p:cNvPr id="32773" name="Group 4"/>
          <p:cNvGrpSpPr>
            <a:grpSpLocks noChangeAspect="1"/>
          </p:cNvGrpSpPr>
          <p:nvPr/>
        </p:nvGrpSpPr>
        <p:grpSpPr bwMode="auto">
          <a:xfrm>
            <a:off x="685800" y="1600200"/>
            <a:ext cx="3352800" cy="2770188"/>
            <a:chOff x="2165" y="5378"/>
            <a:chExt cx="4140" cy="3420"/>
          </a:xfrm>
        </p:grpSpPr>
        <p:sp>
          <p:nvSpPr>
            <p:cNvPr id="32776" name="AutoShape 5"/>
            <p:cNvSpPr>
              <a:spLocks noChangeAspect="1" noChangeArrowheads="1"/>
            </p:cNvSpPr>
            <p:nvPr/>
          </p:nvSpPr>
          <p:spPr bwMode="auto">
            <a:xfrm>
              <a:off x="2165" y="5378"/>
              <a:ext cx="4140" cy="34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2777" name="Group 6"/>
            <p:cNvGrpSpPr>
              <a:grpSpLocks/>
            </p:cNvGrpSpPr>
            <p:nvPr/>
          </p:nvGrpSpPr>
          <p:grpSpPr bwMode="auto">
            <a:xfrm>
              <a:off x="2345" y="5378"/>
              <a:ext cx="3845" cy="3240"/>
              <a:chOff x="2345" y="5378"/>
              <a:chExt cx="3845" cy="3240"/>
            </a:xfrm>
          </p:grpSpPr>
          <p:sp>
            <p:nvSpPr>
              <p:cNvPr id="32778" name="Line 7"/>
              <p:cNvSpPr>
                <a:spLocks noChangeShapeType="1"/>
              </p:cNvSpPr>
              <p:nvPr/>
            </p:nvSpPr>
            <p:spPr bwMode="auto">
              <a:xfrm flipV="1">
                <a:off x="3965" y="5558"/>
                <a:ext cx="0" cy="19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9" name="Line 8"/>
              <p:cNvSpPr>
                <a:spLocks noChangeShapeType="1"/>
              </p:cNvSpPr>
              <p:nvPr/>
            </p:nvSpPr>
            <p:spPr bwMode="auto">
              <a:xfrm flipH="1">
                <a:off x="2345" y="7538"/>
                <a:ext cx="16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0" name="Line 9"/>
              <p:cNvSpPr>
                <a:spLocks noChangeShapeType="1"/>
              </p:cNvSpPr>
              <p:nvPr/>
            </p:nvSpPr>
            <p:spPr bwMode="auto">
              <a:xfrm>
                <a:off x="3965" y="7538"/>
                <a:ext cx="18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1" name="Line 10"/>
              <p:cNvSpPr>
                <a:spLocks noChangeShapeType="1"/>
              </p:cNvSpPr>
              <p:nvPr/>
            </p:nvSpPr>
            <p:spPr bwMode="auto">
              <a:xfrm flipV="1">
                <a:off x="3965" y="5738"/>
                <a:ext cx="126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2" name="Line 11"/>
              <p:cNvSpPr>
                <a:spLocks noChangeShapeType="1"/>
              </p:cNvSpPr>
              <p:nvPr/>
            </p:nvSpPr>
            <p:spPr bwMode="auto">
              <a:xfrm>
                <a:off x="3965" y="7538"/>
                <a:ext cx="126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3" name="Line 12"/>
              <p:cNvSpPr>
                <a:spLocks noChangeShapeType="1"/>
              </p:cNvSpPr>
              <p:nvPr/>
            </p:nvSpPr>
            <p:spPr bwMode="auto">
              <a:xfrm flipV="1">
                <a:off x="5225" y="5738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4" name="Freeform 13"/>
              <p:cNvSpPr>
                <a:spLocks/>
              </p:cNvSpPr>
              <p:nvPr/>
            </p:nvSpPr>
            <p:spPr bwMode="auto">
              <a:xfrm>
                <a:off x="4325" y="6123"/>
                <a:ext cx="1360" cy="664"/>
              </a:xfrm>
              <a:custGeom>
                <a:avLst/>
                <a:gdLst>
                  <a:gd name="T0" fmla="*/ 0 w 1360"/>
                  <a:gd name="T1" fmla="*/ 155 h 664"/>
                  <a:gd name="T2" fmla="*/ 596 w 1360"/>
                  <a:gd name="T3" fmla="*/ 664 h 664"/>
                  <a:gd name="T4" fmla="*/ 1360 w 1360"/>
                  <a:gd name="T5" fmla="*/ 163 h 664"/>
                  <a:gd name="T6" fmla="*/ 421 w 1360"/>
                  <a:gd name="T7" fmla="*/ 0 h 664"/>
                  <a:gd name="T8" fmla="*/ 0 w 1360"/>
                  <a:gd name="T9" fmla="*/ 155 h 6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0"/>
                  <a:gd name="T16" fmla="*/ 0 h 664"/>
                  <a:gd name="T17" fmla="*/ 1360 w 1360"/>
                  <a:gd name="T18" fmla="*/ 664 h 6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0" h="664">
                    <a:moveTo>
                      <a:pt x="0" y="155"/>
                    </a:moveTo>
                    <a:lnTo>
                      <a:pt x="596" y="664"/>
                    </a:lnTo>
                    <a:lnTo>
                      <a:pt x="1360" y="163"/>
                    </a:lnTo>
                    <a:lnTo>
                      <a:pt x="421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85" name="Arc 14"/>
              <p:cNvSpPr>
                <a:spLocks/>
              </p:cNvSpPr>
              <p:nvPr/>
            </p:nvSpPr>
            <p:spPr bwMode="auto">
              <a:xfrm rot="19337215" flipV="1">
                <a:off x="4014" y="7265"/>
                <a:ext cx="355" cy="402"/>
              </a:xfrm>
              <a:custGeom>
                <a:avLst/>
                <a:gdLst>
                  <a:gd name="T0" fmla="*/ 0 w 21600"/>
                  <a:gd name="T1" fmla="*/ 0 h 24147"/>
                  <a:gd name="T2" fmla="*/ 0 w 21600"/>
                  <a:gd name="T3" fmla="*/ 0 h 24147"/>
                  <a:gd name="T4" fmla="*/ 0 w 21600"/>
                  <a:gd name="T5" fmla="*/ 0 h 2414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4147"/>
                  <a:gd name="T11" fmla="*/ 21600 w 21600"/>
                  <a:gd name="T12" fmla="*/ 24147 h 241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414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451"/>
                      <a:pt x="21549" y="23301"/>
                      <a:pt x="21449" y="24147"/>
                    </a:cubicBezTo>
                  </a:path>
                  <a:path w="21600" h="2414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451"/>
                      <a:pt x="21549" y="23301"/>
                      <a:pt x="21449" y="2414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86" name="Arc 15"/>
              <p:cNvSpPr>
                <a:spLocks/>
              </p:cNvSpPr>
              <p:nvPr/>
            </p:nvSpPr>
            <p:spPr bwMode="auto">
              <a:xfrm rot="4478953">
                <a:off x="4427" y="7783"/>
                <a:ext cx="177" cy="180"/>
              </a:xfrm>
              <a:custGeom>
                <a:avLst/>
                <a:gdLst>
                  <a:gd name="T0" fmla="*/ 0 w 21201"/>
                  <a:gd name="T1" fmla="*/ 0 h 21600"/>
                  <a:gd name="T2" fmla="*/ 0 w 21201"/>
                  <a:gd name="T3" fmla="*/ 0 h 21600"/>
                  <a:gd name="T4" fmla="*/ 0 w 212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201"/>
                  <a:gd name="T10" fmla="*/ 0 h 21600"/>
                  <a:gd name="T11" fmla="*/ 21201 w 212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01" h="21600" fill="none" extrusionOk="0">
                    <a:moveTo>
                      <a:pt x="-1" y="0"/>
                    </a:moveTo>
                    <a:cubicBezTo>
                      <a:pt x="10336" y="0"/>
                      <a:pt x="19224" y="7323"/>
                      <a:pt x="21201" y="17469"/>
                    </a:cubicBezTo>
                  </a:path>
                  <a:path w="21201" h="21600" stroke="0" extrusionOk="0">
                    <a:moveTo>
                      <a:pt x="-1" y="0"/>
                    </a:moveTo>
                    <a:cubicBezTo>
                      <a:pt x="10336" y="0"/>
                      <a:pt x="19224" y="7323"/>
                      <a:pt x="21201" y="1746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87" name="Freeform 16"/>
              <p:cNvSpPr>
                <a:spLocks/>
              </p:cNvSpPr>
              <p:nvPr/>
            </p:nvSpPr>
            <p:spPr bwMode="auto">
              <a:xfrm>
                <a:off x="4808" y="6349"/>
                <a:ext cx="113" cy="413"/>
              </a:xfrm>
              <a:custGeom>
                <a:avLst/>
                <a:gdLst>
                  <a:gd name="T0" fmla="*/ 113 w 113"/>
                  <a:gd name="T1" fmla="*/ 413 h 413"/>
                  <a:gd name="T2" fmla="*/ 0 w 113"/>
                  <a:gd name="T3" fmla="*/ 0 h 413"/>
                  <a:gd name="T4" fmla="*/ 0 60000 65536"/>
                  <a:gd name="T5" fmla="*/ 0 60000 65536"/>
                  <a:gd name="T6" fmla="*/ 0 w 113"/>
                  <a:gd name="T7" fmla="*/ 0 h 413"/>
                  <a:gd name="T8" fmla="*/ 113 w 113"/>
                  <a:gd name="T9" fmla="*/ 413 h 4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413">
                    <a:moveTo>
                      <a:pt x="113" y="41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88" name="Freeform 17"/>
              <p:cNvSpPr>
                <a:spLocks/>
              </p:cNvSpPr>
              <p:nvPr/>
            </p:nvSpPr>
            <p:spPr bwMode="auto">
              <a:xfrm>
                <a:off x="4796" y="6286"/>
                <a:ext cx="851" cy="63"/>
              </a:xfrm>
              <a:custGeom>
                <a:avLst/>
                <a:gdLst>
                  <a:gd name="T0" fmla="*/ 0 w 851"/>
                  <a:gd name="T1" fmla="*/ 63 h 63"/>
                  <a:gd name="T2" fmla="*/ 851 w 851"/>
                  <a:gd name="T3" fmla="*/ 0 h 63"/>
                  <a:gd name="T4" fmla="*/ 0 60000 65536"/>
                  <a:gd name="T5" fmla="*/ 0 60000 65536"/>
                  <a:gd name="T6" fmla="*/ 0 w 851"/>
                  <a:gd name="T7" fmla="*/ 0 h 63"/>
                  <a:gd name="T8" fmla="*/ 851 w 851"/>
                  <a:gd name="T9" fmla="*/ 63 h 6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51" h="63">
                    <a:moveTo>
                      <a:pt x="0" y="63"/>
                    </a:moveTo>
                    <a:lnTo>
                      <a:pt x="85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89" name="Arc 18"/>
              <p:cNvSpPr>
                <a:spLocks/>
              </p:cNvSpPr>
              <p:nvPr/>
            </p:nvSpPr>
            <p:spPr bwMode="auto">
              <a:xfrm rot="325938" flipV="1">
                <a:off x="4852" y="6330"/>
                <a:ext cx="18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90" name="Text Box 19"/>
              <p:cNvSpPr txBox="1">
                <a:spLocks noChangeArrowheads="1"/>
              </p:cNvSpPr>
              <p:nvPr/>
            </p:nvSpPr>
            <p:spPr bwMode="auto">
              <a:xfrm>
                <a:off x="5650" y="7859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endParaRPr lang="en-US" altLang="en-US" sz="2000" b="1"/>
              </a:p>
            </p:txBody>
          </p:sp>
          <p:sp>
            <p:nvSpPr>
              <p:cNvPr id="32791" name="Text Box 20"/>
              <p:cNvSpPr txBox="1">
                <a:spLocks noChangeArrowheads="1"/>
              </p:cNvSpPr>
              <p:nvPr/>
            </p:nvSpPr>
            <p:spPr bwMode="auto">
              <a:xfrm>
                <a:off x="3605" y="537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endParaRPr lang="en-US" altLang="en-US" sz="2000" b="1"/>
              </a:p>
            </p:txBody>
          </p:sp>
          <p:sp>
            <p:nvSpPr>
              <p:cNvPr id="32792" name="Text Box 21"/>
              <p:cNvSpPr txBox="1">
                <a:spLocks noChangeArrowheads="1"/>
              </p:cNvSpPr>
              <p:nvPr/>
            </p:nvSpPr>
            <p:spPr bwMode="auto">
              <a:xfrm>
                <a:off x="2345" y="7770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z</a:t>
                </a:r>
                <a:endParaRPr lang="en-US" altLang="en-US" sz="2000" b="1"/>
              </a:p>
            </p:txBody>
          </p:sp>
          <p:sp>
            <p:nvSpPr>
              <p:cNvPr id="32793" name="Text Box 22"/>
              <p:cNvSpPr txBox="1">
                <a:spLocks noChangeArrowheads="1"/>
              </p:cNvSpPr>
              <p:nvPr/>
            </p:nvSpPr>
            <p:spPr bwMode="auto">
              <a:xfrm>
                <a:off x="5624" y="609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endParaRPr lang="en-US" altLang="en-US" sz="2000" b="1"/>
              </a:p>
            </p:txBody>
          </p:sp>
          <p:sp>
            <p:nvSpPr>
              <p:cNvPr id="32794" name="Text Box 23"/>
              <p:cNvSpPr txBox="1">
                <a:spLocks noChangeArrowheads="1"/>
              </p:cNvSpPr>
              <p:nvPr/>
            </p:nvSpPr>
            <p:spPr bwMode="auto">
              <a:xfrm>
                <a:off x="4726" y="6768"/>
                <a:ext cx="475" cy="70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 altLang="en-US" sz="2000" b="1"/>
              </a:p>
            </p:txBody>
          </p:sp>
          <p:sp>
            <p:nvSpPr>
              <p:cNvPr id="32795" name="Text Box 24"/>
              <p:cNvSpPr txBox="1">
                <a:spLocks noChangeArrowheads="1"/>
              </p:cNvSpPr>
              <p:nvPr/>
            </p:nvSpPr>
            <p:spPr bwMode="auto">
              <a:xfrm>
                <a:off x="4865" y="627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</a:t>
                </a:r>
                <a:endParaRPr lang="en-US" altLang="en-US" sz="2000" b="1"/>
              </a:p>
            </p:txBody>
          </p:sp>
          <p:sp>
            <p:nvSpPr>
              <p:cNvPr id="32796" name="Text Box 25"/>
              <p:cNvSpPr txBox="1">
                <a:spLocks noChangeArrowheads="1"/>
              </p:cNvSpPr>
              <p:nvPr/>
            </p:nvSpPr>
            <p:spPr bwMode="auto">
              <a:xfrm>
                <a:off x="4505" y="771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lang="en-US" altLang="en-US" sz="2000" b="1"/>
              </a:p>
            </p:txBody>
          </p:sp>
          <p:sp>
            <p:nvSpPr>
              <p:cNvPr id="32797" name="Text Box 26"/>
              <p:cNvSpPr txBox="1">
                <a:spLocks noChangeArrowheads="1"/>
              </p:cNvSpPr>
              <p:nvPr/>
            </p:nvSpPr>
            <p:spPr bwMode="auto">
              <a:xfrm>
                <a:off x="3963" y="721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</a:t>
                </a:r>
                <a:endParaRPr lang="en-US" altLang="en-US" sz="2000" b="1"/>
              </a:p>
            </p:txBody>
          </p:sp>
          <p:sp>
            <p:nvSpPr>
              <p:cNvPr id="32798" name="Text Box 27"/>
              <p:cNvSpPr txBox="1">
                <a:spLocks noChangeArrowheads="1"/>
              </p:cNvSpPr>
              <p:nvPr/>
            </p:nvSpPr>
            <p:spPr bwMode="auto">
              <a:xfrm>
                <a:off x="4798" y="550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u</a:t>
                </a:r>
                <a:endParaRPr lang="en-US" altLang="en-US" sz="2000" b="1"/>
              </a:p>
            </p:txBody>
          </p:sp>
        </p:grpSp>
      </p:grpSp>
      <p:sp>
        <p:nvSpPr>
          <p:cNvPr id="32774" name="Text Box 28"/>
          <p:cNvSpPr txBox="1">
            <a:spLocks noChangeArrowheads="1"/>
          </p:cNvSpPr>
          <p:nvPr/>
        </p:nvSpPr>
        <p:spPr bwMode="auto">
          <a:xfrm>
            <a:off x="4267200" y="1524000"/>
            <a:ext cx="5257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u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/>
              <a:t> x.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Rotate about x axis with angle </a:t>
            </a:r>
            <a:r>
              <a:rPr lang="fr-FR" altLang="en-US" sz="2400">
                <a:sym typeface="Symbol" panose="05050102010706020507" pitchFamily="18" charset="2"/>
              </a:rPr>
              <a:t></a:t>
            </a:r>
            <a:r>
              <a:rPr lang="en-US" altLang="en-US" sz="2400"/>
              <a:t>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recover u.</a:t>
            </a:r>
          </a:p>
        </p:txBody>
      </p:sp>
    </p:spTree>
    <p:extLst>
      <p:ext uri="{BB962C8B-B14F-4D97-AF65-F5344CB8AC3E}">
        <p14:creationId xmlns:p14="http://schemas.microsoft.com/office/powerpoint/2010/main" val="375030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74"/>
    </mc:Choice>
    <mc:Fallback xmlns="">
      <p:transition spd="slow" advTm="16127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689" y="1600200"/>
            <a:ext cx="4852511" cy="3733800"/>
          </a:xfrm>
        </p:spPr>
        <p:txBody>
          <a:bodyPr/>
          <a:lstStyle/>
          <a:p>
            <a:r>
              <a:rPr lang="en-US" dirty="0" smtClean="0"/>
              <a:t>u </a:t>
            </a:r>
            <a:r>
              <a:rPr lang="en-US" dirty="0" smtClean="0">
                <a:sym typeface="Wingdings" panose="05000000000000000000" pitchFamily="2" charset="2"/>
              </a:rPr>
              <a:t> x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Rotate u around y (+</a:t>
            </a:r>
            <a:r>
              <a:rPr lang="en-US" dirty="0" smtClean="0">
                <a:sym typeface="Symbol" panose="05050102010706020507" pitchFamily="18" charset="2"/>
              </a:rPr>
              <a:t>)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Then rotate around z (-</a:t>
            </a:r>
            <a:r>
              <a:rPr lang="en-US" dirty="0" smtClean="0">
                <a:sym typeface="Symbol" panose="05050102010706020507" pitchFamily="18" charset="2"/>
              </a:rPr>
              <a:t>)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Rotate around x (+)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Recover u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Rotate </a:t>
            </a:r>
            <a:r>
              <a:rPr lang="en-US" dirty="0">
                <a:sym typeface="Wingdings" panose="05000000000000000000" pitchFamily="2" charset="2"/>
              </a:rPr>
              <a:t>around z </a:t>
            </a:r>
            <a:r>
              <a:rPr lang="en-US" dirty="0" smtClean="0">
                <a:sym typeface="Wingdings" panose="05000000000000000000" pitchFamily="2" charset="2"/>
              </a:rPr>
              <a:t>(+</a:t>
            </a:r>
            <a:r>
              <a:rPr lang="en-US" dirty="0" smtClean="0">
                <a:sym typeface="Symbol" panose="05050102010706020507" pitchFamily="18" charset="2"/>
              </a:rPr>
              <a:t>)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Rotate around y </a:t>
            </a:r>
            <a:r>
              <a:rPr lang="en-US" dirty="0" smtClean="0">
                <a:sym typeface="Wingdings" panose="05000000000000000000" pitchFamily="2" charset="2"/>
              </a:rPr>
              <a:t>(-</a:t>
            </a:r>
            <a:r>
              <a:rPr lang="en-US" dirty="0" smtClean="0">
                <a:sym typeface="Symbol" panose="05050102010706020507" pitchFamily="18" charset="2"/>
              </a:rPr>
              <a:t>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04800" y="1447800"/>
            <a:ext cx="4150170" cy="3429000"/>
            <a:chOff x="2165" y="5378"/>
            <a:chExt cx="4140" cy="3420"/>
          </a:xfrm>
        </p:grpSpPr>
        <p:sp>
          <p:nvSpPr>
            <p:cNvPr id="5" name="AutoShape 5"/>
            <p:cNvSpPr>
              <a:spLocks noChangeAspect="1" noChangeArrowheads="1"/>
            </p:cNvSpPr>
            <p:nvPr/>
          </p:nvSpPr>
          <p:spPr bwMode="auto">
            <a:xfrm>
              <a:off x="2165" y="5378"/>
              <a:ext cx="4140" cy="34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345" y="5378"/>
              <a:ext cx="3845" cy="3240"/>
              <a:chOff x="2345" y="5378"/>
              <a:chExt cx="3845" cy="3240"/>
            </a:xfrm>
          </p:grpSpPr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3965" y="5558"/>
                <a:ext cx="0" cy="19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H="1">
                <a:off x="2345" y="7538"/>
                <a:ext cx="16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3965" y="7538"/>
                <a:ext cx="18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3965" y="5738"/>
                <a:ext cx="126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3965" y="7538"/>
                <a:ext cx="126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V="1">
                <a:off x="5225" y="5738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4325" y="6123"/>
                <a:ext cx="1360" cy="664"/>
              </a:xfrm>
              <a:custGeom>
                <a:avLst/>
                <a:gdLst>
                  <a:gd name="T0" fmla="*/ 0 w 1360"/>
                  <a:gd name="T1" fmla="*/ 155 h 664"/>
                  <a:gd name="T2" fmla="*/ 596 w 1360"/>
                  <a:gd name="T3" fmla="*/ 664 h 664"/>
                  <a:gd name="T4" fmla="*/ 1360 w 1360"/>
                  <a:gd name="T5" fmla="*/ 163 h 664"/>
                  <a:gd name="T6" fmla="*/ 421 w 1360"/>
                  <a:gd name="T7" fmla="*/ 0 h 664"/>
                  <a:gd name="T8" fmla="*/ 0 w 1360"/>
                  <a:gd name="T9" fmla="*/ 155 h 6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0"/>
                  <a:gd name="T16" fmla="*/ 0 h 664"/>
                  <a:gd name="T17" fmla="*/ 1360 w 1360"/>
                  <a:gd name="T18" fmla="*/ 664 h 6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0" h="664">
                    <a:moveTo>
                      <a:pt x="0" y="155"/>
                    </a:moveTo>
                    <a:lnTo>
                      <a:pt x="596" y="664"/>
                    </a:lnTo>
                    <a:lnTo>
                      <a:pt x="1360" y="163"/>
                    </a:lnTo>
                    <a:lnTo>
                      <a:pt x="421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Arc 14"/>
              <p:cNvSpPr>
                <a:spLocks/>
              </p:cNvSpPr>
              <p:nvPr/>
            </p:nvSpPr>
            <p:spPr bwMode="auto">
              <a:xfrm rot="19337215" flipV="1">
                <a:off x="4014" y="7265"/>
                <a:ext cx="355" cy="402"/>
              </a:xfrm>
              <a:custGeom>
                <a:avLst/>
                <a:gdLst>
                  <a:gd name="T0" fmla="*/ 0 w 21600"/>
                  <a:gd name="T1" fmla="*/ 0 h 24147"/>
                  <a:gd name="T2" fmla="*/ 0 w 21600"/>
                  <a:gd name="T3" fmla="*/ 0 h 24147"/>
                  <a:gd name="T4" fmla="*/ 0 w 21600"/>
                  <a:gd name="T5" fmla="*/ 0 h 2414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4147"/>
                  <a:gd name="T11" fmla="*/ 21600 w 21600"/>
                  <a:gd name="T12" fmla="*/ 24147 h 241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414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451"/>
                      <a:pt x="21549" y="23301"/>
                      <a:pt x="21449" y="24147"/>
                    </a:cubicBezTo>
                  </a:path>
                  <a:path w="21600" h="2414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451"/>
                      <a:pt x="21549" y="23301"/>
                      <a:pt x="21449" y="2414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Arc 15"/>
              <p:cNvSpPr>
                <a:spLocks/>
              </p:cNvSpPr>
              <p:nvPr/>
            </p:nvSpPr>
            <p:spPr bwMode="auto">
              <a:xfrm rot="4478953">
                <a:off x="4427" y="7783"/>
                <a:ext cx="177" cy="180"/>
              </a:xfrm>
              <a:custGeom>
                <a:avLst/>
                <a:gdLst>
                  <a:gd name="T0" fmla="*/ 0 w 21201"/>
                  <a:gd name="T1" fmla="*/ 0 h 21600"/>
                  <a:gd name="T2" fmla="*/ 0 w 21201"/>
                  <a:gd name="T3" fmla="*/ 0 h 21600"/>
                  <a:gd name="T4" fmla="*/ 0 w 212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201"/>
                  <a:gd name="T10" fmla="*/ 0 h 21600"/>
                  <a:gd name="T11" fmla="*/ 21201 w 212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01" h="21600" fill="none" extrusionOk="0">
                    <a:moveTo>
                      <a:pt x="-1" y="0"/>
                    </a:moveTo>
                    <a:cubicBezTo>
                      <a:pt x="10336" y="0"/>
                      <a:pt x="19224" y="7323"/>
                      <a:pt x="21201" y="17469"/>
                    </a:cubicBezTo>
                  </a:path>
                  <a:path w="21201" h="21600" stroke="0" extrusionOk="0">
                    <a:moveTo>
                      <a:pt x="-1" y="0"/>
                    </a:moveTo>
                    <a:cubicBezTo>
                      <a:pt x="10336" y="0"/>
                      <a:pt x="19224" y="7323"/>
                      <a:pt x="21201" y="1746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4808" y="6349"/>
                <a:ext cx="113" cy="413"/>
              </a:xfrm>
              <a:custGeom>
                <a:avLst/>
                <a:gdLst>
                  <a:gd name="T0" fmla="*/ 113 w 113"/>
                  <a:gd name="T1" fmla="*/ 413 h 413"/>
                  <a:gd name="T2" fmla="*/ 0 w 113"/>
                  <a:gd name="T3" fmla="*/ 0 h 413"/>
                  <a:gd name="T4" fmla="*/ 0 60000 65536"/>
                  <a:gd name="T5" fmla="*/ 0 60000 65536"/>
                  <a:gd name="T6" fmla="*/ 0 w 113"/>
                  <a:gd name="T7" fmla="*/ 0 h 413"/>
                  <a:gd name="T8" fmla="*/ 113 w 113"/>
                  <a:gd name="T9" fmla="*/ 413 h 4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413">
                    <a:moveTo>
                      <a:pt x="113" y="41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4796" y="6286"/>
                <a:ext cx="851" cy="63"/>
              </a:xfrm>
              <a:custGeom>
                <a:avLst/>
                <a:gdLst>
                  <a:gd name="T0" fmla="*/ 0 w 851"/>
                  <a:gd name="T1" fmla="*/ 63 h 63"/>
                  <a:gd name="T2" fmla="*/ 851 w 851"/>
                  <a:gd name="T3" fmla="*/ 0 h 63"/>
                  <a:gd name="T4" fmla="*/ 0 60000 65536"/>
                  <a:gd name="T5" fmla="*/ 0 60000 65536"/>
                  <a:gd name="T6" fmla="*/ 0 w 851"/>
                  <a:gd name="T7" fmla="*/ 0 h 63"/>
                  <a:gd name="T8" fmla="*/ 851 w 851"/>
                  <a:gd name="T9" fmla="*/ 63 h 6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51" h="63">
                    <a:moveTo>
                      <a:pt x="0" y="63"/>
                    </a:moveTo>
                    <a:lnTo>
                      <a:pt x="85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Arc 18"/>
              <p:cNvSpPr>
                <a:spLocks/>
              </p:cNvSpPr>
              <p:nvPr/>
            </p:nvSpPr>
            <p:spPr bwMode="auto">
              <a:xfrm rot="325938" flipV="1">
                <a:off x="4852" y="6330"/>
                <a:ext cx="18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5650" y="7859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endParaRPr lang="en-US" altLang="en-US" sz="2000" b="1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3605" y="537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endParaRPr lang="en-US" altLang="en-US" sz="2000" b="1"/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2345" y="7770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z</a:t>
                </a:r>
                <a:endParaRPr lang="en-US" altLang="en-US" sz="2000" b="1"/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5624" y="609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endParaRPr lang="en-US" altLang="en-US" sz="2000" b="1"/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4726" y="6768"/>
                <a:ext cx="475" cy="70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 altLang="en-US" sz="2000" b="1"/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4865" y="627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</a:t>
                </a:r>
                <a:endParaRPr lang="en-US" altLang="en-US" sz="2000" b="1"/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4505" y="771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lang="en-US" altLang="en-US" sz="2000" b="1"/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3963" y="721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</a:t>
                </a:r>
                <a:endParaRPr lang="en-US" altLang="en-US" sz="2000" b="1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4798" y="550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u</a:t>
                </a:r>
                <a:endParaRPr lang="en-US" altLang="en-US" sz="2000" b="1"/>
              </a:p>
            </p:txBody>
          </p:sp>
        </p:grpSp>
      </p:grp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377880" y="5431589"/>
            <a:ext cx="5181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dirty="0"/>
              <a:t>R</a:t>
            </a:r>
            <a:r>
              <a:rPr lang="de-DE" altLang="en-US" baseline="-25000" dirty="0"/>
              <a:t>u</a:t>
            </a:r>
            <a:r>
              <a:rPr lang="de-DE" altLang="en-US" dirty="0"/>
              <a:t>(</a:t>
            </a:r>
            <a:r>
              <a:rPr lang="fr-FR" altLang="en-US" dirty="0">
                <a:sym typeface="Symbol" panose="05050102010706020507" pitchFamily="18" charset="2"/>
              </a:rPr>
              <a:t></a:t>
            </a:r>
            <a:r>
              <a:rPr lang="de-DE" altLang="en-US" dirty="0"/>
              <a:t>)=R</a:t>
            </a:r>
            <a:r>
              <a:rPr lang="de-DE" altLang="en-US" baseline="-25000" dirty="0"/>
              <a:t>y</a:t>
            </a:r>
            <a:r>
              <a:rPr lang="de-DE" altLang="en-US" dirty="0"/>
              <a:t>(-</a:t>
            </a:r>
            <a:r>
              <a:rPr lang="fr-FR" altLang="en-US" dirty="0">
                <a:sym typeface="Symbol" panose="05050102010706020507" pitchFamily="18" charset="2"/>
              </a:rPr>
              <a:t></a:t>
            </a:r>
            <a:r>
              <a:rPr lang="de-DE" altLang="en-US" dirty="0"/>
              <a:t>)R</a:t>
            </a:r>
            <a:r>
              <a:rPr lang="de-DE" altLang="en-US" baseline="-25000" dirty="0"/>
              <a:t>z</a:t>
            </a:r>
            <a:r>
              <a:rPr lang="de-DE" altLang="en-US" dirty="0"/>
              <a:t>(</a:t>
            </a:r>
            <a:r>
              <a:rPr lang="fr-FR" altLang="en-US" dirty="0">
                <a:sym typeface="Symbol" panose="05050102010706020507" pitchFamily="18" charset="2"/>
              </a:rPr>
              <a:t></a:t>
            </a:r>
            <a:r>
              <a:rPr lang="de-DE" altLang="en-US" dirty="0"/>
              <a:t>)R</a:t>
            </a:r>
            <a:r>
              <a:rPr lang="de-DE" altLang="en-US" baseline="-25000" dirty="0"/>
              <a:t>x</a:t>
            </a:r>
            <a:r>
              <a:rPr lang="de-DE" altLang="en-US" dirty="0"/>
              <a:t>(</a:t>
            </a:r>
            <a:r>
              <a:rPr lang="fr-FR" altLang="en-US" dirty="0">
                <a:sym typeface="Symbol" panose="05050102010706020507" pitchFamily="18" charset="2"/>
              </a:rPr>
              <a:t></a:t>
            </a:r>
            <a:r>
              <a:rPr lang="de-DE" altLang="en-US" dirty="0"/>
              <a:t>)R</a:t>
            </a:r>
            <a:r>
              <a:rPr lang="de-DE" altLang="en-US" baseline="-25000" dirty="0"/>
              <a:t>z</a:t>
            </a:r>
            <a:r>
              <a:rPr lang="de-DE" altLang="en-US" dirty="0"/>
              <a:t>(-</a:t>
            </a:r>
            <a:r>
              <a:rPr lang="fr-FR" altLang="en-US" dirty="0">
                <a:sym typeface="Symbol" panose="05050102010706020507" pitchFamily="18" charset="2"/>
              </a:rPr>
              <a:t></a:t>
            </a:r>
            <a:r>
              <a:rPr lang="de-DE" altLang="en-US" dirty="0"/>
              <a:t>)R</a:t>
            </a:r>
            <a:r>
              <a:rPr lang="de-DE" altLang="en-US" baseline="-25000" dirty="0"/>
              <a:t>y</a:t>
            </a:r>
            <a:r>
              <a:rPr lang="de-DE" altLang="en-US" dirty="0"/>
              <a:t>(</a:t>
            </a:r>
            <a:r>
              <a:rPr lang="fr-FR" altLang="en-US" dirty="0">
                <a:sym typeface="Symbol" panose="05050102010706020507" pitchFamily="18" charset="2"/>
              </a:rPr>
              <a:t></a:t>
            </a:r>
            <a:r>
              <a:rPr lang="de-DE" altLang="en-US" dirty="0"/>
              <a:t>)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22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425"/>
    </mc:Choice>
    <mc:Fallback xmlns="">
      <p:transition spd="slow" advTm="237425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3D</a:t>
            </a:r>
            <a:endParaRPr lang="en-US" dirty="0"/>
          </a:p>
        </p:txBody>
      </p:sp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4288097" y="2635873"/>
            <a:ext cx="5181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dirty="0"/>
              <a:t>R</a:t>
            </a:r>
            <a:r>
              <a:rPr lang="de-DE" altLang="en-US" baseline="-25000" dirty="0"/>
              <a:t>u</a:t>
            </a:r>
            <a:r>
              <a:rPr lang="de-DE" altLang="en-US" dirty="0"/>
              <a:t>(</a:t>
            </a:r>
            <a:r>
              <a:rPr lang="fr-FR" altLang="en-US" dirty="0">
                <a:sym typeface="Symbol" panose="05050102010706020507" pitchFamily="18" charset="2"/>
              </a:rPr>
              <a:t></a:t>
            </a:r>
            <a:r>
              <a:rPr lang="de-DE" altLang="en-US" dirty="0"/>
              <a:t>)=R</a:t>
            </a:r>
            <a:r>
              <a:rPr lang="de-DE" altLang="en-US" baseline="-25000" dirty="0"/>
              <a:t>y</a:t>
            </a:r>
            <a:r>
              <a:rPr lang="de-DE" altLang="en-US" dirty="0"/>
              <a:t>(-</a:t>
            </a:r>
            <a:r>
              <a:rPr lang="fr-FR" altLang="en-US" dirty="0">
                <a:sym typeface="Symbol" panose="05050102010706020507" pitchFamily="18" charset="2"/>
              </a:rPr>
              <a:t></a:t>
            </a:r>
            <a:r>
              <a:rPr lang="de-DE" altLang="en-US" dirty="0"/>
              <a:t>)R</a:t>
            </a:r>
            <a:r>
              <a:rPr lang="de-DE" altLang="en-US" baseline="-25000" dirty="0"/>
              <a:t>z</a:t>
            </a:r>
            <a:r>
              <a:rPr lang="de-DE" altLang="en-US" dirty="0"/>
              <a:t>(</a:t>
            </a:r>
            <a:r>
              <a:rPr lang="fr-FR" altLang="en-US" dirty="0">
                <a:sym typeface="Symbol" panose="05050102010706020507" pitchFamily="18" charset="2"/>
              </a:rPr>
              <a:t></a:t>
            </a:r>
            <a:r>
              <a:rPr lang="de-DE" altLang="en-US" dirty="0"/>
              <a:t>)R</a:t>
            </a:r>
            <a:r>
              <a:rPr lang="de-DE" altLang="en-US" baseline="-25000" dirty="0"/>
              <a:t>x</a:t>
            </a:r>
            <a:r>
              <a:rPr lang="de-DE" altLang="en-US" dirty="0"/>
              <a:t>(</a:t>
            </a:r>
            <a:r>
              <a:rPr lang="fr-FR" altLang="en-US" dirty="0">
                <a:sym typeface="Symbol" panose="05050102010706020507" pitchFamily="18" charset="2"/>
              </a:rPr>
              <a:t></a:t>
            </a:r>
            <a:r>
              <a:rPr lang="de-DE" altLang="en-US" dirty="0"/>
              <a:t>)R</a:t>
            </a:r>
            <a:r>
              <a:rPr lang="de-DE" altLang="en-US" baseline="-25000" dirty="0"/>
              <a:t>z</a:t>
            </a:r>
            <a:r>
              <a:rPr lang="de-DE" altLang="en-US" dirty="0"/>
              <a:t>(-</a:t>
            </a:r>
            <a:r>
              <a:rPr lang="fr-FR" altLang="en-US" dirty="0">
                <a:sym typeface="Symbol" panose="05050102010706020507" pitchFamily="18" charset="2"/>
              </a:rPr>
              <a:t></a:t>
            </a:r>
            <a:r>
              <a:rPr lang="de-DE" altLang="en-US" dirty="0"/>
              <a:t>)R</a:t>
            </a:r>
            <a:r>
              <a:rPr lang="de-DE" altLang="en-US" baseline="-25000" dirty="0"/>
              <a:t>y</a:t>
            </a:r>
            <a:r>
              <a:rPr lang="de-DE" altLang="en-US" dirty="0"/>
              <a:t>(</a:t>
            </a:r>
            <a:r>
              <a:rPr lang="fr-FR" altLang="en-US" dirty="0">
                <a:sym typeface="Symbol" panose="05050102010706020507" pitchFamily="18" charset="2"/>
              </a:rPr>
              <a:t></a:t>
            </a:r>
            <a:r>
              <a:rPr lang="de-DE" altLang="en-US" dirty="0"/>
              <a:t>)</a:t>
            </a:r>
            <a:r>
              <a:rPr lang="en-US" altLang="en-US" dirty="0"/>
              <a:t> 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28600" y="1136650"/>
            <a:ext cx="3810000" cy="3147941"/>
            <a:chOff x="2165" y="5378"/>
            <a:chExt cx="4140" cy="3420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2165" y="5378"/>
              <a:ext cx="4140" cy="34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345" y="5378"/>
              <a:ext cx="3845" cy="3240"/>
              <a:chOff x="2345" y="5378"/>
              <a:chExt cx="3845" cy="3240"/>
            </a:xfrm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V="1">
                <a:off x="3965" y="5558"/>
                <a:ext cx="0" cy="19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H="1">
                <a:off x="2345" y="7538"/>
                <a:ext cx="16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3965" y="7538"/>
                <a:ext cx="18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3965" y="5738"/>
                <a:ext cx="126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3965" y="7538"/>
                <a:ext cx="126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V="1">
                <a:off x="5225" y="5738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4325" y="6123"/>
                <a:ext cx="1360" cy="664"/>
              </a:xfrm>
              <a:custGeom>
                <a:avLst/>
                <a:gdLst>
                  <a:gd name="T0" fmla="*/ 0 w 1360"/>
                  <a:gd name="T1" fmla="*/ 155 h 664"/>
                  <a:gd name="T2" fmla="*/ 596 w 1360"/>
                  <a:gd name="T3" fmla="*/ 664 h 664"/>
                  <a:gd name="T4" fmla="*/ 1360 w 1360"/>
                  <a:gd name="T5" fmla="*/ 163 h 664"/>
                  <a:gd name="T6" fmla="*/ 421 w 1360"/>
                  <a:gd name="T7" fmla="*/ 0 h 664"/>
                  <a:gd name="T8" fmla="*/ 0 w 1360"/>
                  <a:gd name="T9" fmla="*/ 155 h 6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0"/>
                  <a:gd name="T16" fmla="*/ 0 h 664"/>
                  <a:gd name="T17" fmla="*/ 1360 w 1360"/>
                  <a:gd name="T18" fmla="*/ 664 h 6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0" h="664">
                    <a:moveTo>
                      <a:pt x="0" y="155"/>
                    </a:moveTo>
                    <a:lnTo>
                      <a:pt x="596" y="664"/>
                    </a:lnTo>
                    <a:lnTo>
                      <a:pt x="1360" y="163"/>
                    </a:lnTo>
                    <a:lnTo>
                      <a:pt x="421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Arc 14"/>
              <p:cNvSpPr>
                <a:spLocks/>
              </p:cNvSpPr>
              <p:nvPr/>
            </p:nvSpPr>
            <p:spPr bwMode="auto">
              <a:xfrm rot="19337215" flipV="1">
                <a:off x="4014" y="7265"/>
                <a:ext cx="355" cy="402"/>
              </a:xfrm>
              <a:custGeom>
                <a:avLst/>
                <a:gdLst>
                  <a:gd name="T0" fmla="*/ 0 w 21600"/>
                  <a:gd name="T1" fmla="*/ 0 h 24147"/>
                  <a:gd name="T2" fmla="*/ 0 w 21600"/>
                  <a:gd name="T3" fmla="*/ 0 h 24147"/>
                  <a:gd name="T4" fmla="*/ 0 w 21600"/>
                  <a:gd name="T5" fmla="*/ 0 h 2414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4147"/>
                  <a:gd name="T11" fmla="*/ 21600 w 21600"/>
                  <a:gd name="T12" fmla="*/ 24147 h 241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414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451"/>
                      <a:pt x="21549" y="23301"/>
                      <a:pt x="21449" y="24147"/>
                    </a:cubicBezTo>
                  </a:path>
                  <a:path w="21600" h="2414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451"/>
                      <a:pt x="21549" y="23301"/>
                      <a:pt x="21449" y="2414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Arc 15"/>
              <p:cNvSpPr>
                <a:spLocks/>
              </p:cNvSpPr>
              <p:nvPr/>
            </p:nvSpPr>
            <p:spPr bwMode="auto">
              <a:xfrm rot="4478953">
                <a:off x="4427" y="7783"/>
                <a:ext cx="177" cy="180"/>
              </a:xfrm>
              <a:custGeom>
                <a:avLst/>
                <a:gdLst>
                  <a:gd name="T0" fmla="*/ 0 w 21201"/>
                  <a:gd name="T1" fmla="*/ 0 h 21600"/>
                  <a:gd name="T2" fmla="*/ 0 w 21201"/>
                  <a:gd name="T3" fmla="*/ 0 h 21600"/>
                  <a:gd name="T4" fmla="*/ 0 w 212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201"/>
                  <a:gd name="T10" fmla="*/ 0 h 21600"/>
                  <a:gd name="T11" fmla="*/ 21201 w 212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01" h="21600" fill="none" extrusionOk="0">
                    <a:moveTo>
                      <a:pt x="-1" y="0"/>
                    </a:moveTo>
                    <a:cubicBezTo>
                      <a:pt x="10336" y="0"/>
                      <a:pt x="19224" y="7323"/>
                      <a:pt x="21201" y="17469"/>
                    </a:cubicBezTo>
                  </a:path>
                  <a:path w="21201" h="21600" stroke="0" extrusionOk="0">
                    <a:moveTo>
                      <a:pt x="-1" y="0"/>
                    </a:moveTo>
                    <a:cubicBezTo>
                      <a:pt x="10336" y="0"/>
                      <a:pt x="19224" y="7323"/>
                      <a:pt x="21201" y="1746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4808" y="6349"/>
                <a:ext cx="113" cy="413"/>
              </a:xfrm>
              <a:custGeom>
                <a:avLst/>
                <a:gdLst>
                  <a:gd name="T0" fmla="*/ 113 w 113"/>
                  <a:gd name="T1" fmla="*/ 413 h 413"/>
                  <a:gd name="T2" fmla="*/ 0 w 113"/>
                  <a:gd name="T3" fmla="*/ 0 h 413"/>
                  <a:gd name="T4" fmla="*/ 0 60000 65536"/>
                  <a:gd name="T5" fmla="*/ 0 60000 65536"/>
                  <a:gd name="T6" fmla="*/ 0 w 113"/>
                  <a:gd name="T7" fmla="*/ 0 h 413"/>
                  <a:gd name="T8" fmla="*/ 113 w 113"/>
                  <a:gd name="T9" fmla="*/ 413 h 4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413">
                    <a:moveTo>
                      <a:pt x="113" y="41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796" y="6286"/>
                <a:ext cx="851" cy="63"/>
              </a:xfrm>
              <a:custGeom>
                <a:avLst/>
                <a:gdLst>
                  <a:gd name="T0" fmla="*/ 0 w 851"/>
                  <a:gd name="T1" fmla="*/ 63 h 63"/>
                  <a:gd name="T2" fmla="*/ 851 w 851"/>
                  <a:gd name="T3" fmla="*/ 0 h 63"/>
                  <a:gd name="T4" fmla="*/ 0 60000 65536"/>
                  <a:gd name="T5" fmla="*/ 0 60000 65536"/>
                  <a:gd name="T6" fmla="*/ 0 w 851"/>
                  <a:gd name="T7" fmla="*/ 0 h 63"/>
                  <a:gd name="T8" fmla="*/ 851 w 851"/>
                  <a:gd name="T9" fmla="*/ 63 h 6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51" h="63">
                    <a:moveTo>
                      <a:pt x="0" y="63"/>
                    </a:moveTo>
                    <a:lnTo>
                      <a:pt x="85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Arc 18"/>
              <p:cNvSpPr>
                <a:spLocks/>
              </p:cNvSpPr>
              <p:nvPr/>
            </p:nvSpPr>
            <p:spPr bwMode="auto">
              <a:xfrm rot="325938" flipV="1">
                <a:off x="4852" y="6330"/>
                <a:ext cx="18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5650" y="7859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endParaRPr lang="en-US" altLang="en-US" sz="2000" b="1"/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3605" y="537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endParaRPr lang="en-US" altLang="en-US" sz="2000" b="1"/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2345" y="7770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z</a:t>
                </a:r>
                <a:endParaRPr lang="en-US" altLang="en-US" sz="2000" b="1"/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5624" y="609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endParaRPr lang="en-US" altLang="en-US" sz="2000" b="1"/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4726" y="6768"/>
                <a:ext cx="475" cy="70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 altLang="en-US" sz="2000" b="1"/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4865" y="627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</a:t>
                </a:r>
                <a:endParaRPr lang="en-US" altLang="en-US" sz="2000" b="1"/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4505" y="771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lang="en-US" altLang="en-US" sz="2000" b="1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3963" y="721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  <a:sym typeface="Symbol" panose="05050102010706020507" pitchFamily="18" charset="2"/>
                  </a:rPr>
                  <a:t></a:t>
                </a:r>
                <a:endParaRPr lang="en-US" altLang="en-US" sz="2000" b="1"/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4798" y="5508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u</a:t>
                </a:r>
                <a:endParaRPr lang="en-US" altLang="en-US" sz="2000" b="1"/>
              </a:p>
            </p:txBody>
          </p:sp>
        </p:grpSp>
      </p:grpSp>
      <p:graphicFrame>
        <p:nvGraphicFramePr>
          <p:cNvPr id="29" name="Object 30"/>
          <p:cNvGraphicFramePr>
            <a:graphicFrameLocks noChangeAspect="1"/>
          </p:cNvGraphicFramePr>
          <p:nvPr>
            <p:extLst/>
          </p:nvPr>
        </p:nvGraphicFramePr>
        <p:xfrm>
          <a:off x="2230438" y="4451349"/>
          <a:ext cx="6748528" cy="174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3619500" imgH="939800" progId="Equation.3">
                  <p:embed/>
                </p:oleObj>
              </mc:Choice>
              <mc:Fallback>
                <p:oleObj name="Equation" r:id="rId3" imgW="3619500" imgH="939800" progId="Equation.3">
                  <p:embed/>
                  <p:pic>
                    <p:nvPicPr>
                      <p:cNvPr id="2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451349"/>
                        <a:ext cx="6748528" cy="174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02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70"/>
    </mc:Choice>
    <mc:Fallback xmlns="">
      <p:transition spd="slow" advTm="2147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50"/>
            <a:ext cx="8953500" cy="488950"/>
          </a:xfrm>
        </p:spPr>
        <p:txBody>
          <a:bodyPr/>
          <a:lstStyle/>
          <a:p>
            <a:r>
              <a:rPr lang="en-US" dirty="0" smtClean="0"/>
              <a:t>How to draw this picture (the red letter 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27325"/>
            <a:ext cx="4343400" cy="3422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20825"/>
            <a:ext cx="61626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048000"/>
            <a:ext cx="33623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73"/>
    </mc:Choice>
    <mc:Fallback xmlns="">
      <p:transition spd="slow" advTm="10997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133058"/>
            <a:ext cx="2238375" cy="2372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10166"/>
            <a:ext cx="2323011" cy="2461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789" y="3810165"/>
            <a:ext cx="2323011" cy="246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810165"/>
            <a:ext cx="2323012" cy="2461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3810165"/>
            <a:ext cx="2349701" cy="2480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570" y="4114800"/>
            <a:ext cx="2305050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2306" y="5791200"/>
            <a:ext cx="243840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4102490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3"/>
    </mc:Choice>
    <mc:Fallback xmlns="">
      <p:transition spd="slow" advTm="176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r>
              <a:rPr lang="en-US" dirty="0" smtClean="0"/>
              <a:t>How to draw the blue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47800"/>
            <a:ext cx="3362325" cy="2649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43400"/>
            <a:ext cx="6305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08"/>
    </mc:Choice>
    <mc:Fallback xmlns="">
      <p:transition spd="slow" advTm="8030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r>
              <a:rPr lang="en-US" dirty="0" smtClean="0"/>
              <a:t>How to draw the blue 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6305550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819400"/>
            <a:ext cx="74009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661"/>
    </mc:Choice>
    <mc:Fallback xmlns="">
      <p:transition spd="slow" advTm="11866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r>
              <a:rPr lang="en-US" dirty="0" smtClean="0"/>
              <a:t>How to draw the purple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47800"/>
            <a:ext cx="3885717" cy="3062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4724400"/>
            <a:ext cx="9505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41"/>
    </mc:Choice>
    <mc:Fallback xmlns="">
      <p:transition spd="slow" advTm="7174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r>
              <a:rPr lang="en-US" dirty="0" smtClean="0"/>
              <a:t>How to draw the purple 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97025"/>
            <a:ext cx="9505950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4975"/>
            <a:ext cx="9891713" cy="28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67"/>
    </mc:Choice>
    <mc:Fallback xmlns="">
      <p:transition spd="slow" advTm="123167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dirty="0" smtClean="0"/>
              <a:t>How to draw the blue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752600"/>
            <a:ext cx="5572125" cy="43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46"/>
    </mc:Choice>
    <mc:Fallback xmlns="">
      <p:transition spd="slow" advTm="40046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4572000" cy="52878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838200" y="1791789"/>
            <a:ext cx="36576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8200" y="2172789"/>
            <a:ext cx="36576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38348" y="4508863"/>
            <a:ext cx="3657600" cy="2917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38348" y="4800600"/>
            <a:ext cx="36576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52"/>
    </mc:Choice>
    <mc:Fallback xmlns="">
      <p:transition spd="slow" advTm="34352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49"/>
            <a:ext cx="8915400" cy="161198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glMatrixMode</a:t>
            </a:r>
            <a:r>
              <a:rPr lang="en-US" dirty="0"/>
              <a:t>(GL_MODELVIEW);</a:t>
            </a:r>
          </a:p>
          <a:p>
            <a:pPr marL="0" indent="0">
              <a:buNone/>
            </a:pPr>
            <a:r>
              <a:rPr lang="en-US" dirty="0" err="1"/>
              <a:t>glLoadIdentity</a:t>
            </a:r>
            <a:r>
              <a:rPr lang="en-US" dirty="0" smtClean="0"/>
              <a:t>();				</a:t>
            </a:r>
            <a:r>
              <a:rPr lang="en-US" dirty="0" smtClean="0">
                <a:solidFill>
                  <a:srgbClr val="FF0000"/>
                </a:solidFill>
              </a:rPr>
              <a:t>CTM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I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drawFigure0();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09600" y="2782887"/>
            <a:ext cx="7467600" cy="3389313"/>
            <a:chOff x="432" y="1008"/>
            <a:chExt cx="4560" cy="1799"/>
          </a:xfrm>
        </p:grpSpPr>
        <p:sp>
          <p:nvSpPr>
            <p:cNvPr id="5" name="AutoShape 5"/>
            <p:cNvSpPr>
              <a:spLocks noChangeAspect="1" noChangeArrowheads="1"/>
            </p:cNvSpPr>
            <p:nvPr/>
          </p:nvSpPr>
          <p:spPr bwMode="auto">
            <a:xfrm>
              <a:off x="432" y="1008"/>
              <a:ext cx="4560" cy="179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82" y="2196"/>
              <a:ext cx="7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875" y="1890"/>
              <a:ext cx="1" cy="5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584" y="2456"/>
              <a:ext cx="9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36" y="1987"/>
              <a:ext cx="0" cy="7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246" y="1408"/>
              <a:ext cx="585" cy="46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181" y="1408"/>
              <a:ext cx="775" cy="46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534" y="1311"/>
              <a:ext cx="609" cy="51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450" y="1174"/>
              <a:ext cx="885" cy="7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443" y="1916"/>
              <a:ext cx="12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3443" y="1090"/>
              <a:ext cx="1" cy="8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443" y="1174"/>
              <a:ext cx="889" cy="7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181" y="2397"/>
              <a:ext cx="1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713" y="2343"/>
              <a:ext cx="44" cy="4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684" y="2098"/>
              <a:ext cx="44" cy="4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775" y="1656"/>
              <a:ext cx="4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829" y="1656"/>
              <a:ext cx="3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955" y="1656"/>
              <a:ext cx="3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010" y="1773"/>
              <a:ext cx="117" cy="351"/>
            </a:xfrm>
            <a:custGeom>
              <a:avLst/>
              <a:gdLst>
                <a:gd name="T0" fmla="*/ 0 w 540"/>
                <a:gd name="T1" fmla="*/ 83 h 720"/>
                <a:gd name="T2" fmla="*/ 2 w 540"/>
                <a:gd name="T3" fmla="*/ 42 h 720"/>
                <a:gd name="T4" fmla="*/ 4 w 540"/>
                <a:gd name="T5" fmla="*/ 62 h 720"/>
                <a:gd name="T6" fmla="*/ 5 w 54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720"/>
                <a:gd name="T14" fmla="*/ 540 w 54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720">
                  <a:moveTo>
                    <a:pt x="0" y="720"/>
                  </a:moveTo>
                  <a:cubicBezTo>
                    <a:pt x="60" y="555"/>
                    <a:pt x="120" y="390"/>
                    <a:pt x="180" y="360"/>
                  </a:cubicBezTo>
                  <a:cubicBezTo>
                    <a:pt x="240" y="330"/>
                    <a:pt x="300" y="600"/>
                    <a:pt x="360" y="540"/>
                  </a:cubicBezTo>
                  <a:cubicBezTo>
                    <a:pt x="420" y="480"/>
                    <a:pt x="510" y="90"/>
                    <a:pt x="54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 flipH="1">
              <a:off x="1979" y="1721"/>
              <a:ext cx="117" cy="351"/>
            </a:xfrm>
            <a:custGeom>
              <a:avLst/>
              <a:gdLst>
                <a:gd name="T0" fmla="*/ 0 w 540"/>
                <a:gd name="T1" fmla="*/ 83 h 720"/>
                <a:gd name="T2" fmla="*/ 2 w 540"/>
                <a:gd name="T3" fmla="*/ 42 h 720"/>
                <a:gd name="T4" fmla="*/ 4 w 540"/>
                <a:gd name="T5" fmla="*/ 62 h 720"/>
                <a:gd name="T6" fmla="*/ 5 w 54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720"/>
                <a:gd name="T14" fmla="*/ 540 w 54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720">
                  <a:moveTo>
                    <a:pt x="0" y="720"/>
                  </a:moveTo>
                  <a:cubicBezTo>
                    <a:pt x="60" y="555"/>
                    <a:pt x="120" y="390"/>
                    <a:pt x="180" y="360"/>
                  </a:cubicBezTo>
                  <a:cubicBezTo>
                    <a:pt x="240" y="330"/>
                    <a:pt x="300" y="600"/>
                    <a:pt x="360" y="540"/>
                  </a:cubicBezTo>
                  <a:cubicBezTo>
                    <a:pt x="420" y="480"/>
                    <a:pt x="510" y="90"/>
                    <a:pt x="54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502" y="1877"/>
              <a:ext cx="234" cy="23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V</a:t>
              </a:r>
              <a:endParaRPr lang="en-US" altLang="en-US" sz="2000" b="1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769" y="1415"/>
              <a:ext cx="234" cy="23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V</a:t>
              </a:r>
              <a:endParaRPr lang="en-US" altLang="en-US" sz="2000" b="1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829" y="1389"/>
              <a:ext cx="352" cy="38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  <a:endParaRPr lang="en-US" altLang="en-US" sz="2000" b="1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501" y="2111"/>
              <a:ext cx="234" cy="2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  <a:endParaRPr lang="en-US" altLang="en-US" sz="2000" b="1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270" y="1506"/>
              <a:ext cx="514" cy="23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CTM</a:t>
              </a:r>
              <a:endParaRPr lang="en-US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001" y="1395"/>
              <a:ext cx="234" cy="23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S</a:t>
              </a:r>
              <a:endParaRPr lang="en-US" altLang="en-US" sz="2000" b="1"/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3983" y="1369"/>
              <a:ext cx="45" cy="4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3821" y="1421"/>
              <a:ext cx="234" cy="23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S</a:t>
              </a:r>
              <a:endParaRPr lang="en-US" altLang="en-US" sz="2000" b="1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4009" y="1857"/>
              <a:ext cx="1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rot="16200000" flipV="1">
              <a:off x="3451" y="1330"/>
              <a:ext cx="0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3144" y="1168"/>
              <a:ext cx="351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 b="1"/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3834" y="1922"/>
              <a:ext cx="351" cy="3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 b="1"/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2282" y="1475"/>
              <a:ext cx="568" cy="35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W</a:t>
              </a:r>
              <a:r>
                <a:rPr lang="en-US" altLang="en-US" sz="2000" b="1">
                  <a:sym typeface="Wingdings" panose="05000000000000000000" pitchFamily="2" charset="2"/>
                </a:rPr>
                <a:t>V</a:t>
              </a:r>
              <a:endParaRPr lang="en-US" altLang="en-US" sz="2000" b="1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29752" y="2779224"/>
            <a:ext cx="4475648" cy="49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CTM: Current Transf.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27"/>
    </mc:Choice>
    <mc:Fallback xmlns="">
      <p:transition spd="slow" advTm="176227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92583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glMatrixMode</a:t>
            </a:r>
            <a:r>
              <a:rPr lang="en-US" dirty="0"/>
              <a:t>(GL_MODELVIEW);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glLoadIdentity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CTM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=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 I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glColor3f(1</a:t>
            </a:r>
            <a:r>
              <a:rPr lang="en-US" dirty="0"/>
              <a:t>, 0, 0</a:t>
            </a:r>
            <a:r>
              <a:rPr lang="en-US" dirty="0" smtClean="0"/>
              <a:t>);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CTM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smtClean="0">
                <a:sym typeface="Wingdings" panose="05000000000000000000" pitchFamily="2" charset="2"/>
              </a:rPr>
              <a:t> CTM*		     =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drawFigure0();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glColor3f(0, 0, 1</a:t>
            </a:r>
            <a:r>
              <a:rPr lang="en-US" dirty="0" smtClean="0"/>
              <a:t>);		 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glTranslatef</a:t>
            </a:r>
            <a:r>
              <a:rPr lang="en-US" dirty="0">
                <a:solidFill>
                  <a:srgbClr val="FF0000"/>
                </a:solidFill>
              </a:rPr>
              <a:t>(4, 5, 0</a:t>
            </a:r>
            <a:r>
              <a:rPr lang="en-US" dirty="0" smtClean="0">
                <a:solidFill>
                  <a:srgbClr val="FF0000"/>
                </a:solidFill>
              </a:rPr>
              <a:t>);	     CTM </a:t>
            </a:r>
            <a:r>
              <a:rPr lang="en-US" dirty="0">
                <a:solidFill>
                  <a:srgbClr val="002060"/>
                </a:solidFill>
              </a:rPr>
              <a:t>= CTM</a:t>
            </a:r>
            <a:r>
              <a:rPr lang="en-US" dirty="0" smtClean="0">
                <a:solidFill>
                  <a:srgbClr val="002060"/>
                </a:solidFill>
              </a:rPr>
              <a:t>*                             =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glRotatef</a:t>
            </a:r>
            <a:r>
              <a:rPr lang="en-US" dirty="0">
                <a:solidFill>
                  <a:srgbClr val="FF0000"/>
                </a:solidFill>
              </a:rPr>
              <a:t>(60, 0, 0, 1</a:t>
            </a:r>
            <a:r>
              <a:rPr lang="en-US" dirty="0" smtClean="0">
                <a:solidFill>
                  <a:srgbClr val="FF0000"/>
                </a:solidFill>
              </a:rPr>
              <a:t>); 			</a:t>
            </a:r>
          </a:p>
          <a:p>
            <a:pPr marL="0" indent="0">
              <a:buNone/>
            </a:pPr>
            <a:r>
              <a:rPr lang="en-US" dirty="0" smtClean="0"/>
              <a:t>drawFigure0</a:t>
            </a:r>
            <a:r>
              <a:rPr lang="en-US" dirty="0"/>
              <a:t>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49" y="1904997"/>
            <a:ext cx="1543050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1905000"/>
            <a:ext cx="1543050" cy="15525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657600" y="2971800"/>
            <a:ext cx="1905000" cy="1447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46" y="3682997"/>
            <a:ext cx="2589853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46" y="5018099"/>
            <a:ext cx="2589853" cy="14499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3773125" y="4632325"/>
            <a:ext cx="1256075" cy="4222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05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326"/>
    </mc:Choice>
    <mc:Fallback xmlns="">
      <p:transition spd="slow" advTm="335326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glMatrixMode</a:t>
            </a:r>
            <a:r>
              <a:rPr lang="en-US" sz="2400" dirty="0"/>
              <a:t>(GL_MODELVIEW);</a:t>
            </a:r>
          </a:p>
          <a:p>
            <a:pPr marL="0" indent="0">
              <a:buNone/>
            </a:pPr>
            <a:r>
              <a:rPr lang="en-US" sz="2400" dirty="0" err="1"/>
              <a:t>glLoadIdentity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drawGrid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glColor3f(0, 0, 1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glTranslatef</a:t>
            </a:r>
            <a:r>
              <a:rPr lang="en-US" sz="2400" dirty="0"/>
              <a:t>(4, 5, 0);</a:t>
            </a:r>
          </a:p>
          <a:p>
            <a:pPr marL="0" indent="0">
              <a:buNone/>
            </a:pPr>
            <a:r>
              <a:rPr lang="en-US" sz="2400" dirty="0" err="1"/>
              <a:t>glRotatef</a:t>
            </a:r>
            <a:r>
              <a:rPr lang="en-US" sz="2400" dirty="0"/>
              <a:t>(60, 0, 0, 1);</a:t>
            </a:r>
          </a:p>
          <a:p>
            <a:pPr marL="0" indent="0">
              <a:buNone/>
            </a:pPr>
            <a:r>
              <a:rPr lang="en-US" sz="2400" dirty="0"/>
              <a:t>drawFigure0();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glColor3f(1, 0, 0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drawFigure0();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548" y="2057400"/>
            <a:ext cx="468979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59"/>
    </mc:Choice>
    <mc:Fallback xmlns="">
      <p:transition spd="slow" advTm="50559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glMatrixMode</a:t>
            </a:r>
            <a:r>
              <a:rPr lang="en-US" sz="2400" dirty="0"/>
              <a:t>(GL_MODELVIEW);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glLoadIdentity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  <a:r>
              <a:rPr lang="en-US" sz="2400" dirty="0" smtClean="0"/>
              <a:t>			CTM = I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glColor3f(0, 0, 1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glTranslatef</a:t>
            </a:r>
            <a:r>
              <a:rPr lang="en-US" sz="2400" dirty="0">
                <a:solidFill>
                  <a:srgbClr val="FF0000"/>
                </a:solidFill>
              </a:rPr>
              <a:t>(4, 5, 0</a:t>
            </a:r>
            <a:r>
              <a:rPr lang="en-US" sz="2400" dirty="0" smtClean="0">
                <a:solidFill>
                  <a:srgbClr val="FF0000"/>
                </a:solidFill>
              </a:rPr>
              <a:t>);	</a:t>
            </a:r>
            <a:r>
              <a:rPr lang="en-US" sz="2400" dirty="0" smtClean="0"/>
              <a:t>		CTM =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glRotatef</a:t>
            </a:r>
            <a:r>
              <a:rPr lang="en-US" sz="2400" dirty="0">
                <a:solidFill>
                  <a:srgbClr val="FF0000"/>
                </a:solidFill>
              </a:rPr>
              <a:t>(60, 0, 0, 1);</a:t>
            </a:r>
          </a:p>
          <a:p>
            <a:pPr marL="0" indent="0">
              <a:buNone/>
            </a:pPr>
            <a:r>
              <a:rPr lang="en-US" sz="2400" dirty="0"/>
              <a:t>drawFigure0();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glColor3f(1, 0, 0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drawFigure0();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37768"/>
            <a:ext cx="2589853" cy="14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63"/>
    </mc:Choice>
    <mc:Fallback xmlns="">
      <p:transition spd="slow" advTm="1108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Introduction</a:t>
            </a:r>
            <a:endParaRPr lang="en-US" altLang="en-US" sz="3600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403350"/>
          </a:xfrm>
        </p:spPr>
        <p:txBody>
          <a:bodyPr/>
          <a:lstStyle/>
          <a:p>
            <a:pPr eaLnBrk="1" hangingPunct="1"/>
            <a:r>
              <a:rPr lang="en-US" altLang="en-US" smtClean="0"/>
              <a:t>General Transformations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A transformation maps points to other points and/or vectors to other vectors</a:t>
            </a:r>
          </a:p>
        </p:txBody>
      </p:sp>
      <p:grpSp>
        <p:nvGrpSpPr>
          <p:cNvPr id="76804" name="Group 7"/>
          <p:cNvGrpSpPr>
            <a:grpSpLocks/>
          </p:cNvGrpSpPr>
          <p:nvPr/>
        </p:nvGrpSpPr>
        <p:grpSpPr bwMode="auto">
          <a:xfrm>
            <a:off x="2209800" y="2362200"/>
            <a:ext cx="5000625" cy="3352800"/>
            <a:chOff x="1152" y="1680"/>
            <a:chExt cx="2991" cy="1891"/>
          </a:xfrm>
        </p:grpSpPr>
        <p:pic>
          <p:nvPicPr>
            <p:cNvPr id="76805" name="Picture 5" descr="AN04F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697"/>
              <a:ext cx="2304" cy="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1698" y="2928"/>
              <a:ext cx="67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Q=T(P)</a:t>
              </a: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3515" y="1680"/>
              <a:ext cx="6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v=T(u)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54"/>
    </mc:Choice>
    <mc:Fallback xmlns="">
      <p:transition spd="slow" advTm="83054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glMatrixMode</a:t>
            </a:r>
            <a:r>
              <a:rPr lang="en-US" sz="2400" dirty="0"/>
              <a:t>(GL_MODELVIEW);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glLoadIdentity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CTM = I			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glPushMatrix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glColor3f(0, 0, 1);//The blue H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glTranslatef</a:t>
            </a:r>
            <a:r>
              <a:rPr lang="en-US" sz="2400" dirty="0">
                <a:solidFill>
                  <a:srgbClr val="FF0000"/>
                </a:solidFill>
              </a:rPr>
              <a:t>(4, 5, 0</a:t>
            </a:r>
            <a:r>
              <a:rPr lang="en-US" sz="2400" dirty="0" smtClean="0">
                <a:solidFill>
                  <a:srgbClr val="FF0000"/>
                </a:solidFill>
              </a:rPr>
              <a:t>);		CTM =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glRotatef</a:t>
            </a:r>
            <a:r>
              <a:rPr lang="en-US" sz="2400" dirty="0">
                <a:solidFill>
                  <a:srgbClr val="FF0000"/>
                </a:solidFill>
              </a:rPr>
              <a:t>(60, 0, 0, 1);</a:t>
            </a:r>
          </a:p>
          <a:p>
            <a:pPr marL="0" indent="0">
              <a:buNone/>
            </a:pPr>
            <a:r>
              <a:rPr lang="en-US" sz="2400" dirty="0"/>
              <a:t>drawFigure0();</a:t>
            </a:r>
          </a:p>
          <a:p>
            <a:pPr marL="0" indent="0">
              <a:buNone/>
            </a:pPr>
            <a:r>
              <a:rPr lang="en-US" sz="2400" dirty="0" err="1"/>
              <a:t>glPopMatrix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glColor3f(1, 0, 0);//The red </a:t>
            </a:r>
            <a:r>
              <a:rPr lang="en-US" sz="2400" dirty="0" smtClean="0"/>
              <a:t>H	</a:t>
            </a:r>
            <a:r>
              <a:rPr lang="en-US" sz="2400" dirty="0" smtClean="0">
                <a:solidFill>
                  <a:srgbClr val="FF0000"/>
                </a:solidFill>
              </a:rPr>
              <a:t>CTM = I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drawFigure0();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620000" y="1371600"/>
            <a:ext cx="1676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7620000" y="882650"/>
            <a:ext cx="0" cy="641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3"/>
          </p:cNvCxnSpPr>
          <p:nvPr/>
        </p:nvCxnSpPr>
        <p:spPr bwMode="auto">
          <a:xfrm flipV="1">
            <a:off x="9296400" y="882650"/>
            <a:ext cx="0" cy="793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667000" y="1676400"/>
            <a:ext cx="49530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726234"/>
            <a:ext cx="2589853" cy="144998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H="1">
            <a:off x="6096000" y="1981200"/>
            <a:ext cx="2819400" cy="3200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96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886"/>
    </mc:Choice>
    <mc:Fallback xmlns="">
      <p:transition spd="slow" advTm="175886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914400"/>
            <a:ext cx="3694289" cy="518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752600"/>
            <a:ext cx="488319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20"/>
    </mc:Choice>
    <mc:Fallback xmlns="">
      <p:transition spd="slow" advTm="12882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r>
              <a:rPr lang="en-US" dirty="0" smtClean="0"/>
              <a:t>Draw the blue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9" y="1447800"/>
            <a:ext cx="630555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99" y="1290637"/>
            <a:ext cx="3019425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861446"/>
            <a:ext cx="5486400" cy="1099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4063126"/>
            <a:ext cx="3346423" cy="2032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3991280"/>
            <a:ext cx="3697092" cy="20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143000"/>
            <a:ext cx="6172200" cy="48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3305175"/>
            <a:ext cx="8915400" cy="1038225"/>
          </a:xfrm>
        </p:spPr>
        <p:txBody>
          <a:bodyPr/>
          <a:lstStyle/>
          <a:p>
            <a:r>
              <a:rPr lang="en-US" dirty="0" err="1" smtClean="0"/>
              <a:t>Qx</a:t>
            </a:r>
            <a:r>
              <a:rPr lang="en-US" dirty="0" smtClean="0"/>
              <a:t> = </a:t>
            </a:r>
            <a:r>
              <a:rPr lang="en-US" dirty="0" err="1" smtClean="0"/>
              <a:t>Px</a:t>
            </a:r>
            <a:r>
              <a:rPr lang="en-US" dirty="0" smtClean="0"/>
              <a:t> + </a:t>
            </a:r>
            <a:r>
              <a:rPr lang="en-US" dirty="0" err="1" smtClean="0"/>
              <a:t>hPy</a:t>
            </a:r>
            <a:r>
              <a:rPr lang="en-US" dirty="0" smtClean="0"/>
              <a:t>	(</a:t>
            </a:r>
            <a:r>
              <a:rPr lang="en-US" dirty="0" err="1" smtClean="0"/>
              <a:t>Qx</a:t>
            </a:r>
            <a:r>
              <a:rPr lang="en-US" dirty="0" smtClean="0"/>
              <a:t>, </a:t>
            </a:r>
            <a:r>
              <a:rPr lang="en-US" dirty="0" err="1" smtClean="0"/>
              <a:t>Qy</a:t>
            </a:r>
            <a:r>
              <a:rPr lang="en-US" dirty="0" smtClean="0"/>
              <a:t>) = (0.6, 2.0); (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Py</a:t>
            </a:r>
            <a:r>
              <a:rPr lang="en-US" dirty="0" smtClean="0"/>
              <a:t>) = (0, 2.0)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0.6 = 0 + 2h 	</a:t>
            </a:r>
            <a:r>
              <a:rPr lang="en-US" dirty="0" smtClean="0">
                <a:sym typeface="Wingdings" panose="05000000000000000000" pitchFamily="2" charset="2"/>
              </a:rPr>
              <a:t> h = 0.3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81100"/>
            <a:ext cx="16383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066800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302034"/>
            <a:ext cx="6058311" cy="17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29" y="1066800"/>
            <a:ext cx="5668471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4400"/>
            <a:ext cx="193634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505200"/>
            <a:ext cx="4685880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2782661"/>
            <a:ext cx="3048000" cy="3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dirty="0" err="1" smtClean="0"/>
              <a:t>glMultMatrixf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7" y="1533888"/>
            <a:ext cx="4614454" cy="1341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29302"/>
            <a:ext cx="3847378" cy="2267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13" y="2907813"/>
            <a:ext cx="339450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Transformations in OpenGL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Load an identity matrix:</a:t>
            </a:r>
          </a:p>
          <a:p>
            <a:pPr lvl="1"/>
            <a:r>
              <a:rPr lang="en-US" altLang="en-US" b="1" dirty="0" err="1" smtClean="0"/>
              <a:t>glLoadIdentity</a:t>
            </a:r>
            <a:r>
              <a:rPr lang="en-US" altLang="en-US" b="1" dirty="0" smtClean="0"/>
              <a:t>()</a:t>
            </a:r>
          </a:p>
          <a:p>
            <a:r>
              <a:rPr lang="en-US" altLang="en-US" dirty="0" smtClean="0"/>
              <a:t>Rotation, Translation, Scaling</a:t>
            </a:r>
          </a:p>
          <a:p>
            <a:pPr lvl="1"/>
            <a:r>
              <a:rPr lang="en-US" altLang="en-US" b="1" dirty="0" err="1" smtClean="0"/>
              <a:t>glRotatef</a:t>
            </a:r>
            <a:r>
              <a:rPr lang="en-US" altLang="en-US" b="1" dirty="0" smtClean="0"/>
              <a:t>(theta, </a:t>
            </a:r>
            <a:r>
              <a:rPr lang="en-US" altLang="en-US" b="1" dirty="0" err="1" smtClean="0"/>
              <a:t>vx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vy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vz</a:t>
            </a:r>
            <a:r>
              <a:rPr lang="en-US" altLang="en-US" b="1" dirty="0" smtClean="0"/>
              <a:t>)</a:t>
            </a:r>
          </a:p>
          <a:p>
            <a:pPr lvl="2"/>
            <a:r>
              <a:rPr lang="en-US" altLang="en-US" i="1" dirty="0" smtClean="0"/>
              <a:t>theta in degrees, (</a:t>
            </a:r>
            <a:r>
              <a:rPr lang="en-US" altLang="en-US" i="1" dirty="0" err="1" smtClean="0"/>
              <a:t>vx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vy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vz</a:t>
            </a:r>
            <a:r>
              <a:rPr lang="en-US" altLang="en-US" i="1" dirty="0" smtClean="0"/>
              <a:t>) define axis of rotation</a:t>
            </a:r>
            <a:endParaRPr lang="en-US" altLang="en-US" b="1" dirty="0" smtClean="0"/>
          </a:p>
          <a:p>
            <a:pPr lvl="1"/>
            <a:r>
              <a:rPr lang="en-US" altLang="en-US" b="1" dirty="0" err="1" smtClean="0"/>
              <a:t>glTranslatef</a:t>
            </a:r>
            <a:r>
              <a:rPr lang="en-US" altLang="en-US" b="1" dirty="0" smtClean="0"/>
              <a:t>(dx, </a:t>
            </a:r>
            <a:r>
              <a:rPr lang="en-US" altLang="en-US" b="1" dirty="0" err="1" smtClean="0"/>
              <a:t>dy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dz</a:t>
            </a:r>
            <a:r>
              <a:rPr lang="en-US" altLang="en-US" b="1" dirty="0" smtClean="0"/>
              <a:t>)</a:t>
            </a:r>
          </a:p>
          <a:p>
            <a:pPr lvl="1"/>
            <a:r>
              <a:rPr lang="en-US" altLang="en-US" b="1" dirty="0" err="1" smtClean="0"/>
              <a:t>glScalef</a:t>
            </a:r>
            <a:r>
              <a:rPr lang="en-US" altLang="en-US" b="1" dirty="0" smtClean="0"/>
              <a:t>( </a:t>
            </a:r>
            <a:r>
              <a:rPr lang="en-US" altLang="en-US" b="1" dirty="0" err="1" smtClean="0"/>
              <a:t>sx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sy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sz</a:t>
            </a:r>
            <a:r>
              <a:rPr lang="en-US" altLang="en-US" b="1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3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Transformations in OpenGL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Can load and multiply by matrices defined in the application program</a:t>
            </a:r>
          </a:p>
          <a:p>
            <a:pPr lvl="1"/>
            <a:r>
              <a:rPr lang="en-US" altLang="en-US" b="1" dirty="0" err="1" smtClean="0"/>
              <a:t>glLoadMatrixf</a:t>
            </a:r>
            <a:r>
              <a:rPr lang="en-US" altLang="en-US" b="1" dirty="0" smtClean="0"/>
              <a:t>(m)</a:t>
            </a:r>
          </a:p>
          <a:p>
            <a:pPr lvl="1"/>
            <a:r>
              <a:rPr lang="en-US" altLang="en-US" b="1" dirty="0" err="1" smtClean="0"/>
              <a:t>glMultMatrixf</a:t>
            </a:r>
            <a:r>
              <a:rPr lang="en-US" altLang="en-US" b="1" dirty="0" smtClean="0"/>
              <a:t>(m)</a:t>
            </a:r>
          </a:p>
          <a:p>
            <a:r>
              <a:rPr lang="en-US" altLang="en-US" dirty="0" smtClean="0"/>
              <a:t>The matrix </a:t>
            </a:r>
            <a:r>
              <a:rPr lang="en-US" altLang="en-US" b="1" dirty="0" smtClean="0"/>
              <a:t>m is a one dimension array of 16 </a:t>
            </a:r>
            <a:r>
              <a:rPr lang="en-US" altLang="en-US" dirty="0" smtClean="0"/>
              <a:t>elements which are the components of the desired 4 x 4 matrix stored by columns</a:t>
            </a:r>
          </a:p>
          <a:p>
            <a:r>
              <a:rPr lang="en-US" altLang="en-US" dirty="0" smtClean="0"/>
              <a:t>In </a:t>
            </a:r>
            <a:r>
              <a:rPr lang="en-US" altLang="en-US" b="1" dirty="0" err="1" smtClean="0"/>
              <a:t>glMultMatrixf</a:t>
            </a:r>
            <a:r>
              <a:rPr lang="en-US" altLang="en-US" b="1" dirty="0" smtClean="0"/>
              <a:t>, m multiplies the existing </a:t>
            </a:r>
            <a:r>
              <a:rPr lang="en-US" altLang="en-US" dirty="0" smtClean="0"/>
              <a:t>matrix on the right</a:t>
            </a:r>
          </a:p>
        </p:txBody>
      </p:sp>
    </p:spTree>
    <p:extLst>
      <p:ext uri="{BB962C8B-B14F-4D97-AF65-F5344CB8AC3E}">
        <p14:creationId xmlns:p14="http://schemas.microsoft.com/office/powerpoint/2010/main" val="34601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Transformations in OpenGL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Reading Back Matrices</a:t>
            </a:r>
          </a:p>
          <a:p>
            <a:pPr lvl="1"/>
            <a:r>
              <a:rPr lang="en-US" altLang="en-US" sz="2400" dirty="0" smtClean="0"/>
              <a:t>Can also access matrices (and other parts of the state) by </a:t>
            </a:r>
            <a:r>
              <a:rPr lang="en-US" altLang="en-US" sz="2400" i="1" dirty="0" smtClean="0"/>
              <a:t>query functions</a:t>
            </a:r>
          </a:p>
          <a:p>
            <a:pPr lvl="2"/>
            <a:r>
              <a:rPr lang="en-US" altLang="en-US" b="1" dirty="0" err="1" smtClean="0"/>
              <a:t>glGetIntegerv</a:t>
            </a:r>
            <a:endParaRPr lang="en-US" altLang="en-US" b="1" dirty="0" smtClean="0"/>
          </a:p>
          <a:p>
            <a:pPr lvl="2"/>
            <a:r>
              <a:rPr lang="en-US" altLang="en-US" b="1" dirty="0" err="1" smtClean="0"/>
              <a:t>glGetFloatv</a:t>
            </a:r>
            <a:endParaRPr lang="en-US" altLang="en-US" b="1" dirty="0" smtClean="0"/>
          </a:p>
          <a:p>
            <a:pPr lvl="2"/>
            <a:r>
              <a:rPr lang="en-US" altLang="en-US" b="1" dirty="0" err="1" smtClean="0"/>
              <a:t>glGetBooleanv</a:t>
            </a:r>
            <a:endParaRPr lang="en-US" altLang="en-US" b="1" dirty="0" smtClean="0"/>
          </a:p>
          <a:p>
            <a:pPr lvl="2"/>
            <a:r>
              <a:rPr lang="en-US" altLang="en-US" b="1" dirty="0" err="1" smtClean="0"/>
              <a:t>glGetDoublev</a:t>
            </a:r>
            <a:endParaRPr lang="en-US" altLang="en-US" b="1" dirty="0" smtClean="0"/>
          </a:p>
          <a:p>
            <a:pPr lvl="2"/>
            <a:r>
              <a:rPr lang="en-US" altLang="en-US" b="1" dirty="0" err="1" smtClean="0"/>
              <a:t>glIsEnabled</a:t>
            </a:r>
            <a:endParaRPr lang="en-US" altLang="en-US" b="1" dirty="0" smtClean="0"/>
          </a:p>
          <a:p>
            <a:pPr lvl="1"/>
            <a:r>
              <a:rPr lang="en-US" altLang="en-US" dirty="0" smtClean="0"/>
              <a:t>For matrices, we use as</a:t>
            </a:r>
          </a:p>
          <a:p>
            <a:pPr lvl="2"/>
            <a:r>
              <a:rPr lang="en-US" altLang="en-US" b="1" dirty="0" smtClean="0"/>
              <a:t>float m[16];</a:t>
            </a:r>
          </a:p>
          <a:p>
            <a:pPr lvl="2"/>
            <a:r>
              <a:rPr lang="en-US" altLang="en-US" b="1" dirty="0" err="1" smtClean="0"/>
              <a:t>glGetFloatv</a:t>
            </a:r>
            <a:r>
              <a:rPr lang="en-US" altLang="en-US" b="1" dirty="0" smtClean="0"/>
              <a:t>(GL_MODELVIEW_MATRIX, m);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Introduction</a:t>
            </a:r>
            <a:endParaRPr lang="en-US" altLang="en-US" sz="3600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General Transformations</a:t>
            </a:r>
            <a:endParaRPr kumimoji="1" lang="en-US" altLang="ko-KR" dirty="0" smtClean="0">
              <a:solidFill>
                <a:schemeClr val="tx1"/>
              </a:solidFill>
              <a:ea typeface="Gulim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	P = (</a:t>
            </a:r>
            <a:r>
              <a:rPr kumimoji="1" lang="en-US" altLang="ko-KR" dirty="0" err="1" smtClean="0">
                <a:solidFill>
                  <a:schemeClr val="tx1"/>
                </a:solidFill>
                <a:ea typeface="Gulim" pitchFamily="34" charset="-127"/>
              </a:rPr>
              <a:t>Px</a:t>
            </a: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, </a:t>
            </a:r>
            <a:r>
              <a:rPr kumimoji="1" lang="en-US" altLang="ko-KR" dirty="0" err="1" smtClean="0">
                <a:solidFill>
                  <a:schemeClr val="tx1"/>
                </a:solidFill>
                <a:ea typeface="Gulim" pitchFamily="34" charset="-127"/>
              </a:rPr>
              <a:t>Py</a:t>
            </a: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, 1); Q = (</a:t>
            </a:r>
            <a:r>
              <a:rPr kumimoji="1" lang="en-US" altLang="ko-KR" dirty="0" err="1" smtClean="0">
                <a:solidFill>
                  <a:schemeClr val="tx1"/>
                </a:solidFill>
                <a:ea typeface="Gulim" pitchFamily="34" charset="-127"/>
              </a:rPr>
              <a:t>Qx</a:t>
            </a: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, </a:t>
            </a:r>
            <a:r>
              <a:rPr kumimoji="1" lang="en-US" altLang="ko-KR" dirty="0" err="1" smtClean="0">
                <a:solidFill>
                  <a:schemeClr val="tx1"/>
                </a:solidFill>
                <a:ea typeface="Gulim" pitchFamily="34" charset="-127"/>
              </a:rPr>
              <a:t>Qy</a:t>
            </a: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, 1)   (</a:t>
            </a:r>
            <a:r>
              <a:rPr kumimoji="1" lang="en-US" altLang="ko-KR" b="1" dirty="0" smtClean="0">
                <a:solidFill>
                  <a:schemeClr val="tx1"/>
                </a:solidFill>
                <a:ea typeface="Gulim" pitchFamily="34" charset="-127"/>
              </a:rPr>
              <a:t>Q </a:t>
            </a: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- image)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	(</a:t>
            </a:r>
            <a:r>
              <a:rPr kumimoji="1" lang="en-US" altLang="ko-KR" dirty="0" err="1" smtClean="0">
                <a:solidFill>
                  <a:schemeClr val="tx1"/>
                </a:solidFill>
                <a:ea typeface="Gulim" pitchFamily="34" charset="-127"/>
              </a:rPr>
              <a:t>Qx</a:t>
            </a: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, </a:t>
            </a:r>
            <a:r>
              <a:rPr kumimoji="1" lang="en-US" altLang="ko-KR" dirty="0" err="1" smtClean="0">
                <a:solidFill>
                  <a:schemeClr val="tx1"/>
                </a:solidFill>
                <a:ea typeface="Gulim" pitchFamily="34" charset="-127"/>
              </a:rPr>
              <a:t>Qy</a:t>
            </a: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, 1) = T (</a:t>
            </a:r>
            <a:r>
              <a:rPr kumimoji="1" lang="en-US" altLang="ko-KR" dirty="0" err="1" smtClean="0">
                <a:solidFill>
                  <a:schemeClr val="tx1"/>
                </a:solidFill>
                <a:ea typeface="Gulim" pitchFamily="34" charset="-127"/>
              </a:rPr>
              <a:t>Px</a:t>
            </a: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, </a:t>
            </a:r>
            <a:r>
              <a:rPr kumimoji="1" lang="en-US" altLang="ko-KR" dirty="0" err="1" smtClean="0">
                <a:solidFill>
                  <a:schemeClr val="tx1"/>
                </a:solidFill>
                <a:ea typeface="Gulim" pitchFamily="34" charset="-127"/>
              </a:rPr>
              <a:t>Py</a:t>
            </a: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, 1)	   (</a:t>
            </a:r>
            <a:r>
              <a:rPr kumimoji="1" lang="en-US" altLang="ko-KR" b="1" dirty="0" smtClean="0">
                <a:solidFill>
                  <a:schemeClr val="tx1"/>
                </a:solidFill>
                <a:ea typeface="Gulim" pitchFamily="34" charset="-127"/>
              </a:rPr>
              <a:t>T</a:t>
            </a: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 – transformation)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ko-KR" dirty="0" smtClean="0">
                <a:solidFill>
                  <a:schemeClr val="tx1"/>
                </a:solidFill>
                <a:ea typeface="Gulim" pitchFamily="34" charset="-127"/>
              </a:rPr>
              <a:t>	Q = T(P).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dirty="0" smtClean="0"/>
          </a:p>
        </p:txBody>
      </p:sp>
      <p:grpSp>
        <p:nvGrpSpPr>
          <p:cNvPr id="77828" name="Group 4"/>
          <p:cNvGrpSpPr>
            <a:grpSpLocks noChangeAspect="1"/>
          </p:cNvGrpSpPr>
          <p:nvPr/>
        </p:nvGrpSpPr>
        <p:grpSpPr bwMode="auto">
          <a:xfrm>
            <a:off x="2438400" y="2971800"/>
            <a:ext cx="4724400" cy="2489200"/>
            <a:chOff x="1985" y="2061"/>
            <a:chExt cx="5491" cy="2893"/>
          </a:xfrm>
        </p:grpSpPr>
        <p:sp>
          <p:nvSpPr>
            <p:cNvPr id="77829" name="AutoShape 5"/>
            <p:cNvSpPr>
              <a:spLocks noChangeAspect="1" noChangeArrowheads="1"/>
            </p:cNvSpPr>
            <p:nvPr/>
          </p:nvSpPr>
          <p:spPr bwMode="auto">
            <a:xfrm>
              <a:off x="1985" y="2061"/>
              <a:ext cx="5491" cy="28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7830" name="Group 6"/>
            <p:cNvGrpSpPr>
              <a:grpSpLocks/>
            </p:cNvGrpSpPr>
            <p:nvPr/>
          </p:nvGrpSpPr>
          <p:grpSpPr bwMode="auto">
            <a:xfrm>
              <a:off x="2176" y="2061"/>
              <a:ext cx="5300" cy="2893"/>
              <a:chOff x="2176" y="2061"/>
              <a:chExt cx="5300" cy="2893"/>
            </a:xfrm>
          </p:grpSpPr>
          <p:sp>
            <p:nvSpPr>
              <p:cNvPr id="77831" name="Line 7"/>
              <p:cNvSpPr>
                <a:spLocks noChangeShapeType="1"/>
              </p:cNvSpPr>
              <p:nvPr/>
            </p:nvSpPr>
            <p:spPr bwMode="auto">
              <a:xfrm>
                <a:off x="2705" y="4131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2" name="Line 8"/>
              <p:cNvSpPr>
                <a:spLocks noChangeShapeType="1"/>
              </p:cNvSpPr>
              <p:nvPr/>
            </p:nvSpPr>
            <p:spPr bwMode="auto">
              <a:xfrm flipV="1">
                <a:off x="2705" y="2870"/>
                <a:ext cx="0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3" name="Freeform 9"/>
              <p:cNvSpPr>
                <a:spLocks/>
              </p:cNvSpPr>
              <p:nvPr/>
            </p:nvSpPr>
            <p:spPr bwMode="auto">
              <a:xfrm>
                <a:off x="2991" y="3097"/>
                <a:ext cx="854" cy="580"/>
              </a:xfrm>
              <a:custGeom>
                <a:avLst/>
                <a:gdLst>
                  <a:gd name="T0" fmla="*/ 0 w 853"/>
                  <a:gd name="T1" fmla="*/ 580 h 580"/>
                  <a:gd name="T2" fmla="*/ 127 w 853"/>
                  <a:gd name="T3" fmla="*/ 246 h 580"/>
                  <a:gd name="T4" fmla="*/ 444 w 853"/>
                  <a:gd name="T5" fmla="*/ 33 h 580"/>
                  <a:gd name="T6" fmla="*/ 857 w 853"/>
                  <a:gd name="T7" fmla="*/ 46 h 5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3"/>
                  <a:gd name="T13" fmla="*/ 0 h 580"/>
                  <a:gd name="T14" fmla="*/ 853 w 853"/>
                  <a:gd name="T15" fmla="*/ 580 h 5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3" h="580">
                    <a:moveTo>
                      <a:pt x="0" y="580"/>
                    </a:moveTo>
                    <a:cubicBezTo>
                      <a:pt x="21" y="524"/>
                      <a:pt x="54" y="337"/>
                      <a:pt x="127" y="246"/>
                    </a:cubicBezTo>
                    <a:cubicBezTo>
                      <a:pt x="200" y="155"/>
                      <a:pt x="319" y="66"/>
                      <a:pt x="440" y="33"/>
                    </a:cubicBezTo>
                    <a:cubicBezTo>
                      <a:pt x="561" y="0"/>
                      <a:pt x="767" y="43"/>
                      <a:pt x="853" y="4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834" name="Line 10"/>
              <p:cNvSpPr>
                <a:spLocks noChangeShapeType="1"/>
              </p:cNvSpPr>
              <p:nvPr/>
            </p:nvSpPr>
            <p:spPr bwMode="auto">
              <a:xfrm flipV="1">
                <a:off x="5945" y="2150"/>
                <a:ext cx="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5" name="Line 11"/>
              <p:cNvSpPr>
                <a:spLocks noChangeShapeType="1"/>
              </p:cNvSpPr>
              <p:nvPr/>
            </p:nvSpPr>
            <p:spPr bwMode="auto">
              <a:xfrm>
                <a:off x="5945" y="3770"/>
                <a:ext cx="126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6" name="Line 12"/>
              <p:cNvSpPr>
                <a:spLocks noChangeShapeType="1"/>
              </p:cNvSpPr>
              <p:nvPr/>
            </p:nvSpPr>
            <p:spPr bwMode="auto">
              <a:xfrm flipH="1">
                <a:off x="4865" y="3770"/>
                <a:ext cx="1080" cy="7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7" name="Freeform 13"/>
              <p:cNvSpPr>
                <a:spLocks/>
              </p:cNvSpPr>
              <p:nvPr/>
            </p:nvSpPr>
            <p:spPr bwMode="auto">
              <a:xfrm>
                <a:off x="5687" y="3950"/>
                <a:ext cx="724" cy="320"/>
              </a:xfrm>
              <a:custGeom>
                <a:avLst/>
                <a:gdLst>
                  <a:gd name="T0" fmla="*/ 0 w 724"/>
                  <a:gd name="T1" fmla="*/ 0 h 320"/>
                  <a:gd name="T2" fmla="*/ 724 w 724"/>
                  <a:gd name="T3" fmla="*/ 320 h 320"/>
                  <a:gd name="T4" fmla="*/ 0 60000 65536"/>
                  <a:gd name="T5" fmla="*/ 0 60000 65536"/>
                  <a:gd name="T6" fmla="*/ 0 w 724"/>
                  <a:gd name="T7" fmla="*/ 0 h 320"/>
                  <a:gd name="T8" fmla="*/ 724 w 724"/>
                  <a:gd name="T9" fmla="*/ 320 h 3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4" h="320">
                    <a:moveTo>
                      <a:pt x="0" y="0"/>
                    </a:moveTo>
                    <a:lnTo>
                      <a:pt x="724" y="3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838" name="Freeform 14"/>
              <p:cNvSpPr>
                <a:spLocks/>
              </p:cNvSpPr>
              <p:nvPr/>
            </p:nvSpPr>
            <p:spPr bwMode="auto">
              <a:xfrm>
                <a:off x="5447" y="3872"/>
                <a:ext cx="728" cy="498"/>
              </a:xfrm>
              <a:custGeom>
                <a:avLst/>
                <a:gdLst>
                  <a:gd name="T0" fmla="*/ 728 w 728"/>
                  <a:gd name="T1" fmla="*/ 0 h 498"/>
                  <a:gd name="T2" fmla="*/ 0 w 728"/>
                  <a:gd name="T3" fmla="*/ 498 h 498"/>
                  <a:gd name="T4" fmla="*/ 0 60000 65536"/>
                  <a:gd name="T5" fmla="*/ 0 60000 65536"/>
                  <a:gd name="T6" fmla="*/ 0 w 728"/>
                  <a:gd name="T7" fmla="*/ 0 h 498"/>
                  <a:gd name="T8" fmla="*/ 728 w 728"/>
                  <a:gd name="T9" fmla="*/ 498 h 49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8" h="498">
                    <a:moveTo>
                      <a:pt x="728" y="0"/>
                    </a:moveTo>
                    <a:lnTo>
                      <a:pt x="0" y="49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839" name="Freeform 15"/>
              <p:cNvSpPr>
                <a:spLocks/>
              </p:cNvSpPr>
              <p:nvPr/>
            </p:nvSpPr>
            <p:spPr bwMode="auto">
              <a:xfrm>
                <a:off x="6411" y="4078"/>
                <a:ext cx="241" cy="204"/>
              </a:xfrm>
              <a:custGeom>
                <a:avLst/>
                <a:gdLst>
                  <a:gd name="T0" fmla="*/ 241 w 241"/>
                  <a:gd name="T1" fmla="*/ 0 h 204"/>
                  <a:gd name="T2" fmla="*/ 0 w 241"/>
                  <a:gd name="T3" fmla="*/ 204 h 204"/>
                  <a:gd name="T4" fmla="*/ 0 60000 65536"/>
                  <a:gd name="T5" fmla="*/ 0 60000 65536"/>
                  <a:gd name="T6" fmla="*/ 0 w 241"/>
                  <a:gd name="T7" fmla="*/ 0 h 204"/>
                  <a:gd name="T8" fmla="*/ 241 w 241"/>
                  <a:gd name="T9" fmla="*/ 204 h 2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1" h="204">
                    <a:moveTo>
                      <a:pt x="241" y="0"/>
                    </a:moveTo>
                    <a:lnTo>
                      <a:pt x="0" y="20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840" name="Freeform 16"/>
              <p:cNvSpPr>
                <a:spLocks/>
              </p:cNvSpPr>
              <p:nvPr/>
            </p:nvSpPr>
            <p:spPr bwMode="auto">
              <a:xfrm>
                <a:off x="5225" y="4258"/>
                <a:ext cx="234" cy="100"/>
              </a:xfrm>
              <a:custGeom>
                <a:avLst/>
                <a:gdLst>
                  <a:gd name="T0" fmla="*/ 0 w 234"/>
                  <a:gd name="T1" fmla="*/ 0 h 100"/>
                  <a:gd name="T2" fmla="*/ 234 w 234"/>
                  <a:gd name="T3" fmla="*/ 100 h 100"/>
                  <a:gd name="T4" fmla="*/ 0 60000 65536"/>
                  <a:gd name="T5" fmla="*/ 0 60000 65536"/>
                  <a:gd name="T6" fmla="*/ 0 w 234"/>
                  <a:gd name="T7" fmla="*/ 0 h 100"/>
                  <a:gd name="T8" fmla="*/ 234 w 234"/>
                  <a:gd name="T9" fmla="*/ 100 h 1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4" h="100">
                    <a:moveTo>
                      <a:pt x="0" y="0"/>
                    </a:moveTo>
                    <a:lnTo>
                      <a:pt x="234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841" name="Line 17"/>
              <p:cNvSpPr>
                <a:spLocks noChangeShapeType="1"/>
              </p:cNvSpPr>
              <p:nvPr/>
            </p:nvSpPr>
            <p:spPr bwMode="auto">
              <a:xfrm flipV="1">
                <a:off x="6407" y="2651"/>
                <a:ext cx="1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2" name="Line 18"/>
              <p:cNvSpPr>
                <a:spLocks noChangeShapeType="1"/>
              </p:cNvSpPr>
              <p:nvPr/>
            </p:nvSpPr>
            <p:spPr bwMode="auto">
              <a:xfrm flipV="1">
                <a:off x="5457" y="3282"/>
                <a:ext cx="1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3" name="Text Box 19"/>
              <p:cNvSpPr txBox="1">
                <a:spLocks noChangeArrowheads="1"/>
              </p:cNvSpPr>
              <p:nvPr/>
            </p:nvSpPr>
            <p:spPr bwMode="auto">
              <a:xfrm>
                <a:off x="4132" y="4080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endParaRPr lang="en-US" altLang="en-US" sz="2000"/>
              </a:p>
            </p:txBody>
          </p:sp>
          <p:sp>
            <p:nvSpPr>
              <p:cNvPr id="77844" name="Text Box 20"/>
              <p:cNvSpPr txBox="1">
                <a:spLocks noChangeArrowheads="1"/>
              </p:cNvSpPr>
              <p:nvPr/>
            </p:nvSpPr>
            <p:spPr bwMode="auto">
              <a:xfrm>
                <a:off x="2345" y="2638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endParaRPr lang="en-US" altLang="en-US" sz="2000"/>
              </a:p>
            </p:txBody>
          </p:sp>
          <p:sp>
            <p:nvSpPr>
              <p:cNvPr id="77845" name="Text Box 21"/>
              <p:cNvSpPr txBox="1">
                <a:spLocks noChangeArrowheads="1"/>
              </p:cNvSpPr>
              <p:nvPr/>
            </p:nvSpPr>
            <p:spPr bwMode="auto">
              <a:xfrm>
                <a:off x="7116" y="4169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endParaRPr lang="en-US" altLang="en-US" sz="2000"/>
              </a:p>
            </p:txBody>
          </p:sp>
          <p:sp>
            <p:nvSpPr>
              <p:cNvPr id="77846" name="Text Box 22"/>
              <p:cNvSpPr txBox="1">
                <a:spLocks noChangeArrowheads="1"/>
              </p:cNvSpPr>
              <p:nvPr/>
            </p:nvSpPr>
            <p:spPr bwMode="auto">
              <a:xfrm>
                <a:off x="5559" y="2061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endParaRPr lang="en-US" altLang="en-US" sz="2000"/>
              </a:p>
            </p:txBody>
          </p:sp>
          <p:sp>
            <p:nvSpPr>
              <p:cNvPr id="77847" name="Text Box 23"/>
              <p:cNvSpPr txBox="1">
                <a:spLocks noChangeArrowheads="1"/>
              </p:cNvSpPr>
              <p:nvPr/>
            </p:nvSpPr>
            <p:spPr bwMode="auto">
              <a:xfrm>
                <a:off x="4685" y="4414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z</a:t>
                </a:r>
                <a:endParaRPr lang="en-US" altLang="en-US" sz="2000"/>
              </a:p>
            </p:txBody>
          </p:sp>
          <p:sp>
            <p:nvSpPr>
              <p:cNvPr id="77848" name="Text Box 24"/>
              <p:cNvSpPr txBox="1">
                <a:spLocks noChangeArrowheads="1"/>
              </p:cNvSpPr>
              <p:nvPr/>
            </p:nvSpPr>
            <p:spPr bwMode="auto">
              <a:xfrm>
                <a:off x="2894" y="3629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 altLang="en-US" sz="2000"/>
              </a:p>
            </p:txBody>
          </p:sp>
          <p:sp>
            <p:nvSpPr>
              <p:cNvPr id="77849" name="Text Box 25"/>
              <p:cNvSpPr txBox="1">
                <a:spLocks noChangeArrowheads="1"/>
              </p:cNvSpPr>
              <p:nvPr/>
            </p:nvSpPr>
            <p:spPr bwMode="auto">
              <a:xfrm>
                <a:off x="3822" y="3050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endParaRPr lang="en-US" altLang="en-US" sz="2000"/>
              </a:p>
            </p:txBody>
          </p:sp>
          <p:sp>
            <p:nvSpPr>
              <p:cNvPr id="77850" name="Text Box 26"/>
              <p:cNvSpPr txBox="1">
                <a:spLocks noChangeArrowheads="1"/>
              </p:cNvSpPr>
              <p:nvPr/>
            </p:nvSpPr>
            <p:spPr bwMode="auto">
              <a:xfrm>
                <a:off x="3065" y="2768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endParaRPr lang="en-US" altLang="en-US" sz="2000"/>
              </a:p>
            </p:txBody>
          </p:sp>
          <p:sp>
            <p:nvSpPr>
              <p:cNvPr id="77851" name="Text Box 27"/>
              <p:cNvSpPr txBox="1">
                <a:spLocks noChangeArrowheads="1"/>
              </p:cNvSpPr>
              <p:nvPr/>
            </p:nvSpPr>
            <p:spPr bwMode="auto">
              <a:xfrm>
                <a:off x="5867" y="3475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en-US" altLang="en-US" sz="2000"/>
              </a:p>
            </p:txBody>
          </p:sp>
          <p:sp>
            <p:nvSpPr>
              <p:cNvPr id="77852" name="Text Box 28"/>
              <p:cNvSpPr txBox="1">
                <a:spLocks noChangeArrowheads="1"/>
              </p:cNvSpPr>
              <p:nvPr/>
            </p:nvSpPr>
            <p:spPr bwMode="auto">
              <a:xfrm>
                <a:off x="5060" y="3243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 altLang="en-US" sz="2000"/>
              </a:p>
            </p:txBody>
          </p:sp>
          <p:sp>
            <p:nvSpPr>
              <p:cNvPr id="77853" name="Text Box 29"/>
              <p:cNvSpPr txBox="1">
                <a:spLocks noChangeArrowheads="1"/>
              </p:cNvSpPr>
              <p:nvPr/>
            </p:nvSpPr>
            <p:spPr bwMode="auto">
              <a:xfrm>
                <a:off x="6355" y="2484"/>
                <a:ext cx="3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endParaRPr lang="en-US" altLang="en-US" sz="2000"/>
              </a:p>
            </p:txBody>
          </p:sp>
          <p:sp>
            <p:nvSpPr>
              <p:cNvPr id="77854" name="Oval 30"/>
              <p:cNvSpPr>
                <a:spLocks noChangeArrowheads="1"/>
              </p:cNvSpPr>
              <p:nvPr/>
            </p:nvSpPr>
            <p:spPr bwMode="auto">
              <a:xfrm>
                <a:off x="2948" y="373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855" name="Oval 31"/>
              <p:cNvSpPr>
                <a:spLocks noChangeArrowheads="1"/>
              </p:cNvSpPr>
              <p:nvPr/>
            </p:nvSpPr>
            <p:spPr bwMode="auto">
              <a:xfrm>
                <a:off x="3889" y="3139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856" name="Oval 32"/>
              <p:cNvSpPr>
                <a:spLocks noChangeArrowheads="1"/>
              </p:cNvSpPr>
              <p:nvPr/>
            </p:nvSpPr>
            <p:spPr bwMode="auto">
              <a:xfrm>
                <a:off x="5431" y="3219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857" name="Oval 33"/>
              <p:cNvSpPr>
                <a:spLocks noChangeArrowheads="1"/>
              </p:cNvSpPr>
              <p:nvPr/>
            </p:nvSpPr>
            <p:spPr bwMode="auto">
              <a:xfrm>
                <a:off x="6370" y="258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858" name="Text Box 34"/>
              <p:cNvSpPr txBox="1">
                <a:spLocks noChangeArrowheads="1"/>
              </p:cNvSpPr>
              <p:nvPr/>
            </p:nvSpPr>
            <p:spPr bwMode="auto">
              <a:xfrm>
                <a:off x="2176" y="2189"/>
                <a:ext cx="72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a)</a:t>
                </a:r>
                <a:endParaRPr lang="en-US" altLang="en-US" sz="2000"/>
              </a:p>
            </p:txBody>
          </p:sp>
          <p:sp>
            <p:nvSpPr>
              <p:cNvPr id="77859" name="Text Box 35"/>
              <p:cNvSpPr txBox="1">
                <a:spLocks noChangeArrowheads="1"/>
              </p:cNvSpPr>
              <p:nvPr/>
            </p:nvSpPr>
            <p:spPr bwMode="auto">
              <a:xfrm>
                <a:off x="4685" y="2202"/>
                <a:ext cx="72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b)</a:t>
                </a:r>
                <a:endParaRPr lang="en-US" altLang="en-US" sz="2000"/>
              </a:p>
            </p:txBody>
          </p:sp>
          <p:sp>
            <p:nvSpPr>
              <p:cNvPr id="77860" name="Freeform 36"/>
              <p:cNvSpPr>
                <a:spLocks/>
              </p:cNvSpPr>
              <p:nvPr/>
            </p:nvSpPr>
            <p:spPr bwMode="auto">
              <a:xfrm>
                <a:off x="5403" y="2549"/>
                <a:ext cx="900" cy="540"/>
              </a:xfrm>
              <a:custGeom>
                <a:avLst/>
                <a:gdLst>
                  <a:gd name="T0" fmla="*/ 0 w 900"/>
                  <a:gd name="T1" fmla="*/ 540 h 540"/>
                  <a:gd name="T2" fmla="*/ 157 w 900"/>
                  <a:gd name="T3" fmla="*/ 318 h 540"/>
                  <a:gd name="T4" fmla="*/ 357 w 900"/>
                  <a:gd name="T5" fmla="*/ 156 h 540"/>
                  <a:gd name="T6" fmla="*/ 607 w 900"/>
                  <a:gd name="T7" fmla="*/ 43 h 540"/>
                  <a:gd name="T8" fmla="*/ 900 w 900"/>
                  <a:gd name="T9" fmla="*/ 0 h 5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0"/>
                  <a:gd name="T16" fmla="*/ 0 h 540"/>
                  <a:gd name="T17" fmla="*/ 900 w 900"/>
                  <a:gd name="T18" fmla="*/ 540 h 5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0" h="540">
                    <a:moveTo>
                      <a:pt x="0" y="540"/>
                    </a:moveTo>
                    <a:cubicBezTo>
                      <a:pt x="26" y="503"/>
                      <a:pt x="97" y="382"/>
                      <a:pt x="157" y="318"/>
                    </a:cubicBezTo>
                    <a:cubicBezTo>
                      <a:pt x="217" y="254"/>
                      <a:pt x="282" y="202"/>
                      <a:pt x="357" y="156"/>
                    </a:cubicBezTo>
                    <a:cubicBezTo>
                      <a:pt x="432" y="110"/>
                      <a:pt x="517" y="69"/>
                      <a:pt x="607" y="43"/>
                    </a:cubicBezTo>
                    <a:cubicBezTo>
                      <a:pt x="697" y="17"/>
                      <a:pt x="839" y="9"/>
                      <a:pt x="90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54"/>
    </mc:Choice>
    <mc:Fallback xmlns="">
      <p:transition spd="slow" advTm="83654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Transformations in OpenGL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495300" y="5562600"/>
            <a:ext cx="8915400" cy="730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Tìm ma trận biến đổi hình bình hành thành hình chữ nhật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31807" y="1219200"/>
            <a:ext cx="3749993" cy="3886200"/>
            <a:chOff x="731520" y="1066800"/>
            <a:chExt cx="3749993" cy="3886200"/>
          </a:xfrm>
        </p:grpSpPr>
        <p:pic>
          <p:nvPicPr>
            <p:cNvPr id="11264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066800"/>
              <a:ext cx="3719513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62000" y="2438400"/>
              <a:ext cx="4716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A’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1520" y="1260157"/>
              <a:ext cx="48122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9800" y="1143000"/>
              <a:ext cx="4988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316" y="2438400"/>
              <a:ext cx="4988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3774757"/>
              <a:ext cx="4074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796" y="3505200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2133600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4600" y="2667000"/>
              <a:ext cx="4074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42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400"/>
            <a:ext cx="3774312" cy="3962400"/>
          </a:xfrm>
          <a:prstGeom prst="rect">
            <a:avLst/>
          </a:prstGeom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5181600" y="2171700"/>
          <a:ext cx="3225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4" imgW="1130040" imgH="774360" progId="Equation.3">
                  <p:embed/>
                </p:oleObj>
              </mc:Choice>
              <mc:Fallback>
                <p:oleObj name="Equation" r:id="rId4" imgW="1130040" imgH="77436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71700"/>
                        <a:ext cx="3225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0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990599"/>
            <a:ext cx="3629147" cy="3810001"/>
          </a:xfrm>
          <a:prstGeom prst="rect">
            <a:avLst/>
          </a:prstGeom>
        </p:spPr>
      </p:pic>
      <p:graphicFrame>
        <p:nvGraphicFramePr>
          <p:cNvPr id="5" name="Object 24"/>
          <p:cNvGraphicFramePr>
            <a:graphicFrameLocks noChangeAspect="1"/>
          </p:cNvGraphicFramePr>
          <p:nvPr>
            <p:extLst/>
          </p:nvPr>
        </p:nvGraphicFramePr>
        <p:xfrm>
          <a:off x="6248400" y="8382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4" imgW="710891" imgH="710891" progId="Equation.3">
                  <p:embed/>
                </p:oleObj>
              </mc:Choice>
              <mc:Fallback>
                <p:oleObj name="Equation" r:id="rId4" imgW="710891" imgH="710891" progId="Equation.3">
                  <p:embed/>
                  <p:pic>
                    <p:nvPicPr>
                      <p:cNvPr id="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382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19600" y="2438400"/>
            <a:ext cx="4838700" cy="147955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en-US" dirty="0" err="1" smtClean="0"/>
              <a:t>Qy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gPx</a:t>
            </a:r>
            <a:r>
              <a:rPr lang="en-US" altLang="en-US" dirty="0" smtClean="0"/>
              <a:t> + </a:t>
            </a:r>
            <a:r>
              <a:rPr lang="en-US" altLang="en-US" dirty="0" err="1" smtClean="0"/>
              <a:t>Py</a:t>
            </a:r>
            <a:endParaRPr lang="en-US" altLang="en-US" dirty="0" smtClean="0"/>
          </a:p>
          <a:p>
            <a:pPr>
              <a:buFontTx/>
              <a:buChar char="-"/>
            </a:pPr>
            <a:r>
              <a:rPr lang="en-US" altLang="en-US" dirty="0" smtClean="0"/>
              <a:t>(2, 1) </a:t>
            </a:r>
            <a:r>
              <a:rPr lang="en-US" altLang="en-US" dirty="0" smtClean="0">
                <a:sym typeface="Wingdings" panose="05000000000000000000" pitchFamily="2" charset="2"/>
              </a:rPr>
              <a:t> (2, 0)</a:t>
            </a:r>
          </a:p>
          <a:p>
            <a:pPr>
              <a:buFontTx/>
              <a:buChar char="-"/>
            </a:pPr>
            <a:r>
              <a:rPr lang="en-US" altLang="en-US" dirty="0" smtClean="0">
                <a:sym typeface="Wingdings" panose="05000000000000000000" pitchFamily="2" charset="2"/>
              </a:rPr>
              <a:t>0 = 2g + 1  g = -0.5</a:t>
            </a:r>
            <a:endParaRPr lang="en-US" altLang="en-US" dirty="0" smtClean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5105400" y="4038600"/>
          <a:ext cx="362426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6" imgW="1269720" imgH="774360" progId="Equation.3">
                  <p:embed/>
                </p:oleObj>
              </mc:Choice>
              <mc:Fallback>
                <p:oleObj name="Equation" r:id="rId6" imgW="1269720" imgH="77436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38600"/>
                        <a:ext cx="362426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2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13573"/>
            <a:ext cx="3476625" cy="3649879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805363" y="2438400"/>
          <a:ext cx="380523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4" imgW="1333440" imgH="774360" progId="Equation.3">
                  <p:embed/>
                </p:oleObj>
              </mc:Choice>
              <mc:Fallback>
                <p:oleObj name="Equation" r:id="rId4" imgW="1333440" imgH="7743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2438400"/>
                        <a:ext cx="3805237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4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371600"/>
            <a:ext cx="3480626" cy="365407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4872990" y="2209800"/>
          <a:ext cx="33337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4" imgW="1168200" imgH="774360" progId="Equation.3">
                  <p:embed/>
                </p:oleObj>
              </mc:Choice>
              <mc:Fallback>
                <p:oleObj name="Equation" r:id="rId4" imgW="1168200" imgH="77436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990" y="2209800"/>
                        <a:ext cx="33337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7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Transformations in OpenGL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4838700" cy="208915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en-US" dirty="0" err="1" smtClean="0"/>
              <a:t>Tịnh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tiến</a:t>
            </a:r>
            <a:r>
              <a:rPr lang="en-US" altLang="en-US" dirty="0" smtClean="0"/>
              <a:t>  (M1)            </a:t>
            </a:r>
          </a:p>
          <a:p>
            <a:pPr>
              <a:buFontTx/>
              <a:buChar char="-"/>
            </a:pPr>
            <a:r>
              <a:rPr lang="en-US" altLang="en-US" dirty="0" err="1" smtClean="0"/>
              <a:t>Trượt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trục</a:t>
            </a:r>
            <a:r>
              <a:rPr lang="en-US" altLang="en-US" dirty="0" smtClean="0"/>
              <a:t> y  (M2)</a:t>
            </a:r>
          </a:p>
          <a:p>
            <a:pPr>
              <a:buFontTx/>
              <a:buChar char="-"/>
            </a:pPr>
            <a:r>
              <a:rPr lang="en-US" altLang="en-US" dirty="0" err="1" smtClean="0"/>
              <a:t>Tỷ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</a:t>
            </a:r>
            <a:r>
              <a:rPr lang="en-US" altLang="en-US" dirty="0" smtClean="0"/>
              <a:t>  (M3)</a:t>
            </a:r>
          </a:p>
          <a:p>
            <a:pPr>
              <a:buFontTx/>
              <a:buChar char="-"/>
            </a:pPr>
            <a:r>
              <a:rPr lang="en-US" altLang="en-US" dirty="0" err="1" smtClean="0"/>
              <a:t>Tịnh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tiến</a:t>
            </a:r>
            <a:r>
              <a:rPr lang="en-US" altLang="en-US" dirty="0" smtClean="0"/>
              <a:t> (M4)</a:t>
            </a:r>
          </a:p>
        </p:txBody>
      </p:sp>
    </p:spTree>
    <p:extLst>
      <p:ext uri="{BB962C8B-B14F-4D97-AF65-F5344CB8AC3E}">
        <p14:creationId xmlns:p14="http://schemas.microsoft.com/office/powerpoint/2010/main" val="1718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Transformations in OpenGL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762000" y="838200"/>
          <a:ext cx="3225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3" imgW="1130040" imgH="774360" progId="Equation.3">
                  <p:embed/>
                </p:oleObj>
              </mc:Choice>
              <mc:Fallback>
                <p:oleObj name="Equation" r:id="rId3" imgW="1130040" imgH="774360" progId="Equation.3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3225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500563" y="838200"/>
          <a:ext cx="362426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5" imgW="1269720" imgH="774360" progId="Equation.3">
                  <p:embed/>
                </p:oleObj>
              </mc:Choice>
              <mc:Fallback>
                <p:oleObj name="Equation" r:id="rId5" imgW="1269720" imgH="774360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838200"/>
                        <a:ext cx="362426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595313" y="3352800"/>
          <a:ext cx="380523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7" imgW="1333440" imgH="774360" progId="Equation.3">
                  <p:embed/>
                </p:oleObj>
              </mc:Choice>
              <mc:Fallback>
                <p:oleObj name="Equation" r:id="rId7" imgW="1333440" imgH="774360" progId="Equation.3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352800"/>
                        <a:ext cx="3805237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746625" y="3352800"/>
          <a:ext cx="33337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9" imgW="1168200" imgH="774360" progId="Equation.3">
                  <p:embed/>
                </p:oleObj>
              </mc:Choice>
              <mc:Fallback>
                <p:oleObj name="Equation" r:id="rId9" imgW="1168200" imgH="774360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352800"/>
                        <a:ext cx="33337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371600" y="5715000"/>
            <a:ext cx="6781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</a:rPr>
              <a:t>M = M4*M3*M2*M1</a:t>
            </a:r>
          </a:p>
        </p:txBody>
      </p:sp>
    </p:spTree>
    <p:extLst>
      <p:ext uri="{BB962C8B-B14F-4D97-AF65-F5344CB8AC3E}">
        <p14:creationId xmlns:p14="http://schemas.microsoft.com/office/powerpoint/2010/main" val="29865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562100" y="847725"/>
            <a:ext cx="6781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</a:rPr>
              <a:t>M = M4*M3*M2*M1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4465638" y="1454150"/>
          <a:ext cx="436562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3" imgW="1968480" imgH="914400" progId="Equation.3">
                  <p:embed/>
                </p:oleObj>
              </mc:Choice>
              <mc:Fallback>
                <p:oleObj name="Equation" r:id="rId3" imgW="1968480" imgH="9144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1454150"/>
                        <a:ext cx="4365625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2143" y="1447800"/>
            <a:ext cx="3749993" cy="3886200"/>
            <a:chOff x="731520" y="1066800"/>
            <a:chExt cx="3749993" cy="3886200"/>
          </a:xfrm>
        </p:grpSpPr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066800"/>
              <a:ext cx="3719513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62000" y="2438400"/>
              <a:ext cx="4716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A’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520" y="1260157"/>
              <a:ext cx="48122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9800" y="1143000"/>
              <a:ext cx="4988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83316" y="2438400"/>
              <a:ext cx="4988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774757"/>
              <a:ext cx="4074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0796" y="3505200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133600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4600" y="2667000"/>
              <a:ext cx="4074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7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254" y="2253342"/>
            <a:ext cx="4679546" cy="29282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-5 = m11 + m12 + m13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6 = m21 + m22 + m23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0 = 3m11+ 6m12 + m13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9 = 3m21 + 6m22 + m23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0 = 3m11 + 2m12 + m13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6 = 3m21 + 2m22 + m23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2143" y="1186542"/>
            <a:ext cx="3749993" cy="3886200"/>
            <a:chOff x="731520" y="1066800"/>
            <a:chExt cx="3749993" cy="3886200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066800"/>
              <a:ext cx="3719513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62000" y="2438400"/>
              <a:ext cx="4716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A’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1520" y="1260157"/>
              <a:ext cx="48122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9800" y="1143000"/>
              <a:ext cx="4988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316" y="2438400"/>
              <a:ext cx="4988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3774757"/>
              <a:ext cx="4074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796" y="3505200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2133600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4600" y="2667000"/>
              <a:ext cx="4074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114800" y="1179844"/>
            <a:ext cx="4953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buFontTx/>
              <a:buNone/>
            </a:pPr>
            <a:r>
              <a:rPr lang="en-US" altLang="ko-KR" dirty="0" err="1">
                <a:ea typeface="Gulim" pitchFamily="34" charset="-127"/>
              </a:rPr>
              <a:t>Q</a:t>
            </a:r>
            <a:r>
              <a:rPr lang="en-US" altLang="ko-KR" baseline="-25000" dirty="0" err="1">
                <a:ea typeface="Gulim" pitchFamily="34" charset="-127"/>
              </a:rPr>
              <a:t>x</a:t>
            </a:r>
            <a:r>
              <a:rPr lang="en-US" altLang="ko-KR" dirty="0">
                <a:ea typeface="Gulim" pitchFamily="34" charset="-127"/>
              </a:rPr>
              <a:t> = </a:t>
            </a:r>
            <a:r>
              <a:rPr lang="en-US" altLang="ko-KR" dirty="0" smtClean="0">
                <a:ea typeface="Gulim" pitchFamily="34" charset="-127"/>
              </a:rPr>
              <a:t>m</a:t>
            </a:r>
            <a:r>
              <a:rPr lang="en-US" altLang="ko-KR" baseline="-25000" dirty="0" smtClean="0">
                <a:ea typeface="Gulim" pitchFamily="34" charset="-127"/>
              </a:rPr>
              <a:t>11</a:t>
            </a:r>
            <a:r>
              <a:rPr lang="en-US" altLang="ko-KR" dirty="0" smtClean="0">
                <a:ea typeface="Gulim" pitchFamily="34" charset="-127"/>
              </a:rPr>
              <a:t>P</a:t>
            </a:r>
            <a:r>
              <a:rPr lang="en-US" altLang="ko-KR" baseline="-25000" dirty="0" smtClean="0">
                <a:ea typeface="Gulim" pitchFamily="34" charset="-127"/>
              </a:rPr>
              <a:t>x </a:t>
            </a:r>
            <a:r>
              <a:rPr lang="en-US" altLang="ko-KR" dirty="0">
                <a:ea typeface="Gulim" pitchFamily="34" charset="-127"/>
              </a:rPr>
              <a:t>+m</a:t>
            </a:r>
            <a:r>
              <a:rPr lang="en-US" altLang="ko-KR" baseline="-25000" dirty="0">
                <a:ea typeface="Gulim" pitchFamily="34" charset="-127"/>
              </a:rPr>
              <a:t>12</a:t>
            </a:r>
            <a:r>
              <a:rPr lang="en-US" altLang="ko-KR" dirty="0">
                <a:ea typeface="Gulim" pitchFamily="34" charset="-127"/>
              </a:rPr>
              <a:t>P</a:t>
            </a:r>
            <a:r>
              <a:rPr lang="en-US" altLang="ko-KR" baseline="-25000" dirty="0">
                <a:ea typeface="Gulim" pitchFamily="34" charset="-127"/>
              </a:rPr>
              <a:t>y</a:t>
            </a:r>
            <a:r>
              <a:rPr lang="en-US" altLang="ko-KR" dirty="0">
                <a:ea typeface="Gulim" pitchFamily="34" charset="-127"/>
              </a:rPr>
              <a:t> +m</a:t>
            </a:r>
            <a:r>
              <a:rPr lang="en-US" altLang="ko-KR" baseline="-25000" dirty="0">
                <a:ea typeface="Gulim" pitchFamily="34" charset="-127"/>
              </a:rPr>
              <a:t>13</a:t>
            </a: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dirty="0" err="1">
                <a:ea typeface="Gulim" pitchFamily="34" charset="-127"/>
              </a:rPr>
              <a:t>Q</a:t>
            </a:r>
            <a:r>
              <a:rPr lang="en-US" altLang="ko-KR" baseline="-25000" dirty="0" err="1">
                <a:ea typeface="Gulim" pitchFamily="34" charset="-127"/>
              </a:rPr>
              <a:t>y</a:t>
            </a:r>
            <a:r>
              <a:rPr lang="en-US" altLang="ko-KR" dirty="0">
                <a:ea typeface="Gulim" pitchFamily="34" charset="-127"/>
              </a:rPr>
              <a:t> = m</a:t>
            </a:r>
            <a:r>
              <a:rPr lang="en-US" altLang="ko-KR" baseline="-25000" dirty="0">
                <a:ea typeface="Gulim" pitchFamily="34" charset="-127"/>
              </a:rPr>
              <a:t>21</a:t>
            </a:r>
            <a:r>
              <a:rPr lang="en-US" altLang="ko-KR" dirty="0">
                <a:ea typeface="Gulim" pitchFamily="34" charset="-127"/>
              </a:rPr>
              <a:t>P</a:t>
            </a:r>
            <a:r>
              <a:rPr lang="en-US" altLang="ko-KR" baseline="-25000" dirty="0">
                <a:ea typeface="Gulim" pitchFamily="34" charset="-127"/>
              </a:rPr>
              <a:t>x</a:t>
            </a:r>
            <a:r>
              <a:rPr lang="en-US" altLang="ko-KR" dirty="0">
                <a:ea typeface="Gulim" pitchFamily="34" charset="-127"/>
              </a:rPr>
              <a:t> +m</a:t>
            </a:r>
            <a:r>
              <a:rPr lang="en-US" altLang="ko-KR" baseline="-25000" dirty="0">
                <a:ea typeface="Gulim" pitchFamily="34" charset="-127"/>
              </a:rPr>
              <a:t>22</a:t>
            </a:r>
            <a:r>
              <a:rPr lang="en-US" altLang="ko-KR" dirty="0">
                <a:ea typeface="Gulim" pitchFamily="34" charset="-127"/>
              </a:rPr>
              <a:t>P</a:t>
            </a:r>
            <a:r>
              <a:rPr lang="en-US" altLang="ko-KR" baseline="-25000" dirty="0">
                <a:ea typeface="Gulim" pitchFamily="34" charset="-127"/>
              </a:rPr>
              <a:t>y</a:t>
            </a:r>
            <a:r>
              <a:rPr lang="en-US" altLang="ko-KR" dirty="0">
                <a:ea typeface="Gulim" pitchFamily="34" charset="-127"/>
              </a:rPr>
              <a:t> +m</a:t>
            </a:r>
            <a:r>
              <a:rPr lang="en-US" altLang="ko-KR" baseline="-25000" dirty="0">
                <a:ea typeface="Gulim" pitchFamily="34" charset="-127"/>
              </a:rPr>
              <a:t>23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56902" y="5253688"/>
            <a:ext cx="5610497" cy="110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0000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kern="0" dirty="0"/>
              <a:t> </a:t>
            </a:r>
            <a:r>
              <a:rPr lang="en-US" kern="0" dirty="0" smtClean="0">
                <a:solidFill>
                  <a:srgbClr val="FF0000"/>
                </a:solidFill>
              </a:rPr>
              <a:t>m11 = 5/2, m12 = 0,   m13 = -15/2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 m21 = -3/8, m22= 3/4,m23 = 45/8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kern="0" dirty="0" smtClean="0"/>
              <a:t>  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496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in OpenGL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351472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2489835"/>
            <a:ext cx="5219700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823" y="2156460"/>
            <a:ext cx="273367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12" y="4800600"/>
            <a:ext cx="85058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Introduction</a:t>
            </a:r>
            <a:endParaRPr lang="en-US" altLang="en-US" sz="3600" dirty="0" smtClean="0"/>
          </a:p>
        </p:txBody>
      </p:sp>
      <p:grpSp>
        <p:nvGrpSpPr>
          <p:cNvPr id="78851" name="Group 28"/>
          <p:cNvGrpSpPr>
            <a:grpSpLocks/>
          </p:cNvGrpSpPr>
          <p:nvPr/>
        </p:nvGrpSpPr>
        <p:grpSpPr bwMode="auto">
          <a:xfrm>
            <a:off x="1447800" y="2112963"/>
            <a:ext cx="6511925" cy="2992437"/>
            <a:chOff x="912" y="1331"/>
            <a:chExt cx="4102" cy="1885"/>
          </a:xfrm>
        </p:grpSpPr>
        <p:sp>
          <p:nvSpPr>
            <p:cNvPr id="78853" name="AutoShape 4"/>
            <p:cNvSpPr>
              <a:spLocks noChangeAspect="1" noChangeArrowheads="1"/>
            </p:cNvSpPr>
            <p:nvPr/>
          </p:nvSpPr>
          <p:spPr bwMode="auto">
            <a:xfrm>
              <a:off x="912" y="1334"/>
              <a:ext cx="4102" cy="18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54" name="Line 5"/>
            <p:cNvSpPr>
              <a:spLocks noChangeShapeType="1"/>
            </p:cNvSpPr>
            <p:nvPr/>
          </p:nvSpPr>
          <p:spPr bwMode="auto">
            <a:xfrm>
              <a:off x="1338" y="2803"/>
              <a:ext cx="10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5" name="Line 6"/>
            <p:cNvSpPr>
              <a:spLocks noChangeShapeType="1"/>
            </p:cNvSpPr>
            <p:nvPr/>
          </p:nvSpPr>
          <p:spPr bwMode="auto">
            <a:xfrm flipV="1">
              <a:off x="1338" y="1894"/>
              <a:ext cx="0" cy="9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6" name="Freeform 7"/>
            <p:cNvSpPr>
              <a:spLocks/>
            </p:cNvSpPr>
            <p:nvPr/>
          </p:nvSpPr>
          <p:spPr bwMode="auto">
            <a:xfrm>
              <a:off x="1415" y="2300"/>
              <a:ext cx="370" cy="465"/>
            </a:xfrm>
            <a:custGeom>
              <a:avLst/>
              <a:gdLst>
                <a:gd name="T0" fmla="*/ 0 w 660"/>
                <a:gd name="T1" fmla="*/ 82 h 828"/>
                <a:gd name="T2" fmla="*/ 0 w 660"/>
                <a:gd name="T3" fmla="*/ 32 h 828"/>
                <a:gd name="T4" fmla="*/ 33 w 660"/>
                <a:gd name="T5" fmla="*/ 0 h 828"/>
                <a:gd name="T6" fmla="*/ 64 w 660"/>
                <a:gd name="T7" fmla="*/ 33 h 828"/>
                <a:gd name="T8" fmla="*/ 65 w 660"/>
                <a:gd name="T9" fmla="*/ 83 h 828"/>
                <a:gd name="T10" fmla="*/ 0 w 660"/>
                <a:gd name="T11" fmla="*/ 82 h 8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0"/>
                <a:gd name="T19" fmla="*/ 0 h 828"/>
                <a:gd name="T20" fmla="*/ 660 w 660"/>
                <a:gd name="T21" fmla="*/ 828 h 8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0" h="828">
                  <a:moveTo>
                    <a:pt x="0" y="825"/>
                  </a:moveTo>
                  <a:lnTo>
                    <a:pt x="0" y="321"/>
                  </a:lnTo>
                  <a:lnTo>
                    <a:pt x="333" y="0"/>
                  </a:lnTo>
                  <a:lnTo>
                    <a:pt x="657" y="330"/>
                  </a:lnTo>
                  <a:lnTo>
                    <a:pt x="660" y="828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57" name="Freeform 8"/>
            <p:cNvSpPr>
              <a:spLocks/>
            </p:cNvSpPr>
            <p:nvPr/>
          </p:nvSpPr>
          <p:spPr bwMode="auto">
            <a:xfrm>
              <a:off x="1853" y="1975"/>
              <a:ext cx="311" cy="327"/>
            </a:xfrm>
            <a:custGeom>
              <a:avLst/>
              <a:gdLst>
                <a:gd name="T0" fmla="*/ 0 w 555"/>
                <a:gd name="T1" fmla="*/ 33 h 582"/>
                <a:gd name="T2" fmla="*/ 19 w 555"/>
                <a:gd name="T3" fmla="*/ 6 h 582"/>
                <a:gd name="T4" fmla="*/ 49 w 555"/>
                <a:gd name="T5" fmla="*/ 0 h 582"/>
                <a:gd name="T6" fmla="*/ 55 w 555"/>
                <a:gd name="T7" fmla="*/ 30 h 582"/>
                <a:gd name="T8" fmla="*/ 36 w 555"/>
                <a:gd name="T9" fmla="*/ 58 h 582"/>
                <a:gd name="T10" fmla="*/ 0 w 555"/>
                <a:gd name="T11" fmla="*/ 33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5"/>
                <a:gd name="T19" fmla="*/ 0 h 582"/>
                <a:gd name="T20" fmla="*/ 555 w 555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5" h="582">
                  <a:moveTo>
                    <a:pt x="0" y="327"/>
                  </a:moveTo>
                  <a:lnTo>
                    <a:pt x="192" y="54"/>
                  </a:lnTo>
                  <a:lnTo>
                    <a:pt x="495" y="0"/>
                  </a:lnTo>
                  <a:lnTo>
                    <a:pt x="555" y="303"/>
                  </a:lnTo>
                  <a:lnTo>
                    <a:pt x="366" y="582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58" name="Freeform 9"/>
            <p:cNvSpPr>
              <a:spLocks/>
            </p:cNvSpPr>
            <p:nvPr/>
          </p:nvSpPr>
          <p:spPr bwMode="auto">
            <a:xfrm>
              <a:off x="3054" y="2169"/>
              <a:ext cx="191" cy="303"/>
            </a:xfrm>
            <a:custGeom>
              <a:avLst/>
              <a:gdLst>
                <a:gd name="T0" fmla="*/ 0 w 339"/>
                <a:gd name="T1" fmla="*/ 31 h 540"/>
                <a:gd name="T2" fmla="*/ 17 w 339"/>
                <a:gd name="T3" fmla="*/ 53 h 540"/>
                <a:gd name="T4" fmla="*/ 34 w 339"/>
                <a:gd name="T5" fmla="*/ 26 h 540"/>
                <a:gd name="T6" fmla="*/ 33 w 339"/>
                <a:gd name="T7" fmla="*/ 0 h 540"/>
                <a:gd name="T8" fmla="*/ 14 w 339"/>
                <a:gd name="T9" fmla="*/ 8 h 540"/>
                <a:gd name="T10" fmla="*/ 0 w 339"/>
                <a:gd name="T11" fmla="*/ 31 h 5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540"/>
                <a:gd name="T20" fmla="*/ 339 w 339"/>
                <a:gd name="T21" fmla="*/ 540 h 5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540">
                  <a:moveTo>
                    <a:pt x="0" y="312"/>
                  </a:moveTo>
                  <a:lnTo>
                    <a:pt x="168" y="540"/>
                  </a:lnTo>
                  <a:lnTo>
                    <a:pt x="339" y="261"/>
                  </a:lnTo>
                  <a:lnTo>
                    <a:pt x="327" y="0"/>
                  </a:lnTo>
                  <a:lnTo>
                    <a:pt x="132" y="84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59" name="Freeform 10"/>
            <p:cNvSpPr>
              <a:spLocks/>
            </p:cNvSpPr>
            <p:nvPr/>
          </p:nvSpPr>
          <p:spPr bwMode="auto">
            <a:xfrm>
              <a:off x="3238" y="2167"/>
              <a:ext cx="176" cy="162"/>
            </a:xfrm>
            <a:custGeom>
              <a:avLst/>
              <a:gdLst>
                <a:gd name="T0" fmla="*/ 0 w 315"/>
                <a:gd name="T1" fmla="*/ 0 h 288"/>
                <a:gd name="T2" fmla="*/ 30 w 315"/>
                <a:gd name="T3" fmla="*/ 3 h 288"/>
                <a:gd name="T4" fmla="*/ 31 w 315"/>
                <a:gd name="T5" fmla="*/ 29 h 288"/>
                <a:gd name="T6" fmla="*/ 1 w 315"/>
                <a:gd name="T7" fmla="*/ 26 h 288"/>
                <a:gd name="T8" fmla="*/ 0 w 315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"/>
                <a:gd name="T16" fmla="*/ 0 h 288"/>
                <a:gd name="T17" fmla="*/ 315 w 315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" h="288">
                  <a:moveTo>
                    <a:pt x="0" y="0"/>
                  </a:moveTo>
                  <a:lnTo>
                    <a:pt x="312" y="30"/>
                  </a:lnTo>
                  <a:lnTo>
                    <a:pt x="315" y="288"/>
                  </a:lnTo>
                  <a:lnTo>
                    <a:pt x="9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60" name="Freeform 11"/>
            <p:cNvSpPr>
              <a:spLocks/>
            </p:cNvSpPr>
            <p:nvPr/>
          </p:nvSpPr>
          <p:spPr bwMode="auto">
            <a:xfrm>
              <a:off x="3149" y="2312"/>
              <a:ext cx="267" cy="158"/>
            </a:xfrm>
            <a:custGeom>
              <a:avLst/>
              <a:gdLst>
                <a:gd name="T0" fmla="*/ 0 w 477"/>
                <a:gd name="T1" fmla="*/ 28 h 282"/>
                <a:gd name="T2" fmla="*/ 32 w 477"/>
                <a:gd name="T3" fmla="*/ 28 h 282"/>
                <a:gd name="T4" fmla="*/ 46 w 477"/>
                <a:gd name="T5" fmla="*/ 3 h 282"/>
                <a:gd name="T6" fmla="*/ 17 w 477"/>
                <a:gd name="T7" fmla="*/ 0 h 282"/>
                <a:gd name="T8" fmla="*/ 0 w 477"/>
                <a:gd name="T9" fmla="*/ 28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7"/>
                <a:gd name="T16" fmla="*/ 0 h 282"/>
                <a:gd name="T17" fmla="*/ 477 w 477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7" h="282">
                  <a:moveTo>
                    <a:pt x="0" y="282"/>
                  </a:moveTo>
                  <a:lnTo>
                    <a:pt x="330" y="282"/>
                  </a:lnTo>
                  <a:lnTo>
                    <a:pt x="477" y="30"/>
                  </a:lnTo>
                  <a:lnTo>
                    <a:pt x="168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61" name="Line 12"/>
            <p:cNvSpPr>
              <a:spLocks noChangeShapeType="1"/>
            </p:cNvSpPr>
            <p:nvPr/>
          </p:nvSpPr>
          <p:spPr bwMode="auto">
            <a:xfrm flipV="1">
              <a:off x="4079" y="1490"/>
              <a:ext cx="0" cy="10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2" name="Line 13"/>
            <p:cNvSpPr>
              <a:spLocks noChangeShapeType="1"/>
            </p:cNvSpPr>
            <p:nvPr/>
          </p:nvSpPr>
          <p:spPr bwMode="auto">
            <a:xfrm>
              <a:off x="4071" y="2485"/>
              <a:ext cx="707" cy="4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3" name="Line 14"/>
            <p:cNvSpPr>
              <a:spLocks noChangeShapeType="1"/>
            </p:cNvSpPr>
            <p:nvPr/>
          </p:nvSpPr>
          <p:spPr bwMode="auto">
            <a:xfrm flipH="1">
              <a:off x="3372" y="2485"/>
              <a:ext cx="707" cy="4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4" name="Freeform 15"/>
            <p:cNvSpPr>
              <a:spLocks/>
            </p:cNvSpPr>
            <p:nvPr/>
          </p:nvSpPr>
          <p:spPr bwMode="auto">
            <a:xfrm>
              <a:off x="3786" y="2241"/>
              <a:ext cx="248" cy="527"/>
            </a:xfrm>
            <a:custGeom>
              <a:avLst/>
              <a:gdLst>
                <a:gd name="T0" fmla="*/ 22 w 441"/>
                <a:gd name="T1" fmla="*/ 0 h 939"/>
                <a:gd name="T2" fmla="*/ 1 w 441"/>
                <a:gd name="T3" fmla="*/ 29 h 939"/>
                <a:gd name="T4" fmla="*/ 0 w 441"/>
                <a:gd name="T5" fmla="*/ 74 h 939"/>
                <a:gd name="T6" fmla="*/ 44 w 441"/>
                <a:gd name="T7" fmla="*/ 93 h 939"/>
                <a:gd name="T8" fmla="*/ 43 w 441"/>
                <a:gd name="T9" fmla="*/ 37 h 939"/>
                <a:gd name="T10" fmla="*/ 22 w 441"/>
                <a:gd name="T11" fmla="*/ 0 h 9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1"/>
                <a:gd name="T19" fmla="*/ 0 h 939"/>
                <a:gd name="T20" fmla="*/ 441 w 441"/>
                <a:gd name="T21" fmla="*/ 939 h 9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1" h="939">
                  <a:moveTo>
                    <a:pt x="228" y="0"/>
                  </a:moveTo>
                  <a:lnTo>
                    <a:pt x="3" y="285"/>
                  </a:lnTo>
                  <a:lnTo>
                    <a:pt x="0" y="741"/>
                  </a:lnTo>
                  <a:lnTo>
                    <a:pt x="441" y="939"/>
                  </a:lnTo>
                  <a:lnTo>
                    <a:pt x="432" y="37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65" name="Freeform 16"/>
            <p:cNvSpPr>
              <a:spLocks/>
            </p:cNvSpPr>
            <p:nvPr/>
          </p:nvSpPr>
          <p:spPr bwMode="auto">
            <a:xfrm>
              <a:off x="4029" y="2334"/>
              <a:ext cx="276" cy="436"/>
            </a:xfrm>
            <a:custGeom>
              <a:avLst/>
              <a:gdLst>
                <a:gd name="T0" fmla="*/ 0 w 492"/>
                <a:gd name="T1" fmla="*/ 20 h 777"/>
                <a:gd name="T2" fmla="*/ 49 w 492"/>
                <a:gd name="T3" fmla="*/ 0 h 777"/>
                <a:gd name="T4" fmla="*/ 48 w 492"/>
                <a:gd name="T5" fmla="*/ 49 h 777"/>
                <a:gd name="T6" fmla="*/ 1 w 492"/>
                <a:gd name="T7" fmla="*/ 77 h 777"/>
                <a:gd name="T8" fmla="*/ 0 w 492"/>
                <a:gd name="T9" fmla="*/ 20 h 7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777"/>
                <a:gd name="T17" fmla="*/ 492 w 492"/>
                <a:gd name="T18" fmla="*/ 777 h 7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777">
                  <a:moveTo>
                    <a:pt x="0" y="207"/>
                  </a:moveTo>
                  <a:lnTo>
                    <a:pt x="492" y="0"/>
                  </a:lnTo>
                  <a:lnTo>
                    <a:pt x="486" y="492"/>
                  </a:lnTo>
                  <a:lnTo>
                    <a:pt x="6" y="77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66" name="Freeform 17"/>
            <p:cNvSpPr>
              <a:spLocks/>
            </p:cNvSpPr>
            <p:nvPr/>
          </p:nvSpPr>
          <p:spPr bwMode="auto">
            <a:xfrm>
              <a:off x="3916" y="2127"/>
              <a:ext cx="389" cy="321"/>
            </a:xfrm>
            <a:custGeom>
              <a:avLst/>
              <a:gdLst>
                <a:gd name="T0" fmla="*/ 0 w 693"/>
                <a:gd name="T1" fmla="*/ 20 h 573"/>
                <a:gd name="T2" fmla="*/ 45 w 693"/>
                <a:gd name="T3" fmla="*/ 0 h 573"/>
                <a:gd name="T4" fmla="*/ 68 w 693"/>
                <a:gd name="T5" fmla="*/ 36 h 573"/>
                <a:gd name="T6" fmla="*/ 20 w 693"/>
                <a:gd name="T7" fmla="*/ 57 h 573"/>
                <a:gd name="T8" fmla="*/ 0 w 693"/>
                <a:gd name="T9" fmla="*/ 20 h 5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3"/>
                <a:gd name="T16" fmla="*/ 0 h 573"/>
                <a:gd name="T17" fmla="*/ 693 w 693"/>
                <a:gd name="T18" fmla="*/ 573 h 5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3" h="573">
                  <a:moveTo>
                    <a:pt x="0" y="201"/>
                  </a:moveTo>
                  <a:lnTo>
                    <a:pt x="462" y="0"/>
                  </a:lnTo>
                  <a:lnTo>
                    <a:pt x="693" y="369"/>
                  </a:lnTo>
                  <a:lnTo>
                    <a:pt x="201" y="573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67" name="Text Box 18"/>
            <p:cNvSpPr txBox="1">
              <a:spLocks noChangeArrowheads="1"/>
            </p:cNvSpPr>
            <p:nvPr/>
          </p:nvSpPr>
          <p:spPr bwMode="auto">
            <a:xfrm>
              <a:off x="2239" y="2789"/>
              <a:ext cx="246" cy="3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 b="1"/>
            </a:p>
          </p:txBody>
        </p:sp>
        <p:sp>
          <p:nvSpPr>
            <p:cNvPr id="78868" name="Text Box 19"/>
            <p:cNvSpPr txBox="1">
              <a:spLocks noChangeArrowheads="1"/>
            </p:cNvSpPr>
            <p:nvPr/>
          </p:nvSpPr>
          <p:spPr bwMode="auto">
            <a:xfrm>
              <a:off x="1122" y="1793"/>
              <a:ext cx="246" cy="31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 b="1"/>
            </a:p>
          </p:txBody>
        </p:sp>
        <p:sp>
          <p:nvSpPr>
            <p:cNvPr id="78869" name="Text Box 20"/>
            <p:cNvSpPr txBox="1">
              <a:spLocks noChangeArrowheads="1"/>
            </p:cNvSpPr>
            <p:nvPr/>
          </p:nvSpPr>
          <p:spPr bwMode="auto">
            <a:xfrm>
              <a:off x="4706" y="2840"/>
              <a:ext cx="246" cy="3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 b="1"/>
            </a:p>
          </p:txBody>
        </p:sp>
        <p:sp>
          <p:nvSpPr>
            <p:cNvPr id="78870" name="Text Box 21"/>
            <p:cNvSpPr txBox="1">
              <a:spLocks noChangeArrowheads="1"/>
            </p:cNvSpPr>
            <p:nvPr/>
          </p:nvSpPr>
          <p:spPr bwMode="auto">
            <a:xfrm>
              <a:off x="4101" y="1389"/>
              <a:ext cx="245" cy="3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 b="1"/>
            </a:p>
          </p:txBody>
        </p:sp>
        <p:sp>
          <p:nvSpPr>
            <p:cNvPr id="78871" name="Text Box 22"/>
            <p:cNvSpPr txBox="1">
              <a:spLocks noChangeArrowheads="1"/>
            </p:cNvSpPr>
            <p:nvPr/>
          </p:nvSpPr>
          <p:spPr bwMode="auto">
            <a:xfrm>
              <a:off x="1776" y="2544"/>
              <a:ext cx="576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before</a:t>
              </a:r>
              <a:endParaRPr lang="en-US" altLang="en-US" sz="2000"/>
            </a:p>
          </p:txBody>
        </p:sp>
        <p:sp>
          <p:nvSpPr>
            <p:cNvPr id="78872" name="Text Box 23"/>
            <p:cNvSpPr txBox="1">
              <a:spLocks noChangeArrowheads="1"/>
            </p:cNvSpPr>
            <p:nvPr/>
          </p:nvSpPr>
          <p:spPr bwMode="auto">
            <a:xfrm>
              <a:off x="1917" y="1660"/>
              <a:ext cx="435" cy="4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after</a:t>
              </a:r>
              <a:endParaRPr lang="en-US" altLang="en-US" sz="2000"/>
            </a:p>
          </p:txBody>
        </p:sp>
        <p:sp>
          <p:nvSpPr>
            <p:cNvPr id="78873" name="Text Box 24"/>
            <p:cNvSpPr txBox="1">
              <a:spLocks noChangeArrowheads="1"/>
            </p:cNvSpPr>
            <p:nvPr/>
          </p:nvSpPr>
          <p:spPr bwMode="auto">
            <a:xfrm>
              <a:off x="3133" y="1900"/>
              <a:ext cx="467" cy="2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after</a:t>
              </a:r>
              <a:endParaRPr lang="en-US" altLang="en-US" sz="2000"/>
            </a:p>
          </p:txBody>
        </p:sp>
        <p:sp>
          <p:nvSpPr>
            <p:cNvPr id="78874" name="Text Box 25"/>
            <p:cNvSpPr txBox="1">
              <a:spLocks noChangeArrowheads="1"/>
            </p:cNvSpPr>
            <p:nvPr/>
          </p:nvSpPr>
          <p:spPr bwMode="auto">
            <a:xfrm>
              <a:off x="4128" y="1910"/>
              <a:ext cx="672" cy="2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before</a:t>
              </a:r>
              <a:endParaRPr lang="en-US" altLang="en-US" sz="2000"/>
            </a:p>
          </p:txBody>
        </p:sp>
        <p:sp>
          <p:nvSpPr>
            <p:cNvPr id="78875" name="Text Box 26"/>
            <p:cNvSpPr txBox="1">
              <a:spLocks noChangeArrowheads="1"/>
            </p:cNvSpPr>
            <p:nvPr/>
          </p:nvSpPr>
          <p:spPr bwMode="auto">
            <a:xfrm>
              <a:off x="1008" y="1331"/>
              <a:ext cx="505" cy="3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a)</a:t>
              </a:r>
              <a:endParaRPr lang="en-US" altLang="en-US" sz="2000" b="1"/>
            </a:p>
          </p:txBody>
        </p:sp>
        <p:sp>
          <p:nvSpPr>
            <p:cNvPr id="78876" name="Text Box 27"/>
            <p:cNvSpPr txBox="1">
              <a:spLocks noChangeArrowheads="1"/>
            </p:cNvSpPr>
            <p:nvPr/>
          </p:nvSpPr>
          <p:spPr bwMode="auto">
            <a:xfrm>
              <a:off x="2889" y="1338"/>
              <a:ext cx="505" cy="3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b)</a:t>
              </a:r>
              <a:endParaRPr lang="en-US" altLang="en-US" sz="2000" b="1"/>
            </a:p>
          </p:txBody>
        </p:sp>
      </p:grpSp>
      <p:sp>
        <p:nvSpPr>
          <p:cNvPr id="78852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7175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General Transformations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13"/>
    </mc:Choice>
    <mc:Fallback xmlns="">
      <p:transition spd="slow" advTm="5941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Introduction</a:t>
            </a:r>
            <a:endParaRPr lang="en-US" altLang="en-US" sz="36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Affine Transformations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dirty="0" err="1" smtClean="0">
                <a:ea typeface="Gulim" pitchFamily="34" charset="-127"/>
              </a:rPr>
              <a:t>Q</a:t>
            </a:r>
            <a:r>
              <a:rPr lang="en-US" altLang="ko-KR" baseline="-25000" dirty="0" err="1" smtClean="0">
                <a:ea typeface="Gulim" pitchFamily="34" charset="-127"/>
              </a:rPr>
              <a:t>x</a:t>
            </a:r>
            <a:r>
              <a:rPr lang="en-US" altLang="ko-KR" dirty="0" smtClean="0">
                <a:ea typeface="Gulim" pitchFamily="34" charset="-127"/>
              </a:rPr>
              <a:t> = m</a:t>
            </a:r>
            <a:r>
              <a:rPr lang="en-US" altLang="ko-KR" baseline="-25000" dirty="0" smtClean="0">
                <a:ea typeface="Gulim" pitchFamily="34" charset="-127"/>
              </a:rPr>
              <a:t>11</a:t>
            </a:r>
            <a:r>
              <a:rPr lang="en-US" altLang="ko-KR" dirty="0" smtClean="0">
                <a:ea typeface="Gulim" pitchFamily="34" charset="-127"/>
              </a:rPr>
              <a:t>P</a:t>
            </a:r>
            <a:r>
              <a:rPr lang="en-US" altLang="ko-KR" baseline="-25000" dirty="0" smtClean="0">
                <a:ea typeface="Gulim" pitchFamily="34" charset="-127"/>
              </a:rPr>
              <a:t>x </a:t>
            </a:r>
            <a:r>
              <a:rPr lang="en-US" altLang="ko-KR" dirty="0" smtClean="0">
                <a:ea typeface="Gulim" pitchFamily="34" charset="-127"/>
              </a:rPr>
              <a:t>+m</a:t>
            </a:r>
            <a:r>
              <a:rPr lang="en-US" altLang="ko-KR" baseline="-25000" dirty="0" smtClean="0">
                <a:ea typeface="Gulim" pitchFamily="34" charset="-127"/>
              </a:rPr>
              <a:t>12</a:t>
            </a:r>
            <a:r>
              <a:rPr lang="en-US" altLang="ko-KR" dirty="0" smtClean="0">
                <a:ea typeface="Gulim" pitchFamily="34" charset="-127"/>
              </a:rPr>
              <a:t>P</a:t>
            </a:r>
            <a:r>
              <a:rPr lang="en-US" altLang="ko-KR" baseline="-25000" dirty="0" smtClean="0">
                <a:ea typeface="Gulim" pitchFamily="34" charset="-127"/>
              </a:rPr>
              <a:t>y</a:t>
            </a:r>
            <a:r>
              <a:rPr lang="en-US" altLang="ko-KR" dirty="0" smtClean="0">
                <a:ea typeface="Gulim" pitchFamily="34" charset="-127"/>
              </a:rPr>
              <a:t> +m</a:t>
            </a:r>
            <a:r>
              <a:rPr lang="en-US" altLang="ko-KR" baseline="-25000" dirty="0" smtClean="0">
                <a:ea typeface="Gulim" pitchFamily="34" charset="-127"/>
              </a:rPr>
              <a:t>13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dirty="0" err="1" smtClean="0">
                <a:ea typeface="Gulim" pitchFamily="34" charset="-127"/>
              </a:rPr>
              <a:t>Q</a:t>
            </a:r>
            <a:r>
              <a:rPr lang="en-US" altLang="ko-KR" baseline="-25000" dirty="0" err="1" smtClean="0">
                <a:ea typeface="Gulim" pitchFamily="34" charset="-127"/>
              </a:rPr>
              <a:t>y</a:t>
            </a:r>
            <a:r>
              <a:rPr lang="en-US" altLang="ko-KR" dirty="0" smtClean="0">
                <a:ea typeface="Gulim" pitchFamily="34" charset="-127"/>
              </a:rPr>
              <a:t> = m</a:t>
            </a:r>
            <a:r>
              <a:rPr lang="en-US" altLang="ko-KR" baseline="-25000" dirty="0" smtClean="0">
                <a:ea typeface="Gulim" pitchFamily="34" charset="-127"/>
              </a:rPr>
              <a:t>21</a:t>
            </a:r>
            <a:r>
              <a:rPr lang="en-US" altLang="ko-KR" dirty="0" smtClean="0">
                <a:ea typeface="Gulim" pitchFamily="34" charset="-127"/>
              </a:rPr>
              <a:t>P</a:t>
            </a:r>
            <a:r>
              <a:rPr lang="en-US" altLang="ko-KR" baseline="-25000" dirty="0" smtClean="0">
                <a:ea typeface="Gulim" pitchFamily="34" charset="-127"/>
              </a:rPr>
              <a:t>x</a:t>
            </a:r>
            <a:r>
              <a:rPr lang="en-US" altLang="ko-KR" dirty="0" smtClean="0">
                <a:ea typeface="Gulim" pitchFamily="34" charset="-127"/>
              </a:rPr>
              <a:t> +m</a:t>
            </a:r>
            <a:r>
              <a:rPr lang="en-US" altLang="ko-KR" baseline="-25000" dirty="0" smtClean="0">
                <a:ea typeface="Gulim" pitchFamily="34" charset="-127"/>
              </a:rPr>
              <a:t>22</a:t>
            </a:r>
            <a:r>
              <a:rPr lang="en-US" altLang="ko-KR" dirty="0" smtClean="0">
                <a:ea typeface="Gulim" pitchFamily="34" charset="-127"/>
              </a:rPr>
              <a:t>P</a:t>
            </a:r>
            <a:r>
              <a:rPr lang="en-US" altLang="ko-KR" baseline="-25000" dirty="0" smtClean="0">
                <a:ea typeface="Gulim" pitchFamily="34" charset="-127"/>
              </a:rPr>
              <a:t>y</a:t>
            </a:r>
            <a:r>
              <a:rPr lang="en-US" altLang="ko-KR" dirty="0" smtClean="0">
                <a:ea typeface="Gulim" pitchFamily="34" charset="-127"/>
              </a:rPr>
              <a:t> +m</a:t>
            </a:r>
            <a:r>
              <a:rPr lang="en-US" altLang="ko-KR" baseline="-25000" dirty="0" smtClean="0">
                <a:ea typeface="Gulim" pitchFamily="34" charset="-127"/>
              </a:rPr>
              <a:t>23</a:t>
            </a:r>
          </a:p>
          <a:p>
            <a:pPr lvl="1" eaLnBrk="1" hangingPunct="1"/>
            <a:endParaRPr lang="en-US" altLang="en-US" dirty="0" smtClean="0"/>
          </a:p>
        </p:txBody>
      </p:sp>
      <p:grpSp>
        <p:nvGrpSpPr>
          <p:cNvPr id="17413" name="Group 8"/>
          <p:cNvGrpSpPr>
            <a:grpSpLocks/>
          </p:cNvGrpSpPr>
          <p:nvPr/>
        </p:nvGrpSpPr>
        <p:grpSpPr bwMode="auto">
          <a:xfrm>
            <a:off x="1295400" y="3352800"/>
            <a:ext cx="7543800" cy="2286000"/>
            <a:chOff x="816" y="1968"/>
            <a:chExt cx="4752" cy="1440"/>
          </a:xfrm>
        </p:grpSpPr>
        <p:graphicFrame>
          <p:nvGraphicFramePr>
            <p:cNvPr id="17410" name="Object 4"/>
            <p:cNvGraphicFramePr>
              <a:graphicFrameLocks noChangeAspect="1"/>
            </p:cNvGraphicFramePr>
            <p:nvPr/>
          </p:nvGraphicFramePr>
          <p:xfrm>
            <a:off x="912" y="1968"/>
            <a:ext cx="2496" cy="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0" name="Equation" r:id="rId3" imgW="1866900" imgH="711200" progId="Equation.3">
                    <p:embed/>
                  </p:oleObj>
                </mc:Choice>
                <mc:Fallback>
                  <p:oleObj name="Equation" r:id="rId3" imgW="1866900" imgH="71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2496" cy="9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4" name="AutoShape 5"/>
            <p:cNvSpPr>
              <a:spLocks noChangeArrowheads="1"/>
            </p:cNvSpPr>
            <p:nvPr/>
          </p:nvSpPr>
          <p:spPr bwMode="auto">
            <a:xfrm>
              <a:off x="816" y="3072"/>
              <a:ext cx="768" cy="336"/>
            </a:xfrm>
            <a:prstGeom prst="wedgeRoundRectCallout">
              <a:avLst>
                <a:gd name="adj1" fmla="val 52995"/>
                <a:gd name="adj2" fmla="val -23006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T</a:t>
              </a:r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1632" y="2592"/>
              <a:ext cx="1296" cy="2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6" name="AutoShape 7"/>
            <p:cNvSpPr>
              <a:spLocks noChangeArrowheads="1"/>
            </p:cNvSpPr>
            <p:nvPr/>
          </p:nvSpPr>
          <p:spPr bwMode="auto">
            <a:xfrm>
              <a:off x="3696" y="2784"/>
              <a:ext cx="1872" cy="576"/>
            </a:xfrm>
            <a:prstGeom prst="wedgeRoundRectCallout">
              <a:avLst>
                <a:gd name="adj1" fmla="val -135204"/>
                <a:gd name="adj2" fmla="val -4843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always (0, 0, 1)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29"/>
    </mc:Choice>
    <mc:Fallback xmlns="">
      <p:transition spd="slow" advTm="13032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Introduction</a:t>
            </a:r>
            <a:endParaRPr lang="en-US" altLang="en-US" sz="3600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Affine Transformations</a:t>
            </a:r>
          </a:p>
          <a:p>
            <a:pPr lvl="1" eaLnBrk="1" hangingPunct="1"/>
            <a:r>
              <a:rPr lang="en-US" altLang="en-US" dirty="0" smtClean="0"/>
              <a:t>Line preserving</a:t>
            </a:r>
          </a:p>
          <a:p>
            <a:pPr lvl="1" eaLnBrk="1" hangingPunct="1"/>
            <a:r>
              <a:rPr lang="en-US" altLang="en-US" dirty="0" smtClean="0"/>
              <a:t>Characteristic of many physically important transformations</a:t>
            </a:r>
          </a:p>
          <a:p>
            <a:pPr lvl="2" eaLnBrk="1" hangingPunct="1"/>
            <a:r>
              <a:rPr lang="en-US" altLang="en-US" b="1" dirty="0" smtClean="0"/>
              <a:t>Rigid body transformations: rotation, translation</a:t>
            </a:r>
          </a:p>
          <a:p>
            <a:pPr lvl="2" eaLnBrk="1" hangingPunct="1"/>
            <a:r>
              <a:rPr lang="en-US" altLang="en-US" b="1" dirty="0" smtClean="0"/>
              <a:t>Scaling, shear</a:t>
            </a:r>
          </a:p>
          <a:p>
            <a:pPr lvl="1" eaLnBrk="1" hangingPunct="1"/>
            <a:r>
              <a:rPr lang="en-US" altLang="en-US" dirty="0" smtClean="0"/>
              <a:t>Importance in graphics is that we need only transform endpoints of line segments and let implementation draw line segment between the transformed endpoints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24"/>
    </mc:Choice>
    <mc:Fallback xmlns="">
      <p:transition spd="slow" advTm="9742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Introduction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6225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Pipeline Implementation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	glBegin(GL_LINES);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		glVertex3f(. . .); 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		glVertex3f(. . .); 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		glVertex3f(. . .); 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	glEnd();</a:t>
            </a:r>
          </a:p>
          <a:p>
            <a:pPr eaLnBrk="1" hangingPunct="1"/>
            <a:endParaRPr lang="en-US" altLang="en-US" sz="2400" smtClean="0"/>
          </a:p>
        </p:txBody>
      </p:sp>
      <p:grpSp>
        <p:nvGrpSpPr>
          <p:cNvPr id="80900" name="Group 49"/>
          <p:cNvGrpSpPr>
            <a:grpSpLocks/>
          </p:cNvGrpSpPr>
          <p:nvPr/>
        </p:nvGrpSpPr>
        <p:grpSpPr bwMode="auto">
          <a:xfrm>
            <a:off x="2209800" y="3711575"/>
            <a:ext cx="5715000" cy="2536825"/>
            <a:chOff x="1344" y="2146"/>
            <a:chExt cx="3600" cy="1598"/>
          </a:xfrm>
        </p:grpSpPr>
        <p:sp>
          <p:nvSpPr>
            <p:cNvPr id="80901" name="AutoShape 4"/>
            <p:cNvSpPr>
              <a:spLocks noChangeAspect="1" noChangeArrowheads="1"/>
            </p:cNvSpPr>
            <p:nvPr/>
          </p:nvSpPr>
          <p:spPr bwMode="auto">
            <a:xfrm>
              <a:off x="1344" y="2146"/>
              <a:ext cx="3600" cy="15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02" name="Freeform 5"/>
            <p:cNvSpPr>
              <a:spLocks/>
            </p:cNvSpPr>
            <p:nvPr/>
          </p:nvSpPr>
          <p:spPr bwMode="auto">
            <a:xfrm>
              <a:off x="2028" y="2231"/>
              <a:ext cx="590" cy="453"/>
            </a:xfrm>
            <a:custGeom>
              <a:avLst/>
              <a:gdLst>
                <a:gd name="T0" fmla="*/ 0 w 1268"/>
                <a:gd name="T1" fmla="*/ 0 h 974"/>
                <a:gd name="T2" fmla="*/ 60 w 1268"/>
                <a:gd name="T3" fmla="*/ 0 h 974"/>
                <a:gd name="T4" fmla="*/ 59 w 1268"/>
                <a:gd name="T5" fmla="*/ 46 h 974"/>
                <a:gd name="T6" fmla="*/ 0 w 1268"/>
                <a:gd name="T7" fmla="*/ 46 h 974"/>
                <a:gd name="T8" fmla="*/ 0 w 1268"/>
                <a:gd name="T9" fmla="*/ 0 h 9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8"/>
                <a:gd name="T16" fmla="*/ 0 h 974"/>
                <a:gd name="T17" fmla="*/ 1268 w 1268"/>
                <a:gd name="T18" fmla="*/ 974 h 9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8" h="974">
                  <a:moveTo>
                    <a:pt x="8" y="0"/>
                  </a:moveTo>
                  <a:lnTo>
                    <a:pt x="1268" y="0"/>
                  </a:lnTo>
                  <a:lnTo>
                    <a:pt x="1265" y="974"/>
                  </a:lnTo>
                  <a:lnTo>
                    <a:pt x="0" y="97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03" name="Freeform 6"/>
            <p:cNvSpPr>
              <a:spLocks/>
            </p:cNvSpPr>
            <p:nvPr/>
          </p:nvSpPr>
          <p:spPr bwMode="auto">
            <a:xfrm>
              <a:off x="3200" y="2231"/>
              <a:ext cx="590" cy="453"/>
            </a:xfrm>
            <a:custGeom>
              <a:avLst/>
              <a:gdLst>
                <a:gd name="T0" fmla="*/ 0 w 1268"/>
                <a:gd name="T1" fmla="*/ 0 h 974"/>
                <a:gd name="T2" fmla="*/ 60 w 1268"/>
                <a:gd name="T3" fmla="*/ 0 h 974"/>
                <a:gd name="T4" fmla="*/ 59 w 1268"/>
                <a:gd name="T5" fmla="*/ 46 h 974"/>
                <a:gd name="T6" fmla="*/ 0 w 1268"/>
                <a:gd name="T7" fmla="*/ 46 h 974"/>
                <a:gd name="T8" fmla="*/ 0 w 1268"/>
                <a:gd name="T9" fmla="*/ 0 h 9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8"/>
                <a:gd name="T16" fmla="*/ 0 h 974"/>
                <a:gd name="T17" fmla="*/ 1268 w 1268"/>
                <a:gd name="T18" fmla="*/ 974 h 9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8" h="974">
                  <a:moveTo>
                    <a:pt x="8" y="0"/>
                  </a:moveTo>
                  <a:lnTo>
                    <a:pt x="1268" y="0"/>
                  </a:lnTo>
                  <a:lnTo>
                    <a:pt x="1265" y="974"/>
                  </a:lnTo>
                  <a:lnTo>
                    <a:pt x="0" y="97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04" name="Line 7"/>
            <p:cNvSpPr>
              <a:spLocks noChangeShapeType="1"/>
            </p:cNvSpPr>
            <p:nvPr/>
          </p:nvSpPr>
          <p:spPr bwMode="auto">
            <a:xfrm>
              <a:off x="1512" y="2464"/>
              <a:ext cx="5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Line 8"/>
            <p:cNvSpPr>
              <a:spLocks noChangeShapeType="1"/>
            </p:cNvSpPr>
            <p:nvPr/>
          </p:nvSpPr>
          <p:spPr bwMode="auto">
            <a:xfrm>
              <a:off x="2618" y="2464"/>
              <a:ext cx="5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Line 9"/>
            <p:cNvSpPr>
              <a:spLocks noChangeShapeType="1"/>
            </p:cNvSpPr>
            <p:nvPr/>
          </p:nvSpPr>
          <p:spPr bwMode="auto">
            <a:xfrm>
              <a:off x="3790" y="2464"/>
              <a:ext cx="5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7" name="AutoShape 10"/>
            <p:cNvSpPr>
              <a:spLocks noChangeArrowheads="1"/>
            </p:cNvSpPr>
            <p:nvPr/>
          </p:nvSpPr>
          <p:spPr bwMode="auto">
            <a:xfrm>
              <a:off x="4292" y="2237"/>
              <a:ext cx="586" cy="44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V="1">
              <a:off x="1816" y="2865"/>
              <a:ext cx="1" cy="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Freeform 12"/>
            <p:cNvSpPr>
              <a:spLocks/>
            </p:cNvSpPr>
            <p:nvPr/>
          </p:nvSpPr>
          <p:spPr bwMode="auto">
            <a:xfrm>
              <a:off x="1816" y="3356"/>
              <a:ext cx="387" cy="132"/>
            </a:xfrm>
            <a:custGeom>
              <a:avLst/>
              <a:gdLst>
                <a:gd name="T0" fmla="*/ 0 w 832"/>
                <a:gd name="T1" fmla="*/ 0 h 284"/>
                <a:gd name="T2" fmla="*/ 39 w 832"/>
                <a:gd name="T3" fmla="*/ 13 h 284"/>
                <a:gd name="T4" fmla="*/ 0 60000 65536"/>
                <a:gd name="T5" fmla="*/ 0 60000 65536"/>
                <a:gd name="T6" fmla="*/ 0 w 832"/>
                <a:gd name="T7" fmla="*/ 0 h 284"/>
                <a:gd name="T8" fmla="*/ 832 w 832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32" h="284">
                  <a:moveTo>
                    <a:pt x="0" y="0"/>
                  </a:moveTo>
                  <a:lnTo>
                    <a:pt x="832" y="28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 flipH="1">
              <a:off x="1481" y="3356"/>
              <a:ext cx="335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Freeform 14"/>
            <p:cNvSpPr>
              <a:spLocks/>
            </p:cNvSpPr>
            <p:nvPr/>
          </p:nvSpPr>
          <p:spPr bwMode="auto">
            <a:xfrm>
              <a:off x="1816" y="3041"/>
              <a:ext cx="154" cy="370"/>
            </a:xfrm>
            <a:custGeom>
              <a:avLst/>
              <a:gdLst>
                <a:gd name="T0" fmla="*/ 0 w 330"/>
                <a:gd name="T1" fmla="*/ 13 h 795"/>
                <a:gd name="T2" fmla="*/ 0 w 330"/>
                <a:gd name="T3" fmla="*/ 32 h 795"/>
                <a:gd name="T4" fmla="*/ 16 w 330"/>
                <a:gd name="T5" fmla="*/ 37 h 795"/>
                <a:gd name="T6" fmla="*/ 16 w 330"/>
                <a:gd name="T7" fmla="*/ 13 h 795"/>
                <a:gd name="T8" fmla="*/ 10 w 330"/>
                <a:gd name="T9" fmla="*/ 0 h 795"/>
                <a:gd name="T10" fmla="*/ 0 w 330"/>
                <a:gd name="T11" fmla="*/ 13 h 7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0"/>
                <a:gd name="T19" fmla="*/ 0 h 795"/>
                <a:gd name="T20" fmla="*/ 330 w 330"/>
                <a:gd name="T21" fmla="*/ 795 h 7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0" h="795">
                  <a:moveTo>
                    <a:pt x="0" y="276"/>
                  </a:moveTo>
                  <a:lnTo>
                    <a:pt x="3" y="675"/>
                  </a:lnTo>
                  <a:lnTo>
                    <a:pt x="330" y="795"/>
                  </a:lnTo>
                  <a:lnTo>
                    <a:pt x="330" y="276"/>
                  </a:lnTo>
                  <a:lnTo>
                    <a:pt x="204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2" name="Freeform 15"/>
            <p:cNvSpPr>
              <a:spLocks/>
            </p:cNvSpPr>
            <p:nvPr/>
          </p:nvSpPr>
          <p:spPr bwMode="auto">
            <a:xfrm>
              <a:off x="1968" y="3020"/>
              <a:ext cx="261" cy="393"/>
            </a:xfrm>
            <a:custGeom>
              <a:avLst/>
              <a:gdLst>
                <a:gd name="T0" fmla="*/ 0 w 561"/>
                <a:gd name="T1" fmla="*/ 15 h 843"/>
                <a:gd name="T2" fmla="*/ 26 w 561"/>
                <a:gd name="T3" fmla="*/ 0 h 843"/>
                <a:gd name="T4" fmla="*/ 26 w 561"/>
                <a:gd name="T5" fmla="*/ 22 h 843"/>
                <a:gd name="T6" fmla="*/ 0 w 561"/>
                <a:gd name="T7" fmla="*/ 40 h 843"/>
                <a:gd name="T8" fmla="*/ 0 w 561"/>
                <a:gd name="T9" fmla="*/ 15 h 8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1"/>
                <a:gd name="T16" fmla="*/ 0 h 843"/>
                <a:gd name="T17" fmla="*/ 561 w 561"/>
                <a:gd name="T18" fmla="*/ 843 h 8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1" h="843">
                  <a:moveTo>
                    <a:pt x="3" y="321"/>
                  </a:moveTo>
                  <a:lnTo>
                    <a:pt x="561" y="0"/>
                  </a:lnTo>
                  <a:lnTo>
                    <a:pt x="561" y="465"/>
                  </a:lnTo>
                  <a:lnTo>
                    <a:pt x="0" y="843"/>
                  </a:lnTo>
                  <a:lnTo>
                    <a:pt x="3" y="321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3" name="Freeform 16"/>
            <p:cNvSpPr>
              <a:spLocks/>
            </p:cNvSpPr>
            <p:nvPr/>
          </p:nvSpPr>
          <p:spPr bwMode="auto">
            <a:xfrm>
              <a:off x="1911" y="2900"/>
              <a:ext cx="315" cy="270"/>
            </a:xfrm>
            <a:custGeom>
              <a:avLst/>
              <a:gdLst>
                <a:gd name="T0" fmla="*/ 0 w 678"/>
                <a:gd name="T1" fmla="*/ 14 h 579"/>
                <a:gd name="T2" fmla="*/ 24 w 678"/>
                <a:gd name="T3" fmla="*/ 0 h 579"/>
                <a:gd name="T4" fmla="*/ 32 w 678"/>
                <a:gd name="T5" fmla="*/ 13 h 579"/>
                <a:gd name="T6" fmla="*/ 6 w 678"/>
                <a:gd name="T7" fmla="*/ 28 h 579"/>
                <a:gd name="T8" fmla="*/ 0 w 678"/>
                <a:gd name="T9" fmla="*/ 14 h 5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8"/>
                <a:gd name="T16" fmla="*/ 0 h 579"/>
                <a:gd name="T17" fmla="*/ 678 w 678"/>
                <a:gd name="T18" fmla="*/ 579 h 5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8" h="579">
                  <a:moveTo>
                    <a:pt x="0" y="303"/>
                  </a:moveTo>
                  <a:lnTo>
                    <a:pt x="516" y="0"/>
                  </a:lnTo>
                  <a:lnTo>
                    <a:pt x="678" y="261"/>
                  </a:lnTo>
                  <a:lnTo>
                    <a:pt x="123" y="579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4" name="Freeform 17"/>
            <p:cNvSpPr>
              <a:spLocks/>
            </p:cNvSpPr>
            <p:nvPr/>
          </p:nvSpPr>
          <p:spPr bwMode="auto">
            <a:xfrm>
              <a:off x="2055" y="3160"/>
              <a:ext cx="78" cy="194"/>
            </a:xfrm>
            <a:custGeom>
              <a:avLst/>
              <a:gdLst>
                <a:gd name="T0" fmla="*/ 0 w 168"/>
                <a:gd name="T1" fmla="*/ 5 h 417"/>
                <a:gd name="T2" fmla="*/ 8 w 168"/>
                <a:gd name="T3" fmla="*/ 0 h 417"/>
                <a:gd name="T4" fmla="*/ 8 w 168"/>
                <a:gd name="T5" fmla="*/ 14 h 417"/>
                <a:gd name="T6" fmla="*/ 0 w 168"/>
                <a:gd name="T7" fmla="*/ 20 h 417"/>
                <a:gd name="T8" fmla="*/ 0 w 168"/>
                <a:gd name="T9" fmla="*/ 5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417"/>
                <a:gd name="T17" fmla="*/ 168 w 168"/>
                <a:gd name="T18" fmla="*/ 417 h 4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417">
                  <a:moveTo>
                    <a:pt x="0" y="108"/>
                  </a:moveTo>
                  <a:lnTo>
                    <a:pt x="168" y="0"/>
                  </a:lnTo>
                  <a:lnTo>
                    <a:pt x="168" y="303"/>
                  </a:lnTo>
                  <a:lnTo>
                    <a:pt x="0" y="417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H="1">
              <a:off x="2833" y="3356"/>
              <a:ext cx="335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>
              <a:off x="3162" y="3356"/>
              <a:ext cx="418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Line 20"/>
            <p:cNvSpPr>
              <a:spLocks noChangeShapeType="1"/>
            </p:cNvSpPr>
            <p:nvPr/>
          </p:nvSpPr>
          <p:spPr bwMode="auto">
            <a:xfrm flipV="1">
              <a:off x="3168" y="2860"/>
              <a:ext cx="0" cy="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Freeform 21"/>
            <p:cNvSpPr>
              <a:spLocks/>
            </p:cNvSpPr>
            <p:nvPr/>
          </p:nvSpPr>
          <p:spPr bwMode="auto">
            <a:xfrm>
              <a:off x="3137" y="3108"/>
              <a:ext cx="282" cy="281"/>
            </a:xfrm>
            <a:custGeom>
              <a:avLst/>
              <a:gdLst>
                <a:gd name="T0" fmla="*/ 0 w 606"/>
                <a:gd name="T1" fmla="*/ 14 h 603"/>
                <a:gd name="T2" fmla="*/ 15 w 606"/>
                <a:gd name="T3" fmla="*/ 0 h 603"/>
                <a:gd name="T4" fmla="*/ 28 w 606"/>
                <a:gd name="T5" fmla="*/ 4 h 603"/>
                <a:gd name="T6" fmla="*/ 28 w 606"/>
                <a:gd name="T7" fmla="*/ 17 h 603"/>
                <a:gd name="T8" fmla="*/ 11 w 606"/>
                <a:gd name="T9" fmla="*/ 28 h 603"/>
                <a:gd name="T10" fmla="*/ 0 w 606"/>
                <a:gd name="T11" fmla="*/ 14 h 6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6"/>
                <a:gd name="T19" fmla="*/ 0 h 603"/>
                <a:gd name="T20" fmla="*/ 606 w 606"/>
                <a:gd name="T21" fmla="*/ 603 h 6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6" h="603">
                  <a:moveTo>
                    <a:pt x="0" y="297"/>
                  </a:moveTo>
                  <a:lnTo>
                    <a:pt x="321" y="0"/>
                  </a:lnTo>
                  <a:lnTo>
                    <a:pt x="606" y="93"/>
                  </a:lnTo>
                  <a:lnTo>
                    <a:pt x="597" y="354"/>
                  </a:lnTo>
                  <a:lnTo>
                    <a:pt x="225" y="603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9" name="Freeform 22"/>
            <p:cNvSpPr>
              <a:spLocks/>
            </p:cNvSpPr>
            <p:nvPr/>
          </p:nvSpPr>
          <p:spPr bwMode="auto">
            <a:xfrm>
              <a:off x="3415" y="3013"/>
              <a:ext cx="109" cy="260"/>
            </a:xfrm>
            <a:custGeom>
              <a:avLst/>
              <a:gdLst>
                <a:gd name="T0" fmla="*/ 0 w 234"/>
                <a:gd name="T1" fmla="*/ 14 h 558"/>
                <a:gd name="T2" fmla="*/ 10 w 234"/>
                <a:gd name="T3" fmla="*/ 0 h 558"/>
                <a:gd name="T4" fmla="*/ 11 w 234"/>
                <a:gd name="T5" fmla="*/ 9 h 558"/>
                <a:gd name="T6" fmla="*/ 0 w 234"/>
                <a:gd name="T7" fmla="*/ 26 h 558"/>
                <a:gd name="T8" fmla="*/ 0 w 234"/>
                <a:gd name="T9" fmla="*/ 14 h 5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558"/>
                <a:gd name="T17" fmla="*/ 234 w 234"/>
                <a:gd name="T18" fmla="*/ 558 h 5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558">
                  <a:moveTo>
                    <a:pt x="6" y="303"/>
                  </a:moveTo>
                  <a:lnTo>
                    <a:pt x="219" y="0"/>
                  </a:lnTo>
                  <a:lnTo>
                    <a:pt x="234" y="198"/>
                  </a:lnTo>
                  <a:lnTo>
                    <a:pt x="0" y="558"/>
                  </a:lnTo>
                  <a:lnTo>
                    <a:pt x="6" y="3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20" name="Freeform 23"/>
            <p:cNvSpPr>
              <a:spLocks/>
            </p:cNvSpPr>
            <p:nvPr/>
          </p:nvSpPr>
          <p:spPr bwMode="auto">
            <a:xfrm>
              <a:off x="3285" y="2977"/>
              <a:ext cx="235" cy="172"/>
            </a:xfrm>
            <a:custGeom>
              <a:avLst/>
              <a:gdLst>
                <a:gd name="T0" fmla="*/ 0 w 504"/>
                <a:gd name="T1" fmla="*/ 13 h 369"/>
                <a:gd name="T2" fmla="*/ 14 w 504"/>
                <a:gd name="T3" fmla="*/ 0 h 369"/>
                <a:gd name="T4" fmla="*/ 24 w 504"/>
                <a:gd name="T5" fmla="*/ 3 h 369"/>
                <a:gd name="T6" fmla="*/ 14 w 504"/>
                <a:gd name="T7" fmla="*/ 17 h 369"/>
                <a:gd name="T8" fmla="*/ 0 w 504"/>
                <a:gd name="T9" fmla="*/ 13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"/>
                <a:gd name="T16" fmla="*/ 0 h 369"/>
                <a:gd name="T17" fmla="*/ 504 w 504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" h="369">
                  <a:moveTo>
                    <a:pt x="0" y="282"/>
                  </a:moveTo>
                  <a:lnTo>
                    <a:pt x="303" y="0"/>
                  </a:lnTo>
                  <a:lnTo>
                    <a:pt x="504" y="75"/>
                  </a:lnTo>
                  <a:lnTo>
                    <a:pt x="294" y="369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21" name="Freeform 24"/>
            <p:cNvSpPr>
              <a:spLocks/>
            </p:cNvSpPr>
            <p:nvPr/>
          </p:nvSpPr>
          <p:spPr bwMode="auto">
            <a:xfrm>
              <a:off x="3137" y="2977"/>
              <a:ext cx="284" cy="268"/>
            </a:xfrm>
            <a:custGeom>
              <a:avLst/>
              <a:gdLst>
                <a:gd name="T0" fmla="*/ 0 w 609"/>
                <a:gd name="T1" fmla="*/ 27 h 576"/>
                <a:gd name="T2" fmla="*/ 17 w 609"/>
                <a:gd name="T3" fmla="*/ 9 h 576"/>
                <a:gd name="T4" fmla="*/ 29 w 609"/>
                <a:gd name="T5" fmla="*/ 0 h 576"/>
                <a:gd name="T6" fmla="*/ 15 w 609"/>
                <a:gd name="T7" fmla="*/ 13 h 576"/>
                <a:gd name="T8" fmla="*/ 0 w 609"/>
                <a:gd name="T9" fmla="*/ 27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576"/>
                <a:gd name="T17" fmla="*/ 609 w 609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576">
                  <a:moveTo>
                    <a:pt x="0" y="576"/>
                  </a:moveTo>
                  <a:lnTo>
                    <a:pt x="354" y="186"/>
                  </a:lnTo>
                  <a:lnTo>
                    <a:pt x="609" y="0"/>
                  </a:lnTo>
                  <a:lnTo>
                    <a:pt x="312" y="285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22" name="Freeform 25"/>
            <p:cNvSpPr>
              <a:spLocks/>
            </p:cNvSpPr>
            <p:nvPr/>
          </p:nvSpPr>
          <p:spPr bwMode="auto">
            <a:xfrm>
              <a:off x="3257" y="3189"/>
              <a:ext cx="90" cy="85"/>
            </a:xfrm>
            <a:custGeom>
              <a:avLst/>
              <a:gdLst>
                <a:gd name="T0" fmla="*/ 4 w 192"/>
                <a:gd name="T1" fmla="*/ 8 h 183"/>
                <a:gd name="T2" fmla="*/ 9 w 192"/>
                <a:gd name="T3" fmla="*/ 5 h 183"/>
                <a:gd name="T4" fmla="*/ 6 w 192"/>
                <a:gd name="T5" fmla="*/ 0 h 183"/>
                <a:gd name="T6" fmla="*/ 0 w 192"/>
                <a:gd name="T7" fmla="*/ 3 h 183"/>
                <a:gd name="T8" fmla="*/ 4 w 192"/>
                <a:gd name="T9" fmla="*/ 8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83"/>
                <a:gd name="T17" fmla="*/ 192 w 19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83">
                  <a:moveTo>
                    <a:pt x="75" y="183"/>
                  </a:moveTo>
                  <a:lnTo>
                    <a:pt x="192" y="105"/>
                  </a:lnTo>
                  <a:lnTo>
                    <a:pt x="114" y="0"/>
                  </a:lnTo>
                  <a:lnTo>
                    <a:pt x="0" y="75"/>
                  </a:lnTo>
                  <a:lnTo>
                    <a:pt x="75" y="1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0923" name="Group 26"/>
            <p:cNvGrpSpPr>
              <a:grpSpLocks/>
            </p:cNvGrpSpPr>
            <p:nvPr/>
          </p:nvGrpSpPr>
          <p:grpSpPr bwMode="auto">
            <a:xfrm>
              <a:off x="4413" y="2339"/>
              <a:ext cx="219" cy="251"/>
              <a:chOff x="7274" y="5738"/>
              <a:chExt cx="831" cy="885"/>
            </a:xfrm>
          </p:grpSpPr>
          <p:sp>
            <p:nvSpPr>
              <p:cNvPr id="80942" name="Freeform 27"/>
              <p:cNvSpPr>
                <a:spLocks/>
              </p:cNvSpPr>
              <p:nvPr/>
            </p:nvSpPr>
            <p:spPr bwMode="auto">
              <a:xfrm>
                <a:off x="7274" y="6020"/>
                <a:ext cx="606" cy="603"/>
              </a:xfrm>
              <a:custGeom>
                <a:avLst/>
                <a:gdLst>
                  <a:gd name="T0" fmla="*/ 0 w 606"/>
                  <a:gd name="T1" fmla="*/ 297 h 603"/>
                  <a:gd name="T2" fmla="*/ 321 w 606"/>
                  <a:gd name="T3" fmla="*/ 0 h 603"/>
                  <a:gd name="T4" fmla="*/ 606 w 606"/>
                  <a:gd name="T5" fmla="*/ 93 h 603"/>
                  <a:gd name="T6" fmla="*/ 597 w 606"/>
                  <a:gd name="T7" fmla="*/ 354 h 603"/>
                  <a:gd name="T8" fmla="*/ 225 w 606"/>
                  <a:gd name="T9" fmla="*/ 603 h 603"/>
                  <a:gd name="T10" fmla="*/ 0 w 606"/>
                  <a:gd name="T11" fmla="*/ 297 h 6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6"/>
                  <a:gd name="T19" fmla="*/ 0 h 603"/>
                  <a:gd name="T20" fmla="*/ 606 w 606"/>
                  <a:gd name="T21" fmla="*/ 603 h 6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6" h="603">
                    <a:moveTo>
                      <a:pt x="0" y="297"/>
                    </a:moveTo>
                    <a:lnTo>
                      <a:pt x="321" y="0"/>
                    </a:lnTo>
                    <a:lnTo>
                      <a:pt x="606" y="93"/>
                    </a:lnTo>
                    <a:lnTo>
                      <a:pt x="597" y="354"/>
                    </a:lnTo>
                    <a:lnTo>
                      <a:pt x="225" y="603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943" name="Freeform 28"/>
              <p:cNvSpPr>
                <a:spLocks/>
              </p:cNvSpPr>
              <p:nvPr/>
            </p:nvSpPr>
            <p:spPr bwMode="auto">
              <a:xfrm>
                <a:off x="7871" y="5816"/>
                <a:ext cx="234" cy="558"/>
              </a:xfrm>
              <a:custGeom>
                <a:avLst/>
                <a:gdLst>
                  <a:gd name="T0" fmla="*/ 6 w 234"/>
                  <a:gd name="T1" fmla="*/ 303 h 558"/>
                  <a:gd name="T2" fmla="*/ 219 w 234"/>
                  <a:gd name="T3" fmla="*/ 0 h 558"/>
                  <a:gd name="T4" fmla="*/ 234 w 234"/>
                  <a:gd name="T5" fmla="*/ 198 h 558"/>
                  <a:gd name="T6" fmla="*/ 0 w 234"/>
                  <a:gd name="T7" fmla="*/ 558 h 558"/>
                  <a:gd name="T8" fmla="*/ 6 w 234"/>
                  <a:gd name="T9" fmla="*/ 303 h 5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558"/>
                  <a:gd name="T17" fmla="*/ 234 w 234"/>
                  <a:gd name="T18" fmla="*/ 558 h 5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558">
                    <a:moveTo>
                      <a:pt x="6" y="303"/>
                    </a:moveTo>
                    <a:lnTo>
                      <a:pt x="219" y="0"/>
                    </a:lnTo>
                    <a:lnTo>
                      <a:pt x="234" y="198"/>
                    </a:lnTo>
                    <a:lnTo>
                      <a:pt x="0" y="558"/>
                    </a:lnTo>
                    <a:lnTo>
                      <a:pt x="6" y="303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944" name="Freeform 29"/>
              <p:cNvSpPr>
                <a:spLocks/>
              </p:cNvSpPr>
              <p:nvPr/>
            </p:nvSpPr>
            <p:spPr bwMode="auto">
              <a:xfrm>
                <a:off x="7592" y="5738"/>
                <a:ext cx="504" cy="369"/>
              </a:xfrm>
              <a:custGeom>
                <a:avLst/>
                <a:gdLst>
                  <a:gd name="T0" fmla="*/ 0 w 504"/>
                  <a:gd name="T1" fmla="*/ 282 h 369"/>
                  <a:gd name="T2" fmla="*/ 303 w 504"/>
                  <a:gd name="T3" fmla="*/ 0 h 369"/>
                  <a:gd name="T4" fmla="*/ 504 w 504"/>
                  <a:gd name="T5" fmla="*/ 75 h 369"/>
                  <a:gd name="T6" fmla="*/ 294 w 504"/>
                  <a:gd name="T7" fmla="*/ 369 h 369"/>
                  <a:gd name="T8" fmla="*/ 0 w 504"/>
                  <a:gd name="T9" fmla="*/ 282 h 3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4"/>
                  <a:gd name="T16" fmla="*/ 0 h 369"/>
                  <a:gd name="T17" fmla="*/ 504 w 504"/>
                  <a:gd name="T18" fmla="*/ 369 h 3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4" h="369">
                    <a:moveTo>
                      <a:pt x="0" y="282"/>
                    </a:moveTo>
                    <a:lnTo>
                      <a:pt x="303" y="0"/>
                    </a:lnTo>
                    <a:lnTo>
                      <a:pt x="504" y="75"/>
                    </a:lnTo>
                    <a:lnTo>
                      <a:pt x="294" y="369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945" name="Freeform 30"/>
              <p:cNvSpPr>
                <a:spLocks/>
              </p:cNvSpPr>
              <p:nvPr/>
            </p:nvSpPr>
            <p:spPr bwMode="auto">
              <a:xfrm>
                <a:off x="7532" y="6194"/>
                <a:ext cx="192" cy="183"/>
              </a:xfrm>
              <a:custGeom>
                <a:avLst/>
                <a:gdLst>
                  <a:gd name="T0" fmla="*/ 75 w 192"/>
                  <a:gd name="T1" fmla="*/ 183 h 183"/>
                  <a:gd name="T2" fmla="*/ 192 w 192"/>
                  <a:gd name="T3" fmla="*/ 105 h 183"/>
                  <a:gd name="T4" fmla="*/ 114 w 192"/>
                  <a:gd name="T5" fmla="*/ 0 h 183"/>
                  <a:gd name="T6" fmla="*/ 0 w 192"/>
                  <a:gd name="T7" fmla="*/ 75 h 183"/>
                  <a:gd name="T8" fmla="*/ 75 w 192"/>
                  <a:gd name="T9" fmla="*/ 183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183"/>
                  <a:gd name="T17" fmla="*/ 192 w 192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183">
                    <a:moveTo>
                      <a:pt x="75" y="183"/>
                    </a:moveTo>
                    <a:lnTo>
                      <a:pt x="192" y="105"/>
                    </a:lnTo>
                    <a:lnTo>
                      <a:pt x="114" y="0"/>
                    </a:lnTo>
                    <a:lnTo>
                      <a:pt x="0" y="75"/>
                    </a:lnTo>
                    <a:lnTo>
                      <a:pt x="75" y="183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0924" name="Text Box 31"/>
            <p:cNvSpPr txBox="1">
              <a:spLocks noChangeArrowheads="1"/>
            </p:cNvSpPr>
            <p:nvPr/>
          </p:nvSpPr>
          <p:spPr bwMode="auto">
            <a:xfrm>
              <a:off x="2098" y="3464"/>
              <a:ext cx="251" cy="2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 b="1"/>
            </a:p>
          </p:txBody>
        </p:sp>
        <p:sp>
          <p:nvSpPr>
            <p:cNvPr id="80925" name="Text Box 32"/>
            <p:cNvSpPr txBox="1">
              <a:spLocks noChangeArrowheads="1"/>
            </p:cNvSpPr>
            <p:nvPr/>
          </p:nvSpPr>
          <p:spPr bwMode="auto">
            <a:xfrm>
              <a:off x="3521" y="3476"/>
              <a:ext cx="251" cy="2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 b="1"/>
            </a:p>
          </p:txBody>
        </p:sp>
        <p:sp>
          <p:nvSpPr>
            <p:cNvPr id="80926" name="Text Box 33"/>
            <p:cNvSpPr txBox="1">
              <a:spLocks noChangeArrowheads="1"/>
            </p:cNvSpPr>
            <p:nvPr/>
          </p:nvSpPr>
          <p:spPr bwMode="auto">
            <a:xfrm>
              <a:off x="2995" y="2817"/>
              <a:ext cx="251" cy="2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 b="1"/>
            </a:p>
          </p:txBody>
        </p:sp>
        <p:sp>
          <p:nvSpPr>
            <p:cNvPr id="80927" name="Text Box 34"/>
            <p:cNvSpPr txBox="1">
              <a:spLocks noChangeArrowheads="1"/>
            </p:cNvSpPr>
            <p:nvPr/>
          </p:nvSpPr>
          <p:spPr bwMode="auto">
            <a:xfrm>
              <a:off x="1631" y="2793"/>
              <a:ext cx="251" cy="2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 b="1"/>
            </a:p>
          </p:txBody>
        </p:sp>
        <p:sp>
          <p:nvSpPr>
            <p:cNvPr id="80928" name="Text Box 35"/>
            <p:cNvSpPr txBox="1">
              <a:spLocks noChangeArrowheads="1"/>
            </p:cNvSpPr>
            <p:nvPr/>
          </p:nvSpPr>
          <p:spPr bwMode="auto">
            <a:xfrm>
              <a:off x="2869" y="3493"/>
              <a:ext cx="251" cy="2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z</a:t>
              </a:r>
              <a:endParaRPr lang="en-US" altLang="en-US" sz="2000" b="1"/>
            </a:p>
          </p:txBody>
        </p:sp>
        <p:sp>
          <p:nvSpPr>
            <p:cNvPr id="80929" name="Text Box 36"/>
            <p:cNvSpPr txBox="1">
              <a:spLocks noChangeArrowheads="1"/>
            </p:cNvSpPr>
            <p:nvPr/>
          </p:nvSpPr>
          <p:spPr bwMode="auto">
            <a:xfrm>
              <a:off x="1512" y="3488"/>
              <a:ext cx="251" cy="2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z</a:t>
              </a:r>
              <a:endParaRPr lang="en-US" altLang="en-US" sz="2000" b="1"/>
            </a:p>
          </p:txBody>
        </p:sp>
        <p:sp>
          <p:nvSpPr>
            <p:cNvPr id="80930" name="Text Box 37"/>
            <p:cNvSpPr txBox="1">
              <a:spLocks noChangeArrowheads="1"/>
            </p:cNvSpPr>
            <p:nvPr/>
          </p:nvSpPr>
          <p:spPr bwMode="auto">
            <a:xfrm>
              <a:off x="1802" y="2758"/>
              <a:ext cx="395" cy="2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r>
                <a:rPr lang="en-US" altLang="zh-CN" sz="2000" b="1" i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  <a:endParaRPr lang="en-US" altLang="en-US" sz="2000" b="1"/>
            </a:p>
          </p:txBody>
        </p:sp>
        <p:sp>
          <p:nvSpPr>
            <p:cNvPr id="80931" name="Text Box 38"/>
            <p:cNvSpPr txBox="1">
              <a:spLocks noChangeArrowheads="1"/>
            </p:cNvSpPr>
            <p:nvPr/>
          </p:nvSpPr>
          <p:spPr bwMode="auto">
            <a:xfrm>
              <a:off x="1702" y="3362"/>
              <a:ext cx="362" cy="2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r>
                <a:rPr lang="en-US" altLang="zh-CN" sz="2000" b="1" i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en-US" altLang="en-US" sz="2000" b="1"/>
            </a:p>
          </p:txBody>
        </p:sp>
        <p:sp>
          <p:nvSpPr>
            <p:cNvPr id="80932" name="Text Box 39"/>
            <p:cNvSpPr txBox="1">
              <a:spLocks noChangeArrowheads="1"/>
            </p:cNvSpPr>
            <p:nvPr/>
          </p:nvSpPr>
          <p:spPr bwMode="auto">
            <a:xfrm>
              <a:off x="1528" y="3018"/>
              <a:ext cx="383" cy="2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r>
                <a:rPr lang="en-US" altLang="zh-CN" sz="2000" b="1" i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endParaRPr lang="en-US" altLang="en-US" sz="2000" b="1"/>
            </a:p>
          </p:txBody>
        </p:sp>
        <p:sp>
          <p:nvSpPr>
            <p:cNvPr id="80933" name="Text Box 40"/>
            <p:cNvSpPr txBox="1">
              <a:spLocks noChangeArrowheads="1"/>
            </p:cNvSpPr>
            <p:nvPr/>
          </p:nvSpPr>
          <p:spPr bwMode="auto">
            <a:xfrm>
              <a:off x="2111" y="2319"/>
              <a:ext cx="393" cy="2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ea typeface="SimSun" panose="02010600030101010101" pitchFamily="2" charset="-122"/>
                </a:rPr>
                <a:t>CT</a:t>
              </a:r>
              <a:endParaRPr lang="en-US" altLang="en-US" sz="2000" b="1"/>
            </a:p>
          </p:txBody>
        </p:sp>
        <p:sp>
          <p:nvSpPr>
            <p:cNvPr id="80934" name="Text Box 41"/>
            <p:cNvSpPr txBox="1">
              <a:spLocks noChangeArrowheads="1"/>
            </p:cNvSpPr>
            <p:nvPr/>
          </p:nvSpPr>
          <p:spPr bwMode="auto">
            <a:xfrm>
              <a:off x="3173" y="2229"/>
              <a:ext cx="721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0935" name="Text Box 42"/>
            <p:cNvSpPr txBox="1">
              <a:spLocks noChangeArrowheads="1"/>
            </p:cNvSpPr>
            <p:nvPr/>
          </p:nvSpPr>
          <p:spPr bwMode="auto">
            <a:xfrm>
              <a:off x="1433" y="2224"/>
              <a:ext cx="919" cy="2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r>
                <a:rPr lang="en-US" altLang="zh-CN" sz="2000" b="1" i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, P</a:t>
              </a:r>
              <a:r>
                <a:rPr lang="en-US" altLang="zh-CN" sz="2000" b="1" i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,...</a:t>
              </a:r>
              <a:endParaRPr lang="en-US" altLang="en-US" sz="2000" b="1"/>
            </a:p>
          </p:txBody>
        </p:sp>
        <p:sp>
          <p:nvSpPr>
            <p:cNvPr id="80936" name="Text Box 43"/>
            <p:cNvSpPr txBox="1">
              <a:spLocks noChangeArrowheads="1"/>
            </p:cNvSpPr>
            <p:nvPr/>
          </p:nvSpPr>
          <p:spPr bwMode="auto">
            <a:xfrm>
              <a:off x="2600" y="2224"/>
              <a:ext cx="856" cy="2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  <a:r>
                <a:rPr lang="en-US" altLang="zh-CN" sz="2000" b="1" i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, Q</a:t>
              </a:r>
              <a:r>
                <a:rPr lang="en-US" altLang="zh-CN" sz="2000" b="1" i="1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,...</a:t>
              </a:r>
              <a:endParaRPr lang="en-US" altLang="en-US" sz="2000" b="1"/>
            </a:p>
          </p:txBody>
        </p:sp>
        <p:sp>
          <p:nvSpPr>
            <p:cNvPr id="80937" name="Oval 44"/>
            <p:cNvSpPr>
              <a:spLocks noChangeArrowheads="1"/>
            </p:cNvSpPr>
            <p:nvPr/>
          </p:nvSpPr>
          <p:spPr bwMode="auto">
            <a:xfrm>
              <a:off x="1808" y="3152"/>
              <a:ext cx="26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38" name="Oval 45"/>
            <p:cNvSpPr>
              <a:spLocks noChangeArrowheads="1"/>
            </p:cNvSpPr>
            <p:nvPr/>
          </p:nvSpPr>
          <p:spPr bwMode="auto">
            <a:xfrm>
              <a:off x="1901" y="3031"/>
              <a:ext cx="27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39" name="Oval 46"/>
            <p:cNvSpPr>
              <a:spLocks noChangeArrowheads="1"/>
            </p:cNvSpPr>
            <p:nvPr/>
          </p:nvSpPr>
          <p:spPr bwMode="auto">
            <a:xfrm>
              <a:off x="1805" y="3343"/>
              <a:ext cx="26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40" name="Freeform 47"/>
            <p:cNvSpPr>
              <a:spLocks/>
            </p:cNvSpPr>
            <p:nvPr/>
          </p:nvSpPr>
          <p:spPr bwMode="auto">
            <a:xfrm>
              <a:off x="3036" y="2566"/>
              <a:ext cx="91" cy="251"/>
            </a:xfrm>
            <a:custGeom>
              <a:avLst/>
              <a:gdLst>
                <a:gd name="T0" fmla="*/ 7 w 210"/>
                <a:gd name="T1" fmla="*/ 25 h 540"/>
                <a:gd name="T2" fmla="*/ 1 w 210"/>
                <a:gd name="T3" fmla="*/ 17 h 540"/>
                <a:gd name="T4" fmla="*/ 1 w 210"/>
                <a:gd name="T5" fmla="*/ 8 h 540"/>
                <a:gd name="T6" fmla="*/ 7 w 210"/>
                <a:gd name="T7" fmla="*/ 0 h 5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540"/>
                <a:gd name="T14" fmla="*/ 210 w 210"/>
                <a:gd name="T15" fmla="*/ 540 h 5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540">
                  <a:moveTo>
                    <a:pt x="210" y="540"/>
                  </a:moveTo>
                  <a:cubicBezTo>
                    <a:pt x="135" y="480"/>
                    <a:pt x="60" y="420"/>
                    <a:pt x="30" y="360"/>
                  </a:cubicBezTo>
                  <a:cubicBezTo>
                    <a:pt x="0" y="300"/>
                    <a:pt x="0" y="240"/>
                    <a:pt x="30" y="180"/>
                  </a:cubicBezTo>
                  <a:cubicBezTo>
                    <a:pt x="60" y="120"/>
                    <a:pt x="180" y="30"/>
                    <a:pt x="21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41" name="Freeform 48"/>
            <p:cNvSpPr>
              <a:spLocks/>
            </p:cNvSpPr>
            <p:nvPr/>
          </p:nvSpPr>
          <p:spPr bwMode="auto">
            <a:xfrm>
              <a:off x="1839" y="2566"/>
              <a:ext cx="91" cy="251"/>
            </a:xfrm>
            <a:custGeom>
              <a:avLst/>
              <a:gdLst>
                <a:gd name="T0" fmla="*/ 7 w 210"/>
                <a:gd name="T1" fmla="*/ 25 h 540"/>
                <a:gd name="T2" fmla="*/ 1 w 210"/>
                <a:gd name="T3" fmla="*/ 17 h 540"/>
                <a:gd name="T4" fmla="*/ 1 w 210"/>
                <a:gd name="T5" fmla="*/ 8 h 540"/>
                <a:gd name="T6" fmla="*/ 7 w 210"/>
                <a:gd name="T7" fmla="*/ 0 h 5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540"/>
                <a:gd name="T14" fmla="*/ 210 w 210"/>
                <a:gd name="T15" fmla="*/ 540 h 5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540">
                  <a:moveTo>
                    <a:pt x="210" y="540"/>
                  </a:moveTo>
                  <a:cubicBezTo>
                    <a:pt x="135" y="480"/>
                    <a:pt x="60" y="420"/>
                    <a:pt x="30" y="360"/>
                  </a:cubicBezTo>
                  <a:cubicBezTo>
                    <a:pt x="0" y="300"/>
                    <a:pt x="0" y="240"/>
                    <a:pt x="30" y="180"/>
                  </a:cubicBezTo>
                  <a:cubicBezTo>
                    <a:pt x="60" y="120"/>
                    <a:pt x="180" y="30"/>
                    <a:pt x="21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257"/>
    </mc:Choice>
    <mc:Fallback xmlns="">
      <p:transition spd="slow" advTm="16925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8028</TotalTime>
  <Words>1183</Words>
  <Application>Microsoft Office PowerPoint</Application>
  <PresentationFormat>A4 Paper (210x297 mm)</PresentationFormat>
  <Paragraphs>443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Gulim</vt:lpstr>
      <vt:lpstr>MS PGothic</vt:lpstr>
      <vt:lpstr>SimSun</vt:lpstr>
      <vt:lpstr>Arial</vt:lpstr>
      <vt:lpstr>Symbol</vt:lpstr>
      <vt:lpstr>Times New Roman</vt:lpstr>
      <vt:lpstr>Wingdings</vt:lpstr>
      <vt:lpstr>1_blank</vt:lpstr>
      <vt:lpstr>Equation</vt:lpstr>
      <vt:lpstr>COMPUTER GRAPHICS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Transformations in 2D</vt:lpstr>
      <vt:lpstr>Transformations in 2D</vt:lpstr>
      <vt:lpstr>Transformations in 2D</vt:lpstr>
      <vt:lpstr>Transformations in 2D</vt:lpstr>
      <vt:lpstr>Transformations in 2D</vt:lpstr>
      <vt:lpstr>Transformations in 2D</vt:lpstr>
      <vt:lpstr>Transformations in 2D</vt:lpstr>
      <vt:lpstr>Transformations in 2D</vt:lpstr>
      <vt:lpstr>Transformations in 2D</vt:lpstr>
      <vt:lpstr>Transformations in 2D</vt:lpstr>
      <vt:lpstr>Transformations in 2D</vt:lpstr>
      <vt:lpstr>Transformations in 2D</vt:lpstr>
      <vt:lpstr>Transformations in 3D</vt:lpstr>
      <vt:lpstr>Transformations in 3D</vt:lpstr>
      <vt:lpstr>Transformations in 3D</vt:lpstr>
      <vt:lpstr>Transformations in 3D</vt:lpstr>
      <vt:lpstr>Transformations in 3D</vt:lpstr>
      <vt:lpstr>Transformations in 3D</vt:lpstr>
      <vt:lpstr>Transformations in 3D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  <vt:lpstr>Transformations in OpenGL</vt:lpstr>
    </vt:vector>
  </TitlesOfParts>
  <Company>DHBK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(Practice)</dc:title>
  <dc:subject>Object Oriented Programming through Smalltalk</dc:subject>
  <dc:creator>Huynh Tan Dat</dc:creator>
  <dc:description>April 13, 2006</dc:description>
  <cp:lastModifiedBy>ASUS</cp:lastModifiedBy>
  <cp:revision>1128</cp:revision>
  <dcterms:created xsi:type="dcterms:W3CDTF">2004-09-06T13:53:49Z</dcterms:created>
  <dcterms:modified xsi:type="dcterms:W3CDTF">2020-10-30T12:18:42Z</dcterms:modified>
</cp:coreProperties>
</file>