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2"/>
  </p:notesMasterIdLst>
  <p:handoutMasterIdLst>
    <p:handoutMasterId r:id="rId53"/>
  </p:handout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</p:sldIdLst>
  <p:sldSz cx="9906000" cy="6858000" type="A4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9900"/>
    <a:srgbClr val="006600"/>
    <a:srgbClr val="FFFF00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8" autoAdjust="0"/>
    <p:restoredTop sz="94660"/>
  </p:normalViewPr>
  <p:slideViewPr>
    <p:cSldViewPr>
      <p:cViewPr varScale="1">
        <p:scale>
          <a:sx n="69" d="100"/>
          <a:sy n="69" d="100"/>
        </p:scale>
        <p:origin x="1020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00701B-BAC1-4AB1-A609-3F8D97D6B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85B279-2775-4651-9D6F-1F1CE3C7F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E1AA2E-970A-45F4-A8E3-95355530F69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101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29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9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0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400" smtClean="0"/>
              <a:t>Slide </a:t>
            </a:r>
            <a:fld id="{B008E523-371B-42AE-BE00-1A19622237A3}" type="slidenum">
              <a:rPr lang="en-US" altLang="en-US" sz="2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240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smtClean="0"/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wmf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5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COMPUTER GRAPHICS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Hochiminh city University of Technology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Faculty of Computer Science and Engineering</a:t>
            </a:r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400" b="1" u="sng">
                <a:solidFill>
                  <a:srgbClr val="FF3300"/>
                </a:solidFill>
              </a:rPr>
              <a:t>CHAPTER 8: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800">
                <a:solidFill>
                  <a:srgbClr val="FF3300"/>
                </a:solidFill>
              </a:rPr>
              <a:t>Lighting and Shading</a:t>
            </a:r>
          </a:p>
        </p:txBody>
      </p:sp>
      <p:pic>
        <p:nvPicPr>
          <p:cNvPr id="5125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731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types of reflection of incident light:</a:t>
            </a:r>
          </a:p>
          <a:p>
            <a:pPr lvl="1" eaLnBrk="1" hangingPunct="1"/>
            <a:r>
              <a:rPr lang="en-US" altLang="en-US" smtClean="0"/>
              <a:t>Diffuse: re-radiated uniformly in all directions. Interacts strongly with the surface, so it color is usually affected by the nature of material.</a:t>
            </a:r>
          </a:p>
          <a:p>
            <a:pPr lvl="1" eaLnBrk="1" hangingPunct="1"/>
            <a:r>
              <a:rPr lang="en-US" altLang="en-US" smtClean="0"/>
              <a:t>Specular: highly directional, incident light doesnot penetrate the object, but instead is reflected directly from its outer surface. The reflected light has the same color as incident light.</a:t>
            </a:r>
          </a:p>
        </p:txBody>
      </p:sp>
    </p:spTree>
    <p:extLst>
      <p:ext uri="{BB962C8B-B14F-4D97-AF65-F5344CB8AC3E}">
        <p14:creationId xmlns:p14="http://schemas.microsoft.com/office/powerpoint/2010/main" val="15393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9"/>
    </mc:Choice>
    <mc:Fallback xmlns="">
      <p:transition spd="slow" advTm="6347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Why does the image of a real teapot look like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Light-material interactions cause each point to have a different color or shade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calculate color of the object, need to consider: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Light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Material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3300"/>
                </a:solidFill>
              </a:rPr>
              <a:t>Location of viewer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3300"/>
                </a:solidFill>
              </a:rPr>
              <a:t>Surface orientation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6025"/>
            <a:ext cx="336073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86"/>
    </mc:Choice>
    <mc:Fallback xmlns="">
      <p:transition spd="slow" advTm="1195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Geometric ingredients for finding reflected light</a:t>
            </a:r>
          </a:p>
          <a:p>
            <a:pPr lvl="1" eaLnBrk="1" hangingPunct="1"/>
            <a:r>
              <a:rPr lang="en-US" altLang="en-US" smtClean="0"/>
              <a:t>The normal vector m to the surface at P</a:t>
            </a:r>
          </a:p>
          <a:p>
            <a:pPr lvl="1" eaLnBrk="1" hangingPunct="1"/>
            <a:r>
              <a:rPr lang="en-US" altLang="en-US" smtClean="0"/>
              <a:t>The vector v from P to the viewer’s eye</a:t>
            </a:r>
          </a:p>
          <a:p>
            <a:pPr lvl="1" eaLnBrk="1" hangingPunct="1"/>
            <a:r>
              <a:rPr lang="en-US" altLang="en-US" smtClean="0"/>
              <a:t>The vector s from P to the light source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09900"/>
            <a:ext cx="5029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3"/>
    </mc:Choice>
    <mc:Fallback xmlns="">
      <p:transition spd="slow" advTm="381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155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Computing the Diffuse Component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Diffuse component with an intensity denoted by I</a:t>
            </a:r>
            <a:r>
              <a:rPr lang="en-US" altLang="en-US" baseline="-25000" smtClean="0"/>
              <a:t>d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Scattering uniform in all directions </a:t>
            </a:r>
            <a:r>
              <a:rPr lang="en-US" altLang="en-US" smtClean="0">
                <a:sym typeface="Wingdings" panose="05000000000000000000" pitchFamily="2" charset="2"/>
              </a:rPr>
              <a:t> depend only on m,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Lambert’s law: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 I</a:t>
            </a:r>
            <a:r>
              <a:rPr lang="en-US" altLang="en-US" baseline="-25000" smtClean="0">
                <a:sym typeface="Wingdings" panose="05000000000000000000" pitchFamily="2" charset="2"/>
              </a:rPr>
              <a:t>s</a:t>
            </a:r>
            <a:r>
              <a:rPr lang="en-US" altLang="en-US" smtClean="0">
                <a:sym typeface="Wingdings" panose="05000000000000000000" pitchFamily="2" charset="2"/>
              </a:rPr>
              <a:t>: intensity of light source, </a:t>
            </a:r>
            <a:r>
              <a:rPr lang="en-US" altLang="ko-KR" sz="2400" smtClean="0">
                <a:ea typeface="Gulim" pitchFamily="34" charset="-127"/>
                <a:cs typeface="Arial" panose="020B0604020202020204" pitchFamily="34" charset="0"/>
              </a:rPr>
              <a:t>ρ</a:t>
            </a:r>
            <a:r>
              <a:rPr lang="en-US" altLang="ko-KR" sz="2400" baseline="-25000" smtClean="0">
                <a:ea typeface="Arial Unicode MS" pitchFamily="50" charset="-128"/>
              </a:rPr>
              <a:t>d </a:t>
            </a:r>
            <a:r>
              <a:rPr lang="en-US" altLang="ko-KR" sz="2400" smtClean="0">
                <a:ea typeface="Arial Unicode MS" pitchFamily="50" charset="-128"/>
              </a:rPr>
              <a:t>: diffuse reflection coefficient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962400" y="2262188"/>
          <a:ext cx="2057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90170" imgH="444307" progId="Equation.3">
                  <p:embed/>
                </p:oleObj>
              </mc:Choice>
              <mc:Fallback>
                <p:oleObj name="Equation" r:id="rId3" imgW="990170" imgH="444307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62188"/>
                        <a:ext cx="20574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248400" y="2273300"/>
          <a:ext cx="274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498600" imgH="508000" progId="Equation.3">
                  <p:embed/>
                </p:oleObj>
              </mc:Choice>
              <mc:Fallback>
                <p:oleObj name="Equation" r:id="rId5" imgW="1498600" imgH="50800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73300"/>
                        <a:ext cx="274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514725"/>
            <a:ext cx="3962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63"/>
    </mc:Choice>
    <mc:Fallback xmlns="">
      <p:transition spd="slow" advTm="1572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Computing the Diffuse Component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Arial Unicode MS" pitchFamily="50" charset="-128"/>
              </a:rPr>
              <a:t>diffuse reflection coefficient</a:t>
            </a:r>
            <a:r>
              <a:rPr lang="en-US" altLang="en-US" smtClean="0">
                <a:sym typeface="Wingdings" panose="05000000000000000000" pitchFamily="2" charset="2"/>
              </a:rPr>
              <a:t> : </a:t>
            </a:r>
            <a:r>
              <a:rPr lang="en-US" altLang="en-US" sz="2400" smtClean="0"/>
              <a:t>0, 0.2, 0.4, 0.6, 0.8, 1.0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44196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07"/>
    </mc:Choice>
    <mc:Fallback xmlns="">
      <p:transition spd="slow" advTm="552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82650"/>
            <a:ext cx="9525000" cy="239395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Specular Reflection</a:t>
            </a:r>
          </a:p>
          <a:p>
            <a:pPr lvl="1" eaLnBrk="1" hangingPunct="1"/>
            <a:r>
              <a:rPr lang="en-US" altLang="en-US" smtClean="0"/>
              <a:t>Specular reflection causes highlights, which can add significantly to the realism of a picture when objects are shiny</a:t>
            </a:r>
          </a:p>
          <a:p>
            <a:pPr lvl="1" eaLnBrk="1" hangingPunct="1"/>
            <a:r>
              <a:rPr lang="en-US" altLang="en-US" smtClean="0"/>
              <a:t>The amount of light reflected is greated in the direction r.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219200" y="3186113"/>
          <a:ext cx="2209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86113"/>
                        <a:ext cx="22098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810000" y="3033713"/>
          <a:ext cx="26670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231366" imgH="533169" progId="Equation.3">
                  <p:embed/>
                </p:oleObj>
              </mc:Choice>
              <mc:Fallback>
                <p:oleObj name="Equation" r:id="rId5" imgW="1231366" imgH="533169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33713"/>
                        <a:ext cx="26670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0" y="3382963"/>
            <a:ext cx="1981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 : [1, 200]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6400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42"/>
    </mc:Choice>
    <mc:Fallback xmlns="">
      <p:transition spd="slow" advTm="24764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327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Specular Reflection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 f increase, the reflection becomes more mirror like and is more highly concentrated along the direction r.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43434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4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99"/>
    </mc:Choice>
    <mc:Fallback xmlns="">
      <p:transition spd="slow" advTm="1439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Specular Reflection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</a:t>
            </a:r>
            <a:r>
              <a:rPr lang="en-US" altLang="en-US" baseline="-25000" smtClean="0">
                <a:sym typeface="Symbol" panose="05050102010706020507" pitchFamily="18" charset="2"/>
              </a:rPr>
              <a:t>s</a:t>
            </a:r>
            <a:r>
              <a:rPr lang="en-US" altLang="en-US" smtClean="0">
                <a:sym typeface="Symbol" panose="05050102010706020507" pitchFamily="18" charset="2"/>
              </a:rPr>
              <a:t> from top to bottom: 0.25, 0.5, 0.75. </a:t>
            </a:r>
            <a:r>
              <a:rPr lang="en-US" altLang="en-US" i="1" smtClean="0">
                <a:sym typeface="Symbol" panose="05050102010706020507" pitchFamily="18" charset="2"/>
              </a:rPr>
              <a:t>f</a:t>
            </a:r>
            <a:r>
              <a:rPr lang="en-US" altLang="en-US" smtClean="0">
                <a:sym typeface="Symbol" panose="05050102010706020507" pitchFamily="18" charset="2"/>
              </a:rPr>
              <a:t> from left to right: 3, 6, 9, 25, 200</a:t>
            </a:r>
          </a:p>
        </p:txBody>
      </p:sp>
      <p:pic>
        <p:nvPicPr>
          <p:cNvPr id="22532" name="Picture 4" descr="untitled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30"/>
    </mc:Choice>
    <mc:Fallback xmlns="">
      <p:transition spd="slow" advTm="9553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Specular Reflection</a:t>
            </a:r>
          </a:p>
          <a:p>
            <a:pPr lvl="1" eaLnBrk="1" hangingPunct="1"/>
            <a:r>
              <a:rPr lang="en-US" altLang="en-US" smtClean="0"/>
              <a:t>Reduce computation time, use halfway </a:t>
            </a:r>
            <a:r>
              <a:rPr lang="en-US" altLang="en-US" smtClean="0">
                <a:solidFill>
                  <a:schemeClr val="tx1"/>
                </a:solidFill>
              </a:rPr>
              <a:t>vector h = s + v. 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Use  as the approximation of angle between r and v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34290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3505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3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56"/>
    </mc:Choice>
    <mc:Fallback xmlns="">
      <p:transition spd="slow" advTm="18135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 bwMode="auto">
          <a:xfrm>
            <a:off x="2895600" y="3581400"/>
            <a:ext cx="3352800" cy="1447800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un 4"/>
          <p:cNvSpPr/>
          <p:nvPr/>
        </p:nvSpPr>
        <p:spPr bwMode="auto">
          <a:xfrm>
            <a:off x="1143000" y="1714500"/>
            <a:ext cx="533400" cy="533400"/>
          </a:xfrm>
          <a:prstGeom prst="su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7467600" y="1597025"/>
            <a:ext cx="685800" cy="1069975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1676400" y="1981200"/>
            <a:ext cx="59436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6019800" y="2247900"/>
            <a:ext cx="1600200" cy="232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5" idx="3"/>
          </p:cNvCxnSpPr>
          <p:nvPr/>
        </p:nvCxnSpPr>
        <p:spPr bwMode="auto">
          <a:xfrm>
            <a:off x="1676400" y="1981200"/>
            <a:ext cx="594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019800" y="1981200"/>
            <a:ext cx="1600200" cy="232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1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27"/>
    </mc:Choice>
    <mc:Fallback xmlns="">
      <p:transition spd="slow" advTm="841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Shading model</a:t>
            </a:r>
          </a:p>
          <a:p>
            <a:pPr eaLnBrk="1" hangingPunct="1"/>
            <a:r>
              <a:rPr lang="en-US" altLang="en-US" smtClean="0"/>
              <a:t>Flat shading &amp; smooth shading</a:t>
            </a:r>
          </a:p>
          <a:p>
            <a:pPr eaLnBrk="1" hangingPunct="1"/>
            <a:r>
              <a:rPr lang="en-US" altLang="en-US" smtClean="0"/>
              <a:t>Using Light Sources in OpenGL</a:t>
            </a:r>
          </a:p>
          <a:p>
            <a:pPr eaLnBrk="1" hangingPunct="1"/>
            <a:r>
              <a:rPr lang="en-US" altLang="en-US" smtClean="0"/>
              <a:t>Working with material in OpenGL</a:t>
            </a:r>
          </a:p>
          <a:p>
            <a:pPr eaLnBrk="1" hangingPunct="1"/>
            <a:r>
              <a:rPr lang="en-US" altLang="en-US" smtClean="0"/>
              <a:t>Computation of Vectors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 advTm="800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Shading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07975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Ambient Light</a:t>
            </a:r>
          </a:p>
          <a:p>
            <a:pPr lvl="1" eaLnBrk="1" hangingPunct="1"/>
            <a:r>
              <a:rPr lang="en-US" altLang="en-US" sz="2200" smtClean="0"/>
              <a:t>To overcome the problem of totally dark shadows, we imagine that a uniform “background glow” called ambient light exist in the environment</a:t>
            </a:r>
          </a:p>
          <a:p>
            <a:pPr lvl="1" eaLnBrk="1" hangingPunct="1"/>
            <a:r>
              <a:rPr lang="en-US" altLang="en-US" sz="2200" smtClean="0"/>
              <a:t>Not situated at any particular place, and spreads in all direction uniformly</a:t>
            </a:r>
          </a:p>
          <a:p>
            <a:pPr lvl="1" eaLnBrk="1" hangingPunct="1"/>
            <a:r>
              <a:rPr lang="en-US" altLang="en-US" sz="2200" smtClean="0"/>
              <a:t>The source is assigned an intensity I</a:t>
            </a:r>
            <a:r>
              <a:rPr lang="en-US" altLang="en-US" sz="2200" baseline="-25000" smtClean="0"/>
              <a:t>a</a:t>
            </a:r>
            <a:r>
              <a:rPr lang="en-US" altLang="en-US" sz="2200" smtClean="0"/>
              <a:t>. </a:t>
            </a:r>
            <a:r>
              <a:rPr lang="en-US" altLang="en-US" sz="2200" smtClean="0">
                <a:sym typeface="Symbol" panose="05050102010706020507" pitchFamily="18" charset="2"/>
              </a:rPr>
              <a:t></a:t>
            </a:r>
            <a:r>
              <a:rPr lang="en-US" altLang="en-US" sz="2200" baseline="-25000" smtClean="0">
                <a:sym typeface="Symbol" panose="05050102010706020507" pitchFamily="18" charset="2"/>
              </a:rPr>
              <a:t>a</a:t>
            </a:r>
            <a:r>
              <a:rPr lang="en-US" altLang="en-US" sz="2200" smtClean="0">
                <a:sym typeface="Symbol" panose="05050102010706020507" pitchFamily="18" charset="2"/>
              </a:rPr>
              <a:t>: ambient reflection coefficient.</a:t>
            </a:r>
            <a:endParaRPr lang="en-US" altLang="en-US" sz="2200" smtClean="0"/>
          </a:p>
        </p:txBody>
      </p:sp>
      <p:pic>
        <p:nvPicPr>
          <p:cNvPr id="24580" name="Picture 4" descr="untitled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6248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2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58"/>
    </mc:Choice>
    <mc:Fallback xmlns="">
      <p:transition spd="slow" advTm="6735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914775"/>
            <a:ext cx="8915400" cy="2378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0.9, 0.1, 0.4</a:t>
            </a:r>
          </a:p>
          <a:p>
            <a:pPr marL="0" indent="0">
              <a:buNone/>
            </a:pPr>
            <a:r>
              <a:rPr lang="en-US" dirty="0" smtClean="0"/>
              <a:t>0.3, 0.2, 0.5</a:t>
            </a:r>
          </a:p>
          <a:p>
            <a:pPr marL="0" indent="0">
              <a:buNone/>
            </a:pPr>
            <a:r>
              <a:rPr lang="en-US" dirty="0" smtClean="0"/>
              <a:t>-----------------</a:t>
            </a:r>
          </a:p>
          <a:p>
            <a:pPr marL="0" indent="0">
              <a:buNone/>
            </a:pPr>
            <a:r>
              <a:rPr lang="en-US" dirty="0" smtClean="0"/>
              <a:t>1.0, 0.3, 0.9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438501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919"/>
    </mc:Choice>
    <mc:Fallback xmlns="">
      <p:transition spd="slow" advTm="10691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Light Contribution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Adding color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524000" y="1630363"/>
          <a:ext cx="7162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2628758" imgH="238061" progId="Equation.3">
                  <p:embed/>
                </p:oleObj>
              </mc:Choice>
              <mc:Fallback>
                <p:oleObj name="Equation" r:id="rId3" imgW="2628758" imgH="238061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1630363"/>
                        <a:ext cx="7162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371600" y="2316163"/>
          <a:ext cx="28956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485966" imgH="428764" progId="Equation.3">
                  <p:embed/>
                </p:oleObj>
              </mc:Choice>
              <mc:Fallback>
                <p:oleObj name="Equation" r:id="rId5" imgW="1485966" imgH="428764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2316163"/>
                        <a:ext cx="28956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48200" y="2316163"/>
          <a:ext cx="3657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828719" imgH="428764" progId="Equation.3">
                  <p:embed/>
                </p:oleObj>
              </mc:Choice>
              <mc:Fallback>
                <p:oleObj name="Equation" r:id="rId7" imgW="1828719" imgH="428764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48200" y="2316163"/>
                        <a:ext cx="3657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66788" y="3836988"/>
          <a:ext cx="7974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2895718" imgH="238061" progId="Equation.3">
                  <p:embed/>
                </p:oleObj>
              </mc:Choice>
              <mc:Fallback>
                <p:oleObj name="Equation" r:id="rId9" imgW="2895718" imgH="238061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66788" y="3836988"/>
                        <a:ext cx="7974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915988" y="4408488"/>
          <a:ext cx="818356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1" imgW="2971932" imgH="238061" progId="Equation.3">
                  <p:embed/>
                </p:oleObj>
              </mc:Choice>
              <mc:Fallback>
                <p:oleObj name="Equation" r:id="rId11" imgW="2971932" imgH="238061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15988" y="4408488"/>
                        <a:ext cx="818356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949325" y="5018088"/>
          <a:ext cx="80422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3" imgW="2914666" imgH="238061" progId="Equation.3">
                  <p:embed/>
                </p:oleObj>
              </mc:Choice>
              <mc:Fallback>
                <p:oleObj name="Equation" r:id="rId13" imgW="2914666" imgH="238061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49325" y="5018088"/>
                        <a:ext cx="80422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3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17"/>
    </mc:Choice>
    <mc:Fallback xmlns="">
      <p:transition spd="slow" advTm="97517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100" y="4343400"/>
            <a:ext cx="2933700" cy="11112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Before Projection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Physical Model</a:t>
            </a:r>
          </a:p>
        </p:txBody>
      </p:sp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1212850" y="990600"/>
            <a:ext cx="2597150" cy="2895600"/>
            <a:chOff x="381000" y="990600"/>
            <a:chExt cx="2597725" cy="2895600"/>
          </a:xfrm>
        </p:grpSpPr>
        <p:sp>
          <p:nvSpPr>
            <p:cNvPr id="13321" name="Isosceles Triangle 3"/>
            <p:cNvSpPr>
              <a:spLocks noChangeArrowheads="1"/>
            </p:cNvSpPr>
            <p:nvPr/>
          </p:nvSpPr>
          <p:spPr bwMode="auto">
            <a:xfrm>
              <a:off x="467591" y="1066800"/>
              <a:ext cx="2438400" cy="2743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Oval 4"/>
            <p:cNvSpPr>
              <a:spLocks noChangeArrowheads="1"/>
            </p:cNvSpPr>
            <p:nvPr/>
          </p:nvSpPr>
          <p:spPr bwMode="auto">
            <a:xfrm>
              <a:off x="1593275" y="990600"/>
              <a:ext cx="218209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3" name="Oval 5"/>
            <p:cNvSpPr>
              <a:spLocks noChangeArrowheads="1"/>
            </p:cNvSpPr>
            <p:nvPr/>
          </p:nvSpPr>
          <p:spPr bwMode="auto">
            <a:xfrm>
              <a:off x="381000" y="3657600"/>
              <a:ext cx="218209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Oval 6"/>
            <p:cNvSpPr>
              <a:spLocks noChangeArrowheads="1"/>
            </p:cNvSpPr>
            <p:nvPr/>
          </p:nvSpPr>
          <p:spPr bwMode="auto">
            <a:xfrm>
              <a:off x="2760516" y="3657600"/>
              <a:ext cx="218209" cy="228600"/>
            </a:xfrm>
            <a:prstGeom prst="ellipse">
              <a:avLst/>
            </a:prstGeom>
            <a:solidFill>
              <a:srgbClr val="0000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3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863600"/>
            <a:ext cx="2763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62600" y="4419600"/>
            <a:ext cx="39624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0000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 smtClean="0"/>
              <a:t>After Projection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 smtClean="0"/>
              <a:t>Mathematical Model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349010" y="9568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X1, Y1, Z1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395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dirty="0" smtClean="0"/>
              <a:t>2, Y2, Z2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7410" y="34714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dirty="0" smtClean="0"/>
              <a:t>3, Y3, Z3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5592" y="9568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color1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410" y="3776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color2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7410" y="38524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color3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838200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9010" y="3776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8524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color3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073410" y="914400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x1, y1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435610" y="3395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x3, y3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395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x2, y2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39170"/>
      </p:ext>
    </p:extLst>
  </p:cSld>
  <p:clrMapOvr>
    <a:masterClrMapping/>
  </p:clrMapOvr>
  <p:transition spd="slow" advTm="10559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Flat shading &amp; smooth shading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420100" cy="2851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Painting a 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pixels in a polygon are visited in a regular order, usually scan line by scan line from bottom to top, and across each scan line from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Convex polygons can be made highly efficient, since, at each scan line, there is a single unbroken “run” of pixels.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3886200"/>
            <a:ext cx="5562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for (int y = ybott ; y &lt;= ytop ; y++)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</a:t>
            </a:r>
            <a:r>
              <a:rPr lang="en-US" altLang="en-US" i="1">
                <a:solidFill>
                  <a:schemeClr val="tx1"/>
                </a:solidFill>
              </a:rPr>
              <a:t>find xleft and xright;</a:t>
            </a: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for (int x = xleft;  x &lt;= xright; x++)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i="1">
                <a:solidFill>
                  <a:schemeClr val="tx1"/>
                </a:solidFill>
              </a:rPr>
              <a:t>find the color c for this pixel;</a:t>
            </a: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i="1">
                <a:solidFill>
                  <a:schemeClr val="tx1"/>
                </a:solidFill>
              </a:rPr>
              <a:t>put c into the pixel at (x, y)</a:t>
            </a:r>
            <a:r>
              <a:rPr lang="en-US" altLang="en-US">
                <a:solidFill>
                  <a:schemeClr val="tx1"/>
                </a:solidFill>
              </a:rPr>
              <a:t>; } }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68675"/>
            <a:ext cx="38862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74"/>
    </mc:Choice>
    <mc:Fallback xmlns="">
      <p:transition spd="slow" advTm="10217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84594"/>
            <a:ext cx="3733800" cy="28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Flat shading &amp; smooth shading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4991100" cy="32321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Flat shading</a:t>
            </a:r>
          </a:p>
          <a:p>
            <a:pPr lvl="1" eaLnBrk="1" hangingPunct="1"/>
            <a:r>
              <a:rPr lang="en-US" altLang="en-US" dirty="0" smtClean="0"/>
              <a:t>Face is flat, light source are quite distant </a:t>
            </a:r>
            <a:r>
              <a:rPr lang="en-US" altLang="en-US" dirty="0" smtClean="0">
                <a:sym typeface="Wingdings" panose="05000000000000000000" pitchFamily="2" charset="2"/>
              </a:rPr>
              <a:t> diffuse light component varies little over different points</a:t>
            </a:r>
          </a:p>
          <a:p>
            <a:pPr lvl="1" eaLnBrk="1" hangingPunct="1"/>
            <a:r>
              <a:rPr lang="en-US" altLang="en-US" dirty="0" err="1" smtClean="0">
                <a:sym typeface="Wingdings" panose="05000000000000000000" pitchFamily="2" charset="2"/>
              </a:rPr>
              <a:t>glShadeModel</a:t>
            </a:r>
            <a:r>
              <a:rPr lang="en-US" altLang="en-US" dirty="0" smtClean="0">
                <a:sym typeface="Wingdings" panose="05000000000000000000" pitchFamily="2" charset="2"/>
              </a:rPr>
              <a:t>(GL_FLAT);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4264025"/>
            <a:ext cx="8001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for (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y = </a:t>
            </a:r>
            <a:r>
              <a:rPr lang="en-US" altLang="en-US" dirty="0" err="1">
                <a:solidFill>
                  <a:schemeClr val="tx1"/>
                </a:solidFill>
              </a:rPr>
              <a:t>ybott</a:t>
            </a:r>
            <a:r>
              <a:rPr lang="en-US" altLang="en-US" dirty="0">
                <a:solidFill>
                  <a:schemeClr val="tx1"/>
                </a:solidFill>
              </a:rPr>
              <a:t> ; y &lt;= </a:t>
            </a:r>
            <a:r>
              <a:rPr lang="en-US" altLang="en-US" dirty="0" err="1">
                <a:solidFill>
                  <a:schemeClr val="tx1"/>
                </a:solidFill>
              </a:rPr>
              <a:t>ytop</a:t>
            </a:r>
            <a:r>
              <a:rPr lang="en-US" altLang="en-US" dirty="0">
                <a:solidFill>
                  <a:schemeClr val="tx1"/>
                </a:solidFill>
              </a:rPr>
              <a:t> ; y++)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i="1" dirty="0">
                <a:solidFill>
                  <a:schemeClr val="tx1"/>
                </a:solidFill>
              </a:rPr>
              <a:t>find </a:t>
            </a:r>
            <a:r>
              <a:rPr lang="en-US" altLang="en-US" i="1" dirty="0" err="1">
                <a:solidFill>
                  <a:schemeClr val="tx1"/>
                </a:solidFill>
              </a:rPr>
              <a:t>xleft</a:t>
            </a:r>
            <a:r>
              <a:rPr lang="en-US" altLang="en-US" i="1" dirty="0">
                <a:solidFill>
                  <a:schemeClr val="tx1"/>
                </a:solidFill>
              </a:rPr>
              <a:t> and </a:t>
            </a:r>
            <a:r>
              <a:rPr lang="en-US" altLang="en-US" i="1" dirty="0" err="1">
                <a:solidFill>
                  <a:schemeClr val="tx1"/>
                </a:solidFill>
              </a:rPr>
              <a:t>xright</a:t>
            </a:r>
            <a:r>
              <a:rPr lang="en-US" altLang="en-US" i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find the color c for this scan line;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for (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x = </a:t>
            </a:r>
            <a:r>
              <a:rPr lang="en-US" altLang="en-US" dirty="0" err="1">
                <a:solidFill>
                  <a:schemeClr val="tx1"/>
                </a:solidFill>
              </a:rPr>
              <a:t>xleft</a:t>
            </a:r>
            <a:r>
              <a:rPr lang="en-US" altLang="en-US" dirty="0">
                <a:solidFill>
                  <a:schemeClr val="tx1"/>
                </a:solidFill>
              </a:rPr>
              <a:t>;  x &lt;= </a:t>
            </a:r>
            <a:r>
              <a:rPr lang="en-US" altLang="en-US" dirty="0" err="1">
                <a:solidFill>
                  <a:schemeClr val="tx1"/>
                </a:solidFill>
              </a:rPr>
              <a:t>xright</a:t>
            </a:r>
            <a:r>
              <a:rPr lang="en-US" altLang="en-US" dirty="0">
                <a:solidFill>
                  <a:schemeClr val="tx1"/>
                </a:solidFill>
              </a:rPr>
              <a:t>; x++) {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i="1" dirty="0">
                <a:solidFill>
                  <a:schemeClr val="tx1"/>
                </a:solidFill>
              </a:rPr>
              <a:t>put c into the pixel at (x, y)</a:t>
            </a:r>
            <a:r>
              <a:rPr lang="en-US" altLang="en-US" dirty="0">
                <a:solidFill>
                  <a:schemeClr val="tx1"/>
                </a:solidFill>
              </a:rPr>
              <a:t>; } }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4191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4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977"/>
    </mc:Choice>
    <mc:Fallback xmlns="">
      <p:transition spd="slow" advTm="21497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Flat shading &amp; smooth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dirty="0" smtClean="0"/>
              <a:t>Flat Shading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1371601"/>
            <a:ext cx="4808702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1676400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x3, y3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3284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x4, y4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9610" y="37762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x1, y1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02210" y="2938046"/>
            <a:ext cx="154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x2, y2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4927" y="1704109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xleft</a:t>
            </a:r>
            <a:r>
              <a:rPr lang="en-US" dirty="0" smtClean="0"/>
              <a:t> – x4)/(</a:t>
            </a:r>
            <a:r>
              <a:rPr lang="en-US" dirty="0" err="1" smtClean="0"/>
              <a:t>xleft</a:t>
            </a:r>
            <a:r>
              <a:rPr lang="en-US" dirty="0" smtClean="0"/>
              <a:t> – x1) = (cl – color4)/(cl-color1)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xright</a:t>
            </a:r>
            <a:r>
              <a:rPr lang="en-US" sz="2400" dirty="0" smtClean="0"/>
              <a:t> – x2)/(</a:t>
            </a:r>
            <a:r>
              <a:rPr lang="en-US" sz="2400" dirty="0" err="1" smtClean="0"/>
              <a:t>xright</a:t>
            </a:r>
            <a:r>
              <a:rPr lang="en-US" sz="2400" dirty="0" smtClean="0"/>
              <a:t> – x1) = (</a:t>
            </a:r>
            <a:r>
              <a:rPr lang="en-US" sz="2400" dirty="0" err="1" smtClean="0"/>
              <a:t>cr</a:t>
            </a:r>
            <a:r>
              <a:rPr lang="en-US" sz="2400" dirty="0" smtClean="0"/>
              <a:t> – color2)/(cr-color1)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5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12"/>
    </mc:Choice>
    <mc:Fallback xmlns="">
      <p:transition spd="slow" advTm="11441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Flat shading &amp; smooth shading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877300" cy="13271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Smooth shading – Gouraud shading</a:t>
            </a:r>
          </a:p>
          <a:p>
            <a:pPr lvl="1" eaLnBrk="1" hangingPunct="1">
              <a:buFontTx/>
              <a:buNone/>
            </a:pPr>
            <a:r>
              <a:rPr lang="en-US" altLang="zh-CN" sz="2800" i="1" smtClean="0">
                <a:ea typeface="SimSun" panose="02010600030101010101" pitchFamily="2" charset="-122"/>
              </a:rPr>
              <a:t>color</a:t>
            </a:r>
            <a:r>
              <a:rPr lang="en-US" altLang="zh-CN" sz="2800" baseline="-25000" smtClean="0">
                <a:ea typeface="SimSun" panose="02010600030101010101" pitchFamily="2" charset="-122"/>
              </a:rPr>
              <a:t>left</a:t>
            </a:r>
            <a:r>
              <a:rPr lang="en-US" altLang="zh-CN" sz="2800" smtClean="0">
                <a:ea typeface="SimSun" panose="02010600030101010101" pitchFamily="2" charset="-122"/>
              </a:rPr>
              <a:t> = lerp(</a:t>
            </a:r>
            <a:r>
              <a:rPr lang="en-US" altLang="zh-CN" sz="2800" i="1" smtClean="0">
                <a:ea typeface="SimSun" panose="02010600030101010101" pitchFamily="2" charset="-122"/>
              </a:rPr>
              <a:t>color</a:t>
            </a:r>
            <a:r>
              <a:rPr lang="en-US" altLang="zh-CN" sz="2800" i="1" baseline="-25000" smtClean="0">
                <a:ea typeface="SimSun" panose="02010600030101010101" pitchFamily="2" charset="-122"/>
              </a:rPr>
              <a:t>1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color</a:t>
            </a:r>
            <a:r>
              <a:rPr lang="en-US" altLang="zh-CN" sz="2800" i="1" baseline="-25000" smtClean="0">
                <a:ea typeface="SimSun" panose="02010600030101010101" pitchFamily="2" charset="-122"/>
              </a:rPr>
              <a:t>4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f</a:t>
            </a:r>
            <a:r>
              <a:rPr lang="en-US" altLang="zh-CN" sz="2800" smtClean="0">
                <a:ea typeface="SimSun" panose="02010600030101010101" pitchFamily="2" charset="-122"/>
              </a:rPr>
              <a:t>),</a:t>
            </a:r>
            <a:endParaRPr lang="en-US" altLang="en-US" sz="2800" smtClean="0">
              <a:ea typeface="SimSun" panose="02010600030101010101" pitchFamily="2" charset="-122"/>
            </a:endParaRP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1181100"/>
          <a:ext cx="205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81100"/>
                        <a:ext cx="2057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990600" y="1981200"/>
          <a:ext cx="487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2552700" imgH="508000" progId="Equation.3">
                  <p:embed/>
                </p:oleObj>
              </mc:Choice>
              <mc:Fallback>
                <p:oleObj name="Equation" r:id="rId5" imgW="2552700" imgH="508000" progId="Equation.3">
                  <p:embed/>
                  <p:pic>
                    <p:nvPicPr>
                      <p:cNvPr id="297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487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1066800" y="3048000"/>
          <a:ext cx="4648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2133600" imgH="469900" progId="Equation.3">
                  <p:embed/>
                </p:oleObj>
              </mc:Choice>
              <mc:Fallback>
                <p:oleObj name="Equation" r:id="rId7" imgW="2133600" imgH="469900" progId="Equation.3">
                  <p:embed/>
                  <p:pic>
                    <p:nvPicPr>
                      <p:cNvPr id="297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4648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742950" y="4191000"/>
            <a:ext cx="84963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for (</a:t>
            </a:r>
            <a:r>
              <a:rPr lang="en-US" altLang="en-US" sz="2000" dirty="0" err="1">
                <a:solidFill>
                  <a:schemeClr val="tx1"/>
                </a:solidFill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</a:rPr>
              <a:t> y = </a:t>
            </a:r>
            <a:r>
              <a:rPr lang="en-US" altLang="en-US" sz="2000" dirty="0" err="1">
                <a:solidFill>
                  <a:schemeClr val="tx1"/>
                </a:solidFill>
              </a:rPr>
              <a:t>ybott</a:t>
            </a:r>
            <a:r>
              <a:rPr lang="en-US" altLang="en-US" sz="2000" dirty="0">
                <a:solidFill>
                  <a:schemeClr val="tx1"/>
                </a:solidFill>
              </a:rPr>
              <a:t> ; y &lt;= </a:t>
            </a:r>
            <a:r>
              <a:rPr lang="en-US" altLang="en-US" sz="2000" dirty="0" err="1">
                <a:solidFill>
                  <a:schemeClr val="tx1"/>
                </a:solidFill>
              </a:rPr>
              <a:t>ytop</a:t>
            </a:r>
            <a:r>
              <a:rPr lang="en-US" altLang="en-US" sz="2000" dirty="0">
                <a:solidFill>
                  <a:schemeClr val="tx1"/>
                </a:solidFill>
              </a:rPr>
              <a:t> ; y++){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i="1" dirty="0">
                <a:solidFill>
                  <a:schemeClr val="tx1"/>
                </a:solidFill>
              </a:rPr>
              <a:t>find </a:t>
            </a:r>
            <a:r>
              <a:rPr lang="en-US" altLang="en-US" sz="2000" i="1" dirty="0" err="1">
                <a:solidFill>
                  <a:schemeClr val="tx1"/>
                </a:solidFill>
              </a:rPr>
              <a:t>xleft</a:t>
            </a:r>
            <a:r>
              <a:rPr lang="en-US" altLang="en-US" sz="2000" i="1" dirty="0">
                <a:solidFill>
                  <a:schemeClr val="tx1"/>
                </a:solidFill>
              </a:rPr>
              <a:t> and </a:t>
            </a:r>
            <a:r>
              <a:rPr lang="en-US" altLang="en-US" sz="2000" i="1" dirty="0" err="1">
                <a:solidFill>
                  <a:schemeClr val="tx1"/>
                </a:solidFill>
              </a:rPr>
              <a:t>xright</a:t>
            </a:r>
            <a:r>
              <a:rPr lang="en-US" altLang="en-US" sz="2000" i="1" dirty="0">
                <a:solidFill>
                  <a:schemeClr val="tx1"/>
                </a:solidFill>
              </a:rPr>
              <a:t>;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i="1" dirty="0">
                <a:solidFill>
                  <a:schemeClr val="tx1"/>
                </a:solidFill>
              </a:rPr>
              <a:t>find </a:t>
            </a:r>
            <a:r>
              <a:rPr lang="en-US" altLang="en-US" sz="2000" i="1" dirty="0" err="1">
                <a:solidFill>
                  <a:schemeClr val="tx1"/>
                </a:solidFill>
              </a:rPr>
              <a:t>colorleft</a:t>
            </a:r>
            <a:r>
              <a:rPr lang="en-US" altLang="en-US" sz="2000" i="1" dirty="0">
                <a:solidFill>
                  <a:schemeClr val="tx1"/>
                </a:solidFill>
              </a:rPr>
              <a:t> and </a:t>
            </a:r>
            <a:r>
              <a:rPr lang="en-US" altLang="en-US" sz="2000" i="1" dirty="0" err="1">
                <a:solidFill>
                  <a:schemeClr val="tx1"/>
                </a:solidFill>
              </a:rPr>
              <a:t>colorright</a:t>
            </a:r>
            <a:r>
              <a:rPr lang="en-US" altLang="en-US" sz="2000" i="1" dirty="0">
                <a:solidFill>
                  <a:schemeClr val="tx1"/>
                </a:solidFill>
              </a:rPr>
              <a:t>;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err="1">
                <a:solidFill>
                  <a:schemeClr val="tx1"/>
                </a:solidFill>
              </a:rPr>
              <a:t>colorinc</a:t>
            </a:r>
            <a:r>
              <a:rPr lang="en-US" altLang="en-US" sz="2000" dirty="0">
                <a:solidFill>
                  <a:schemeClr val="tx1"/>
                </a:solidFill>
              </a:rPr>
              <a:t> = (</a:t>
            </a:r>
            <a:r>
              <a:rPr lang="en-US" altLang="en-US" sz="2000" dirty="0" err="1">
                <a:solidFill>
                  <a:schemeClr val="tx1"/>
                </a:solidFill>
              </a:rPr>
              <a:t>colorright</a:t>
            </a:r>
            <a:r>
              <a:rPr lang="en-US" altLang="en-US" sz="2000" dirty="0">
                <a:solidFill>
                  <a:schemeClr val="tx1"/>
                </a:solidFill>
              </a:rPr>
              <a:t> – </a:t>
            </a:r>
            <a:r>
              <a:rPr lang="en-US" altLang="en-US" sz="2000" dirty="0" err="1">
                <a:solidFill>
                  <a:schemeClr val="tx1"/>
                </a:solidFill>
              </a:rPr>
              <a:t>colorleft</a:t>
            </a:r>
            <a:r>
              <a:rPr lang="en-US" altLang="en-US" sz="2000" dirty="0">
                <a:solidFill>
                  <a:schemeClr val="tx1"/>
                </a:solidFill>
              </a:rPr>
              <a:t>)/ (</a:t>
            </a:r>
            <a:r>
              <a:rPr lang="en-US" altLang="en-US" sz="2000" dirty="0" err="1">
                <a:solidFill>
                  <a:schemeClr val="tx1"/>
                </a:solidFill>
              </a:rPr>
              <a:t>xright</a:t>
            </a:r>
            <a:r>
              <a:rPr lang="en-US" altLang="en-US" sz="2000" dirty="0">
                <a:solidFill>
                  <a:schemeClr val="tx1"/>
                </a:solidFill>
              </a:rPr>
              <a:t> – </a:t>
            </a:r>
            <a:r>
              <a:rPr lang="en-US" altLang="en-US" sz="2000" dirty="0" err="1">
                <a:solidFill>
                  <a:schemeClr val="tx1"/>
                </a:solidFill>
              </a:rPr>
              <a:t>xleft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for (</a:t>
            </a:r>
            <a:r>
              <a:rPr lang="en-US" altLang="en-US" sz="2000" dirty="0" err="1">
                <a:solidFill>
                  <a:schemeClr val="tx1"/>
                </a:solidFill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</a:rPr>
              <a:t> x = </a:t>
            </a:r>
            <a:r>
              <a:rPr lang="en-US" altLang="en-US" sz="2000" dirty="0" err="1">
                <a:solidFill>
                  <a:schemeClr val="tx1"/>
                </a:solidFill>
              </a:rPr>
              <a:t>xleft</a:t>
            </a:r>
            <a:r>
              <a:rPr lang="en-US" altLang="en-US" sz="2000" dirty="0">
                <a:solidFill>
                  <a:schemeClr val="tx1"/>
                </a:solidFill>
              </a:rPr>
              <a:t>, c = </a:t>
            </a:r>
            <a:r>
              <a:rPr lang="en-US" altLang="en-US" sz="2000" dirty="0" err="1">
                <a:solidFill>
                  <a:schemeClr val="tx1"/>
                </a:solidFill>
              </a:rPr>
              <a:t>colorleft</a:t>
            </a:r>
            <a:r>
              <a:rPr lang="en-US" altLang="en-US" sz="2000" dirty="0">
                <a:solidFill>
                  <a:schemeClr val="tx1"/>
                </a:solidFill>
              </a:rPr>
              <a:t>;  x &lt;= </a:t>
            </a:r>
            <a:r>
              <a:rPr lang="en-US" altLang="en-US" sz="2000" dirty="0" err="1">
                <a:solidFill>
                  <a:schemeClr val="tx1"/>
                </a:solidFill>
              </a:rPr>
              <a:t>xright</a:t>
            </a:r>
            <a:r>
              <a:rPr lang="en-US" altLang="en-US" sz="2000" dirty="0">
                <a:solidFill>
                  <a:schemeClr val="tx1"/>
                </a:solidFill>
              </a:rPr>
              <a:t>; x++, c += </a:t>
            </a:r>
            <a:r>
              <a:rPr lang="en-US" altLang="en-US" sz="2000" dirty="0" err="1">
                <a:solidFill>
                  <a:schemeClr val="tx1"/>
                </a:solidFill>
              </a:rPr>
              <a:t>colorinc</a:t>
            </a:r>
            <a:r>
              <a:rPr lang="en-US" altLang="en-US" sz="2000" dirty="0">
                <a:solidFill>
                  <a:schemeClr val="tx1"/>
                </a:solidFill>
              </a:rPr>
              <a:t>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	</a:t>
            </a:r>
            <a:r>
              <a:rPr lang="en-US" altLang="en-US" sz="2000" i="1" dirty="0">
                <a:solidFill>
                  <a:schemeClr val="tx1"/>
                </a:solidFill>
              </a:rPr>
              <a:t>put c into the pixel at (x, y);</a:t>
            </a:r>
            <a:r>
              <a:rPr lang="en-US" altLang="en-US" sz="2000" dirty="0">
                <a:solidFill>
                  <a:schemeClr val="tx1"/>
                </a:solidFill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ea typeface="SimSun" panose="02010600030101010101" pitchFamily="2" charset="-122"/>
              </a:rPr>
              <a:t>}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2237509"/>
            <a:ext cx="3676650" cy="27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6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01"/>
    </mc:Choice>
    <mc:Fallback xmlns="">
      <p:transition spd="slow" advTm="16180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Flat shading &amp; smooth shading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0985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Smooth shading – Gouraud shading</a:t>
            </a:r>
          </a:p>
          <a:p>
            <a:pPr lvl="1" eaLnBrk="1" hangingPunct="1"/>
            <a:r>
              <a:rPr lang="en-US" altLang="zh-CN" smtClean="0">
                <a:ea typeface="SimSun" panose="02010600030101010101" pitchFamily="2" charset="-122"/>
              </a:rPr>
              <a:t>glShadeModel(GL_SMOOTH);</a:t>
            </a:r>
            <a:endParaRPr lang="en-US" altLang="en-US" sz="3200" smtClean="0"/>
          </a:p>
          <a:p>
            <a:pPr eaLnBrk="1" hangingPunct="1"/>
            <a:endParaRPr lang="en-US" alt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85950"/>
            <a:ext cx="42672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191000"/>
            <a:ext cx="62484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15"/>
    </mc:Choice>
    <mc:Fallback xmlns="">
      <p:transition spd="slow" advTm="6231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Flat shading &amp; smooth shading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Smooth shading – Gouraud shading</a:t>
            </a:r>
          </a:p>
          <a:p>
            <a:pPr lvl="1" eaLnBrk="1" hangingPunct="1"/>
            <a:r>
              <a:rPr lang="en-US" altLang="en-US" smtClean="0"/>
              <a:t>For polygonal models, Gouraud proposed we use the average of the normals around a mesh vertex</a:t>
            </a:r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2895600" y="2514600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 (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3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4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)/ |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3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4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|</a:t>
            </a:r>
          </a:p>
        </p:txBody>
      </p:sp>
      <p:pic>
        <p:nvPicPr>
          <p:cNvPr id="31749" name="Picture 5" descr="AN06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2743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3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5"/>
    </mc:Choice>
    <mc:Fallback xmlns="">
      <p:transition spd="slow" advTm="1251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936750"/>
          </a:xfrm>
        </p:spPr>
        <p:txBody>
          <a:bodyPr/>
          <a:lstStyle/>
          <a:p>
            <a:pPr eaLnBrk="1" hangingPunct="1"/>
            <a:r>
              <a:rPr lang="en-US" altLang="en-US" smtClean="0"/>
              <a:t>Wireframe</a:t>
            </a:r>
          </a:p>
          <a:p>
            <a:pPr lvl="1" eaLnBrk="1" hangingPunct="1"/>
            <a:r>
              <a:rPr lang="en-US" altLang="en-US" smtClean="0"/>
              <a:t>Simple, only edges of each object are drawn</a:t>
            </a:r>
          </a:p>
          <a:p>
            <a:pPr lvl="1" eaLnBrk="1" hangingPunct="1"/>
            <a:r>
              <a:rPr lang="en-US" altLang="en-US" smtClean="0"/>
              <a:t>Can see through object</a:t>
            </a:r>
          </a:p>
          <a:p>
            <a:pPr lvl="1" eaLnBrk="1" hangingPunct="1"/>
            <a:r>
              <a:rPr lang="en-US" altLang="en-US" smtClean="0"/>
              <a:t>It can be difficult to see what’s what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47244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089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Flat shading &amp; smooth shading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6319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Smooth shading – Phong shading</a:t>
            </a:r>
          </a:p>
          <a:p>
            <a:pPr lvl="1" eaLnBrk="1" hangingPunct="1"/>
            <a:r>
              <a:rPr lang="en-US" altLang="en-US" sz="2800" smtClean="0"/>
              <a:t>Slow calculation, better realism</a:t>
            </a:r>
          </a:p>
          <a:p>
            <a:pPr lvl="1" eaLnBrk="1" hangingPunct="1"/>
            <a:r>
              <a:rPr lang="en-US" altLang="en-US" sz="2800" smtClean="0"/>
              <a:t>OpenGL doesn’t support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209800" y="2381250"/>
          <a:ext cx="3962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739900" imgH="482600" progId="Equation.3">
                  <p:embed/>
                </p:oleObj>
              </mc:Choice>
              <mc:Fallback>
                <p:oleObj name="Equation" r:id="rId3" imgW="1739900" imgH="48260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81250"/>
                        <a:ext cx="3962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79813"/>
            <a:ext cx="34290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18"/>
    </mc:Choice>
    <mc:Fallback xmlns="">
      <p:transition spd="slow" advTm="20241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Steps in OpenGL shading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470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-Enable shading and select model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-Specify normal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-Specify lights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-Specify material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914400"/>
            <a:ext cx="3124200" cy="186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7" y="2895600"/>
            <a:ext cx="8133484" cy="1745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38882"/>
            <a:ext cx="5946567" cy="82371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96" y="4587910"/>
            <a:ext cx="2583504" cy="173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750"/>
    </mc:Choice>
    <mc:Fallback xmlns="">
      <p:transition spd="slow" advTm="33175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Enabling Shading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Shading calculations are enabled by</a:t>
            </a:r>
          </a:p>
          <a:p>
            <a:pPr lvl="1" eaLnBrk="1" hangingPunct="1"/>
            <a:r>
              <a:rPr lang="en-US" altLang="en-US" smtClean="0"/>
              <a:t>glEnable(GL_LIGHTING)</a:t>
            </a:r>
          </a:p>
          <a:p>
            <a:pPr lvl="1" eaLnBrk="1" hangingPunct="1"/>
            <a:r>
              <a:rPr lang="en-US" altLang="en-US" b="1" smtClean="0"/>
              <a:t>Once lighting is enabled, glColor() ignored</a:t>
            </a:r>
          </a:p>
          <a:p>
            <a:pPr eaLnBrk="1" hangingPunct="1"/>
            <a:r>
              <a:rPr lang="en-US" altLang="en-US" smtClean="0"/>
              <a:t>Must enable each light source individually</a:t>
            </a:r>
          </a:p>
          <a:p>
            <a:pPr lvl="1" eaLnBrk="1" hangingPunct="1"/>
            <a:r>
              <a:rPr lang="en-US" altLang="en-US" smtClean="0"/>
              <a:t>glEnable(GL_LIGHTi) </a:t>
            </a:r>
            <a:r>
              <a:rPr lang="en-US" altLang="en-US" b="1" smtClean="0"/>
              <a:t>i=0,1…..</a:t>
            </a:r>
          </a:p>
        </p:txBody>
      </p:sp>
    </p:spTree>
    <p:extLst>
      <p:ext uri="{BB962C8B-B14F-4D97-AF65-F5344CB8AC3E}">
        <p14:creationId xmlns:p14="http://schemas.microsoft.com/office/powerpoint/2010/main" val="37063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47"/>
    </mc:Choice>
    <mc:Fallback xmlns="">
      <p:transition spd="slow" advTm="95047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Specify normals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OpenGL the normal vector is part of the state</a:t>
            </a:r>
          </a:p>
          <a:p>
            <a:pPr eaLnBrk="1" hangingPunct="1"/>
            <a:r>
              <a:rPr lang="en-US" altLang="en-US" dirty="0" smtClean="0"/>
              <a:t>Set by </a:t>
            </a:r>
            <a:r>
              <a:rPr lang="en-US" altLang="en-US" b="1" dirty="0" err="1" smtClean="0"/>
              <a:t>glNormal</a:t>
            </a:r>
            <a:r>
              <a:rPr lang="en-US" altLang="en-US" b="1" dirty="0" smtClean="0"/>
              <a:t>*()</a:t>
            </a:r>
          </a:p>
          <a:p>
            <a:pPr lvl="1" eaLnBrk="1" hangingPunct="1"/>
            <a:r>
              <a:rPr lang="en-US" altLang="en-US" dirty="0" smtClean="0"/>
              <a:t>glNormal3f(x, y, z);</a:t>
            </a:r>
          </a:p>
          <a:p>
            <a:pPr lvl="1" eaLnBrk="1" hangingPunct="1"/>
            <a:r>
              <a:rPr lang="en-US" altLang="en-US" dirty="0" smtClean="0"/>
              <a:t>glNormal3fv(p);</a:t>
            </a:r>
          </a:p>
          <a:p>
            <a:pPr eaLnBrk="1" hangingPunct="1"/>
            <a:r>
              <a:rPr lang="en-US" altLang="en-US" dirty="0" smtClean="0"/>
              <a:t>Usually we want to set the normal to have unit length so cosine calculations are correct</a:t>
            </a:r>
          </a:p>
          <a:p>
            <a:pPr lvl="1" eaLnBrk="1" hangingPunct="1"/>
            <a:r>
              <a:rPr lang="en-US" altLang="en-US" dirty="0" err="1" smtClean="0"/>
              <a:t>glEnable</a:t>
            </a:r>
            <a:r>
              <a:rPr lang="en-US" altLang="en-US" dirty="0" smtClean="0"/>
              <a:t>(GL_NORMALIZE) </a:t>
            </a:r>
            <a:r>
              <a:rPr lang="en-US" altLang="en-US" b="1" dirty="0" smtClean="0"/>
              <a:t>allows for </a:t>
            </a:r>
            <a:r>
              <a:rPr lang="en-US" altLang="en-US" b="1" dirty="0" err="1" smtClean="0"/>
              <a:t>autonormalization</a:t>
            </a:r>
            <a:r>
              <a:rPr lang="en-US" altLang="en-US" b="1" dirty="0" smtClean="0"/>
              <a:t> at a performance penalty</a:t>
            </a:r>
          </a:p>
        </p:txBody>
      </p:sp>
    </p:spTree>
    <p:extLst>
      <p:ext uri="{BB962C8B-B14F-4D97-AF65-F5344CB8AC3E}">
        <p14:creationId xmlns:p14="http://schemas.microsoft.com/office/powerpoint/2010/main" val="319099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83"/>
    </mc:Choice>
    <mc:Fallback xmlns="">
      <p:transition spd="slow" advTm="14908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Using Light Sources in OpenGL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 smtClean="0"/>
              <a:t>Creating a light Source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/>
              <a:t>- </a:t>
            </a:r>
            <a:r>
              <a:rPr lang="en-US" altLang="en-US" sz="2200" dirty="0" smtClean="0">
                <a:solidFill>
                  <a:srgbClr val="FF3300"/>
                </a:solidFill>
              </a:rPr>
              <a:t>Position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     </a:t>
            </a:r>
            <a:r>
              <a:rPr lang="en-US" altLang="en-US" sz="2200" dirty="0" err="1" smtClean="0"/>
              <a:t>GLfloat</a:t>
            </a: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myLightPosition</a:t>
            </a:r>
            <a:r>
              <a:rPr lang="en-US" altLang="en-US" sz="2200" dirty="0" smtClean="0"/>
              <a:t>[] = {3.0, 6.0, 5.0,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glLightfv</a:t>
            </a:r>
            <a:r>
              <a:rPr lang="en-US" altLang="en-US" sz="2200" dirty="0" smtClean="0"/>
              <a:t>(GL_LIGHT0, GL_POSITION, </a:t>
            </a:r>
            <a:r>
              <a:rPr lang="en-US" altLang="en-US" sz="2200" dirty="0" err="1" smtClean="0"/>
              <a:t>myLightPosition</a:t>
            </a:r>
            <a:r>
              <a:rPr lang="en-US" altLang="en-US" sz="2200" dirty="0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	</a:t>
            </a:r>
            <a:r>
              <a:rPr lang="en-US" altLang="zh-CN" sz="2200" dirty="0" smtClean="0">
                <a:ea typeface="SimSun" panose="02010600030101010101" pitchFamily="2" charset="-122"/>
              </a:rPr>
              <a:t>(</a:t>
            </a:r>
            <a:r>
              <a:rPr lang="en-US" altLang="zh-CN" sz="2200" i="1" dirty="0" smtClean="0">
                <a:ea typeface="SimSun" panose="02010600030101010101" pitchFamily="2" charset="-122"/>
              </a:rPr>
              <a:t>x</a:t>
            </a:r>
            <a:r>
              <a:rPr lang="en-US" altLang="zh-CN" sz="2200" dirty="0" smtClean="0">
                <a:ea typeface="SimSun" panose="02010600030101010101" pitchFamily="2" charset="-122"/>
              </a:rPr>
              <a:t>, </a:t>
            </a:r>
            <a:r>
              <a:rPr lang="en-US" altLang="zh-CN" sz="2200" i="1" dirty="0" smtClean="0">
                <a:ea typeface="SimSun" panose="02010600030101010101" pitchFamily="2" charset="-122"/>
              </a:rPr>
              <a:t>y</a:t>
            </a:r>
            <a:r>
              <a:rPr lang="en-US" altLang="zh-CN" sz="2200" dirty="0" smtClean="0">
                <a:ea typeface="SimSun" panose="02010600030101010101" pitchFamily="2" charset="-122"/>
              </a:rPr>
              <a:t>, </a:t>
            </a:r>
            <a:r>
              <a:rPr lang="en-US" altLang="zh-CN" sz="2200" i="1" dirty="0" smtClean="0">
                <a:ea typeface="SimSun" panose="02010600030101010101" pitchFamily="2" charset="-122"/>
              </a:rPr>
              <a:t>z</a:t>
            </a:r>
            <a:r>
              <a:rPr lang="en-US" altLang="zh-CN" sz="2200" dirty="0" smtClean="0">
                <a:ea typeface="SimSun" panose="02010600030101010101" pitchFamily="2" charset="-122"/>
              </a:rPr>
              <a:t>, 1) 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point light source, (</a:t>
            </a:r>
            <a:r>
              <a:rPr lang="en-US" altLang="zh-CN" sz="22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en-US" altLang="zh-CN" sz="22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en-US" altLang="zh-CN" sz="22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, 0)directional light source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- </a:t>
            </a:r>
            <a:r>
              <a:rPr lang="en-US" altLang="zh-CN" sz="2200" dirty="0" smtClean="0">
                <a:solidFill>
                  <a:srgbClr val="FF3300"/>
                </a:solidFill>
                <a:ea typeface="SimSun" panose="02010600030101010101" pitchFamily="2" charset="-122"/>
                <a:sym typeface="Wingdings" panose="05000000000000000000" pitchFamily="2" charset="2"/>
              </a:rPr>
              <a:t>Color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amb0[] = {0.2, 0.4, 0.6,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diff0[] = {0.8, 0.9, 0.5,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spec0[] = {1.0, 0.8, 1.0,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(GL_LIGHT0, GL_AMBIENT, amb0);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(GL_LIGHT0, GL_DIFFUSE, diff0);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200" dirty="0" err="1" smtClean="0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200" dirty="0" smtClean="0">
                <a:ea typeface="SimSun" panose="02010600030101010101" pitchFamily="2" charset="-122"/>
                <a:sym typeface="Wingdings" panose="05000000000000000000" pitchFamily="2" charset="2"/>
              </a:rPr>
              <a:t>(GL_LIGHT0, GL_SPECULAR, spec0); 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440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34"/>
    </mc:Choice>
    <mc:Fallback xmlns="">
      <p:transition spd="slow" advTm="135334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Light Sources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3765550"/>
          </a:xfrm>
        </p:spPr>
        <p:txBody>
          <a:bodyPr/>
          <a:lstStyle/>
          <a:p>
            <a:r>
              <a:rPr lang="en-US" dirty="0" smtClean="0"/>
              <a:t>Creating a light source</a:t>
            </a:r>
          </a:p>
          <a:p>
            <a:pPr eaLnBrk="1" hangingPunct="1">
              <a:buNone/>
            </a:pPr>
            <a:r>
              <a:rPr lang="en-US" altLang="zh-CN" sz="2800" dirty="0">
                <a:ea typeface="SimSun" panose="02010600030101010101" pitchFamily="2" charset="-122"/>
                <a:sym typeface="Wingdings" panose="05000000000000000000" pitchFamily="2" charset="2"/>
              </a:rPr>
              <a:t>- </a:t>
            </a:r>
            <a:r>
              <a:rPr lang="en-US" altLang="zh-CN" sz="2800" dirty="0">
                <a:solidFill>
                  <a:srgbClr val="FF3300"/>
                </a:solidFill>
                <a:ea typeface="SimSun" panose="02010600030101010101" pitchFamily="2" charset="-122"/>
                <a:sym typeface="Wingdings" panose="05000000000000000000" pitchFamily="2" charset="2"/>
              </a:rPr>
              <a:t>Color</a:t>
            </a:r>
          </a:p>
          <a:p>
            <a:pPr eaLnBrk="1" hangingPunct="1">
              <a:buNone/>
            </a:pPr>
            <a:r>
              <a:rPr lang="en-US" altLang="zh-CN" sz="28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amb0[] = {0.2, 0.4, 0.6, 1.0};</a:t>
            </a:r>
          </a:p>
          <a:p>
            <a:pPr eaLnBrk="1" hangingPunct="1"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diff0[] = {0.8, 0.9, 0.5, 1.0};</a:t>
            </a:r>
          </a:p>
          <a:p>
            <a:pPr eaLnBrk="1" hangingPunct="1"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GLfloat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spec0[] = {1.0, 0.8, 1.0, 1.0};</a:t>
            </a:r>
          </a:p>
          <a:p>
            <a:pPr eaLnBrk="1" hangingPunct="1"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(GL_LIGHT0, GL_AMBIENT, amb0);</a:t>
            </a:r>
          </a:p>
          <a:p>
            <a:pPr eaLnBrk="1" hangingPunct="1"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(GL_LIGHT0, GL_DIFFUSE, diff0);</a:t>
            </a:r>
          </a:p>
          <a:p>
            <a:pPr eaLnBrk="1" hangingPunct="1"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anose="05000000000000000000" pitchFamily="2" charset="2"/>
              </a:rPr>
              <a:t>glLightfv</a:t>
            </a:r>
            <a:r>
              <a:rPr lang="en-US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(GL_LIGHT0, GL_SPECULAR, spec0); </a:t>
            </a: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2" y="4648200"/>
            <a:ext cx="8133484" cy="17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07"/>
    </mc:Choice>
    <mc:Fallback xmlns="">
      <p:transition spd="slow" advTm="181307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Using Light Sources in OpenGL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317750"/>
          </a:xfrm>
        </p:spPr>
        <p:txBody>
          <a:bodyPr/>
          <a:lstStyle/>
          <a:p>
            <a:pPr eaLnBrk="1" hangingPunct="1"/>
            <a:r>
              <a:rPr lang="en-US" altLang="en-US" smtClean="0"/>
              <a:t>Splotlights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glLightf(GL_LIGHT0, GL_SPOT_CUTOFF, 45.0); // angle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glLightf(GL_LIGHT0, GL_SPOT_EXPONENT, 4.0); // </a:t>
            </a:r>
            <a:r>
              <a:rPr lang="en-US" altLang="en-US" sz="2400" smtClean="0">
                <a:sym typeface="Symbol" panose="05050102010706020507" pitchFamily="18" charset="2"/>
              </a:rPr>
              <a:t></a:t>
            </a:r>
            <a:r>
              <a:rPr lang="en-US" altLang="en-US" sz="2400" smtClean="0"/>
              <a:t> = 4.0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GLfloat     dir[] = {2.0, 1.0, -4.0}; // direction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glLightfv(GL_LIGHT0, GL_SPOT_DIRECTION, dir);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5029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8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55"/>
    </mc:Choice>
    <mc:Fallback xmlns="">
      <p:transition spd="slow" advTm="18345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Working with material in OpenGL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801100" cy="1174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GLfloat	myColor[] = {0.8, 0.2, 0.0,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800" smtClean="0"/>
              <a:t>glMaterialfv(GL_FRONT, GL_DIFFUSE, myColor);</a:t>
            </a:r>
            <a:endParaRPr lang="en-US" altLang="en-US" sz="2800" smtClean="0"/>
          </a:p>
          <a:p>
            <a:pPr eaLnBrk="1" hangingPunct="1"/>
            <a:endParaRPr lang="en-US" altLang="en-US" sz="2200" smtClean="0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838200" y="2362200"/>
            <a:ext cx="3657600" cy="990600"/>
          </a:xfrm>
          <a:prstGeom prst="wedgeRoundRectCallout">
            <a:avLst>
              <a:gd name="adj1" fmla="val 27736"/>
              <a:gd name="adj2" fmla="val -111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GL_BACK, GL_FRONT_AND_BACK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4953000" y="2362200"/>
            <a:ext cx="4343400" cy="990600"/>
          </a:xfrm>
          <a:prstGeom prst="wedgeRoundRectCallout">
            <a:avLst>
              <a:gd name="adj1" fmla="val -32347"/>
              <a:gd name="adj2" fmla="val -11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GL_AMBIENT, GL_SPECULAR,GL_EMISSION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58" y="3962400"/>
            <a:ext cx="8133484" cy="17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64"/>
    </mc:Choice>
    <mc:Fallback xmlns="">
      <p:transition spd="slow" advTm="16436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Working with material in OpenGL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GLfloat</a:t>
            </a:r>
            <a:r>
              <a:rPr lang="en-US" altLang="en-US" b="1" dirty="0" smtClean="0"/>
              <a:t> ambient[] = {0.2, 0.2, 0.2,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GLfloat</a:t>
            </a:r>
            <a:r>
              <a:rPr lang="en-US" altLang="en-US" b="1" dirty="0" smtClean="0"/>
              <a:t> diffuse[] = {1.0, 0.8, 0.0,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GLfloat</a:t>
            </a:r>
            <a:r>
              <a:rPr lang="en-US" altLang="en-US" b="1" dirty="0" smtClean="0"/>
              <a:t> specular[] = {1.0, 1.0, 1.0, 1.0};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GLfloat</a:t>
            </a:r>
            <a:r>
              <a:rPr lang="en-US" altLang="en-US" b="1" dirty="0" smtClean="0"/>
              <a:t> shine = 100.0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glMaterialfv</a:t>
            </a:r>
            <a:r>
              <a:rPr lang="en-US" altLang="en-US" b="1" dirty="0" smtClean="0"/>
              <a:t>(GL_FRONT, GL_AMBIENT, ambient);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glMaterialfv</a:t>
            </a:r>
            <a:r>
              <a:rPr lang="en-US" altLang="en-US" b="1" dirty="0" smtClean="0"/>
              <a:t>(GL_FRONT, GL_DIFFUSE, diffuse);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glMaterialfv</a:t>
            </a:r>
            <a:r>
              <a:rPr lang="en-US" altLang="en-US" b="1" dirty="0" smtClean="0"/>
              <a:t>(GL_FRONT, GL_SPECULAR, specular);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 smtClean="0"/>
              <a:t>glMaterialf</a:t>
            </a:r>
            <a:r>
              <a:rPr lang="en-US" altLang="en-US" b="1" dirty="0" smtClean="0"/>
              <a:t>(GL_FRONT, GL_SHININESS, shine);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4775137"/>
            <a:ext cx="7637318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34"/>
    </mc:Choice>
    <mc:Fallback xmlns="">
      <p:transition spd="slow" advTm="16733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Front and Back Faces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00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default is shade only front faces which works correctly for convex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we set two sided lighting, OpenGL will shade both sides of a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side can have its own properties which are set by using </a:t>
            </a:r>
            <a:r>
              <a:rPr lang="en-US" altLang="en-US" b="1" smtClean="0"/>
              <a:t>GL_FRONT</a:t>
            </a:r>
            <a:r>
              <a:rPr lang="en-US" altLang="en-US" smtClean="0"/>
              <a:t>, </a:t>
            </a:r>
            <a:r>
              <a:rPr lang="en-US" altLang="en-US" b="1" smtClean="0"/>
              <a:t>GL_BACK</a:t>
            </a:r>
            <a:r>
              <a:rPr lang="en-US" altLang="en-US" smtClean="0"/>
              <a:t>, or </a:t>
            </a:r>
            <a:r>
              <a:rPr lang="en-US" altLang="en-US" b="1" smtClean="0"/>
              <a:t>GL_FRONT_AND_BACK 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41988" name="Picture 5" descr="AN06F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1051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AN06F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3733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1219200" y="5105400"/>
            <a:ext cx="308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back faces not visible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816600" y="51054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back faces visible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0" y="5791200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Xem</a:t>
            </a:r>
            <a:r>
              <a:rPr lang="en-US" b="1" dirty="0" smtClean="0">
                <a:solidFill>
                  <a:srgbClr val="FF0000"/>
                </a:solidFill>
              </a:rPr>
              <a:t> Video Clip: </a:t>
            </a:r>
            <a:r>
              <a:rPr lang="en-US" b="1" dirty="0" err="1" smtClean="0">
                <a:solidFill>
                  <a:srgbClr val="FF0000"/>
                </a:solidFill>
              </a:rPr>
              <a:t>Chương</a:t>
            </a:r>
            <a:r>
              <a:rPr lang="en-US" b="1" dirty="0" smtClean="0">
                <a:solidFill>
                  <a:srgbClr val="FF0000"/>
                </a:solidFill>
              </a:rPr>
              <a:t> 3 – </a:t>
            </a:r>
            <a:r>
              <a:rPr lang="en-US" b="1" dirty="0" err="1" smtClean="0">
                <a:solidFill>
                  <a:srgbClr val="FF0000"/>
                </a:solidFill>
              </a:rPr>
              <a:t>Phần</a:t>
            </a:r>
            <a:r>
              <a:rPr lang="en-US" b="1" dirty="0" smtClean="0">
                <a:solidFill>
                  <a:srgbClr val="FF0000"/>
                </a:solidFill>
              </a:rPr>
              <a:t>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88"/>
    </mc:Choice>
    <mc:Fallback xmlns="">
      <p:transition spd="slow" advTm="519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78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Line Drawing: wire-frame with hidden surface removal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edges are drawn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objects now look solid, and it is easy to tell where one stops and the next begins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06675"/>
            <a:ext cx="4800600" cy="363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2372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Front and Back Faces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 Front Faces</a:t>
            </a:r>
          </a:p>
          <a:p>
            <a:pPr lvl="1" eaLnBrk="1" hangingPunct="1"/>
            <a:r>
              <a:rPr lang="en-US" altLang="en-US" smtClean="0"/>
              <a:t>glFrontFace(GL_CCW), glFrontFace(GL_CW)</a:t>
            </a:r>
          </a:p>
          <a:p>
            <a:pPr eaLnBrk="1" hangingPunct="1"/>
            <a:r>
              <a:rPr lang="en-US" altLang="en-US" smtClean="0"/>
              <a:t>Cull Face</a:t>
            </a:r>
          </a:p>
          <a:p>
            <a:pPr lvl="1" eaLnBrk="1" hangingPunct="1"/>
            <a:r>
              <a:rPr lang="en-US" altLang="en-US" smtClean="0"/>
              <a:t>glEnable(GL_CULL_FACE)</a:t>
            </a:r>
          </a:p>
          <a:p>
            <a:pPr lvl="1" eaLnBrk="1" hangingPunct="1"/>
            <a:r>
              <a:rPr lang="en-US" altLang="en-US" smtClean="0"/>
              <a:t>glCullFace(GLenum  	mode);</a:t>
            </a:r>
          </a:p>
          <a:p>
            <a:pPr lvl="2" eaLnBrk="1" hangingPunct="1"/>
            <a:r>
              <a:rPr lang="en-US" altLang="en-US" smtClean="0"/>
              <a:t> GL_FRONT, </a:t>
            </a:r>
          </a:p>
          <a:p>
            <a:pPr lvl="2" eaLnBrk="1" hangingPunct="1"/>
            <a:r>
              <a:rPr lang="en-US" altLang="en-US" smtClean="0"/>
              <a:t> GL_BACK,  </a:t>
            </a:r>
          </a:p>
          <a:p>
            <a:pPr lvl="2" eaLnBrk="1" hangingPunct="1"/>
            <a:r>
              <a:rPr lang="en-US" altLang="en-US" smtClean="0"/>
              <a:t> GL_FRONT_AND_BACK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227" y="5638800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Xem</a:t>
            </a:r>
            <a:r>
              <a:rPr lang="en-US" b="1" dirty="0" smtClean="0">
                <a:solidFill>
                  <a:srgbClr val="FF0000"/>
                </a:solidFill>
              </a:rPr>
              <a:t> Video Clip: </a:t>
            </a:r>
            <a:r>
              <a:rPr lang="en-US" b="1" dirty="0" err="1" smtClean="0">
                <a:solidFill>
                  <a:srgbClr val="FF0000"/>
                </a:solidFill>
              </a:rPr>
              <a:t>Chương</a:t>
            </a:r>
            <a:r>
              <a:rPr lang="en-US" b="1" dirty="0" smtClean="0">
                <a:solidFill>
                  <a:srgbClr val="FF0000"/>
                </a:solidFill>
              </a:rPr>
              <a:t> 3 – </a:t>
            </a:r>
            <a:r>
              <a:rPr lang="en-US" b="1" dirty="0" err="1" smtClean="0">
                <a:solidFill>
                  <a:srgbClr val="FF0000"/>
                </a:solidFill>
              </a:rPr>
              <a:t>Phần</a:t>
            </a:r>
            <a:r>
              <a:rPr lang="en-US" b="1" dirty="0" smtClean="0">
                <a:solidFill>
                  <a:srgbClr val="FF0000"/>
                </a:solidFill>
              </a:rPr>
              <a:t>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91"/>
    </mc:Choice>
    <mc:Fallback xmlns="">
      <p:transition spd="slow" advTm="4029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Computation of Vectors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155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v </a:t>
            </a:r>
            <a:r>
              <a:rPr lang="en-US" altLang="en-US" dirty="0" smtClean="0"/>
              <a:t>are specified by the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Can compute </a:t>
            </a:r>
            <a:r>
              <a:rPr lang="en-US" altLang="en-US" b="1" dirty="0" smtClean="0"/>
              <a:t>r </a:t>
            </a:r>
            <a:r>
              <a:rPr lang="en-US" altLang="en-US" dirty="0" smtClean="0"/>
              <a:t>from </a:t>
            </a:r>
            <a:r>
              <a:rPr lang="en-US" altLang="en-US" b="1" dirty="0" smtClean="0"/>
              <a:t>s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Problem is determining </a:t>
            </a:r>
            <a:r>
              <a:rPr lang="en-US" altLang="en-US" b="1" dirty="0" smtClean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simple surfaces is can be determined but how we determine </a:t>
            </a:r>
            <a:r>
              <a:rPr lang="en-US" altLang="en-US" b="1" dirty="0" smtClean="0"/>
              <a:t>m </a:t>
            </a:r>
            <a:r>
              <a:rPr lang="en-US" altLang="en-US" dirty="0" smtClean="0"/>
              <a:t>differs depending on underlying representation of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OpenGL leaves determination of normal to application</a:t>
            </a: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60825"/>
            <a:ext cx="2971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6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4"/>
    </mc:Choice>
    <mc:Fallback xmlns="">
      <p:transition spd="slow" advTm="5453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Computation of Vectors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165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 face is flat </a:t>
            </a:r>
            <a:r>
              <a:rPr lang="en-US" altLang="en-US" smtClean="0">
                <a:sym typeface="Wingdings" panose="05000000000000000000" pitchFamily="2" charset="2"/>
              </a:rPr>
              <a:t> face’s normal vector is vertices normal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m = </a:t>
            </a:r>
            <a:r>
              <a:rPr lang="en-US" altLang="ko-KR" smtClean="0">
                <a:ea typeface="Gulim" pitchFamily="34" charset="-127"/>
              </a:rPr>
              <a:t>(V1 – V2) x</a:t>
            </a:r>
            <a:r>
              <a:rPr lang="ko-KR" altLang="en-US" smtClean="0">
                <a:ea typeface="Gulim" pitchFamily="34" charset="-127"/>
                <a:cs typeface="Arial" panose="020B0604020202020204" pitchFamily="34" charset="0"/>
              </a:rPr>
              <a:t> </a:t>
            </a:r>
            <a:r>
              <a:rPr lang="en-US" altLang="ko-KR" smtClean="0">
                <a:ea typeface="Gulim" pitchFamily="34" charset="-127"/>
                <a:cs typeface="Arial" panose="020B0604020202020204" pitchFamily="34" charset="0"/>
              </a:rPr>
              <a:t>(V3 – V4)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Gulim" pitchFamily="34" charset="-127"/>
                <a:cs typeface="Arial" panose="020B0604020202020204" pitchFamily="34" charset="0"/>
              </a:rPr>
              <a:t>Two problem: 1) two vector nearly parallel, 2) not all the vertices lie in the same plane</a:t>
            </a:r>
            <a:endParaRPr lang="en-US" altLang="en-US" smtClean="0">
              <a:ea typeface="Gulim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62000" y="2971800"/>
          <a:ext cx="4114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993900" imgH="431800" progId="Equation.3">
                  <p:embed/>
                </p:oleObj>
              </mc:Choice>
              <mc:Fallback>
                <p:oleObj name="Equation" r:id="rId3" imgW="1993900" imgH="43180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4114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62000" y="3987800"/>
          <a:ext cx="4114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006600" imgH="431800" progId="Equation.3">
                  <p:embed/>
                </p:oleObj>
              </mc:Choice>
              <mc:Fallback>
                <p:oleObj name="Equation" r:id="rId5" imgW="2006600" imgH="43180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87800"/>
                        <a:ext cx="4114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762000" y="4876800"/>
          <a:ext cx="4191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32000" imgH="431800" progId="Equation.3">
                  <p:embed/>
                </p:oleObj>
              </mc:Choice>
              <mc:Fallback>
                <p:oleObj name="Equation" r:id="rId7" imgW="2032000" imgH="431800" progId="Equation.3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4191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181600" y="3600450"/>
            <a:ext cx="4343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 </a:t>
            </a:r>
            <a:r>
              <a:rPr lang="en-US" altLang="zh-CN">
                <a:solidFill>
                  <a:schemeClr val="tx1"/>
                </a:solidFill>
                <a:ea typeface="SimSun" panose="02010600030101010101" pitchFamily="2" charset="-122"/>
              </a:rPr>
              <a:t>next(</a:t>
            </a:r>
            <a:r>
              <a:rPr lang="en-US" altLang="zh-CN" i="1">
                <a:solidFill>
                  <a:schemeClr val="tx1"/>
                </a:solidFill>
                <a:ea typeface="SimSun" panose="02010600030101010101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SimSun" panose="02010600030101010101" pitchFamily="2" charset="-122"/>
              </a:rPr>
              <a:t>) = (</a:t>
            </a:r>
            <a:r>
              <a:rPr lang="en-US" altLang="zh-CN" i="1">
                <a:solidFill>
                  <a:schemeClr val="tx1"/>
                </a:solidFill>
                <a:ea typeface="SimSun" panose="02010600030101010101" pitchFamily="2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a typeface="SimSun" panose="02010600030101010101" pitchFamily="2" charset="-122"/>
              </a:rPr>
              <a:t>+ 1) mod </a:t>
            </a:r>
            <a:r>
              <a:rPr lang="en-US" altLang="zh-CN" i="1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 Traversed in CCW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 m outward</a:t>
            </a:r>
          </a:p>
        </p:txBody>
      </p:sp>
    </p:spTree>
    <p:extLst>
      <p:ext uri="{BB962C8B-B14F-4D97-AF65-F5344CB8AC3E}">
        <p14:creationId xmlns:p14="http://schemas.microsoft.com/office/powerpoint/2010/main" val="26654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48"/>
    </mc:Choice>
    <mc:Fallback xmlns="">
      <p:transition spd="slow" advTm="279348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Vectors</a:t>
            </a:r>
            <a:endParaRPr lang="en-US" dirty="0"/>
          </a:p>
        </p:txBody>
      </p:sp>
      <p:pic>
        <p:nvPicPr>
          <p:cNvPr id="4" name="Picture 5" descr="AN06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32004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038600" cy="335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0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88"/>
    </mc:Choice>
    <mc:Fallback xmlns="">
      <p:transition spd="slow" advTm="165988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Computation of Vectors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801100" cy="14033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Normal vector for a surface given parametrically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1238"/>
            <a:ext cx="88392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2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1266825"/>
          <a:ext cx="4114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739900" imgH="495300" progId="Equation.3">
                  <p:embed/>
                </p:oleObj>
              </mc:Choice>
              <mc:Fallback>
                <p:oleObj name="Equation" r:id="rId4" imgW="1739900" imgH="49530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66825"/>
                        <a:ext cx="4114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5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518"/>
    </mc:Choice>
    <mc:Fallback xmlns="">
      <p:transition spd="slow" advTm="159518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Computation of Vectors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877300" cy="48323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Normal vector for a surface given implicitly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800" smtClean="0"/>
              <a:t>EX: the implicit form of plane: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             </a:t>
            </a:r>
            <a:r>
              <a:rPr lang="en-US" altLang="zh-CN" sz="2800" i="1" smtClean="0">
                <a:ea typeface="SimSun" panose="02010600030101010101" pitchFamily="2" charset="-122"/>
              </a:rPr>
              <a:t>F</a:t>
            </a:r>
            <a:r>
              <a:rPr lang="en-US" altLang="zh-CN" sz="2800" smtClean="0">
                <a:ea typeface="SimSun" panose="02010600030101010101" pitchFamily="2" charset="-122"/>
              </a:rPr>
              <a:t>(</a:t>
            </a:r>
            <a:r>
              <a:rPr lang="en-US" altLang="zh-CN" sz="2800" i="1" smtClean="0">
                <a:ea typeface="SimSun" panose="02010600030101010101" pitchFamily="2" charset="-122"/>
              </a:rPr>
              <a:t>x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y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z</a:t>
            </a:r>
            <a:r>
              <a:rPr lang="en-US" altLang="zh-CN" sz="2800" smtClean="0">
                <a:ea typeface="SimSun" panose="02010600030101010101" pitchFamily="2" charset="-122"/>
              </a:rPr>
              <a:t>) = </a:t>
            </a:r>
            <a:r>
              <a:rPr lang="en-US" altLang="zh-CN" sz="2800" b="1" smtClean="0">
                <a:ea typeface="SimSun" panose="02010600030101010101" pitchFamily="2" charset="-122"/>
              </a:rPr>
              <a:t>n</a:t>
            </a:r>
            <a:r>
              <a:rPr lang="en-US" altLang="zh-CN" sz="2800" smtClean="0">
                <a:ea typeface="SimSun" panose="02010600030101010101" pitchFamily="2" charset="-122"/>
              </a:rPr>
              <a:t> </a:t>
            </a:r>
            <a:r>
              <a:rPr lang="en-US" altLang="zh-CN" sz="2800" smtClean="0">
                <a:ea typeface="SimSun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smtClean="0">
                <a:ea typeface="SimSun" panose="02010600030101010101" pitchFamily="2" charset="-122"/>
              </a:rPr>
              <a:t> ((</a:t>
            </a:r>
            <a:r>
              <a:rPr lang="en-US" altLang="zh-CN" sz="2800" i="1" smtClean="0">
                <a:ea typeface="SimSun" panose="02010600030101010101" pitchFamily="2" charset="-122"/>
              </a:rPr>
              <a:t>x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y</a:t>
            </a:r>
            <a:r>
              <a:rPr lang="en-US" altLang="zh-CN" sz="2800" smtClean="0">
                <a:ea typeface="SimSun" panose="02010600030101010101" pitchFamily="2" charset="-122"/>
              </a:rPr>
              <a:t>, </a:t>
            </a:r>
            <a:r>
              <a:rPr lang="en-US" altLang="zh-CN" sz="2800" i="1" smtClean="0">
                <a:ea typeface="SimSun" panose="02010600030101010101" pitchFamily="2" charset="-122"/>
              </a:rPr>
              <a:t>z</a:t>
            </a:r>
            <a:r>
              <a:rPr lang="en-US" altLang="zh-CN" sz="2800" smtClean="0">
                <a:ea typeface="SimSun" panose="02010600030101010101" pitchFamily="2" charset="-122"/>
              </a:rPr>
              <a:t>) – </a:t>
            </a:r>
            <a:r>
              <a:rPr lang="en-US" altLang="zh-CN" sz="2800" i="1" smtClean="0">
                <a:ea typeface="SimSun" panose="02010600030101010101" pitchFamily="2" charset="-122"/>
              </a:rPr>
              <a:t>A</a:t>
            </a:r>
            <a:r>
              <a:rPr lang="en-US" altLang="zh-CN" sz="2800" smtClean="0">
                <a:ea typeface="SimSun" panose="02010600030101010101" pitchFamily="2" charset="-122"/>
              </a:rPr>
              <a:t>) = 0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     or: </a:t>
            </a:r>
            <a:r>
              <a:rPr lang="en-US" altLang="zh-CN" sz="2800" i="1" smtClean="0">
                <a:ea typeface="SimSun" panose="02010600030101010101" pitchFamily="2" charset="-122"/>
              </a:rPr>
              <a:t>n</a:t>
            </a:r>
            <a:r>
              <a:rPr lang="en-US" altLang="zh-CN" sz="2800" i="1" baseline="-25000" smtClean="0">
                <a:ea typeface="SimSun" panose="02010600030101010101" pitchFamily="2" charset="-122"/>
              </a:rPr>
              <a:t>x</a:t>
            </a:r>
            <a:r>
              <a:rPr lang="en-US" altLang="zh-CN" sz="2800" i="1" smtClean="0">
                <a:ea typeface="SimSun" panose="02010600030101010101" pitchFamily="2" charset="-122"/>
              </a:rPr>
              <a:t>x</a:t>
            </a:r>
            <a:r>
              <a:rPr lang="en-US" altLang="zh-CN" sz="2800" smtClean="0">
                <a:ea typeface="SimSun" panose="02010600030101010101" pitchFamily="2" charset="-122"/>
              </a:rPr>
              <a:t> +</a:t>
            </a:r>
            <a:r>
              <a:rPr lang="en-US" altLang="zh-CN" sz="2800" i="1" smtClean="0">
                <a:ea typeface="SimSun" panose="02010600030101010101" pitchFamily="2" charset="-122"/>
              </a:rPr>
              <a:t> n</a:t>
            </a:r>
            <a:r>
              <a:rPr lang="en-US" altLang="zh-CN" sz="2800" i="1" baseline="-25000" smtClean="0">
                <a:ea typeface="SimSun" panose="02010600030101010101" pitchFamily="2" charset="-122"/>
              </a:rPr>
              <a:t>y</a:t>
            </a:r>
            <a:r>
              <a:rPr lang="en-US" altLang="zh-CN" sz="2800" i="1" smtClean="0">
                <a:ea typeface="SimSun" panose="02010600030101010101" pitchFamily="2" charset="-122"/>
              </a:rPr>
              <a:t>y</a:t>
            </a:r>
            <a:r>
              <a:rPr lang="en-US" altLang="zh-CN" sz="2800" smtClean="0">
                <a:ea typeface="SimSun" panose="02010600030101010101" pitchFamily="2" charset="-122"/>
              </a:rPr>
              <a:t> + </a:t>
            </a:r>
            <a:r>
              <a:rPr lang="en-US" altLang="zh-CN" sz="2800" i="1" smtClean="0">
                <a:ea typeface="SimSun" panose="02010600030101010101" pitchFamily="2" charset="-122"/>
              </a:rPr>
              <a:t>n</a:t>
            </a:r>
            <a:r>
              <a:rPr lang="en-US" altLang="zh-CN" sz="2800" i="1" baseline="-25000" smtClean="0">
                <a:ea typeface="SimSun" panose="02010600030101010101" pitchFamily="2" charset="-122"/>
              </a:rPr>
              <a:t>z</a:t>
            </a:r>
            <a:r>
              <a:rPr lang="en-US" altLang="zh-CN" sz="2800" i="1" smtClean="0">
                <a:ea typeface="SimSun" panose="02010600030101010101" pitchFamily="2" charset="-122"/>
              </a:rPr>
              <a:t>z</a:t>
            </a:r>
            <a:r>
              <a:rPr lang="en-US" altLang="zh-CN" sz="2800" smtClean="0">
                <a:ea typeface="SimSun" panose="02010600030101010101" pitchFamily="2" charset="-122"/>
              </a:rPr>
              <a:t> - </a:t>
            </a:r>
            <a:r>
              <a:rPr lang="en-US" altLang="zh-CN" sz="2800" b="1" smtClean="0">
                <a:ea typeface="SimSun" panose="02010600030101010101" pitchFamily="2" charset="-122"/>
              </a:rPr>
              <a:t>n</a:t>
            </a:r>
            <a:r>
              <a:rPr lang="en-US" altLang="zh-CN" sz="2800" smtClean="0">
                <a:ea typeface="SimSun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i="1" smtClean="0">
                <a:ea typeface="SimSun" panose="02010600030101010101" pitchFamily="2" charset="-122"/>
              </a:rPr>
              <a:t>A</a:t>
            </a:r>
            <a:r>
              <a:rPr lang="en-US" altLang="zh-CN" sz="2800" smtClean="0">
                <a:ea typeface="SimSun" panose="02010600030101010101" pitchFamily="2" charset="-122"/>
              </a:rPr>
              <a:t> =0 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>
                <a:ea typeface="SimSun" panose="02010600030101010101" pitchFamily="2" charset="-122"/>
              </a:rPr>
              <a:t>     </a:t>
            </a:r>
            <a:r>
              <a:rPr lang="en-US" altLang="zh-CN" sz="2800" smtClean="0">
                <a:ea typeface="SimSun" panose="02010600030101010101" pitchFamily="2" charset="-122"/>
                <a:sym typeface="Wingdings" panose="05000000000000000000" pitchFamily="2" charset="2"/>
              </a:rPr>
              <a:t> normal is (n</a:t>
            </a:r>
            <a:r>
              <a:rPr lang="en-US" altLang="zh-CN" sz="2800" baseline="-25000" smtClean="0">
                <a:ea typeface="SimSun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sz="2800" smtClean="0">
                <a:ea typeface="SimSun" panose="02010600030101010101" pitchFamily="2" charset="-122"/>
                <a:sym typeface="Wingdings" panose="05000000000000000000" pitchFamily="2" charset="2"/>
              </a:rPr>
              <a:t>, n</a:t>
            </a:r>
            <a:r>
              <a:rPr lang="en-US" altLang="zh-CN" sz="2800" baseline="-25000" smtClean="0">
                <a:ea typeface="SimSun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 sz="2800" smtClean="0">
                <a:ea typeface="SimSun" panose="02010600030101010101" pitchFamily="2" charset="-122"/>
                <a:sym typeface="Wingdings" panose="05000000000000000000" pitchFamily="2" charset="2"/>
              </a:rPr>
              <a:t>, n</a:t>
            </a:r>
            <a:r>
              <a:rPr lang="en-US" altLang="zh-CN" sz="2800" baseline="-25000" smtClean="0">
                <a:ea typeface="SimSun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en-US" altLang="zh-CN" sz="2800" smtClean="0">
                <a:ea typeface="SimSun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1812925"/>
          <a:ext cx="77724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492500" imgH="520700" progId="Equation.3">
                  <p:embed/>
                </p:oleObj>
              </mc:Choice>
              <mc:Fallback>
                <p:oleObj name="Equation" r:id="rId3" imgW="3492500" imgH="5207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12925"/>
                        <a:ext cx="77724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8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45"/>
    </mc:Choice>
    <mc:Fallback xmlns="">
      <p:transition spd="slow" advTm="44645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Generic Shapes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82650"/>
            <a:ext cx="9296400" cy="2546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sphere: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Implicit form </a:t>
            </a:r>
            <a:r>
              <a:rPr lang="en-US" altLang="zh-CN" dirty="0" smtClean="0">
                <a:ea typeface="SimSun" panose="02010600030101010101" pitchFamily="2" charset="-122"/>
              </a:rPr>
              <a:t>F(x, y, z) = x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dirty="0" smtClean="0">
                <a:ea typeface="SimSun" panose="02010600030101010101" pitchFamily="2" charset="-122"/>
              </a:rPr>
              <a:t> + y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dirty="0" smtClean="0">
                <a:ea typeface="SimSun" panose="02010600030101010101" pitchFamily="2" charset="-122"/>
              </a:rPr>
              <a:t> + z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dirty="0" smtClean="0">
                <a:ea typeface="SimSun" panose="02010600030101010101" pitchFamily="2" charset="-122"/>
              </a:rPr>
              <a:t> – 1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smtClean="0">
                <a:sym typeface="Wingdings" panose="05000000000000000000" pitchFamily="2" charset="2"/>
              </a:rPr>
              <a:t> normal (2x, 2y, 2z)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>
                <a:sym typeface="Wingdings" panose="05000000000000000000" pitchFamily="2" charset="2"/>
              </a:rPr>
              <a:t>Parametric form </a:t>
            </a:r>
            <a:r>
              <a:rPr lang="pt-BR" altLang="en-US" sz="2400" dirty="0">
                <a:ea typeface="SimSun" panose="02010600030101010101" pitchFamily="2" charset="-122"/>
                <a:sym typeface="Wingdings" panose="05000000000000000000" pitchFamily="2" charset="2"/>
              </a:rPr>
              <a:t>p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 = (cos(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)cos(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), cos(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)sin(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), sin(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		</a:t>
            </a:r>
            <a:endParaRPr lang="en-US" altLang="en-US" dirty="0" smtClean="0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73914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37"/>
    </mc:Choice>
    <mc:Fallback xmlns="">
      <p:transition spd="slow" advTm="82137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sphere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>
                <a:sym typeface="Wingdings" panose="05000000000000000000" pitchFamily="2" charset="2"/>
              </a:rPr>
              <a:t>Parametric form </a:t>
            </a:r>
            <a:r>
              <a:rPr lang="pt-BR" altLang="en-US" sz="2400" dirty="0">
                <a:ea typeface="SimSun" panose="02010600030101010101" pitchFamily="2" charset="-122"/>
                <a:sym typeface="Wingdings" panose="05000000000000000000" pitchFamily="2" charset="2"/>
              </a:rPr>
              <a:t>p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) = (cos(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)cos(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), cos(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)sin(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>
                <a:ea typeface="SimSun" panose="02010600030101010101" pitchFamily="2" charset="-122"/>
                <a:sym typeface="Wingdings" panose="05000000000000000000" pitchFamily="2" charset="2"/>
              </a:rPr>
              <a:t>), sin(</a:t>
            </a:r>
            <a:r>
              <a:rPr lang="pt-BR" altLang="zh-CN" sz="2400" i="1" dirty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dp/du = (-cos(v)sin(u), cos(v)cos(u), 0)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dp/dv = (-sin(v)cos(u), -sin(v)sin(u), cos(v))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n(u, v) = (dp/du) x (dp/dv) = cos(v)p(u,v)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pt-BR" altLang="zh-CN" sz="2400" dirty="0">
              <a:ea typeface="SimSun" panose="02010600030101010101" pitchFamily="2" charset="-122"/>
              <a:sym typeface="Wingdings" panose="05000000000000000000" pitchFamily="2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CN" dirty="0">
                <a:ea typeface="SimSun" panose="02010600030101010101" pitchFamily="2" charset="-122"/>
                <a:sym typeface="Wingdings" panose="05000000000000000000" pitchFamily="2" charset="2"/>
              </a:rPr>
              <a:t>		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4038600"/>
          <a:ext cx="29718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44600" imgH="736600" progId="Equation.3">
                  <p:embed/>
                </p:oleObj>
              </mc:Choice>
              <mc:Fallback>
                <p:oleObj name="Equation" r:id="rId3" imgW="1244600" imgH="736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29718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7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62"/>
    </mc:Choice>
    <mc:Fallback xmlns="">
      <p:transition spd="slow" advTm="94762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Generic Shapes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8511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Cylinder:</a:t>
            </a:r>
          </a:p>
          <a:p>
            <a:pPr lvl="1" eaLnBrk="1" hangingPunct="1"/>
            <a:r>
              <a:rPr lang="en-US" altLang="en-US" dirty="0" smtClean="0"/>
              <a:t>Implicit form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F</a:t>
            </a:r>
            <a:r>
              <a:rPr lang="en-US" altLang="zh-CN" sz="2400" dirty="0" smtClean="0">
                <a:ea typeface="SimSun" panose="02010600030101010101" pitchFamily="2" charset="-122"/>
              </a:rPr>
              <a:t>(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</a:rPr>
              <a:t>, z) 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sz="2400" dirty="0" smtClean="0">
                <a:ea typeface="SimSun" panose="02010600030101010101" pitchFamily="2" charset="-122"/>
              </a:rPr>
              <a:t> +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y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sz="2400" dirty="0" smtClean="0">
                <a:ea typeface="SimSun" panose="02010600030101010101" pitchFamily="2" charset="-122"/>
              </a:rPr>
              <a:t> – (1 + (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–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1</a:t>
            </a:r>
            <a:r>
              <a:rPr lang="en-US" altLang="zh-CN" sz="2400" dirty="0" smtClean="0">
                <a:ea typeface="SimSun" panose="02010600030101010101" pitchFamily="2" charset="-122"/>
              </a:rPr>
              <a:t>)</a:t>
            </a:r>
            <a:r>
              <a:rPr lang="en-US" altLang="zh-CN" sz="2400" i="1" dirty="0" smtClean="0">
                <a:ea typeface="SimSun" panose="02010600030101010101" pitchFamily="2" charset="-12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</a:rPr>
              <a:t>)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2</a:t>
            </a:r>
            <a:r>
              <a:rPr lang="en-US" altLang="zh-CN" sz="2400" dirty="0" smtClean="0">
                <a:ea typeface="SimSun" panose="02010600030101010101" pitchFamily="2" charset="-122"/>
              </a:rPr>
              <a:t>      0&lt;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</a:rPr>
              <a:t>&lt;1</a:t>
            </a:r>
            <a:r>
              <a:rPr lang="en-US" altLang="zh-CN" dirty="0" smtClean="0">
                <a:ea typeface="SimSun" panose="02010600030101010101" pitchFamily="2" charset="-122"/>
              </a:rPr>
              <a:t>	 </a:t>
            </a: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pt-BR" altLang="zh-CN" b="1" dirty="0" smtClean="0">
                <a:ea typeface="SimSun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) = (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-(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s 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– 1)(1 + (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 -1)</a:t>
            </a:r>
            <a:r>
              <a:rPr lang="pt-B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pt-B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))	</a:t>
            </a: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lvl="1" eaLnBrk="1" hangingPunct="1"/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Parametric form </a:t>
            </a:r>
          </a:p>
          <a:p>
            <a:pPr lvl="1" eaLnBrk="1" hangingPunct="1">
              <a:buFontTx/>
              <a:buNone/>
            </a:pP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   P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 = ((1 + 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 – 1)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)cos(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), (1 + 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 – 1)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)sin(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), </a:t>
            </a:r>
            <a:r>
              <a:rPr lang="pt-BR" altLang="zh-CN" sz="2400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pt-BR" altLang="zh-CN" sz="2400" dirty="0" smtClean="0">
                <a:ea typeface="SimSun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		 </a:t>
            </a:r>
            <a:r>
              <a:rPr lang="pt-BR" altLang="en-US" b="1" dirty="0" smtClean="0">
                <a:sym typeface="Wingdings" panose="05000000000000000000" pitchFamily="2" charset="2"/>
              </a:rPr>
              <a:t>n</a:t>
            </a:r>
            <a:r>
              <a:rPr lang="pt-BR" altLang="en-US" dirty="0" smtClean="0">
                <a:sym typeface="Wingdings" panose="05000000000000000000" pitchFamily="2" charset="2"/>
              </a:rPr>
              <a:t>(</a:t>
            </a:r>
            <a:r>
              <a:rPr lang="pt-BR" altLang="en-US" i="1" dirty="0" smtClean="0">
                <a:sym typeface="Wingdings" panose="05000000000000000000" pitchFamily="2" charset="2"/>
              </a:rPr>
              <a:t>u</a:t>
            </a:r>
            <a:r>
              <a:rPr lang="pt-BR" altLang="en-US" dirty="0" smtClean="0">
                <a:sym typeface="Wingdings" panose="05000000000000000000" pitchFamily="2" charset="2"/>
              </a:rPr>
              <a:t>, </a:t>
            </a:r>
            <a:r>
              <a:rPr lang="pt-BR" altLang="en-US" i="1" dirty="0" smtClean="0">
                <a:sym typeface="Wingdings" panose="05000000000000000000" pitchFamily="2" charset="2"/>
              </a:rPr>
              <a:t>v</a:t>
            </a:r>
            <a:r>
              <a:rPr lang="pt-BR" altLang="en-US" dirty="0" smtClean="0">
                <a:sym typeface="Wingdings" panose="05000000000000000000" pitchFamily="2" charset="2"/>
              </a:rPr>
              <a:t>) = (cos(</a:t>
            </a:r>
            <a:r>
              <a:rPr lang="pt-BR" altLang="en-US" i="1" dirty="0" smtClean="0">
                <a:sym typeface="Wingdings" panose="05000000000000000000" pitchFamily="2" charset="2"/>
              </a:rPr>
              <a:t>u</a:t>
            </a:r>
            <a:r>
              <a:rPr lang="pt-BR" altLang="en-US" dirty="0" smtClean="0">
                <a:sym typeface="Wingdings" panose="05000000000000000000" pitchFamily="2" charset="2"/>
              </a:rPr>
              <a:t>), sin(</a:t>
            </a:r>
            <a:r>
              <a:rPr lang="pt-BR" altLang="en-US" i="1" dirty="0" smtClean="0">
                <a:sym typeface="Wingdings" panose="05000000000000000000" pitchFamily="2" charset="2"/>
              </a:rPr>
              <a:t>u</a:t>
            </a:r>
            <a:r>
              <a:rPr lang="pt-BR" altLang="en-US" dirty="0" smtClean="0">
                <a:sym typeface="Wingdings" panose="05000000000000000000" pitchFamily="2" charset="2"/>
              </a:rPr>
              <a:t>), 1-</a:t>
            </a:r>
            <a:r>
              <a:rPr lang="pt-BR" altLang="en-US" i="1" dirty="0" smtClean="0">
                <a:sym typeface="Wingdings" panose="05000000000000000000" pitchFamily="2" charset="2"/>
              </a:rPr>
              <a:t>s</a:t>
            </a:r>
            <a:r>
              <a:rPr lang="pt-BR" altLang="en-US" dirty="0" smtClean="0">
                <a:sym typeface="Wingdings" panose="05000000000000000000" pitchFamily="2" charset="2"/>
              </a:rPr>
              <a:t>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dirty="0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65532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40"/>
    </mc:Choice>
    <mc:Fallback xmlns="">
      <p:transition spd="slow" advTm="8404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Generic Shape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546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- Implicit: </a:t>
            </a:r>
            <a:r>
              <a:rPr lang="fr-FR" altLang="zh-CN" i="1" dirty="0" smtClean="0">
                <a:ea typeface="SimSun" panose="02010600030101010101" pitchFamily="2" charset="-122"/>
              </a:rPr>
              <a:t>F</a:t>
            </a:r>
            <a:r>
              <a:rPr lang="fr-FR" altLang="zh-CN" dirty="0" smtClean="0">
                <a:ea typeface="SimSun" panose="02010600030101010101" pitchFamily="2" charset="-122"/>
              </a:rPr>
              <a:t>(</a:t>
            </a:r>
            <a:r>
              <a:rPr lang="fr-FR" altLang="zh-CN" i="1" dirty="0" smtClean="0">
                <a:ea typeface="SimSun" panose="02010600030101010101" pitchFamily="2" charset="-122"/>
              </a:rPr>
              <a:t>x</a:t>
            </a:r>
            <a:r>
              <a:rPr lang="fr-FR" altLang="zh-CN" dirty="0" smtClean="0">
                <a:ea typeface="SimSun" panose="02010600030101010101" pitchFamily="2" charset="-122"/>
              </a:rPr>
              <a:t>, </a:t>
            </a:r>
            <a:r>
              <a:rPr lang="fr-FR" altLang="zh-CN" i="1" dirty="0" smtClean="0">
                <a:ea typeface="SimSun" panose="02010600030101010101" pitchFamily="2" charset="-122"/>
              </a:rPr>
              <a:t>y</a:t>
            </a:r>
            <a:r>
              <a:rPr lang="fr-FR" altLang="zh-CN" dirty="0" smtClean="0">
                <a:ea typeface="SimSun" panose="02010600030101010101" pitchFamily="2" charset="-122"/>
              </a:rPr>
              <a:t>, </a:t>
            </a:r>
            <a:r>
              <a:rPr lang="fr-FR" altLang="zh-CN" i="1" dirty="0" smtClean="0">
                <a:ea typeface="SimSun" panose="02010600030101010101" pitchFamily="2" charset="-122"/>
              </a:rPr>
              <a:t>z</a:t>
            </a:r>
            <a:r>
              <a:rPr lang="fr-FR" altLang="zh-CN" dirty="0" smtClean="0">
                <a:ea typeface="SimSun" panose="02010600030101010101" pitchFamily="2" charset="-122"/>
              </a:rPr>
              <a:t>) = </a:t>
            </a:r>
            <a:r>
              <a:rPr lang="fr-FR" altLang="zh-CN" i="1" dirty="0" smtClean="0">
                <a:ea typeface="SimSun" panose="02010600030101010101" pitchFamily="2" charset="-122"/>
              </a:rPr>
              <a:t>x</a:t>
            </a:r>
            <a:r>
              <a:rPr lang="fr-FR" altLang="zh-CN" baseline="30000" dirty="0" smtClean="0">
                <a:ea typeface="SimSun" panose="02010600030101010101" pitchFamily="2" charset="-122"/>
              </a:rPr>
              <a:t>2</a:t>
            </a:r>
            <a:r>
              <a:rPr lang="fr-FR" altLang="zh-CN" dirty="0" smtClean="0">
                <a:ea typeface="SimSun" panose="02010600030101010101" pitchFamily="2" charset="-122"/>
              </a:rPr>
              <a:t> + </a:t>
            </a:r>
            <a:r>
              <a:rPr lang="fr-FR" altLang="zh-CN" i="1" dirty="0" smtClean="0">
                <a:ea typeface="SimSun" panose="02010600030101010101" pitchFamily="2" charset="-122"/>
              </a:rPr>
              <a:t>y</a:t>
            </a:r>
            <a:r>
              <a:rPr lang="fr-FR" altLang="zh-CN" baseline="30000" dirty="0" smtClean="0">
                <a:ea typeface="SimSun" panose="02010600030101010101" pitchFamily="2" charset="-122"/>
              </a:rPr>
              <a:t>2</a:t>
            </a:r>
            <a:r>
              <a:rPr lang="fr-FR" altLang="zh-CN" dirty="0" smtClean="0">
                <a:ea typeface="SimSun" panose="02010600030101010101" pitchFamily="2" charset="-122"/>
              </a:rPr>
              <a:t> – (1 – </a:t>
            </a:r>
            <a:r>
              <a:rPr lang="fr-FR" altLang="zh-CN" i="1" dirty="0" smtClean="0">
                <a:ea typeface="SimSun" panose="02010600030101010101" pitchFamily="2" charset="-122"/>
              </a:rPr>
              <a:t>z</a:t>
            </a:r>
            <a:r>
              <a:rPr lang="fr-FR" altLang="zh-CN" dirty="0" smtClean="0">
                <a:ea typeface="SimSun" panose="02010600030101010101" pitchFamily="2" charset="-122"/>
              </a:rPr>
              <a:t>)</a:t>
            </a:r>
            <a:r>
              <a:rPr lang="fr-FR" altLang="zh-CN" baseline="30000" dirty="0" smtClean="0">
                <a:ea typeface="SimSun" panose="02010600030101010101" pitchFamily="2" charset="-122"/>
              </a:rPr>
              <a:t>2</a:t>
            </a:r>
            <a:r>
              <a:rPr lang="fr-FR" altLang="zh-CN" dirty="0" smtClean="0">
                <a:ea typeface="SimSun" panose="02010600030101010101" pitchFamily="2" charset="-122"/>
              </a:rPr>
              <a:t> = 0     0 &lt; </a:t>
            </a:r>
            <a:r>
              <a:rPr lang="fr-FR" altLang="zh-CN" i="1" dirty="0" smtClean="0">
                <a:ea typeface="SimSun" panose="02010600030101010101" pitchFamily="2" charset="-122"/>
              </a:rPr>
              <a:t>z</a:t>
            </a:r>
            <a:r>
              <a:rPr lang="fr-FR" altLang="zh-CN" dirty="0" smtClean="0">
                <a:ea typeface="SimSun" panose="02010600030101010101" pitchFamily="2" charset="-122"/>
              </a:rPr>
              <a:t> &lt; 1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			</a:t>
            </a: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n = 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fr-F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fr-F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y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, 1 – </a:t>
            </a:r>
            <a:r>
              <a:rPr lang="fr-F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buFontTx/>
              <a:buChar char="-"/>
            </a:pPr>
            <a:r>
              <a:rPr lang="en-US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parametric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fr-FR" altLang="zh-CN" i="1" dirty="0" smtClean="0">
                <a:ea typeface="SimSun" panose="02010600030101010101" pitchFamily="2" charset="-122"/>
              </a:rPr>
              <a:t>P</a:t>
            </a:r>
            <a:r>
              <a:rPr lang="fr-FR" altLang="zh-CN" dirty="0" smtClean="0">
                <a:ea typeface="SimSun" panose="02010600030101010101" pitchFamily="2" charset="-122"/>
              </a:rPr>
              <a:t>(</a:t>
            </a:r>
            <a:r>
              <a:rPr lang="fr-FR" altLang="zh-CN" i="1" dirty="0" smtClean="0">
                <a:ea typeface="SimSun" panose="02010600030101010101" pitchFamily="2" charset="-122"/>
              </a:rPr>
              <a:t>u</a:t>
            </a:r>
            <a:r>
              <a:rPr lang="fr-FR" altLang="zh-CN" dirty="0" smtClean="0">
                <a:ea typeface="SimSun" panose="02010600030101010101" pitchFamily="2" charset="-122"/>
              </a:rPr>
              <a:t>, </a:t>
            </a:r>
            <a:r>
              <a:rPr lang="fr-FR" altLang="zh-CN" i="1" dirty="0" smtClean="0">
                <a:ea typeface="SimSun" panose="02010600030101010101" pitchFamily="2" charset="-122"/>
              </a:rPr>
              <a:t>v</a:t>
            </a:r>
            <a:r>
              <a:rPr lang="fr-FR" altLang="zh-CN" dirty="0" smtClean="0">
                <a:ea typeface="SimSun" panose="02010600030101010101" pitchFamily="2" charset="-122"/>
              </a:rPr>
              <a:t>) = ((1 – </a:t>
            </a:r>
            <a:r>
              <a:rPr lang="fr-FR" altLang="zh-CN" i="1" dirty="0" smtClean="0">
                <a:ea typeface="SimSun" panose="02010600030101010101" pitchFamily="2" charset="-122"/>
              </a:rPr>
              <a:t>v</a:t>
            </a:r>
            <a:r>
              <a:rPr lang="fr-FR" altLang="zh-CN" dirty="0" smtClean="0">
                <a:ea typeface="SimSun" panose="02010600030101010101" pitchFamily="2" charset="-122"/>
              </a:rPr>
              <a:t>) cos(</a:t>
            </a:r>
            <a:r>
              <a:rPr lang="fr-FR" altLang="zh-CN" i="1" dirty="0" smtClean="0">
                <a:ea typeface="SimSun" panose="02010600030101010101" pitchFamily="2" charset="-122"/>
              </a:rPr>
              <a:t>u</a:t>
            </a:r>
            <a:r>
              <a:rPr lang="fr-FR" altLang="zh-CN" dirty="0" smtClean="0">
                <a:ea typeface="SimSun" panose="02010600030101010101" pitchFamily="2" charset="-122"/>
              </a:rPr>
              <a:t>), (1 – </a:t>
            </a:r>
            <a:r>
              <a:rPr lang="fr-FR" altLang="zh-CN" i="1" dirty="0" smtClean="0">
                <a:ea typeface="SimSun" panose="02010600030101010101" pitchFamily="2" charset="-122"/>
              </a:rPr>
              <a:t>v</a:t>
            </a:r>
            <a:r>
              <a:rPr lang="fr-FR" altLang="zh-CN" dirty="0" smtClean="0">
                <a:ea typeface="SimSun" panose="02010600030101010101" pitchFamily="2" charset="-122"/>
              </a:rPr>
              <a:t>)sin(</a:t>
            </a:r>
            <a:r>
              <a:rPr lang="fr-FR" altLang="zh-CN" i="1" dirty="0" smtClean="0">
                <a:ea typeface="SimSun" panose="02010600030101010101" pitchFamily="2" charset="-122"/>
              </a:rPr>
              <a:t>u</a:t>
            </a:r>
            <a:r>
              <a:rPr lang="fr-FR" altLang="zh-CN" dirty="0" smtClean="0">
                <a:ea typeface="SimSun" panose="02010600030101010101" pitchFamily="2" charset="-122"/>
              </a:rPr>
              <a:t>), </a:t>
            </a:r>
            <a:r>
              <a:rPr lang="fr-FR" altLang="zh-CN" i="1" dirty="0" smtClean="0">
                <a:ea typeface="SimSun" panose="02010600030101010101" pitchFamily="2" charset="-122"/>
              </a:rPr>
              <a:t>v</a:t>
            </a:r>
            <a:r>
              <a:rPr lang="fr-FR" altLang="zh-CN" dirty="0" smtClean="0">
                <a:ea typeface="SimSun" panose="02010600030101010101" pitchFamily="2" charset="-122"/>
              </a:rPr>
              <a:t>)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smtClean="0">
                <a:sym typeface="Wingdings" panose="05000000000000000000" pitchFamily="2" charset="2"/>
              </a:rPr>
              <a:t>n(u, v) = 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(cos(</a:t>
            </a:r>
            <a:r>
              <a:rPr lang="fr-F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), sin(</a:t>
            </a:r>
            <a:r>
              <a:rPr lang="fr-FR" altLang="zh-CN" i="1" dirty="0" smtClean="0">
                <a:ea typeface="SimSun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fr-FR" altLang="zh-CN" dirty="0" smtClean="0">
                <a:ea typeface="SimSun" panose="02010600030101010101" pitchFamily="2" charset="-122"/>
                <a:sym typeface="Wingdings" panose="05000000000000000000" pitchFamily="2" charset="2"/>
              </a:rPr>
              <a:t>), 1)</a:t>
            </a:r>
            <a:endParaRPr lang="en-US" altLang="en-US" dirty="0" smtClean="0">
              <a:ea typeface="SimSun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4038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4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1"/>
    </mc:Choice>
    <mc:Fallback xmlns="">
      <p:transition spd="slow" advTm="322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82650"/>
            <a:ext cx="9410700" cy="2165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Flat shading: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calculation of how much light is scattered from each face is computed at a single point.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 points in a face are rendered with the same gray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see the Boundary between polygons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5592763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5362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Further Reading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</a:t>
            </a:r>
            <a:r>
              <a:rPr lang="en-US" altLang="en-US" b="1" smtClean="0"/>
              <a:t>Interactive Computer Graphics: A Topdown Approach Using OpenGL</a:t>
            </a:r>
            <a:r>
              <a:rPr lang="en-US" altLang="en-US" smtClean="0"/>
              <a:t>”, </a:t>
            </a:r>
            <a:r>
              <a:rPr lang="en-US" altLang="en-US" i="1" smtClean="0"/>
              <a:t>Edward Angel</a:t>
            </a:r>
          </a:p>
          <a:p>
            <a:pPr lvl="1" eaLnBrk="1" hangingPunct="1"/>
            <a:r>
              <a:rPr lang="en-US" altLang="en-US" smtClean="0"/>
              <a:t>Chapter 6: Lighting and Shading</a:t>
            </a:r>
          </a:p>
          <a:p>
            <a:pPr eaLnBrk="1" hangingPunct="1"/>
            <a:r>
              <a:rPr lang="en-US" altLang="en-US" smtClean="0"/>
              <a:t>“Đồ họa máy tính trong không gian ba chiều”, Trần Giang Sơn</a:t>
            </a:r>
          </a:p>
          <a:p>
            <a:pPr lvl="1" eaLnBrk="1" hangingPunct="1"/>
            <a:r>
              <a:rPr lang="en-US" altLang="en-US" smtClean="0"/>
              <a:t>Chương 3: Tô màu vật thể ba chiều (3.1 </a:t>
            </a:r>
            <a:r>
              <a:rPr lang="en-US" altLang="en-US" smtClean="0">
                <a:sym typeface="Wingdings" panose="05000000000000000000" pitchFamily="2" charset="2"/>
              </a:rPr>
              <a:t> 3.4)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63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5"/>
    </mc:Choice>
    <mc:Fallback xmlns="">
      <p:transition spd="slow" advTm="81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78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Smooth shading (Gouraud shading):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points of a face are drawn with different gray levels found through an interpolation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edges of polygons disappear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306228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3033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477000" y="1981200"/>
            <a:ext cx="2971800" cy="685800"/>
          </a:xfrm>
          <a:prstGeom prst="wedgeRoundRectCallout">
            <a:avLst>
              <a:gd name="adj1" fmla="val -17468"/>
              <a:gd name="adj2" fmla="val 2078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specular</a:t>
            </a:r>
          </a:p>
        </p:txBody>
      </p:sp>
    </p:spTree>
  </p:cSld>
  <p:clrMapOvr>
    <a:masterClrMapping/>
  </p:clrMapOvr>
  <p:transition spd="slow" advTm="8634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texture, shadow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73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62100"/>
            <a:ext cx="4019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4182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100" y="4343400"/>
            <a:ext cx="2933700" cy="11112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Before Projection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Physical Model</a:t>
            </a:r>
          </a:p>
        </p:txBody>
      </p:sp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1212850" y="990600"/>
            <a:ext cx="2597150" cy="2895600"/>
            <a:chOff x="381000" y="990600"/>
            <a:chExt cx="2597725" cy="2895600"/>
          </a:xfrm>
        </p:grpSpPr>
        <p:sp>
          <p:nvSpPr>
            <p:cNvPr id="13321" name="Isosceles Triangle 3"/>
            <p:cNvSpPr>
              <a:spLocks noChangeArrowheads="1"/>
            </p:cNvSpPr>
            <p:nvPr/>
          </p:nvSpPr>
          <p:spPr bwMode="auto">
            <a:xfrm>
              <a:off x="467591" y="1066800"/>
              <a:ext cx="2438400" cy="2743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Oval 4"/>
            <p:cNvSpPr>
              <a:spLocks noChangeArrowheads="1"/>
            </p:cNvSpPr>
            <p:nvPr/>
          </p:nvSpPr>
          <p:spPr bwMode="auto">
            <a:xfrm>
              <a:off x="1593275" y="990600"/>
              <a:ext cx="218209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3" name="Oval 5"/>
            <p:cNvSpPr>
              <a:spLocks noChangeArrowheads="1"/>
            </p:cNvSpPr>
            <p:nvPr/>
          </p:nvSpPr>
          <p:spPr bwMode="auto">
            <a:xfrm>
              <a:off x="381000" y="3657600"/>
              <a:ext cx="218209" cy="228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Oval 6"/>
            <p:cNvSpPr>
              <a:spLocks noChangeArrowheads="1"/>
            </p:cNvSpPr>
            <p:nvPr/>
          </p:nvSpPr>
          <p:spPr bwMode="auto">
            <a:xfrm>
              <a:off x="2760516" y="3657600"/>
              <a:ext cx="218209" cy="228600"/>
            </a:xfrm>
            <a:prstGeom prst="ellipse">
              <a:avLst/>
            </a:prstGeom>
            <a:solidFill>
              <a:srgbClr val="0000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31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863600"/>
            <a:ext cx="2763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62600" y="4419600"/>
            <a:ext cx="39624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0000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 smtClean="0"/>
              <a:t>After Projection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 smtClean="0"/>
              <a:t>Mathematical Model</a:t>
            </a:r>
            <a:endParaRPr lang="en-US" kern="0" dirty="0"/>
          </a:p>
        </p:txBody>
      </p:sp>
    </p:spTree>
  </p:cSld>
  <p:clrMapOvr>
    <a:masterClrMapping/>
  </p:clrMapOvr>
  <p:transition spd="slow" advTm="18943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Shading model	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3536950"/>
          </a:xfrm>
        </p:spPr>
        <p:txBody>
          <a:bodyPr/>
          <a:lstStyle/>
          <a:p>
            <a:pPr eaLnBrk="1" hangingPunct="1"/>
            <a:r>
              <a:rPr lang="en-US" altLang="en-US" smtClean="0"/>
              <a:t>Light sources “shine” on the various surfaces of the objects, and the incident light interacts with the surface in three different ways:</a:t>
            </a:r>
          </a:p>
          <a:p>
            <a:pPr lvl="1" eaLnBrk="1" hangingPunct="1"/>
            <a:r>
              <a:rPr lang="en-US" altLang="en-US" dirty="0" smtClean="0"/>
              <a:t>Some is absorbed by the surface and is convert to heat</a:t>
            </a:r>
          </a:p>
          <a:p>
            <a:pPr lvl="1" eaLnBrk="1" hangingPunct="1"/>
            <a:r>
              <a:rPr lang="en-US" altLang="en-US" dirty="0" smtClean="0">
                <a:solidFill>
                  <a:srgbClr val="FF3300"/>
                </a:solidFill>
              </a:rPr>
              <a:t>Some is reflected from the surface</a:t>
            </a:r>
          </a:p>
          <a:p>
            <a:pPr lvl="1" eaLnBrk="1" hangingPunct="1"/>
            <a:r>
              <a:rPr lang="en-US" altLang="en-US" dirty="0" smtClean="0"/>
              <a:t>Some is transmitted into the interior of the objects, as in the case of a piece of glass.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667000" y="4381501"/>
            <a:ext cx="4273865" cy="1866899"/>
            <a:chOff x="1752600" y="4381501"/>
            <a:chExt cx="4273865" cy="1866899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5715000"/>
              <a:ext cx="2362200" cy="533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Sun 2"/>
            <p:cNvSpPr/>
            <p:nvPr/>
          </p:nvSpPr>
          <p:spPr bwMode="auto">
            <a:xfrm>
              <a:off x="1752600" y="4416425"/>
              <a:ext cx="381000" cy="384175"/>
            </a:xfrm>
            <a:prstGeom prst="su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2133600" y="4800600"/>
              <a:ext cx="9144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3048000" y="4724400"/>
              <a:ext cx="8382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133600" y="4724400"/>
              <a:ext cx="13716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3505200" y="4724400"/>
              <a:ext cx="12954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133600" y="4724400"/>
              <a:ext cx="220980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4343400" y="4953000"/>
              <a:ext cx="10668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204496">
              <a:off x="5231128" y="4424363"/>
              <a:ext cx="838200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7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77"/>
    </mc:Choice>
    <mc:Fallback xmlns="">
      <p:transition spd="slow" advTm="9427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6701</TotalTime>
  <Words>1670</Words>
  <Application>Microsoft Office PowerPoint</Application>
  <PresentationFormat>A4 Paper (210x297 mm)</PresentationFormat>
  <Paragraphs>306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 Unicode MS</vt:lpstr>
      <vt:lpstr>Gulim</vt:lpstr>
      <vt:lpstr>MS PGothic</vt:lpstr>
      <vt:lpstr>SimSun</vt:lpstr>
      <vt:lpstr>Arial</vt:lpstr>
      <vt:lpstr>Symbol</vt:lpstr>
      <vt:lpstr>Times New Roman</vt:lpstr>
      <vt:lpstr>Wingdings</vt:lpstr>
      <vt:lpstr>1_blank</vt:lpstr>
      <vt:lpstr>Equation</vt:lpstr>
      <vt:lpstr>COMPUTER GRAPHICS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Shading model 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Shading model</vt:lpstr>
      <vt:lpstr>Introduction</vt:lpstr>
      <vt:lpstr>Flat shading &amp; smooth shading</vt:lpstr>
      <vt:lpstr>Flat shading &amp; smooth shading</vt:lpstr>
      <vt:lpstr>Flat shading &amp; smooth shading</vt:lpstr>
      <vt:lpstr>Flat shading &amp; smooth shading</vt:lpstr>
      <vt:lpstr>Flat shading &amp; smooth shading</vt:lpstr>
      <vt:lpstr>Flat shading &amp; smooth shading</vt:lpstr>
      <vt:lpstr>Flat shading &amp; smooth shading</vt:lpstr>
      <vt:lpstr>Steps in OpenGL shading</vt:lpstr>
      <vt:lpstr>Enabling Shading</vt:lpstr>
      <vt:lpstr>Specify normals</vt:lpstr>
      <vt:lpstr>Using Light Sources in OpenGL</vt:lpstr>
      <vt:lpstr>Using Light Sources in OpenGL</vt:lpstr>
      <vt:lpstr>Using Light Sources in OpenGL</vt:lpstr>
      <vt:lpstr>Working with material in OpenGL</vt:lpstr>
      <vt:lpstr>Working with material in OpenGL</vt:lpstr>
      <vt:lpstr>Front and Back Faces</vt:lpstr>
      <vt:lpstr>Front and Back Faces</vt:lpstr>
      <vt:lpstr>Computation of Vectors</vt:lpstr>
      <vt:lpstr>Computation of Vectors</vt:lpstr>
      <vt:lpstr>Computation of Vectors</vt:lpstr>
      <vt:lpstr>Computation of Vectors</vt:lpstr>
      <vt:lpstr>Computation of Vectors</vt:lpstr>
      <vt:lpstr>Generic Shapes</vt:lpstr>
      <vt:lpstr>Generic Shapes</vt:lpstr>
      <vt:lpstr>Generic Shapes</vt:lpstr>
      <vt:lpstr>Generic Shape</vt:lpstr>
      <vt:lpstr>Further Reading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1002</cp:revision>
  <dcterms:created xsi:type="dcterms:W3CDTF">2004-09-06T13:53:49Z</dcterms:created>
  <dcterms:modified xsi:type="dcterms:W3CDTF">2020-11-04T02:19:08Z</dcterms:modified>
</cp:coreProperties>
</file>