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jpeg"/>
  <Override PartName="/ppt/media/image5.jpg" ContentType="image/jpeg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56" r:id="rId2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91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650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042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  <a:solidFill>
            <a:srgbClr val="FD4141"/>
          </a:solidFill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1345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FD4141"/>
          </a:solidFill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4796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  <a:solidFill>
            <a:srgbClr val="FD4141"/>
          </a:solidFill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96816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FD4141"/>
          </a:solidFill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6932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FD4141"/>
          </a:solidFill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rgbClr val="FD414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>
            <a:lvl1pPr>
              <a:buClr>
                <a:srgbClr val="FD4141"/>
              </a:buClr>
              <a:defRPr/>
            </a:lvl1pPr>
            <a:lvl2pPr>
              <a:buClr>
                <a:srgbClr val="FD4141"/>
              </a:buClr>
              <a:defRPr/>
            </a:lvl2pPr>
            <a:lvl3pPr>
              <a:buClr>
                <a:srgbClr val="FD4141"/>
              </a:buClr>
              <a:defRPr/>
            </a:lvl3pPr>
            <a:lvl4pPr>
              <a:buClr>
                <a:srgbClr val="FD4141"/>
              </a:buClr>
              <a:defRPr/>
            </a:lvl4pPr>
            <a:lvl5pPr>
              <a:buClr>
                <a:srgbClr val="FD414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rgbClr val="FD414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4368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FD4141"/>
          </a:solidFill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5825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215494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FD4141"/>
          </a:solidFill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804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59969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  <a:solidFill>
            <a:srgbClr val="FD4141"/>
          </a:solidFill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3593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FD4141"/>
          </a:solidFill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6387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  <a:solidFill>
            <a:srgbClr val="FD4141"/>
          </a:solidFill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>
            <a:lvl1pPr>
              <a:buClr>
                <a:srgbClr val="FD4141"/>
              </a:buClr>
              <a:defRPr/>
            </a:lvl1pPr>
            <a:lvl2pPr>
              <a:buClr>
                <a:srgbClr val="FD4141"/>
              </a:buClr>
              <a:defRPr/>
            </a:lvl2pPr>
            <a:lvl3pPr>
              <a:buClr>
                <a:srgbClr val="FD4141"/>
              </a:buClr>
              <a:defRPr/>
            </a:lvl3pPr>
            <a:lvl4pPr>
              <a:buClr>
                <a:srgbClr val="FD4141"/>
              </a:buClr>
              <a:defRPr/>
            </a:lvl4pPr>
            <a:lvl5pPr>
              <a:buClr>
                <a:srgbClr val="FD414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167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38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568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651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6287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558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69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D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72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28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049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1" i="0" kern="1200" cap="none" spc="-150">
          <a:solidFill>
            <a:schemeClr val="tx1"/>
          </a:solidFill>
          <a:effectLst/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rgbClr val="FD414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FD414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FD414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FD414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FD414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E29364-584A-42FC-8D9E-B1E33DC2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D4141"/>
                </a:solidFill>
              </a:rPr>
              <a:t>BLOOD BANK</a:t>
            </a:r>
            <a:br>
              <a:rPr lang="en-US" dirty="0">
                <a:solidFill>
                  <a:srgbClr val="FD4141"/>
                </a:solidFill>
              </a:rPr>
            </a:br>
            <a:r>
              <a:rPr lang="en-US" dirty="0">
                <a:solidFill>
                  <a:srgbClr val="FD4141"/>
                </a:solidFill>
              </a:rPr>
              <a:t>DATABASE MINI-PROJECT</a:t>
            </a:r>
            <a:endParaRPr lang="vi-VN" dirty="0">
              <a:solidFill>
                <a:srgbClr val="FD4141"/>
              </a:solidFill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46ACE31-3C88-4CAD-A0F0-E517E0EAA3A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8" b="4988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38A15D-E589-4CDB-9820-56781AD5E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i="1" u="sng" dirty="0"/>
              <a:t>Group </a:t>
            </a:r>
            <a:r>
              <a:rPr lang="en-US" u="sng" dirty="0">
                <a:sym typeface="Wingdings" panose="05000000000000000000" pitchFamily="2" charset="2"/>
              </a:rPr>
              <a:t></a:t>
            </a:r>
            <a:r>
              <a:rPr lang="en-US" i="1" u="sng" dirty="0"/>
              <a:t>:</a:t>
            </a:r>
          </a:p>
          <a:p>
            <a:r>
              <a:rPr lang="en-US" dirty="0"/>
              <a:t>Nguyen </a:t>
            </a:r>
            <a:r>
              <a:rPr lang="en-US" dirty="0" err="1"/>
              <a:t>Thi</a:t>
            </a:r>
            <a:r>
              <a:rPr lang="en-US" dirty="0"/>
              <a:t> Hong Anh</a:t>
            </a:r>
          </a:p>
          <a:p>
            <a:r>
              <a:rPr lang="en-US" dirty="0"/>
              <a:t>Nguyen Viet Hoang</a:t>
            </a:r>
          </a:p>
          <a:p>
            <a:r>
              <a:rPr lang="en-US" dirty="0"/>
              <a:t>Nguyen Tri Hung</a:t>
            </a:r>
          </a:p>
          <a:p>
            <a:r>
              <a:rPr lang="en-US" dirty="0"/>
              <a:t>Nguyen </a:t>
            </a:r>
            <a:r>
              <a:rPr lang="en-US" dirty="0" err="1"/>
              <a:t>Manh</a:t>
            </a:r>
            <a:r>
              <a:rPr lang="en-US" dirty="0"/>
              <a:t> </a:t>
            </a:r>
            <a:r>
              <a:rPr lang="en-US" dirty="0" err="1"/>
              <a:t>Phuc</a:t>
            </a:r>
            <a:endParaRPr lang="vi-V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C6A81C-EC8D-4494-8166-934AF8D2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777" y="5184559"/>
            <a:ext cx="1024223" cy="10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13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14FE7DB-1F8E-40A3-BE26-93798A65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4" y="5113537"/>
            <a:ext cx="3630966" cy="708564"/>
          </a:xfrm>
        </p:spPr>
        <p:txBody>
          <a:bodyPr>
            <a:noAutofit/>
          </a:bodyPr>
          <a:lstStyle/>
          <a:p>
            <a:r>
              <a:rPr lang="en-US" b="0" dirty="0">
                <a:solidFill>
                  <a:srgbClr val="FD4141"/>
                </a:solidFill>
                <a:sym typeface="Wingdings" panose="05000000000000000000" pitchFamily="2" charset="2"/>
              </a:rPr>
              <a:t></a:t>
            </a:r>
            <a:r>
              <a:rPr lang="en-US" dirty="0">
                <a:solidFill>
                  <a:srgbClr val="FD4141"/>
                </a:solidFill>
              </a:rPr>
              <a:t> User Guide</a:t>
            </a:r>
            <a:endParaRPr lang="vi-VN" dirty="0">
              <a:solidFill>
                <a:srgbClr val="FD414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57C11D-5E00-4402-83C6-953EA3AFB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04" y="5822101"/>
            <a:ext cx="980806" cy="9808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4D3BA5-4F30-4CF4-8E3D-E6480247E456}"/>
              </a:ext>
            </a:extLst>
          </p:cNvPr>
          <p:cNvSpPr txBox="1"/>
          <p:nvPr/>
        </p:nvSpPr>
        <p:spPr>
          <a:xfrm>
            <a:off x="825624" y="1731148"/>
            <a:ext cx="3630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u="sng" dirty="0">
                <a:solidFill>
                  <a:schemeClr val="bg1"/>
                </a:solidFill>
              </a:rPr>
              <a:t>Blood Request for Hospital</a:t>
            </a:r>
            <a:endParaRPr lang="vi-VN" sz="2200" u="sng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4C5AEA-15C5-4B0C-895E-6867517C9742}"/>
              </a:ext>
            </a:extLst>
          </p:cNvPr>
          <p:cNvSpPr txBox="1"/>
          <p:nvPr/>
        </p:nvSpPr>
        <p:spPr>
          <a:xfrm>
            <a:off x="825624" y="2272683"/>
            <a:ext cx="363096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User fills in the form with the corresponding information.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Press “Submit” to send the request.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If the request is valid, it will return a “request-success” page. Else, there would be a notification page shown.</a:t>
            </a:r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04EE21-287A-4F2A-B6ED-DC7B3E767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651" y="1422646"/>
            <a:ext cx="6761439" cy="40127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38A4A1-084A-4924-9120-19CA1900F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550" y="1328124"/>
            <a:ext cx="3630966" cy="44164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6B6014-FCDE-47F4-BA79-2AC4E1A71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3516" y="1378258"/>
            <a:ext cx="2859700" cy="436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75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B9CA47-B05E-41AE-A518-4FA1D0317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273" y="497802"/>
            <a:ext cx="5214112" cy="573497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014FE7DB-1F8E-40A3-BE26-93798A65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4" y="5113537"/>
            <a:ext cx="3630966" cy="708564"/>
          </a:xfrm>
        </p:spPr>
        <p:txBody>
          <a:bodyPr>
            <a:noAutofit/>
          </a:bodyPr>
          <a:lstStyle/>
          <a:p>
            <a:r>
              <a:rPr lang="en-US" b="0" dirty="0">
                <a:solidFill>
                  <a:srgbClr val="FD4141"/>
                </a:solidFill>
                <a:sym typeface="Wingdings" panose="05000000000000000000" pitchFamily="2" charset="2"/>
              </a:rPr>
              <a:t></a:t>
            </a:r>
            <a:r>
              <a:rPr lang="en-US" dirty="0">
                <a:solidFill>
                  <a:srgbClr val="FD4141"/>
                </a:solidFill>
              </a:rPr>
              <a:t> User Guide</a:t>
            </a:r>
            <a:endParaRPr lang="vi-VN" dirty="0">
              <a:solidFill>
                <a:srgbClr val="FD414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4D3BA5-4F30-4CF4-8E3D-E6480247E456}"/>
              </a:ext>
            </a:extLst>
          </p:cNvPr>
          <p:cNvSpPr txBox="1"/>
          <p:nvPr/>
        </p:nvSpPr>
        <p:spPr>
          <a:xfrm>
            <a:off x="825624" y="1731148"/>
            <a:ext cx="3630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u="sng" dirty="0">
                <a:solidFill>
                  <a:schemeClr val="bg1"/>
                </a:solidFill>
              </a:rPr>
              <a:t>Statistics</a:t>
            </a:r>
            <a:endParaRPr lang="vi-VN" sz="2200" u="sng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4C5AEA-15C5-4B0C-895E-6867517C9742}"/>
              </a:ext>
            </a:extLst>
          </p:cNvPr>
          <p:cNvSpPr txBox="1"/>
          <p:nvPr/>
        </p:nvSpPr>
        <p:spPr>
          <a:xfrm>
            <a:off x="825624" y="2482233"/>
            <a:ext cx="363096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This page shows the current amount of each blood group in the bank.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It would be very useful for hospitals to determine the blood amount they can request.</a:t>
            </a:r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174F91-40DF-4ADE-BFDA-E379CA7AA4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777" y="301827"/>
            <a:ext cx="1024223" cy="10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62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DA6D46-26E5-4E66-AEE6-5675216E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D4141"/>
                </a:solidFill>
              </a:rPr>
              <a:t>Blood bank</a:t>
            </a:r>
            <a:br>
              <a:rPr lang="en-US" dirty="0">
                <a:solidFill>
                  <a:srgbClr val="FD4141"/>
                </a:solidFill>
              </a:rPr>
            </a:br>
            <a:r>
              <a:rPr lang="en-US" dirty="0">
                <a:solidFill>
                  <a:srgbClr val="FD4141"/>
                </a:solidFill>
              </a:rPr>
              <a:t>database mini-project</a:t>
            </a:r>
            <a:endParaRPr lang="vi-VN" dirty="0">
              <a:solidFill>
                <a:srgbClr val="FD4141"/>
              </a:solidFill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A0DF527-B048-40AA-BE2F-A2040E426AD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8" b="4988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4C6F11-8C7F-4BDD-8B19-73A3286BD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Thank you</a:t>
            </a:r>
          </a:p>
          <a:p>
            <a:r>
              <a:rPr lang="en-US" sz="2800" dirty="0"/>
              <a:t>from </a:t>
            </a:r>
            <a:r>
              <a:rPr lang="en-US" sz="2800" b="1" dirty="0"/>
              <a:t>Group</a:t>
            </a:r>
            <a:r>
              <a:rPr lang="en-US" sz="2800" dirty="0">
                <a:sym typeface="Wingdings" panose="05000000000000000000" pitchFamily="2" charset="2"/>
              </a:rPr>
              <a:t></a:t>
            </a:r>
            <a:endParaRPr lang="vi-VN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F7790-F5EF-4BBA-9E3F-6F5A5143F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777" y="5184559"/>
            <a:ext cx="1024223" cy="10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04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5BA5A4-B383-43E5-BD01-2614B387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vi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69630E-C945-4C14-8214-309D1B9F9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Clr>
                <a:srgbClr val="FD4141"/>
              </a:buClr>
              <a:buFont typeface="+mj-lt"/>
              <a:buAutoNum type="arabicPeriod"/>
            </a:pPr>
            <a:r>
              <a:rPr lang="en-US" sz="3200" dirty="0"/>
              <a:t>Ideas</a:t>
            </a:r>
          </a:p>
          <a:p>
            <a:pPr marL="742950" indent="-742950">
              <a:buClr>
                <a:srgbClr val="FD4141"/>
              </a:buClr>
              <a:buFont typeface="+mj-lt"/>
              <a:buAutoNum type="arabicPeriod"/>
            </a:pPr>
            <a:r>
              <a:rPr lang="en-US" sz="3200" dirty="0"/>
              <a:t>Database Design</a:t>
            </a:r>
          </a:p>
          <a:p>
            <a:pPr marL="742950" indent="-742950">
              <a:buClr>
                <a:srgbClr val="FD4141"/>
              </a:buClr>
              <a:buFont typeface="+mj-lt"/>
              <a:buAutoNum type="arabicPeriod"/>
            </a:pPr>
            <a:r>
              <a:rPr lang="en-US" sz="3200" dirty="0"/>
              <a:t>Application Creation</a:t>
            </a:r>
          </a:p>
          <a:p>
            <a:pPr marL="742950" indent="-742950">
              <a:buClr>
                <a:srgbClr val="FD4141"/>
              </a:buClr>
              <a:buFont typeface="+mj-lt"/>
              <a:buAutoNum type="arabicPeriod"/>
            </a:pPr>
            <a:r>
              <a:rPr lang="en-US" sz="3200" dirty="0"/>
              <a:t>User Guide</a:t>
            </a:r>
            <a:endParaRPr lang="vi-VN" sz="3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2DAB01F-55E0-4571-BC7C-7458E43AC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008" y="5344357"/>
            <a:ext cx="1024223" cy="10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6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82B980F-7375-4AE9-882E-EFAB4D52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3" y="5202314"/>
            <a:ext cx="5776646" cy="999273"/>
          </a:xfrm>
        </p:spPr>
        <p:txBody>
          <a:bodyPr anchor="t"/>
          <a:lstStyle/>
          <a:p>
            <a:r>
              <a:rPr lang="en-US" b="0" dirty="0">
                <a:solidFill>
                  <a:srgbClr val="FD4141"/>
                </a:solidFill>
                <a:sym typeface="Wingdings" panose="05000000000000000000" pitchFamily="2" charset="2"/>
              </a:rPr>
              <a:t></a:t>
            </a:r>
            <a:r>
              <a:rPr lang="en-US" b="1" dirty="0">
                <a:solidFill>
                  <a:srgbClr val="FD4141"/>
                </a:solidFill>
              </a:rPr>
              <a:t> Ideas </a:t>
            </a:r>
            <a:endParaRPr lang="vi-VN" b="1" dirty="0">
              <a:solidFill>
                <a:srgbClr val="FD4141"/>
              </a:solidFill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DF2FD8C-4902-4460-A5D2-202601394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5443" y="2317072"/>
            <a:ext cx="5776646" cy="2502138"/>
          </a:xfrm>
        </p:spPr>
        <p:txBody>
          <a:bodyPr/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/>
              <a:t>The needs for blood for medication are always high. However, hospitals are usually lack of blood.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/>
              <a:t>There are a lot of people (mostly youngsters) who are willing to donate blood.</a:t>
            </a:r>
            <a:endParaRPr lang="vi-VN" dirty="0"/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477A2394-E811-4322-A50D-5A4B41DF617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5" r="18225"/>
          <a:stretch>
            <a:fillRect/>
          </a:stretch>
        </p:blipFill>
        <p:spPr/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C89292B-4400-44F3-9305-1EC1D4D1B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31" y="310719"/>
            <a:ext cx="1024223" cy="10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61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3BADB-1150-41B7-AA80-F8B8A2E42EF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/>
          <a:lstStyle/>
          <a:p>
            <a:pPr algn="ctr"/>
            <a:r>
              <a:rPr lang="en-US" b="0" dirty="0">
                <a:sym typeface="Wingdings" panose="05000000000000000000" pitchFamily="2" charset="2"/>
              </a:rPr>
              <a:t></a:t>
            </a:r>
            <a:r>
              <a:rPr lang="en-US" dirty="0"/>
              <a:t> Database Design</a:t>
            </a: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321E0-A8EC-4D2A-8882-A7A1E63F06A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1513"/>
            <a:ext cx="8463590" cy="52349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28B3DA-2A84-4B7F-A1A3-B190238FD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683" y="2916887"/>
            <a:ext cx="1024223" cy="10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86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3BADB-1150-41B7-AA80-F8B8A2E42EF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/>
          <a:lstStyle/>
          <a:p>
            <a:pPr algn="ctr"/>
            <a:r>
              <a:rPr lang="en-US" b="0" dirty="0">
                <a:sym typeface="Wingdings" panose="05000000000000000000" pitchFamily="2" charset="2"/>
              </a:rPr>
              <a:t></a:t>
            </a:r>
            <a:r>
              <a:rPr lang="en-US" dirty="0"/>
              <a:t> Database Design</a:t>
            </a:r>
            <a:endParaRPr lang="vi-V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28B3DA-2A84-4B7F-A1A3-B190238FD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17" y="5731108"/>
            <a:ext cx="1024223" cy="10242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A6B713-78B4-42E7-BAAF-9146ACF108B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2" y="1074198"/>
            <a:ext cx="759296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24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2DAB01F-55E0-4571-BC7C-7458E43AC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899" y="3844290"/>
            <a:ext cx="1024223" cy="102422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E5BA5A4-B383-43E5-BD01-2614B387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>
                <a:sym typeface="Wingdings" panose="05000000000000000000" pitchFamily="2" charset="2"/>
              </a:rPr>
              <a:t></a:t>
            </a:r>
            <a:r>
              <a:rPr lang="en-US" sz="3600" dirty="0"/>
              <a:t> Application Creation</a:t>
            </a:r>
            <a:endParaRPr lang="vi-V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A9CB1-D4D8-49B2-B53D-7772F26BF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application.</a:t>
            </a:r>
          </a:p>
          <a:p>
            <a:r>
              <a:rPr lang="en-US" dirty="0"/>
              <a:t>Database: Managed with </a:t>
            </a:r>
            <a:r>
              <a:rPr lang="en-US" u="sng" dirty="0"/>
              <a:t>PostgreSQL</a:t>
            </a:r>
            <a:r>
              <a:rPr lang="en-US" dirty="0"/>
              <a:t>.</a:t>
            </a:r>
          </a:p>
          <a:p>
            <a:r>
              <a:rPr lang="en-US" dirty="0"/>
              <a:t>Server building and implementation: Designed with </a:t>
            </a:r>
            <a:r>
              <a:rPr lang="en-US" u="sng" dirty="0"/>
              <a:t>Python</a:t>
            </a:r>
            <a:r>
              <a:rPr lang="en-US" dirty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60919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52BE24-032D-43F4-A6AF-3676D9EBA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98" y="2317329"/>
            <a:ext cx="1024223" cy="102422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E5BA5A4-B383-43E5-BD01-2614B3875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1721711"/>
            <a:ext cx="4589755" cy="453318"/>
          </a:xfrm>
        </p:spPr>
        <p:txBody>
          <a:bodyPr>
            <a:noAutofit/>
          </a:bodyPr>
          <a:lstStyle/>
          <a:p>
            <a:r>
              <a:rPr lang="en-US" sz="2800" b="0" dirty="0">
                <a:sym typeface="Wingdings" panose="05000000000000000000" pitchFamily="2" charset="2"/>
              </a:rPr>
              <a:t></a:t>
            </a:r>
            <a:r>
              <a:rPr lang="en-US" sz="2800" dirty="0"/>
              <a:t> Application Creation</a:t>
            </a:r>
            <a:endParaRPr lang="vi-VN" sz="2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9DF9FE-0627-4432-BAF1-6FEEC80EE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8631" y="2361460"/>
            <a:ext cx="3501197" cy="2439890"/>
          </a:xfrm>
        </p:spPr>
        <p:txBody>
          <a:bodyPr anchor="ctr"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Management</a:t>
            </a:r>
            <a:endParaRPr lang="vi-V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860DD-2C06-4E2D-B5DD-338CADF4F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Create tables: Donor, Blood, </a:t>
            </a:r>
            <a:r>
              <a:rPr lang="en-US" dirty="0" err="1"/>
              <a:t>BloodGroup</a:t>
            </a:r>
            <a:r>
              <a:rPr lang="en-US" dirty="0"/>
              <a:t>, Hospital, </a:t>
            </a:r>
            <a:r>
              <a:rPr lang="en-US" dirty="0" err="1"/>
              <a:t>RequestBloodHistory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Add new donor registers to </a:t>
            </a:r>
            <a:r>
              <a:rPr lang="en-US" b="1" dirty="0"/>
              <a:t>Donor</a:t>
            </a:r>
            <a:r>
              <a:rPr lang="en-US" dirty="0"/>
              <a:t> and </a:t>
            </a:r>
            <a:r>
              <a:rPr lang="en-US" b="1" dirty="0"/>
              <a:t>Blood</a:t>
            </a:r>
            <a:r>
              <a:rPr lang="en-US" dirty="0"/>
              <a:t> tables. If the donor exists in the Donor table, check whether that register is valid (new donation should be more than 3 months after the last one).</a:t>
            </a:r>
          </a:p>
          <a:p>
            <a:pPr algn="just"/>
            <a:r>
              <a:rPr lang="en-US" dirty="0"/>
              <a:t>Add new hospitals’ requests for blood to </a:t>
            </a:r>
            <a:r>
              <a:rPr lang="en-US" b="1" dirty="0" err="1"/>
              <a:t>RequestBloodHistory</a:t>
            </a:r>
            <a:r>
              <a:rPr lang="en-US" dirty="0"/>
              <a:t> (if the hospital is new, add it to </a:t>
            </a:r>
            <a:r>
              <a:rPr lang="en-US" b="1" dirty="0"/>
              <a:t>Hospital</a:t>
            </a:r>
            <a:r>
              <a:rPr lang="en-US" dirty="0"/>
              <a:t> table). Check whether the requested blood type has enough amount.</a:t>
            </a:r>
          </a:p>
          <a:p>
            <a:pPr algn="just"/>
            <a:r>
              <a:rPr lang="en-US" dirty="0"/>
              <a:t>Show the statistics of the blood amount in the bank from the </a:t>
            </a:r>
            <a:r>
              <a:rPr lang="en-US" b="1" dirty="0" err="1"/>
              <a:t>BloodGroup</a:t>
            </a:r>
            <a:r>
              <a:rPr lang="en-US" dirty="0"/>
              <a:t> table.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16862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14FE7DB-1F8E-40A3-BE26-93798A65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ym typeface="Wingdings" panose="05000000000000000000" pitchFamily="2" charset="2"/>
              </a:rPr>
              <a:t></a:t>
            </a:r>
            <a:r>
              <a:rPr lang="en-US" dirty="0"/>
              <a:t> User Guide</a:t>
            </a:r>
            <a:endParaRPr lang="vi-V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F9F30D9-1205-4199-8ED3-5ED96AF105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can do with our blood application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vi-V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57C11D-5E00-4402-83C6-953EA3AFB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888" y="5745001"/>
            <a:ext cx="1024223" cy="10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52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14FE7DB-1F8E-40A3-BE26-93798A65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4" y="5113537"/>
            <a:ext cx="3630966" cy="708564"/>
          </a:xfrm>
        </p:spPr>
        <p:txBody>
          <a:bodyPr>
            <a:noAutofit/>
          </a:bodyPr>
          <a:lstStyle/>
          <a:p>
            <a:r>
              <a:rPr lang="en-US" b="0" dirty="0">
                <a:solidFill>
                  <a:srgbClr val="FD4141"/>
                </a:solidFill>
                <a:sym typeface="Wingdings" panose="05000000000000000000" pitchFamily="2" charset="2"/>
              </a:rPr>
              <a:t></a:t>
            </a:r>
            <a:r>
              <a:rPr lang="en-US" dirty="0">
                <a:solidFill>
                  <a:srgbClr val="FD4141"/>
                </a:solidFill>
              </a:rPr>
              <a:t> User Guide</a:t>
            </a:r>
            <a:endParaRPr lang="vi-VN" dirty="0">
              <a:solidFill>
                <a:srgbClr val="FD414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9B5D95-F7DA-4A3F-AB2E-9347A8CCD6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2"/>
          <a:stretch/>
        </p:blipFill>
        <p:spPr>
          <a:xfrm>
            <a:off x="4798901" y="911610"/>
            <a:ext cx="7095174" cy="50347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57C11D-5E00-4402-83C6-953EA3AFB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04" y="545496"/>
            <a:ext cx="980806" cy="9808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4D3BA5-4F30-4CF4-8E3D-E6480247E456}"/>
              </a:ext>
            </a:extLst>
          </p:cNvPr>
          <p:cNvSpPr txBox="1"/>
          <p:nvPr/>
        </p:nvSpPr>
        <p:spPr>
          <a:xfrm>
            <a:off x="825624" y="1731148"/>
            <a:ext cx="3630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u="sng" dirty="0">
                <a:solidFill>
                  <a:schemeClr val="bg1"/>
                </a:solidFill>
              </a:rPr>
              <a:t>Blood Donate Registration</a:t>
            </a:r>
            <a:endParaRPr lang="vi-VN" sz="2200" u="sng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666447C-54CD-47B7-983B-EEA8918CD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9923" y="1119410"/>
            <a:ext cx="3744860" cy="46191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3B6943B-40B6-4B9F-8CBC-A2CCF2F6D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783" y="1119409"/>
            <a:ext cx="3431189" cy="461917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A4C5AEA-15C5-4B0C-895E-6867517C9742}"/>
              </a:ext>
            </a:extLst>
          </p:cNvPr>
          <p:cNvSpPr txBox="1"/>
          <p:nvPr/>
        </p:nvSpPr>
        <p:spPr>
          <a:xfrm>
            <a:off x="825624" y="2272683"/>
            <a:ext cx="363096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User fills in the form with the corresponding information.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Press “Submit” to register (it’ll send data to server).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If the donation is valid, it will return a “register-success” page. Else, there would be a notification page shown.</a:t>
            </a:r>
            <a:endParaRPr lang="vi-V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241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217</TotalTime>
  <Words>359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Rockwell</vt:lpstr>
      <vt:lpstr>Tahoma</vt:lpstr>
      <vt:lpstr>Tw Cen MT</vt:lpstr>
      <vt:lpstr>Tw Cen MT Condensed</vt:lpstr>
      <vt:lpstr>Wingdings</vt:lpstr>
      <vt:lpstr>Wingdings 3</vt:lpstr>
      <vt:lpstr>Integral</vt:lpstr>
      <vt:lpstr>Atlas</vt:lpstr>
      <vt:lpstr>BLOOD BANK DATABASE MINI-PROJECT</vt:lpstr>
      <vt:lpstr>Contents</vt:lpstr>
      <vt:lpstr> Ideas </vt:lpstr>
      <vt:lpstr> Database Design</vt:lpstr>
      <vt:lpstr> Database Design</vt:lpstr>
      <vt:lpstr> Application Creation</vt:lpstr>
      <vt:lpstr> Application Creation</vt:lpstr>
      <vt:lpstr> User Guide</vt:lpstr>
      <vt:lpstr> User Guide</vt:lpstr>
      <vt:lpstr> User Guide</vt:lpstr>
      <vt:lpstr> User Guide</vt:lpstr>
      <vt:lpstr>Blood bank database mini-project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bank database mini-project</dc:title>
  <dc:creator>Nguyen Viet Hoang 20176762</dc:creator>
  <cp:lastModifiedBy>Nguyen Viet Hoang 20176762</cp:lastModifiedBy>
  <cp:revision>21</cp:revision>
  <dcterms:created xsi:type="dcterms:W3CDTF">2020-07-10T09:44:40Z</dcterms:created>
  <dcterms:modified xsi:type="dcterms:W3CDTF">2020-07-11T03:30:00Z</dcterms:modified>
</cp:coreProperties>
</file>