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0691813" cy="15117763"/>
  <p:notesSz cx="7099300" cy="10234613"/>
  <p:embeddedFontLst>
    <p:embeddedFont>
      <p:font typeface="Tahoma" panose="020B0604030504040204" pitchFamily="34" charset="0"/>
      <p:regular r:id="rId4"/>
      <p:bold r:id="rId5"/>
    </p:embeddedFont>
    <p:embeddedFont>
      <p:font typeface="Times" panose="02020603050405020304" pitchFamily="18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312">
          <p15:clr>
            <a:srgbClr val="000000"/>
          </p15:clr>
        </p15:guide>
        <p15:guide id="2" orient="horz" pos="232">
          <p15:clr>
            <a:srgbClr val="000000"/>
          </p15:clr>
        </p15:guide>
        <p15:guide id="3" orient="horz" pos="8880">
          <p15:clr>
            <a:srgbClr val="000000"/>
          </p15:clr>
        </p15:guide>
        <p15:guide id="4" pos="3816">
          <p15:clr>
            <a:srgbClr val="000000"/>
          </p15:clr>
        </p15:guide>
        <p15:guide id="5" pos="240">
          <p15:clr>
            <a:srgbClr val="000000"/>
          </p15:clr>
        </p15:guide>
        <p15:guide id="6" pos="6512" userDrawn="1">
          <p15:clr>
            <a:srgbClr val="000000"/>
          </p15:clr>
        </p15:guide>
        <p15:guide id="7" pos="3186">
          <p15:clr>
            <a:srgbClr val="000000"/>
          </p15:clr>
        </p15:guide>
        <p15:guide id="8" pos="3444">
          <p15:clr>
            <a:srgbClr val="000000"/>
          </p15:clr>
        </p15:guide>
        <p15:guide id="9" pos="6488">
          <p15:clr>
            <a:srgbClr val="000000"/>
          </p15:clr>
        </p15:guide>
        <p15:guide id="10" pos="248">
          <p15:clr>
            <a:srgbClr val="000000"/>
          </p15:clr>
        </p15:guide>
        <p15:guide id="11" orient="horz" pos="1440">
          <p15:clr>
            <a:srgbClr val="9AA0A6"/>
          </p15:clr>
        </p15:guide>
        <p15:guide id="12" orient="horz" pos="5037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000000"/>
          </p15:clr>
        </p15:guide>
        <p15:guide id="2" pos="2236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84" y="-5410"/>
      </p:cViewPr>
      <p:guideLst>
        <p:guide orient="horz" pos="9312"/>
        <p:guide orient="horz" pos="232"/>
        <p:guide orient="horz" pos="8880"/>
        <p:guide pos="3816"/>
        <p:guide pos="240"/>
        <p:guide pos="6512"/>
        <p:guide pos="3186"/>
        <p:guide pos="3444"/>
        <p:guide pos="6488"/>
        <p:guide pos="248"/>
        <p:guide orient="horz" pos="1440"/>
        <p:guide orient="horz" pos="50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97325" y="0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192337" y="773112"/>
            <a:ext cx="2700337" cy="3817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62025" y="4848225"/>
            <a:ext cx="5210175" cy="464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698037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97325" y="9698037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/>
        </p:nvSpPr>
        <p:spPr>
          <a:xfrm>
            <a:off x="3997325" y="9698037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"/>
              <a:buNone/>
            </a:pPr>
            <a:fld id="{00000000-1234-1234-1234-123412341234}" type="slidenum">
              <a:rPr lang="en-US" sz="8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</a:t>
            </a:fld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2338" y="773113"/>
            <a:ext cx="2700337" cy="3817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962025" y="4848225"/>
            <a:ext cx="5210175" cy="464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801688" y="4695825"/>
            <a:ext cx="9088437" cy="324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1603375" y="8566150"/>
            <a:ext cx="7485063" cy="386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ctr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mes"/>
              <a:buNone/>
              <a:defRPr/>
            </a:lvl1pPr>
            <a:lvl2pPr lvl="1" algn="ctr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"/>
              <a:buNone/>
              <a:defRPr/>
            </a:lvl2pPr>
            <a:lvl3pPr lvl="2" algn="ctr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Times"/>
              <a:buNone/>
              <a:defRPr/>
            </a:lvl3pPr>
            <a:lvl4pPr lvl="3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4pPr>
            <a:lvl5pPr lvl="4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5pPr>
            <a:lvl6pPr lvl="5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6pPr>
            <a:lvl7pPr lvl="6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7pPr>
            <a:lvl8pPr lvl="7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8pPr>
            <a:lvl9pPr lvl="8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844550" y="9713913"/>
            <a:ext cx="9088438" cy="30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844550" y="6407150"/>
            <a:ext cx="9088438" cy="330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>
            <a:off x="798512" y="4343400"/>
            <a:ext cx="9088437" cy="90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 rot="5400000">
            <a:off x="2720182" y="6244432"/>
            <a:ext cx="12068175" cy="22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 rot="5400000">
            <a:off x="-1901824" y="4046538"/>
            <a:ext cx="12068175" cy="6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 rot="5400000">
            <a:off x="807243" y="4334669"/>
            <a:ext cx="9070975" cy="908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2095500" y="10582275"/>
            <a:ext cx="6415088" cy="124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>
            <a:spLocks noGrp="1"/>
          </p:cNvSpPr>
          <p:nvPr>
            <p:ph type="pic" idx="2"/>
          </p:nvPr>
        </p:nvSpPr>
        <p:spPr>
          <a:xfrm>
            <a:off x="2095500" y="1350963"/>
            <a:ext cx="6415088" cy="9070975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2095500" y="11831638"/>
            <a:ext cx="6415088" cy="177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534988" y="601663"/>
            <a:ext cx="3517900" cy="256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4179888" y="601663"/>
            <a:ext cx="5976937" cy="12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534988" y="3163888"/>
            <a:ext cx="3517900" cy="1034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534988" y="604838"/>
            <a:ext cx="9621837" cy="25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534988" y="3384550"/>
            <a:ext cx="4724400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534988" y="4794250"/>
            <a:ext cx="4724400" cy="871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3"/>
          </p:nvPr>
        </p:nvSpPr>
        <p:spPr>
          <a:xfrm>
            <a:off x="5430838" y="3384550"/>
            <a:ext cx="4725987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4"/>
          </p:nvPr>
        </p:nvSpPr>
        <p:spPr>
          <a:xfrm>
            <a:off x="5430838" y="4794250"/>
            <a:ext cx="4725987" cy="871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798513" y="4343400"/>
            <a:ext cx="4467225" cy="90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2"/>
          </p:nvPr>
        </p:nvSpPr>
        <p:spPr>
          <a:xfrm>
            <a:off x="5418138" y="4343400"/>
            <a:ext cx="4468812" cy="90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360362" y="4019550"/>
            <a:ext cx="9967912" cy="1007745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358775" y="368300"/>
            <a:ext cx="9969500" cy="2044700"/>
            <a:chOff x="226" y="232"/>
            <a:chExt cx="6280" cy="1288"/>
          </a:xfrm>
        </p:grpSpPr>
        <p:sp>
          <p:nvSpPr>
            <p:cNvPr id="12" name="Google Shape;12;p1"/>
            <p:cNvSpPr txBox="1"/>
            <p:nvPr/>
          </p:nvSpPr>
          <p:spPr>
            <a:xfrm>
              <a:off x="271" y="273"/>
              <a:ext cx="6189" cy="124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pic>
          <p:nvPicPr>
            <p:cNvPr id="13" name="Google Shape;13;p1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226" y="232"/>
              <a:ext cx="6280" cy="12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1"/>
          <p:cNvSpPr txBox="1"/>
          <p:nvPr/>
        </p:nvSpPr>
        <p:spPr>
          <a:xfrm>
            <a:off x="360362" y="14243050"/>
            <a:ext cx="9967912" cy="539750"/>
          </a:xfrm>
          <a:prstGeom prst="rect">
            <a:avLst/>
          </a:prstGeom>
          <a:solidFill>
            <a:srgbClr val="2EAE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57225" y="14355762"/>
            <a:ext cx="525462" cy="34766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5629275" y="2936875"/>
            <a:ext cx="4408487" cy="1979612"/>
          </a:xfrm>
          <a:prstGeom prst="roundRect">
            <a:avLst>
              <a:gd name="adj" fmla="val 16667"/>
            </a:avLst>
          </a:prstGeom>
          <a:solidFill>
            <a:srgbClr val="D1F3F3"/>
          </a:solidFill>
          <a:ln w="19050" cap="flat" cmpd="sng">
            <a:solidFill>
              <a:srgbClr val="0073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6932612" y="2651125"/>
            <a:ext cx="1800225" cy="43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0073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657225" y="2936875"/>
            <a:ext cx="4408487" cy="1979612"/>
          </a:xfrm>
          <a:prstGeom prst="roundRect">
            <a:avLst>
              <a:gd name="adj" fmla="val 16667"/>
            </a:avLst>
          </a:prstGeom>
          <a:solidFill>
            <a:srgbClr val="D1F3F3"/>
          </a:solidFill>
          <a:ln w="19050" cap="flat" cmpd="sng">
            <a:solidFill>
              <a:srgbClr val="0073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960562" y="2651125"/>
            <a:ext cx="1800225" cy="43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0073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" name="Google Shape;20;p1"/>
          <p:cNvSpPr txBox="1">
            <a:spLocks noGrp="1"/>
          </p:cNvSpPr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body" idx="1"/>
          </p:nvPr>
        </p:nvSpPr>
        <p:spPr>
          <a:xfrm>
            <a:off x="798512" y="4343400"/>
            <a:ext cx="9088437" cy="90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marR="0" lvl="0" indent="-558800" algn="l" rtl="0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mes"/>
              <a:buChar char="•"/>
              <a:defRPr sz="5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marR="0" lvl="1" indent="-51435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"/>
              <a:buChar char="–"/>
              <a:defRPr sz="45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1371600" marR="0" lvl="2" indent="-47625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Times"/>
              <a:buChar char="•"/>
              <a:defRPr sz="39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828800" marR="0" lvl="3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–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3200400" marR="0" lvl="6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3657600" marR="0" lvl="7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4114800" marR="0" lvl="8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>
            <a:off x="620712" y="8396287"/>
            <a:ext cx="9448800" cy="365125"/>
            <a:chOff x="620713" y="8243888"/>
            <a:chExt cx="9448800" cy="365125"/>
          </a:xfrm>
        </p:grpSpPr>
        <p:pic>
          <p:nvPicPr>
            <p:cNvPr id="102" name="Google Shape;10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8813" y="8243888"/>
              <a:ext cx="9371012" cy="365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3"/>
            <p:cNvSpPr txBox="1"/>
            <p:nvPr/>
          </p:nvSpPr>
          <p:spPr>
            <a:xfrm>
              <a:off x="620713" y="8304213"/>
              <a:ext cx="9448800" cy="246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 b="1" i="0" u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Description</a:t>
              </a:r>
              <a:endParaRPr dirty="0"/>
            </a:p>
          </p:txBody>
        </p:sp>
      </p:grpSp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393700" y="623887"/>
            <a:ext cx="99060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>
            <a:sp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YOLACT: Real-time Instance Segmentation</a:t>
            </a:r>
            <a:endParaRPr dirty="0"/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812" y="5257800"/>
            <a:ext cx="9371012" cy="36353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 txBox="1"/>
          <p:nvPr/>
        </p:nvSpPr>
        <p:spPr>
          <a:xfrm>
            <a:off x="620712" y="5318125"/>
            <a:ext cx="944880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2089150" y="2720975"/>
            <a:ext cx="15240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8195"/>
              </a:buClr>
              <a:buSzPts val="1200"/>
              <a:buFont typeface="Tahoma"/>
              <a:buNone/>
            </a:pPr>
            <a:r>
              <a:rPr lang="en-US" sz="1200" b="1" i="0" u="none">
                <a:solidFill>
                  <a:srgbClr val="098195"/>
                </a:solidFill>
                <a:latin typeface="Tahoma"/>
                <a:ea typeface="Tahoma"/>
                <a:cs typeface="Tahoma"/>
                <a:sym typeface="Tahoma"/>
              </a:rPr>
              <a:t>What ?</a:t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7051675" y="2720975"/>
            <a:ext cx="15240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8195"/>
              </a:buClr>
              <a:buSzPts val="1200"/>
              <a:buFont typeface="Tahoma"/>
              <a:buNone/>
            </a:pPr>
            <a:r>
              <a:rPr lang="en-US" sz="1200" b="1" i="0" u="none">
                <a:solidFill>
                  <a:srgbClr val="098195"/>
                </a:solidFill>
                <a:latin typeface="Tahoma"/>
                <a:ea typeface="Tahoma"/>
                <a:cs typeface="Tahoma"/>
                <a:sym typeface="Tahoma"/>
              </a:rPr>
              <a:t>Why ?</a:t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3942556" y="1119454"/>
            <a:ext cx="23622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Nguyễn Tấn Phúc</a:t>
            </a:r>
            <a:endParaRPr lang="en-US" dirty="0"/>
          </a:p>
        </p:txBody>
      </p:sp>
      <p:sp>
        <p:nvSpPr>
          <p:cNvPr id="114" name="Google Shape;114;p13"/>
          <p:cNvSpPr txBox="1"/>
          <p:nvPr/>
        </p:nvSpPr>
        <p:spPr>
          <a:xfrm>
            <a:off x="3190539" y="1638300"/>
            <a:ext cx="396240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>
            <a:spAutoFit/>
          </a:bodyPr>
          <a:lstStyle/>
          <a:p>
            <a:pPr marL="342900" marR="0" lvl="0" indent="-3429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20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University of Infor</a:t>
            </a:r>
            <a:r>
              <a:rPr lang="en-US" sz="1200" dirty="0">
                <a:solidFill>
                  <a:schemeClr val="lt1"/>
                </a:solidFill>
              </a:rPr>
              <a:t>mation Technology</a:t>
            </a:r>
            <a:endParaRPr dirty="0"/>
          </a:p>
          <a:p>
            <a:pPr marL="342900" marR="0" lvl="0" indent="-3429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HCMC, Vietnam</a:t>
            </a:r>
            <a:endParaRPr dirty="0"/>
          </a:p>
        </p:txBody>
      </p:sp>
      <p:sp>
        <p:nvSpPr>
          <p:cNvPr id="115" name="Google Shape;115;p13"/>
          <p:cNvSpPr txBox="1"/>
          <p:nvPr/>
        </p:nvSpPr>
        <p:spPr>
          <a:xfrm>
            <a:off x="1319212" y="14324012"/>
            <a:ext cx="890428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3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Nguyễn Tấn Phúc </a:t>
            </a:r>
            <a:r>
              <a:rPr lang="en-US" sz="1300" b="1" i="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lang="en-US" sz="13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1" i="0" u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Trường</a:t>
            </a:r>
            <a:r>
              <a:rPr lang="en-US" sz="13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1" i="0" u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Đại</a:t>
            </a:r>
            <a:r>
              <a:rPr lang="en-US" sz="13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1" i="0" u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học</a:t>
            </a:r>
            <a:r>
              <a:rPr lang="en-US" sz="13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1" i="0" u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13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1" i="0" u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nghệ</a:t>
            </a:r>
            <a:r>
              <a:rPr lang="en-US" sz="13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Thông tin</a:t>
            </a:r>
            <a:endParaRPr dirty="0"/>
          </a:p>
          <a:p>
            <a:pPr marL="0" marR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TEL </a:t>
            </a:r>
            <a:r>
              <a:rPr lang="en-US"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0941959027</a:t>
            </a:r>
            <a:r>
              <a:rPr lang="en-US" sz="12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Email </a:t>
            </a:r>
            <a:r>
              <a:rPr lang="en-US"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phucnt.</a:t>
            </a:r>
            <a:r>
              <a:rPr lang="en-US" sz="12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17@uit.edu.vn</a:t>
            </a:r>
            <a:endParaRPr dirty="0"/>
          </a:p>
        </p:txBody>
      </p:sp>
      <p:sp>
        <p:nvSpPr>
          <p:cNvPr id="328" name="Google Shape;328;p13"/>
          <p:cNvSpPr txBox="1"/>
          <p:nvPr/>
        </p:nvSpPr>
        <p:spPr>
          <a:xfrm>
            <a:off x="4334803" y="9202171"/>
            <a:ext cx="255367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indent="-228600" algn="just"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</a:rPr>
              <a:t>Uses an Fully Convolution Network to produce a set of image-sized “prototype  masks” that do not depend on any one instance (see Fig. 2).</a:t>
            </a:r>
            <a:endParaRPr lang="en-US" sz="1200" dirty="0">
              <a:solidFill>
                <a:schemeClr val="dk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90" name="Google Shape;390;p13"/>
          <p:cNvSpPr txBox="1"/>
          <p:nvPr/>
        </p:nvSpPr>
        <p:spPr>
          <a:xfrm>
            <a:off x="4281463" y="8871541"/>
            <a:ext cx="238471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993"/>
              </a:buClr>
              <a:buSzPts val="1400"/>
              <a:buFont typeface="Tahoma"/>
              <a:buNone/>
            </a:pPr>
            <a:r>
              <a:rPr lang="en-US" b="1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1400" b="1" i="0" u="none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. Prototype Generation</a:t>
            </a:r>
            <a:endParaRPr dirty="0"/>
          </a:p>
        </p:txBody>
      </p:sp>
      <p:sp>
        <p:nvSpPr>
          <p:cNvPr id="431" name="Google Shape;431;p13"/>
          <p:cNvSpPr txBox="1"/>
          <p:nvPr/>
        </p:nvSpPr>
        <p:spPr>
          <a:xfrm>
            <a:off x="5649912" y="3090862"/>
            <a:ext cx="437991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Instance segmentation is necessary as it provides detailed information about individual objects within an image. This fine-grained segmentation is essential for various applications, such as object tracking, scene understanding, and even medical imaging</a:t>
            </a: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lang="en-US" sz="1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71450" indent="-171450" algn="just"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Prevailing two-stage methods have focus primarily on </a:t>
            </a:r>
            <a:r>
              <a:rPr lang="en-US" sz="1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performance</a:t>
            </a: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over </a:t>
            </a:r>
            <a:r>
              <a:rPr lang="en-US" sz="1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speed</a:t>
            </a: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One-stage methods still have been far from </a:t>
            </a:r>
            <a:r>
              <a:rPr lang="en-US" sz="1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real-time</a:t>
            </a: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lang="en-US" sz="1200" dirty="0"/>
          </a:p>
        </p:txBody>
      </p:sp>
      <p:sp>
        <p:nvSpPr>
          <p:cNvPr id="433" name="Google Shape;433;p13"/>
          <p:cNvSpPr txBox="1"/>
          <p:nvPr/>
        </p:nvSpPr>
        <p:spPr>
          <a:xfrm>
            <a:off x="620712" y="3090862"/>
            <a:ext cx="4267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introduce </a:t>
            </a: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instance segmentation algorithm</a:t>
            </a: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in which we have:</a:t>
            </a:r>
            <a:endParaRPr dirty="0"/>
          </a:p>
        </p:txBody>
      </p:sp>
      <p:sp>
        <p:nvSpPr>
          <p:cNvPr id="434" name="Google Shape;434;p13"/>
          <p:cNvSpPr txBox="1"/>
          <p:nvPr/>
        </p:nvSpPr>
        <p:spPr>
          <a:xfrm>
            <a:off x="844615" y="3538537"/>
            <a:ext cx="404329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Proposed </a:t>
            </a: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innovative one-stage instance segmentation </a:t>
            </a: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algorithm to </a:t>
            </a: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delineate and identify objects within an image</a:t>
            </a:r>
            <a:r>
              <a:rPr lang="en-US" sz="1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Proposed Fast NMS to trade a little performance off for speed.</a:t>
            </a:r>
            <a:endParaRPr lang="en-US" sz="1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Compare our </a:t>
            </a: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model with competitive SOTA methods.</a:t>
            </a:r>
            <a:endParaRPr lang="en-US" sz="1200" dirty="0">
              <a:solidFill>
                <a:schemeClr val="dk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9" name="Google Shape;328;p13">
            <a:extLst>
              <a:ext uri="{FF2B5EF4-FFF2-40B4-BE49-F238E27FC236}">
                <a16:creationId xmlns:a16="http://schemas.microsoft.com/office/drawing/2014/main" id="{45D3FA21-F76F-4654-1A4A-1FD7C2103EB6}"/>
              </a:ext>
            </a:extLst>
          </p:cNvPr>
          <p:cNvSpPr txBox="1"/>
          <p:nvPr/>
        </p:nvSpPr>
        <p:spPr>
          <a:xfrm>
            <a:off x="735010" y="9185866"/>
            <a:ext cx="3150213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lvl="8" indent="-228600" algn="just"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YOLACT breaks up instance segmentation (see Fig. 1) into two parallel tasks:</a:t>
            </a:r>
          </a:p>
          <a:p>
            <a:pPr marL="631825" lvl="8" indent="-228600" algn="just"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(1) generating a dictionary of non-local prototype masks over the entire image.</a:t>
            </a:r>
          </a:p>
          <a:p>
            <a:pPr marL="631825" lvl="6" indent="-228600" algn="just"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(2) predicting a set of linear combination coefficients per instance.</a:t>
            </a:r>
          </a:p>
          <a:p>
            <a:pPr marL="228600" lvl="8" indent="-228600" algn="just"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producing a full-image instance segmentation from these two components: for each instance, linearly combine the prototypes using the corresponding predicted coefficients and then crop with a predicted bounding box.</a:t>
            </a:r>
          </a:p>
        </p:txBody>
      </p:sp>
      <p:sp>
        <p:nvSpPr>
          <p:cNvPr id="31" name="Google Shape;390;p13">
            <a:extLst>
              <a:ext uri="{FF2B5EF4-FFF2-40B4-BE49-F238E27FC236}">
                <a16:creationId xmlns:a16="http://schemas.microsoft.com/office/drawing/2014/main" id="{2B1453B5-10D3-6119-8A54-5EEF65D91055}"/>
              </a:ext>
            </a:extLst>
          </p:cNvPr>
          <p:cNvSpPr txBox="1"/>
          <p:nvPr/>
        </p:nvSpPr>
        <p:spPr>
          <a:xfrm>
            <a:off x="658812" y="8871541"/>
            <a:ext cx="27092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993"/>
              </a:buClr>
              <a:buSzPts val="1400"/>
              <a:buFont typeface="Tahoma"/>
              <a:buNone/>
            </a:pPr>
            <a:r>
              <a:rPr lang="en-US" sz="1400" b="1" i="0" u="none" dirty="0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1400" b="1" i="0" u="none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.  Instance Segmentation</a:t>
            </a:r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F21D445-6EA3-B5ED-AE75-25A692599D16}"/>
              </a:ext>
            </a:extLst>
          </p:cNvPr>
          <p:cNvGrpSpPr/>
          <p:nvPr/>
        </p:nvGrpSpPr>
        <p:grpSpPr>
          <a:xfrm>
            <a:off x="520629" y="5648651"/>
            <a:ext cx="9636118" cy="2473154"/>
            <a:chOff x="520629" y="5648651"/>
            <a:chExt cx="9636118" cy="247315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C628864-097A-7DF8-CB77-917990E64494}"/>
                </a:ext>
              </a:extLst>
            </p:cNvPr>
            <p:cNvSpPr txBox="1"/>
            <p:nvPr/>
          </p:nvSpPr>
          <p:spPr>
            <a:xfrm>
              <a:off x="4367352" y="5648651"/>
              <a:ext cx="1555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YOLACT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305B755-953A-3DF7-74AC-2DC2F091D4BE}"/>
                </a:ext>
              </a:extLst>
            </p:cNvPr>
            <p:cNvGrpSpPr/>
            <p:nvPr/>
          </p:nvGrpSpPr>
          <p:grpSpPr>
            <a:xfrm>
              <a:off x="520629" y="5802539"/>
              <a:ext cx="9636118" cy="2319266"/>
              <a:chOff x="520629" y="5802539"/>
              <a:chExt cx="9636118" cy="2319266"/>
            </a:xfrm>
          </p:grpSpPr>
          <p:pic>
            <p:nvPicPr>
              <p:cNvPr id="26" name="Picture 25" descr="A bench in a park&#10;&#10;Description automatically generated">
                <a:extLst>
                  <a:ext uri="{FF2B5EF4-FFF2-40B4-BE49-F238E27FC236}">
                    <a16:creationId xmlns:a16="http://schemas.microsoft.com/office/drawing/2014/main" id="{4E131BEB-0F1D-A770-AD56-805258400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0629" y="6175637"/>
                <a:ext cx="2688101" cy="1793468"/>
              </a:xfrm>
              <a:prstGeom prst="rect">
                <a:avLst/>
              </a:prstGeom>
            </p:spPr>
          </p:pic>
          <p:pic>
            <p:nvPicPr>
              <p:cNvPr id="28" name="Picture 27" descr="A bench in a park&#10;&#10;Description automatically generated">
                <a:extLst>
                  <a:ext uri="{FF2B5EF4-FFF2-40B4-BE49-F238E27FC236}">
                    <a16:creationId xmlns:a16="http://schemas.microsoft.com/office/drawing/2014/main" id="{9AC48A38-A79E-02AA-5072-8A8D35E05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00970" y="6102441"/>
                <a:ext cx="2855777" cy="1934140"/>
              </a:xfrm>
              <a:prstGeom prst="rect">
                <a:avLst/>
              </a:prstGeom>
            </p:spPr>
          </p:pic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8E1C32F-90E1-824A-1E4B-00A252D336AF}"/>
                  </a:ext>
                </a:extLst>
              </p:cNvPr>
              <p:cNvSpPr/>
              <p:nvPr/>
            </p:nvSpPr>
            <p:spPr>
              <a:xfrm>
                <a:off x="3505201" y="6012180"/>
                <a:ext cx="3276600" cy="2109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95B50262-1891-B481-2B2B-6F0DE00117C8}"/>
                  </a:ext>
                </a:extLst>
              </p:cNvPr>
              <p:cNvSpPr/>
              <p:nvPr/>
            </p:nvSpPr>
            <p:spPr>
              <a:xfrm>
                <a:off x="3600402" y="6246412"/>
                <a:ext cx="751547" cy="799718"/>
              </a:xfrm>
              <a:prstGeom prst="roundRect">
                <a:avLst>
                  <a:gd name="adj" fmla="val 37337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FPN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EE92EC0B-65B1-C27C-4C9B-0A817AE9DD5D}"/>
                  </a:ext>
                </a:extLst>
              </p:cNvPr>
              <p:cNvSpPr/>
              <p:nvPr/>
            </p:nvSpPr>
            <p:spPr>
              <a:xfrm>
                <a:off x="3613150" y="7320612"/>
                <a:ext cx="3063604" cy="516104"/>
              </a:xfrm>
              <a:prstGeom prst="roundRect">
                <a:avLst>
                  <a:gd name="adj" fmla="val 37337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Protonet</a:t>
                </a: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1B1861E9-7D55-4A1D-AFFA-0A517D9104D8}"/>
                  </a:ext>
                </a:extLst>
              </p:cNvPr>
              <p:cNvSpPr/>
              <p:nvPr/>
            </p:nvSpPr>
            <p:spPr>
              <a:xfrm>
                <a:off x="4549444" y="6246412"/>
                <a:ext cx="1178268" cy="799718"/>
              </a:xfrm>
              <a:prstGeom prst="roundRect">
                <a:avLst>
                  <a:gd name="adj" fmla="val 37337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Prediction Head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B8121374-7780-B56B-9883-ACEE578534C8}"/>
                  </a:ext>
                </a:extLst>
              </p:cNvPr>
              <p:cNvSpPr/>
              <p:nvPr/>
            </p:nvSpPr>
            <p:spPr>
              <a:xfrm>
                <a:off x="5925207" y="6245334"/>
                <a:ext cx="751547" cy="799718"/>
              </a:xfrm>
              <a:prstGeom prst="roundRect">
                <a:avLst>
                  <a:gd name="adj" fmla="val 37337"/>
                </a:avLst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NMS</a:t>
                </a:r>
              </a:p>
            </p:txBody>
          </p: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0E4C3967-76A8-313A-985C-A1F06D892931}"/>
                  </a:ext>
                </a:extLst>
              </p:cNvPr>
              <p:cNvCxnSpPr>
                <a:cxnSpLocks/>
                <a:stCxn id="26" idx="3"/>
                <a:endCxn id="33" idx="1"/>
              </p:cNvCxnSpPr>
              <p:nvPr/>
            </p:nvCxnSpPr>
            <p:spPr>
              <a:xfrm flipV="1">
                <a:off x="3208730" y="6646271"/>
                <a:ext cx="391672" cy="426100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C1E56D5B-3C9C-EDD4-D964-63D4D76DB51F}"/>
                  </a:ext>
                </a:extLst>
              </p:cNvPr>
              <p:cNvCxnSpPr>
                <a:cxnSpLocks/>
                <a:stCxn id="26" idx="3"/>
                <a:endCxn id="34" idx="1"/>
              </p:cNvCxnSpPr>
              <p:nvPr/>
            </p:nvCxnSpPr>
            <p:spPr>
              <a:xfrm>
                <a:off x="3208730" y="7072371"/>
                <a:ext cx="404420" cy="506293"/>
              </a:xfrm>
              <a:prstGeom prst="bentConnector3">
                <a:avLst>
                  <a:gd name="adj1" fmla="val 48744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64AAD1BF-1842-A502-D0A8-6FC604164518}"/>
                  </a:ext>
                </a:extLst>
              </p:cNvPr>
              <p:cNvCxnSpPr>
                <a:cxnSpLocks/>
                <a:stCxn id="33" idx="3"/>
                <a:endCxn id="37" idx="1"/>
              </p:cNvCxnSpPr>
              <p:nvPr/>
            </p:nvCxnSpPr>
            <p:spPr>
              <a:xfrm>
                <a:off x="4351949" y="6646271"/>
                <a:ext cx="19749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BF46DE8-9793-612C-EBD7-7A92EC3F8939}"/>
                  </a:ext>
                </a:extLst>
              </p:cNvPr>
              <p:cNvSpPr/>
              <p:nvPr/>
            </p:nvSpPr>
            <p:spPr>
              <a:xfrm>
                <a:off x="6876954" y="6953249"/>
                <a:ext cx="224578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D28E012C-A789-B628-0ECC-7AFD2C665496}"/>
                  </a:ext>
                </a:extLst>
              </p:cNvPr>
              <p:cNvCxnSpPr>
                <a:cxnSpLocks/>
                <a:stCxn id="37" idx="3"/>
                <a:endCxn id="38" idx="1"/>
              </p:cNvCxnSpPr>
              <p:nvPr/>
            </p:nvCxnSpPr>
            <p:spPr>
              <a:xfrm flipV="1">
                <a:off x="5727712" y="6645193"/>
                <a:ext cx="197495" cy="10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Multiplication Sign 67">
                <a:extLst>
                  <a:ext uri="{FF2B5EF4-FFF2-40B4-BE49-F238E27FC236}">
                    <a16:creationId xmlns:a16="http://schemas.microsoft.com/office/drawing/2014/main" id="{127EC73D-6C73-DE1C-30BF-507D57C4E6FD}"/>
                  </a:ext>
                </a:extLst>
              </p:cNvPr>
              <p:cNvSpPr/>
              <p:nvPr/>
            </p:nvSpPr>
            <p:spPr>
              <a:xfrm>
                <a:off x="6859524" y="6939533"/>
                <a:ext cx="256032" cy="256032"/>
              </a:xfrm>
              <a:prstGeom prst="mathMultiply">
                <a:avLst>
                  <a:gd name="adj1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Connector: Elbow 69">
                <a:extLst>
                  <a:ext uri="{FF2B5EF4-FFF2-40B4-BE49-F238E27FC236}">
                    <a16:creationId xmlns:a16="http://schemas.microsoft.com/office/drawing/2014/main" id="{E40406FA-46AB-07D9-68D5-2BFEF3F9C4DB}"/>
                  </a:ext>
                </a:extLst>
              </p:cNvPr>
              <p:cNvCxnSpPr>
                <a:stCxn id="38" idx="3"/>
                <a:endCxn id="67" idx="0"/>
              </p:cNvCxnSpPr>
              <p:nvPr/>
            </p:nvCxnSpPr>
            <p:spPr>
              <a:xfrm>
                <a:off x="6676754" y="6645193"/>
                <a:ext cx="312489" cy="308056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or: Elbow 70">
                <a:extLst>
                  <a:ext uri="{FF2B5EF4-FFF2-40B4-BE49-F238E27FC236}">
                    <a16:creationId xmlns:a16="http://schemas.microsoft.com/office/drawing/2014/main" id="{CC1148EF-A8AC-BA75-A61C-CEE2BD340C5D}"/>
                  </a:ext>
                </a:extLst>
              </p:cNvPr>
              <p:cNvCxnSpPr>
                <a:cxnSpLocks/>
                <a:stCxn id="34" idx="3"/>
                <a:endCxn id="67" idx="4"/>
              </p:cNvCxnSpPr>
              <p:nvPr/>
            </p:nvCxnSpPr>
            <p:spPr>
              <a:xfrm flipV="1">
                <a:off x="6676754" y="7181849"/>
                <a:ext cx="312489" cy="396815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0737EFDF-5431-9F3A-6886-563351C20D67}"/>
                  </a:ext>
                </a:extLst>
              </p:cNvPr>
              <p:cNvCxnSpPr>
                <a:stCxn id="67" idx="6"/>
                <a:endCxn id="28" idx="1"/>
              </p:cNvCxnSpPr>
              <p:nvPr/>
            </p:nvCxnSpPr>
            <p:spPr>
              <a:xfrm>
                <a:off x="7101532" y="7067549"/>
                <a:ext cx="199438" cy="19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F9830AC-146E-06EF-915A-6010714F6256}"/>
                  </a:ext>
                </a:extLst>
              </p:cNvPr>
              <p:cNvSpPr txBox="1"/>
              <p:nvPr/>
            </p:nvSpPr>
            <p:spPr>
              <a:xfrm>
                <a:off x="1087079" y="5806588"/>
                <a:ext cx="1555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Input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5410185-992B-A494-1D1A-EA29072DB739}"/>
                  </a:ext>
                </a:extLst>
              </p:cNvPr>
              <p:cNvSpPr txBox="1"/>
              <p:nvPr/>
            </p:nvSpPr>
            <p:spPr>
              <a:xfrm>
                <a:off x="7925392" y="5802539"/>
                <a:ext cx="1555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Output</a:t>
                </a:r>
              </a:p>
            </p:txBody>
          </p:sp>
        </p:grpSp>
      </p:grpSp>
      <p:sp>
        <p:nvSpPr>
          <p:cNvPr id="93" name="Google Shape;328;p13">
            <a:extLst>
              <a:ext uri="{FF2B5EF4-FFF2-40B4-BE49-F238E27FC236}">
                <a16:creationId xmlns:a16="http://schemas.microsoft.com/office/drawing/2014/main" id="{C99A18F3-72C6-D2AF-7F91-F07B054DAB03}"/>
              </a:ext>
            </a:extLst>
          </p:cNvPr>
          <p:cNvSpPr txBox="1"/>
          <p:nvPr/>
        </p:nvSpPr>
        <p:spPr>
          <a:xfrm>
            <a:off x="4334803" y="12017004"/>
            <a:ext cx="2553677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indent="-228600" algn="just"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</a:rPr>
              <a:t>Adds an extra head to the object detection branch (RetinaNet backbone with ResNet-101 and FPN) to predict a vector of “mask coefficients” for each anchor that encode an instance’s representation in the prototype space (see Fig. 3)</a:t>
            </a:r>
            <a:endParaRPr lang="en-US" sz="1200" dirty="0">
              <a:solidFill>
                <a:schemeClr val="dk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94" name="Google Shape;390;p13">
            <a:extLst>
              <a:ext uri="{FF2B5EF4-FFF2-40B4-BE49-F238E27FC236}">
                <a16:creationId xmlns:a16="http://schemas.microsoft.com/office/drawing/2014/main" id="{BC3CFFD5-36A9-0DAB-2D8A-E665AEDCAD56}"/>
              </a:ext>
            </a:extLst>
          </p:cNvPr>
          <p:cNvSpPr txBox="1"/>
          <p:nvPr/>
        </p:nvSpPr>
        <p:spPr>
          <a:xfrm>
            <a:off x="4281463" y="11686374"/>
            <a:ext cx="238471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993"/>
              </a:buClr>
              <a:buSzPts val="1400"/>
              <a:buFont typeface="Tahoma"/>
              <a:buNone/>
            </a:pPr>
            <a:r>
              <a:rPr lang="en-US" sz="1400" b="1" i="0" u="none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3. Mask Coefficients</a:t>
            </a:r>
            <a:endParaRPr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2A530B0-FAE0-AD96-7196-4A78681B02B1}"/>
              </a:ext>
            </a:extLst>
          </p:cNvPr>
          <p:cNvGrpSpPr/>
          <p:nvPr/>
        </p:nvGrpSpPr>
        <p:grpSpPr>
          <a:xfrm>
            <a:off x="538917" y="12284586"/>
            <a:ext cx="3601792" cy="1793468"/>
            <a:chOff x="520629" y="12284586"/>
            <a:chExt cx="3601792" cy="163996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9F4E94F-E801-50B4-4B02-0D210A8932DA}"/>
                </a:ext>
              </a:extLst>
            </p:cNvPr>
            <p:cNvSpPr/>
            <p:nvPr/>
          </p:nvSpPr>
          <p:spPr>
            <a:xfrm>
              <a:off x="520629" y="12284586"/>
              <a:ext cx="3601792" cy="14245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393F58B-6692-963A-23B3-5617117CF035}"/>
                </a:ext>
              </a:extLst>
            </p:cNvPr>
            <p:cNvSpPr txBox="1"/>
            <p:nvPr/>
          </p:nvSpPr>
          <p:spPr>
            <a:xfrm>
              <a:off x="520629" y="13709103"/>
              <a:ext cx="36017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>
                  <a:solidFill>
                    <a:schemeClr val="dk1"/>
                  </a:solidFill>
                  <a:latin typeface="Tahoma"/>
                  <a:ea typeface="Tahoma"/>
                  <a:cs typeface="Tahoma"/>
                </a:rPr>
                <a:t>Figure 1. </a:t>
              </a:r>
              <a:r>
                <a:rPr lang="en-US" sz="800">
                  <a:solidFill>
                    <a:schemeClr val="dk1"/>
                  </a:solidFill>
                  <a:latin typeface="Tahoma"/>
                  <a:ea typeface="Tahoma"/>
                  <a:cs typeface="Tahoma"/>
                </a:rPr>
                <a:t>Input &amp; Output illustration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2939BC7-AFBD-BE1A-CCEA-6BC307B67A39}"/>
              </a:ext>
            </a:extLst>
          </p:cNvPr>
          <p:cNvGrpSpPr/>
          <p:nvPr/>
        </p:nvGrpSpPr>
        <p:grpSpPr>
          <a:xfrm>
            <a:off x="4339108" y="10374306"/>
            <a:ext cx="2637443" cy="1058260"/>
            <a:chOff x="4441663" y="10229930"/>
            <a:chExt cx="2637443" cy="1058260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7580EBA4-4779-4E3B-44D0-883EE46763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19372"/>
            <a:stretch/>
          </p:blipFill>
          <p:spPr>
            <a:xfrm>
              <a:off x="4441663" y="10229930"/>
              <a:ext cx="2637443" cy="829538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8DFA0B2-47D5-53AE-2E09-39B05953FD33}"/>
                </a:ext>
              </a:extLst>
            </p:cNvPr>
            <p:cNvSpPr txBox="1"/>
            <p:nvPr/>
          </p:nvSpPr>
          <p:spPr>
            <a:xfrm>
              <a:off x="4441664" y="11072746"/>
              <a:ext cx="26374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>
                  <a:solidFill>
                    <a:schemeClr val="dk1"/>
                  </a:solidFill>
                  <a:latin typeface="Tahoma"/>
                  <a:ea typeface="Tahoma"/>
                  <a:cs typeface="Tahoma"/>
                </a:rPr>
                <a:t>Figure 2. </a:t>
              </a:r>
              <a:r>
                <a:rPr lang="en-US" sz="800">
                  <a:solidFill>
                    <a:schemeClr val="dk1"/>
                  </a:solidFill>
                  <a:latin typeface="Tahoma"/>
                  <a:ea typeface="Tahoma"/>
                  <a:cs typeface="Tahoma"/>
                </a:rPr>
                <a:t>Prototype Generation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CC7B7C9-5A74-CBB9-BC84-E69A20F304A9}"/>
              </a:ext>
            </a:extLst>
          </p:cNvPr>
          <p:cNvGrpSpPr/>
          <p:nvPr/>
        </p:nvGrpSpPr>
        <p:grpSpPr>
          <a:xfrm>
            <a:off x="7300970" y="8923944"/>
            <a:ext cx="2529294" cy="1784978"/>
            <a:chOff x="7473696" y="8814867"/>
            <a:chExt cx="2158908" cy="1392917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01F35EAE-75B8-3D38-788A-74D144B7B3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876" t="18020"/>
            <a:stretch/>
          </p:blipFill>
          <p:spPr>
            <a:xfrm>
              <a:off x="7473696" y="8814867"/>
              <a:ext cx="2158908" cy="1181918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0F896D9-50A7-1C73-6DF4-0C983473D362}"/>
                </a:ext>
              </a:extLst>
            </p:cNvPr>
            <p:cNvSpPr txBox="1"/>
            <p:nvPr/>
          </p:nvSpPr>
          <p:spPr>
            <a:xfrm>
              <a:off x="7473696" y="9992340"/>
              <a:ext cx="21589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>
                  <a:solidFill>
                    <a:schemeClr val="dk1"/>
                  </a:solidFill>
                  <a:latin typeface="Tahoma"/>
                  <a:ea typeface="Tahoma"/>
                  <a:cs typeface="Tahoma"/>
                </a:rPr>
                <a:t>Figure 3. </a:t>
              </a:r>
              <a:r>
                <a:rPr lang="en-US" sz="800">
                  <a:solidFill>
                    <a:schemeClr val="dk1"/>
                  </a:solidFill>
                  <a:latin typeface="Tahoma"/>
                  <a:ea typeface="Tahoma"/>
                  <a:cs typeface="Tahoma"/>
                </a:rPr>
                <a:t>Mask coefficients</a:t>
              </a:r>
            </a:p>
          </p:txBody>
        </p:sp>
      </p:grpSp>
      <p:sp>
        <p:nvSpPr>
          <p:cNvPr id="110" name="Google Shape;328;p13">
            <a:extLst>
              <a:ext uri="{FF2B5EF4-FFF2-40B4-BE49-F238E27FC236}">
                <a16:creationId xmlns:a16="http://schemas.microsoft.com/office/drawing/2014/main" id="{4AE200EA-B6E5-6393-53D6-E92A576D77D4}"/>
              </a:ext>
            </a:extLst>
          </p:cNvPr>
          <p:cNvSpPr txBox="1"/>
          <p:nvPr/>
        </p:nvSpPr>
        <p:spPr>
          <a:xfrm>
            <a:off x="7385981" y="11193625"/>
            <a:ext cx="255367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indent="-228600" algn="just"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</a:rPr>
              <a:t>For each instance that survives NMS, we construct a mask for that instance by linearly combining the work of those two stages above (see Fig. 4).</a:t>
            </a:r>
            <a:endParaRPr lang="en-US" sz="1200" dirty="0">
              <a:solidFill>
                <a:schemeClr val="dk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12" name="Google Shape;390;p13">
            <a:extLst>
              <a:ext uri="{FF2B5EF4-FFF2-40B4-BE49-F238E27FC236}">
                <a16:creationId xmlns:a16="http://schemas.microsoft.com/office/drawing/2014/main" id="{98815F9B-7E1E-9C65-365C-4B3AB281EB80}"/>
              </a:ext>
            </a:extLst>
          </p:cNvPr>
          <p:cNvSpPr txBox="1"/>
          <p:nvPr/>
        </p:nvSpPr>
        <p:spPr>
          <a:xfrm>
            <a:off x="7332641" y="10862995"/>
            <a:ext cx="238471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993"/>
              </a:buClr>
              <a:buSzPts val="1400"/>
              <a:buFont typeface="Tahoma"/>
              <a:buNone/>
            </a:pPr>
            <a:r>
              <a:rPr lang="en-US" b="1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en-US" sz="1400" b="1" i="0" u="none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. Mask Assembly</a:t>
            </a:r>
            <a:endParaRPr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F6FD41-5B3B-6DA1-BDEF-651BB76E2FBA}"/>
              </a:ext>
            </a:extLst>
          </p:cNvPr>
          <p:cNvGrpSpPr/>
          <p:nvPr/>
        </p:nvGrpSpPr>
        <p:grpSpPr>
          <a:xfrm>
            <a:off x="7135256" y="12346917"/>
            <a:ext cx="3055126" cy="1396706"/>
            <a:chOff x="7135256" y="12082757"/>
            <a:chExt cx="3055126" cy="1206281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EF4CC91F-A171-63DF-0B6A-BFE94BFEF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35256" y="12082757"/>
              <a:ext cx="3055126" cy="992027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FEAD61B-30C5-2757-8B4C-158290603D4B}"/>
                </a:ext>
              </a:extLst>
            </p:cNvPr>
            <p:cNvSpPr txBox="1"/>
            <p:nvPr/>
          </p:nvSpPr>
          <p:spPr>
            <a:xfrm>
              <a:off x="7135256" y="13073594"/>
              <a:ext cx="30551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>
                  <a:solidFill>
                    <a:schemeClr val="dk1"/>
                  </a:solidFill>
                  <a:latin typeface="Tahoma"/>
                  <a:ea typeface="Tahoma"/>
                  <a:cs typeface="Tahoma"/>
                </a:rPr>
                <a:t>Figure 4. </a:t>
              </a:r>
              <a:r>
                <a:rPr lang="en-US" sz="800">
                  <a:solidFill>
                    <a:schemeClr val="dk1"/>
                  </a:solidFill>
                  <a:latin typeface="Tahoma"/>
                  <a:ea typeface="Tahoma"/>
                  <a:cs typeface="Tahoma"/>
                </a:rPr>
                <a:t>Mask assembly</a:t>
              </a:r>
            </a:p>
          </p:txBody>
        </p:sp>
      </p:grpSp>
      <p:pic>
        <p:nvPicPr>
          <p:cNvPr id="120" name="Picture 119" descr="A person playing tennis on a court&#10;&#10;Description automatically generated">
            <a:extLst>
              <a:ext uri="{FF2B5EF4-FFF2-40B4-BE49-F238E27FC236}">
                <a16:creationId xmlns:a16="http://schemas.microsoft.com/office/drawing/2014/main" id="{0F92DB06-BC45-99B6-9334-B9C66810444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4497" b="2891"/>
          <a:stretch/>
        </p:blipFill>
        <p:spPr>
          <a:xfrm>
            <a:off x="670803" y="12557963"/>
            <a:ext cx="1220703" cy="1201690"/>
          </a:xfrm>
          <a:prstGeom prst="rect">
            <a:avLst/>
          </a:prstGeom>
        </p:spPr>
      </p:pic>
      <p:pic>
        <p:nvPicPr>
          <p:cNvPr id="122" name="Picture 121" descr="A person holding a tennis racket&#10;&#10;Description automatically generated">
            <a:extLst>
              <a:ext uri="{FF2B5EF4-FFF2-40B4-BE49-F238E27FC236}">
                <a16:creationId xmlns:a16="http://schemas.microsoft.com/office/drawing/2014/main" id="{5A58A656-C2D4-DD62-68BC-840AFCF4CF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81917" y="12554125"/>
            <a:ext cx="1201690" cy="1201690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EA728222-8E54-68BB-C796-A017206F51CA}"/>
              </a:ext>
            </a:extLst>
          </p:cNvPr>
          <p:cNvSpPr txBox="1"/>
          <p:nvPr/>
        </p:nvSpPr>
        <p:spPr>
          <a:xfrm>
            <a:off x="670803" y="12322697"/>
            <a:ext cx="12207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CF9AB9B-2250-DD50-66B4-B51B60CB1225}"/>
              </a:ext>
            </a:extLst>
          </p:cNvPr>
          <p:cNvSpPr txBox="1"/>
          <p:nvPr/>
        </p:nvSpPr>
        <p:spPr>
          <a:xfrm>
            <a:off x="2772410" y="12336423"/>
            <a:ext cx="12207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</a:p>
        </p:txBody>
      </p:sp>
      <p:sp>
        <p:nvSpPr>
          <p:cNvPr id="1024" name="Rectangle: Rounded Corners 1023">
            <a:extLst>
              <a:ext uri="{FF2B5EF4-FFF2-40B4-BE49-F238E27FC236}">
                <a16:creationId xmlns:a16="http://schemas.microsoft.com/office/drawing/2014/main" id="{27729522-5245-D899-CCC5-0166B819988D}"/>
              </a:ext>
            </a:extLst>
          </p:cNvPr>
          <p:cNvSpPr/>
          <p:nvPr/>
        </p:nvSpPr>
        <p:spPr>
          <a:xfrm>
            <a:off x="2017777" y="13041881"/>
            <a:ext cx="624502" cy="227466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YOLACT</a:t>
            </a:r>
          </a:p>
        </p:txBody>
      </p: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91E17DF2-5FBA-A533-D36C-E3B081D83FCD}"/>
              </a:ext>
            </a:extLst>
          </p:cNvPr>
          <p:cNvCxnSpPr>
            <a:stCxn id="120" idx="3"/>
            <a:endCxn id="1024" idx="1"/>
          </p:cNvCxnSpPr>
          <p:nvPr/>
        </p:nvCxnSpPr>
        <p:spPr>
          <a:xfrm flipV="1">
            <a:off x="1891506" y="13155614"/>
            <a:ext cx="126271" cy="319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AEABC800-373D-87B8-75B4-E15DBBAA062A}"/>
              </a:ext>
            </a:extLst>
          </p:cNvPr>
          <p:cNvCxnSpPr>
            <a:cxnSpLocks/>
            <a:stCxn id="1024" idx="3"/>
            <a:endCxn id="122" idx="1"/>
          </p:cNvCxnSpPr>
          <p:nvPr/>
        </p:nvCxnSpPr>
        <p:spPr>
          <a:xfrm flipV="1">
            <a:off x="2642279" y="13154970"/>
            <a:ext cx="139638" cy="64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B0F0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385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Tahoma</vt:lpstr>
      <vt:lpstr>Times</vt:lpstr>
      <vt:lpstr>Courier New</vt:lpstr>
      <vt:lpstr>新しいプレゼンテーション</vt:lpstr>
      <vt:lpstr>YOLACT: Real-time Instance Segmentation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Meshed-Memory Transformer for Image Captioning</dc:title>
  <cp:lastModifiedBy>Nguyễn Phúc</cp:lastModifiedBy>
  <cp:revision>96</cp:revision>
  <dcterms:modified xsi:type="dcterms:W3CDTF">2023-07-17T13:52:39Z</dcterms:modified>
</cp:coreProperties>
</file>