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1" r:id="rId3"/>
    <p:sldId id="257" r:id="rId4"/>
    <p:sldId id="274" r:id="rId5"/>
    <p:sldId id="275" r:id="rId6"/>
    <p:sldId id="265" r:id="rId7"/>
    <p:sldId id="276" r:id="rId8"/>
    <p:sldId id="266" r:id="rId9"/>
    <p:sldId id="283" r:id="rId10"/>
    <p:sldId id="284" r:id="rId11"/>
    <p:sldId id="285" r:id="rId12"/>
    <p:sldId id="267" r:id="rId13"/>
    <p:sldId id="268" r:id="rId14"/>
    <p:sldId id="277" r:id="rId15"/>
    <p:sldId id="278" r:id="rId16"/>
    <p:sldId id="279" r:id="rId17"/>
    <p:sldId id="280" r:id="rId18"/>
    <p:sldId id="281" r:id="rId19"/>
    <p:sldId id="282" r:id="rId20"/>
    <p:sldId id="288" r:id="rId21"/>
    <p:sldId id="289" r:id="rId22"/>
    <p:sldId id="290" r:id="rId23"/>
    <p:sldId id="291" r:id="rId24"/>
    <p:sldId id="292" r:id="rId25"/>
    <p:sldId id="293" r:id="rId26"/>
    <p:sldId id="286" r:id="rId27"/>
    <p:sldId id="287" r:id="rId28"/>
    <p:sldId id="27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p:scale>
          <a:sx n="73" d="100"/>
          <a:sy n="73" d="100"/>
        </p:scale>
        <p:origin x="-107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4/23/2011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4/23/2011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4/23/2011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4/23/2011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143000"/>
          </a:xfrm>
        </p:spPr>
        <p:txBody>
          <a:bodyPr/>
          <a:lstStyle/>
          <a:p>
            <a:pPr algn="ctr"/>
            <a:r>
              <a:rPr lang="en-US" sz="2400" b="0" dirty="0" smtClean="0">
                <a:effectLst>
                  <a:outerShdw blurRad="38100" dist="38100" dir="2700000" algn="tl">
                    <a:srgbClr val="000000">
                      <a:alpha val="43137"/>
                    </a:srgbClr>
                  </a:outerShdw>
                </a:effectLst>
                <a:latin typeface="Times New Roman" pitchFamily="18" charset="0"/>
                <a:cs typeface="Times New Roman" pitchFamily="18" charset="0"/>
              </a:rPr>
              <a:t>ĐẠI HỌC BÁCH KHOA HÀ NỘI</a:t>
            </a:r>
            <a:br>
              <a:rPr lang="en-US" sz="2400" b="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400" b="0" dirty="0" err="1" smtClean="0">
                <a:effectLst>
                  <a:outerShdw blurRad="38100" dist="38100" dir="2700000" algn="tl">
                    <a:srgbClr val="000000">
                      <a:alpha val="43137"/>
                    </a:srgbClr>
                  </a:outerShdw>
                </a:effectLst>
                <a:latin typeface="Times New Roman" pitchFamily="18" charset="0"/>
                <a:cs typeface="Times New Roman" pitchFamily="18" charset="0"/>
              </a:rPr>
              <a:t>ViỆN</a:t>
            </a:r>
            <a:r>
              <a:rPr lang="en-US" sz="2400" b="0" dirty="0" smtClean="0">
                <a:effectLst>
                  <a:outerShdw blurRad="38100" dist="38100" dir="2700000" algn="tl">
                    <a:srgbClr val="000000">
                      <a:alpha val="43137"/>
                    </a:srgbClr>
                  </a:outerShdw>
                </a:effectLst>
                <a:latin typeface="Times New Roman" pitchFamily="18" charset="0"/>
                <a:cs typeface="Times New Roman" pitchFamily="18" charset="0"/>
              </a:rPr>
              <a:t> CÔNG NGHỆ THÔNG TIN VÀ TRUYỀN THÔNG</a:t>
            </a:r>
            <a:endParaRPr lang="en-US" sz="2400" b="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609600" y="1676400"/>
            <a:ext cx="8229600" cy="5943600"/>
          </a:xfrm>
        </p:spPr>
        <p:txBody>
          <a:bodyPr>
            <a:normAutofit/>
          </a:bodyPr>
          <a:lstStyle/>
          <a:p>
            <a:pPr algn="ctr"/>
            <a:r>
              <a:rPr lang="en-US" sz="2400" b="1" dirty="0" smtClean="0">
                <a:solidFill>
                  <a:schemeClr val="tx1">
                    <a:lumMod val="75000"/>
                    <a:lumOff val="25000"/>
                  </a:schemeClr>
                </a:solidFill>
                <a:latin typeface="Times New Roman" pitchFamily="18" charset="0"/>
                <a:cs typeface="Times New Roman" pitchFamily="18" charset="0"/>
              </a:rPr>
              <a:t>BÀI TẬP LỚN XỬ LÝ </a:t>
            </a:r>
            <a:r>
              <a:rPr lang="en-US" sz="2400" b="1" smtClean="0">
                <a:solidFill>
                  <a:schemeClr val="tx1">
                    <a:lumMod val="75000"/>
                    <a:lumOff val="25000"/>
                  </a:schemeClr>
                </a:solidFill>
                <a:latin typeface="Times New Roman" pitchFamily="18" charset="0"/>
                <a:cs typeface="Times New Roman" pitchFamily="18" charset="0"/>
              </a:rPr>
              <a:t>DỮ LIỆU </a:t>
            </a:r>
            <a:r>
              <a:rPr lang="en-US" sz="2400" b="1" dirty="0" smtClean="0">
                <a:solidFill>
                  <a:schemeClr val="tx1">
                    <a:lumMod val="75000"/>
                    <a:lumOff val="25000"/>
                  </a:schemeClr>
                </a:solidFill>
                <a:latin typeface="Times New Roman" pitchFamily="18" charset="0"/>
                <a:cs typeface="Times New Roman" pitchFamily="18" charset="0"/>
              </a:rPr>
              <a:t>ĐA PHƯƠNG </a:t>
            </a:r>
            <a:r>
              <a:rPr lang="en-US" sz="2400" b="1" dirty="0" err="1" smtClean="0">
                <a:solidFill>
                  <a:schemeClr val="tx1">
                    <a:lumMod val="75000"/>
                    <a:lumOff val="25000"/>
                  </a:schemeClr>
                </a:solidFill>
                <a:latin typeface="Times New Roman" pitchFamily="18" charset="0"/>
                <a:cs typeface="Times New Roman" pitchFamily="18" charset="0"/>
              </a:rPr>
              <a:t>TiỆN</a:t>
            </a:r>
            <a:endParaRPr lang="en-US" sz="2400" b="1" dirty="0" smtClean="0">
              <a:solidFill>
                <a:schemeClr val="tx1">
                  <a:lumMod val="75000"/>
                  <a:lumOff val="25000"/>
                </a:schemeClr>
              </a:solidFill>
              <a:latin typeface="Times New Roman" pitchFamily="18" charset="0"/>
              <a:cs typeface="Times New Roman" pitchFamily="18" charset="0"/>
            </a:endParaRPr>
          </a:p>
          <a:p>
            <a:pPr algn="ctr"/>
            <a:r>
              <a:rPr lang="en-US" i="1" dirty="0" smtClean="0">
                <a:solidFill>
                  <a:schemeClr val="tx1">
                    <a:lumMod val="65000"/>
                    <a:lumOff val="35000"/>
                  </a:schemeClr>
                </a:solidFill>
              </a:rPr>
              <a:t> “</a:t>
            </a:r>
            <a:r>
              <a:rPr lang="en-US" i="1" dirty="0" err="1" smtClean="0">
                <a:solidFill>
                  <a:schemeClr val="tx1">
                    <a:lumMod val="65000"/>
                    <a:lumOff val="35000"/>
                  </a:schemeClr>
                </a:solidFill>
              </a:rPr>
              <a:t>Kĩ</a:t>
            </a:r>
            <a:r>
              <a:rPr lang="en-US" i="1" dirty="0" smtClean="0">
                <a:solidFill>
                  <a:schemeClr val="tx1">
                    <a:lumMod val="65000"/>
                    <a:lumOff val="35000"/>
                  </a:schemeClr>
                </a:solidFill>
              </a:rPr>
              <a:t> </a:t>
            </a:r>
            <a:r>
              <a:rPr lang="en-US" i="1" dirty="0" err="1" smtClean="0">
                <a:solidFill>
                  <a:schemeClr val="tx1">
                    <a:lumMod val="65000"/>
                    <a:lumOff val="35000"/>
                  </a:schemeClr>
                </a:solidFill>
              </a:rPr>
              <a:t>thuật</a:t>
            </a:r>
            <a:r>
              <a:rPr lang="en-US" i="1" dirty="0" smtClean="0">
                <a:solidFill>
                  <a:schemeClr val="tx1">
                    <a:lumMod val="65000"/>
                    <a:lumOff val="35000"/>
                  </a:schemeClr>
                </a:solidFill>
              </a:rPr>
              <a:t> </a:t>
            </a:r>
            <a:r>
              <a:rPr lang="en-US" i="1" dirty="0" err="1" smtClean="0">
                <a:solidFill>
                  <a:schemeClr val="tx1">
                    <a:lumMod val="65000"/>
                    <a:lumOff val="35000"/>
                  </a:schemeClr>
                </a:solidFill>
              </a:rPr>
              <a:t>mã</a:t>
            </a:r>
            <a:r>
              <a:rPr lang="en-US" i="1" dirty="0" smtClean="0">
                <a:solidFill>
                  <a:schemeClr val="tx1">
                    <a:lumMod val="65000"/>
                    <a:lumOff val="35000"/>
                  </a:schemeClr>
                </a:solidFill>
              </a:rPr>
              <a:t> </a:t>
            </a:r>
            <a:r>
              <a:rPr lang="en-US" i="1" dirty="0" err="1" smtClean="0">
                <a:solidFill>
                  <a:schemeClr val="tx1">
                    <a:lumMod val="65000"/>
                    <a:lumOff val="35000"/>
                  </a:schemeClr>
                </a:solidFill>
              </a:rPr>
              <a:t>hóa</a:t>
            </a:r>
            <a:r>
              <a:rPr lang="en-US" i="1" dirty="0" smtClean="0">
                <a:solidFill>
                  <a:schemeClr val="tx1">
                    <a:lumMod val="65000"/>
                    <a:lumOff val="35000"/>
                  </a:schemeClr>
                </a:solidFill>
              </a:rPr>
              <a:t> </a:t>
            </a:r>
            <a:r>
              <a:rPr lang="en-US" i="1" dirty="0" err="1" smtClean="0">
                <a:solidFill>
                  <a:schemeClr val="tx1">
                    <a:lumMod val="65000"/>
                    <a:lumOff val="35000"/>
                  </a:schemeClr>
                </a:solidFill>
              </a:rPr>
              <a:t>nén</a:t>
            </a:r>
            <a:r>
              <a:rPr lang="en-US" i="1" dirty="0" smtClean="0">
                <a:solidFill>
                  <a:schemeClr val="tx1">
                    <a:lumMod val="65000"/>
                    <a:lumOff val="35000"/>
                  </a:schemeClr>
                </a:solidFill>
              </a:rPr>
              <a:t> </a:t>
            </a:r>
            <a:r>
              <a:rPr lang="en-US" i="1" dirty="0" err="1" smtClean="0">
                <a:solidFill>
                  <a:schemeClr val="tx1">
                    <a:lumMod val="65000"/>
                    <a:lumOff val="35000"/>
                  </a:schemeClr>
                </a:solidFill>
              </a:rPr>
              <a:t>ảnh</a:t>
            </a:r>
            <a:r>
              <a:rPr lang="en-US" i="1" dirty="0" smtClean="0">
                <a:solidFill>
                  <a:schemeClr val="tx1">
                    <a:lumMod val="65000"/>
                    <a:lumOff val="35000"/>
                  </a:schemeClr>
                </a:solidFill>
              </a:rPr>
              <a:t> </a:t>
            </a:r>
            <a:r>
              <a:rPr lang="en-US" i="1" dirty="0" err="1" smtClean="0">
                <a:solidFill>
                  <a:schemeClr val="tx1">
                    <a:lumMod val="65000"/>
                    <a:lumOff val="35000"/>
                  </a:schemeClr>
                </a:solidFill>
              </a:rPr>
              <a:t>theo</a:t>
            </a:r>
            <a:r>
              <a:rPr lang="en-US" i="1" dirty="0" smtClean="0">
                <a:solidFill>
                  <a:schemeClr val="tx1">
                    <a:lumMod val="65000"/>
                    <a:lumOff val="35000"/>
                  </a:schemeClr>
                </a:solidFill>
              </a:rPr>
              <a:t> </a:t>
            </a:r>
            <a:r>
              <a:rPr lang="en-US" i="1" dirty="0" err="1" smtClean="0">
                <a:solidFill>
                  <a:schemeClr val="tx1">
                    <a:lumMod val="65000"/>
                    <a:lumOff val="35000"/>
                  </a:schemeClr>
                </a:solidFill>
              </a:rPr>
              <a:t>chuẩn</a:t>
            </a:r>
            <a:r>
              <a:rPr lang="en-US" i="1" dirty="0" smtClean="0">
                <a:solidFill>
                  <a:schemeClr val="tx1">
                    <a:lumMod val="65000"/>
                    <a:lumOff val="35000"/>
                  </a:schemeClr>
                </a:solidFill>
              </a:rPr>
              <a:t> JPEG”</a:t>
            </a:r>
          </a:p>
          <a:p>
            <a:pPr algn="l"/>
            <a:r>
              <a:rPr lang="en-US" sz="2400" b="1" dirty="0" err="1" smtClean="0">
                <a:solidFill>
                  <a:schemeClr val="tx1"/>
                </a:solidFill>
              </a:rPr>
              <a:t>Giảng</a:t>
            </a:r>
            <a:r>
              <a:rPr lang="en-US" sz="2400" b="1" dirty="0" smtClean="0">
                <a:solidFill>
                  <a:schemeClr val="tx1"/>
                </a:solidFill>
              </a:rPr>
              <a:t>  </a:t>
            </a:r>
            <a:r>
              <a:rPr lang="en-US" sz="2400" b="1" dirty="0" err="1" smtClean="0">
                <a:solidFill>
                  <a:schemeClr val="tx1"/>
                </a:solidFill>
              </a:rPr>
              <a:t>viên</a:t>
            </a:r>
            <a:r>
              <a:rPr lang="en-US" sz="2400" b="1" dirty="0" smtClean="0">
                <a:solidFill>
                  <a:schemeClr val="tx1"/>
                </a:solidFill>
              </a:rPr>
              <a:t> </a:t>
            </a:r>
            <a:r>
              <a:rPr lang="en-US" sz="2400" b="1" dirty="0" err="1" smtClean="0">
                <a:solidFill>
                  <a:schemeClr val="tx1"/>
                </a:solidFill>
              </a:rPr>
              <a:t>hướng</a:t>
            </a:r>
            <a:r>
              <a:rPr lang="en-US" sz="2400" b="1" dirty="0" smtClean="0">
                <a:solidFill>
                  <a:schemeClr val="tx1"/>
                </a:solidFill>
              </a:rPr>
              <a:t> </a:t>
            </a:r>
            <a:r>
              <a:rPr lang="en-US" sz="2400" b="1" dirty="0" err="1" smtClean="0">
                <a:solidFill>
                  <a:schemeClr val="tx1"/>
                </a:solidFill>
              </a:rPr>
              <a:t>dẫn</a:t>
            </a:r>
            <a:r>
              <a:rPr lang="en-US" sz="2400" b="1" dirty="0" smtClean="0">
                <a:solidFill>
                  <a:schemeClr val="tx1"/>
                </a:solidFill>
              </a:rPr>
              <a:t>: </a:t>
            </a:r>
            <a:r>
              <a:rPr lang="en-US" sz="2400" b="1" dirty="0" err="1" smtClean="0"/>
              <a:t>GS.</a:t>
            </a:r>
            <a:r>
              <a:rPr lang="en-US" sz="2400" b="1" dirty="0" err="1" smtClean="0">
                <a:solidFill>
                  <a:schemeClr val="tx1"/>
                </a:solidFill>
                <a:effectLst>
                  <a:outerShdw blurRad="38100" dist="38100" dir="2700000" algn="tl">
                    <a:srgbClr val="000000">
                      <a:alpha val="43137"/>
                    </a:srgbClr>
                  </a:outerShdw>
                </a:effectLst>
              </a:rPr>
              <a:t>TS.Nguyễn</a:t>
            </a:r>
            <a:r>
              <a:rPr lang="en-US" sz="2400" b="1" dirty="0" smtClean="0">
                <a:effectLst>
                  <a:outerShdw blurRad="38100" dist="38100" dir="2700000" algn="tl">
                    <a:srgbClr val="000000">
                      <a:alpha val="43137"/>
                    </a:srgbClr>
                  </a:outerShdw>
                </a:effectLst>
              </a:rPr>
              <a:t> </a:t>
            </a:r>
            <a:r>
              <a:rPr lang="en-US" sz="2400" b="1" dirty="0" err="1" smtClean="0">
                <a:effectLst>
                  <a:outerShdw blurRad="38100" dist="38100" dir="2700000" algn="tl">
                    <a:srgbClr val="000000">
                      <a:alpha val="43137"/>
                    </a:srgbClr>
                  </a:outerShdw>
                </a:effectLst>
              </a:rPr>
              <a:t>Thị</a:t>
            </a:r>
            <a:r>
              <a:rPr lang="en-US" sz="2400" b="1" dirty="0" smtClean="0">
                <a:effectLst>
                  <a:outerShdw blurRad="38100" dist="38100" dir="2700000" algn="tl">
                    <a:srgbClr val="000000">
                      <a:alpha val="43137"/>
                    </a:srgbClr>
                  </a:outerShdw>
                </a:effectLst>
              </a:rPr>
              <a:t> </a:t>
            </a:r>
            <a:r>
              <a:rPr lang="en-US" sz="2400" b="1" err="1" smtClean="0">
                <a:effectLst>
                  <a:outerShdw blurRad="38100" dist="38100" dir="2700000" algn="tl">
                    <a:srgbClr val="000000">
                      <a:alpha val="43137"/>
                    </a:srgbClr>
                  </a:outerShdw>
                </a:effectLst>
              </a:rPr>
              <a:t>Hoàng</a:t>
            </a:r>
            <a:r>
              <a:rPr lang="en-US" sz="2400" b="1" smtClean="0">
                <a:effectLst>
                  <a:outerShdw blurRad="38100" dist="38100" dir="2700000" algn="tl">
                    <a:srgbClr val="000000">
                      <a:alpha val="43137"/>
                    </a:srgbClr>
                  </a:outerShdw>
                </a:effectLst>
              </a:rPr>
              <a:t> Lan</a:t>
            </a:r>
          </a:p>
          <a:p>
            <a:pPr algn="l"/>
            <a:endParaRPr lang="en-US" sz="2400" b="1" dirty="0" smtClean="0">
              <a:solidFill>
                <a:schemeClr val="tx1"/>
              </a:solidFill>
              <a:effectLst>
                <a:outerShdw blurRad="38100" dist="38100" dir="2700000" algn="tl">
                  <a:srgbClr val="000000">
                    <a:alpha val="43137"/>
                  </a:srgbClr>
                </a:outerShdw>
              </a:effectLst>
            </a:endParaRPr>
          </a:p>
          <a:p>
            <a:pPr algn="l"/>
            <a:r>
              <a:rPr lang="en-US" sz="2400" b="1" dirty="0" err="1" smtClean="0">
                <a:solidFill>
                  <a:schemeClr val="tx1"/>
                </a:solidFill>
              </a:rPr>
              <a:t>Sinh</a:t>
            </a:r>
            <a:r>
              <a:rPr lang="en-US" sz="2400" b="1" dirty="0" smtClean="0">
                <a:solidFill>
                  <a:schemeClr val="tx1"/>
                </a:solidFill>
              </a:rPr>
              <a:t> </a:t>
            </a:r>
            <a:r>
              <a:rPr lang="en-US" sz="2400" b="1" dirty="0" err="1" smtClean="0">
                <a:solidFill>
                  <a:schemeClr val="tx1"/>
                </a:solidFill>
              </a:rPr>
              <a:t>viên</a:t>
            </a:r>
            <a:r>
              <a:rPr lang="en-US" sz="2400" b="1" dirty="0" smtClean="0">
                <a:solidFill>
                  <a:schemeClr val="tx1"/>
                </a:solidFill>
              </a:rPr>
              <a:t> </a:t>
            </a:r>
            <a:r>
              <a:rPr lang="en-US" sz="2400" b="1" dirty="0" err="1" smtClean="0">
                <a:solidFill>
                  <a:schemeClr val="tx1"/>
                </a:solidFill>
              </a:rPr>
              <a:t>thực</a:t>
            </a:r>
            <a:r>
              <a:rPr lang="en-US" sz="2400" b="1" dirty="0" smtClean="0">
                <a:solidFill>
                  <a:schemeClr val="tx1"/>
                </a:solidFill>
              </a:rPr>
              <a:t> </a:t>
            </a:r>
            <a:r>
              <a:rPr lang="en-US" sz="2400" b="1" dirty="0" err="1" smtClean="0">
                <a:solidFill>
                  <a:schemeClr val="tx1"/>
                </a:solidFill>
              </a:rPr>
              <a:t>hiện</a:t>
            </a:r>
            <a:r>
              <a:rPr lang="en-US" sz="2400" b="1" dirty="0" smtClean="0">
                <a:solidFill>
                  <a:schemeClr val="tx1"/>
                </a:solidFill>
              </a:rPr>
              <a:t>:  </a:t>
            </a:r>
            <a:r>
              <a:rPr lang="en-US" sz="2400" b="1" dirty="0" err="1" smtClean="0">
                <a:solidFill>
                  <a:schemeClr val="tx1"/>
                </a:solidFill>
              </a:rPr>
              <a:t>Nguyễn</a:t>
            </a:r>
            <a:r>
              <a:rPr lang="en-US" sz="2400" b="1" dirty="0" smtClean="0">
                <a:solidFill>
                  <a:schemeClr val="tx1"/>
                </a:solidFill>
              </a:rPr>
              <a:t> </a:t>
            </a:r>
            <a:r>
              <a:rPr lang="en-US" sz="2400" b="1" dirty="0" err="1" smtClean="0">
                <a:solidFill>
                  <a:schemeClr val="tx1"/>
                </a:solidFill>
              </a:rPr>
              <a:t>Công</a:t>
            </a:r>
            <a:r>
              <a:rPr lang="en-US" sz="2400" b="1" dirty="0" smtClean="0">
                <a:solidFill>
                  <a:schemeClr val="tx1"/>
                </a:solidFill>
              </a:rPr>
              <a:t> </a:t>
            </a:r>
            <a:r>
              <a:rPr lang="en-US" sz="2400" b="1" err="1" smtClean="0">
                <a:solidFill>
                  <a:schemeClr val="tx1"/>
                </a:solidFill>
              </a:rPr>
              <a:t>Khá</a:t>
            </a:r>
            <a:r>
              <a:rPr lang="en-US" sz="2400" b="1" smtClean="0">
                <a:solidFill>
                  <a:schemeClr val="tx1"/>
                </a:solidFill>
              </a:rPr>
              <a:t>     - 20071529       </a:t>
            </a:r>
            <a:r>
              <a:rPr lang="en-US" sz="2400" b="1" dirty="0" smtClean="0">
                <a:solidFill>
                  <a:schemeClr val="tx1"/>
                </a:solidFill>
              </a:rPr>
              <a:t>			    </a:t>
            </a:r>
            <a:r>
              <a:rPr lang="en-US" sz="2400" b="1" dirty="0" err="1" smtClean="0">
                <a:solidFill>
                  <a:schemeClr val="tx1"/>
                </a:solidFill>
              </a:rPr>
              <a:t>Đặng</a:t>
            </a:r>
            <a:r>
              <a:rPr lang="en-US" sz="2400" b="1" dirty="0" smtClean="0">
                <a:solidFill>
                  <a:schemeClr val="tx1"/>
                </a:solidFill>
              </a:rPr>
              <a:t> </a:t>
            </a:r>
            <a:r>
              <a:rPr lang="en-US" sz="2400" b="1" dirty="0" err="1" smtClean="0">
                <a:solidFill>
                  <a:schemeClr val="tx1"/>
                </a:solidFill>
              </a:rPr>
              <a:t>Đức</a:t>
            </a:r>
            <a:r>
              <a:rPr lang="en-US" sz="2400" b="1" dirty="0" smtClean="0">
                <a:solidFill>
                  <a:schemeClr val="tx1"/>
                </a:solidFill>
              </a:rPr>
              <a:t> </a:t>
            </a:r>
            <a:r>
              <a:rPr lang="en-US" sz="2400" b="1" err="1" smtClean="0">
                <a:solidFill>
                  <a:schemeClr val="tx1"/>
                </a:solidFill>
              </a:rPr>
              <a:t>Tâm</a:t>
            </a:r>
            <a:r>
              <a:rPr lang="en-US" sz="2400" b="1" smtClean="0">
                <a:solidFill>
                  <a:schemeClr val="tx1"/>
                </a:solidFill>
              </a:rPr>
              <a:t>          - 20072505</a:t>
            </a:r>
            <a:endParaRPr lang="en-US" sz="2400" b="1" dirty="0" smtClean="0">
              <a:solidFill>
                <a:schemeClr val="tx1"/>
              </a:solidFill>
            </a:endParaRPr>
          </a:p>
          <a:p>
            <a:pPr algn="l"/>
            <a:r>
              <a:rPr lang="en-US" sz="2400" b="1" dirty="0" smtClean="0">
                <a:solidFill>
                  <a:schemeClr val="tx1"/>
                </a:solidFill>
              </a:rPr>
              <a:t>     			    </a:t>
            </a:r>
            <a:r>
              <a:rPr lang="en-US" sz="2400" b="1" dirty="0" err="1" smtClean="0">
                <a:solidFill>
                  <a:schemeClr val="tx1"/>
                </a:solidFill>
              </a:rPr>
              <a:t>Nguyễn</a:t>
            </a:r>
            <a:r>
              <a:rPr lang="en-US" sz="2400" b="1" dirty="0" smtClean="0">
                <a:solidFill>
                  <a:schemeClr val="tx1"/>
                </a:solidFill>
              </a:rPr>
              <a:t> </a:t>
            </a:r>
            <a:r>
              <a:rPr lang="en-US" sz="2400" b="1" dirty="0" err="1" smtClean="0">
                <a:solidFill>
                  <a:schemeClr val="tx1"/>
                </a:solidFill>
              </a:rPr>
              <a:t>Văn</a:t>
            </a:r>
            <a:r>
              <a:rPr lang="en-US" sz="2400" b="1" dirty="0" smtClean="0">
                <a:solidFill>
                  <a:schemeClr val="tx1"/>
                </a:solidFill>
              </a:rPr>
              <a:t> </a:t>
            </a:r>
            <a:r>
              <a:rPr lang="en-US" sz="2400" b="1" err="1" smtClean="0">
                <a:solidFill>
                  <a:schemeClr val="tx1"/>
                </a:solidFill>
              </a:rPr>
              <a:t>Thịnh</a:t>
            </a:r>
            <a:r>
              <a:rPr lang="en-US" sz="2400" b="1" smtClean="0">
                <a:solidFill>
                  <a:schemeClr val="tx1"/>
                </a:solidFill>
              </a:rPr>
              <a:t>   - 20072754</a:t>
            </a:r>
            <a:endParaRPr lang="en-US" sz="2400" b="1" dirty="0" smtClean="0">
              <a:solidFill>
                <a:schemeClr val="tx1"/>
              </a:solidFill>
            </a:endParaRPr>
          </a:p>
          <a:p>
            <a:pPr algn="l"/>
            <a:r>
              <a:rPr lang="en-US" sz="2400" b="1" dirty="0" smtClean="0">
                <a:solidFill>
                  <a:schemeClr val="tx1"/>
                </a:solidFill>
              </a:rPr>
              <a:t>                                          </a:t>
            </a:r>
            <a:r>
              <a:rPr lang="en-US" sz="2400" b="1" dirty="0" err="1" smtClean="0">
                <a:solidFill>
                  <a:schemeClr val="tx1"/>
                </a:solidFill>
              </a:rPr>
              <a:t>Vũ</a:t>
            </a:r>
            <a:r>
              <a:rPr lang="en-US" sz="2400" b="1" dirty="0" smtClean="0">
                <a:solidFill>
                  <a:schemeClr val="tx1"/>
                </a:solidFill>
              </a:rPr>
              <a:t> </a:t>
            </a:r>
            <a:r>
              <a:rPr lang="en-US" sz="2400" b="1" dirty="0" err="1" smtClean="0">
                <a:solidFill>
                  <a:schemeClr val="tx1"/>
                </a:solidFill>
              </a:rPr>
              <a:t>Thành</a:t>
            </a:r>
            <a:r>
              <a:rPr lang="en-US" sz="2400" b="1" dirty="0" smtClean="0">
                <a:solidFill>
                  <a:schemeClr val="tx1"/>
                </a:solidFill>
              </a:rPr>
              <a:t> </a:t>
            </a:r>
            <a:r>
              <a:rPr lang="en-US" sz="2400" b="1" err="1" smtClean="0">
                <a:solidFill>
                  <a:schemeClr val="tx1"/>
                </a:solidFill>
              </a:rPr>
              <a:t>Trung</a:t>
            </a:r>
            <a:r>
              <a:rPr lang="en-US" sz="2400" b="1" smtClean="0">
                <a:solidFill>
                  <a:schemeClr val="tx1"/>
                </a:solidFill>
              </a:rPr>
              <a:t>       - 20073070</a:t>
            </a:r>
            <a:endParaRPr lang="en-US" sz="2400" b="1" dirty="0" smtClean="0">
              <a:solidFill>
                <a:schemeClr val="tx1"/>
              </a:solidFill>
            </a:endParaRPr>
          </a:p>
          <a:p>
            <a:pPr algn="l"/>
            <a:r>
              <a:rPr lang="en-US" sz="2400" b="1" smtClean="0"/>
              <a:t>                                          Nguyễn Hồng Phúc - 20072236</a:t>
            </a:r>
            <a:endParaRPr lang="en-US" sz="2400" b="1" dirty="0" smtClean="0">
              <a:solidFill>
                <a:schemeClr val="tx1"/>
              </a:solidFill>
            </a:endParaRPr>
          </a:p>
          <a:p>
            <a:pPr algn="l"/>
            <a:r>
              <a:rPr lang="en-US" sz="2400" b="1" dirty="0" err="1" smtClean="0">
                <a:solidFill>
                  <a:schemeClr val="tx1"/>
                </a:solidFill>
              </a:rPr>
              <a:t>Lớp</a:t>
            </a:r>
            <a:r>
              <a:rPr lang="en-US" sz="2400" b="1" dirty="0" smtClean="0">
                <a:solidFill>
                  <a:schemeClr val="tx1"/>
                </a:solidFill>
              </a:rPr>
              <a:t>:                                </a:t>
            </a:r>
            <a:r>
              <a:rPr lang="en-US" sz="2400" b="1" dirty="0" err="1" smtClean="0">
                <a:solidFill>
                  <a:schemeClr val="tx1"/>
                </a:solidFill>
              </a:rPr>
              <a:t>Truyền</a:t>
            </a:r>
            <a:r>
              <a:rPr lang="en-US" sz="2400" b="1" dirty="0" smtClean="0">
                <a:solidFill>
                  <a:schemeClr val="tx1"/>
                </a:solidFill>
              </a:rPr>
              <a:t> </a:t>
            </a:r>
            <a:r>
              <a:rPr lang="en-US" sz="2400" b="1" dirty="0" err="1" smtClean="0">
                <a:solidFill>
                  <a:schemeClr val="tx1"/>
                </a:solidFill>
              </a:rPr>
              <a:t>thông</a:t>
            </a:r>
            <a:r>
              <a:rPr lang="en-US" sz="2400" b="1" dirty="0" smtClean="0">
                <a:solidFill>
                  <a:schemeClr val="tx1"/>
                </a:solidFill>
              </a:rPr>
              <a:t> mạng-K52</a:t>
            </a:r>
          </a:p>
          <a:p>
            <a:pPr algn="l"/>
            <a:endParaRPr lang="en-US" sz="2400" b="1" dirty="0" smtClean="0"/>
          </a:p>
          <a:p>
            <a:pPr algn="l"/>
            <a:endParaRPr lang="en-US" sz="2400" b="1" dirty="0" smtClean="0">
              <a:solidFill>
                <a:schemeClr val="tx1"/>
              </a:solidFill>
            </a:endParaRPr>
          </a:p>
          <a:p>
            <a:pPr algn="l"/>
            <a:r>
              <a:rPr lang="en-US" sz="2400" b="1" dirty="0" smtClean="0"/>
              <a:t>			</a:t>
            </a:r>
            <a:endParaRPr lang="en-US" sz="2000" b="1" dirty="0">
              <a:solidFill>
                <a:schemeClr val="tx1"/>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410200"/>
          </a:xfrm>
        </p:spPr>
        <p:txBody>
          <a:bodyPr>
            <a:normAutofit fontScale="92500" lnSpcReduction="20000"/>
          </a:bodyPr>
          <a:lstStyle/>
          <a:p>
            <a:pPr>
              <a:buNone/>
            </a:pPr>
            <a:r>
              <a:rPr lang="en-US" dirty="0" smtClean="0"/>
              <a:t>a)DCT </a:t>
            </a:r>
            <a:r>
              <a:rPr lang="en-US" dirty="0" err="1" smtClean="0"/>
              <a:t>một</a:t>
            </a:r>
            <a:r>
              <a:rPr lang="en-US" dirty="0" smtClean="0"/>
              <a:t> </a:t>
            </a:r>
            <a:r>
              <a:rPr lang="en-US" dirty="0" err="1" smtClean="0"/>
              <a:t>chiều</a:t>
            </a:r>
            <a:r>
              <a:rPr lang="en-US" dirty="0" smtClean="0"/>
              <a:t>:</a:t>
            </a:r>
          </a:p>
          <a:p>
            <a:r>
              <a:rPr lang="en-US" sz="2800" dirty="0" err="1" smtClean="0">
                <a:latin typeface="Times New Roman" pitchFamily="18" charset="0"/>
                <a:cs typeface="Times New Roman" pitchFamily="18" charset="0"/>
              </a:rPr>
              <a:t>Quá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biến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đổi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thuận</a:t>
            </a:r>
            <a:r>
              <a:rPr lang="en-US" sz="2800" dirty="0" smtClean="0">
                <a:latin typeface="Times New Roman" pitchFamily="18" charset="0"/>
                <a:cs typeface="Times New Roman" pitchFamily="18" charset="0"/>
              </a:rPr>
              <a:t>:</a:t>
            </a:r>
          </a:p>
          <a:p>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Quá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biến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đổi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ngược</a:t>
            </a:r>
            <a:r>
              <a:rPr lang="en-US" sz="2800" dirty="0" smtClean="0">
                <a:latin typeface="Times New Roman" pitchFamily="18" charset="0"/>
                <a:cs typeface="Times New Roman" pitchFamily="18" charset="0"/>
              </a:rPr>
              <a:t>:</a:t>
            </a: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r>
              <a:rPr lang="fr-FR" sz="2800" dirty="0" err="1" smtClean="0"/>
              <a:t>trong</a:t>
            </a:r>
            <a:r>
              <a:rPr lang="fr-FR" sz="2800" dirty="0" smtClean="0"/>
              <a:t> </a:t>
            </a:r>
            <a:r>
              <a:rPr lang="fr-FR" sz="2800" dirty="0" err="1" smtClean="0"/>
              <a:t>đó</a:t>
            </a:r>
            <a:r>
              <a:rPr lang="fr-FR" sz="2800" dirty="0" smtClean="0"/>
              <a:t>:            X(k) là </a:t>
            </a:r>
            <a:r>
              <a:rPr lang="fr-FR" sz="2800" dirty="0" err="1" smtClean="0"/>
              <a:t>chuỗi</a:t>
            </a:r>
            <a:r>
              <a:rPr lang="fr-FR" sz="2800" dirty="0" smtClean="0"/>
              <a:t> </a:t>
            </a:r>
            <a:r>
              <a:rPr lang="fr-FR" sz="2800" dirty="0" err="1" smtClean="0"/>
              <a:t>kết</a:t>
            </a:r>
            <a:r>
              <a:rPr lang="fr-FR" sz="2800" dirty="0" smtClean="0"/>
              <a:t> </a:t>
            </a:r>
            <a:r>
              <a:rPr lang="fr-FR" sz="2800" dirty="0" err="1" smtClean="0"/>
              <a:t>quả</a:t>
            </a:r>
            <a:r>
              <a:rPr lang="fr-FR" sz="2800" dirty="0" smtClean="0"/>
              <a:t>. </a:t>
            </a:r>
            <a:endParaRPr lang="en-US" sz="2800" dirty="0" smtClean="0"/>
          </a:p>
          <a:p>
            <a:r>
              <a:rPr lang="fr-FR" sz="2800" dirty="0" smtClean="0"/>
              <a:t>   x(m) là </a:t>
            </a:r>
            <a:r>
              <a:rPr lang="fr-FR" sz="2800" dirty="0" err="1" smtClean="0"/>
              <a:t>giá</a:t>
            </a:r>
            <a:r>
              <a:rPr lang="fr-FR" sz="2800" dirty="0" smtClean="0"/>
              <a:t> </a:t>
            </a:r>
            <a:r>
              <a:rPr lang="fr-FR" sz="2800" dirty="0" err="1" smtClean="0"/>
              <a:t>trị</a:t>
            </a:r>
            <a:r>
              <a:rPr lang="fr-FR" sz="2800" dirty="0" smtClean="0"/>
              <a:t> </a:t>
            </a:r>
            <a:r>
              <a:rPr lang="fr-FR" sz="2800" dirty="0" err="1" smtClean="0"/>
              <a:t>của</a:t>
            </a:r>
            <a:r>
              <a:rPr lang="fr-FR" sz="2800" dirty="0" smtClean="0"/>
              <a:t> </a:t>
            </a:r>
            <a:r>
              <a:rPr lang="fr-FR" sz="2800" dirty="0" err="1" smtClean="0"/>
              <a:t>mẫu</a:t>
            </a:r>
            <a:r>
              <a:rPr lang="fr-FR" sz="2800" dirty="0" smtClean="0"/>
              <a:t> m. </a:t>
            </a:r>
            <a:endParaRPr lang="en-US" sz="2800" dirty="0" smtClean="0"/>
          </a:p>
          <a:p>
            <a:r>
              <a:rPr lang="fr-FR" sz="2800" dirty="0" smtClean="0"/>
              <a:t>   k-</a:t>
            </a:r>
            <a:r>
              <a:rPr lang="fr-FR" sz="2800" dirty="0" err="1" smtClean="0"/>
              <a:t>chỉ</a:t>
            </a:r>
            <a:r>
              <a:rPr lang="fr-FR" sz="2800" dirty="0" smtClean="0"/>
              <a:t> </a:t>
            </a:r>
            <a:r>
              <a:rPr lang="fr-FR" sz="2800" dirty="0" err="1" smtClean="0"/>
              <a:t>số</a:t>
            </a:r>
            <a:r>
              <a:rPr lang="fr-FR" sz="2800" dirty="0" smtClean="0"/>
              <a:t> </a:t>
            </a:r>
            <a:r>
              <a:rPr lang="fr-FR" sz="2800" dirty="0" err="1" smtClean="0"/>
              <a:t>của</a:t>
            </a:r>
            <a:r>
              <a:rPr lang="fr-FR" sz="2800" dirty="0" smtClean="0"/>
              <a:t> </a:t>
            </a:r>
            <a:r>
              <a:rPr lang="fr-FR" sz="2800" dirty="0" err="1" smtClean="0"/>
              <a:t>hệ</a:t>
            </a:r>
            <a:r>
              <a:rPr lang="fr-FR" sz="2800" dirty="0" smtClean="0"/>
              <a:t> </a:t>
            </a:r>
            <a:r>
              <a:rPr lang="fr-FR" sz="2800" dirty="0" err="1" smtClean="0"/>
              <a:t>số</a:t>
            </a:r>
            <a:r>
              <a:rPr lang="fr-FR" sz="2800" dirty="0" smtClean="0"/>
              <a:t> </a:t>
            </a:r>
            <a:r>
              <a:rPr lang="fr-FR" sz="2800" dirty="0" err="1" smtClean="0"/>
              <a:t>khai</a:t>
            </a:r>
            <a:r>
              <a:rPr lang="fr-FR" sz="2800" dirty="0" smtClean="0"/>
              <a:t> </a:t>
            </a:r>
            <a:r>
              <a:rPr lang="fr-FR" sz="2800" dirty="0" err="1" smtClean="0"/>
              <a:t>triển</a:t>
            </a:r>
            <a:r>
              <a:rPr lang="fr-FR" sz="2800" dirty="0" smtClean="0"/>
              <a:t>. </a:t>
            </a:r>
            <a:endParaRPr lang="en-US" sz="2800" dirty="0" smtClean="0"/>
          </a:p>
          <a:p>
            <a:r>
              <a:rPr lang="fr-FR" sz="2800" dirty="0" smtClean="0"/>
              <a:t>   m-</a:t>
            </a:r>
            <a:r>
              <a:rPr lang="fr-FR" sz="2800" dirty="0" err="1" smtClean="0"/>
              <a:t>chỉ</a:t>
            </a:r>
            <a:r>
              <a:rPr lang="fr-FR" sz="2800" dirty="0" smtClean="0"/>
              <a:t> </a:t>
            </a:r>
            <a:r>
              <a:rPr lang="fr-FR" sz="2800" dirty="0" err="1" smtClean="0"/>
              <a:t>số</a:t>
            </a:r>
            <a:r>
              <a:rPr lang="fr-FR" sz="2800" dirty="0" smtClean="0"/>
              <a:t> </a:t>
            </a:r>
            <a:r>
              <a:rPr lang="fr-FR" sz="2800" dirty="0" err="1" smtClean="0"/>
              <a:t>của</a:t>
            </a:r>
            <a:r>
              <a:rPr lang="fr-FR" sz="2800" dirty="0" smtClean="0"/>
              <a:t> </a:t>
            </a:r>
            <a:r>
              <a:rPr lang="fr-FR" sz="2800" dirty="0" err="1" smtClean="0"/>
              <a:t>mẫu</a:t>
            </a:r>
            <a:r>
              <a:rPr lang="fr-FR" sz="2800" dirty="0" smtClean="0"/>
              <a:t>. </a:t>
            </a:r>
            <a:endParaRPr lang="en-US" sz="2800" dirty="0" smtClean="0"/>
          </a:p>
          <a:p>
            <a:r>
              <a:rPr lang="fr-FR" sz="2800" dirty="0" smtClean="0"/>
              <a:t>   N- </a:t>
            </a:r>
            <a:r>
              <a:rPr lang="fr-FR" sz="2800" dirty="0" err="1" smtClean="0"/>
              <a:t>số</a:t>
            </a:r>
            <a:r>
              <a:rPr lang="fr-FR" sz="2800" dirty="0" smtClean="0"/>
              <a:t> </a:t>
            </a:r>
            <a:r>
              <a:rPr lang="fr-FR" sz="2800" dirty="0" err="1" smtClean="0"/>
              <a:t>mẫu</a:t>
            </a:r>
            <a:r>
              <a:rPr lang="fr-FR" sz="2800" dirty="0" smtClean="0"/>
              <a:t> </a:t>
            </a:r>
            <a:r>
              <a:rPr lang="fr-FR" sz="2800" dirty="0" err="1" smtClean="0"/>
              <a:t>có</a:t>
            </a:r>
            <a:r>
              <a:rPr lang="fr-FR" sz="2800" dirty="0" smtClean="0"/>
              <a:t> </a:t>
            </a:r>
            <a:r>
              <a:rPr lang="fr-FR" sz="2800" dirty="0" err="1" smtClean="0"/>
              <a:t>trong</a:t>
            </a:r>
            <a:r>
              <a:rPr lang="fr-FR" sz="2800" dirty="0" smtClean="0"/>
              <a:t> </a:t>
            </a:r>
            <a:r>
              <a:rPr lang="fr-FR" sz="2800" dirty="0" err="1" smtClean="0"/>
              <a:t>tín</a:t>
            </a:r>
            <a:r>
              <a:rPr lang="fr-FR" sz="2800" dirty="0" smtClean="0"/>
              <a:t> </a:t>
            </a:r>
            <a:r>
              <a:rPr lang="fr-FR" sz="2800" dirty="0" err="1" smtClean="0"/>
              <a:t>hiệu</a:t>
            </a:r>
            <a:endParaRPr lang="en-US" sz="2800" dirty="0" smtClean="0"/>
          </a:p>
          <a:p>
            <a:r>
              <a:rPr lang="fr-FR" sz="2800" dirty="0" smtClean="0"/>
              <a:t> </a:t>
            </a:r>
            <a:endParaRPr lang="en-US" sz="2800" dirty="0" smtClean="0">
              <a:latin typeface="Times New Roman" pitchFamily="18" charset="0"/>
              <a:cs typeface="Times New Roman" pitchFamily="18" charset="0"/>
            </a:endParaRPr>
          </a:p>
          <a:p>
            <a:pPr>
              <a:buNone/>
            </a:pPr>
            <a:endParaRPr lang="en-US" dirty="0" smtClean="0"/>
          </a:p>
          <a:p>
            <a:pPr lvl="4">
              <a:buNone/>
            </a:pPr>
            <a:endParaRPr lang="en-US" dirty="0"/>
          </a:p>
        </p:txBody>
      </p:sp>
      <p:sp>
        <p:nvSpPr>
          <p:cNvPr id="4" name="Title 1"/>
          <p:cNvSpPr>
            <a:spLocks noGrp="1"/>
          </p:cNvSpPr>
          <p:nvPr>
            <p:ph type="title"/>
          </p:nvPr>
        </p:nvSpPr>
        <p:spPr>
          <a:xfrm>
            <a:off x="609600" y="-152400"/>
            <a:ext cx="8229600" cy="1295400"/>
          </a:xfrm>
        </p:spPr>
        <p:txBody>
          <a:bodyPr>
            <a:normAutofit/>
          </a:bodyPr>
          <a:lstStyle/>
          <a:p>
            <a:pPr marL="1028700" indent="-1028700" algn="ctr"/>
            <a:r>
              <a:rPr lang="en-US" sz="3600" b="1" dirty="0" err="1" smtClean="0">
                <a:latin typeface="Times New Roman" pitchFamily="18" charset="0"/>
                <a:cs typeface="Times New Roman" pitchFamily="18" charset="0"/>
              </a:rPr>
              <a:t>II.Phương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pháp</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nén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ảnh</a:t>
            </a:r>
            <a:r>
              <a:rPr lang="en-US" sz="3600" b="1" dirty="0" smtClean="0">
                <a:latin typeface="Times New Roman" pitchFamily="18" charset="0"/>
                <a:cs typeface="Times New Roman" pitchFamily="18" charset="0"/>
              </a:rPr>
              <a:t> JPEG</a:t>
            </a:r>
            <a:endParaRPr lang="en-US" sz="3600" b="1" dirty="0">
              <a:latin typeface="Times New Roman" pitchFamily="18" charset="0"/>
              <a:cs typeface="Times New Roman" pitchFamily="18" charset="0"/>
            </a:endParaRPr>
          </a:p>
        </p:txBody>
      </p:sp>
      <p:sp>
        <p:nvSpPr>
          <p:cNvPr id="61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7" name="Rectangle 3"/>
          <p:cNvSpPr>
            <a:spLocks noChangeArrowheads="1"/>
          </p:cNvSpPr>
          <p:nvPr/>
        </p:nvSpPr>
        <p:spPr bwMode="auto">
          <a:xfrm>
            <a:off x="0" y="11049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4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50" name="Rectangle 6"/>
          <p:cNvSpPr>
            <a:spLocks noChangeArrowheads="1"/>
          </p:cNvSpPr>
          <p:nvPr/>
        </p:nvSpPr>
        <p:spPr bwMode="auto">
          <a:xfrm>
            <a:off x="0" y="11049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8" name="Picture 7"/>
          <p:cNvPicPr/>
          <p:nvPr/>
        </p:nvPicPr>
        <p:blipFill>
          <a:blip r:embed="rId2" cstate="print"/>
          <a:srcRect/>
          <a:stretch>
            <a:fillRect/>
          </a:stretch>
        </p:blipFill>
        <p:spPr bwMode="auto">
          <a:xfrm>
            <a:off x="1981200" y="1981200"/>
            <a:ext cx="4648200" cy="685800"/>
          </a:xfrm>
          <a:prstGeom prst="rect">
            <a:avLst/>
          </a:prstGeom>
          <a:noFill/>
          <a:ln w="9525">
            <a:noFill/>
            <a:miter lim="800000"/>
            <a:headEnd/>
            <a:tailEnd/>
          </a:ln>
        </p:spPr>
      </p:pic>
      <p:pic>
        <p:nvPicPr>
          <p:cNvPr id="9" name="Picture 8"/>
          <p:cNvPicPr/>
          <p:nvPr/>
        </p:nvPicPr>
        <p:blipFill>
          <a:blip r:embed="rId3" cstate="print"/>
          <a:srcRect/>
          <a:stretch>
            <a:fillRect/>
          </a:stretch>
        </p:blipFill>
        <p:spPr bwMode="auto">
          <a:xfrm>
            <a:off x="1981200" y="3200400"/>
            <a:ext cx="4648200" cy="707390"/>
          </a:xfrm>
          <a:prstGeom prst="rect">
            <a:avLst/>
          </a:prstGeom>
          <a:noFill/>
          <a:ln w="9525">
            <a:noFill/>
            <a:miter lim="800000"/>
            <a:headEnd/>
            <a:tailEnd/>
          </a:ln>
        </p:spPr>
      </p:pic>
      <p:pic>
        <p:nvPicPr>
          <p:cNvPr id="10" name="Picture 9"/>
          <p:cNvPicPr/>
          <p:nvPr/>
        </p:nvPicPr>
        <p:blipFill>
          <a:blip r:embed="rId4" cstate="print"/>
          <a:srcRect/>
          <a:stretch>
            <a:fillRect/>
          </a:stretch>
        </p:blipFill>
        <p:spPr bwMode="auto">
          <a:xfrm>
            <a:off x="1066800" y="5943600"/>
            <a:ext cx="2552700" cy="6572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389120"/>
          </a:xfrm>
        </p:spPr>
        <p:txBody>
          <a:bodyPr/>
          <a:lstStyle/>
          <a:p>
            <a:pPr>
              <a:buNone/>
            </a:pPr>
            <a:r>
              <a:rPr lang="en-US" dirty="0" smtClean="0"/>
              <a:t>b)DCT </a:t>
            </a:r>
            <a:r>
              <a:rPr lang="en-US" dirty="0" err="1" smtClean="0"/>
              <a:t>hai</a:t>
            </a:r>
            <a:r>
              <a:rPr lang="en-US" dirty="0" smtClean="0"/>
              <a:t> </a:t>
            </a:r>
            <a:r>
              <a:rPr lang="en-US" dirty="0" err="1" smtClean="0"/>
              <a:t>chiều</a:t>
            </a:r>
            <a:endParaRPr lang="en-US" dirty="0" smtClean="0"/>
          </a:p>
          <a:p>
            <a:pPr>
              <a:buNone/>
            </a:pPr>
            <a:endParaRPr lang="en-US" smtClean="0"/>
          </a:p>
          <a:p>
            <a:pPr>
              <a:buNone/>
            </a:pPr>
            <a:endParaRPr lang="en-US" smtClean="0"/>
          </a:p>
          <a:p>
            <a:pPr marL="0" lvl="0" indent="0" fontAlgn="base">
              <a:spcBef>
                <a:spcPct val="0"/>
              </a:spcBef>
              <a:spcAft>
                <a:spcPct val="0"/>
              </a:spcAft>
              <a:buClrTx/>
              <a:buSzTx/>
              <a:buNone/>
            </a:pPr>
            <a:endParaRPr lang="en-US" altLang="ja-JP" sz="2800" smtClean="0">
              <a:latin typeface="Times New Roman" pitchFamily="18" charset="0"/>
              <a:ea typeface="Times New Roman" pitchFamily="18" charset="0"/>
              <a:cs typeface="Times New Roman" pitchFamily="18" charset="0"/>
            </a:endParaRPr>
          </a:p>
          <a:p>
            <a:pPr marL="0" lvl="0" indent="0" fontAlgn="base">
              <a:spcBef>
                <a:spcPct val="0"/>
              </a:spcBef>
              <a:spcAft>
                <a:spcPct val="0"/>
              </a:spcAft>
              <a:buClrTx/>
              <a:buSzTx/>
              <a:buNone/>
            </a:pPr>
            <a:r>
              <a:rPr lang="en-US" altLang="ja-JP" sz="2800" smtClean="0">
                <a:latin typeface="Times New Roman" pitchFamily="18" charset="0"/>
                <a:ea typeface="Times New Roman" pitchFamily="18" charset="0"/>
                <a:cs typeface="Times New Roman" pitchFamily="18" charset="0"/>
              </a:rPr>
              <a:t>trong đó: </a:t>
            </a:r>
            <a:endParaRPr lang="en-US" altLang="ja-JP" sz="12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en-US" altLang="ja-JP" sz="2800" dirty="0" smtClean="0">
                <a:latin typeface="Times New Roman" pitchFamily="18" charset="0"/>
                <a:ea typeface="Times New Roman" pitchFamily="18" charset="0"/>
                <a:cs typeface="Times New Roman" pitchFamily="18" charset="0"/>
              </a:rPr>
              <a:t>            </a:t>
            </a:r>
            <a:r>
              <a:rPr lang="en-US" altLang="ja-JP" sz="2800" smtClean="0">
                <a:latin typeface="Times New Roman" pitchFamily="18" charset="0"/>
                <a:ea typeface="Times New Roman" pitchFamily="18" charset="0"/>
                <a:cs typeface="Times New Roman" pitchFamily="18" charset="0"/>
              </a:rPr>
              <a:t>f(</a:t>
            </a:r>
            <a:r>
              <a:rPr lang="en-US" altLang="ja-JP" sz="2800" err="1" smtClean="0">
                <a:latin typeface="Times New Roman" pitchFamily="18" charset="0"/>
                <a:ea typeface="Times New Roman" pitchFamily="18" charset="0"/>
                <a:cs typeface="Times New Roman" pitchFamily="18" charset="0"/>
              </a:rPr>
              <a:t>j,k</a:t>
            </a:r>
            <a:r>
              <a:rPr lang="en-US" altLang="ja-JP" sz="2800" smtClean="0">
                <a:latin typeface="Times New Roman" pitchFamily="18" charset="0"/>
                <a:ea typeface="Times New Roman" pitchFamily="18" charset="0"/>
                <a:cs typeface="Times New Roman" pitchFamily="18" charset="0"/>
              </a:rPr>
              <a:t>) - </a:t>
            </a:r>
            <a:r>
              <a:rPr lang="en-US" altLang="ja-JP" sz="2800" smtClean="0">
                <a:latin typeface="Times New Roman" pitchFamily="18" charset="0"/>
                <a:ea typeface="Times New Roman" pitchFamily="18" charset="0"/>
                <a:cs typeface="Times New Roman" pitchFamily="18" charset="0"/>
              </a:rPr>
              <a:t>các</a:t>
            </a:r>
            <a:r>
              <a:rPr lang="en-US" altLang="ja-JP" sz="2800" smtClean="0">
                <a:latin typeface="Times New Roman" pitchFamily="18" charset="0"/>
                <a:ea typeface="Times New Roman" pitchFamily="18" charset="0"/>
                <a:cs typeface="Times New Roman" pitchFamily="18" charset="0"/>
              </a:rPr>
              <a:t> </a:t>
            </a:r>
            <a:r>
              <a:rPr lang="en-US" altLang="ja-JP" sz="2800" dirty="0" err="1" smtClean="0">
                <a:latin typeface="Times New Roman" pitchFamily="18" charset="0"/>
                <a:ea typeface="Times New Roman" pitchFamily="18" charset="0"/>
                <a:cs typeface="Times New Roman" pitchFamily="18" charset="0"/>
              </a:rPr>
              <a:t>mẫu</a:t>
            </a:r>
            <a:r>
              <a:rPr lang="en-US" altLang="ja-JP" sz="2800" dirty="0" smtClean="0">
                <a:latin typeface="Times New Roman" pitchFamily="18" charset="0"/>
                <a:ea typeface="Times New Roman" pitchFamily="18" charset="0"/>
                <a:cs typeface="Times New Roman" pitchFamily="18" charset="0"/>
              </a:rPr>
              <a:t> </a:t>
            </a:r>
            <a:r>
              <a:rPr lang="en-US" altLang="ja-JP" sz="2800" dirty="0" err="1" smtClean="0">
                <a:latin typeface="Times New Roman" pitchFamily="18" charset="0"/>
                <a:ea typeface="Times New Roman" pitchFamily="18" charset="0"/>
                <a:cs typeface="Times New Roman" pitchFamily="18" charset="0"/>
              </a:rPr>
              <a:t>gốc</a:t>
            </a:r>
            <a:r>
              <a:rPr lang="en-US" altLang="ja-JP" sz="2800" dirty="0" smtClean="0">
                <a:latin typeface="Times New Roman" pitchFamily="18" charset="0"/>
                <a:ea typeface="Times New Roman" pitchFamily="18" charset="0"/>
                <a:cs typeface="Times New Roman" pitchFamily="18" charset="0"/>
              </a:rPr>
              <a:t> </a:t>
            </a:r>
            <a:r>
              <a:rPr lang="en-US" altLang="ja-JP" sz="2800" dirty="0" err="1" smtClean="0">
                <a:latin typeface="Times New Roman" pitchFamily="18" charset="0"/>
                <a:ea typeface="Times New Roman" pitchFamily="18" charset="0"/>
                <a:cs typeface="Times New Roman" pitchFamily="18" charset="0"/>
              </a:rPr>
              <a:t>trong</a:t>
            </a:r>
            <a:r>
              <a:rPr lang="en-US" altLang="ja-JP" sz="2800" dirty="0" smtClean="0">
                <a:latin typeface="Times New Roman" pitchFamily="18" charset="0"/>
                <a:ea typeface="Times New Roman" pitchFamily="18" charset="0"/>
                <a:cs typeface="Times New Roman" pitchFamily="18" charset="0"/>
              </a:rPr>
              <a:t> </a:t>
            </a:r>
            <a:r>
              <a:rPr lang="en-US" altLang="ja-JP" sz="2800" dirty="0" err="1" smtClean="0">
                <a:latin typeface="Times New Roman" pitchFamily="18" charset="0"/>
                <a:ea typeface="Times New Roman" pitchFamily="18" charset="0"/>
                <a:cs typeface="Times New Roman" pitchFamily="18" charset="0"/>
              </a:rPr>
              <a:t>khối</a:t>
            </a:r>
            <a:r>
              <a:rPr lang="en-US" altLang="ja-JP" sz="2800" dirty="0" smtClean="0">
                <a:latin typeface="Times New Roman" pitchFamily="18" charset="0"/>
                <a:ea typeface="Times New Roman" pitchFamily="18" charset="0"/>
                <a:cs typeface="Times New Roman" pitchFamily="18" charset="0"/>
              </a:rPr>
              <a:t> 8×8 pixel. </a:t>
            </a:r>
            <a:endParaRPr lang="en-US" altLang="ja-JP" sz="12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en-US" altLang="ja-JP" sz="2800" dirty="0" smtClean="0">
                <a:latin typeface="Times New Roman" pitchFamily="18" charset="0"/>
                <a:ea typeface="Times New Roman" pitchFamily="18" charset="0"/>
                <a:cs typeface="Times New Roman" pitchFamily="18" charset="0"/>
              </a:rPr>
              <a:t>           </a:t>
            </a:r>
            <a:r>
              <a:rPr lang="en-US" altLang="ja-JP" sz="2800" smtClean="0">
                <a:latin typeface="Times New Roman" pitchFamily="18" charset="0"/>
                <a:ea typeface="Times New Roman" pitchFamily="18" charset="0"/>
                <a:cs typeface="Times New Roman" pitchFamily="18" charset="0"/>
              </a:rPr>
              <a:t>F(</a:t>
            </a:r>
            <a:r>
              <a:rPr lang="en-US" altLang="ja-JP" sz="2800" err="1" smtClean="0">
                <a:latin typeface="Times New Roman" pitchFamily="18" charset="0"/>
                <a:ea typeface="Times New Roman" pitchFamily="18" charset="0"/>
                <a:cs typeface="Times New Roman" pitchFamily="18" charset="0"/>
              </a:rPr>
              <a:t>u,v</a:t>
            </a:r>
            <a:r>
              <a:rPr lang="en-US" altLang="ja-JP" sz="2800" smtClean="0">
                <a:latin typeface="Times New Roman" pitchFamily="18" charset="0"/>
                <a:ea typeface="Times New Roman" pitchFamily="18" charset="0"/>
                <a:cs typeface="Times New Roman" pitchFamily="18" charset="0"/>
              </a:rPr>
              <a:t>) - các </a:t>
            </a:r>
            <a:r>
              <a:rPr lang="en-US" altLang="ja-JP" sz="2800" dirty="0" err="1" smtClean="0">
                <a:latin typeface="Times New Roman" pitchFamily="18" charset="0"/>
                <a:ea typeface="Times New Roman" pitchFamily="18" charset="0"/>
                <a:cs typeface="Times New Roman" pitchFamily="18" charset="0"/>
              </a:rPr>
              <a:t>hệ</a:t>
            </a:r>
            <a:r>
              <a:rPr lang="en-US" altLang="ja-JP" sz="2800" dirty="0" smtClean="0">
                <a:latin typeface="Times New Roman" pitchFamily="18" charset="0"/>
                <a:ea typeface="Times New Roman" pitchFamily="18" charset="0"/>
                <a:cs typeface="Times New Roman" pitchFamily="18" charset="0"/>
              </a:rPr>
              <a:t> </a:t>
            </a:r>
            <a:r>
              <a:rPr lang="en-US" altLang="ja-JP" sz="2800" dirty="0" err="1" smtClean="0">
                <a:latin typeface="Times New Roman" pitchFamily="18" charset="0"/>
                <a:ea typeface="Times New Roman" pitchFamily="18" charset="0"/>
                <a:cs typeface="Times New Roman" pitchFamily="18" charset="0"/>
              </a:rPr>
              <a:t>số</a:t>
            </a:r>
            <a:r>
              <a:rPr lang="en-US" altLang="ja-JP" sz="2800" dirty="0" smtClean="0">
                <a:latin typeface="Times New Roman" pitchFamily="18" charset="0"/>
                <a:ea typeface="Times New Roman" pitchFamily="18" charset="0"/>
                <a:cs typeface="Times New Roman" pitchFamily="18" charset="0"/>
              </a:rPr>
              <a:t> </a:t>
            </a:r>
            <a:r>
              <a:rPr lang="en-US" altLang="ja-JP" sz="2800" dirty="0" err="1" smtClean="0">
                <a:latin typeface="Times New Roman" pitchFamily="18" charset="0"/>
                <a:ea typeface="Times New Roman" pitchFamily="18" charset="0"/>
                <a:cs typeface="Times New Roman" pitchFamily="18" charset="0"/>
              </a:rPr>
              <a:t>của</a:t>
            </a:r>
            <a:r>
              <a:rPr lang="en-US" altLang="ja-JP" sz="2800" dirty="0" smtClean="0">
                <a:latin typeface="Times New Roman" pitchFamily="18" charset="0"/>
                <a:ea typeface="Times New Roman" pitchFamily="18" charset="0"/>
                <a:cs typeface="Times New Roman" pitchFamily="18" charset="0"/>
              </a:rPr>
              <a:t> </a:t>
            </a:r>
            <a:r>
              <a:rPr lang="en-US" altLang="ja-JP" sz="2800" dirty="0" err="1" smtClean="0">
                <a:latin typeface="Times New Roman" pitchFamily="18" charset="0"/>
                <a:ea typeface="Times New Roman" pitchFamily="18" charset="0"/>
                <a:cs typeface="Times New Roman" pitchFamily="18" charset="0"/>
              </a:rPr>
              <a:t>khối</a:t>
            </a:r>
            <a:r>
              <a:rPr lang="en-US" altLang="ja-JP" sz="2800" dirty="0" smtClean="0">
                <a:latin typeface="Times New Roman" pitchFamily="18" charset="0"/>
                <a:ea typeface="Times New Roman" pitchFamily="18" charset="0"/>
                <a:cs typeface="Times New Roman" pitchFamily="18" charset="0"/>
              </a:rPr>
              <a:t> DCT 8×8.</a:t>
            </a:r>
            <a:endParaRPr lang="en-US" altLang="ja-JP" sz="1200" dirty="0" smtClean="0">
              <a:latin typeface="Arial" pitchFamily="34" charset="0"/>
              <a:cs typeface="Arial" pitchFamily="34" charset="0"/>
            </a:endParaRPr>
          </a:p>
          <a:p>
            <a:pPr>
              <a:buNone/>
            </a:pPr>
            <a:endParaRPr lang="en-US" dirty="0" smtClean="0"/>
          </a:p>
          <a:p>
            <a:pPr>
              <a:buNone/>
            </a:pPr>
            <a:endParaRPr lang="en-US" dirty="0"/>
          </a:p>
        </p:txBody>
      </p:sp>
      <p:sp>
        <p:nvSpPr>
          <p:cNvPr id="4" name="Title 1"/>
          <p:cNvSpPr>
            <a:spLocks noGrp="1"/>
          </p:cNvSpPr>
          <p:nvPr>
            <p:ph type="title"/>
          </p:nvPr>
        </p:nvSpPr>
        <p:spPr>
          <a:xfrm>
            <a:off x="685800" y="0"/>
            <a:ext cx="8229600" cy="1219200"/>
          </a:xfrm>
        </p:spPr>
        <p:txBody>
          <a:bodyPr>
            <a:normAutofit/>
          </a:bodyPr>
          <a:lstStyle/>
          <a:p>
            <a:pPr marL="1028700" indent="-1028700" algn="ctr"/>
            <a:r>
              <a:rPr lang="en-US" sz="3600" b="1" dirty="0" err="1" smtClean="0">
                <a:latin typeface="Times New Roman" pitchFamily="18" charset="0"/>
                <a:cs typeface="Times New Roman" pitchFamily="18" charset="0"/>
              </a:rPr>
              <a:t>II.Phương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pháp</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nén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ảnh</a:t>
            </a:r>
            <a:r>
              <a:rPr lang="en-US" sz="3600" b="1" dirty="0" smtClean="0">
                <a:latin typeface="Times New Roman" pitchFamily="18" charset="0"/>
                <a:cs typeface="Times New Roman" pitchFamily="18" charset="0"/>
              </a:rPr>
              <a:t> JPEG</a:t>
            </a:r>
            <a:endParaRPr lang="en-US" sz="3600" b="1" dirty="0">
              <a:latin typeface="Times New Roman" pitchFamily="18" charset="0"/>
              <a:cs typeface="Times New Roman" pitchFamily="18" charset="0"/>
            </a:endParaRPr>
          </a:p>
        </p:txBody>
      </p:sp>
      <p:sp>
        <p:nvSpPr>
          <p:cNvPr id="61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7" name="Rectangle 3"/>
          <p:cNvSpPr>
            <a:spLocks noChangeArrowheads="1"/>
          </p:cNvSpPr>
          <p:nvPr/>
        </p:nvSpPr>
        <p:spPr bwMode="auto">
          <a:xfrm>
            <a:off x="0" y="11049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4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50" name="Rectangle 6"/>
          <p:cNvSpPr>
            <a:spLocks noChangeArrowheads="1"/>
          </p:cNvSpPr>
          <p:nvPr/>
        </p:nvSpPr>
        <p:spPr bwMode="auto">
          <a:xfrm>
            <a:off x="0" y="11049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7" name="Rectangle 3"/>
          <p:cNvSpPr>
            <a:spLocks noChangeArrowheads="1"/>
          </p:cNvSpPr>
          <p:nvPr/>
        </p:nvSpPr>
        <p:spPr bwMode="auto">
          <a:xfrm>
            <a:off x="0" y="1190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 name="Object 3"/>
          <p:cNvGraphicFramePr>
            <a:graphicFrameLocks noChangeAspect="1"/>
          </p:cNvGraphicFramePr>
          <p:nvPr/>
        </p:nvGraphicFramePr>
        <p:xfrm>
          <a:off x="838200" y="1828800"/>
          <a:ext cx="7304310" cy="838200"/>
        </p:xfrm>
        <a:graphic>
          <a:graphicData uri="http://schemas.openxmlformats.org/presentationml/2006/ole">
            <p:oleObj spid="_x0000_s1027" name="Equation" r:id="rId3" imgW="3873240" imgH="444240" progId="Equation.DSMT4">
              <p:embed/>
            </p:oleObj>
          </a:graphicData>
        </a:graphic>
      </p:graphicFrame>
      <p:graphicFrame>
        <p:nvGraphicFramePr>
          <p:cNvPr id="1028" name="Object 4"/>
          <p:cNvGraphicFramePr>
            <a:graphicFrameLocks noChangeAspect="1"/>
          </p:cNvGraphicFramePr>
          <p:nvPr/>
        </p:nvGraphicFramePr>
        <p:xfrm>
          <a:off x="2438400" y="4648200"/>
          <a:ext cx="3505200" cy="1335314"/>
        </p:xfrm>
        <a:graphic>
          <a:graphicData uri="http://schemas.openxmlformats.org/presentationml/2006/ole">
            <p:oleObj spid="_x0000_s1028" name="Equation" r:id="rId4" imgW="1333440" imgH="507960" progId="Equation.DSMT4">
              <p:embed/>
            </p:oleObj>
          </a:graphicData>
        </a:graphic>
      </p:graphicFrame>
      <p:sp>
        <p:nvSpPr>
          <p:cNvPr id="14" name="TextBox 13"/>
          <p:cNvSpPr txBox="1"/>
          <p:nvPr/>
        </p:nvSpPr>
        <p:spPr>
          <a:xfrm>
            <a:off x="6324600" y="4953000"/>
            <a:ext cx="1600200" cy="646331"/>
          </a:xfrm>
          <a:prstGeom prst="rect">
            <a:avLst/>
          </a:prstGeom>
          <a:noFill/>
        </p:spPr>
        <p:txBody>
          <a:bodyPr wrap="square" rtlCol="0">
            <a:spAutoFit/>
          </a:bodyPr>
          <a:lstStyle/>
          <a:p>
            <a:r>
              <a:rPr lang="en-US" smtClean="0"/>
              <a:t> </a:t>
            </a:r>
            <a:r>
              <a:rPr lang="en-US" smtClean="0"/>
              <a:t>u, v = 0</a:t>
            </a:r>
          </a:p>
          <a:p>
            <a:r>
              <a:rPr lang="en-US" smtClean="0"/>
              <a:t> u, v ≠ 0</a:t>
            </a:r>
            <a:endParaRPr lang="vi-VN"/>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648200"/>
          </a:xfrm>
        </p:spPr>
        <p:txBody>
          <a:bodyPr>
            <a:normAutofit fontScale="92500"/>
          </a:bodyPr>
          <a:lstStyle/>
          <a:p>
            <a:pPr lvl="1">
              <a:buNone/>
            </a:pPr>
            <a:r>
              <a:rPr lang="en-US" dirty="0" smtClean="0"/>
              <a:t>3)</a:t>
            </a:r>
            <a:r>
              <a:rPr lang="en-US" b="1" dirty="0" err="1" smtClean="0"/>
              <a:t>Lượng</a:t>
            </a:r>
            <a:r>
              <a:rPr lang="en-US" b="1" dirty="0" smtClean="0"/>
              <a:t> </a:t>
            </a:r>
            <a:r>
              <a:rPr lang="en-US" b="1" dirty="0" err="1" smtClean="0"/>
              <a:t>tử</a:t>
            </a:r>
            <a:r>
              <a:rPr lang="en-US" b="1" dirty="0" smtClean="0"/>
              <a:t> </a:t>
            </a:r>
            <a:r>
              <a:rPr lang="en-US" b="1" dirty="0" err="1" smtClean="0"/>
              <a:t>hóa</a:t>
            </a:r>
            <a:endParaRPr lang="en-US" b="1" dirty="0" smtClean="0"/>
          </a:p>
          <a:p>
            <a:r>
              <a:rPr lang="en-US" sz="2400" dirty="0" err="1" smtClean="0">
                <a:latin typeface="Times New Roman" pitchFamily="18" charset="0"/>
                <a:cs typeface="Times New Roman" pitchFamily="18" charset="0"/>
              </a:rPr>
              <a:t>Nhiệm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vụ</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hóa</a:t>
            </a:r>
            <a:r>
              <a:rPr lang="en-US" sz="2400" dirty="0" smtClean="0">
                <a:latin typeface="Times New Roman" pitchFamily="18" charset="0"/>
                <a:cs typeface="Times New Roman" pitchFamily="18" charset="0"/>
              </a:rPr>
              <a:t> ma </a:t>
            </a:r>
            <a:r>
              <a:rPr lang="en-US" sz="2400" dirty="0" err="1" smtClean="0">
                <a:latin typeface="Times New Roman" pitchFamily="18" charset="0"/>
                <a:cs typeface="Times New Roman" pitchFamily="18" charset="0"/>
              </a:rPr>
              <a:t>trận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đầu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đổi</a:t>
            </a:r>
            <a:r>
              <a:rPr lang="en-US" sz="2400" dirty="0" smtClean="0">
                <a:latin typeface="Times New Roman" pitchFamily="18" charset="0"/>
                <a:cs typeface="Times New Roman" pitchFamily="18" charset="0"/>
              </a:rPr>
              <a:t> DCT </a:t>
            </a:r>
            <a:r>
              <a:rPr lang="en-US" sz="2400" dirty="0" err="1" smtClean="0">
                <a:latin typeface="Times New Roman" pitchFamily="18" charset="0"/>
                <a:cs typeface="Times New Roman" pitchFamily="18" charset="0"/>
              </a:rPr>
              <a:t>thành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xám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đặc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trưng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cường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sáng</a:t>
            </a:r>
            <a:r>
              <a:rPr lang="en-US" sz="2400" dirty="0" smtClean="0">
                <a:latin typeface="Times New Roman" pitchFamily="18" charset="0"/>
                <a:cs typeface="Times New Roman" pitchFamily="18" charset="0"/>
              </a:rPr>
              <a:t>.</a:t>
            </a:r>
          </a:p>
          <a:p>
            <a:r>
              <a:rPr lang="en-US" sz="2400" dirty="0" err="1" smtClean="0">
                <a:latin typeface="Times New Roman" pitchFamily="18" charset="0"/>
                <a:cs typeface="Times New Roman" pitchFamily="18" charset="0"/>
              </a:rPr>
              <a:t>Quá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lượng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hóa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coi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như</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chia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hệ</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DCT </a:t>
            </a:r>
            <a:r>
              <a:rPr lang="en-US" sz="2400" dirty="0" err="1" smtClean="0">
                <a:latin typeface="Times New Roman" pitchFamily="18" charset="0"/>
                <a:cs typeface="Times New Roman" pitchFamily="18" charset="0"/>
              </a:rPr>
              <a:t>cho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bước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nhảy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lượng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ứng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tròn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xuống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nguyên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nhất</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Ở </a:t>
            </a:r>
            <a:r>
              <a:rPr lang="en-US" sz="2400" dirty="0" err="1" smtClean="0">
                <a:latin typeface="Times New Roman" pitchFamily="18" charset="0"/>
                <a:cs typeface="Times New Roman" pitchFamily="18" charset="0"/>
              </a:rPr>
              <a:t>giai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đoạn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này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người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dùng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lượng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tử</a:t>
            </a:r>
            <a:r>
              <a:rPr lang="en-US" sz="2400" dirty="0" smtClean="0">
                <a:latin typeface="Times New Roman" pitchFamily="18" charset="0"/>
                <a:cs typeface="Times New Roman" pitchFamily="18" charset="0"/>
              </a:rPr>
              <a:t> Q (</a:t>
            </a:r>
            <a:r>
              <a:rPr lang="en-US" sz="2400" dirty="0" err="1" smtClean="0">
                <a:latin typeface="Times New Roman" pitchFamily="18" charset="0"/>
                <a:cs typeface="Times New Roman" pitchFamily="18" charset="0"/>
              </a:rPr>
              <a:t>u,v</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Tùy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thuộc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từng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ứng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lượng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nhau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a:t>
            </a:r>
          </a:p>
          <a:p>
            <a:pPr lvl="1">
              <a:buNone/>
            </a:pPr>
            <a:endParaRPr lang="en-US" dirty="0" smtClean="0"/>
          </a:p>
          <a:p>
            <a:pPr lvl="1">
              <a:buNone/>
            </a:pPr>
            <a:r>
              <a:rPr lang="en-US" dirty="0" smtClean="0"/>
              <a:t>	</a:t>
            </a:r>
            <a:endParaRPr lang="en-US" dirty="0"/>
          </a:p>
        </p:txBody>
      </p:sp>
      <p:sp>
        <p:nvSpPr>
          <p:cNvPr id="5" name="Title 1"/>
          <p:cNvSpPr>
            <a:spLocks noGrp="1"/>
          </p:cNvSpPr>
          <p:nvPr>
            <p:ph type="title"/>
          </p:nvPr>
        </p:nvSpPr>
        <p:spPr>
          <a:xfrm>
            <a:off x="609600" y="0"/>
            <a:ext cx="8229600" cy="1295400"/>
          </a:xfrm>
        </p:spPr>
        <p:txBody>
          <a:bodyPr>
            <a:normAutofit/>
          </a:bodyPr>
          <a:lstStyle/>
          <a:p>
            <a:pPr marL="1028700" indent="-1028700" algn="ctr">
              <a:tabLst>
                <a:tab pos="3370263" algn="l"/>
              </a:tabLst>
            </a:pPr>
            <a:r>
              <a:rPr lang="en-US" sz="3600" b="1" dirty="0" err="1" smtClean="0">
                <a:latin typeface="Times New Roman" pitchFamily="18" charset="0"/>
                <a:cs typeface="Times New Roman" pitchFamily="18" charset="0"/>
              </a:rPr>
              <a:t>II.Phương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pháp</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nén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ảnh</a:t>
            </a:r>
            <a:r>
              <a:rPr lang="en-US" sz="3600" b="1" dirty="0" smtClean="0">
                <a:latin typeface="Times New Roman" pitchFamily="18" charset="0"/>
                <a:cs typeface="Times New Roman" pitchFamily="18" charset="0"/>
              </a:rPr>
              <a:t> JPEG</a:t>
            </a:r>
            <a:endParaRPr lang="en-US" sz="3600" b="1" dirty="0">
              <a:latin typeface="Times New Roman" pitchFamily="18" charset="0"/>
              <a:cs typeface="Times New Roman" pitchFamily="18" charset="0"/>
            </a:endParaRPr>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3" name="Rectangle 3"/>
          <p:cNvSpPr>
            <a:spLocks noChangeArrowheads="1"/>
          </p:cNvSpPr>
          <p:nvPr/>
        </p:nvSpPr>
        <p:spPr bwMode="auto">
          <a:xfrm>
            <a:off x="0" y="13239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971800" y="3962400"/>
            <a:ext cx="2895600" cy="6858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53000"/>
          </a:xfrm>
        </p:spPr>
        <p:txBody>
          <a:bodyPr/>
          <a:lstStyle/>
          <a:p>
            <a:r>
              <a:rPr lang="en-US" dirty="0" err="1" smtClean="0"/>
              <a:t>Bảng</a:t>
            </a:r>
            <a:r>
              <a:rPr lang="en-US" dirty="0" smtClean="0"/>
              <a:t> </a:t>
            </a:r>
            <a:r>
              <a:rPr lang="en-US" dirty="0" err="1" smtClean="0"/>
              <a:t>lượng</a:t>
            </a:r>
            <a:r>
              <a:rPr lang="en-US" dirty="0" smtClean="0"/>
              <a:t> </a:t>
            </a:r>
            <a:r>
              <a:rPr lang="en-US" dirty="0" err="1" smtClean="0"/>
              <a:t>tử</a:t>
            </a:r>
            <a:r>
              <a:rPr lang="en-US" dirty="0" smtClean="0"/>
              <a:t> </a:t>
            </a:r>
            <a:r>
              <a:rPr lang="en-US" dirty="0" err="1" smtClean="0"/>
              <a:t>thông</a:t>
            </a:r>
            <a:r>
              <a:rPr lang="en-US" dirty="0" smtClean="0"/>
              <a:t> </a:t>
            </a:r>
            <a:r>
              <a:rPr lang="en-US" dirty="0" err="1" smtClean="0"/>
              <a:t>dụng</a:t>
            </a:r>
            <a:r>
              <a:rPr lang="en-US" dirty="0" smtClean="0"/>
              <a:t>:</a:t>
            </a:r>
          </a:p>
          <a:p>
            <a:endParaRPr lang="en-US" dirty="0" smtClean="0"/>
          </a:p>
          <a:p>
            <a:endParaRPr lang="en-US" dirty="0" smtClean="0"/>
          </a:p>
          <a:p>
            <a:endParaRPr lang="en-US" dirty="0" smtClean="0"/>
          </a:p>
          <a:p>
            <a:endParaRPr lang="en-US" dirty="0" smtClean="0"/>
          </a:p>
          <a:p>
            <a:r>
              <a:rPr lang="en-US" sz="2800" dirty="0" err="1" smtClean="0">
                <a:latin typeface="Times New Roman" pitchFamily="18" charset="0"/>
                <a:cs typeface="Times New Roman" pitchFamily="18" charset="0"/>
              </a:rPr>
              <a:t>Ví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a:t>
            </a:r>
            <a:r>
              <a:rPr lang="en-US" sz="2800" dirty="0" smtClean="0">
                <a:latin typeface="Times New Roman" pitchFamily="18" charset="0"/>
                <a:cs typeface="Times New Roman" pitchFamily="18" charset="0"/>
              </a:rPr>
              <a:t>:</a:t>
            </a:r>
            <a:r>
              <a:rPr lang="en-US" sz="2800" dirty="0" smtClean="0"/>
              <a:t> </a:t>
            </a:r>
            <a:r>
              <a:rPr lang="en-US" sz="2800" dirty="0" smtClean="0">
                <a:latin typeface="Times New Roman" pitchFamily="18" charset="0"/>
                <a:cs typeface="Times New Roman" pitchFamily="18" charset="0"/>
              </a:rPr>
              <a:t>round          = round ( -25.9375) = -26</a:t>
            </a:r>
          </a:p>
          <a:p>
            <a:endParaRPr lang="en-US" sz="2800" dirty="0" smtClean="0">
              <a:latin typeface="Times New Roman" pitchFamily="18" charset="0"/>
              <a:cs typeface="Times New Roman" pitchFamily="18" charset="0"/>
            </a:endParaRPr>
          </a:p>
          <a:p>
            <a:endParaRPr lang="en-US" dirty="0" smtClean="0"/>
          </a:p>
        </p:txBody>
      </p:sp>
      <p:sp>
        <p:nvSpPr>
          <p:cNvPr id="5" name="Title 1"/>
          <p:cNvSpPr>
            <a:spLocks noGrp="1"/>
          </p:cNvSpPr>
          <p:nvPr>
            <p:ph type="title"/>
          </p:nvPr>
        </p:nvSpPr>
        <p:spPr>
          <a:xfrm>
            <a:off x="609600" y="-381000"/>
            <a:ext cx="8229600" cy="1295400"/>
          </a:xfrm>
        </p:spPr>
        <p:txBody>
          <a:bodyPr>
            <a:normAutofit/>
          </a:bodyPr>
          <a:lstStyle/>
          <a:p>
            <a:pPr marL="1028700" indent="-1028700" algn="ctr">
              <a:tabLst>
                <a:tab pos="3370263" algn="l"/>
              </a:tabLst>
            </a:pPr>
            <a:r>
              <a:rPr lang="en-US" sz="3600" b="1" dirty="0" err="1" smtClean="0">
                <a:latin typeface="Times New Roman" pitchFamily="18" charset="0"/>
                <a:cs typeface="Times New Roman" pitchFamily="18" charset="0"/>
              </a:rPr>
              <a:t>II.Phương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pháp</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nén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ảnh</a:t>
            </a:r>
            <a:r>
              <a:rPr lang="en-US" sz="3600" b="1" dirty="0" smtClean="0">
                <a:latin typeface="Times New Roman" pitchFamily="18" charset="0"/>
                <a:cs typeface="Times New Roman" pitchFamily="18" charset="0"/>
              </a:rPr>
              <a:t> JPEG</a:t>
            </a:r>
            <a:endParaRPr lang="en-US" sz="3600" b="1" dirty="0">
              <a:latin typeface="Times New Roman" pitchFamily="18" charset="0"/>
              <a:cs typeface="Times New Roman" pitchFamily="18" charset="0"/>
            </a:endParaRPr>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descr="\begin{bmatrix}  16 &amp; 11 &amp; 10 &amp; 16 &amp; 24 &amp; 40 &amp; 51 &amp; 61 \\  12 &amp; 12 &amp; 14 &amp; 19 &amp; 26 &amp; 58 &amp; 60 &amp; 55 \\  14 &amp; 13 &amp; 16 &amp; 24 &amp; 40 &amp; 57 &amp; 69 &amp; 56 \\  14 &amp; 17 &amp; 22 &amp; 29 &amp; 51 &amp; 87 &amp; 80 &amp; 62 \\  18 &amp; 22 &amp; 37 &amp; 56 &amp; 68 &amp; 109 &amp; 103 &amp; 77 \\  24 &amp; 35 &amp; 55 &amp; 64 &amp; 81 &amp; 104 &amp; 113 &amp; 92 \\  49 &amp; 64 &amp; 78 &amp; 87 &amp; 103 &amp; 121 &amp; 120 &amp; 101 \\  72 &amp; 92 &amp; 95 &amp; 98 &amp; 112 &amp; 100 &amp; 103 &amp; 99 \end{bmatrix}"/>
          <p:cNvPicPr/>
          <p:nvPr/>
        </p:nvPicPr>
        <p:blipFill>
          <a:blip r:embed="rId2"/>
          <a:srcRect/>
          <a:stretch>
            <a:fillRect/>
          </a:stretch>
        </p:blipFill>
        <p:spPr bwMode="auto">
          <a:xfrm>
            <a:off x="3352800" y="1981200"/>
            <a:ext cx="3238500" cy="1857375"/>
          </a:xfrm>
          <a:prstGeom prst="rect">
            <a:avLst/>
          </a:prstGeom>
          <a:noFill/>
          <a:ln w="9525">
            <a:noFill/>
            <a:miter lim="800000"/>
            <a:headEnd/>
            <a:tailEnd/>
          </a:ln>
        </p:spPr>
      </p:pic>
      <p:pic>
        <p:nvPicPr>
          <p:cNvPr id="8"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743200" y="3810000"/>
            <a:ext cx="685800" cy="504825"/>
          </a:xfrm>
          <a:prstGeom prst="rect">
            <a:avLst/>
          </a:prstGeom>
          <a:noFill/>
        </p:spPr>
      </p:pic>
      <p:pic>
        <p:nvPicPr>
          <p:cNvPr id="9" name="Picture 8" descr="\begin{bmatrix}  -415 &amp; -30 &amp; -61 &amp; 27 &amp; 56 &amp; -20 &amp; -2 &amp; 0 \\  4 &amp; -22 &amp; -61 &amp; 10 &amp; 13 &amp; -7 &amp; -9 &amp; 5 \\  -47 &amp; 7 &amp; 77 &amp; -25 &amp; -29 &amp; 10 &amp; 5 &amp; -6 \\  -49 &amp; 12 &amp; 34 &amp; -15 &amp; -10 &amp; 6 &amp; 2 &amp; 2 \\  12 &amp; -7 &amp; -13 &amp; -4 &amp; -2 &amp; 2 &amp; -3 &amp; 3 \\  -8 &amp; 3 &amp; 2 &amp; -6 &amp; -2 &amp; 1 &amp; 4 &amp; 2 \\  -1 &amp; 0 &amp; 0 &amp; -2 &amp; -1 &amp; -3 &amp; 4 &amp; -1 \\  0 &amp; 0 &amp; -1 &amp; -4 &amp; -1 &amp; 0 &amp; 1 &amp; 2 \end{bmatrix}"/>
          <p:cNvPicPr/>
          <p:nvPr/>
        </p:nvPicPr>
        <p:blipFill>
          <a:blip r:embed="rId4"/>
          <a:srcRect/>
          <a:stretch>
            <a:fillRect/>
          </a:stretch>
        </p:blipFill>
        <p:spPr bwMode="auto">
          <a:xfrm>
            <a:off x="457200" y="4495800"/>
            <a:ext cx="3657600" cy="1828800"/>
          </a:xfrm>
          <a:prstGeom prst="rect">
            <a:avLst/>
          </a:prstGeom>
          <a:noFill/>
          <a:ln w="9525">
            <a:noFill/>
            <a:miter lim="800000"/>
            <a:headEnd/>
            <a:tailEnd/>
          </a:ln>
        </p:spPr>
      </p:pic>
      <p:pic>
        <p:nvPicPr>
          <p:cNvPr id="10" name="Picture 9" descr="\begin{bmatrix}  -26 &amp; -3 &amp; -6 &amp; 2 &amp; 2 &amp; -1 &amp; 0 &amp; 0 \\  0 &amp; -2 &amp; -4 &amp; 1 &amp; 1 &amp; 0 &amp; 0 &amp; 0 \\  -3 &amp; 1 &amp; 5 &amp; -1 &amp; -1 &amp; 0 &amp; 0 &amp; 0 \\  -4 &amp; 1 &amp; 2 &amp; -1 &amp; 0 &amp; 0 &amp; 0 &amp; 0 \\  1 &amp; 0 &amp; 0 &amp; 0 &amp; 0 &amp; 0 &amp; 0 &amp; 0 \\  0 &amp; 0 &amp; 0 &amp; 0 &amp; 0 &amp; 0 &amp; 0 &amp; 0 \\  0 &amp; 0 &amp; 0 &amp; 0 &amp; 0 &amp; 0 &amp; 0 &amp; 0 \\  0 &amp; 0 &amp; 0 &amp; 0 &amp; 0 &amp; 0 &amp; 0 &amp; 0 \end{bmatrix}"/>
          <p:cNvPicPr/>
          <p:nvPr/>
        </p:nvPicPr>
        <p:blipFill>
          <a:blip r:embed="rId5"/>
          <a:srcRect/>
          <a:stretch>
            <a:fillRect/>
          </a:stretch>
        </p:blipFill>
        <p:spPr bwMode="auto">
          <a:xfrm>
            <a:off x="5257800" y="4495800"/>
            <a:ext cx="3114675" cy="1857375"/>
          </a:xfrm>
          <a:prstGeom prst="rect">
            <a:avLst/>
          </a:prstGeom>
          <a:noFill/>
          <a:ln w="9525">
            <a:noFill/>
            <a:miter lim="800000"/>
            <a:headEnd/>
            <a:tailEnd/>
          </a:ln>
        </p:spPr>
      </p:pic>
      <p:sp>
        <p:nvSpPr>
          <p:cNvPr id="11" name="Right Arrow 10"/>
          <p:cNvSpPr/>
          <p:nvPr/>
        </p:nvSpPr>
        <p:spPr>
          <a:xfrm>
            <a:off x="4343400" y="5334000"/>
            <a:ext cx="457200" cy="4571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389120"/>
          </a:xfrm>
        </p:spPr>
        <p:txBody>
          <a:bodyPr/>
          <a:lstStyle/>
          <a:p>
            <a:pPr>
              <a:buNone/>
            </a:pPr>
            <a:r>
              <a:rPr lang="en-US" dirty="0" smtClean="0"/>
              <a:t>4)</a:t>
            </a:r>
            <a:r>
              <a:rPr lang="en-US" b="1" dirty="0" err="1" smtClean="0"/>
              <a:t>Mã</a:t>
            </a:r>
            <a:r>
              <a:rPr lang="en-US" b="1" dirty="0" smtClean="0"/>
              <a:t> </a:t>
            </a:r>
            <a:r>
              <a:rPr lang="en-US" b="1" dirty="0" err="1" smtClean="0"/>
              <a:t>hóa</a:t>
            </a:r>
            <a:r>
              <a:rPr lang="en-US" b="1" dirty="0" smtClean="0"/>
              <a:t>:</a:t>
            </a:r>
          </a:p>
          <a:p>
            <a:r>
              <a:rPr lang="en-US" sz="2800" dirty="0" err="1" smtClean="0">
                <a:latin typeface="Times New Roman" pitchFamily="18" charset="0"/>
                <a:cs typeface="Times New Roman" pitchFamily="18" charset="0"/>
              </a:rPr>
              <a:t>Đầu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hóa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biệt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hai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thành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lý</a:t>
            </a:r>
            <a:r>
              <a:rPr lang="en-US" sz="2800" dirty="0" smtClean="0">
                <a:latin typeface="Times New Roman" pitchFamily="18" charset="0"/>
                <a:cs typeface="Times New Roman" pitchFamily="18" charset="0"/>
              </a:rPr>
              <a:t> DC(</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số</a:t>
            </a:r>
            <a:r>
              <a:rPr lang="en-US" sz="2800" dirty="0" smtClean="0">
                <a:latin typeface="Times New Roman" pitchFamily="18" charset="0"/>
                <a:cs typeface="Times New Roman" pitchFamily="18" charset="0"/>
              </a:rPr>
              <a:t> 1 </a:t>
            </a:r>
            <a:r>
              <a:rPr lang="en-US" sz="2800" dirty="0" err="1" smtClean="0">
                <a:latin typeface="Times New Roman" pitchFamily="18" charset="0"/>
                <a:cs typeface="Times New Roman" pitchFamily="18" charset="0"/>
              </a:rPr>
              <a:t>chiều</a:t>
            </a:r>
            <a:r>
              <a:rPr lang="en-US" sz="2800" dirty="0" smtClean="0">
                <a:latin typeface="Times New Roman" pitchFamily="18" charset="0"/>
                <a:cs typeface="Times New Roman" pitchFamily="18" charset="0"/>
              </a:rPr>
              <a:t>) &amp;AC(</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số</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xoay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chiều</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DC </a:t>
            </a:r>
            <a:r>
              <a:rPr lang="en-US" sz="2800" dirty="0" err="1" smtClean="0">
                <a:latin typeface="Times New Roman" pitchFamily="18" charset="0"/>
                <a:cs typeface="Times New Roman" pitchFamily="18" charset="0"/>
              </a:rPr>
              <a:t>mã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hóa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theo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pháp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biến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đổi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xung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mã</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AC </a:t>
            </a:r>
            <a:r>
              <a:rPr lang="en-US" sz="2800" dirty="0" err="1" smtClean="0">
                <a:latin typeface="Times New Roman" pitchFamily="18" charset="0"/>
                <a:cs typeface="Times New Roman" pitchFamily="18" charset="0"/>
              </a:rPr>
              <a:t>sắp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xếp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lại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theo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pháp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Zig-zag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nén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theo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loạt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dài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rồi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dùng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mã</a:t>
            </a:r>
            <a:r>
              <a:rPr lang="en-US" sz="2800" dirty="0" smtClean="0">
                <a:latin typeface="Times New Roman" pitchFamily="18" charset="0"/>
                <a:cs typeface="Times New Roman" pitchFamily="18" charset="0"/>
              </a:rPr>
              <a:t> Huffman.</a:t>
            </a:r>
          </a:p>
          <a:p>
            <a:r>
              <a:rPr lang="en-US" sz="2800" dirty="0" err="1" smtClean="0">
                <a:latin typeface="Times New Roman" pitchFamily="18" charset="0"/>
                <a:cs typeface="Times New Roman" pitchFamily="18" charset="0"/>
              </a:rPr>
              <a:t>Ghép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khối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tạo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thành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Chuyển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hóa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tệp</a:t>
            </a:r>
            <a:endParaRPr lang="en-US" sz="2800" dirty="0" smtClean="0">
              <a:latin typeface="Times New Roman" pitchFamily="18" charset="0"/>
              <a:cs typeface="Times New Roman" pitchFamily="18" charset="0"/>
            </a:endParaRPr>
          </a:p>
          <a:p>
            <a:pPr>
              <a:buNone/>
            </a:pPr>
            <a:endParaRPr lang="en-US" dirty="0" smtClean="0"/>
          </a:p>
          <a:p>
            <a:pPr lvl="4">
              <a:buNone/>
            </a:pPr>
            <a:endParaRPr lang="en-US" dirty="0"/>
          </a:p>
        </p:txBody>
      </p:sp>
      <p:sp>
        <p:nvSpPr>
          <p:cNvPr id="4" name="Title 1"/>
          <p:cNvSpPr>
            <a:spLocks noGrp="1"/>
          </p:cNvSpPr>
          <p:nvPr>
            <p:ph type="title"/>
          </p:nvPr>
        </p:nvSpPr>
        <p:spPr>
          <a:xfrm>
            <a:off x="609600" y="0"/>
            <a:ext cx="8229600" cy="1295400"/>
          </a:xfrm>
        </p:spPr>
        <p:txBody>
          <a:bodyPr>
            <a:normAutofit/>
          </a:bodyPr>
          <a:lstStyle/>
          <a:p>
            <a:pPr marL="1028700" indent="-1028700" algn="ctr"/>
            <a:r>
              <a:rPr lang="en-US" sz="3600" b="1" dirty="0" err="1" smtClean="0">
                <a:latin typeface="Times New Roman" pitchFamily="18" charset="0"/>
                <a:cs typeface="Times New Roman" pitchFamily="18" charset="0"/>
              </a:rPr>
              <a:t>II.Phương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pháp</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nén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ảnh</a:t>
            </a:r>
            <a:r>
              <a:rPr lang="en-US" sz="3600" b="1" dirty="0" smtClean="0">
                <a:latin typeface="Times New Roman" pitchFamily="18" charset="0"/>
                <a:cs typeface="Times New Roman" pitchFamily="18" charset="0"/>
              </a:rPr>
              <a:t> JPEG</a:t>
            </a:r>
            <a:endParaRPr lang="en-US" sz="3600" b="1" dirty="0">
              <a:latin typeface="Times New Roman" pitchFamily="18" charset="0"/>
              <a:cs typeface="Times New Roman" pitchFamily="18" charset="0"/>
            </a:endParaRPr>
          </a:p>
        </p:txBody>
      </p:sp>
      <p:sp>
        <p:nvSpPr>
          <p:cNvPr id="61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7" name="Rectangle 3"/>
          <p:cNvSpPr>
            <a:spLocks noChangeArrowheads="1"/>
          </p:cNvSpPr>
          <p:nvPr/>
        </p:nvSpPr>
        <p:spPr bwMode="auto">
          <a:xfrm>
            <a:off x="0" y="11049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4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50" name="Rectangle 6"/>
          <p:cNvSpPr>
            <a:spLocks noChangeArrowheads="1"/>
          </p:cNvSpPr>
          <p:nvPr/>
        </p:nvSpPr>
        <p:spPr bwMode="auto">
          <a:xfrm>
            <a:off x="0" y="11049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257800"/>
          </a:xfrm>
        </p:spPr>
        <p:txBody>
          <a:bodyPr>
            <a:normAutofit fontScale="92500" lnSpcReduction="10000"/>
          </a:bodyPr>
          <a:lstStyle/>
          <a:p>
            <a:pPr>
              <a:buNone/>
            </a:pPr>
            <a:r>
              <a:rPr lang="en-US" i="1" dirty="0" err="1" smtClean="0"/>
              <a:t>Hệ</a:t>
            </a:r>
            <a:r>
              <a:rPr lang="en-US" i="1" dirty="0" smtClean="0"/>
              <a:t> </a:t>
            </a:r>
            <a:r>
              <a:rPr lang="en-US" i="1" dirty="0" err="1" smtClean="0"/>
              <a:t>số</a:t>
            </a:r>
            <a:r>
              <a:rPr lang="en-US" i="1" dirty="0" smtClean="0"/>
              <a:t> </a:t>
            </a:r>
            <a:r>
              <a:rPr lang="en-US" i="1" dirty="0" err="1" smtClean="0"/>
              <a:t>xoay</a:t>
            </a:r>
            <a:r>
              <a:rPr lang="en-US" i="1" dirty="0" smtClean="0"/>
              <a:t> </a:t>
            </a:r>
            <a:r>
              <a:rPr lang="en-US" i="1" dirty="0" err="1" smtClean="0"/>
              <a:t>chiều</a:t>
            </a:r>
            <a:r>
              <a:rPr lang="en-US" i="1" dirty="0" smtClean="0"/>
              <a:t> AC</a:t>
            </a:r>
          </a:p>
          <a:p>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số</a:t>
            </a:r>
            <a:r>
              <a:rPr lang="en-US" sz="2800" dirty="0" smtClean="0">
                <a:latin typeface="Times New Roman" pitchFamily="18" charset="0"/>
                <a:cs typeface="Times New Roman" pitchFamily="18" charset="0"/>
              </a:rPr>
              <a:t> AC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sắp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xếp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theo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Zig-zag</a:t>
            </a:r>
            <a:r>
              <a:rPr lang="en-US" sz="2800" dirty="0" smtClean="0">
                <a:latin typeface="Times New Roman" pitchFamily="18" charset="0"/>
                <a:cs typeface="Times New Roman" pitchFamily="18" charset="0"/>
              </a:rPr>
              <a:t>:</a:t>
            </a: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Tác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tạo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nhiều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loạt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số</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giống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nhau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thường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số</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ứng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số</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cao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lớn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trị</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bằng</a:t>
            </a:r>
            <a:r>
              <a:rPr lang="en-US" sz="2800" dirty="0" smtClean="0">
                <a:latin typeface="Times New Roman" pitchFamily="18" charset="0"/>
                <a:cs typeface="Times New Roman" pitchFamily="18" charset="0"/>
              </a:rPr>
              <a:t> 0 </a:t>
            </a:r>
            <a:r>
              <a:rPr lang="en-US" sz="2800" dirty="0" err="1" smtClean="0">
                <a:latin typeface="Times New Roman" pitchFamily="18" charset="0"/>
                <a:cs typeface="Times New Roman" pitchFamily="18" charset="0"/>
              </a:rPr>
              <a:t>dẫn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tạo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nhiều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dãy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số</a:t>
            </a:r>
            <a:r>
              <a:rPr lang="en-US" sz="2800" dirty="0" smtClean="0">
                <a:latin typeface="Times New Roman" pitchFamily="18" charset="0"/>
                <a:cs typeface="Times New Roman" pitchFamily="18" charset="0"/>
              </a:rPr>
              <a:t> 0 </a:t>
            </a:r>
            <a:r>
              <a:rPr lang="en-US" sz="2800" dirty="0" err="1" smtClean="0">
                <a:latin typeface="Times New Roman" pitchFamily="18" charset="0"/>
                <a:cs typeface="Times New Roman" pitchFamily="18" charset="0"/>
              </a:rPr>
              <a:t>liên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tiếp</a:t>
            </a:r>
            <a:r>
              <a:rPr lang="en-US" sz="2800" dirty="0" smtClean="0">
                <a:latin typeface="Times New Roman" pitchFamily="18" charset="0"/>
                <a:cs typeface="Times New Roman" pitchFamily="18" charset="0"/>
              </a:rPr>
              <a:t>.</a:t>
            </a:r>
          </a:p>
          <a:p>
            <a:endParaRPr lang="en-US" dirty="0"/>
          </a:p>
        </p:txBody>
      </p:sp>
      <p:sp>
        <p:nvSpPr>
          <p:cNvPr id="4" name="Title 1"/>
          <p:cNvSpPr>
            <a:spLocks noGrp="1"/>
          </p:cNvSpPr>
          <p:nvPr>
            <p:ph type="title"/>
          </p:nvPr>
        </p:nvSpPr>
        <p:spPr>
          <a:xfrm>
            <a:off x="609600" y="-228600"/>
            <a:ext cx="8229600" cy="1295400"/>
          </a:xfrm>
        </p:spPr>
        <p:txBody>
          <a:bodyPr>
            <a:normAutofit/>
          </a:bodyPr>
          <a:lstStyle/>
          <a:p>
            <a:pPr marL="1028700" indent="-1028700" algn="ctr"/>
            <a:r>
              <a:rPr lang="en-US" sz="3600" b="1" dirty="0" err="1" smtClean="0">
                <a:latin typeface="Times New Roman" pitchFamily="18" charset="0"/>
                <a:cs typeface="Times New Roman" pitchFamily="18" charset="0"/>
              </a:rPr>
              <a:t>II.Phương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pháp</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nén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ảnh</a:t>
            </a:r>
            <a:r>
              <a:rPr lang="en-US" sz="3600" b="1" dirty="0" smtClean="0">
                <a:latin typeface="Times New Roman" pitchFamily="18" charset="0"/>
                <a:cs typeface="Times New Roman" pitchFamily="18" charset="0"/>
              </a:rPr>
              <a:t> JPEG</a:t>
            </a:r>
            <a:endParaRPr lang="en-US" sz="3600" b="1" dirty="0">
              <a:latin typeface="Times New Roman" pitchFamily="18" charset="0"/>
              <a:cs typeface="Times New Roman" pitchFamily="18" charset="0"/>
            </a:endParaRPr>
          </a:p>
        </p:txBody>
      </p:sp>
      <p:pic>
        <p:nvPicPr>
          <p:cNvPr id="5" name="Picture 4" descr="C:\Documents and Settings\tranngocduypro\Desktop\zigzag.bmp"/>
          <p:cNvPicPr/>
          <p:nvPr/>
        </p:nvPicPr>
        <p:blipFill>
          <a:blip r:embed="rId2"/>
          <a:srcRect/>
          <a:stretch>
            <a:fillRect/>
          </a:stretch>
        </p:blipFill>
        <p:spPr bwMode="auto">
          <a:xfrm>
            <a:off x="1295400" y="2209800"/>
            <a:ext cx="6705600" cy="2828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lstStyle/>
          <a:p>
            <a:r>
              <a:rPr lang="en-US" sz="2800" dirty="0" err="1" smtClean="0">
                <a:latin typeface="Times New Roman" pitchFamily="18" charset="0"/>
                <a:cs typeface="Times New Roman" pitchFamily="18" charset="0"/>
              </a:rPr>
              <a:t>Tiếp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bảng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loại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bảng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huffman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hóa</a:t>
            </a:r>
            <a:r>
              <a:rPr lang="en-US" sz="2800" dirty="0" smtClean="0">
                <a:latin typeface="Times New Roman" pitchFamily="18" charset="0"/>
                <a:cs typeface="Times New Roman" pitchFamily="18" charset="0"/>
              </a:rPr>
              <a:t>.</a:t>
            </a:r>
          </a:p>
          <a:p>
            <a:endParaRPr lang="en-US" dirty="0"/>
          </a:p>
        </p:txBody>
      </p:sp>
      <p:sp>
        <p:nvSpPr>
          <p:cNvPr id="4" name="Title 1"/>
          <p:cNvSpPr txBox="1">
            <a:spLocks/>
          </p:cNvSpPr>
          <p:nvPr/>
        </p:nvSpPr>
        <p:spPr>
          <a:xfrm>
            <a:off x="609600" y="-381000"/>
            <a:ext cx="8229600" cy="1295400"/>
          </a:xfrm>
          <a:prstGeom prst="rect">
            <a:avLst/>
          </a:prstGeom>
        </p:spPr>
        <p:txBody>
          <a:bodyPr vert="horz" lIns="0" rIns="0" bIns="0" anchor="b">
            <a:normAutofit/>
          </a:bodyPr>
          <a:lstStyle/>
          <a:p>
            <a:pPr marL="1028700" marR="0" lvl="0" indent="-102870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err="1" smtClean="0">
                <a:ln>
                  <a:noFill/>
                </a:ln>
                <a:solidFill>
                  <a:schemeClr val="tx2"/>
                </a:solidFill>
                <a:effectLst/>
                <a:uLnTx/>
                <a:uFillTx/>
                <a:latin typeface="Times New Roman" pitchFamily="18" charset="0"/>
                <a:ea typeface="+mj-ea"/>
                <a:cs typeface="Times New Roman" pitchFamily="18" charset="0"/>
              </a:rPr>
              <a:t>II.Phương</a:t>
            </a:r>
            <a:r>
              <a:rPr kumimoji="0" lang="en-US" sz="3600" b="1" i="0" u="none"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 </a:t>
            </a:r>
            <a:r>
              <a:rPr kumimoji="0" lang="en-US" sz="3600" b="1" i="0" u="none" strike="noStrike" kern="1200" cap="none" spc="0" normalizeH="0" baseline="0" noProof="0" dirty="0" err="1" smtClean="0">
                <a:ln>
                  <a:noFill/>
                </a:ln>
                <a:solidFill>
                  <a:schemeClr val="tx2"/>
                </a:solidFill>
                <a:effectLst/>
                <a:uLnTx/>
                <a:uFillTx/>
                <a:latin typeface="Times New Roman" pitchFamily="18" charset="0"/>
                <a:ea typeface="+mj-ea"/>
                <a:cs typeface="Times New Roman" pitchFamily="18" charset="0"/>
              </a:rPr>
              <a:t>pháp</a:t>
            </a:r>
            <a:r>
              <a:rPr kumimoji="0" lang="en-US" sz="3600" b="1" i="0" u="none"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 </a:t>
            </a:r>
            <a:r>
              <a:rPr kumimoji="0" lang="en-US" sz="3600" b="1" i="0" u="none" strike="noStrike" kern="1200" cap="none" spc="0" normalizeH="0" baseline="0" noProof="0" dirty="0" err="1" smtClean="0">
                <a:ln>
                  <a:noFill/>
                </a:ln>
                <a:solidFill>
                  <a:schemeClr val="tx2"/>
                </a:solidFill>
                <a:effectLst/>
                <a:uLnTx/>
                <a:uFillTx/>
                <a:latin typeface="Times New Roman" pitchFamily="18" charset="0"/>
                <a:ea typeface="+mj-ea"/>
                <a:cs typeface="Times New Roman" pitchFamily="18" charset="0"/>
              </a:rPr>
              <a:t>nén</a:t>
            </a:r>
            <a:r>
              <a:rPr kumimoji="0" lang="en-US" sz="3600" b="1" i="0" u="none"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 </a:t>
            </a:r>
            <a:r>
              <a:rPr kumimoji="0" lang="en-US" sz="3600" b="1" i="0" u="none" strike="noStrike" kern="1200" cap="none" spc="0" normalizeH="0" baseline="0" noProof="0" dirty="0" err="1" smtClean="0">
                <a:ln>
                  <a:noFill/>
                </a:ln>
                <a:solidFill>
                  <a:schemeClr val="tx2"/>
                </a:solidFill>
                <a:effectLst/>
                <a:uLnTx/>
                <a:uFillTx/>
                <a:latin typeface="Times New Roman" pitchFamily="18" charset="0"/>
                <a:ea typeface="+mj-ea"/>
                <a:cs typeface="Times New Roman" pitchFamily="18" charset="0"/>
              </a:rPr>
              <a:t>ảnh</a:t>
            </a:r>
            <a:r>
              <a:rPr kumimoji="0" lang="en-US" sz="3600" b="1" i="0" u="none"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 JPEG</a:t>
            </a:r>
            <a:endParaRPr kumimoji="0" lang="en-US" sz="3600" b="1" i="0" u="none" strike="noStrike" kern="120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pic>
        <p:nvPicPr>
          <p:cNvPr id="5" name="Picture 2" descr="C:\Documents and Settings\Administrator\Desktop\16.bmp"/>
          <p:cNvPicPr>
            <a:picLocks noChangeAspect="1" noChangeArrowheads="1"/>
          </p:cNvPicPr>
          <p:nvPr/>
        </p:nvPicPr>
        <p:blipFill>
          <a:blip r:embed="rId2"/>
          <a:srcRect/>
          <a:stretch>
            <a:fillRect/>
          </a:stretch>
        </p:blipFill>
        <p:spPr bwMode="auto">
          <a:xfrm>
            <a:off x="838200" y="2286000"/>
            <a:ext cx="7315200" cy="35814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lstStyle/>
          <a:p>
            <a:pPr>
              <a:buNone/>
            </a:pPr>
            <a:r>
              <a:rPr lang="en-US" dirty="0" err="1" smtClean="0"/>
              <a:t>Hệ</a:t>
            </a:r>
            <a:r>
              <a:rPr lang="en-US" dirty="0" smtClean="0"/>
              <a:t> </a:t>
            </a:r>
            <a:r>
              <a:rPr lang="en-US" dirty="0" err="1" smtClean="0"/>
              <a:t>số</a:t>
            </a:r>
            <a:r>
              <a:rPr lang="en-US" dirty="0" smtClean="0"/>
              <a:t> DC</a:t>
            </a:r>
          </a:p>
          <a:p>
            <a:r>
              <a:rPr lang="en-US" dirty="0" err="1" smtClean="0"/>
              <a:t>Xử</a:t>
            </a:r>
            <a:r>
              <a:rPr lang="en-US" dirty="0" smtClean="0"/>
              <a:t> </a:t>
            </a:r>
            <a:r>
              <a:rPr lang="en-US" dirty="0" err="1" smtClean="0"/>
              <a:t>lý</a:t>
            </a:r>
            <a:r>
              <a:rPr lang="en-US" dirty="0" smtClean="0"/>
              <a:t> </a:t>
            </a:r>
            <a:r>
              <a:rPr lang="en-US" dirty="0" err="1" smtClean="0"/>
              <a:t>mã</a:t>
            </a:r>
            <a:r>
              <a:rPr lang="en-US" dirty="0" smtClean="0"/>
              <a:t> </a:t>
            </a:r>
            <a:r>
              <a:rPr lang="en-US" dirty="0" err="1" smtClean="0"/>
              <a:t>hóa</a:t>
            </a:r>
            <a:endParaRPr lang="en-US" dirty="0" smtClean="0"/>
          </a:p>
          <a:p>
            <a:pPr>
              <a:buNone/>
            </a:pPr>
            <a:endParaRPr lang="en-US" dirty="0"/>
          </a:p>
        </p:txBody>
      </p:sp>
      <p:sp>
        <p:nvSpPr>
          <p:cNvPr id="5" name="Title 1"/>
          <p:cNvSpPr txBox="1">
            <a:spLocks/>
          </p:cNvSpPr>
          <p:nvPr/>
        </p:nvSpPr>
        <p:spPr>
          <a:xfrm>
            <a:off x="609600" y="-152400"/>
            <a:ext cx="8229600" cy="1295400"/>
          </a:xfrm>
          <a:prstGeom prst="rect">
            <a:avLst/>
          </a:prstGeom>
        </p:spPr>
        <p:txBody>
          <a:bodyPr vert="horz" lIns="0" rIns="0" bIns="0" anchor="b">
            <a:normAutofit/>
          </a:bodyPr>
          <a:lstStyle/>
          <a:p>
            <a:pPr marL="1028700" marR="0" lvl="0" indent="-102870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err="1" smtClean="0">
                <a:ln>
                  <a:noFill/>
                </a:ln>
                <a:solidFill>
                  <a:schemeClr val="tx2"/>
                </a:solidFill>
                <a:effectLst/>
                <a:uLnTx/>
                <a:uFillTx/>
                <a:latin typeface="Times New Roman" pitchFamily="18" charset="0"/>
                <a:ea typeface="+mj-ea"/>
                <a:cs typeface="Times New Roman" pitchFamily="18" charset="0"/>
              </a:rPr>
              <a:t>II.Phương</a:t>
            </a:r>
            <a:r>
              <a:rPr kumimoji="0" lang="en-US" sz="3600" b="1" i="0" u="none"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 </a:t>
            </a:r>
            <a:r>
              <a:rPr kumimoji="0" lang="en-US" sz="3600" b="1" i="0" u="none" strike="noStrike" kern="1200" cap="none" spc="0" normalizeH="0" baseline="0" noProof="0" dirty="0" err="1" smtClean="0">
                <a:ln>
                  <a:noFill/>
                </a:ln>
                <a:solidFill>
                  <a:schemeClr val="tx2"/>
                </a:solidFill>
                <a:effectLst/>
                <a:uLnTx/>
                <a:uFillTx/>
                <a:latin typeface="Times New Roman" pitchFamily="18" charset="0"/>
                <a:ea typeface="+mj-ea"/>
                <a:cs typeface="Times New Roman" pitchFamily="18" charset="0"/>
              </a:rPr>
              <a:t>pháp</a:t>
            </a:r>
            <a:r>
              <a:rPr kumimoji="0" lang="en-US" sz="3600" b="1" i="0" u="none"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 </a:t>
            </a:r>
            <a:r>
              <a:rPr kumimoji="0" lang="en-US" sz="3600" b="1" i="0" u="none" strike="noStrike" kern="1200" cap="none" spc="0" normalizeH="0" baseline="0" noProof="0" dirty="0" err="1" smtClean="0">
                <a:ln>
                  <a:noFill/>
                </a:ln>
                <a:solidFill>
                  <a:schemeClr val="tx2"/>
                </a:solidFill>
                <a:effectLst/>
                <a:uLnTx/>
                <a:uFillTx/>
                <a:latin typeface="Times New Roman" pitchFamily="18" charset="0"/>
                <a:ea typeface="+mj-ea"/>
                <a:cs typeface="Times New Roman" pitchFamily="18" charset="0"/>
              </a:rPr>
              <a:t>nén</a:t>
            </a:r>
            <a:r>
              <a:rPr kumimoji="0" lang="en-US" sz="3600" b="1" i="0" u="none"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 </a:t>
            </a:r>
            <a:r>
              <a:rPr kumimoji="0" lang="en-US" sz="3600" b="1" i="0" u="none" strike="noStrike" kern="1200" cap="none" spc="0" normalizeH="0" baseline="0" noProof="0" dirty="0" err="1" smtClean="0">
                <a:ln>
                  <a:noFill/>
                </a:ln>
                <a:solidFill>
                  <a:schemeClr val="tx2"/>
                </a:solidFill>
                <a:effectLst/>
                <a:uLnTx/>
                <a:uFillTx/>
                <a:latin typeface="Times New Roman" pitchFamily="18" charset="0"/>
                <a:ea typeface="+mj-ea"/>
                <a:cs typeface="Times New Roman" pitchFamily="18" charset="0"/>
              </a:rPr>
              <a:t>ảnh</a:t>
            </a:r>
            <a:r>
              <a:rPr kumimoji="0" lang="en-US" sz="3600" b="1" i="0" u="none"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 JPEG</a:t>
            </a:r>
            <a:endParaRPr kumimoji="0" lang="en-US" sz="3600" b="1" i="0" u="none" strike="noStrike" kern="120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pic>
        <p:nvPicPr>
          <p:cNvPr id="6" name="Picture 2" descr="C:\Documents and Settings\Administrator\Desktop\19.bmp"/>
          <p:cNvPicPr>
            <a:picLocks noChangeAspect="1" noChangeArrowheads="1"/>
          </p:cNvPicPr>
          <p:nvPr/>
        </p:nvPicPr>
        <p:blipFill>
          <a:blip r:embed="rId2"/>
          <a:srcRect/>
          <a:stretch>
            <a:fillRect/>
          </a:stretch>
        </p:blipFill>
        <p:spPr bwMode="auto">
          <a:xfrm>
            <a:off x="990600" y="2438400"/>
            <a:ext cx="7543800" cy="35052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normAutofit lnSpcReduction="10000"/>
          </a:bodyPr>
          <a:lstStyle/>
          <a:p>
            <a:pPr>
              <a:buNone/>
            </a:pPr>
            <a:r>
              <a:rPr lang="en-US" dirty="0" smtClean="0"/>
              <a:t>5) </a:t>
            </a:r>
            <a:r>
              <a:rPr lang="en-US" dirty="0" err="1" smtClean="0"/>
              <a:t>Quá</a:t>
            </a:r>
            <a:r>
              <a:rPr lang="en-US" dirty="0" smtClean="0"/>
              <a:t> </a:t>
            </a:r>
            <a:r>
              <a:rPr lang="en-US" dirty="0" err="1" smtClean="0"/>
              <a:t>trình</a:t>
            </a:r>
            <a:r>
              <a:rPr lang="en-US" dirty="0" smtClean="0"/>
              <a:t> </a:t>
            </a:r>
            <a:r>
              <a:rPr lang="en-US" dirty="0" err="1" smtClean="0"/>
              <a:t>giải</a:t>
            </a:r>
            <a:r>
              <a:rPr lang="en-US" dirty="0" smtClean="0"/>
              <a:t> </a:t>
            </a:r>
            <a:r>
              <a:rPr lang="en-US" dirty="0" err="1" smtClean="0"/>
              <a:t>nén</a:t>
            </a:r>
            <a:endParaRPr lang="en-US" dirty="0" smtClean="0"/>
          </a:p>
          <a:p>
            <a:r>
              <a:rPr lang="en-US" sz="2800" dirty="0" err="1" smtClean="0">
                <a:latin typeface="Times New Roman" pitchFamily="18" charset="0"/>
                <a:cs typeface="Times New Roman" pitchFamily="18" charset="0"/>
              </a:rPr>
              <a:t>Sơ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đồ</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nén</a:t>
            </a:r>
            <a:r>
              <a:rPr lang="en-US" sz="2800" dirty="0" smtClean="0">
                <a:latin typeface="Times New Roman" pitchFamily="18" charset="0"/>
                <a:cs typeface="Times New Roman" pitchFamily="18" charset="0"/>
              </a:rPr>
              <a:t>:</a:t>
            </a: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nén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hoàn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toàn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nén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nén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hàm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biến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đổi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như</a:t>
            </a:r>
            <a:r>
              <a:rPr lang="en-US" sz="2800" dirty="0" smtClean="0">
                <a:latin typeface="Times New Roman" pitchFamily="18" charset="0"/>
                <a:cs typeface="Times New Roman" pitchFamily="18" charset="0"/>
              </a:rPr>
              <a:t> IDCT,..vv</a:t>
            </a:r>
          </a:p>
          <a:p>
            <a:r>
              <a:rPr lang="en-US" sz="2800" dirty="0" err="1" smtClean="0">
                <a:latin typeface="Times New Roman" pitchFamily="18" charset="0"/>
                <a:cs typeface="Times New Roman" pitchFamily="18" charset="0"/>
              </a:rPr>
              <a:t>Để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nén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thông</a:t>
            </a:r>
            <a:r>
              <a:rPr lang="en-US" sz="2800" dirty="0" smtClean="0">
                <a:latin typeface="Times New Roman" pitchFamily="18" charset="0"/>
                <a:cs typeface="Times New Roman" pitchFamily="18" charset="0"/>
              </a:rPr>
              <a:t> tin: </a:t>
            </a:r>
            <a:r>
              <a:rPr lang="en-US" sz="2800" dirty="0" err="1" smtClean="0">
                <a:latin typeface="Times New Roman" pitchFamily="18" charset="0"/>
                <a:cs typeface="Times New Roman" pitchFamily="18" charset="0"/>
              </a:rPr>
              <a:t>kích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thước</a:t>
            </a:r>
            <a:r>
              <a:rPr lang="en-US" sz="2800" dirty="0" smtClean="0">
                <a:latin typeface="Times New Roman" pitchFamily="18" charset="0"/>
                <a:cs typeface="Times New Roman" pitchFamily="18" charset="0"/>
              </a:rPr>
              <a:t>, ma </a:t>
            </a:r>
            <a:r>
              <a:rPr lang="en-US" sz="2800" dirty="0" err="1" smtClean="0">
                <a:latin typeface="Times New Roman" pitchFamily="18" charset="0"/>
                <a:cs typeface="Times New Roman" pitchFamily="18" charset="0"/>
              </a:rPr>
              <a:t>trận</a:t>
            </a:r>
            <a:r>
              <a:rPr lang="en-US" sz="2800" dirty="0" smtClean="0">
                <a:latin typeface="Times New Roman" pitchFamily="18" charset="0"/>
                <a:cs typeface="Times New Roman" pitchFamily="18" charset="0"/>
              </a:rPr>
              <a:t> T, </a:t>
            </a:r>
            <a:r>
              <a:rPr lang="en-US" sz="2800" dirty="0" err="1" smtClean="0">
                <a:latin typeface="Times New Roman" pitchFamily="18" charset="0"/>
                <a:cs typeface="Times New Roman" pitchFamily="18" charset="0"/>
              </a:rPr>
              <a:t>hai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bảng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mã</a:t>
            </a:r>
            <a:r>
              <a:rPr lang="en-US" sz="2800" dirty="0" smtClean="0">
                <a:latin typeface="Times New Roman" pitchFamily="18" charset="0"/>
                <a:cs typeface="Times New Roman" pitchFamily="18" charset="0"/>
              </a:rPr>
              <a:t> Huffman…vv.</a:t>
            </a:r>
          </a:p>
          <a:p>
            <a:pPr>
              <a:buNone/>
            </a:pPr>
            <a:endParaRPr lang="en-US" dirty="0" smtClean="0"/>
          </a:p>
          <a:p>
            <a:pPr>
              <a:buNone/>
            </a:pPr>
            <a:endParaRPr lang="en-US" dirty="0"/>
          </a:p>
        </p:txBody>
      </p:sp>
      <p:sp>
        <p:nvSpPr>
          <p:cNvPr id="4" name="Title 1"/>
          <p:cNvSpPr txBox="1">
            <a:spLocks/>
          </p:cNvSpPr>
          <p:nvPr/>
        </p:nvSpPr>
        <p:spPr>
          <a:xfrm>
            <a:off x="609600" y="-381000"/>
            <a:ext cx="8229600" cy="1295400"/>
          </a:xfrm>
          <a:prstGeom prst="rect">
            <a:avLst/>
          </a:prstGeom>
        </p:spPr>
        <p:txBody>
          <a:bodyPr vert="horz" lIns="0" rIns="0" bIns="0" anchor="b">
            <a:normAutofit/>
          </a:bodyPr>
          <a:lstStyle/>
          <a:p>
            <a:pPr marL="1028700" marR="0" lvl="0" indent="-102870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err="1" smtClean="0">
                <a:ln>
                  <a:noFill/>
                </a:ln>
                <a:solidFill>
                  <a:schemeClr val="tx2"/>
                </a:solidFill>
                <a:effectLst/>
                <a:uLnTx/>
                <a:uFillTx/>
                <a:latin typeface="Times New Roman" pitchFamily="18" charset="0"/>
                <a:ea typeface="+mj-ea"/>
                <a:cs typeface="Times New Roman" pitchFamily="18" charset="0"/>
              </a:rPr>
              <a:t>II.Phương</a:t>
            </a:r>
            <a:r>
              <a:rPr kumimoji="0" lang="en-US" sz="3600" b="1" i="0" u="none"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 </a:t>
            </a:r>
            <a:r>
              <a:rPr kumimoji="0" lang="en-US" sz="3600" b="1" i="0" u="none" strike="noStrike" kern="1200" cap="none" spc="0" normalizeH="0" baseline="0" noProof="0" dirty="0" err="1" smtClean="0">
                <a:ln>
                  <a:noFill/>
                </a:ln>
                <a:solidFill>
                  <a:schemeClr val="tx2"/>
                </a:solidFill>
                <a:effectLst/>
                <a:uLnTx/>
                <a:uFillTx/>
                <a:latin typeface="Times New Roman" pitchFamily="18" charset="0"/>
                <a:ea typeface="+mj-ea"/>
                <a:cs typeface="Times New Roman" pitchFamily="18" charset="0"/>
              </a:rPr>
              <a:t>pháp</a:t>
            </a:r>
            <a:r>
              <a:rPr kumimoji="0" lang="en-US" sz="3600" b="1" i="0" u="none"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 </a:t>
            </a:r>
            <a:r>
              <a:rPr kumimoji="0" lang="en-US" sz="3600" b="1" i="0" u="none" strike="noStrike" kern="1200" cap="none" spc="0" normalizeH="0" baseline="0" noProof="0" dirty="0" err="1" smtClean="0">
                <a:ln>
                  <a:noFill/>
                </a:ln>
                <a:solidFill>
                  <a:schemeClr val="tx2"/>
                </a:solidFill>
                <a:effectLst/>
                <a:uLnTx/>
                <a:uFillTx/>
                <a:latin typeface="Times New Roman" pitchFamily="18" charset="0"/>
                <a:ea typeface="+mj-ea"/>
                <a:cs typeface="Times New Roman" pitchFamily="18" charset="0"/>
              </a:rPr>
              <a:t>nén</a:t>
            </a:r>
            <a:r>
              <a:rPr kumimoji="0" lang="en-US" sz="3600" b="1" i="0" u="none"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 </a:t>
            </a:r>
            <a:r>
              <a:rPr kumimoji="0" lang="en-US" sz="3600" b="1" i="0" u="none" strike="noStrike" kern="1200" cap="none" spc="0" normalizeH="0" baseline="0" noProof="0" dirty="0" err="1" smtClean="0">
                <a:ln>
                  <a:noFill/>
                </a:ln>
                <a:solidFill>
                  <a:schemeClr val="tx2"/>
                </a:solidFill>
                <a:effectLst/>
                <a:uLnTx/>
                <a:uFillTx/>
                <a:latin typeface="Times New Roman" pitchFamily="18" charset="0"/>
                <a:ea typeface="+mj-ea"/>
                <a:cs typeface="Times New Roman" pitchFamily="18" charset="0"/>
              </a:rPr>
              <a:t>ảnh</a:t>
            </a:r>
            <a:r>
              <a:rPr kumimoji="0" lang="en-US" sz="3600" b="1" i="0" u="none"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 JPEG</a:t>
            </a:r>
            <a:endParaRPr kumimoji="0" lang="en-US" sz="3600" b="1" i="0" u="none" strike="noStrike" kern="120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pic>
        <p:nvPicPr>
          <p:cNvPr id="5" name="Picture 2" descr="C:\Documents and Settings\Administrator\Desktop\12.bmp"/>
          <p:cNvPicPr>
            <a:picLocks noChangeAspect="1" noChangeArrowheads="1"/>
          </p:cNvPicPr>
          <p:nvPr/>
        </p:nvPicPr>
        <p:blipFill>
          <a:blip r:embed="rId2"/>
          <a:srcRect/>
          <a:stretch>
            <a:fillRect/>
          </a:stretch>
        </p:blipFill>
        <p:spPr bwMode="auto">
          <a:xfrm>
            <a:off x="1676400" y="2362200"/>
            <a:ext cx="6477000" cy="16002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4343400"/>
          </a:xfrm>
        </p:spPr>
        <p:txBody>
          <a:bodyPr/>
          <a:lstStyle/>
          <a:p>
            <a:r>
              <a:rPr lang="en-US" dirty="0" err="1" smtClean="0"/>
              <a:t>Tập</a:t>
            </a:r>
            <a:r>
              <a:rPr lang="en-US" dirty="0" smtClean="0"/>
              <a:t> </a:t>
            </a:r>
            <a:r>
              <a:rPr lang="en-US" dirty="0" err="1" smtClean="0"/>
              <a:t>trung</a:t>
            </a:r>
            <a:r>
              <a:rPr lang="en-US" dirty="0" smtClean="0"/>
              <a:t> </a:t>
            </a:r>
            <a:r>
              <a:rPr lang="en-US" dirty="0" err="1" smtClean="0"/>
              <a:t>năng</a:t>
            </a:r>
            <a:r>
              <a:rPr lang="en-US" dirty="0" smtClean="0"/>
              <a:t> </a:t>
            </a:r>
            <a:r>
              <a:rPr lang="en-US" dirty="0" err="1" smtClean="0"/>
              <a:t>lượng</a:t>
            </a:r>
            <a:r>
              <a:rPr lang="en-US" dirty="0" smtClean="0"/>
              <a:t> </a:t>
            </a:r>
            <a:r>
              <a:rPr lang="en-US" dirty="0" err="1" smtClean="0"/>
              <a:t>vào</a:t>
            </a:r>
            <a:r>
              <a:rPr lang="en-US" dirty="0" smtClean="0"/>
              <a:t> </a:t>
            </a:r>
            <a:r>
              <a:rPr lang="en-US" dirty="0" err="1" smtClean="0"/>
              <a:t>một</a:t>
            </a:r>
            <a:r>
              <a:rPr lang="en-US" dirty="0" smtClean="0"/>
              <a:t> </a:t>
            </a:r>
            <a:r>
              <a:rPr lang="en-US" dirty="0" err="1" smtClean="0"/>
              <a:t>số</a:t>
            </a:r>
            <a:r>
              <a:rPr lang="en-US" dirty="0" smtClean="0"/>
              <a:t> </a:t>
            </a:r>
            <a:r>
              <a:rPr lang="en-US" dirty="0" err="1" smtClean="0"/>
              <a:t>các</a:t>
            </a:r>
            <a:r>
              <a:rPr lang="en-US" dirty="0" smtClean="0"/>
              <a:t> </a:t>
            </a:r>
            <a:r>
              <a:rPr lang="en-US" dirty="0" err="1" smtClean="0"/>
              <a:t>giá</a:t>
            </a:r>
            <a:r>
              <a:rPr lang="en-US" dirty="0" smtClean="0"/>
              <a:t> </a:t>
            </a:r>
            <a:r>
              <a:rPr lang="en-US" dirty="0" err="1" smtClean="0"/>
              <a:t>trị</a:t>
            </a:r>
            <a:r>
              <a:rPr lang="en-US" dirty="0" smtClean="0"/>
              <a:t> </a:t>
            </a:r>
            <a:r>
              <a:rPr lang="en-US" dirty="0" err="1" smtClean="0"/>
              <a:t>để</a:t>
            </a:r>
            <a:r>
              <a:rPr lang="en-US" dirty="0" smtClean="0"/>
              <a:t> </a:t>
            </a:r>
            <a:r>
              <a:rPr lang="en-US" dirty="0" err="1" smtClean="0"/>
              <a:t>giải</a:t>
            </a:r>
            <a:r>
              <a:rPr lang="en-US" dirty="0" smtClean="0"/>
              <a:t> </a:t>
            </a:r>
            <a:r>
              <a:rPr lang="en-US" dirty="0" err="1" smtClean="0"/>
              <a:t>tương</a:t>
            </a:r>
            <a:r>
              <a:rPr lang="en-US" dirty="0" smtClean="0"/>
              <a:t> </a:t>
            </a:r>
            <a:r>
              <a:rPr lang="en-US" dirty="0" err="1" smtClean="0"/>
              <a:t>quan</a:t>
            </a:r>
            <a:r>
              <a:rPr lang="en-US" dirty="0" smtClean="0"/>
              <a:t> </a:t>
            </a:r>
            <a:r>
              <a:rPr lang="en-US" dirty="0" err="1" smtClean="0"/>
              <a:t>tốt</a:t>
            </a:r>
            <a:r>
              <a:rPr lang="en-US" dirty="0" smtClean="0"/>
              <a:t> </a:t>
            </a:r>
            <a:r>
              <a:rPr lang="en-US" dirty="0" err="1" smtClean="0"/>
              <a:t>nhất</a:t>
            </a:r>
            <a:r>
              <a:rPr lang="en-US" dirty="0" smtClean="0"/>
              <a:t> </a:t>
            </a:r>
            <a:r>
              <a:rPr lang="en-US" dirty="0" err="1" smtClean="0"/>
              <a:t>nhằm</a:t>
            </a:r>
            <a:r>
              <a:rPr lang="en-US" dirty="0" smtClean="0"/>
              <a:t> </a:t>
            </a:r>
            <a:r>
              <a:rPr lang="en-US" dirty="0" err="1" smtClean="0"/>
              <a:t>nâng</a:t>
            </a:r>
            <a:r>
              <a:rPr lang="en-US" dirty="0" smtClean="0"/>
              <a:t> </a:t>
            </a:r>
            <a:r>
              <a:rPr lang="en-US" dirty="0" err="1" smtClean="0"/>
              <a:t>cao</a:t>
            </a:r>
            <a:r>
              <a:rPr lang="en-US" dirty="0" smtClean="0"/>
              <a:t> </a:t>
            </a:r>
            <a:r>
              <a:rPr lang="en-US" dirty="0" err="1" smtClean="0"/>
              <a:t>tỉ</a:t>
            </a:r>
            <a:r>
              <a:rPr lang="en-US" dirty="0" smtClean="0"/>
              <a:t> </a:t>
            </a:r>
            <a:r>
              <a:rPr lang="en-US" dirty="0" err="1" smtClean="0"/>
              <a:t>số</a:t>
            </a:r>
            <a:r>
              <a:rPr lang="en-US" dirty="0" smtClean="0"/>
              <a:t> </a:t>
            </a:r>
            <a:r>
              <a:rPr lang="en-US" dirty="0" err="1" smtClean="0"/>
              <a:t>nén</a:t>
            </a:r>
            <a:r>
              <a:rPr lang="en-US" dirty="0" smtClean="0"/>
              <a:t>.</a:t>
            </a:r>
          </a:p>
          <a:p>
            <a:r>
              <a:rPr lang="en-US" dirty="0" err="1" smtClean="0"/>
              <a:t>Vai</a:t>
            </a:r>
            <a:r>
              <a:rPr lang="en-US" dirty="0" smtClean="0"/>
              <a:t> </a:t>
            </a:r>
            <a:r>
              <a:rPr lang="en-US" dirty="0" err="1" smtClean="0"/>
              <a:t>trò</a:t>
            </a:r>
            <a:r>
              <a:rPr lang="en-US" dirty="0" smtClean="0"/>
              <a:t> </a:t>
            </a:r>
            <a:r>
              <a:rPr lang="en-US" dirty="0" err="1" smtClean="0"/>
              <a:t>chủ</a:t>
            </a:r>
            <a:r>
              <a:rPr lang="en-US" dirty="0" smtClean="0"/>
              <a:t> </a:t>
            </a:r>
            <a:r>
              <a:rPr lang="en-US" dirty="0" err="1" smtClean="0"/>
              <a:t>yếu</a:t>
            </a:r>
            <a:r>
              <a:rPr lang="en-US" dirty="0" smtClean="0"/>
              <a:t> </a:t>
            </a:r>
            <a:r>
              <a:rPr lang="en-US" dirty="0" err="1" smtClean="0"/>
              <a:t>là</a:t>
            </a:r>
            <a:r>
              <a:rPr lang="en-US" dirty="0" smtClean="0"/>
              <a:t> </a:t>
            </a:r>
            <a:r>
              <a:rPr lang="en-US" dirty="0" err="1" smtClean="0"/>
              <a:t>giảm</a:t>
            </a:r>
            <a:r>
              <a:rPr lang="en-US" dirty="0" smtClean="0"/>
              <a:t> </a:t>
            </a:r>
            <a:r>
              <a:rPr lang="en-US" dirty="0" err="1" smtClean="0"/>
              <a:t>độ</a:t>
            </a:r>
            <a:r>
              <a:rPr lang="en-US" dirty="0" smtClean="0"/>
              <a:t> </a:t>
            </a:r>
            <a:r>
              <a:rPr lang="en-US" dirty="0" err="1" smtClean="0"/>
              <a:t>dư</a:t>
            </a:r>
            <a:r>
              <a:rPr lang="en-US" dirty="0" smtClean="0"/>
              <a:t> </a:t>
            </a:r>
            <a:r>
              <a:rPr lang="en-US" dirty="0" err="1" smtClean="0"/>
              <a:t>thừa</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pixel ở </a:t>
            </a:r>
            <a:r>
              <a:rPr lang="en-US" dirty="0" err="1" smtClean="0"/>
              <a:t>miền</a:t>
            </a:r>
            <a:r>
              <a:rPr lang="en-US" dirty="0" smtClean="0"/>
              <a:t> </a:t>
            </a:r>
            <a:r>
              <a:rPr lang="en-US" dirty="0" err="1" smtClean="0"/>
              <a:t>tần</a:t>
            </a:r>
            <a:r>
              <a:rPr lang="en-US" dirty="0" smtClean="0"/>
              <a:t> </a:t>
            </a:r>
            <a:r>
              <a:rPr lang="en-US" dirty="0" err="1" smtClean="0"/>
              <a:t>số</a:t>
            </a:r>
            <a:r>
              <a:rPr lang="en-US" dirty="0" smtClean="0"/>
              <a:t> </a:t>
            </a:r>
            <a:r>
              <a:rPr lang="en-US" dirty="0" err="1" smtClean="0"/>
              <a:t>cao</a:t>
            </a:r>
            <a:r>
              <a:rPr lang="en-US" dirty="0" smtClean="0"/>
              <a:t>.</a:t>
            </a:r>
          </a:p>
          <a:p>
            <a:r>
              <a:rPr lang="en-US" dirty="0" err="1" smtClean="0"/>
              <a:t>Ảnh</a:t>
            </a:r>
            <a:r>
              <a:rPr lang="en-US" dirty="0" smtClean="0"/>
              <a:t> </a:t>
            </a:r>
            <a:r>
              <a:rPr lang="en-US" dirty="0" err="1" smtClean="0"/>
              <a:t>hưởng</a:t>
            </a:r>
            <a:r>
              <a:rPr lang="en-US" dirty="0" smtClean="0"/>
              <a:t> </a:t>
            </a:r>
            <a:r>
              <a:rPr lang="en-US" dirty="0" err="1" smtClean="0"/>
              <a:t>trực</a:t>
            </a:r>
            <a:r>
              <a:rPr lang="en-US" dirty="0" smtClean="0"/>
              <a:t> </a:t>
            </a:r>
            <a:r>
              <a:rPr lang="en-US" dirty="0" err="1" smtClean="0"/>
              <a:t>tiếp</a:t>
            </a:r>
            <a:r>
              <a:rPr lang="en-US" dirty="0" smtClean="0"/>
              <a:t> </a:t>
            </a:r>
            <a:r>
              <a:rPr lang="en-US" dirty="0" err="1" smtClean="0"/>
              <a:t>đến</a:t>
            </a:r>
            <a:r>
              <a:rPr lang="en-US" dirty="0" smtClean="0"/>
              <a:t> </a:t>
            </a:r>
            <a:r>
              <a:rPr lang="en-US" dirty="0" err="1" smtClean="0"/>
              <a:t>việc</a:t>
            </a:r>
            <a:r>
              <a:rPr lang="en-US" dirty="0" smtClean="0"/>
              <a:t> </a:t>
            </a:r>
            <a:r>
              <a:rPr lang="en-US" dirty="0" err="1" smtClean="0"/>
              <a:t>cho</a:t>
            </a:r>
            <a:r>
              <a:rPr lang="en-US" dirty="0" smtClean="0"/>
              <a:t> </a:t>
            </a:r>
            <a:r>
              <a:rPr lang="en-US" dirty="0" err="1" smtClean="0"/>
              <a:t>lại</a:t>
            </a:r>
            <a:r>
              <a:rPr lang="en-US" dirty="0" smtClean="0"/>
              <a:t> </a:t>
            </a:r>
            <a:r>
              <a:rPr lang="en-US" dirty="0" err="1" smtClean="0"/>
              <a:t>chất</a:t>
            </a:r>
            <a:r>
              <a:rPr lang="en-US" dirty="0" smtClean="0"/>
              <a:t> </a:t>
            </a:r>
            <a:r>
              <a:rPr lang="en-US" dirty="0" err="1" smtClean="0"/>
              <a:t>lượng</a:t>
            </a:r>
            <a:r>
              <a:rPr lang="en-US" dirty="0" smtClean="0"/>
              <a:t> </a:t>
            </a:r>
            <a:r>
              <a:rPr lang="en-US" dirty="0" err="1" smtClean="0"/>
              <a:t>ảnh</a:t>
            </a:r>
            <a:r>
              <a:rPr lang="en-US" dirty="0" smtClean="0"/>
              <a:t> </a:t>
            </a:r>
            <a:r>
              <a:rPr lang="en-US" dirty="0" err="1" smtClean="0"/>
              <a:t>được</a:t>
            </a:r>
            <a:r>
              <a:rPr lang="en-US" dirty="0" smtClean="0"/>
              <a:t> </a:t>
            </a:r>
            <a:r>
              <a:rPr lang="en-US" dirty="0" err="1" smtClean="0"/>
              <a:t>khôi</a:t>
            </a:r>
            <a:r>
              <a:rPr lang="en-US" dirty="0" smtClean="0"/>
              <a:t> </a:t>
            </a:r>
            <a:r>
              <a:rPr lang="en-US" dirty="0" err="1" smtClean="0"/>
              <a:t>phục</a:t>
            </a:r>
            <a:r>
              <a:rPr lang="en-US" dirty="0" smtClean="0"/>
              <a:t> </a:t>
            </a:r>
            <a:r>
              <a:rPr lang="en-US" dirty="0" err="1" smtClean="0"/>
              <a:t>tốt</a:t>
            </a:r>
            <a:r>
              <a:rPr lang="en-US" dirty="0" smtClean="0"/>
              <a:t> hay </a:t>
            </a:r>
            <a:r>
              <a:rPr lang="en-US" dirty="0" err="1" smtClean="0"/>
              <a:t>xấu</a:t>
            </a:r>
            <a:r>
              <a:rPr lang="en-US" dirty="0" err="1" smtClean="0">
                <a:sym typeface="Wingdings" pitchFamily="2" charset="2"/>
              </a:rPr>
              <a:t>quá</a:t>
            </a:r>
            <a:r>
              <a:rPr lang="en-US" dirty="0" smtClean="0">
                <a:sym typeface="Wingdings" pitchFamily="2" charset="2"/>
              </a:rPr>
              <a:t> </a:t>
            </a:r>
            <a:r>
              <a:rPr lang="en-US" dirty="0" err="1" smtClean="0">
                <a:sym typeface="Wingdings" pitchFamily="2" charset="2"/>
              </a:rPr>
              <a:t>trình</a:t>
            </a:r>
            <a:r>
              <a:rPr lang="en-US" dirty="0" smtClean="0">
                <a:sym typeface="Wingdings" pitchFamily="2" charset="2"/>
              </a:rPr>
              <a:t> </a:t>
            </a:r>
            <a:r>
              <a:rPr lang="en-US" dirty="0" err="1" smtClean="0">
                <a:sym typeface="Wingdings" pitchFamily="2" charset="2"/>
              </a:rPr>
              <a:t>lượng</a:t>
            </a:r>
            <a:r>
              <a:rPr lang="en-US" dirty="0" smtClean="0">
                <a:sym typeface="Wingdings" pitchFamily="2" charset="2"/>
              </a:rPr>
              <a:t> </a:t>
            </a:r>
            <a:r>
              <a:rPr lang="en-US" dirty="0" err="1" smtClean="0">
                <a:sym typeface="Wingdings" pitchFamily="2" charset="2"/>
              </a:rPr>
              <a:t>tử</a:t>
            </a:r>
            <a:r>
              <a:rPr lang="en-US" dirty="0" smtClean="0">
                <a:sym typeface="Wingdings" pitchFamily="2" charset="2"/>
              </a:rPr>
              <a:t> </a:t>
            </a:r>
            <a:r>
              <a:rPr lang="en-US" dirty="0" err="1" smtClean="0">
                <a:sym typeface="Wingdings" pitchFamily="2" charset="2"/>
              </a:rPr>
              <a:t>hóa</a:t>
            </a:r>
            <a:r>
              <a:rPr lang="en-US" dirty="0" smtClean="0">
                <a:sym typeface="Wingdings" pitchFamily="2" charset="2"/>
              </a:rPr>
              <a:t>.</a:t>
            </a:r>
            <a:endParaRPr lang="en-US" dirty="0" smtClean="0"/>
          </a:p>
          <a:p>
            <a:r>
              <a:rPr lang="en-US" dirty="0" err="1" smtClean="0"/>
              <a:t>Hiệu</a:t>
            </a:r>
            <a:r>
              <a:rPr lang="en-US" dirty="0" smtClean="0"/>
              <a:t> </a:t>
            </a:r>
            <a:r>
              <a:rPr lang="en-US" dirty="0" err="1" smtClean="0"/>
              <a:t>suất</a:t>
            </a:r>
            <a:r>
              <a:rPr lang="en-US" dirty="0" smtClean="0"/>
              <a:t> </a:t>
            </a:r>
            <a:r>
              <a:rPr lang="en-US" dirty="0" err="1" smtClean="0"/>
              <a:t>nén</a:t>
            </a:r>
            <a:r>
              <a:rPr lang="en-US" dirty="0" smtClean="0"/>
              <a:t> </a:t>
            </a:r>
            <a:r>
              <a:rPr lang="en-US" dirty="0" err="1" smtClean="0"/>
              <a:t>đạt</a:t>
            </a:r>
            <a:r>
              <a:rPr lang="en-US" dirty="0" smtClean="0"/>
              <a:t> </a:t>
            </a:r>
            <a:r>
              <a:rPr lang="en-US" dirty="0" err="1" smtClean="0"/>
              <a:t>được</a:t>
            </a:r>
            <a:r>
              <a:rPr lang="en-US" dirty="0" smtClean="0"/>
              <a:t> </a:t>
            </a:r>
            <a:r>
              <a:rPr lang="en-US" dirty="0" err="1" smtClean="0"/>
              <a:t>tỉ</a:t>
            </a:r>
            <a:r>
              <a:rPr lang="en-US" dirty="0" smtClean="0"/>
              <a:t> </a:t>
            </a:r>
            <a:r>
              <a:rPr lang="en-US" dirty="0" err="1" smtClean="0"/>
              <a:t>số</a:t>
            </a:r>
            <a:r>
              <a:rPr lang="en-US" dirty="0" smtClean="0"/>
              <a:t> </a:t>
            </a:r>
            <a:r>
              <a:rPr lang="en-US" dirty="0" err="1" smtClean="0"/>
              <a:t>nén</a:t>
            </a:r>
            <a:r>
              <a:rPr lang="en-US" dirty="0" smtClean="0"/>
              <a:t> </a:t>
            </a:r>
            <a:r>
              <a:rPr lang="en-US" dirty="0" err="1" smtClean="0"/>
              <a:t>cao</a:t>
            </a:r>
            <a:r>
              <a:rPr lang="en-US" dirty="0" smtClean="0"/>
              <a:t> do </a:t>
            </a:r>
            <a:r>
              <a:rPr lang="en-US" dirty="0" err="1" smtClean="0"/>
              <a:t>hàm</a:t>
            </a:r>
            <a:r>
              <a:rPr lang="en-US" dirty="0" smtClean="0"/>
              <a:t> </a:t>
            </a:r>
            <a:r>
              <a:rPr lang="en-US" dirty="0" err="1" smtClean="0"/>
              <a:t>giải</a:t>
            </a:r>
            <a:r>
              <a:rPr lang="en-US" dirty="0" smtClean="0"/>
              <a:t> </a:t>
            </a:r>
            <a:r>
              <a:rPr lang="en-US" dirty="0" err="1" smtClean="0"/>
              <a:t>tương</a:t>
            </a:r>
            <a:r>
              <a:rPr lang="en-US" dirty="0" smtClean="0"/>
              <a:t> </a:t>
            </a:r>
            <a:r>
              <a:rPr lang="en-US" dirty="0" err="1" smtClean="0"/>
              <a:t>quan</a:t>
            </a:r>
            <a:r>
              <a:rPr lang="en-US" dirty="0" smtClean="0"/>
              <a:t> </a:t>
            </a:r>
            <a:r>
              <a:rPr lang="en-US" dirty="0" err="1" smtClean="0"/>
              <a:t>giảm</a:t>
            </a:r>
            <a:r>
              <a:rPr lang="en-US" dirty="0" smtClean="0"/>
              <a:t> </a:t>
            </a:r>
            <a:r>
              <a:rPr lang="en-US" dirty="0" err="1" smtClean="0"/>
              <a:t>đáng</a:t>
            </a:r>
            <a:r>
              <a:rPr lang="en-US" dirty="0" smtClean="0"/>
              <a:t> </a:t>
            </a:r>
            <a:r>
              <a:rPr lang="en-US" dirty="0" err="1" smtClean="0"/>
              <a:t>kể</a:t>
            </a:r>
            <a:r>
              <a:rPr lang="en-US" dirty="0" smtClean="0"/>
              <a:t>.</a:t>
            </a:r>
          </a:p>
          <a:p>
            <a:endParaRPr lang="en-US" dirty="0"/>
          </a:p>
        </p:txBody>
      </p:sp>
      <p:sp>
        <p:nvSpPr>
          <p:cNvPr id="4" name="Title 1"/>
          <p:cNvSpPr txBox="1">
            <a:spLocks/>
          </p:cNvSpPr>
          <p:nvPr/>
        </p:nvSpPr>
        <p:spPr>
          <a:xfrm>
            <a:off x="609600" y="381000"/>
            <a:ext cx="8229600" cy="1295400"/>
          </a:xfrm>
          <a:prstGeom prst="rect">
            <a:avLst/>
          </a:prstGeom>
        </p:spPr>
        <p:txBody>
          <a:bodyPr vert="horz" lIns="0" rIns="0" bIns="0" anchor="b">
            <a:normAutofit/>
          </a:bodyPr>
          <a:lstStyle/>
          <a:p>
            <a:pPr marL="1028700" marR="0" lvl="0" indent="-102870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err="1" smtClean="0">
                <a:ln>
                  <a:noFill/>
                </a:ln>
                <a:solidFill>
                  <a:schemeClr val="tx2"/>
                </a:solidFill>
                <a:effectLst/>
                <a:uLnTx/>
                <a:uFillTx/>
                <a:latin typeface="Times New Roman" pitchFamily="18" charset="0"/>
                <a:ea typeface="+mj-ea"/>
                <a:cs typeface="Times New Roman" pitchFamily="18" charset="0"/>
              </a:rPr>
              <a:t>III.Vai</a:t>
            </a:r>
            <a:r>
              <a:rPr kumimoji="0" lang="en-US" sz="3600" b="1" i="0" u="none" strike="noStrike" kern="1200" cap="none" spc="0" normalizeH="0" noProof="0" dirty="0" smtClean="0">
                <a:ln>
                  <a:noFill/>
                </a:ln>
                <a:solidFill>
                  <a:schemeClr val="tx2"/>
                </a:solidFill>
                <a:effectLst/>
                <a:uLnTx/>
                <a:uFillTx/>
                <a:latin typeface="Times New Roman" pitchFamily="18" charset="0"/>
                <a:ea typeface="+mj-ea"/>
                <a:cs typeface="Times New Roman" pitchFamily="18" charset="0"/>
              </a:rPr>
              <a:t> </a:t>
            </a:r>
            <a:r>
              <a:rPr kumimoji="0" lang="en-US" sz="3600" b="1" i="0" u="none" strike="noStrike" kern="1200" cap="none" spc="0" normalizeH="0" noProof="0" dirty="0" err="1" smtClean="0">
                <a:ln>
                  <a:noFill/>
                </a:ln>
                <a:solidFill>
                  <a:schemeClr val="tx2"/>
                </a:solidFill>
                <a:effectLst/>
                <a:uLnTx/>
                <a:uFillTx/>
                <a:latin typeface="Times New Roman" pitchFamily="18" charset="0"/>
                <a:ea typeface="+mj-ea"/>
                <a:cs typeface="Times New Roman" pitchFamily="18" charset="0"/>
              </a:rPr>
              <a:t>trò</a:t>
            </a:r>
            <a:r>
              <a:rPr kumimoji="0" lang="en-US" sz="3600" b="1" i="0" u="none" strike="noStrike" kern="1200" cap="none" spc="0" normalizeH="0" noProof="0" dirty="0" smtClean="0">
                <a:ln>
                  <a:noFill/>
                </a:ln>
                <a:solidFill>
                  <a:schemeClr val="tx2"/>
                </a:solidFill>
                <a:effectLst/>
                <a:uLnTx/>
                <a:uFillTx/>
                <a:latin typeface="Times New Roman" pitchFamily="18" charset="0"/>
                <a:ea typeface="+mj-ea"/>
                <a:cs typeface="Times New Roman" pitchFamily="18" charset="0"/>
              </a:rPr>
              <a:t> </a:t>
            </a:r>
            <a:r>
              <a:rPr kumimoji="0" lang="en-US" sz="3600" b="1" i="0" u="none" strike="noStrike" kern="1200" cap="none" spc="0" normalizeH="0" noProof="0" dirty="0" err="1" smtClean="0">
                <a:ln>
                  <a:noFill/>
                </a:ln>
                <a:solidFill>
                  <a:schemeClr val="tx2"/>
                </a:solidFill>
                <a:effectLst/>
                <a:uLnTx/>
                <a:uFillTx/>
                <a:latin typeface="Times New Roman" pitchFamily="18" charset="0"/>
                <a:ea typeface="+mj-ea"/>
                <a:cs typeface="Times New Roman" pitchFamily="18" charset="0"/>
              </a:rPr>
              <a:t>của</a:t>
            </a:r>
            <a:r>
              <a:rPr kumimoji="0" lang="en-US" sz="3600" b="1" i="0" u="none" strike="noStrike" kern="1200" cap="none" spc="0" normalizeH="0" noProof="0" dirty="0" smtClean="0">
                <a:ln>
                  <a:noFill/>
                </a:ln>
                <a:solidFill>
                  <a:schemeClr val="tx2"/>
                </a:solidFill>
                <a:effectLst/>
                <a:uLnTx/>
                <a:uFillTx/>
                <a:latin typeface="Times New Roman" pitchFamily="18" charset="0"/>
                <a:ea typeface="+mj-ea"/>
                <a:cs typeface="Times New Roman" pitchFamily="18" charset="0"/>
              </a:rPr>
              <a:t> </a:t>
            </a:r>
            <a:r>
              <a:rPr kumimoji="0" lang="en-US" sz="3600" b="1" i="0" u="none" strike="noStrike" kern="1200" cap="none" spc="0" normalizeH="0" noProof="0" dirty="0" err="1" smtClean="0">
                <a:ln>
                  <a:noFill/>
                </a:ln>
                <a:solidFill>
                  <a:schemeClr val="tx2"/>
                </a:solidFill>
                <a:effectLst/>
                <a:uLnTx/>
                <a:uFillTx/>
                <a:latin typeface="Times New Roman" pitchFamily="18" charset="0"/>
                <a:ea typeface="+mj-ea"/>
                <a:cs typeface="Times New Roman" pitchFamily="18" charset="0"/>
              </a:rPr>
              <a:t>p</a:t>
            </a:r>
            <a:r>
              <a:rPr kumimoji="0" lang="en-US" sz="3600" b="1" i="0" u="none" strike="noStrike" kern="1200" cap="none" spc="0" normalizeH="0" baseline="0" noProof="0" dirty="0" err="1" smtClean="0">
                <a:ln>
                  <a:noFill/>
                </a:ln>
                <a:solidFill>
                  <a:schemeClr val="tx2"/>
                </a:solidFill>
                <a:effectLst/>
                <a:uLnTx/>
                <a:uFillTx/>
                <a:latin typeface="Times New Roman" pitchFamily="18" charset="0"/>
                <a:ea typeface="+mj-ea"/>
                <a:cs typeface="Times New Roman" pitchFamily="18" charset="0"/>
              </a:rPr>
              <a:t>hép</a:t>
            </a:r>
            <a:r>
              <a:rPr kumimoji="0" lang="en-US" sz="3600" b="1" i="0" u="none" strike="noStrike" kern="1200" cap="none" spc="0" normalizeH="0" noProof="0" dirty="0" smtClean="0">
                <a:ln>
                  <a:noFill/>
                </a:ln>
                <a:solidFill>
                  <a:schemeClr val="tx2"/>
                </a:solidFill>
                <a:effectLst/>
                <a:uLnTx/>
                <a:uFillTx/>
                <a:latin typeface="Times New Roman" pitchFamily="18" charset="0"/>
                <a:ea typeface="+mj-ea"/>
                <a:cs typeface="Times New Roman" pitchFamily="18" charset="0"/>
              </a:rPr>
              <a:t> </a:t>
            </a:r>
            <a:r>
              <a:rPr kumimoji="0" lang="en-US" sz="3600" b="1" i="0" u="none" strike="noStrike" kern="1200" cap="none" spc="0" normalizeH="0" noProof="0" dirty="0" err="1" smtClean="0">
                <a:ln>
                  <a:noFill/>
                </a:ln>
                <a:solidFill>
                  <a:schemeClr val="tx2"/>
                </a:solidFill>
                <a:effectLst/>
                <a:uLnTx/>
                <a:uFillTx/>
                <a:latin typeface="Times New Roman" pitchFamily="18" charset="0"/>
                <a:ea typeface="+mj-ea"/>
                <a:cs typeface="Times New Roman" pitchFamily="18" charset="0"/>
              </a:rPr>
              <a:t>biến</a:t>
            </a:r>
            <a:r>
              <a:rPr kumimoji="0" lang="en-US" sz="3600" b="1" i="0" u="none" strike="noStrike" kern="1200" cap="none" spc="0" normalizeH="0" noProof="0" dirty="0" smtClean="0">
                <a:ln>
                  <a:noFill/>
                </a:ln>
                <a:solidFill>
                  <a:schemeClr val="tx2"/>
                </a:solidFill>
                <a:effectLst/>
                <a:uLnTx/>
                <a:uFillTx/>
                <a:latin typeface="Times New Roman" pitchFamily="18" charset="0"/>
                <a:ea typeface="+mj-ea"/>
                <a:cs typeface="Times New Roman" pitchFamily="18" charset="0"/>
              </a:rPr>
              <a:t> </a:t>
            </a:r>
            <a:r>
              <a:rPr kumimoji="0" lang="en-US" sz="3600" b="1" i="0" u="none" strike="noStrike" kern="1200" cap="none" spc="0" normalizeH="0" noProof="0" dirty="0" err="1" smtClean="0">
                <a:ln>
                  <a:noFill/>
                </a:ln>
                <a:solidFill>
                  <a:schemeClr val="tx2"/>
                </a:solidFill>
                <a:effectLst/>
                <a:uLnTx/>
                <a:uFillTx/>
                <a:latin typeface="Times New Roman" pitchFamily="18" charset="0"/>
                <a:ea typeface="+mj-ea"/>
                <a:cs typeface="Times New Roman" pitchFamily="18" charset="0"/>
              </a:rPr>
              <a:t>đổi</a:t>
            </a:r>
            <a:r>
              <a:rPr kumimoji="0" lang="en-US" sz="3600" b="1" i="0" u="none" strike="noStrike" kern="1200" cap="none" spc="0" normalizeH="0" noProof="0" dirty="0" smtClean="0">
                <a:ln>
                  <a:noFill/>
                </a:ln>
                <a:solidFill>
                  <a:schemeClr val="tx2"/>
                </a:solidFill>
                <a:effectLst/>
                <a:uLnTx/>
                <a:uFillTx/>
                <a:latin typeface="Times New Roman" pitchFamily="18" charset="0"/>
                <a:ea typeface="+mj-ea"/>
                <a:cs typeface="Times New Roman" pitchFamily="18" charset="0"/>
              </a:rPr>
              <a:t> </a:t>
            </a:r>
            <a:r>
              <a:rPr kumimoji="0" lang="en-US" sz="3600" b="1" i="0" u="none" strike="noStrike" kern="1200" cap="none" spc="0" normalizeH="0" noProof="0" smtClean="0">
                <a:ln>
                  <a:noFill/>
                </a:ln>
                <a:solidFill>
                  <a:schemeClr val="tx2"/>
                </a:solidFill>
                <a:effectLst/>
                <a:uLnTx/>
                <a:uFillTx/>
                <a:latin typeface="Times New Roman" pitchFamily="18" charset="0"/>
                <a:ea typeface="+mj-ea"/>
                <a:cs typeface="Times New Roman" pitchFamily="18" charset="0"/>
              </a:rPr>
              <a:t>DCT </a:t>
            </a:r>
          </a:p>
          <a:p>
            <a:pPr marL="1028700" marR="0" lvl="0" indent="-102870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noProof="0" smtClean="0">
                <a:ln>
                  <a:noFill/>
                </a:ln>
                <a:solidFill>
                  <a:schemeClr val="tx2"/>
                </a:solidFill>
                <a:effectLst/>
                <a:uLnTx/>
                <a:uFillTx/>
                <a:latin typeface="Times New Roman" pitchFamily="18" charset="0"/>
                <a:ea typeface="+mj-ea"/>
                <a:cs typeface="Times New Roman" pitchFamily="18" charset="0"/>
              </a:rPr>
              <a:t>trong</a:t>
            </a:r>
            <a:r>
              <a:rPr kumimoji="0" lang="en-US" sz="3600" b="1" i="0" u="none" strike="noStrike" kern="1200" cap="none" spc="0" normalizeH="0" baseline="0" noProof="0" smtClean="0">
                <a:ln>
                  <a:noFill/>
                </a:ln>
                <a:solidFill>
                  <a:schemeClr val="tx2"/>
                </a:solidFill>
                <a:effectLst/>
                <a:uLnTx/>
                <a:uFillTx/>
                <a:latin typeface="Times New Roman" pitchFamily="18" charset="0"/>
                <a:ea typeface="+mj-ea"/>
                <a:cs typeface="Times New Roman" pitchFamily="18" charset="0"/>
              </a:rPr>
              <a:t> </a:t>
            </a:r>
            <a:r>
              <a:rPr kumimoji="0" lang="en-US" sz="3600" b="1" i="0" u="none" strike="noStrike" kern="1200" cap="none" spc="0" normalizeH="0" baseline="0" noProof="0" dirty="0" err="1" smtClean="0">
                <a:ln>
                  <a:noFill/>
                </a:ln>
                <a:solidFill>
                  <a:schemeClr val="tx2"/>
                </a:solidFill>
                <a:effectLst/>
                <a:uLnTx/>
                <a:uFillTx/>
                <a:latin typeface="Times New Roman" pitchFamily="18" charset="0"/>
                <a:ea typeface="+mj-ea"/>
                <a:cs typeface="Times New Roman" pitchFamily="18" charset="0"/>
              </a:rPr>
              <a:t>nén</a:t>
            </a:r>
            <a:r>
              <a:rPr kumimoji="0" lang="en-US" sz="3600" b="1" i="0" u="none"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 JPEG</a:t>
            </a:r>
            <a:endParaRPr kumimoji="0" lang="en-US" sz="3600" b="1" i="0" u="none" strike="noStrike" kern="120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a:t>
            </a:r>
            <a:endParaRPr lang="en-US" dirty="0"/>
          </a:p>
        </p:txBody>
      </p:sp>
      <p:grpSp>
        <p:nvGrpSpPr>
          <p:cNvPr id="4" name="Group 35"/>
          <p:cNvGrpSpPr>
            <a:grpSpLocks noGrp="1"/>
          </p:cNvGrpSpPr>
          <p:nvPr>
            <p:ph idx="1"/>
          </p:nvPr>
        </p:nvGrpSpPr>
        <p:grpSpPr bwMode="auto">
          <a:xfrm>
            <a:off x="457200" y="1935162"/>
            <a:ext cx="8229600" cy="835274"/>
            <a:chOff x="1152" y="1104"/>
            <a:chExt cx="4848" cy="604"/>
          </a:xfrm>
        </p:grpSpPr>
        <p:sp>
          <p:nvSpPr>
            <p:cNvPr id="5" name="Line 11"/>
            <p:cNvSpPr>
              <a:spLocks noChangeShapeType="1"/>
            </p:cNvSpPr>
            <p:nvPr/>
          </p:nvSpPr>
          <p:spPr bwMode="auto">
            <a:xfrm>
              <a:off x="1536" y="1488"/>
              <a:ext cx="2973" cy="1"/>
            </a:xfrm>
            <a:prstGeom prst="line">
              <a:avLst/>
            </a:prstGeom>
            <a:noFill/>
            <a:ln w="25400">
              <a:solidFill>
                <a:srgbClr val="C0C0C0"/>
              </a:solidFill>
              <a:prstDash val="sysDot"/>
              <a:round/>
              <a:headEnd/>
              <a:tailEnd type="oval" w="med" len="med"/>
            </a:ln>
          </p:spPr>
          <p:txBody>
            <a:bodyPr wrap="none" anchor="ctr"/>
            <a:lstStyle/>
            <a:p>
              <a:endParaRPr lang="en-US"/>
            </a:p>
          </p:txBody>
        </p:sp>
        <p:grpSp>
          <p:nvGrpSpPr>
            <p:cNvPr id="6" name="Group 34"/>
            <p:cNvGrpSpPr>
              <a:grpSpLocks/>
            </p:cNvGrpSpPr>
            <p:nvPr/>
          </p:nvGrpSpPr>
          <p:grpSpPr bwMode="auto">
            <a:xfrm>
              <a:off x="1152" y="1104"/>
              <a:ext cx="4848" cy="604"/>
              <a:chOff x="1152" y="1104"/>
              <a:chExt cx="4848" cy="604"/>
            </a:xfrm>
          </p:grpSpPr>
          <p:grpSp>
            <p:nvGrpSpPr>
              <p:cNvPr id="7" name="Group 3"/>
              <p:cNvGrpSpPr>
                <a:grpSpLocks/>
              </p:cNvGrpSpPr>
              <p:nvPr/>
            </p:nvGrpSpPr>
            <p:grpSpPr bwMode="auto">
              <a:xfrm>
                <a:off x="1152" y="1104"/>
                <a:ext cx="480" cy="419"/>
                <a:chOff x="1110" y="2656"/>
                <a:chExt cx="1549" cy="1351"/>
              </a:xfrm>
            </p:grpSpPr>
            <p:sp>
              <p:nvSpPr>
                <p:cNvPr id="10"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en-US"/>
                </a:p>
              </p:txBody>
            </p:sp>
            <p:sp>
              <p:nvSpPr>
                <p:cNvPr id="11"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12"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p:spPr>
              <p:txBody>
                <a:bodyPr wrap="none" anchor="ctr"/>
                <a:lstStyle/>
                <a:p>
                  <a:endParaRPr lang="en-US"/>
                </a:p>
              </p:txBody>
            </p:sp>
          </p:grpSp>
          <p:sp>
            <p:nvSpPr>
              <p:cNvPr id="8" name="Text Box 13"/>
              <p:cNvSpPr txBox="1">
                <a:spLocks noChangeArrowheads="1"/>
              </p:cNvSpPr>
              <p:nvPr/>
            </p:nvSpPr>
            <p:spPr bwMode="gray">
              <a:xfrm>
                <a:off x="1276" y="1166"/>
                <a:ext cx="223" cy="288"/>
              </a:xfrm>
              <a:prstGeom prst="rect">
                <a:avLst/>
              </a:prstGeom>
              <a:noFill/>
              <a:ln w="9525" algn="ctr">
                <a:noFill/>
                <a:miter lim="800000"/>
                <a:headEnd/>
                <a:tailEnd/>
              </a:ln>
            </p:spPr>
            <p:txBody>
              <a:bodyPr wrap="none">
                <a:spAutoFit/>
              </a:bodyPr>
              <a:lstStyle/>
              <a:p>
                <a:pPr algn="ctr" eaLnBrk="0" hangingPunct="0"/>
                <a:r>
                  <a:rPr lang="en-US" sz="2400" b="1" dirty="0">
                    <a:solidFill>
                      <a:schemeClr val="bg1"/>
                    </a:solidFill>
                    <a:latin typeface="Arial" pitchFamily="34" charset="0"/>
                  </a:rPr>
                  <a:t>1</a:t>
                </a:r>
              </a:p>
            </p:txBody>
          </p:sp>
          <p:sp>
            <p:nvSpPr>
              <p:cNvPr id="9" name="Text Box 31"/>
              <p:cNvSpPr txBox="1">
                <a:spLocks noChangeArrowheads="1"/>
              </p:cNvSpPr>
              <p:nvPr/>
            </p:nvSpPr>
            <p:spPr bwMode="auto">
              <a:xfrm>
                <a:off x="1728" y="1152"/>
                <a:ext cx="4272" cy="556"/>
              </a:xfrm>
              <a:prstGeom prst="rect">
                <a:avLst/>
              </a:prstGeom>
              <a:noFill/>
              <a:ln w="9525" algn="ctr">
                <a:noFill/>
                <a:miter lim="800000"/>
                <a:headEnd/>
                <a:tailEnd/>
              </a:ln>
            </p:spPr>
            <p:txBody>
              <a:bodyPr>
                <a:spAutoFit/>
              </a:bodyPr>
              <a:lstStyle/>
              <a:p>
                <a:pPr eaLnBrk="0" hangingPunct="0"/>
                <a:r>
                  <a:rPr lang="en-US" sz="2800" b="1" dirty="0" err="1" smtClean="0">
                    <a:solidFill>
                      <a:srgbClr val="A50021"/>
                    </a:solidFill>
                    <a:latin typeface="Arial" pitchFamily="34" charset="0"/>
                  </a:rPr>
                  <a:t>Tìm</a:t>
                </a:r>
                <a:r>
                  <a:rPr lang="en-US" sz="2800" b="1" dirty="0" smtClean="0">
                    <a:solidFill>
                      <a:srgbClr val="A50021"/>
                    </a:solidFill>
                    <a:latin typeface="Arial" pitchFamily="34" charset="0"/>
                  </a:rPr>
                  <a:t> </a:t>
                </a:r>
                <a:r>
                  <a:rPr lang="en-US" sz="2800" b="1" dirty="0" err="1" smtClean="0">
                    <a:solidFill>
                      <a:srgbClr val="A50021"/>
                    </a:solidFill>
                    <a:latin typeface="Arial" pitchFamily="34" charset="0"/>
                  </a:rPr>
                  <a:t>hiểu</a:t>
                </a:r>
                <a:r>
                  <a:rPr lang="en-US" sz="2800" b="1" dirty="0" smtClean="0">
                    <a:solidFill>
                      <a:srgbClr val="A50021"/>
                    </a:solidFill>
                    <a:latin typeface="Arial" pitchFamily="34" charset="0"/>
                  </a:rPr>
                  <a:t> </a:t>
                </a:r>
                <a:r>
                  <a:rPr lang="en-US" sz="2800" b="1" dirty="0" err="1" smtClean="0">
                    <a:solidFill>
                      <a:srgbClr val="A50021"/>
                    </a:solidFill>
                    <a:latin typeface="Arial" pitchFamily="34" charset="0"/>
                  </a:rPr>
                  <a:t>chung</a:t>
                </a:r>
                <a:r>
                  <a:rPr lang="en-US" sz="2800" b="1" dirty="0" smtClean="0">
                    <a:solidFill>
                      <a:srgbClr val="A50021"/>
                    </a:solidFill>
                    <a:latin typeface="Arial" pitchFamily="34" charset="0"/>
                  </a:rPr>
                  <a:t> </a:t>
                </a:r>
                <a:r>
                  <a:rPr lang="en-US" sz="2800" b="1" dirty="0" err="1" smtClean="0">
                    <a:solidFill>
                      <a:srgbClr val="A50021"/>
                    </a:solidFill>
                    <a:latin typeface="Arial" pitchFamily="34" charset="0"/>
                  </a:rPr>
                  <a:t>về</a:t>
                </a:r>
                <a:r>
                  <a:rPr lang="en-US" sz="2800" b="1" dirty="0" smtClean="0">
                    <a:solidFill>
                      <a:srgbClr val="A50021"/>
                    </a:solidFill>
                    <a:latin typeface="Arial" pitchFamily="34" charset="0"/>
                  </a:rPr>
                  <a:t> </a:t>
                </a:r>
                <a:r>
                  <a:rPr lang="en-US" sz="2800" b="1" dirty="0" err="1" smtClean="0">
                    <a:solidFill>
                      <a:srgbClr val="A50021"/>
                    </a:solidFill>
                    <a:latin typeface="Arial" pitchFamily="34" charset="0"/>
                  </a:rPr>
                  <a:t>chuẩn</a:t>
                </a:r>
                <a:r>
                  <a:rPr lang="en-US" sz="2800" b="1" dirty="0" smtClean="0">
                    <a:solidFill>
                      <a:srgbClr val="A50021"/>
                    </a:solidFill>
                    <a:latin typeface="Arial" pitchFamily="34" charset="0"/>
                  </a:rPr>
                  <a:t> JPEG</a:t>
                </a:r>
              </a:p>
              <a:p>
                <a:pPr eaLnBrk="0" hangingPunct="0"/>
                <a:r>
                  <a:rPr lang="en-US" sz="1600" b="1" dirty="0" err="1" smtClean="0">
                    <a:latin typeface="Arial" pitchFamily="34" charset="0"/>
                  </a:rPr>
                  <a:t>Đặng</a:t>
                </a:r>
                <a:r>
                  <a:rPr lang="en-US" sz="1600" b="1" dirty="0" smtClean="0">
                    <a:latin typeface="Arial" pitchFamily="34" charset="0"/>
                  </a:rPr>
                  <a:t> </a:t>
                </a:r>
                <a:r>
                  <a:rPr lang="en-US" sz="1600" b="1" dirty="0" err="1" smtClean="0">
                    <a:latin typeface="Arial" pitchFamily="34" charset="0"/>
                  </a:rPr>
                  <a:t>Đức</a:t>
                </a:r>
                <a:r>
                  <a:rPr lang="en-US" sz="1600" b="1" dirty="0" smtClean="0">
                    <a:latin typeface="Arial" pitchFamily="34" charset="0"/>
                  </a:rPr>
                  <a:t> </a:t>
                </a:r>
                <a:r>
                  <a:rPr lang="en-US" sz="1600" b="1" dirty="0" err="1" smtClean="0">
                    <a:latin typeface="Arial" pitchFamily="34" charset="0"/>
                  </a:rPr>
                  <a:t>Tâm</a:t>
                </a:r>
                <a:r>
                  <a:rPr lang="en-US" sz="1600" b="1" dirty="0" smtClean="0">
                    <a:latin typeface="Arial" pitchFamily="34" charset="0"/>
                  </a:rPr>
                  <a:t> </a:t>
                </a:r>
                <a:endParaRPr lang="en-US" sz="1600" b="1" dirty="0">
                  <a:latin typeface="Arial" pitchFamily="34" charset="0"/>
                </a:endParaRPr>
              </a:p>
            </p:txBody>
          </p:sp>
        </p:grpSp>
      </p:grpSp>
      <p:grpSp>
        <p:nvGrpSpPr>
          <p:cNvPr id="13" name="Group 36"/>
          <p:cNvGrpSpPr>
            <a:grpSpLocks/>
          </p:cNvGrpSpPr>
          <p:nvPr/>
        </p:nvGrpSpPr>
        <p:grpSpPr bwMode="auto">
          <a:xfrm>
            <a:off x="457200" y="2743204"/>
            <a:ext cx="8153400" cy="846138"/>
            <a:chOff x="1152" y="1680"/>
            <a:chExt cx="5136" cy="533"/>
          </a:xfrm>
        </p:grpSpPr>
        <p:grpSp>
          <p:nvGrpSpPr>
            <p:cNvPr id="14" name="Group 7"/>
            <p:cNvGrpSpPr>
              <a:grpSpLocks/>
            </p:cNvGrpSpPr>
            <p:nvPr/>
          </p:nvGrpSpPr>
          <p:grpSpPr bwMode="auto">
            <a:xfrm>
              <a:off x="1152" y="1680"/>
              <a:ext cx="480" cy="419"/>
              <a:chOff x="3174" y="2656"/>
              <a:chExt cx="1549" cy="1351"/>
            </a:xfrm>
          </p:grpSpPr>
          <p:sp>
            <p:nvSpPr>
              <p:cNvPr id="1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en-US"/>
              </a:p>
            </p:txBody>
          </p:sp>
          <p:sp>
            <p:nvSpPr>
              <p:cNvPr id="1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0"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en-US"/>
              </a:p>
            </p:txBody>
          </p:sp>
        </p:grpSp>
        <p:sp>
          <p:nvSpPr>
            <p:cNvPr id="15" name="Line 14"/>
            <p:cNvSpPr>
              <a:spLocks noChangeShapeType="1"/>
            </p:cNvSpPr>
            <p:nvPr/>
          </p:nvSpPr>
          <p:spPr bwMode="auto">
            <a:xfrm>
              <a:off x="1536" y="2064"/>
              <a:ext cx="2973" cy="1"/>
            </a:xfrm>
            <a:prstGeom prst="line">
              <a:avLst/>
            </a:prstGeom>
            <a:noFill/>
            <a:ln w="25400">
              <a:solidFill>
                <a:srgbClr val="C0C0C0"/>
              </a:solidFill>
              <a:prstDash val="sysDot"/>
              <a:round/>
              <a:headEnd/>
              <a:tailEnd type="oval" w="med" len="med"/>
            </a:ln>
          </p:spPr>
          <p:txBody>
            <a:bodyPr wrap="none" anchor="ctr"/>
            <a:lstStyle/>
            <a:p>
              <a:endParaRPr lang="en-US"/>
            </a:p>
          </p:txBody>
        </p:sp>
        <p:sp>
          <p:nvSpPr>
            <p:cNvPr id="16" name="Text Box 15"/>
            <p:cNvSpPr txBox="1">
              <a:spLocks noChangeArrowheads="1"/>
            </p:cNvSpPr>
            <p:nvPr/>
          </p:nvSpPr>
          <p:spPr bwMode="auto">
            <a:xfrm>
              <a:off x="1728" y="1728"/>
              <a:ext cx="4560" cy="485"/>
            </a:xfrm>
            <a:prstGeom prst="rect">
              <a:avLst/>
            </a:prstGeom>
            <a:noFill/>
            <a:ln w="9525" algn="ctr">
              <a:noFill/>
              <a:miter lim="800000"/>
              <a:headEnd/>
              <a:tailEnd/>
            </a:ln>
          </p:spPr>
          <p:txBody>
            <a:bodyPr wrap="square">
              <a:spAutoFit/>
            </a:bodyPr>
            <a:lstStyle/>
            <a:p>
              <a:pPr eaLnBrk="0" hangingPunct="0"/>
              <a:r>
                <a:rPr lang="en-US" sz="2800" b="1" dirty="0" err="1" smtClean="0">
                  <a:solidFill>
                    <a:srgbClr val="A50021"/>
                  </a:solidFill>
                  <a:latin typeface="Arial" pitchFamily="34" charset="0"/>
                </a:rPr>
                <a:t>Phương</a:t>
              </a:r>
              <a:r>
                <a:rPr lang="en-US" sz="2800" b="1" dirty="0" smtClean="0">
                  <a:solidFill>
                    <a:srgbClr val="A50021"/>
                  </a:solidFill>
                  <a:latin typeface="Arial" pitchFamily="34" charset="0"/>
                </a:rPr>
                <a:t> </a:t>
              </a:r>
              <a:r>
                <a:rPr lang="en-US" sz="2800" b="1" dirty="0" err="1" smtClean="0">
                  <a:solidFill>
                    <a:srgbClr val="A50021"/>
                  </a:solidFill>
                  <a:latin typeface="Arial" pitchFamily="34" charset="0"/>
                </a:rPr>
                <a:t>pháp</a:t>
              </a:r>
              <a:r>
                <a:rPr lang="en-US" sz="2800" b="1" dirty="0" smtClean="0">
                  <a:solidFill>
                    <a:srgbClr val="A50021"/>
                  </a:solidFill>
                  <a:latin typeface="Arial" pitchFamily="34" charset="0"/>
                </a:rPr>
                <a:t> </a:t>
              </a:r>
              <a:r>
                <a:rPr lang="en-US" sz="2800" b="1" dirty="0" err="1" smtClean="0">
                  <a:solidFill>
                    <a:srgbClr val="A50021"/>
                  </a:solidFill>
                  <a:latin typeface="Arial" pitchFamily="34" charset="0"/>
                </a:rPr>
                <a:t>nén</a:t>
              </a:r>
              <a:r>
                <a:rPr lang="en-US" sz="2800" b="1" dirty="0" smtClean="0">
                  <a:solidFill>
                    <a:srgbClr val="A50021"/>
                  </a:solidFill>
                  <a:latin typeface="Arial" pitchFamily="34" charset="0"/>
                </a:rPr>
                <a:t> </a:t>
              </a:r>
              <a:r>
                <a:rPr lang="en-US" sz="2800" b="1" dirty="0" err="1" smtClean="0">
                  <a:solidFill>
                    <a:srgbClr val="A50021"/>
                  </a:solidFill>
                  <a:latin typeface="Arial" pitchFamily="34" charset="0"/>
                </a:rPr>
                <a:t>ảnh</a:t>
              </a:r>
              <a:r>
                <a:rPr lang="en-US" sz="2800" b="1" dirty="0" smtClean="0">
                  <a:solidFill>
                    <a:srgbClr val="A50021"/>
                  </a:solidFill>
                  <a:latin typeface="Arial" pitchFamily="34" charset="0"/>
                </a:rPr>
                <a:t> </a:t>
              </a:r>
              <a:r>
                <a:rPr lang="en-US" sz="2800" b="1" dirty="0" err="1" smtClean="0">
                  <a:solidFill>
                    <a:srgbClr val="A50021"/>
                  </a:solidFill>
                  <a:latin typeface="Arial" pitchFamily="34" charset="0"/>
                </a:rPr>
                <a:t>theo</a:t>
              </a:r>
              <a:r>
                <a:rPr lang="en-US" sz="2800" b="1" dirty="0" smtClean="0">
                  <a:solidFill>
                    <a:srgbClr val="A50021"/>
                  </a:solidFill>
                  <a:latin typeface="Arial" pitchFamily="34" charset="0"/>
                </a:rPr>
                <a:t> </a:t>
              </a:r>
              <a:r>
                <a:rPr lang="en-US" sz="2800" b="1" dirty="0" err="1" smtClean="0">
                  <a:solidFill>
                    <a:srgbClr val="A50021"/>
                  </a:solidFill>
                  <a:latin typeface="Arial" pitchFamily="34" charset="0"/>
                </a:rPr>
                <a:t>chuẩn</a:t>
              </a:r>
              <a:r>
                <a:rPr lang="en-US" sz="2800" b="1" dirty="0" smtClean="0">
                  <a:solidFill>
                    <a:srgbClr val="A50021"/>
                  </a:solidFill>
                  <a:latin typeface="Arial" pitchFamily="34" charset="0"/>
                </a:rPr>
                <a:t> JPEG</a:t>
              </a:r>
            </a:p>
            <a:p>
              <a:pPr eaLnBrk="0" hangingPunct="0"/>
              <a:r>
                <a:rPr lang="en-US" sz="1600" b="1" dirty="0" err="1" smtClean="0">
                  <a:latin typeface="Arial" pitchFamily="34" charset="0"/>
                </a:rPr>
                <a:t>Nguyễn</a:t>
              </a:r>
              <a:r>
                <a:rPr lang="en-US" sz="1600" b="1" dirty="0" smtClean="0">
                  <a:latin typeface="Arial" pitchFamily="34" charset="0"/>
                </a:rPr>
                <a:t> </a:t>
              </a:r>
              <a:r>
                <a:rPr lang="en-US" sz="1600" b="1" dirty="0" err="1" smtClean="0">
                  <a:latin typeface="Arial" pitchFamily="34" charset="0"/>
                </a:rPr>
                <a:t>Công</a:t>
              </a:r>
              <a:r>
                <a:rPr lang="en-US" sz="1600" b="1" dirty="0" smtClean="0">
                  <a:latin typeface="Arial" pitchFamily="34" charset="0"/>
                </a:rPr>
                <a:t> </a:t>
              </a:r>
              <a:r>
                <a:rPr lang="en-US" sz="1600" b="1" dirty="0" err="1" smtClean="0">
                  <a:latin typeface="Arial" pitchFamily="34" charset="0"/>
                </a:rPr>
                <a:t>Khá,Nguyễn</a:t>
              </a:r>
              <a:r>
                <a:rPr lang="en-US" sz="1600" b="1" dirty="0" smtClean="0">
                  <a:latin typeface="Arial" pitchFamily="34" charset="0"/>
                </a:rPr>
                <a:t> </a:t>
              </a:r>
              <a:r>
                <a:rPr lang="en-US" sz="1600" b="1" dirty="0" err="1" smtClean="0">
                  <a:latin typeface="Arial" pitchFamily="34" charset="0"/>
                </a:rPr>
                <a:t>Văn</a:t>
              </a:r>
              <a:r>
                <a:rPr lang="en-US" sz="1600" b="1" dirty="0" smtClean="0">
                  <a:latin typeface="Arial" pitchFamily="34" charset="0"/>
                </a:rPr>
                <a:t> </a:t>
              </a:r>
              <a:r>
                <a:rPr lang="en-US" sz="1600" b="1" dirty="0" err="1" smtClean="0">
                  <a:latin typeface="Arial" pitchFamily="34" charset="0"/>
                </a:rPr>
                <a:t>Thịnh</a:t>
              </a:r>
              <a:endParaRPr lang="en-US" sz="1600" b="1" dirty="0">
                <a:latin typeface="Arial" pitchFamily="34" charset="0"/>
              </a:endParaRPr>
            </a:p>
          </p:txBody>
        </p:sp>
        <p:sp>
          <p:nvSpPr>
            <p:cNvPr id="17" name="Text Box 16"/>
            <p:cNvSpPr txBox="1">
              <a:spLocks noChangeArrowheads="1"/>
            </p:cNvSpPr>
            <p:nvPr/>
          </p:nvSpPr>
          <p:spPr bwMode="gray">
            <a:xfrm>
              <a:off x="1276" y="1742"/>
              <a:ext cx="223" cy="288"/>
            </a:xfrm>
            <a:prstGeom prst="rect">
              <a:avLst/>
            </a:prstGeom>
            <a:noFill/>
            <a:ln w="9525" algn="ctr">
              <a:noFill/>
              <a:miter lim="800000"/>
              <a:headEnd/>
              <a:tailEnd/>
            </a:ln>
          </p:spPr>
          <p:txBody>
            <a:bodyPr wrap="none">
              <a:spAutoFit/>
            </a:bodyPr>
            <a:lstStyle/>
            <a:p>
              <a:pPr algn="ctr" eaLnBrk="0" hangingPunct="0"/>
              <a:r>
                <a:rPr lang="en-US" sz="2400" b="1">
                  <a:solidFill>
                    <a:schemeClr val="bg1"/>
                  </a:solidFill>
                  <a:latin typeface="Arial" pitchFamily="34" charset="0"/>
                </a:rPr>
                <a:t>2</a:t>
              </a:r>
            </a:p>
          </p:txBody>
        </p:sp>
      </p:grpSp>
      <p:grpSp>
        <p:nvGrpSpPr>
          <p:cNvPr id="21" name="Group 37"/>
          <p:cNvGrpSpPr>
            <a:grpSpLocks/>
          </p:cNvGrpSpPr>
          <p:nvPr/>
        </p:nvGrpSpPr>
        <p:grpSpPr bwMode="auto">
          <a:xfrm>
            <a:off x="457200" y="3733800"/>
            <a:ext cx="8305800" cy="1790699"/>
            <a:chOff x="1152" y="2242"/>
            <a:chExt cx="5232" cy="1128"/>
          </a:xfrm>
        </p:grpSpPr>
        <p:grpSp>
          <p:nvGrpSpPr>
            <p:cNvPr id="22" name="Group 17"/>
            <p:cNvGrpSpPr>
              <a:grpSpLocks/>
            </p:cNvGrpSpPr>
            <p:nvPr/>
          </p:nvGrpSpPr>
          <p:grpSpPr bwMode="auto">
            <a:xfrm>
              <a:off x="1152" y="2242"/>
              <a:ext cx="480" cy="419"/>
              <a:chOff x="1110" y="2656"/>
              <a:chExt cx="1549" cy="1351"/>
            </a:xfrm>
          </p:grpSpPr>
          <p:sp>
            <p:nvSpPr>
              <p:cNvPr id="26"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en-US"/>
              </a:p>
            </p:txBody>
          </p:sp>
          <p:sp>
            <p:nvSpPr>
              <p:cNvPr id="27"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8"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p:spPr>
            <p:txBody>
              <a:bodyPr wrap="none" anchor="ctr"/>
              <a:lstStyle/>
              <a:p>
                <a:endParaRPr lang="en-US"/>
              </a:p>
            </p:txBody>
          </p:sp>
        </p:grpSp>
        <p:sp>
          <p:nvSpPr>
            <p:cNvPr id="23" name="Line 25"/>
            <p:cNvSpPr>
              <a:spLocks noChangeShapeType="1"/>
            </p:cNvSpPr>
            <p:nvPr/>
          </p:nvSpPr>
          <p:spPr bwMode="auto">
            <a:xfrm>
              <a:off x="1536" y="2626"/>
              <a:ext cx="2973" cy="1"/>
            </a:xfrm>
            <a:prstGeom prst="line">
              <a:avLst/>
            </a:prstGeom>
            <a:noFill/>
            <a:ln w="25400">
              <a:solidFill>
                <a:srgbClr val="C0C0C0"/>
              </a:solidFill>
              <a:prstDash val="sysDot"/>
              <a:round/>
              <a:headEnd/>
              <a:tailEnd type="oval" w="med" len="med"/>
            </a:ln>
          </p:spPr>
          <p:txBody>
            <a:bodyPr wrap="none" anchor="ctr"/>
            <a:lstStyle/>
            <a:p>
              <a:endParaRPr lang="en-US"/>
            </a:p>
          </p:txBody>
        </p:sp>
        <p:sp>
          <p:nvSpPr>
            <p:cNvPr id="24" name="Text Box 27"/>
            <p:cNvSpPr txBox="1">
              <a:spLocks noChangeArrowheads="1"/>
            </p:cNvSpPr>
            <p:nvPr/>
          </p:nvSpPr>
          <p:spPr bwMode="gray">
            <a:xfrm>
              <a:off x="1276" y="2304"/>
              <a:ext cx="223" cy="288"/>
            </a:xfrm>
            <a:prstGeom prst="rect">
              <a:avLst/>
            </a:prstGeom>
            <a:noFill/>
            <a:ln w="9525" algn="ctr">
              <a:noFill/>
              <a:miter lim="800000"/>
              <a:headEnd/>
              <a:tailEnd/>
            </a:ln>
          </p:spPr>
          <p:txBody>
            <a:bodyPr wrap="none">
              <a:spAutoFit/>
            </a:bodyPr>
            <a:lstStyle/>
            <a:p>
              <a:pPr algn="ctr" eaLnBrk="0" hangingPunct="0"/>
              <a:r>
                <a:rPr lang="en-US" sz="2400" b="1" dirty="0">
                  <a:solidFill>
                    <a:schemeClr val="bg1"/>
                  </a:solidFill>
                  <a:latin typeface="Arial" pitchFamily="34" charset="0"/>
                </a:rPr>
                <a:t>3</a:t>
              </a:r>
            </a:p>
          </p:txBody>
        </p:sp>
        <p:sp>
          <p:nvSpPr>
            <p:cNvPr id="25" name="Text Box 32"/>
            <p:cNvSpPr txBox="1">
              <a:spLocks noChangeArrowheads="1"/>
            </p:cNvSpPr>
            <p:nvPr/>
          </p:nvSpPr>
          <p:spPr bwMode="auto">
            <a:xfrm>
              <a:off x="1728" y="2304"/>
              <a:ext cx="4656" cy="1066"/>
            </a:xfrm>
            <a:prstGeom prst="rect">
              <a:avLst/>
            </a:prstGeom>
            <a:noFill/>
            <a:ln w="9525" algn="ctr">
              <a:noFill/>
              <a:miter lim="800000"/>
              <a:headEnd/>
              <a:tailEnd/>
            </a:ln>
          </p:spPr>
          <p:txBody>
            <a:bodyPr wrap="square">
              <a:spAutoFit/>
            </a:bodyPr>
            <a:lstStyle/>
            <a:p>
              <a:pPr eaLnBrk="0" hangingPunct="0"/>
              <a:r>
                <a:rPr lang="en-US" sz="2800" b="1" dirty="0" err="1" smtClean="0">
                  <a:solidFill>
                    <a:srgbClr val="A50021"/>
                  </a:solidFill>
                  <a:latin typeface="Arial" pitchFamily="34" charset="0"/>
                </a:rPr>
                <a:t>Vai</a:t>
              </a:r>
              <a:r>
                <a:rPr lang="en-US" sz="2800" b="1" dirty="0" smtClean="0">
                  <a:solidFill>
                    <a:srgbClr val="A50021"/>
                  </a:solidFill>
                  <a:latin typeface="Arial" pitchFamily="34" charset="0"/>
                </a:rPr>
                <a:t> </a:t>
              </a:r>
              <a:r>
                <a:rPr lang="en-US" sz="2800" b="1" dirty="0" err="1" smtClean="0">
                  <a:solidFill>
                    <a:srgbClr val="A50021"/>
                  </a:solidFill>
                  <a:latin typeface="Arial" pitchFamily="34" charset="0"/>
                </a:rPr>
                <a:t>trò</a:t>
              </a:r>
              <a:r>
                <a:rPr lang="en-US" sz="2800" b="1" dirty="0" smtClean="0">
                  <a:solidFill>
                    <a:srgbClr val="A50021"/>
                  </a:solidFill>
                  <a:latin typeface="Arial" pitchFamily="34" charset="0"/>
                </a:rPr>
                <a:t> </a:t>
              </a:r>
              <a:r>
                <a:rPr lang="en-US" sz="2800" b="1" dirty="0" err="1" smtClean="0">
                  <a:solidFill>
                    <a:srgbClr val="A50021"/>
                  </a:solidFill>
                  <a:latin typeface="Arial" pitchFamily="34" charset="0"/>
                </a:rPr>
                <a:t>của</a:t>
              </a:r>
              <a:r>
                <a:rPr lang="en-US" sz="2800" b="1" dirty="0" smtClean="0">
                  <a:solidFill>
                    <a:srgbClr val="A50021"/>
                  </a:solidFill>
                  <a:latin typeface="Arial" pitchFamily="34" charset="0"/>
                </a:rPr>
                <a:t> </a:t>
              </a:r>
              <a:r>
                <a:rPr lang="en-US" sz="2800" b="1" dirty="0" err="1" smtClean="0">
                  <a:solidFill>
                    <a:srgbClr val="A50021"/>
                  </a:solidFill>
                  <a:latin typeface="Arial" pitchFamily="34" charset="0"/>
                </a:rPr>
                <a:t>phép</a:t>
              </a:r>
              <a:r>
                <a:rPr lang="en-US" sz="2800" b="1" dirty="0" smtClean="0">
                  <a:solidFill>
                    <a:srgbClr val="A50021"/>
                  </a:solidFill>
                  <a:latin typeface="Arial" pitchFamily="34" charset="0"/>
                </a:rPr>
                <a:t> </a:t>
              </a:r>
              <a:r>
                <a:rPr lang="en-US" sz="2800" b="1" dirty="0" err="1" smtClean="0">
                  <a:solidFill>
                    <a:srgbClr val="A50021"/>
                  </a:solidFill>
                  <a:latin typeface="Arial" pitchFamily="34" charset="0"/>
                </a:rPr>
                <a:t>biến</a:t>
              </a:r>
              <a:r>
                <a:rPr lang="en-US" sz="2800" b="1" dirty="0" smtClean="0">
                  <a:solidFill>
                    <a:srgbClr val="A50021"/>
                  </a:solidFill>
                  <a:latin typeface="Arial" pitchFamily="34" charset="0"/>
                </a:rPr>
                <a:t> </a:t>
              </a:r>
              <a:r>
                <a:rPr lang="en-US" sz="2800" b="1" dirty="0" err="1" smtClean="0">
                  <a:solidFill>
                    <a:srgbClr val="A50021"/>
                  </a:solidFill>
                  <a:latin typeface="Arial" pitchFamily="34" charset="0"/>
                </a:rPr>
                <a:t>đổi</a:t>
              </a:r>
              <a:r>
                <a:rPr lang="en-US" sz="2800" b="1" dirty="0" smtClean="0">
                  <a:solidFill>
                    <a:srgbClr val="A50021"/>
                  </a:solidFill>
                  <a:latin typeface="Arial" pitchFamily="34" charset="0"/>
                </a:rPr>
                <a:t> DCT </a:t>
              </a:r>
              <a:r>
                <a:rPr lang="en-US" sz="2800" b="1" dirty="0" err="1" smtClean="0">
                  <a:solidFill>
                    <a:srgbClr val="A50021"/>
                  </a:solidFill>
                  <a:latin typeface="Arial" pitchFamily="34" charset="0"/>
                </a:rPr>
                <a:t>trong</a:t>
              </a:r>
              <a:r>
                <a:rPr lang="en-US" sz="2800" b="1" dirty="0" smtClean="0">
                  <a:solidFill>
                    <a:srgbClr val="A50021"/>
                  </a:solidFill>
                  <a:latin typeface="Arial" pitchFamily="34" charset="0"/>
                </a:rPr>
                <a:t> </a:t>
              </a:r>
              <a:r>
                <a:rPr lang="en-US" sz="2800" b="1" dirty="0" err="1" smtClean="0">
                  <a:solidFill>
                    <a:srgbClr val="A50021"/>
                  </a:solidFill>
                  <a:latin typeface="Arial" pitchFamily="34" charset="0"/>
                </a:rPr>
                <a:t>nén</a:t>
              </a:r>
              <a:r>
                <a:rPr lang="en-US" sz="2800" b="1" dirty="0" smtClean="0">
                  <a:solidFill>
                    <a:srgbClr val="A50021"/>
                  </a:solidFill>
                  <a:latin typeface="Arial" pitchFamily="34" charset="0"/>
                </a:rPr>
                <a:t> </a:t>
              </a:r>
              <a:r>
                <a:rPr lang="en-US" sz="2800" b="1" dirty="0" err="1" smtClean="0">
                  <a:solidFill>
                    <a:srgbClr val="A50021"/>
                  </a:solidFill>
                  <a:latin typeface="Arial" pitchFamily="34" charset="0"/>
                </a:rPr>
                <a:t>ảnh</a:t>
              </a:r>
              <a:r>
                <a:rPr lang="en-US" sz="2800" b="1" dirty="0" smtClean="0">
                  <a:solidFill>
                    <a:srgbClr val="A50021"/>
                  </a:solidFill>
                  <a:latin typeface="Arial" pitchFamily="34" charset="0"/>
                </a:rPr>
                <a:t> JPEG</a:t>
              </a:r>
            </a:p>
            <a:p>
              <a:pPr eaLnBrk="0" hangingPunct="0"/>
              <a:r>
                <a:rPr lang="en-US" sz="1600" b="1" dirty="0" err="1" smtClean="0">
                  <a:latin typeface="Arial" pitchFamily="34" charset="0"/>
                </a:rPr>
                <a:t>Nguyễn</a:t>
              </a:r>
              <a:r>
                <a:rPr lang="en-US" sz="1600" b="1" dirty="0" smtClean="0">
                  <a:latin typeface="Arial" pitchFamily="34" charset="0"/>
                </a:rPr>
                <a:t> </a:t>
              </a:r>
              <a:r>
                <a:rPr lang="en-US" sz="1600" b="1" dirty="0" err="1" smtClean="0">
                  <a:latin typeface="Arial" pitchFamily="34" charset="0"/>
                </a:rPr>
                <a:t>Công</a:t>
              </a:r>
              <a:r>
                <a:rPr lang="en-US" sz="1600" b="1" dirty="0" smtClean="0">
                  <a:latin typeface="Arial" pitchFamily="34" charset="0"/>
                </a:rPr>
                <a:t> </a:t>
              </a:r>
              <a:r>
                <a:rPr lang="en-US" sz="1600" b="1" dirty="0" err="1" smtClean="0">
                  <a:latin typeface="Arial" pitchFamily="34" charset="0"/>
                </a:rPr>
                <a:t>Khá,Nguyễn</a:t>
              </a:r>
              <a:r>
                <a:rPr lang="en-US" sz="1600" b="1" dirty="0" smtClean="0">
                  <a:latin typeface="Arial" pitchFamily="34" charset="0"/>
                </a:rPr>
                <a:t> </a:t>
              </a:r>
              <a:r>
                <a:rPr lang="en-US" sz="1600" b="1" dirty="0" err="1" smtClean="0">
                  <a:latin typeface="Arial" pitchFamily="34" charset="0"/>
                </a:rPr>
                <a:t>Văn</a:t>
              </a:r>
              <a:r>
                <a:rPr lang="en-US" sz="1600" b="1" dirty="0" smtClean="0">
                  <a:latin typeface="Arial" pitchFamily="34" charset="0"/>
                </a:rPr>
                <a:t> </a:t>
              </a:r>
              <a:r>
                <a:rPr lang="en-US" sz="1600" b="1" dirty="0" err="1" smtClean="0">
                  <a:latin typeface="Arial" pitchFamily="34" charset="0"/>
                </a:rPr>
                <a:t>Thịnh</a:t>
              </a:r>
              <a:endParaRPr lang="en-US" sz="1600" b="1" dirty="0" smtClean="0">
                <a:latin typeface="Arial" pitchFamily="34" charset="0"/>
              </a:endParaRPr>
            </a:p>
            <a:p>
              <a:pPr eaLnBrk="0" hangingPunct="0"/>
              <a:endParaRPr lang="en-US" sz="2800" b="1" dirty="0">
                <a:solidFill>
                  <a:srgbClr val="A50021"/>
                </a:solidFill>
                <a:latin typeface="Arial" pitchFamily="34" charset="0"/>
              </a:endParaRPr>
            </a:p>
          </p:txBody>
        </p:sp>
      </p:grpSp>
      <p:grpSp>
        <p:nvGrpSpPr>
          <p:cNvPr id="29" name="Group 38"/>
          <p:cNvGrpSpPr>
            <a:grpSpLocks/>
          </p:cNvGrpSpPr>
          <p:nvPr/>
        </p:nvGrpSpPr>
        <p:grpSpPr bwMode="auto">
          <a:xfrm>
            <a:off x="457200" y="4876800"/>
            <a:ext cx="8077200" cy="1298575"/>
            <a:chOff x="1152" y="2818"/>
            <a:chExt cx="5088" cy="818"/>
          </a:xfrm>
        </p:grpSpPr>
        <p:grpSp>
          <p:nvGrpSpPr>
            <p:cNvPr id="30" name="Group 21"/>
            <p:cNvGrpSpPr>
              <a:grpSpLocks/>
            </p:cNvGrpSpPr>
            <p:nvPr/>
          </p:nvGrpSpPr>
          <p:grpSpPr bwMode="auto">
            <a:xfrm>
              <a:off x="1152" y="2818"/>
              <a:ext cx="480" cy="419"/>
              <a:chOff x="3174" y="2656"/>
              <a:chExt cx="1549" cy="1351"/>
            </a:xfrm>
          </p:grpSpPr>
          <p:sp>
            <p:nvSpPr>
              <p:cNvPr id="34"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en-US"/>
              </a:p>
            </p:txBody>
          </p:sp>
          <p:sp>
            <p:nvSpPr>
              <p:cNvPr id="35"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36"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en-US"/>
              </a:p>
            </p:txBody>
          </p:sp>
        </p:grpSp>
        <p:sp>
          <p:nvSpPr>
            <p:cNvPr id="31" name="Line 28"/>
            <p:cNvSpPr>
              <a:spLocks noChangeShapeType="1"/>
            </p:cNvSpPr>
            <p:nvPr/>
          </p:nvSpPr>
          <p:spPr bwMode="auto">
            <a:xfrm>
              <a:off x="1536" y="3202"/>
              <a:ext cx="2973" cy="1"/>
            </a:xfrm>
            <a:prstGeom prst="line">
              <a:avLst/>
            </a:prstGeom>
            <a:noFill/>
            <a:ln w="25400">
              <a:solidFill>
                <a:srgbClr val="C0C0C0"/>
              </a:solidFill>
              <a:prstDash val="sysDot"/>
              <a:round/>
              <a:headEnd/>
              <a:tailEnd type="oval" w="med" len="med"/>
            </a:ln>
          </p:spPr>
          <p:txBody>
            <a:bodyPr wrap="none" anchor="ctr"/>
            <a:lstStyle/>
            <a:p>
              <a:endParaRPr lang="en-US"/>
            </a:p>
          </p:txBody>
        </p:sp>
        <p:sp>
          <p:nvSpPr>
            <p:cNvPr id="32" name="Text Box 30"/>
            <p:cNvSpPr txBox="1">
              <a:spLocks noChangeArrowheads="1"/>
            </p:cNvSpPr>
            <p:nvPr/>
          </p:nvSpPr>
          <p:spPr bwMode="gray">
            <a:xfrm>
              <a:off x="1276" y="2880"/>
              <a:ext cx="223" cy="288"/>
            </a:xfrm>
            <a:prstGeom prst="rect">
              <a:avLst/>
            </a:prstGeom>
            <a:noFill/>
            <a:ln w="9525" algn="ctr">
              <a:noFill/>
              <a:miter lim="800000"/>
              <a:headEnd/>
              <a:tailEnd/>
            </a:ln>
          </p:spPr>
          <p:txBody>
            <a:bodyPr wrap="none">
              <a:spAutoFit/>
            </a:bodyPr>
            <a:lstStyle/>
            <a:p>
              <a:pPr algn="ctr" eaLnBrk="0" hangingPunct="0"/>
              <a:r>
                <a:rPr lang="en-US" sz="2400" b="1">
                  <a:solidFill>
                    <a:schemeClr val="bg1"/>
                  </a:solidFill>
                  <a:latin typeface="Arial" pitchFamily="34" charset="0"/>
                </a:rPr>
                <a:t>4</a:t>
              </a:r>
            </a:p>
          </p:txBody>
        </p:sp>
        <p:sp>
          <p:nvSpPr>
            <p:cNvPr id="33" name="Text Box 33"/>
            <p:cNvSpPr txBox="1">
              <a:spLocks noChangeArrowheads="1"/>
            </p:cNvSpPr>
            <p:nvPr/>
          </p:nvSpPr>
          <p:spPr bwMode="auto">
            <a:xfrm>
              <a:off x="1728" y="2880"/>
              <a:ext cx="4512" cy="756"/>
            </a:xfrm>
            <a:prstGeom prst="rect">
              <a:avLst/>
            </a:prstGeom>
            <a:noFill/>
            <a:ln w="9525" algn="ctr">
              <a:noFill/>
              <a:miter lim="800000"/>
              <a:headEnd/>
              <a:tailEnd/>
            </a:ln>
          </p:spPr>
          <p:txBody>
            <a:bodyPr wrap="square">
              <a:spAutoFit/>
            </a:bodyPr>
            <a:lstStyle/>
            <a:p>
              <a:pPr eaLnBrk="0" hangingPunct="0"/>
              <a:r>
                <a:rPr lang="en-US" sz="2800" b="1" smtClean="0">
                  <a:solidFill>
                    <a:srgbClr val="A50021"/>
                  </a:solidFill>
                  <a:latin typeface="Arial" pitchFamily="34" charset="0"/>
                </a:rPr>
                <a:t>Tìm hiểu ảnh TIFF và so </a:t>
              </a:r>
              <a:r>
                <a:rPr lang="en-US" sz="2800" b="1" dirty="0" err="1" smtClean="0">
                  <a:solidFill>
                    <a:srgbClr val="A50021"/>
                  </a:solidFill>
                  <a:latin typeface="Arial" pitchFamily="34" charset="0"/>
                </a:rPr>
                <a:t>sánh</a:t>
              </a:r>
              <a:r>
                <a:rPr lang="en-US" sz="2800" b="1" dirty="0" smtClean="0">
                  <a:solidFill>
                    <a:srgbClr val="A50021"/>
                  </a:solidFill>
                  <a:latin typeface="Arial" pitchFamily="34" charset="0"/>
                </a:rPr>
                <a:t> </a:t>
              </a:r>
              <a:r>
                <a:rPr lang="en-US" sz="2800" b="1" dirty="0" err="1" smtClean="0">
                  <a:solidFill>
                    <a:srgbClr val="A50021"/>
                  </a:solidFill>
                  <a:latin typeface="Arial" pitchFamily="34" charset="0"/>
                </a:rPr>
                <a:t>chất</a:t>
              </a:r>
              <a:r>
                <a:rPr lang="en-US" sz="2800" b="1" dirty="0" smtClean="0">
                  <a:solidFill>
                    <a:srgbClr val="A50021"/>
                  </a:solidFill>
                  <a:latin typeface="Arial" pitchFamily="34" charset="0"/>
                </a:rPr>
                <a:t> </a:t>
              </a:r>
              <a:r>
                <a:rPr lang="en-US" sz="2800" b="1" dirty="0" err="1" smtClean="0">
                  <a:solidFill>
                    <a:srgbClr val="A50021"/>
                  </a:solidFill>
                  <a:latin typeface="Arial" pitchFamily="34" charset="0"/>
                </a:rPr>
                <a:t>lượng</a:t>
              </a:r>
              <a:r>
                <a:rPr lang="en-US" sz="2800" b="1" dirty="0" smtClean="0">
                  <a:solidFill>
                    <a:srgbClr val="A50021"/>
                  </a:solidFill>
                  <a:latin typeface="Arial" pitchFamily="34" charset="0"/>
                </a:rPr>
                <a:t> </a:t>
              </a:r>
              <a:r>
                <a:rPr lang="en-US" sz="2800" b="1" dirty="0" err="1" smtClean="0">
                  <a:solidFill>
                    <a:srgbClr val="A50021"/>
                  </a:solidFill>
                  <a:latin typeface="Arial" pitchFamily="34" charset="0"/>
                </a:rPr>
                <a:t>ảnh</a:t>
              </a:r>
              <a:r>
                <a:rPr lang="en-US" sz="2800" b="1" dirty="0" smtClean="0">
                  <a:solidFill>
                    <a:srgbClr val="A50021"/>
                  </a:solidFill>
                  <a:latin typeface="Arial" pitchFamily="34" charset="0"/>
                </a:rPr>
                <a:t> *.jpg </a:t>
              </a:r>
              <a:r>
                <a:rPr lang="en-US" sz="2800" b="1" dirty="0" err="1" smtClean="0">
                  <a:solidFill>
                    <a:srgbClr val="A50021"/>
                  </a:solidFill>
                  <a:latin typeface="Arial" pitchFamily="34" charset="0"/>
                </a:rPr>
                <a:t>và</a:t>
              </a:r>
              <a:r>
                <a:rPr lang="en-US" sz="2800" b="1" dirty="0" smtClean="0">
                  <a:solidFill>
                    <a:srgbClr val="A50021"/>
                  </a:solidFill>
                  <a:latin typeface="Arial" pitchFamily="34" charset="0"/>
                </a:rPr>
                <a:t> </a:t>
              </a:r>
              <a:r>
                <a:rPr lang="en-US" sz="2800" b="1" dirty="0" err="1" smtClean="0">
                  <a:solidFill>
                    <a:srgbClr val="A50021"/>
                  </a:solidFill>
                  <a:latin typeface="Arial" pitchFamily="34" charset="0"/>
                </a:rPr>
                <a:t>ảnh</a:t>
              </a:r>
              <a:r>
                <a:rPr lang="en-US" sz="2800" b="1" dirty="0" smtClean="0">
                  <a:solidFill>
                    <a:srgbClr val="A50021"/>
                  </a:solidFill>
                  <a:latin typeface="Arial" pitchFamily="34" charset="0"/>
                </a:rPr>
                <a:t> *.tif</a:t>
              </a:r>
            </a:p>
            <a:p>
              <a:pPr eaLnBrk="0" hangingPunct="0"/>
              <a:r>
                <a:rPr lang="en-US" sz="1600" b="1" dirty="0" err="1" smtClean="0">
                  <a:latin typeface="Arial" pitchFamily="34" charset="0"/>
                </a:rPr>
                <a:t>Vũ</a:t>
              </a:r>
              <a:r>
                <a:rPr lang="en-US" sz="1600" b="1" dirty="0" smtClean="0">
                  <a:latin typeface="Arial" pitchFamily="34" charset="0"/>
                </a:rPr>
                <a:t> </a:t>
              </a:r>
              <a:r>
                <a:rPr lang="en-US" sz="1600" b="1" dirty="0" err="1" smtClean="0">
                  <a:latin typeface="Arial" pitchFamily="34" charset="0"/>
                </a:rPr>
                <a:t>Thành</a:t>
              </a:r>
              <a:r>
                <a:rPr lang="en-US" sz="1600" b="1" dirty="0" smtClean="0">
                  <a:latin typeface="Arial" pitchFamily="34" charset="0"/>
                </a:rPr>
                <a:t> </a:t>
              </a:r>
              <a:r>
                <a:rPr lang="en-US" sz="1600" b="1" dirty="0" err="1" smtClean="0">
                  <a:latin typeface="Arial" pitchFamily="34" charset="0"/>
                </a:rPr>
                <a:t>Trung,Nguyễn</a:t>
              </a:r>
              <a:r>
                <a:rPr lang="en-US" sz="1600" b="1" dirty="0" smtClean="0">
                  <a:latin typeface="Arial" pitchFamily="34" charset="0"/>
                </a:rPr>
                <a:t> </a:t>
              </a:r>
              <a:r>
                <a:rPr lang="en-US" sz="1600" b="1" dirty="0" err="1" smtClean="0">
                  <a:latin typeface="Arial" pitchFamily="34" charset="0"/>
                </a:rPr>
                <a:t>Hồng</a:t>
              </a:r>
              <a:r>
                <a:rPr lang="en-US" sz="1600" b="1" dirty="0" smtClean="0">
                  <a:latin typeface="Arial" pitchFamily="34" charset="0"/>
                </a:rPr>
                <a:t> </a:t>
              </a:r>
              <a:r>
                <a:rPr lang="en-US" sz="1600" b="1" dirty="0" err="1" smtClean="0">
                  <a:latin typeface="Arial" pitchFamily="34" charset="0"/>
                </a:rPr>
                <a:t>Phúc</a:t>
              </a:r>
              <a:endParaRPr lang="en-US" sz="1600" b="1" dirty="0">
                <a:latin typeface="Arial" pitchFamily="34" charset="0"/>
              </a:endParaRPr>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lstStyle/>
          <a:p>
            <a:pPr>
              <a:buNone/>
            </a:pPr>
            <a:r>
              <a:rPr lang="en-US" dirty="0" smtClean="0"/>
              <a:t>I)</a:t>
            </a:r>
            <a:r>
              <a:rPr lang="en-US" dirty="0" err="1" smtClean="0"/>
              <a:t>Kiến</a:t>
            </a:r>
            <a:r>
              <a:rPr lang="en-US" dirty="0" smtClean="0"/>
              <a:t> </a:t>
            </a:r>
            <a:r>
              <a:rPr lang="en-US" dirty="0" err="1" smtClean="0"/>
              <a:t>thức</a:t>
            </a:r>
            <a:r>
              <a:rPr lang="en-US" dirty="0" smtClean="0"/>
              <a:t> </a:t>
            </a:r>
            <a:r>
              <a:rPr lang="en-US" dirty="0" err="1" smtClean="0"/>
              <a:t>cơ</a:t>
            </a:r>
            <a:r>
              <a:rPr lang="en-US" dirty="0" smtClean="0"/>
              <a:t> </a:t>
            </a:r>
            <a:r>
              <a:rPr lang="en-US" dirty="0" err="1" smtClean="0"/>
              <a:t>bản</a:t>
            </a:r>
            <a:r>
              <a:rPr lang="en-US" dirty="0" smtClean="0"/>
              <a:t> </a:t>
            </a:r>
            <a:r>
              <a:rPr lang="en-US" dirty="0" err="1" smtClean="0"/>
              <a:t>về</a:t>
            </a:r>
            <a:r>
              <a:rPr lang="en-US" dirty="0" smtClean="0"/>
              <a:t> TIFF</a:t>
            </a:r>
          </a:p>
          <a:p>
            <a:pPr>
              <a:buNone/>
            </a:pPr>
            <a:r>
              <a:rPr lang="en-US" dirty="0" smtClean="0"/>
              <a:t>   1) </a:t>
            </a:r>
            <a:r>
              <a:rPr lang="en-US" dirty="0" err="1" smtClean="0"/>
              <a:t>Khái</a:t>
            </a:r>
            <a:r>
              <a:rPr lang="en-US" dirty="0" smtClean="0"/>
              <a:t> </a:t>
            </a:r>
            <a:r>
              <a:rPr lang="en-US" dirty="0" err="1" smtClean="0"/>
              <a:t>niệm</a:t>
            </a:r>
            <a:r>
              <a:rPr lang="en-US" dirty="0" smtClean="0"/>
              <a:t> </a:t>
            </a:r>
          </a:p>
          <a:p>
            <a:pPr>
              <a:buNone/>
            </a:pPr>
            <a:r>
              <a:rPr lang="en-US" dirty="0" smtClean="0"/>
              <a:t>	   +</a:t>
            </a:r>
            <a:r>
              <a:rPr lang="en-US" dirty="0" smtClean="0">
                <a:latin typeface="Times New Roman" pitchFamily="18" charset="0"/>
                <a:cs typeface="Times New Roman" pitchFamily="18" charset="0"/>
              </a:rPr>
              <a:t>TIFF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cụm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tắt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Tagged Image File Format,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định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file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lưu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ảnh</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+TIFF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hay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lượng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ảnh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nén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như</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định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JPEG. </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tệp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ảnh</a:t>
            </a:r>
            <a:r>
              <a:rPr lang="en-US" dirty="0" smtClean="0">
                <a:latin typeface="Times New Roman" pitchFamily="18" charset="0"/>
                <a:cs typeface="Times New Roman" pitchFamily="18" charset="0"/>
              </a:rPr>
              <a:t> TIFF </a:t>
            </a:r>
            <a:r>
              <a:rPr lang="en-US" dirty="0" err="1" smtClean="0">
                <a:latin typeface="Times New Roman" pitchFamily="18" charset="0"/>
                <a:cs typeface="Times New Roman" pitchFamily="18" charset="0"/>
              </a:rPr>
              <a:t>thường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máy</a:t>
            </a:r>
            <a:r>
              <a:rPr lang="en-US" dirty="0" smtClean="0">
                <a:latin typeface="Times New Roman" pitchFamily="18" charset="0"/>
                <a:cs typeface="Times New Roman" pitchFamily="18" charset="0"/>
              </a:rPr>
              <a:t> fax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hay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máy</a:t>
            </a:r>
            <a:r>
              <a:rPr lang="en-US" dirty="0" smtClean="0">
                <a:latin typeface="Times New Roman" pitchFamily="18" charset="0"/>
                <a:cs typeface="Times New Roman" pitchFamily="18" charset="0"/>
              </a:rPr>
              <a:t> in </a:t>
            </a:r>
            <a:r>
              <a:rPr lang="en-US" dirty="0" err="1" smtClean="0">
                <a:latin typeface="Times New Roman" pitchFamily="18" charset="0"/>
                <a:cs typeface="Times New Roman" pitchFamily="18" charset="0"/>
              </a:rPr>
              <a:t>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họa</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4" name="Title 1"/>
          <p:cNvSpPr>
            <a:spLocks noGrp="1"/>
          </p:cNvSpPr>
          <p:nvPr>
            <p:ph type="title"/>
          </p:nvPr>
        </p:nvSpPr>
        <p:spPr>
          <a:xfrm>
            <a:off x="609600" y="-152400"/>
            <a:ext cx="8229600" cy="1295400"/>
          </a:xfrm>
        </p:spPr>
        <p:txBody>
          <a:bodyPr>
            <a:normAutofit/>
          </a:bodyPr>
          <a:lstStyle/>
          <a:p>
            <a:pPr marL="1028700" indent="-1028700" algn="ctr"/>
            <a:r>
              <a:rPr lang="en-US" sz="3600" b="1" err="1" smtClean="0">
                <a:latin typeface="Times New Roman" pitchFamily="18" charset="0"/>
                <a:cs typeface="Times New Roman" pitchFamily="18" charset="0"/>
              </a:rPr>
              <a:t>IV</a:t>
            </a:r>
            <a:r>
              <a:rPr lang="en-US" sz="3600" b="1" smtClean="0">
                <a:latin typeface="Times New Roman" pitchFamily="18" charset="0"/>
                <a:cs typeface="Times New Roman" pitchFamily="18" charset="0"/>
              </a:rPr>
              <a:t>. So </a:t>
            </a:r>
            <a:r>
              <a:rPr lang="en-US" sz="3600" b="1" dirty="0" err="1" smtClean="0">
                <a:latin typeface="Times New Roman" pitchFamily="18" charset="0"/>
                <a:cs typeface="Times New Roman" pitchFamily="18" charset="0"/>
              </a:rPr>
              <a:t>sánh</a:t>
            </a:r>
            <a:r>
              <a:rPr lang="en-US" sz="3600" b="1" dirty="0" smtClean="0">
                <a:latin typeface="Times New Roman" pitchFamily="18" charset="0"/>
                <a:cs typeface="Times New Roman" pitchFamily="18" charset="0"/>
              </a:rPr>
              <a:t> *.tif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*.jpg</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6858000"/>
          </a:xfrm>
        </p:spPr>
        <p:txBody>
          <a:bodyPr/>
          <a:lstStyle/>
          <a:p>
            <a:pPr>
              <a:buNone/>
            </a:pPr>
            <a:r>
              <a:rPr lang="en-US" dirty="0" smtClean="0"/>
              <a:t>2) </a:t>
            </a:r>
            <a:r>
              <a:rPr lang="en-US" dirty="0" err="1" smtClean="0"/>
              <a:t>Cấu</a:t>
            </a:r>
            <a:r>
              <a:rPr lang="en-US" dirty="0" smtClean="0"/>
              <a:t> </a:t>
            </a:r>
            <a:r>
              <a:rPr lang="en-US" dirty="0" err="1" smtClean="0"/>
              <a:t>trúc</a:t>
            </a:r>
            <a:r>
              <a:rPr lang="en-US" dirty="0" smtClean="0"/>
              <a:t> TIFF</a:t>
            </a:r>
          </a:p>
          <a:p>
            <a:pPr>
              <a:buNone/>
            </a:pPr>
            <a:r>
              <a:rPr lang="en-US" dirty="0" smtClean="0"/>
              <a:t>	  </a:t>
            </a:r>
            <a:r>
              <a:rPr lang="en-US" dirty="0" err="1" smtClean="0"/>
              <a:t>Cấu</a:t>
            </a:r>
            <a:r>
              <a:rPr lang="en-US" dirty="0" smtClean="0"/>
              <a:t> </a:t>
            </a:r>
            <a:r>
              <a:rPr lang="en-US" dirty="0" err="1" smtClean="0"/>
              <a:t>trúc</a:t>
            </a:r>
            <a:r>
              <a:rPr lang="en-US" dirty="0" smtClean="0"/>
              <a:t> </a:t>
            </a:r>
            <a:r>
              <a:rPr lang="en-US" dirty="0" err="1" smtClean="0"/>
              <a:t>một</a:t>
            </a:r>
            <a:r>
              <a:rPr lang="en-US" dirty="0" smtClean="0"/>
              <a:t> </a:t>
            </a:r>
            <a:r>
              <a:rPr lang="en-US" dirty="0" err="1" smtClean="0"/>
              <a:t>tệp</a:t>
            </a:r>
            <a:r>
              <a:rPr lang="en-US" dirty="0" smtClean="0"/>
              <a:t> </a:t>
            </a:r>
            <a:r>
              <a:rPr lang="en-US" dirty="0" err="1" smtClean="0"/>
              <a:t>ảnh</a:t>
            </a:r>
            <a:r>
              <a:rPr lang="en-US" dirty="0" smtClean="0"/>
              <a:t> TIFF </a:t>
            </a:r>
            <a:r>
              <a:rPr lang="en-US" dirty="0" err="1" smtClean="0"/>
              <a:t>bắt</a:t>
            </a:r>
            <a:r>
              <a:rPr lang="en-US" dirty="0" smtClean="0"/>
              <a:t> </a:t>
            </a:r>
            <a:r>
              <a:rPr lang="en-US" dirty="0" err="1" smtClean="0"/>
              <a:t>đầu</a:t>
            </a:r>
            <a:r>
              <a:rPr lang="en-US" dirty="0" smtClean="0"/>
              <a:t> </a:t>
            </a:r>
            <a:r>
              <a:rPr lang="en-US" dirty="0" err="1" smtClean="0"/>
              <a:t>bởi</a:t>
            </a:r>
            <a:r>
              <a:rPr lang="en-US" dirty="0" smtClean="0"/>
              <a:t> </a:t>
            </a:r>
            <a:r>
              <a:rPr lang="en-US" dirty="0" err="1" smtClean="0"/>
              <a:t>một</a:t>
            </a:r>
            <a:r>
              <a:rPr lang="en-US" dirty="0" smtClean="0"/>
              <a:t> </a:t>
            </a:r>
            <a:r>
              <a:rPr lang="en-US" dirty="0" err="1" smtClean="0"/>
              <a:t>trường</a:t>
            </a:r>
            <a:r>
              <a:rPr lang="en-US" dirty="0" smtClean="0"/>
              <a:t> </a:t>
            </a:r>
            <a:r>
              <a:rPr lang="en-US" dirty="0" err="1" smtClean="0"/>
              <a:t>có</a:t>
            </a:r>
            <a:r>
              <a:rPr lang="en-US" dirty="0" smtClean="0"/>
              <a:t> </a:t>
            </a:r>
            <a:r>
              <a:rPr lang="en-US" dirty="0" err="1" smtClean="0"/>
              <a:t>độ</a:t>
            </a:r>
            <a:r>
              <a:rPr lang="en-US" dirty="0" smtClean="0"/>
              <a:t> </a:t>
            </a:r>
            <a:r>
              <a:rPr lang="en-US" dirty="0" err="1" smtClean="0"/>
              <a:t>dài</a:t>
            </a:r>
            <a:r>
              <a:rPr lang="en-US" dirty="0" smtClean="0"/>
              <a:t> 8 bytes (Image File Header) </a:t>
            </a:r>
            <a:r>
              <a:rPr lang="en-US" dirty="0" err="1" smtClean="0"/>
              <a:t>để</a:t>
            </a:r>
            <a:r>
              <a:rPr lang="en-US" dirty="0" smtClean="0"/>
              <a:t> </a:t>
            </a:r>
            <a:r>
              <a:rPr lang="en-US" dirty="0" err="1" smtClean="0"/>
              <a:t>trỏ</a:t>
            </a:r>
            <a:r>
              <a:rPr lang="en-US" dirty="0" smtClean="0"/>
              <a:t> </a:t>
            </a:r>
            <a:r>
              <a:rPr lang="en-US" dirty="0" err="1" smtClean="0"/>
              <a:t>tới</a:t>
            </a:r>
            <a:r>
              <a:rPr lang="en-US" dirty="0" smtClean="0"/>
              <a:t> </a:t>
            </a:r>
            <a:r>
              <a:rPr lang="en-US" dirty="0" err="1" smtClean="0"/>
              <a:t>đường</a:t>
            </a:r>
            <a:r>
              <a:rPr lang="en-US" dirty="0" smtClean="0"/>
              <a:t> </a:t>
            </a:r>
            <a:r>
              <a:rPr lang="en-US" dirty="0" err="1" smtClean="0"/>
              <a:t>dẫn</a:t>
            </a:r>
            <a:r>
              <a:rPr lang="en-US" dirty="0" smtClean="0"/>
              <a:t> </a:t>
            </a:r>
            <a:r>
              <a:rPr lang="en-US" dirty="0" err="1" smtClean="0"/>
              <a:t>của</a:t>
            </a:r>
            <a:r>
              <a:rPr lang="en-US" dirty="0" smtClean="0"/>
              <a:t> </a:t>
            </a:r>
            <a:r>
              <a:rPr lang="en-US" dirty="0" err="1" smtClean="0"/>
              <a:t>tệp</a:t>
            </a:r>
            <a:r>
              <a:rPr lang="en-US" dirty="0" smtClean="0"/>
              <a:t> (IFD – Image File Directory). </a:t>
            </a:r>
          </a:p>
          <a:p>
            <a:pPr marL="571500" indent="-571500">
              <a:buNone/>
            </a:pPr>
            <a:r>
              <a:rPr lang="en-US" smtClean="0"/>
              <a:t>   + Image </a:t>
            </a:r>
            <a:r>
              <a:rPr lang="en-US" dirty="0" smtClean="0"/>
              <a:t>File Header: </a:t>
            </a:r>
          </a:p>
          <a:p>
            <a:pPr marL="571500" indent="-571500">
              <a:buNone/>
            </a:pPr>
            <a:r>
              <a:rPr lang="en-US" dirty="0" smtClean="0"/>
              <a:t>        - Bytes 0-1</a:t>
            </a:r>
          </a:p>
          <a:p>
            <a:pPr marL="571500" indent="-571500">
              <a:buNone/>
            </a:pPr>
            <a:r>
              <a:rPr lang="en-US" dirty="0" smtClean="0"/>
              <a:t>        - Bytes 2-3 </a:t>
            </a:r>
          </a:p>
          <a:p>
            <a:pPr marL="571500" indent="-571500">
              <a:buNone/>
            </a:pPr>
            <a:r>
              <a:rPr lang="en-US" dirty="0" smtClean="0"/>
              <a:t>	 - Bytes </a:t>
            </a:r>
            <a:r>
              <a:rPr lang="en-US" smtClean="0"/>
              <a:t>4-7 </a:t>
            </a:r>
          </a:p>
          <a:p>
            <a:pPr marL="571500" indent="-571500">
              <a:buNone/>
            </a:pPr>
            <a:r>
              <a:rPr lang="en-US" smtClean="0"/>
              <a:t>   + Image </a:t>
            </a:r>
            <a:r>
              <a:rPr lang="en-US" dirty="0" smtClean="0"/>
              <a:t>File Directory 	:</a:t>
            </a:r>
          </a:p>
          <a:p>
            <a:pPr marL="571500" lvl="0" indent="-571500">
              <a:buNone/>
            </a:pPr>
            <a:r>
              <a:rPr lang="en-US" dirty="0" smtClean="0"/>
              <a:t>       -IFD Entry</a:t>
            </a:r>
          </a:p>
          <a:p>
            <a:pPr marL="571500" lvl="0" indent="-571500">
              <a:buNone/>
            </a:pPr>
            <a:r>
              <a:rPr lang="en-US" dirty="0" smtClean="0"/>
              <a:t>	-Order </a:t>
            </a:r>
          </a:p>
          <a:p>
            <a:pPr marL="571500" lvl="0" indent="-571500">
              <a:buNone/>
            </a:pPr>
            <a:r>
              <a:rPr lang="en-US" dirty="0" smtClean="0"/>
              <a:t>	-Type</a:t>
            </a:r>
          </a:p>
          <a:p>
            <a:pPr marL="571500" lvl="0" indent="-571500">
              <a:buNone/>
            </a:pPr>
            <a:endParaRPr lang="en-US" dirty="0" smtClean="0"/>
          </a:p>
          <a:p>
            <a:pPr marL="571500" indent="-571500">
              <a:buNone/>
            </a:pPr>
            <a:endParaRPr lang="en-US" dirty="0" smtClean="0"/>
          </a:p>
          <a:p>
            <a:pPr marL="571500" indent="-571500">
              <a:buFont typeface="+mj-lt"/>
              <a:buAutoNum type="romanLcPeriod"/>
            </a:pPr>
            <a:endParaRPr lang="en-US" dirty="0">
              <a:latin typeface="Times New Roman" pitchFamily="18" charset="0"/>
              <a:cs typeface="Times New Roman" pitchFamily="18" charset="0"/>
            </a:endParaRPr>
          </a:p>
        </p:txBody>
      </p:sp>
      <p:sp>
        <p:nvSpPr>
          <p:cNvPr id="4" name="Title 1"/>
          <p:cNvSpPr>
            <a:spLocks noGrp="1"/>
          </p:cNvSpPr>
          <p:nvPr>
            <p:ph type="title"/>
          </p:nvPr>
        </p:nvSpPr>
        <p:spPr>
          <a:xfrm>
            <a:off x="609600" y="-381000"/>
            <a:ext cx="8229600" cy="1295400"/>
          </a:xfrm>
        </p:spPr>
        <p:txBody>
          <a:bodyPr>
            <a:normAutofit/>
          </a:bodyPr>
          <a:lstStyle/>
          <a:p>
            <a:pPr marL="1028700" indent="-1028700" algn="ctr"/>
            <a:r>
              <a:rPr lang="en-US" sz="3600" b="1" dirty="0" err="1" smtClean="0">
                <a:latin typeface="Times New Roman" pitchFamily="18" charset="0"/>
                <a:cs typeface="Times New Roman" pitchFamily="18" charset="0"/>
              </a:rPr>
              <a:t>IV.So</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sánh</a:t>
            </a:r>
            <a:r>
              <a:rPr lang="en-US" sz="3600" b="1" dirty="0" smtClean="0">
                <a:latin typeface="Times New Roman" pitchFamily="18" charset="0"/>
                <a:cs typeface="Times New Roman" pitchFamily="18" charset="0"/>
              </a:rPr>
              <a:t> *.tif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*.jpg</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lstStyle/>
          <a:p>
            <a:pPr>
              <a:buNone/>
            </a:pPr>
            <a:r>
              <a:rPr lang="en-US" dirty="0" smtClean="0">
                <a:latin typeface="Times New Roman" pitchFamily="18" charset="0"/>
                <a:cs typeface="Times New Roman" pitchFamily="18" charset="0"/>
              </a:rPr>
              <a:t>3) </a:t>
            </a: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ảnh</a:t>
            </a:r>
            <a:r>
              <a:rPr lang="en-US" dirty="0" smtClean="0">
                <a:latin typeface="Times New Roman" pitchFamily="18" charset="0"/>
                <a:cs typeface="Times New Roman" pitchFamily="18" charset="0"/>
              </a:rPr>
              <a:t> TIFF</a:t>
            </a:r>
          </a:p>
          <a:p>
            <a:pPr marL="514350" lvl="2" indent="-514350">
              <a:buClr>
                <a:schemeClr val="accent3"/>
              </a:buClr>
              <a:buSzPct val="95000"/>
              <a:buFont typeface="+mj-lt"/>
              <a:buAutoNum type="alphaLcPeriod"/>
            </a:pPr>
            <a:r>
              <a:rPr lang="fr-FR" sz="2400" dirty="0" err="1" smtClean="0"/>
              <a:t>Ảnh</a:t>
            </a:r>
            <a:r>
              <a:rPr lang="fr-FR" sz="2400" dirty="0" smtClean="0"/>
              <a:t> </a:t>
            </a:r>
            <a:r>
              <a:rPr lang="fr-FR" sz="2400" dirty="0" err="1" smtClean="0"/>
              <a:t>nhị</a:t>
            </a:r>
            <a:r>
              <a:rPr lang="fr-FR" sz="2400" dirty="0" smtClean="0"/>
              <a:t> </a:t>
            </a:r>
            <a:r>
              <a:rPr lang="fr-FR" sz="2400" dirty="0" err="1" smtClean="0"/>
              <a:t>phân</a:t>
            </a:r>
            <a:r>
              <a:rPr lang="fr-FR" sz="2400" dirty="0" smtClean="0"/>
              <a:t> (</a:t>
            </a:r>
            <a:r>
              <a:rPr lang="fr-FR" sz="2400" dirty="0" err="1" smtClean="0"/>
              <a:t>Bilevel</a:t>
            </a:r>
            <a:r>
              <a:rPr lang="fr-FR" sz="2400" dirty="0" smtClean="0"/>
              <a:t> Images)</a:t>
            </a:r>
            <a:endParaRPr lang="en-US" dirty="0" smtClean="0">
              <a:latin typeface="Times New Roman" pitchFamily="18" charset="0"/>
              <a:cs typeface="Times New Roman" pitchFamily="18" charset="0"/>
            </a:endParaRPr>
          </a:p>
          <a:p>
            <a:pPr marL="514350" lvl="2" indent="-514350">
              <a:buClr>
                <a:schemeClr val="accent3"/>
              </a:buClr>
              <a:buSzPct val="95000"/>
              <a:buFont typeface="+mj-lt"/>
              <a:buAutoNum type="alphaLcPeriod"/>
            </a:pPr>
            <a:r>
              <a:rPr lang="fr-FR" sz="2400" dirty="0" err="1" smtClean="0"/>
              <a:t>Ảnh</a:t>
            </a:r>
            <a:r>
              <a:rPr lang="fr-FR" sz="2400" dirty="0" smtClean="0"/>
              <a:t> </a:t>
            </a:r>
            <a:r>
              <a:rPr lang="fr-FR" sz="2400" dirty="0" err="1" smtClean="0"/>
              <a:t>đa</a:t>
            </a:r>
            <a:r>
              <a:rPr lang="fr-FR" sz="2400" dirty="0" smtClean="0"/>
              <a:t> </a:t>
            </a:r>
            <a:r>
              <a:rPr lang="fr-FR" sz="2400" dirty="0" err="1" smtClean="0"/>
              <a:t>mức</a:t>
            </a:r>
            <a:r>
              <a:rPr lang="fr-FR" sz="2400" dirty="0" smtClean="0"/>
              <a:t> </a:t>
            </a:r>
            <a:r>
              <a:rPr lang="fr-FR" sz="2400" dirty="0" err="1" smtClean="0"/>
              <a:t>xám</a:t>
            </a:r>
            <a:r>
              <a:rPr lang="fr-FR" sz="2400" dirty="0" smtClean="0"/>
              <a:t> (</a:t>
            </a:r>
            <a:r>
              <a:rPr lang="fr-FR" sz="2400" dirty="0" err="1" smtClean="0"/>
              <a:t>Grayscale</a:t>
            </a:r>
            <a:r>
              <a:rPr lang="fr-FR" sz="2400" dirty="0" smtClean="0"/>
              <a:t> Images)</a:t>
            </a:r>
          </a:p>
          <a:p>
            <a:pPr marL="514350" lvl="2" indent="-514350">
              <a:buClr>
                <a:schemeClr val="accent3"/>
              </a:buClr>
              <a:buSzPct val="95000"/>
              <a:buFont typeface="+mj-lt"/>
              <a:buAutoNum type="alphaLcPeriod"/>
            </a:pPr>
            <a:r>
              <a:rPr lang="en-US" sz="2400" dirty="0" err="1" smtClean="0"/>
              <a:t>Ảnh</a:t>
            </a:r>
            <a:r>
              <a:rPr lang="en-US" sz="2400" dirty="0" smtClean="0"/>
              <a:t> </a:t>
            </a:r>
            <a:r>
              <a:rPr lang="en-US" sz="2400" dirty="0" err="1" smtClean="0"/>
              <a:t>đa</a:t>
            </a:r>
            <a:r>
              <a:rPr lang="en-US" sz="2400" dirty="0" smtClean="0"/>
              <a:t> </a:t>
            </a:r>
            <a:r>
              <a:rPr lang="en-US" sz="2400" dirty="0" err="1" smtClean="0"/>
              <a:t>màu</a:t>
            </a:r>
            <a:r>
              <a:rPr lang="en-US" sz="2400" dirty="0" smtClean="0"/>
              <a:t> </a:t>
            </a:r>
            <a:r>
              <a:rPr lang="en-US" sz="2400" dirty="0" err="1" smtClean="0"/>
              <a:t>sắc</a:t>
            </a:r>
            <a:r>
              <a:rPr lang="en-US" sz="2400" dirty="0" smtClean="0"/>
              <a:t> (Palette-color Images)</a:t>
            </a:r>
          </a:p>
          <a:p>
            <a:pPr marL="514350" lvl="2" indent="-514350">
              <a:buClr>
                <a:schemeClr val="accent3"/>
              </a:buClr>
              <a:buSzPct val="95000"/>
              <a:buFont typeface="+mj-lt"/>
              <a:buAutoNum type="alphaLcPeriod"/>
            </a:pPr>
            <a:r>
              <a:rPr lang="en-US" sz="2400" dirty="0" err="1" smtClean="0"/>
              <a:t>Ảnh</a:t>
            </a:r>
            <a:r>
              <a:rPr lang="en-US" sz="2400" dirty="0" smtClean="0"/>
              <a:t> </a:t>
            </a:r>
            <a:r>
              <a:rPr lang="en-US" sz="2400" dirty="0" err="1" smtClean="0"/>
              <a:t>màu</a:t>
            </a:r>
            <a:r>
              <a:rPr lang="en-US" sz="2400" dirty="0" smtClean="0"/>
              <a:t> RGB </a:t>
            </a:r>
            <a:r>
              <a:rPr lang="en-US" sz="2400" dirty="0" err="1" smtClean="0"/>
              <a:t>đầy</a:t>
            </a:r>
            <a:r>
              <a:rPr lang="en-US" sz="2400" dirty="0" smtClean="0"/>
              <a:t> </a:t>
            </a:r>
            <a:r>
              <a:rPr lang="en-US" sz="2400" dirty="0" err="1" smtClean="0"/>
              <a:t>đủ</a:t>
            </a:r>
            <a:r>
              <a:rPr lang="en-US" sz="2400" dirty="0" smtClean="0"/>
              <a:t> (RGB Full Color Images)</a:t>
            </a:r>
          </a:p>
          <a:p>
            <a:pPr marL="514350" lvl="2" indent="-514350">
              <a:buClr>
                <a:schemeClr val="accent3"/>
              </a:buClr>
              <a:buSzPct val="95000"/>
              <a:buFont typeface="+mj-lt"/>
              <a:buAutoNum type="alphaLcPeriod"/>
            </a:pPr>
            <a:r>
              <a:rPr lang="en-US" sz="2400" dirty="0" err="1" smtClean="0"/>
              <a:t>Một</a:t>
            </a:r>
            <a:r>
              <a:rPr lang="en-US" sz="2400" dirty="0" smtClean="0"/>
              <a:t> </a:t>
            </a:r>
            <a:r>
              <a:rPr lang="en-US" sz="2400" dirty="0" err="1" smtClean="0"/>
              <a:t>số</a:t>
            </a:r>
            <a:r>
              <a:rPr lang="en-US" sz="2400" dirty="0" smtClean="0"/>
              <a:t> </a:t>
            </a:r>
            <a:r>
              <a:rPr lang="en-US" sz="2400" dirty="0" err="1" smtClean="0"/>
              <a:t>phân</a:t>
            </a:r>
            <a:r>
              <a:rPr lang="en-US" sz="2400" dirty="0" smtClean="0"/>
              <a:t> </a:t>
            </a:r>
            <a:r>
              <a:rPr lang="en-US" sz="2400" dirty="0" err="1" smtClean="0"/>
              <a:t>loại</a:t>
            </a:r>
            <a:r>
              <a:rPr lang="en-US" sz="2400" dirty="0" smtClean="0"/>
              <a:t> </a:t>
            </a:r>
            <a:r>
              <a:rPr lang="en-US" sz="2400" dirty="0" err="1" smtClean="0"/>
              <a:t>ảnh</a:t>
            </a:r>
            <a:r>
              <a:rPr lang="en-US" sz="2400" dirty="0" smtClean="0"/>
              <a:t> TIFF </a:t>
            </a:r>
            <a:r>
              <a:rPr lang="en-US" sz="2400" dirty="0" err="1" smtClean="0"/>
              <a:t>cải</a:t>
            </a:r>
            <a:r>
              <a:rPr lang="en-US" sz="2400" dirty="0" smtClean="0"/>
              <a:t> </a:t>
            </a:r>
            <a:r>
              <a:rPr lang="en-US" sz="2400" dirty="0" err="1" smtClean="0"/>
              <a:t>tiến</a:t>
            </a:r>
            <a:endParaRPr lang="en-US" sz="2400" dirty="0" smtClean="0"/>
          </a:p>
          <a:p>
            <a:pPr marL="514350" lvl="2" indent="-514350">
              <a:buClr>
                <a:schemeClr val="accent3"/>
              </a:buClr>
              <a:buSzPct val="95000"/>
              <a:buNone/>
            </a:pPr>
            <a:r>
              <a:rPr lang="en-US" sz="2400" dirty="0" smtClean="0"/>
              <a:t>		- Tiled Images</a:t>
            </a:r>
          </a:p>
          <a:p>
            <a:pPr marL="514350" lvl="2" indent="-514350">
              <a:buClr>
                <a:schemeClr val="accent3"/>
              </a:buClr>
              <a:buSzPct val="95000"/>
              <a:buNone/>
            </a:pPr>
            <a:r>
              <a:rPr lang="en-US" sz="2400" dirty="0" smtClean="0"/>
              <a:t>		- CMYK Images</a:t>
            </a:r>
          </a:p>
          <a:p>
            <a:pPr marL="514350" lvl="2" indent="-514350">
              <a:buClr>
                <a:schemeClr val="accent3"/>
              </a:buClr>
              <a:buSzPct val="95000"/>
              <a:buNone/>
            </a:pPr>
            <a:r>
              <a:rPr lang="en-US" sz="2400" dirty="0" smtClean="0"/>
              <a:t>		- </a:t>
            </a:r>
            <a:r>
              <a:rPr lang="en-US" sz="2400" dirty="0" err="1" smtClean="0"/>
              <a:t>YCbCr</a:t>
            </a:r>
            <a:r>
              <a:rPr lang="en-US" sz="2400" dirty="0" smtClean="0"/>
              <a:t> Images</a:t>
            </a:r>
          </a:p>
          <a:p>
            <a:pPr marL="514350" lvl="2" indent="-514350">
              <a:buClr>
                <a:schemeClr val="accent3"/>
              </a:buClr>
              <a:buSzPct val="95000"/>
              <a:buNone/>
            </a:pPr>
            <a:r>
              <a:rPr lang="en-US" sz="2400" dirty="0" smtClean="0"/>
              <a:t>		- CIEL*a*b Images</a:t>
            </a:r>
          </a:p>
          <a:p>
            <a:pPr marL="514350" lvl="2" indent="-514350">
              <a:buClr>
                <a:schemeClr val="accent3"/>
              </a:buClr>
              <a:buSzPct val="95000"/>
              <a:buNone/>
            </a:pPr>
            <a:endParaRPr lang="en-US" sz="2400" dirty="0" smtClean="0"/>
          </a:p>
          <a:p>
            <a:pPr marL="514350" lvl="2" indent="-514350">
              <a:buClr>
                <a:schemeClr val="accent3"/>
              </a:buClr>
              <a:buSzPct val="95000"/>
              <a:buFont typeface="+mj-lt"/>
              <a:buAutoNum type="alphaLcPeriod"/>
            </a:pPr>
            <a:endParaRPr lang="en-US" sz="1800" dirty="0" smtClean="0"/>
          </a:p>
        </p:txBody>
      </p:sp>
      <p:sp>
        <p:nvSpPr>
          <p:cNvPr id="4" name="Title 1"/>
          <p:cNvSpPr>
            <a:spLocks noGrp="1"/>
          </p:cNvSpPr>
          <p:nvPr>
            <p:ph type="title"/>
          </p:nvPr>
        </p:nvSpPr>
        <p:spPr>
          <a:xfrm>
            <a:off x="609600" y="-381000"/>
            <a:ext cx="8229600" cy="1295400"/>
          </a:xfrm>
        </p:spPr>
        <p:txBody>
          <a:bodyPr>
            <a:normAutofit/>
          </a:bodyPr>
          <a:lstStyle/>
          <a:p>
            <a:pPr marL="1028700" indent="-1028700" algn="ctr"/>
            <a:r>
              <a:rPr lang="en-US" sz="3600" b="1" dirty="0" err="1" smtClean="0">
                <a:latin typeface="Times New Roman" pitchFamily="18" charset="0"/>
                <a:cs typeface="Times New Roman" pitchFamily="18" charset="0"/>
              </a:rPr>
              <a:t>IV.So</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sánh</a:t>
            </a:r>
            <a:r>
              <a:rPr lang="en-US" sz="3600" b="1" dirty="0" smtClean="0">
                <a:latin typeface="Times New Roman" pitchFamily="18" charset="0"/>
                <a:cs typeface="Times New Roman" pitchFamily="18" charset="0"/>
              </a:rPr>
              <a:t> *.tif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*.jpg</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pPr lvl="0">
              <a:buNone/>
            </a:pPr>
            <a:r>
              <a:rPr lang="en-US" dirty="0" smtClean="0"/>
              <a:t>II) </a:t>
            </a:r>
            <a:r>
              <a:rPr lang="en-US" dirty="0" err="1" smtClean="0"/>
              <a:t>Các</a:t>
            </a:r>
            <a:r>
              <a:rPr lang="en-US" dirty="0" smtClean="0"/>
              <a:t> </a:t>
            </a:r>
            <a:r>
              <a:rPr lang="en-US" dirty="0" err="1" smtClean="0"/>
              <a:t>kĩ</a:t>
            </a:r>
            <a:r>
              <a:rPr lang="en-US" dirty="0" smtClean="0"/>
              <a:t> </a:t>
            </a:r>
            <a:r>
              <a:rPr lang="en-US" dirty="0" err="1" smtClean="0"/>
              <a:t>thuật</a:t>
            </a:r>
            <a:r>
              <a:rPr lang="en-US" dirty="0" smtClean="0"/>
              <a:t> </a:t>
            </a:r>
            <a:r>
              <a:rPr lang="en-US" dirty="0" err="1" smtClean="0"/>
              <a:t>nén</a:t>
            </a:r>
            <a:r>
              <a:rPr lang="en-US" dirty="0" smtClean="0"/>
              <a:t> </a:t>
            </a:r>
            <a:r>
              <a:rPr lang="en-US" dirty="0" err="1" smtClean="0"/>
              <a:t>ảnh</a:t>
            </a:r>
            <a:r>
              <a:rPr lang="en-US" dirty="0" smtClean="0"/>
              <a:t> TIFF</a:t>
            </a:r>
          </a:p>
          <a:p>
            <a:pPr marL="274320" lvl="1" indent="-274320">
              <a:buClr>
                <a:schemeClr val="accent3"/>
              </a:buClr>
              <a:buSzPct val="95000"/>
              <a:buNone/>
            </a:pPr>
            <a:r>
              <a:rPr lang="en-US" dirty="0" smtClean="0"/>
              <a:t>	a) </a:t>
            </a:r>
            <a:r>
              <a:rPr lang="en-US" dirty="0" err="1" smtClean="0"/>
              <a:t>PackBits</a:t>
            </a:r>
            <a:endParaRPr lang="en-US" sz="1800" dirty="0" smtClean="0"/>
          </a:p>
          <a:p>
            <a:pPr>
              <a:buNone/>
            </a:pPr>
            <a:r>
              <a:rPr lang="en-US" dirty="0" smtClean="0"/>
              <a:t>	    Ý </a:t>
            </a:r>
            <a:r>
              <a:rPr lang="en-US" dirty="0" err="1" smtClean="0"/>
              <a:t>tưởng</a:t>
            </a:r>
            <a:r>
              <a:rPr lang="en-US" dirty="0" smtClean="0"/>
              <a:t> </a:t>
            </a:r>
            <a:r>
              <a:rPr lang="en-US" dirty="0" err="1" smtClean="0"/>
              <a:t>cơ</a:t>
            </a:r>
            <a:r>
              <a:rPr lang="en-US" dirty="0" smtClean="0"/>
              <a:t> </a:t>
            </a:r>
            <a:r>
              <a:rPr lang="en-US" dirty="0" err="1" smtClean="0"/>
              <a:t>bản</a:t>
            </a:r>
            <a:r>
              <a:rPr lang="en-US" dirty="0" smtClean="0"/>
              <a:t> </a:t>
            </a:r>
            <a:r>
              <a:rPr lang="en-US" dirty="0" err="1" smtClean="0"/>
              <a:t>của</a:t>
            </a:r>
            <a:r>
              <a:rPr lang="en-US" dirty="0" smtClean="0"/>
              <a:t> </a:t>
            </a:r>
            <a:r>
              <a:rPr lang="en-US" dirty="0" err="1" smtClean="0"/>
              <a:t>thuật</a:t>
            </a:r>
            <a:r>
              <a:rPr lang="en-US" dirty="0" smtClean="0"/>
              <a:t> </a:t>
            </a:r>
            <a:r>
              <a:rPr lang="en-US" dirty="0" err="1" smtClean="0"/>
              <a:t>giải</a:t>
            </a:r>
            <a:r>
              <a:rPr lang="en-US" dirty="0" smtClean="0"/>
              <a:t> </a:t>
            </a:r>
            <a:r>
              <a:rPr lang="en-US" dirty="0" err="1" smtClean="0"/>
              <a:t>thuật</a:t>
            </a:r>
            <a:r>
              <a:rPr lang="en-US" dirty="0" smtClean="0"/>
              <a:t> </a:t>
            </a:r>
            <a:r>
              <a:rPr lang="en-US" dirty="0" err="1" smtClean="0"/>
              <a:t>packbits</a:t>
            </a:r>
            <a:r>
              <a:rPr lang="en-US" dirty="0" smtClean="0"/>
              <a:t> </a:t>
            </a:r>
            <a:r>
              <a:rPr lang="en-US" dirty="0" err="1" smtClean="0"/>
              <a:t>là</a:t>
            </a:r>
            <a:r>
              <a:rPr lang="en-US" dirty="0" smtClean="0"/>
              <a:t> </a:t>
            </a:r>
            <a:r>
              <a:rPr lang="en-US" dirty="0" err="1" smtClean="0"/>
              <a:t>thay</a:t>
            </a:r>
            <a:r>
              <a:rPr lang="en-US" dirty="0" smtClean="0"/>
              <a:t> </a:t>
            </a:r>
            <a:r>
              <a:rPr lang="en-US" dirty="0" err="1" smtClean="0"/>
              <a:t>thế</a:t>
            </a:r>
            <a:r>
              <a:rPr lang="en-US" dirty="0" smtClean="0"/>
              <a:t> </a:t>
            </a:r>
            <a:r>
              <a:rPr lang="en-US" dirty="0" err="1" smtClean="0"/>
              <a:t>chuỗi</a:t>
            </a:r>
            <a:r>
              <a:rPr lang="en-US" dirty="0" smtClean="0"/>
              <a:t> </a:t>
            </a:r>
            <a:r>
              <a:rPr lang="en-US" dirty="0" err="1" smtClean="0"/>
              <a:t>các</a:t>
            </a:r>
            <a:r>
              <a:rPr lang="en-US" dirty="0" smtClean="0"/>
              <a:t> </a:t>
            </a:r>
            <a:r>
              <a:rPr lang="en-US" dirty="0" err="1" smtClean="0"/>
              <a:t>ký</a:t>
            </a:r>
            <a:r>
              <a:rPr lang="en-US" dirty="0" smtClean="0"/>
              <a:t> </a:t>
            </a:r>
            <a:r>
              <a:rPr lang="en-US" dirty="0" err="1" smtClean="0"/>
              <a:t>tự</a:t>
            </a:r>
            <a:r>
              <a:rPr lang="en-US" dirty="0" smtClean="0"/>
              <a:t> </a:t>
            </a:r>
            <a:r>
              <a:rPr lang="en-US" dirty="0" err="1" smtClean="0"/>
              <a:t>giống</a:t>
            </a:r>
            <a:r>
              <a:rPr lang="en-US" dirty="0" smtClean="0"/>
              <a:t> </a:t>
            </a:r>
            <a:r>
              <a:rPr lang="en-US" dirty="0" err="1" smtClean="0"/>
              <a:t>nhau</a:t>
            </a:r>
            <a:r>
              <a:rPr lang="en-US" dirty="0" smtClean="0"/>
              <a:t> </a:t>
            </a:r>
            <a:r>
              <a:rPr lang="en-US" dirty="0" err="1" smtClean="0"/>
              <a:t>liên</a:t>
            </a:r>
            <a:r>
              <a:rPr lang="en-US" dirty="0" smtClean="0"/>
              <a:t> </a:t>
            </a:r>
            <a:r>
              <a:rPr lang="en-US" dirty="0" err="1" smtClean="0"/>
              <a:t>tiếp</a:t>
            </a:r>
            <a:r>
              <a:rPr lang="en-US" dirty="0" smtClean="0"/>
              <a:t> </a:t>
            </a:r>
            <a:r>
              <a:rPr lang="en-US" dirty="0" err="1" smtClean="0"/>
              <a:t>bằng</a:t>
            </a:r>
            <a:r>
              <a:rPr lang="en-US" dirty="0" smtClean="0"/>
              <a:t> </a:t>
            </a:r>
            <a:r>
              <a:rPr lang="en-US" dirty="0" err="1" smtClean="0"/>
              <a:t>một</a:t>
            </a:r>
            <a:r>
              <a:rPr lang="en-US" dirty="0" smtClean="0"/>
              <a:t> </a:t>
            </a:r>
            <a:r>
              <a:rPr lang="en-US" dirty="0" err="1" smtClean="0"/>
              <a:t>hoặc</a:t>
            </a:r>
            <a:r>
              <a:rPr lang="en-US" dirty="0" smtClean="0"/>
              <a:t> </a:t>
            </a:r>
            <a:r>
              <a:rPr lang="en-US" dirty="0" err="1" smtClean="0"/>
              <a:t>một</a:t>
            </a:r>
            <a:r>
              <a:rPr lang="en-US" dirty="0" smtClean="0"/>
              <a:t> </a:t>
            </a:r>
            <a:r>
              <a:rPr lang="en-US" dirty="0" err="1" smtClean="0"/>
              <a:t>vài</a:t>
            </a:r>
            <a:r>
              <a:rPr lang="en-US" dirty="0" smtClean="0"/>
              <a:t> </a:t>
            </a:r>
            <a:r>
              <a:rPr lang="en-US" dirty="0" err="1" smtClean="0"/>
              <a:t>ký</a:t>
            </a:r>
            <a:r>
              <a:rPr lang="en-US" dirty="0" smtClean="0"/>
              <a:t> </a:t>
            </a:r>
            <a:r>
              <a:rPr lang="en-US" dirty="0" err="1" smtClean="0"/>
              <a:t>tự</a:t>
            </a:r>
            <a:r>
              <a:rPr lang="en-US" dirty="0" smtClean="0"/>
              <a:t> </a:t>
            </a:r>
            <a:r>
              <a:rPr lang="en-US" dirty="0" err="1" smtClean="0"/>
              <a:t>đại</a:t>
            </a:r>
            <a:r>
              <a:rPr lang="en-US" dirty="0" smtClean="0"/>
              <a:t> </a:t>
            </a:r>
            <a:r>
              <a:rPr lang="en-US" dirty="0" err="1" smtClean="0"/>
              <a:t>diện</a:t>
            </a:r>
            <a:r>
              <a:rPr lang="en-US" dirty="0" smtClean="0"/>
              <a:t> </a:t>
            </a:r>
            <a:r>
              <a:rPr lang="en-US" dirty="0" err="1" smtClean="0"/>
              <a:t>cho</a:t>
            </a:r>
            <a:r>
              <a:rPr lang="en-US" dirty="0" smtClean="0"/>
              <a:t> </a:t>
            </a:r>
            <a:r>
              <a:rPr lang="en-US" dirty="0" err="1" smtClean="0"/>
              <a:t>chuỗi</a:t>
            </a:r>
            <a:r>
              <a:rPr lang="en-US" dirty="0" smtClean="0"/>
              <a:t> </a:t>
            </a:r>
            <a:r>
              <a:rPr lang="en-US" dirty="0" err="1" smtClean="0"/>
              <a:t>đó</a:t>
            </a:r>
            <a:r>
              <a:rPr lang="en-US" dirty="0" smtClean="0"/>
              <a:t>.</a:t>
            </a:r>
          </a:p>
          <a:p>
            <a:pPr lvl="0">
              <a:buNone/>
            </a:pPr>
            <a:r>
              <a:rPr lang="en-US" dirty="0" smtClean="0"/>
              <a:t>	    </a:t>
            </a:r>
            <a:r>
              <a:rPr lang="en-US" dirty="0" err="1" smtClean="0"/>
              <a:t>Đặc</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thuật</a:t>
            </a:r>
            <a:r>
              <a:rPr lang="en-US" dirty="0" smtClean="0"/>
              <a:t> </a:t>
            </a:r>
            <a:r>
              <a:rPr lang="en-US" dirty="0" err="1" smtClean="0"/>
              <a:t>toán</a:t>
            </a:r>
            <a:r>
              <a:rPr lang="en-US" dirty="0" smtClean="0"/>
              <a:t>:</a:t>
            </a:r>
          </a:p>
          <a:p>
            <a:pPr lvl="1"/>
            <a:r>
              <a:rPr lang="en-US" dirty="0" err="1" smtClean="0"/>
              <a:t>Đơn</a:t>
            </a:r>
            <a:r>
              <a:rPr lang="en-US" dirty="0" smtClean="0"/>
              <a:t> </a:t>
            </a:r>
            <a:r>
              <a:rPr lang="en-US" dirty="0" err="1" smtClean="0"/>
              <a:t>giản</a:t>
            </a:r>
            <a:r>
              <a:rPr lang="en-US" dirty="0" smtClean="0"/>
              <a:t> </a:t>
            </a:r>
            <a:r>
              <a:rPr lang="en-US" dirty="0" err="1" smtClean="0"/>
              <a:t>về</a:t>
            </a:r>
            <a:r>
              <a:rPr lang="en-US" dirty="0" smtClean="0"/>
              <a:t> </a:t>
            </a:r>
            <a:r>
              <a:rPr lang="en-US" dirty="0" err="1" smtClean="0"/>
              <a:t>mặt</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mã</a:t>
            </a:r>
            <a:r>
              <a:rPr lang="en-US" dirty="0" smtClean="0"/>
              <a:t> </a:t>
            </a:r>
            <a:r>
              <a:rPr lang="en-US" dirty="0" err="1" smtClean="0"/>
              <a:t>hóa</a:t>
            </a:r>
            <a:r>
              <a:rPr lang="en-US" dirty="0" smtClean="0"/>
              <a:t> </a:t>
            </a:r>
            <a:r>
              <a:rPr lang="en-US" dirty="0" err="1" smtClean="0"/>
              <a:t>và</a:t>
            </a:r>
            <a:r>
              <a:rPr lang="en-US" dirty="0" smtClean="0"/>
              <a:t> </a:t>
            </a:r>
            <a:r>
              <a:rPr lang="en-US" dirty="0" err="1" smtClean="0"/>
              <a:t>giải</a:t>
            </a:r>
            <a:r>
              <a:rPr lang="en-US" dirty="0" smtClean="0"/>
              <a:t> </a:t>
            </a:r>
            <a:r>
              <a:rPr lang="en-US" dirty="0" err="1" smtClean="0"/>
              <a:t>mã</a:t>
            </a:r>
            <a:endParaRPr lang="en-US" dirty="0" smtClean="0"/>
          </a:p>
          <a:p>
            <a:pPr lvl="1"/>
            <a:r>
              <a:rPr lang="en-US" dirty="0" err="1" smtClean="0"/>
              <a:t>Tốc</a:t>
            </a:r>
            <a:r>
              <a:rPr lang="en-US" dirty="0" smtClean="0"/>
              <a:t> </a:t>
            </a:r>
            <a:r>
              <a:rPr lang="en-US" dirty="0" err="1" smtClean="0"/>
              <a:t>độ</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nhanh</a:t>
            </a:r>
            <a:r>
              <a:rPr lang="en-US" dirty="0" smtClean="0"/>
              <a:t>. </a:t>
            </a:r>
          </a:p>
          <a:p>
            <a:pPr lvl="1"/>
            <a:r>
              <a:rPr lang="en-US" dirty="0" err="1" smtClean="0"/>
              <a:t>Tỉ</a:t>
            </a:r>
            <a:r>
              <a:rPr lang="en-US" dirty="0" smtClean="0"/>
              <a:t> </a:t>
            </a:r>
            <a:r>
              <a:rPr lang="en-US" dirty="0" err="1" smtClean="0"/>
              <a:t>số</a:t>
            </a:r>
            <a:r>
              <a:rPr lang="en-US" dirty="0" smtClean="0"/>
              <a:t> </a:t>
            </a:r>
            <a:r>
              <a:rPr lang="en-US" dirty="0" err="1" smtClean="0"/>
              <a:t>nén</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độ</a:t>
            </a:r>
            <a:r>
              <a:rPr lang="en-US" dirty="0" smtClean="0"/>
              <a:t> </a:t>
            </a:r>
            <a:r>
              <a:rPr lang="en-US" dirty="0" err="1" smtClean="0"/>
              <a:t>dài</a:t>
            </a:r>
            <a:r>
              <a:rPr lang="en-US" dirty="0" smtClean="0"/>
              <a:t> </a:t>
            </a:r>
            <a:r>
              <a:rPr lang="en-US" dirty="0" err="1" smtClean="0"/>
              <a:t>chuỗi</a:t>
            </a:r>
            <a:r>
              <a:rPr lang="en-US" dirty="0" smtClean="0"/>
              <a:t> </a:t>
            </a:r>
            <a:r>
              <a:rPr lang="en-US" dirty="0" err="1" smtClean="0"/>
              <a:t>các</a:t>
            </a:r>
            <a:r>
              <a:rPr lang="en-US" dirty="0" smtClean="0"/>
              <a:t> </a:t>
            </a:r>
            <a:r>
              <a:rPr lang="en-US" dirty="0" err="1" smtClean="0"/>
              <a:t>ký</a:t>
            </a:r>
            <a:r>
              <a:rPr lang="en-US" dirty="0" smtClean="0"/>
              <a:t> </a:t>
            </a:r>
            <a:r>
              <a:rPr lang="en-US" dirty="0" err="1" smtClean="0"/>
              <a:t>tự</a:t>
            </a:r>
            <a:r>
              <a:rPr lang="en-US" dirty="0" smtClean="0"/>
              <a:t> </a:t>
            </a:r>
            <a:r>
              <a:rPr lang="en-US" dirty="0" err="1" smtClean="0"/>
              <a:t>liên</a:t>
            </a:r>
            <a:r>
              <a:rPr lang="en-US" dirty="0" smtClean="0"/>
              <a:t> </a:t>
            </a:r>
            <a:r>
              <a:rPr lang="en-US" dirty="0" err="1" smtClean="0"/>
              <a:t>tiếp</a:t>
            </a:r>
            <a:r>
              <a:rPr lang="en-US" dirty="0" smtClean="0"/>
              <a:t> </a:t>
            </a:r>
            <a:r>
              <a:rPr lang="en-US" dirty="0" err="1" smtClean="0"/>
              <a:t>giống</a:t>
            </a:r>
            <a:r>
              <a:rPr lang="en-US" dirty="0" smtClean="0"/>
              <a:t> </a:t>
            </a:r>
            <a:r>
              <a:rPr lang="en-US" dirty="0" err="1" smtClean="0"/>
              <a:t>nhau</a:t>
            </a:r>
            <a:r>
              <a:rPr lang="en-US" dirty="0" smtClean="0"/>
              <a:t>.</a:t>
            </a:r>
          </a:p>
          <a:p>
            <a:pPr lvl="0">
              <a:buNone/>
            </a:pPr>
            <a:endParaRPr lang="en-US" dirty="0" smtClean="0"/>
          </a:p>
          <a:p>
            <a:pPr>
              <a:buNone/>
            </a:pPr>
            <a:endParaRPr lang="en-US" dirty="0" smtClean="0"/>
          </a:p>
          <a:p>
            <a:pPr>
              <a:buNone/>
            </a:pPr>
            <a:endParaRPr lang="en-US" dirty="0"/>
          </a:p>
        </p:txBody>
      </p:sp>
      <p:sp>
        <p:nvSpPr>
          <p:cNvPr id="4" name="Title 1"/>
          <p:cNvSpPr>
            <a:spLocks noGrp="1"/>
          </p:cNvSpPr>
          <p:nvPr>
            <p:ph type="title"/>
          </p:nvPr>
        </p:nvSpPr>
        <p:spPr>
          <a:xfrm>
            <a:off x="609600" y="-381000"/>
            <a:ext cx="8229600" cy="1295400"/>
          </a:xfrm>
        </p:spPr>
        <p:txBody>
          <a:bodyPr>
            <a:normAutofit/>
          </a:bodyPr>
          <a:lstStyle/>
          <a:p>
            <a:pPr marL="1028700" indent="-1028700" algn="ctr"/>
            <a:r>
              <a:rPr lang="en-US" sz="3600" b="1" dirty="0" err="1" smtClean="0">
                <a:latin typeface="Times New Roman" pitchFamily="18" charset="0"/>
                <a:cs typeface="Times New Roman" pitchFamily="18" charset="0"/>
              </a:rPr>
              <a:t>IV.So</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sánh</a:t>
            </a:r>
            <a:r>
              <a:rPr lang="en-US" sz="3600" b="1" dirty="0" smtClean="0">
                <a:latin typeface="Times New Roman" pitchFamily="18" charset="0"/>
                <a:cs typeface="Times New Roman" pitchFamily="18" charset="0"/>
              </a:rPr>
              <a:t> *.tif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*.jpg</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pPr lvl="0">
              <a:buNone/>
            </a:pPr>
            <a:r>
              <a:rPr lang="en-US" dirty="0" smtClean="0"/>
              <a:t>II) </a:t>
            </a:r>
            <a:r>
              <a:rPr lang="en-US" dirty="0" err="1" smtClean="0"/>
              <a:t>Các</a:t>
            </a:r>
            <a:r>
              <a:rPr lang="en-US" dirty="0" smtClean="0"/>
              <a:t> </a:t>
            </a:r>
            <a:r>
              <a:rPr lang="en-US" dirty="0" err="1" smtClean="0"/>
              <a:t>kĩ</a:t>
            </a:r>
            <a:r>
              <a:rPr lang="en-US" dirty="0" smtClean="0"/>
              <a:t> </a:t>
            </a:r>
            <a:r>
              <a:rPr lang="en-US" dirty="0" err="1" smtClean="0"/>
              <a:t>thuật</a:t>
            </a:r>
            <a:r>
              <a:rPr lang="en-US" dirty="0" smtClean="0"/>
              <a:t> </a:t>
            </a:r>
            <a:r>
              <a:rPr lang="en-US" dirty="0" err="1" smtClean="0"/>
              <a:t>nén</a:t>
            </a:r>
            <a:r>
              <a:rPr lang="en-US" dirty="0" smtClean="0"/>
              <a:t> </a:t>
            </a:r>
            <a:r>
              <a:rPr lang="en-US" dirty="0" err="1" smtClean="0"/>
              <a:t>ảnh</a:t>
            </a:r>
            <a:r>
              <a:rPr lang="en-US" dirty="0" smtClean="0"/>
              <a:t> TIFF</a:t>
            </a:r>
          </a:p>
          <a:p>
            <a:pPr marL="274320" lvl="1" indent="-274320">
              <a:buClr>
                <a:schemeClr val="accent3"/>
              </a:buClr>
              <a:buSzPct val="95000"/>
              <a:buNone/>
            </a:pPr>
            <a:r>
              <a:rPr lang="en-US" dirty="0" smtClean="0"/>
              <a:t>	b) Modified </a:t>
            </a:r>
            <a:r>
              <a:rPr lang="en-US" dirty="0" err="1" smtClean="0"/>
              <a:t>Huffmann</a:t>
            </a:r>
            <a:endParaRPr lang="en-US" sz="1800" dirty="0" smtClean="0"/>
          </a:p>
          <a:p>
            <a:pPr lvl="1"/>
            <a:r>
              <a:rPr lang="en-US" dirty="0" err="1" smtClean="0"/>
              <a:t>Giống</a:t>
            </a:r>
            <a:r>
              <a:rPr lang="en-US" dirty="0" smtClean="0"/>
              <a:t> </a:t>
            </a:r>
            <a:r>
              <a:rPr lang="en-US" dirty="0" err="1" smtClean="0"/>
              <a:t>như</a:t>
            </a:r>
            <a:r>
              <a:rPr lang="en-US" dirty="0" smtClean="0"/>
              <a:t> </a:t>
            </a:r>
            <a:r>
              <a:rPr lang="en-US" dirty="0" err="1" smtClean="0"/>
              <a:t>Packbits</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nén</a:t>
            </a:r>
            <a:r>
              <a:rPr lang="en-US" dirty="0" smtClean="0"/>
              <a:t> Modified Huffman </a:t>
            </a:r>
            <a:r>
              <a:rPr lang="en-US" dirty="0" err="1" smtClean="0"/>
              <a:t>sẽ</a:t>
            </a:r>
            <a:r>
              <a:rPr lang="en-US" dirty="0" smtClean="0"/>
              <a:t> </a:t>
            </a:r>
            <a:r>
              <a:rPr lang="en-US" dirty="0" err="1" smtClean="0"/>
              <a:t>thay</a:t>
            </a:r>
            <a:r>
              <a:rPr lang="en-US" dirty="0" smtClean="0"/>
              <a:t> </a:t>
            </a:r>
            <a:r>
              <a:rPr lang="en-US" dirty="0" err="1" smtClean="0"/>
              <a:t>thế</a:t>
            </a:r>
            <a:r>
              <a:rPr lang="en-US" dirty="0" smtClean="0"/>
              <a:t> </a:t>
            </a:r>
            <a:r>
              <a:rPr lang="en-US" dirty="0" err="1" smtClean="0"/>
              <a:t>chuỗi</a:t>
            </a:r>
            <a:r>
              <a:rPr lang="en-US" dirty="0" smtClean="0"/>
              <a:t> </a:t>
            </a:r>
            <a:r>
              <a:rPr lang="en-US" dirty="0" err="1" smtClean="0"/>
              <a:t>các</a:t>
            </a:r>
            <a:r>
              <a:rPr lang="en-US" dirty="0" smtClean="0"/>
              <a:t> </a:t>
            </a:r>
            <a:r>
              <a:rPr lang="en-US" dirty="0" err="1" smtClean="0"/>
              <a:t>ký</a:t>
            </a:r>
            <a:r>
              <a:rPr lang="en-US" dirty="0" smtClean="0"/>
              <a:t> </a:t>
            </a:r>
            <a:r>
              <a:rPr lang="en-US" dirty="0" err="1" smtClean="0"/>
              <a:t>tự</a:t>
            </a:r>
            <a:r>
              <a:rPr lang="en-US" dirty="0" smtClean="0"/>
              <a:t> </a:t>
            </a:r>
            <a:r>
              <a:rPr lang="en-US" dirty="0" err="1" smtClean="0"/>
              <a:t>giống</a:t>
            </a:r>
            <a:r>
              <a:rPr lang="en-US" dirty="0" smtClean="0"/>
              <a:t> </a:t>
            </a:r>
            <a:r>
              <a:rPr lang="en-US" dirty="0" err="1" smtClean="0"/>
              <a:t>nhau</a:t>
            </a:r>
            <a:r>
              <a:rPr lang="en-US" dirty="0" smtClean="0"/>
              <a:t> </a:t>
            </a:r>
            <a:r>
              <a:rPr lang="en-US" dirty="0" err="1" smtClean="0"/>
              <a:t>liên</a:t>
            </a:r>
            <a:r>
              <a:rPr lang="en-US" dirty="0" smtClean="0"/>
              <a:t> </a:t>
            </a:r>
            <a:r>
              <a:rPr lang="en-US" dirty="0" err="1" smtClean="0"/>
              <a:t>tiếp</a:t>
            </a:r>
            <a:r>
              <a:rPr lang="en-US" dirty="0" smtClean="0"/>
              <a:t> </a:t>
            </a:r>
            <a:r>
              <a:rPr lang="en-US" dirty="0" err="1" smtClean="0"/>
              <a:t>bằng</a:t>
            </a:r>
            <a:r>
              <a:rPr lang="en-US" dirty="0" smtClean="0"/>
              <a:t> </a:t>
            </a:r>
            <a:r>
              <a:rPr lang="en-US" dirty="0" err="1" smtClean="0"/>
              <a:t>một</a:t>
            </a:r>
            <a:r>
              <a:rPr lang="en-US" dirty="0" smtClean="0"/>
              <a:t> </a:t>
            </a:r>
            <a:r>
              <a:rPr lang="en-US" dirty="0" err="1" smtClean="0"/>
              <a:t>hoặc</a:t>
            </a:r>
            <a:r>
              <a:rPr lang="en-US" dirty="0" smtClean="0"/>
              <a:t> </a:t>
            </a:r>
            <a:r>
              <a:rPr lang="en-US" dirty="0" err="1" smtClean="0"/>
              <a:t>một</a:t>
            </a:r>
            <a:r>
              <a:rPr lang="en-US" dirty="0" smtClean="0"/>
              <a:t> </a:t>
            </a:r>
            <a:r>
              <a:rPr lang="en-US" dirty="0" err="1" smtClean="0"/>
              <a:t>vài</a:t>
            </a:r>
            <a:r>
              <a:rPr lang="en-US" dirty="0" smtClean="0"/>
              <a:t> </a:t>
            </a:r>
            <a:r>
              <a:rPr lang="en-US" dirty="0" err="1" smtClean="0"/>
              <a:t>ký</a:t>
            </a:r>
            <a:r>
              <a:rPr lang="en-US" dirty="0" smtClean="0"/>
              <a:t> </a:t>
            </a:r>
            <a:r>
              <a:rPr lang="en-US" dirty="0" err="1" smtClean="0"/>
              <a:t>tự</a:t>
            </a:r>
            <a:r>
              <a:rPr lang="en-US" dirty="0" smtClean="0"/>
              <a:t> </a:t>
            </a:r>
            <a:r>
              <a:rPr lang="en-US" dirty="0" err="1" smtClean="0"/>
              <a:t>đại</a:t>
            </a:r>
            <a:r>
              <a:rPr lang="en-US" dirty="0" smtClean="0"/>
              <a:t> </a:t>
            </a:r>
            <a:r>
              <a:rPr lang="en-US" dirty="0" err="1" smtClean="0"/>
              <a:t>diện</a:t>
            </a:r>
            <a:r>
              <a:rPr lang="en-US" dirty="0" smtClean="0"/>
              <a:t> </a:t>
            </a:r>
            <a:r>
              <a:rPr lang="en-US" dirty="0" err="1" smtClean="0"/>
              <a:t>cho</a:t>
            </a:r>
            <a:r>
              <a:rPr lang="en-US" dirty="0" smtClean="0"/>
              <a:t> </a:t>
            </a:r>
            <a:r>
              <a:rPr lang="en-US" dirty="0" err="1" smtClean="0"/>
              <a:t>chuỗi</a:t>
            </a:r>
            <a:r>
              <a:rPr lang="en-US" dirty="0" smtClean="0"/>
              <a:t> </a:t>
            </a:r>
            <a:r>
              <a:rPr lang="en-US" dirty="0" err="1" smtClean="0"/>
              <a:t>đó</a:t>
            </a:r>
            <a:r>
              <a:rPr lang="en-US" dirty="0" smtClean="0"/>
              <a:t>. </a:t>
            </a:r>
          </a:p>
          <a:p>
            <a:pPr lvl="1"/>
            <a:r>
              <a:rPr lang="en-US" dirty="0" err="1" smtClean="0"/>
              <a:t>Chuỗi</a:t>
            </a:r>
            <a:r>
              <a:rPr lang="en-US" dirty="0" smtClean="0"/>
              <a:t> </a:t>
            </a:r>
            <a:r>
              <a:rPr lang="en-US" dirty="0" err="1" smtClean="0"/>
              <a:t>các</a:t>
            </a:r>
            <a:r>
              <a:rPr lang="en-US" dirty="0" smtClean="0"/>
              <a:t> </a:t>
            </a:r>
            <a:r>
              <a:rPr lang="en-US" dirty="0" err="1" smtClean="0"/>
              <a:t>ký</a:t>
            </a:r>
            <a:r>
              <a:rPr lang="en-US" dirty="0" smtClean="0"/>
              <a:t> </a:t>
            </a:r>
            <a:r>
              <a:rPr lang="en-US" dirty="0" err="1" smtClean="0"/>
              <a:t>tự</a:t>
            </a:r>
            <a:r>
              <a:rPr lang="en-US" dirty="0" smtClean="0"/>
              <a:t> </a:t>
            </a:r>
            <a:r>
              <a:rPr lang="en-US" dirty="0" err="1" smtClean="0"/>
              <a:t>giống</a:t>
            </a:r>
            <a:r>
              <a:rPr lang="en-US" dirty="0" smtClean="0"/>
              <a:t> </a:t>
            </a:r>
            <a:r>
              <a:rPr lang="en-US" dirty="0" err="1" smtClean="0"/>
              <a:t>nhau</a:t>
            </a:r>
            <a:r>
              <a:rPr lang="en-US" dirty="0" smtClean="0"/>
              <a:t> </a:t>
            </a:r>
            <a:r>
              <a:rPr lang="en-US" dirty="0" err="1" smtClean="0"/>
              <a:t>liên</a:t>
            </a:r>
            <a:r>
              <a:rPr lang="en-US" dirty="0" smtClean="0"/>
              <a:t> </a:t>
            </a:r>
            <a:r>
              <a:rPr lang="en-US" dirty="0" err="1" smtClean="0"/>
              <a:t>tiếp</a:t>
            </a:r>
            <a:r>
              <a:rPr lang="en-US" dirty="0" smtClean="0"/>
              <a:t> </a:t>
            </a:r>
            <a:r>
              <a:rPr lang="en-US" dirty="0" err="1" smtClean="0"/>
              <a:t>có</a:t>
            </a:r>
            <a:r>
              <a:rPr lang="en-US" dirty="0" smtClean="0"/>
              <a:t> </a:t>
            </a:r>
            <a:r>
              <a:rPr lang="en-US" dirty="0" err="1" smtClean="0"/>
              <a:t>độ</a:t>
            </a:r>
            <a:r>
              <a:rPr lang="en-US" dirty="0" smtClean="0"/>
              <a:t> </a:t>
            </a:r>
            <a:r>
              <a:rPr lang="en-US" dirty="0" err="1" smtClean="0"/>
              <a:t>dài</a:t>
            </a:r>
            <a:r>
              <a:rPr lang="en-US" dirty="0" smtClean="0"/>
              <a:t> </a:t>
            </a:r>
            <a:r>
              <a:rPr lang="en-US" dirty="0" err="1" smtClean="0"/>
              <a:t>khác</a:t>
            </a:r>
            <a:r>
              <a:rPr lang="en-US" dirty="0" smtClean="0"/>
              <a:t> </a:t>
            </a:r>
            <a:r>
              <a:rPr lang="en-US" dirty="0" err="1" smtClean="0"/>
              <a:t>nhau</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thay</a:t>
            </a:r>
            <a:r>
              <a:rPr lang="en-US" dirty="0" smtClean="0"/>
              <a:t> </a:t>
            </a:r>
            <a:r>
              <a:rPr lang="en-US" dirty="0" err="1" smtClean="0"/>
              <a:t>thế</a:t>
            </a:r>
            <a:r>
              <a:rPr lang="en-US" dirty="0" smtClean="0"/>
              <a:t> </a:t>
            </a:r>
            <a:r>
              <a:rPr lang="en-US" dirty="0" err="1" smtClean="0"/>
              <a:t>bởi</a:t>
            </a:r>
            <a:r>
              <a:rPr lang="en-US" dirty="0" smtClean="0"/>
              <a:t> </a:t>
            </a:r>
            <a:r>
              <a:rPr lang="en-US" dirty="0" err="1" smtClean="0"/>
              <a:t>một</a:t>
            </a:r>
            <a:r>
              <a:rPr lang="en-US" dirty="0" smtClean="0"/>
              <a:t> </a:t>
            </a:r>
            <a:r>
              <a:rPr lang="en-US" dirty="0" err="1" smtClean="0"/>
              <a:t>chuỗi</a:t>
            </a:r>
            <a:r>
              <a:rPr lang="en-US" dirty="0" smtClean="0"/>
              <a:t> </a:t>
            </a:r>
            <a:r>
              <a:rPr lang="en-US" dirty="0" err="1" smtClean="0"/>
              <a:t>được</a:t>
            </a:r>
            <a:r>
              <a:rPr lang="en-US" dirty="0" smtClean="0"/>
              <a:t> </a:t>
            </a:r>
            <a:r>
              <a:rPr lang="en-US" dirty="0" err="1" smtClean="0"/>
              <a:t>ánh</a:t>
            </a:r>
            <a:r>
              <a:rPr lang="en-US" dirty="0" smtClean="0"/>
              <a:t> </a:t>
            </a:r>
            <a:r>
              <a:rPr lang="en-US" dirty="0" err="1" smtClean="0"/>
              <a:t>xạ</a:t>
            </a:r>
            <a:r>
              <a:rPr lang="en-US" dirty="0" smtClean="0"/>
              <a:t> </a:t>
            </a:r>
            <a:r>
              <a:rPr lang="en-US" dirty="0" err="1" smtClean="0"/>
              <a:t>trong</a:t>
            </a:r>
            <a:r>
              <a:rPr lang="en-US" dirty="0" smtClean="0"/>
              <a:t> </a:t>
            </a:r>
            <a:r>
              <a:rPr lang="en-US" dirty="0" err="1" smtClean="0"/>
              <a:t>bảng</a:t>
            </a:r>
            <a:r>
              <a:rPr lang="en-US" dirty="0" smtClean="0"/>
              <a:t> </a:t>
            </a:r>
            <a:r>
              <a:rPr lang="en-US" dirty="0" err="1" smtClean="0"/>
              <a:t>mã</a:t>
            </a:r>
            <a:r>
              <a:rPr lang="en-US" dirty="0" smtClean="0"/>
              <a:t> </a:t>
            </a:r>
            <a:r>
              <a:rPr lang="en-US" dirty="0" err="1" smtClean="0"/>
              <a:t>hóa</a:t>
            </a:r>
            <a:r>
              <a:rPr lang="en-US" dirty="0" smtClean="0"/>
              <a:t> </a:t>
            </a:r>
            <a:r>
              <a:rPr lang="en-US" dirty="0" err="1" smtClean="0"/>
              <a:t>theo</a:t>
            </a:r>
            <a:r>
              <a:rPr lang="en-US" dirty="0" smtClean="0"/>
              <a:t> </a:t>
            </a:r>
            <a:r>
              <a:rPr lang="en-US" dirty="0" err="1" smtClean="0"/>
              <a:t>độ</a:t>
            </a:r>
            <a:r>
              <a:rPr lang="en-US" dirty="0" smtClean="0"/>
              <a:t> </a:t>
            </a:r>
            <a:r>
              <a:rPr lang="en-US" dirty="0" err="1" smtClean="0"/>
              <a:t>dài</a:t>
            </a:r>
            <a:r>
              <a:rPr lang="en-US" dirty="0" smtClean="0"/>
              <a:t>. </a:t>
            </a:r>
            <a:r>
              <a:rPr lang="en-US" dirty="0" err="1" smtClean="0"/>
              <a:t>Các</a:t>
            </a:r>
            <a:r>
              <a:rPr lang="en-US" dirty="0" smtClean="0"/>
              <a:t> </a:t>
            </a:r>
            <a:r>
              <a:rPr lang="en-US" dirty="0" err="1" smtClean="0"/>
              <a:t>chuỗi</a:t>
            </a:r>
            <a:r>
              <a:rPr lang="en-US" dirty="0" smtClean="0"/>
              <a:t> </a:t>
            </a:r>
            <a:r>
              <a:rPr lang="en-US" dirty="0" err="1" smtClean="0"/>
              <a:t>này</a:t>
            </a:r>
            <a:r>
              <a:rPr lang="en-US" dirty="0" smtClean="0"/>
              <a:t> </a:t>
            </a:r>
            <a:r>
              <a:rPr lang="en-US" dirty="0" err="1" smtClean="0"/>
              <a:t>được</a:t>
            </a:r>
            <a:r>
              <a:rPr lang="en-US" dirty="0" smtClean="0"/>
              <a:t> </a:t>
            </a:r>
            <a:r>
              <a:rPr lang="en-US" dirty="0" err="1" smtClean="0"/>
              <a:t>chia</a:t>
            </a:r>
            <a:r>
              <a:rPr lang="en-US" dirty="0" smtClean="0"/>
              <a:t> </a:t>
            </a:r>
            <a:r>
              <a:rPr lang="en-US" dirty="0" err="1" smtClean="0"/>
              <a:t>ra</a:t>
            </a:r>
            <a:r>
              <a:rPr lang="en-US" dirty="0" smtClean="0"/>
              <a:t> </a:t>
            </a:r>
            <a:r>
              <a:rPr lang="en-US" dirty="0" err="1" smtClean="0"/>
              <a:t>làm</a:t>
            </a:r>
            <a:r>
              <a:rPr lang="en-US" dirty="0" smtClean="0"/>
              <a:t> </a:t>
            </a:r>
            <a:r>
              <a:rPr lang="en-US" dirty="0" err="1" smtClean="0"/>
              <a:t>hai</a:t>
            </a:r>
            <a:r>
              <a:rPr lang="en-US" dirty="0" smtClean="0"/>
              <a:t> </a:t>
            </a:r>
            <a:r>
              <a:rPr lang="en-US" dirty="0" err="1" smtClean="0"/>
              <a:t>loại</a:t>
            </a:r>
            <a:r>
              <a:rPr lang="en-US" dirty="0" smtClean="0"/>
              <a:t>:</a:t>
            </a:r>
          </a:p>
          <a:p>
            <a:pPr lvl="0">
              <a:buNone/>
            </a:pPr>
            <a:r>
              <a:rPr lang="en-US" smtClean="0"/>
              <a:t>          - chuỗi </a:t>
            </a:r>
            <a:r>
              <a:rPr lang="en-US" dirty="0" err="1" smtClean="0"/>
              <a:t>các</a:t>
            </a:r>
            <a:r>
              <a:rPr lang="en-US" dirty="0" smtClean="0"/>
              <a:t> bit 1: black bit</a:t>
            </a:r>
          </a:p>
          <a:p>
            <a:pPr lvl="0">
              <a:buNone/>
            </a:pPr>
            <a:r>
              <a:rPr lang="en-US" smtClean="0"/>
              <a:t>          - chuỗi </a:t>
            </a:r>
            <a:r>
              <a:rPr lang="en-US" dirty="0" err="1" smtClean="0"/>
              <a:t>các</a:t>
            </a:r>
            <a:r>
              <a:rPr lang="en-US" dirty="0" smtClean="0"/>
              <a:t> bit 0: white bit</a:t>
            </a:r>
          </a:p>
          <a:p>
            <a:pPr lvl="0">
              <a:buNone/>
            </a:pPr>
            <a:endParaRPr lang="en-US" dirty="0" smtClean="0"/>
          </a:p>
          <a:p>
            <a:pPr>
              <a:buNone/>
            </a:pPr>
            <a:endParaRPr lang="en-US" dirty="0" smtClean="0"/>
          </a:p>
          <a:p>
            <a:pPr>
              <a:buNone/>
            </a:pPr>
            <a:endParaRPr lang="en-US" dirty="0"/>
          </a:p>
        </p:txBody>
      </p:sp>
      <p:sp>
        <p:nvSpPr>
          <p:cNvPr id="4" name="Title 1"/>
          <p:cNvSpPr>
            <a:spLocks noGrp="1"/>
          </p:cNvSpPr>
          <p:nvPr>
            <p:ph type="title"/>
          </p:nvPr>
        </p:nvSpPr>
        <p:spPr>
          <a:xfrm>
            <a:off x="609600" y="-381000"/>
            <a:ext cx="8229600" cy="1295400"/>
          </a:xfrm>
        </p:spPr>
        <p:txBody>
          <a:bodyPr>
            <a:normAutofit/>
          </a:bodyPr>
          <a:lstStyle/>
          <a:p>
            <a:pPr marL="1028700" indent="-1028700" algn="ctr"/>
            <a:r>
              <a:rPr lang="en-US" sz="3600" b="1" dirty="0" err="1" smtClean="0">
                <a:latin typeface="Times New Roman" pitchFamily="18" charset="0"/>
                <a:cs typeface="Times New Roman" pitchFamily="18" charset="0"/>
              </a:rPr>
              <a:t>IV.So</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sánh</a:t>
            </a:r>
            <a:r>
              <a:rPr lang="en-US" sz="3600" b="1" dirty="0" smtClean="0">
                <a:latin typeface="Times New Roman" pitchFamily="18" charset="0"/>
                <a:cs typeface="Times New Roman" pitchFamily="18" charset="0"/>
              </a:rPr>
              <a:t> *.tif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*.jpg</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fontScale="92500" lnSpcReduction="20000"/>
          </a:bodyPr>
          <a:lstStyle/>
          <a:p>
            <a:pPr lvl="0">
              <a:buNone/>
            </a:pPr>
            <a:r>
              <a:rPr lang="en-US" dirty="0" smtClean="0"/>
              <a:t>II) </a:t>
            </a:r>
            <a:r>
              <a:rPr lang="en-US" dirty="0" err="1" smtClean="0"/>
              <a:t>Các</a:t>
            </a:r>
            <a:r>
              <a:rPr lang="en-US" dirty="0" smtClean="0"/>
              <a:t> </a:t>
            </a:r>
            <a:r>
              <a:rPr lang="en-US" dirty="0" err="1" smtClean="0"/>
              <a:t>kĩ</a:t>
            </a:r>
            <a:r>
              <a:rPr lang="en-US" dirty="0" smtClean="0"/>
              <a:t> </a:t>
            </a:r>
            <a:r>
              <a:rPr lang="en-US" dirty="0" err="1" smtClean="0"/>
              <a:t>thuật</a:t>
            </a:r>
            <a:r>
              <a:rPr lang="en-US" dirty="0" smtClean="0"/>
              <a:t> </a:t>
            </a:r>
            <a:r>
              <a:rPr lang="en-US" dirty="0" err="1" smtClean="0"/>
              <a:t>nén</a:t>
            </a:r>
            <a:r>
              <a:rPr lang="en-US" dirty="0" smtClean="0"/>
              <a:t> </a:t>
            </a:r>
            <a:r>
              <a:rPr lang="en-US" dirty="0" err="1" smtClean="0"/>
              <a:t>ảnh</a:t>
            </a:r>
            <a:r>
              <a:rPr lang="en-US" dirty="0" smtClean="0"/>
              <a:t> TIFF</a:t>
            </a:r>
          </a:p>
          <a:p>
            <a:pPr marL="274320" lvl="1" indent="-274320">
              <a:buClr>
                <a:schemeClr val="accent3"/>
              </a:buClr>
              <a:buSzPct val="95000"/>
              <a:buNone/>
            </a:pPr>
            <a:r>
              <a:rPr lang="en-US" dirty="0" smtClean="0"/>
              <a:t>	c) LZW</a:t>
            </a:r>
            <a:endParaRPr lang="en-US" sz="1800" dirty="0" smtClean="0"/>
          </a:p>
          <a:p>
            <a:pPr>
              <a:buNone/>
            </a:pPr>
            <a:r>
              <a:rPr lang="en-US" dirty="0" smtClean="0"/>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LZW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minh </a:t>
            </a:r>
            <a:r>
              <a:rPr lang="en-US" dirty="0" err="1" smtClean="0">
                <a:latin typeface="Times New Roman" pitchFamily="18" charset="0"/>
                <a:cs typeface="Times New Roman" pitchFamily="18" charset="0"/>
              </a:rPr>
              <a:t>bởi</a:t>
            </a:r>
            <a:r>
              <a:rPr lang="en-US" dirty="0" smtClean="0">
                <a:latin typeface="Times New Roman" pitchFamily="18" charset="0"/>
                <a:cs typeface="Times New Roman" pitchFamily="18" charset="0"/>
              </a:rPr>
              <a:t> Lempel - Zip and Welch)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nén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ảnh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tệp</a:t>
            </a:r>
            <a:r>
              <a:rPr lang="en-US" dirty="0" smtClean="0">
                <a:latin typeface="Times New Roman" pitchFamily="18" charset="0"/>
                <a:cs typeface="Times New Roman" pitchFamily="18" charset="0"/>
              </a:rPr>
              <a:t> TIFF </a:t>
            </a:r>
            <a:r>
              <a:rPr lang="en-US" dirty="0" err="1" smtClean="0">
                <a:latin typeface="Times New Roman" pitchFamily="18" charset="0"/>
                <a:cs typeface="Times New Roman" pitchFamily="18" charset="0"/>
              </a:rPr>
              <a:t>phiên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5.0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nén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bình</a:t>
            </a:r>
            <a:r>
              <a:rPr lang="en-US" dirty="0" smtClean="0">
                <a:latin typeface="Times New Roman" pitchFamily="18" charset="0"/>
                <a:cs typeface="Times New Roman" pitchFamily="18" charset="0"/>
              </a:rPr>
              <a:t> 2:1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thường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nén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ảnh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họa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tượng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trưng</a:t>
            </a:r>
            <a:r>
              <a:rPr lang="en-US" dirty="0" smtClean="0">
                <a:latin typeface="Times New Roman" pitchFamily="18" charset="0"/>
                <a:cs typeface="Times New Roman" pitchFamily="18" charset="0"/>
              </a:rPr>
              <a:t>.</a:t>
            </a:r>
          </a:p>
          <a:p>
            <a:pPr lvl="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Đặc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a:t>
            </a:r>
          </a:p>
          <a:p>
            <a:pPr lvl="0"/>
            <a:r>
              <a:rPr lang="en-US" dirty="0" smtClean="0">
                <a:latin typeface="Times New Roman" pitchFamily="18" charset="0"/>
                <a:cs typeface="Times New Roman" pitchFamily="18" charset="0"/>
              </a:rPr>
              <a:t>LZW </a:t>
            </a:r>
            <a:r>
              <a:rPr lang="en-US" dirty="0" err="1" smtClean="0">
                <a:latin typeface="Times New Roman" pitchFamily="18" charset="0"/>
                <a:cs typeface="Times New Roman" pitchFamily="18" charset="0"/>
              </a:rPr>
              <a:t>làm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ảnh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trị</a:t>
            </a:r>
            <a:r>
              <a:rPr lang="en-US" dirty="0" smtClean="0">
                <a:latin typeface="Times New Roman" pitchFamily="18" charset="0"/>
                <a:cs typeface="Times New Roman" pitchFamily="18" charset="0"/>
              </a:rPr>
              <a:t> bit </a:t>
            </a:r>
            <a:r>
              <a:rPr lang="en-US" dirty="0" err="1" smtClean="0">
                <a:latin typeface="Times New Roman" pitchFamily="18" charset="0"/>
                <a:cs typeface="Times New Roman" pitchFamily="18" charset="0"/>
              </a:rPr>
              <a:t>biểu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diễn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dạng</a:t>
            </a:r>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LZW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chi </a:t>
            </a:r>
            <a:r>
              <a:rPr lang="en-US" dirty="0" err="1" smtClean="0">
                <a:latin typeface="Times New Roman" pitchFamily="18" charset="0"/>
                <a:cs typeface="Times New Roman" pitchFamily="18" charset="0"/>
              </a:rPr>
              <a:t>phí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tồi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nhất</a:t>
            </a:r>
            <a:r>
              <a:rPr lang="en-US" dirty="0" smtClean="0">
                <a:latin typeface="Times New Roman" pitchFamily="18" charset="0"/>
                <a:cs typeface="Times New Roman" pitchFamily="18" charset="0"/>
              </a:rPr>
              <a:t> ở </a:t>
            </a:r>
            <a:r>
              <a:rPr lang="en-US" dirty="0" err="1" smtClean="0">
                <a:latin typeface="Times New Roman" pitchFamily="18" charset="0"/>
                <a:cs typeface="Times New Roman" pitchFamily="18" charset="0"/>
              </a:rPr>
              <a:t>mức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chấp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LZW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lặp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lại</a:t>
            </a:r>
            <a:r>
              <a:rPr lang="en-US" dirty="0" smtClean="0">
                <a:latin typeface="Times New Roman" pitchFamily="18" charset="0"/>
                <a:cs typeface="Times New Roman" pitchFamily="18" charset="0"/>
              </a:rPr>
              <a:t> ở </a:t>
            </a:r>
            <a:r>
              <a:rPr lang="en-US" dirty="0" err="1" smtClean="0">
                <a:latin typeface="Times New Roman" pitchFamily="18" charset="0"/>
                <a:cs typeface="Times New Roman" pitchFamily="18" charset="0"/>
              </a:rPr>
              <a:t>mức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rộng</a:t>
            </a:r>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LZW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nén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nén</a:t>
            </a:r>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LZW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nếu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nhiễu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hoặc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dư</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thừa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ảnh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thì</a:t>
            </a:r>
            <a:r>
              <a:rPr lang="en-US" dirty="0" smtClean="0">
                <a:latin typeface="Times New Roman" pitchFamily="18" charset="0"/>
                <a:cs typeface="Times New Roman" pitchFamily="18" charset="0"/>
              </a:rPr>
              <a:t> LZW </a:t>
            </a:r>
            <a:r>
              <a:rPr lang="en-US" dirty="0" err="1" smtClean="0">
                <a:latin typeface="Times New Roman" pitchFamily="18" charset="0"/>
                <a:cs typeface="Times New Roman" pitchFamily="18" charset="0"/>
              </a:rPr>
              <a:t>nén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ảnh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xuống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kích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nhỏ</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hơn</a:t>
            </a:r>
            <a:r>
              <a:rPr lang="en-US" dirty="0" smtClean="0">
                <a:latin typeface="Times New Roman" pitchFamily="18" charset="0"/>
                <a:cs typeface="Times New Roman" pitchFamily="18" charset="0"/>
              </a:rPr>
              <a:t>.</a:t>
            </a:r>
          </a:p>
          <a:p>
            <a:pPr lvl="0">
              <a:buNone/>
            </a:pPr>
            <a:endParaRPr lang="en-US" dirty="0" smtClean="0"/>
          </a:p>
          <a:p>
            <a:pPr>
              <a:buNone/>
            </a:pPr>
            <a:endParaRPr lang="en-US" dirty="0" smtClean="0"/>
          </a:p>
          <a:p>
            <a:pPr>
              <a:buNone/>
            </a:pPr>
            <a:endParaRPr lang="en-US" dirty="0"/>
          </a:p>
        </p:txBody>
      </p:sp>
      <p:sp>
        <p:nvSpPr>
          <p:cNvPr id="4" name="Title 1"/>
          <p:cNvSpPr>
            <a:spLocks noGrp="1"/>
          </p:cNvSpPr>
          <p:nvPr>
            <p:ph type="title"/>
          </p:nvPr>
        </p:nvSpPr>
        <p:spPr>
          <a:xfrm>
            <a:off x="609600" y="-381000"/>
            <a:ext cx="8229600" cy="1295400"/>
          </a:xfrm>
        </p:spPr>
        <p:txBody>
          <a:bodyPr>
            <a:normAutofit/>
          </a:bodyPr>
          <a:lstStyle/>
          <a:p>
            <a:pPr marL="1028700" indent="-1028700" algn="ctr"/>
            <a:r>
              <a:rPr lang="en-US" sz="3600" b="1" dirty="0" err="1" smtClean="0">
                <a:latin typeface="Times New Roman" pitchFamily="18" charset="0"/>
                <a:cs typeface="Times New Roman" pitchFamily="18" charset="0"/>
              </a:rPr>
              <a:t>IV.So</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sánh</a:t>
            </a:r>
            <a:r>
              <a:rPr lang="en-US" sz="3600" b="1" dirty="0" smtClean="0">
                <a:latin typeface="Times New Roman" pitchFamily="18" charset="0"/>
                <a:cs typeface="Times New Roman" pitchFamily="18" charset="0"/>
              </a:rPr>
              <a:t> *.tif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*.jpg</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410200"/>
          </a:xfrm>
        </p:spPr>
        <p:txBody>
          <a:bodyPr>
            <a:normAutofit/>
          </a:bodyPr>
          <a:lstStyle/>
          <a:p>
            <a:pPr marL="514350" lvl="0" indent="-514350">
              <a:buNone/>
            </a:pPr>
            <a:endParaRPr lang="en-US" smtClean="0"/>
          </a:p>
          <a:p>
            <a:pPr marL="514350" lvl="0" indent="-514350">
              <a:buNone/>
            </a:pPr>
            <a:r>
              <a:rPr lang="en-US" smtClean="0"/>
              <a:t>III</a:t>
            </a:r>
            <a:r>
              <a:rPr lang="en-US" dirty="0" smtClean="0"/>
              <a:t>) So </a:t>
            </a:r>
            <a:r>
              <a:rPr lang="en-US" dirty="0" err="1" smtClean="0"/>
              <a:t>sánh</a:t>
            </a:r>
            <a:r>
              <a:rPr lang="en-US" dirty="0" smtClean="0"/>
              <a:t> TIFF </a:t>
            </a:r>
            <a:r>
              <a:rPr lang="en-US" dirty="0" err="1" smtClean="0"/>
              <a:t>và</a:t>
            </a:r>
            <a:r>
              <a:rPr lang="en-US" dirty="0" smtClean="0"/>
              <a:t> JPEG</a:t>
            </a:r>
          </a:p>
          <a:p>
            <a:pPr marL="514350" indent="-514350">
              <a:buFont typeface="+mj-lt"/>
              <a:buAutoNum type="arabicPeriod"/>
            </a:pPr>
            <a:r>
              <a:rPr lang="en-US" smtClean="0"/>
              <a:t>Yêu cầu tài nguyên sử dụng của JPEG giảm thiểu rất nhiều so với TIFF, tốc độ mở file được cải thiện đáng kể, dung lượng lưu trữ của tệp JPEG nhỏ gọn hơn TIFF nhiều lần (khoảng 10 lần).</a:t>
            </a:r>
          </a:p>
          <a:p>
            <a:pPr marL="514350" lvl="0" indent="-514350">
              <a:buFont typeface="+mj-lt"/>
              <a:buAutoNum type="arabicPeriod"/>
            </a:pPr>
            <a:r>
              <a:rPr lang="en-US" smtClean="0"/>
              <a:t>JPEG hoạt động hiệu quả đối với các không gian màu liên tiếp.</a:t>
            </a:r>
            <a:endParaRPr lang="vi-VN" smtClean="0"/>
          </a:p>
          <a:p>
            <a:pPr marL="514350" indent="-514350">
              <a:buFont typeface="+mj-lt"/>
              <a:buAutoNum type="arabicPeriod"/>
            </a:pPr>
            <a:r>
              <a:rPr lang="en-US" smtClean="0"/>
              <a:t>Việc </a:t>
            </a:r>
            <a:r>
              <a:rPr lang="en-US" dirty="0" err="1" smtClean="0"/>
              <a:t>biến</a:t>
            </a:r>
            <a:r>
              <a:rPr lang="en-US" dirty="0" smtClean="0"/>
              <a:t> </a:t>
            </a:r>
            <a:r>
              <a:rPr lang="en-US" dirty="0" err="1" smtClean="0"/>
              <a:t>đổi</a:t>
            </a:r>
            <a:r>
              <a:rPr lang="en-US" dirty="0" smtClean="0"/>
              <a:t> sang </a:t>
            </a:r>
            <a:r>
              <a:rPr lang="en-US" dirty="0" err="1" smtClean="0"/>
              <a:t>hệ</a:t>
            </a:r>
            <a:r>
              <a:rPr lang="en-US" dirty="0" smtClean="0"/>
              <a:t> </a:t>
            </a:r>
            <a:r>
              <a:rPr lang="en-US" dirty="0" err="1" smtClean="0"/>
              <a:t>màu</a:t>
            </a:r>
            <a:r>
              <a:rPr lang="en-US" dirty="0" smtClean="0"/>
              <a:t> </a:t>
            </a:r>
            <a:r>
              <a:rPr lang="en-US" dirty="0" err="1" smtClean="0"/>
              <a:t>YCbCr</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như</a:t>
            </a:r>
            <a:r>
              <a:rPr lang="en-US" dirty="0" smtClean="0"/>
              <a:t> </a:t>
            </a:r>
            <a:r>
              <a:rPr lang="en-US" dirty="0" err="1" smtClean="0"/>
              <a:t>một</a:t>
            </a:r>
            <a:r>
              <a:rPr lang="en-US" dirty="0" smtClean="0"/>
              <a:t> </a:t>
            </a:r>
            <a:r>
              <a:rPr lang="en-US" dirty="0" err="1" smtClean="0"/>
              <a:t>phần</a:t>
            </a:r>
            <a:r>
              <a:rPr lang="en-US" dirty="0" smtClean="0"/>
              <a:t> </a:t>
            </a:r>
            <a:r>
              <a:rPr lang="en-US" dirty="0" err="1" smtClean="0"/>
              <a:t>trong</a:t>
            </a:r>
            <a:r>
              <a:rPr lang="en-US" dirty="0" smtClean="0"/>
              <a:t> </a:t>
            </a:r>
            <a:r>
              <a:rPr lang="en-US" dirty="0" err="1" smtClean="0"/>
              <a:t>quá</a:t>
            </a:r>
            <a:r>
              <a:rPr lang="en-US" dirty="0" smtClean="0"/>
              <a:t> </a:t>
            </a:r>
            <a:r>
              <a:rPr lang="en-US" dirty="0" err="1" smtClean="0"/>
              <a:t>trình</a:t>
            </a:r>
            <a:r>
              <a:rPr lang="en-US" dirty="0" smtClean="0"/>
              <a:t> </a:t>
            </a:r>
            <a:r>
              <a:rPr lang="en-US" err="1" smtClean="0"/>
              <a:t>nén</a:t>
            </a:r>
            <a:r>
              <a:rPr lang="en-US" smtClean="0"/>
              <a:t>.</a:t>
            </a:r>
          </a:p>
          <a:p>
            <a:pPr marL="514350" indent="-514350">
              <a:buFont typeface="+mj-lt"/>
              <a:buAutoNum type="arabicPeriod"/>
            </a:pPr>
            <a:r>
              <a:rPr lang="en-US" smtClean="0"/>
              <a:t>Định danh trong chuẩn TIFF và JPEG đã được cải tiến theo chuẩn ISO DIS 10918-1</a:t>
            </a:r>
            <a:endParaRPr lang="en-US" dirty="0" smtClean="0"/>
          </a:p>
        </p:txBody>
      </p:sp>
      <p:sp>
        <p:nvSpPr>
          <p:cNvPr id="4" name="Title 1"/>
          <p:cNvSpPr>
            <a:spLocks noGrp="1"/>
          </p:cNvSpPr>
          <p:nvPr>
            <p:ph type="title"/>
          </p:nvPr>
        </p:nvSpPr>
        <p:spPr>
          <a:xfrm>
            <a:off x="609600" y="-381000"/>
            <a:ext cx="8229600" cy="1295400"/>
          </a:xfrm>
        </p:spPr>
        <p:txBody>
          <a:bodyPr>
            <a:normAutofit/>
          </a:bodyPr>
          <a:lstStyle/>
          <a:p>
            <a:pPr marL="1028700" indent="-1028700" algn="ctr"/>
            <a:r>
              <a:rPr lang="en-US" sz="3600" b="1" dirty="0" err="1" smtClean="0">
                <a:latin typeface="Times New Roman" pitchFamily="18" charset="0"/>
                <a:cs typeface="Times New Roman" pitchFamily="18" charset="0"/>
              </a:rPr>
              <a:t>IV.So</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sánh</a:t>
            </a:r>
            <a:r>
              <a:rPr lang="en-US" sz="3600" b="1" dirty="0" smtClean="0">
                <a:latin typeface="Times New Roman" pitchFamily="18" charset="0"/>
                <a:cs typeface="Times New Roman" pitchFamily="18" charset="0"/>
              </a:rPr>
              <a:t> *.tif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*.jpg</a:t>
            </a:r>
            <a:endParaRPr lang="en-US" sz="3600" b="1" dirty="0">
              <a:latin typeface="Times New Roman" pitchFamily="18" charset="0"/>
              <a:cs typeface="Times New Roman" pitchFamily="18" charset="0"/>
            </a:endParaRPr>
          </a:p>
        </p:txBody>
      </p:sp>
      <p:sp>
        <p:nvSpPr>
          <p:cNvPr id="61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7" name="Rectangle 3"/>
          <p:cNvSpPr>
            <a:spLocks noChangeArrowheads="1"/>
          </p:cNvSpPr>
          <p:nvPr/>
        </p:nvSpPr>
        <p:spPr bwMode="auto">
          <a:xfrm>
            <a:off x="0" y="11049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4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50" name="Rectangle 6"/>
          <p:cNvSpPr>
            <a:spLocks noChangeArrowheads="1"/>
          </p:cNvSpPr>
          <p:nvPr/>
        </p:nvSpPr>
        <p:spPr bwMode="auto">
          <a:xfrm>
            <a:off x="0" y="11049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676400"/>
          <a:ext cx="8229600" cy="4030980"/>
        </p:xfrm>
        <a:graphic>
          <a:graphicData uri="http://schemas.openxmlformats.org/drawingml/2006/table">
            <a:tbl>
              <a:tblPr firstRow="1" bandRow="1">
                <a:tableStyleId>{5C22544A-7EE6-4342-B048-85BDC9FD1C3A}</a:tableStyleId>
              </a:tblPr>
              <a:tblGrid>
                <a:gridCol w="2743200"/>
                <a:gridCol w="2819400"/>
                <a:gridCol w="2667000"/>
              </a:tblGrid>
              <a:tr h="914400">
                <a:tc>
                  <a:txBody>
                    <a:bodyPr/>
                    <a:lstStyle/>
                    <a:p>
                      <a:r>
                        <a:rPr lang="en-US" smtClean="0"/>
                        <a:t>                          Ảnh</a:t>
                      </a:r>
                    </a:p>
                    <a:p>
                      <a:endParaRPr lang="en-US" smtClean="0"/>
                    </a:p>
                    <a:p>
                      <a:r>
                        <a:rPr lang="en-US" smtClean="0"/>
                        <a:t>Đặc</a:t>
                      </a:r>
                      <a:r>
                        <a:rPr lang="en-US" baseline="0" smtClean="0"/>
                        <a:t> điểm</a:t>
                      </a:r>
                      <a:endParaRPr lang="vi-VN"/>
                    </a:p>
                  </a:txBody>
                  <a:tcPr/>
                </a:tc>
                <a:tc>
                  <a:txBody>
                    <a:bodyPr/>
                    <a:lstStyle/>
                    <a:p>
                      <a:pPr algn="ctr"/>
                      <a:r>
                        <a:rPr lang="en-US" smtClean="0"/>
                        <a:t>JPEG</a:t>
                      </a:r>
                      <a:endParaRPr lang="vi-VN"/>
                    </a:p>
                  </a:txBody>
                  <a:tcPr anchor="ctr"/>
                </a:tc>
                <a:tc>
                  <a:txBody>
                    <a:bodyPr/>
                    <a:lstStyle/>
                    <a:p>
                      <a:pPr algn="ctr"/>
                      <a:r>
                        <a:rPr lang="en-US" smtClean="0"/>
                        <a:t>TIFF</a:t>
                      </a:r>
                      <a:endParaRPr lang="vi-VN"/>
                    </a:p>
                  </a:txBody>
                  <a:tcPr anchor="ctr"/>
                </a:tc>
              </a:tr>
              <a:tr h="495300">
                <a:tc>
                  <a:txBody>
                    <a:bodyPr/>
                    <a:lstStyle/>
                    <a:p>
                      <a:r>
                        <a:rPr lang="en-US" smtClean="0"/>
                        <a:t>Color </a:t>
                      </a:r>
                      <a:r>
                        <a:rPr lang="en-US" baseline="0" smtClean="0"/>
                        <a:t> Depth</a:t>
                      </a:r>
                      <a:endParaRPr lang="vi-VN"/>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8-bit (greyscale), 12-bit, and 24-bit</a:t>
                      </a:r>
                      <a:endParaRPr lang="vi-VN"/>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1, 2, 4, 8, 16, 24, and 32</a:t>
                      </a:r>
                      <a:endParaRPr lang="vi-VN"/>
                    </a:p>
                  </a:txBody>
                  <a:tcPr/>
                </a:tc>
              </a:tr>
              <a:tr h="495300">
                <a:tc>
                  <a:txBody>
                    <a:bodyPr/>
                    <a:lstStyle/>
                    <a:p>
                      <a:r>
                        <a:rPr lang="en-US" smtClean="0"/>
                        <a:t>Transparency</a:t>
                      </a:r>
                      <a:endParaRPr lang="vi-VN"/>
                    </a:p>
                  </a:txBody>
                  <a:tcPr/>
                </a:tc>
                <a:tc>
                  <a:txBody>
                    <a:bodyPr/>
                    <a:lstStyle/>
                    <a:p>
                      <a:r>
                        <a:rPr lang="en-US" smtClean="0"/>
                        <a:t>Không</a:t>
                      </a:r>
                      <a:endParaRPr lang="vi-VN"/>
                    </a:p>
                  </a:txBody>
                  <a:tcPr/>
                </a:tc>
                <a:tc>
                  <a:txBody>
                    <a:bodyPr/>
                    <a:lstStyle/>
                    <a:p>
                      <a:r>
                        <a:rPr lang="en-US" smtClean="0"/>
                        <a:t>Có</a:t>
                      </a:r>
                      <a:endParaRPr lang="vi-VN"/>
                    </a:p>
                  </a:txBody>
                  <a:tcPr/>
                </a:tc>
              </a:tr>
              <a:tr h="495300">
                <a:tc>
                  <a:txBody>
                    <a:bodyPr/>
                    <a:lstStyle/>
                    <a:p>
                      <a:r>
                        <a:rPr lang="en-US" smtClean="0"/>
                        <a:t>Multi Page</a:t>
                      </a:r>
                      <a:endParaRPr lang="vi-VN"/>
                    </a:p>
                  </a:txBody>
                  <a:tcPr/>
                </a:tc>
                <a:tc>
                  <a:txBody>
                    <a:bodyPr/>
                    <a:lstStyle/>
                    <a:p>
                      <a:r>
                        <a:rPr lang="en-US" smtClean="0"/>
                        <a:t>Không</a:t>
                      </a:r>
                      <a:endParaRPr lang="vi-VN"/>
                    </a:p>
                  </a:txBody>
                  <a:tcPr/>
                </a:tc>
                <a:tc>
                  <a:txBody>
                    <a:bodyPr/>
                    <a:lstStyle/>
                    <a:p>
                      <a:r>
                        <a:rPr lang="en-US" smtClean="0"/>
                        <a:t>Có</a:t>
                      </a:r>
                      <a:endParaRPr lang="vi-VN"/>
                    </a:p>
                  </a:txBody>
                  <a:tcPr/>
                </a:tc>
              </a:tr>
              <a:tr h="495300">
                <a:tc>
                  <a:txBody>
                    <a:bodyPr/>
                    <a:lstStyle/>
                    <a:p>
                      <a:r>
                        <a:rPr lang="en-US" smtClean="0"/>
                        <a:t>Animation</a:t>
                      </a:r>
                      <a:endParaRPr lang="vi-VN"/>
                    </a:p>
                  </a:txBody>
                  <a:tcPr/>
                </a:tc>
                <a:tc>
                  <a:txBody>
                    <a:bodyPr/>
                    <a:lstStyle/>
                    <a:p>
                      <a:r>
                        <a:rPr lang="en-US" smtClean="0"/>
                        <a:t>Không</a:t>
                      </a:r>
                      <a:endParaRPr lang="vi-VN"/>
                    </a:p>
                  </a:txBody>
                  <a:tcPr/>
                </a:tc>
                <a:tc>
                  <a:txBody>
                    <a:bodyPr/>
                    <a:lstStyle/>
                    <a:p>
                      <a:r>
                        <a:rPr lang="en-US" smtClean="0"/>
                        <a:t>Không</a:t>
                      </a:r>
                      <a:endParaRPr lang="vi-VN"/>
                    </a:p>
                  </a:txBody>
                  <a:tcPr/>
                </a:tc>
              </a:tr>
              <a:tr h="495300">
                <a:tc>
                  <a:txBody>
                    <a:bodyPr/>
                    <a:lstStyle/>
                    <a:p>
                      <a:r>
                        <a:rPr lang="en-US" smtClean="0"/>
                        <a:t>Layers</a:t>
                      </a:r>
                      <a:endParaRPr lang="vi-VN"/>
                    </a:p>
                  </a:txBody>
                  <a:tcPr/>
                </a:tc>
                <a:tc>
                  <a:txBody>
                    <a:bodyPr/>
                    <a:lstStyle/>
                    <a:p>
                      <a:r>
                        <a:rPr lang="en-US" smtClean="0"/>
                        <a:t>Không</a:t>
                      </a:r>
                      <a:r>
                        <a:rPr lang="en-US" baseline="0" smtClean="0"/>
                        <a:t> </a:t>
                      </a:r>
                      <a:endParaRPr lang="vi-VN"/>
                    </a:p>
                  </a:txBody>
                  <a:tcPr/>
                </a:tc>
                <a:tc>
                  <a:txBody>
                    <a:bodyPr/>
                    <a:lstStyle/>
                    <a:p>
                      <a:r>
                        <a:rPr lang="en-US" smtClean="0"/>
                        <a:t>Có</a:t>
                      </a:r>
                      <a:endParaRPr lang="vi-VN"/>
                    </a:p>
                  </a:txBody>
                  <a:tcPr/>
                </a:tc>
              </a:tr>
              <a:tr h="495300">
                <a:tc>
                  <a:txBody>
                    <a:bodyPr/>
                    <a:lstStyle/>
                    <a:p>
                      <a:r>
                        <a:rPr lang="en-US" smtClean="0"/>
                        <a:t>Extenable</a:t>
                      </a:r>
                      <a:endParaRPr lang="vi-VN"/>
                    </a:p>
                  </a:txBody>
                  <a:tcPr/>
                </a:tc>
                <a:tc>
                  <a:txBody>
                    <a:bodyPr/>
                    <a:lstStyle/>
                    <a:p>
                      <a:r>
                        <a:rPr lang="en-US" smtClean="0"/>
                        <a:t>Không</a:t>
                      </a:r>
                      <a:endParaRPr lang="vi-VN"/>
                    </a:p>
                  </a:txBody>
                  <a:tcPr/>
                </a:tc>
                <a:tc>
                  <a:txBody>
                    <a:bodyPr/>
                    <a:lstStyle/>
                    <a:p>
                      <a:r>
                        <a:rPr lang="en-US" smtClean="0"/>
                        <a:t>Có</a:t>
                      </a:r>
                      <a:r>
                        <a:rPr lang="en-US" baseline="0" smtClean="0"/>
                        <a:t> (thông qua Tags)</a:t>
                      </a:r>
                      <a:endParaRPr lang="vi-VN"/>
                    </a:p>
                  </a:txBody>
                  <a:tcPr/>
                </a:tc>
              </a:tr>
            </a:tbl>
          </a:graphicData>
        </a:graphic>
      </p:graphicFrame>
      <p:sp>
        <p:nvSpPr>
          <p:cNvPr id="4" name="Title 1"/>
          <p:cNvSpPr txBox="1">
            <a:spLocks/>
          </p:cNvSpPr>
          <p:nvPr/>
        </p:nvSpPr>
        <p:spPr>
          <a:xfrm>
            <a:off x="609600" y="0"/>
            <a:ext cx="8229600" cy="1295400"/>
          </a:xfrm>
          <a:prstGeom prst="rect">
            <a:avLst/>
          </a:prstGeom>
        </p:spPr>
        <p:txBody>
          <a:bodyPr vert="horz" lIns="0" rIns="0" bIns="0" anchor="b">
            <a:normAutofit/>
          </a:bodyPr>
          <a:lstStyle/>
          <a:p>
            <a:pPr marL="1028700" marR="0" lvl="0" indent="-102870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tx2"/>
                </a:solidFill>
                <a:effectLst/>
                <a:uLnTx/>
                <a:uFillTx/>
                <a:latin typeface="Times New Roman" pitchFamily="18" charset="0"/>
                <a:ea typeface="+mj-ea"/>
                <a:cs typeface="Times New Roman" pitchFamily="18" charset="0"/>
              </a:rPr>
              <a:t>IV.So sánh *.tif và *.jpg</a:t>
            </a:r>
            <a:endParaRPr kumimoji="0" lang="en-US" sz="3600" b="1" i="0" u="none" strike="noStrike" kern="120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cxnSp>
        <p:nvCxnSpPr>
          <p:cNvPr id="7" name="Straight Connector 6"/>
          <p:cNvCxnSpPr/>
          <p:nvPr/>
        </p:nvCxnSpPr>
        <p:spPr>
          <a:xfrm>
            <a:off x="457200" y="1676400"/>
            <a:ext cx="2743200" cy="914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7">
              <a:buNone/>
            </a:pPr>
            <a:r>
              <a:rPr lang="en-US" sz="6600" dirty="0" smtClean="0"/>
              <a:t>Thanks you!</a:t>
            </a:r>
            <a:endParaRPr lang="en-US" sz="6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marL="1028700" indent="-1028700" algn="ctr"/>
            <a:r>
              <a:rPr lang="en-US" sz="3600" b="1" dirty="0" err="1" smtClean="0">
                <a:latin typeface="Times New Roman" pitchFamily="18" charset="0"/>
                <a:cs typeface="Times New Roman" pitchFamily="18" charset="0"/>
              </a:rPr>
              <a:t>I.Tìm</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hiểu</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chung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về</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chuẩn</a:t>
            </a:r>
            <a:r>
              <a:rPr lang="en-US" sz="3600" b="1" dirty="0" smtClean="0">
                <a:latin typeface="Times New Roman" pitchFamily="18" charset="0"/>
                <a:cs typeface="Times New Roman" pitchFamily="18" charset="0"/>
              </a:rPr>
              <a:t> JPEG</a:t>
            </a:r>
            <a:endParaRPr lang="en-US" sz="3600" b="1" dirty="0">
              <a:latin typeface="Times New Roman" pitchFamily="18" charset="0"/>
              <a:cs typeface="Times New Roman" pitchFamily="18" charset="0"/>
            </a:endParaRPr>
          </a:p>
        </p:txBody>
      </p:sp>
      <p:sp>
        <p:nvSpPr>
          <p:cNvPr id="7" name="Content Placeholder 6"/>
          <p:cNvSpPr>
            <a:spLocks noGrp="1"/>
          </p:cNvSpPr>
          <p:nvPr>
            <p:ph idx="1"/>
          </p:nvPr>
        </p:nvSpPr>
        <p:spPr>
          <a:xfrm>
            <a:off x="457200" y="1524000"/>
            <a:ext cx="8229600" cy="4389120"/>
          </a:xfrm>
        </p:spPr>
        <p:txBody>
          <a:bodyPr/>
          <a:lstStyle/>
          <a:p>
            <a:pPr marL="514350" indent="-514350">
              <a:buFont typeface="+mj-lt"/>
              <a:buAutoNum type="arabicPeriod"/>
            </a:pPr>
            <a:r>
              <a:rPr lang="en-US" b="1" dirty="0" err="1" smtClean="0"/>
              <a:t>Giới</a:t>
            </a:r>
            <a:r>
              <a:rPr lang="en-US" b="1" dirty="0" smtClean="0"/>
              <a:t> </a:t>
            </a:r>
            <a:r>
              <a:rPr lang="en-US" b="1" dirty="0" err="1" smtClean="0"/>
              <a:t>thiệu</a:t>
            </a:r>
            <a:r>
              <a:rPr lang="en-US" b="1" dirty="0" smtClean="0"/>
              <a:t> </a:t>
            </a:r>
            <a:r>
              <a:rPr lang="en-US" b="1" dirty="0" err="1" smtClean="0"/>
              <a:t>chung</a:t>
            </a:r>
            <a:r>
              <a:rPr lang="en-US" b="1" dirty="0" smtClean="0"/>
              <a:t> </a:t>
            </a:r>
          </a:p>
          <a:p>
            <a:pPr marL="514350" indent="-514350">
              <a:buFont typeface="Wingdings" pitchFamily="2" charset="2"/>
              <a:buChar char="ü"/>
            </a:pPr>
            <a:r>
              <a:rPr lang="en-US" sz="2800" dirty="0" smtClean="0">
                <a:latin typeface="Times New Roman" pitchFamily="18" charset="0"/>
                <a:cs typeface="Times New Roman" pitchFamily="18" charset="0"/>
              </a:rPr>
              <a:t>JPEG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viết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tắt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Joint </a:t>
            </a:r>
            <a:r>
              <a:rPr lang="en-US" sz="2800" dirty="0" err="1" smtClean="0">
                <a:latin typeface="Times New Roman" pitchFamily="18" charset="0"/>
                <a:cs typeface="Times New Roman" pitchFamily="18" charset="0"/>
              </a:rPr>
              <a:t>Phographic</a:t>
            </a:r>
            <a:r>
              <a:rPr lang="en-US" sz="2800" dirty="0" smtClean="0">
                <a:latin typeface="Times New Roman" pitchFamily="18" charset="0"/>
                <a:cs typeface="Times New Roman" pitchFamily="18" charset="0"/>
              </a:rPr>
              <a:t> </a:t>
            </a:r>
            <a:r>
              <a:rPr lang="en-US" sz="2800" smtClean="0">
                <a:latin typeface="Times New Roman" pitchFamily="18" charset="0"/>
                <a:cs typeface="Times New Roman" pitchFamily="18" charset="0"/>
              </a:rPr>
              <a:t>Expert </a:t>
            </a:r>
            <a:r>
              <a:rPr lang="en-US" sz="2800" dirty="0" smtClean="0">
                <a:latin typeface="Times New Roman" pitchFamily="18" charset="0"/>
                <a:cs typeface="Times New Roman" pitchFamily="18" charset="0"/>
              </a:rPr>
              <a:t>G</a:t>
            </a:r>
            <a:r>
              <a:rPr lang="en-US" sz="2800" smtClean="0">
                <a:latin typeface="Times New Roman" pitchFamily="18" charset="0"/>
                <a:cs typeface="Times New Roman" pitchFamily="18" charset="0"/>
              </a:rPr>
              <a:t>roup</a:t>
            </a:r>
            <a:r>
              <a:rPr lang="en-US" sz="2800" dirty="0" smtClean="0">
                <a:latin typeface="Times New Roman" pitchFamily="18" charset="0"/>
                <a:cs typeface="Times New Roman" pitchFamily="18" charset="0"/>
              </a:rPr>
              <a:t>.</a:t>
            </a:r>
          </a:p>
          <a:p>
            <a:pPr marL="514350" indent="-514350">
              <a:buFont typeface="Wingdings" pitchFamily="2" charset="2"/>
              <a:buChar char="ü"/>
            </a:pP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nhận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chuẩn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quốc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tế</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năm</a:t>
            </a:r>
            <a:r>
              <a:rPr lang="en-US" sz="2800" dirty="0" smtClean="0">
                <a:latin typeface="Times New Roman" pitchFamily="18" charset="0"/>
                <a:cs typeface="Times New Roman" pitchFamily="18" charset="0"/>
              </a:rPr>
              <a:t> 1990 </a:t>
            </a:r>
            <a:r>
              <a:rPr lang="en-US" sz="2800" dirty="0" err="1" smtClean="0">
                <a:latin typeface="Times New Roman" pitchFamily="18" charset="0"/>
                <a:cs typeface="Times New Roman" pitchFamily="18" charset="0"/>
              </a:rPr>
              <a:t>phục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vụ</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ứng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truyền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ảnh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lĩnh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như</a:t>
            </a:r>
            <a:r>
              <a:rPr lang="en-US" sz="2800" dirty="0" smtClean="0">
                <a:latin typeface="Times New Roman" pitchFamily="18" charset="0"/>
                <a:cs typeface="Times New Roman" pitchFamily="18" charset="0"/>
              </a:rPr>
              <a:t> y </a:t>
            </a:r>
            <a:r>
              <a:rPr lang="en-US" sz="2800" err="1" smtClean="0">
                <a:latin typeface="Times New Roman" pitchFamily="18" charset="0"/>
                <a:cs typeface="Times New Roman" pitchFamily="18" charset="0"/>
              </a:rPr>
              <a:t>học</a:t>
            </a:r>
            <a:r>
              <a:rPr lang="en-US" sz="2800" smtClean="0">
                <a:latin typeface="Times New Roman" pitchFamily="18" charset="0"/>
                <a:cs typeface="Times New Roman" pitchFamily="18" charset="0"/>
              </a:rPr>
              <a:t>, khoa </a:t>
            </a:r>
            <a:r>
              <a:rPr lang="en-US" sz="2800" dirty="0" err="1" smtClean="0">
                <a:latin typeface="Times New Roman" pitchFamily="18" charset="0"/>
                <a:cs typeface="Times New Roman" pitchFamily="18" charset="0"/>
              </a:rPr>
              <a:t>học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kỹ</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thuật</a:t>
            </a:r>
            <a:r>
              <a:rPr lang="en-US" sz="2800" dirty="0" smtClean="0">
                <a:latin typeface="Times New Roman" pitchFamily="18" charset="0"/>
                <a:cs typeface="Times New Roman" pitchFamily="18" charset="0"/>
              </a:rPr>
              <a:t>..vv</a:t>
            </a:r>
          </a:p>
          <a:p>
            <a:pPr marL="514350" indent="-514350">
              <a:buFont typeface="Wingdings" pitchFamily="2" charset="2"/>
              <a:buChar char="ü"/>
            </a:pPr>
            <a:r>
              <a:rPr lang="en-US" sz="2800" dirty="0" err="1" smtClean="0">
                <a:latin typeface="Times New Roman" pitchFamily="18" charset="0"/>
                <a:cs typeface="Times New Roman" pitchFamily="18" charset="0"/>
              </a:rPr>
              <a:t>Phương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pháp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nén</a:t>
            </a:r>
            <a:r>
              <a:rPr lang="en-US" sz="2800" dirty="0" smtClean="0">
                <a:latin typeface="Times New Roman" pitchFamily="18" charset="0"/>
                <a:cs typeface="Times New Roman" pitchFamily="18" charset="0"/>
              </a:rPr>
              <a:t> JPEG </a:t>
            </a:r>
            <a:r>
              <a:rPr lang="en-US" sz="2800" dirty="0" err="1" smtClean="0">
                <a:latin typeface="Times New Roman" pitchFamily="18" charset="0"/>
                <a:cs typeface="Times New Roman" pitchFamily="18" charset="0"/>
              </a:rPr>
              <a:t>cho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cao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tỷ</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nén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chục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tuy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ảnh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sau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nén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sẽ</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ảnh</a:t>
            </a:r>
            <a:r>
              <a:rPr lang="en-US" sz="2800" dirty="0" smtClean="0">
                <a:latin typeface="Times New Roman" pitchFamily="18" charset="0"/>
                <a:cs typeface="Times New Roman" pitchFamily="18" charset="0"/>
              </a:rPr>
              <a:t> ban </a:t>
            </a:r>
            <a:r>
              <a:rPr lang="en-US" sz="2800" dirty="0" err="1" smtClean="0">
                <a:latin typeface="Times New Roman" pitchFamily="18" charset="0"/>
                <a:cs typeface="Times New Roman" pitchFamily="18" charset="0"/>
              </a:rPr>
              <a:t>đầu</a:t>
            </a:r>
            <a:r>
              <a:rPr lang="en-US" sz="2800" dirty="0" smtClean="0">
                <a:latin typeface="Times New Roman" pitchFamily="18" charset="0"/>
                <a:cs typeface="Times New Roman" pitchFamily="18" charset="0"/>
              </a:rPr>
              <a:t> song </a:t>
            </a:r>
            <a:r>
              <a:rPr lang="en-US" sz="2800" dirty="0" err="1" smtClean="0">
                <a:latin typeface="Times New Roman" pitchFamily="18" charset="0"/>
                <a:cs typeface="Times New Roman" pitchFamily="18" charset="0"/>
              </a:rPr>
              <a:t>sự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biệt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chấp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nhận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a:t>
            </a:r>
          </a:p>
          <a:p>
            <a:pPr marL="514350" indent="-514350">
              <a:buFont typeface="Wingdings" pitchFamily="2" charset="2"/>
              <a:buChar char="ü"/>
            </a:pPr>
            <a:endParaRPr lang="en-US" sz="2800" dirty="0" smtClean="0">
              <a:latin typeface="Times New Roman" pitchFamily="18" charset="0"/>
              <a:cs typeface="Times New Roman" pitchFamily="18" charset="0"/>
            </a:endParaRPr>
          </a:p>
          <a:p>
            <a:pPr marL="514350" indent="-514350">
              <a:buFont typeface="Wingdings" pitchFamily="2" charset="2"/>
              <a:buChar char="ü"/>
            </a:pPr>
            <a:endParaRPr lang="en-US" sz="2800" dirty="0" smtClean="0">
              <a:latin typeface="Times New Roman" pitchFamily="18" charset="0"/>
              <a:cs typeface="Times New Roman" pitchFamily="18" charset="0"/>
            </a:endParaRPr>
          </a:p>
          <a:p>
            <a:pPr marL="514350" indent="-514350">
              <a:buFont typeface="Wingdings" pitchFamily="2" charset="2"/>
              <a:buChar char="ü"/>
            </a:pPr>
            <a:endParaRPr lang="en-US" b="1" dirty="0"/>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marL="1028700" indent="-1028700" algn="ctr"/>
            <a:r>
              <a:rPr lang="en-US" sz="3600" b="1" dirty="0" err="1" smtClean="0">
                <a:latin typeface="Times New Roman" pitchFamily="18" charset="0"/>
                <a:cs typeface="Times New Roman" pitchFamily="18" charset="0"/>
              </a:rPr>
              <a:t>I.Tìm</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hiểu</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chung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về</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chuẩn</a:t>
            </a:r>
            <a:r>
              <a:rPr lang="en-US" sz="3600" b="1" dirty="0" smtClean="0">
                <a:latin typeface="Times New Roman" pitchFamily="18" charset="0"/>
                <a:cs typeface="Times New Roman" pitchFamily="18" charset="0"/>
              </a:rPr>
              <a:t> JPEG</a:t>
            </a:r>
            <a:endParaRPr lang="en-US" sz="3600" b="1" dirty="0">
              <a:latin typeface="Times New Roman" pitchFamily="18" charset="0"/>
              <a:cs typeface="Times New Roman" pitchFamily="18" charset="0"/>
            </a:endParaRPr>
          </a:p>
        </p:txBody>
      </p:sp>
      <p:sp>
        <p:nvSpPr>
          <p:cNvPr id="7" name="Content Placeholder 6"/>
          <p:cNvSpPr>
            <a:spLocks noGrp="1"/>
          </p:cNvSpPr>
          <p:nvPr>
            <p:ph idx="1"/>
          </p:nvPr>
        </p:nvSpPr>
        <p:spPr>
          <a:xfrm>
            <a:off x="457200" y="1524000"/>
            <a:ext cx="8229600" cy="4495800"/>
          </a:xfrm>
          <a:solidFill>
            <a:schemeClr val="bg1"/>
          </a:solidFill>
        </p:spPr>
        <p:txBody>
          <a:bodyPr>
            <a:normAutofit fontScale="85000" lnSpcReduction="20000"/>
          </a:bodyPr>
          <a:lstStyle/>
          <a:p>
            <a:pPr marL="514350" indent="-514350">
              <a:buNone/>
            </a:pPr>
            <a:r>
              <a:rPr lang="en-US" sz="2800" smtClean="0">
                <a:solidFill>
                  <a:schemeClr val="bg2">
                    <a:lumMod val="75000"/>
                  </a:schemeClr>
                </a:solidFill>
                <a:latin typeface="Times New Roman" pitchFamily="18" charset="0"/>
                <a:cs typeface="Times New Roman" pitchFamily="18" charset="0"/>
              </a:rPr>
              <a:t>2.</a:t>
            </a:r>
            <a:r>
              <a:rPr lang="en-US" sz="2800" b="1" smtClean="0">
                <a:latin typeface="Times New Roman" pitchFamily="18" charset="0"/>
                <a:cs typeface="Times New Roman" pitchFamily="18" charset="0"/>
              </a:rPr>
              <a:t>Các mode </a:t>
            </a:r>
            <a:r>
              <a:rPr lang="en-US" sz="2800" b="1" dirty="0" err="1" smtClean="0">
                <a:latin typeface="Times New Roman" pitchFamily="18" charset="0"/>
                <a:cs typeface="Times New Roman" pitchFamily="18" charset="0"/>
              </a:rPr>
              <a:t>mã</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hóa</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trong</a:t>
            </a:r>
            <a:r>
              <a:rPr lang="en-US" sz="2800" b="1" dirty="0" smtClean="0">
                <a:latin typeface="Times New Roman" pitchFamily="18" charset="0"/>
                <a:cs typeface="Times New Roman" pitchFamily="18" charset="0"/>
              </a:rPr>
              <a:t> JPEG</a:t>
            </a:r>
          </a:p>
          <a:p>
            <a:pPr marL="514350" indent="-514350">
              <a:buFont typeface="Wingdings" pitchFamily="2" charset="2"/>
              <a:buChar char="q"/>
            </a:pPr>
            <a:r>
              <a:rPr lang="en-US" sz="2800" dirty="0" err="1" smtClean="0">
                <a:latin typeface="Times New Roman" pitchFamily="18" charset="0"/>
                <a:cs typeface="Times New Roman" pitchFamily="18" charset="0"/>
              </a:rPr>
              <a:t>Mã</a:t>
            </a:r>
            <a:r>
              <a:rPr lang="en-US" sz="2800" dirty="0" smtClean="0">
                <a:latin typeface="Times New Roman" pitchFamily="18" charset="0"/>
                <a:cs typeface="Times New Roman" pitchFamily="18" charset="0"/>
              </a:rPr>
              <a:t> </a:t>
            </a:r>
            <a:r>
              <a:rPr lang="en-US" sz="2800" err="1" smtClean="0">
                <a:latin typeface="Times New Roman" pitchFamily="18" charset="0"/>
                <a:cs typeface="Times New Roman" pitchFamily="18" charset="0"/>
              </a:rPr>
              <a:t>tuần</a:t>
            </a:r>
            <a:r>
              <a:rPr lang="en-US" sz="2800" smtClean="0">
                <a:latin typeface="Times New Roman" pitchFamily="18" charset="0"/>
                <a:cs typeface="Times New Roman" pitchFamily="18" charset="0"/>
              </a:rPr>
              <a:t> tự: </a:t>
            </a:r>
            <a:r>
              <a:rPr lang="en-US" sz="2800" dirty="0" err="1" smtClean="0">
                <a:latin typeface="Times New Roman" pitchFamily="18" charset="0"/>
                <a:cs typeface="Times New Roman" pitchFamily="18" charset="0"/>
              </a:rPr>
              <a:t>ảnh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hóa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theo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kiểu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quét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từ</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trái</a:t>
            </a:r>
            <a:r>
              <a:rPr lang="en-US" sz="2800" dirty="0" smtClean="0">
                <a:latin typeface="Times New Roman" pitchFamily="18" charset="0"/>
                <a:cs typeface="Times New Roman" pitchFamily="18" charset="0"/>
              </a:rPr>
              <a:t> sang </a:t>
            </a:r>
            <a:r>
              <a:rPr lang="en-US" sz="2800" dirty="0" err="1" smtClean="0">
                <a:latin typeface="Times New Roman" pitchFamily="18" charset="0"/>
                <a:cs typeface="Times New Roman" pitchFamily="18" charset="0"/>
              </a:rPr>
              <a:t>phải,trên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xuống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dưới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dựa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khối</a:t>
            </a:r>
            <a:r>
              <a:rPr lang="en-US" sz="2800" dirty="0" smtClean="0">
                <a:latin typeface="Times New Roman" pitchFamily="18" charset="0"/>
                <a:cs typeface="Times New Roman" pitchFamily="18" charset="0"/>
              </a:rPr>
              <a:t> DCT.</a:t>
            </a:r>
          </a:p>
          <a:p>
            <a:pPr marL="514350" indent="-514350">
              <a:buNone/>
            </a:pPr>
            <a:endParaRPr lang="en-US" sz="2800" dirty="0" smtClean="0">
              <a:latin typeface="Times New Roman" pitchFamily="18" charset="0"/>
              <a:cs typeface="Times New Roman" pitchFamily="18" charset="0"/>
            </a:endParaRPr>
          </a:p>
          <a:p>
            <a:pPr marL="514350" indent="-514350">
              <a:buFont typeface="Wingdings" pitchFamily="2" charset="2"/>
              <a:buChar char="q"/>
            </a:pPr>
            <a:r>
              <a:rPr lang="en-US" sz="2800" dirty="0" err="1" smtClean="0">
                <a:latin typeface="Times New Roman" pitchFamily="18" charset="0"/>
                <a:cs typeface="Times New Roman" pitchFamily="18" charset="0"/>
              </a:rPr>
              <a:t>Mã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hóa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lũy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quét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phức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hợp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theo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chế</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ứng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kiểu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băng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hẹp</a:t>
            </a:r>
            <a:r>
              <a:rPr lang="en-US" sz="2800" dirty="0" smtClean="0">
                <a:latin typeface="Times New Roman" pitchFamily="18" charset="0"/>
                <a:cs typeface="Times New Roman" pitchFamily="18" charset="0"/>
              </a:rPr>
              <a:t>.</a:t>
            </a:r>
          </a:p>
          <a:p>
            <a:pPr marL="514350" indent="-514350">
              <a:buNone/>
            </a:pPr>
            <a:endParaRPr lang="en-US" sz="2800" dirty="0" smtClean="0">
              <a:latin typeface="Times New Roman" pitchFamily="18" charset="0"/>
              <a:cs typeface="Times New Roman" pitchFamily="18" charset="0"/>
            </a:endParaRPr>
          </a:p>
          <a:p>
            <a:pPr marL="514350" indent="-514350">
              <a:buFont typeface="Wingdings" pitchFamily="2" charset="2"/>
              <a:buChar char="q"/>
            </a:pPr>
            <a:r>
              <a:rPr lang="en-US" sz="2800" dirty="0" err="1" smtClean="0">
                <a:latin typeface="Times New Roman" pitchFamily="18" charset="0"/>
                <a:cs typeface="Times New Roman" pitchFamily="18" charset="0"/>
              </a:rPr>
              <a:t>Mã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hóa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tổn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ảnh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đảm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bảo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khôi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phục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mỗi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trị</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mẫu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nguồn</a:t>
            </a:r>
            <a:r>
              <a:rPr lang="en-US" sz="2800" dirty="0" smtClean="0">
                <a:latin typeface="Times New Roman" pitchFamily="18" charset="0"/>
                <a:cs typeface="Times New Roman" pitchFamily="18" charset="0"/>
              </a:rPr>
              <a:t>.</a:t>
            </a:r>
          </a:p>
          <a:p>
            <a:pPr marL="514350" indent="-514350">
              <a:buFont typeface="Wingdings" pitchFamily="2" charset="2"/>
              <a:buChar char="q"/>
            </a:pPr>
            <a:endParaRPr lang="en-US" sz="2800" dirty="0" smtClean="0">
              <a:latin typeface="Times New Roman" pitchFamily="18" charset="0"/>
              <a:cs typeface="Times New Roman" pitchFamily="18" charset="0"/>
            </a:endParaRPr>
          </a:p>
          <a:p>
            <a:pPr marL="514350" indent="-514350">
              <a:buFont typeface="Wingdings" pitchFamily="2" charset="2"/>
              <a:buChar char="q"/>
            </a:pPr>
            <a:r>
              <a:rPr lang="en-US" sz="2800" dirty="0" err="1" smtClean="0">
                <a:latin typeface="Times New Roman" pitchFamily="18" charset="0"/>
                <a:cs typeface="Times New Roman" pitchFamily="18" charset="0"/>
              </a:rPr>
              <a:t>Mã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hóa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cấp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ảnh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hóa</a:t>
            </a:r>
            <a:r>
              <a:rPr lang="en-US" sz="2800" dirty="0" smtClean="0">
                <a:latin typeface="Times New Roman" pitchFamily="18" charset="0"/>
                <a:cs typeface="Times New Roman" pitchFamily="18" charset="0"/>
              </a:rPr>
              <a:t> ở </a:t>
            </a:r>
            <a:r>
              <a:rPr lang="en-US" sz="2800" dirty="0" err="1" smtClean="0">
                <a:latin typeface="Times New Roman" pitchFamily="18" charset="0"/>
                <a:cs typeface="Times New Roman" pitchFamily="18" charset="0"/>
              </a:rPr>
              <a:t>chế</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phức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hợp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ảnh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thấp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hiển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thị</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nén</a:t>
            </a:r>
            <a:r>
              <a:rPr lang="en-US" sz="2800" dirty="0" smtClean="0">
                <a:latin typeface="Times New Roman" pitchFamily="18" charset="0"/>
                <a:cs typeface="Times New Roman" pitchFamily="18" charset="0"/>
              </a:rPr>
              <a:t>.</a:t>
            </a:r>
          </a:p>
          <a:p>
            <a:pPr marL="514350" indent="-514350">
              <a:buFont typeface="Wingdings" pitchFamily="2" charset="2"/>
              <a:buChar char="ü"/>
            </a:pPr>
            <a:endParaRPr lang="en-US" sz="2800" dirty="0" smtClean="0">
              <a:latin typeface="Times New Roman" pitchFamily="18" charset="0"/>
              <a:cs typeface="Times New Roman" pitchFamily="18" charset="0"/>
            </a:endParaRPr>
          </a:p>
          <a:p>
            <a:pPr marL="514350" indent="-514350">
              <a:buFont typeface="Wingdings" pitchFamily="2" charset="2"/>
              <a:buChar char="ü"/>
            </a:pPr>
            <a:endParaRPr lang="en-US" b="1" dirty="0"/>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marL="1028700" indent="-1028700" algn="ctr"/>
            <a:r>
              <a:rPr lang="en-US" sz="3600" b="1" dirty="0" err="1" smtClean="0">
                <a:latin typeface="Times New Roman" pitchFamily="18" charset="0"/>
                <a:cs typeface="Times New Roman" pitchFamily="18" charset="0"/>
              </a:rPr>
              <a:t>I.Tìm</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hiểu</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chung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về</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chuẩn</a:t>
            </a:r>
            <a:r>
              <a:rPr lang="en-US" sz="3600" b="1" dirty="0" smtClean="0">
                <a:latin typeface="Times New Roman" pitchFamily="18" charset="0"/>
                <a:cs typeface="Times New Roman" pitchFamily="18" charset="0"/>
              </a:rPr>
              <a:t> JPEG</a:t>
            </a:r>
            <a:endParaRPr lang="en-US" sz="3600" b="1" dirty="0">
              <a:latin typeface="Times New Roman" pitchFamily="18" charset="0"/>
              <a:cs typeface="Times New Roman" pitchFamily="18" charset="0"/>
            </a:endParaRPr>
          </a:p>
        </p:txBody>
      </p:sp>
      <p:sp>
        <p:nvSpPr>
          <p:cNvPr id="4" name="Content Placeholder 3"/>
          <p:cNvSpPr>
            <a:spLocks noGrp="1"/>
          </p:cNvSpPr>
          <p:nvPr>
            <p:ph idx="1"/>
          </p:nvPr>
        </p:nvSpPr>
        <p:spPr>
          <a:xfrm>
            <a:off x="457200" y="1295400"/>
            <a:ext cx="8229600" cy="5029200"/>
          </a:xfrm>
        </p:spPr>
        <p:txBody>
          <a:bodyPr/>
          <a:lstStyle/>
          <a:p>
            <a:pPr>
              <a:buNone/>
            </a:pPr>
            <a:r>
              <a:rPr lang="en-US" dirty="0" smtClean="0">
                <a:solidFill>
                  <a:schemeClr val="tx2">
                    <a:lumMod val="60000"/>
                    <a:lumOff val="40000"/>
                  </a:schemeClr>
                </a:solidFill>
              </a:rPr>
              <a:t>3.</a:t>
            </a:r>
            <a:r>
              <a:rPr lang="en-US" b="1" dirty="0" smtClean="0"/>
              <a:t>Sơ </a:t>
            </a:r>
            <a:r>
              <a:rPr lang="en-US" b="1" dirty="0" err="1" smtClean="0"/>
              <a:t>đồ</a:t>
            </a:r>
            <a:r>
              <a:rPr lang="en-US" b="1" dirty="0" smtClean="0"/>
              <a:t> </a:t>
            </a:r>
            <a:r>
              <a:rPr lang="en-US" b="1" dirty="0" err="1" smtClean="0"/>
              <a:t>mã</a:t>
            </a:r>
            <a:r>
              <a:rPr lang="en-US" b="1" dirty="0" smtClean="0"/>
              <a:t> </a:t>
            </a:r>
            <a:r>
              <a:rPr lang="en-US" b="1" dirty="0" err="1" smtClean="0"/>
              <a:t>hóa</a:t>
            </a:r>
            <a:r>
              <a:rPr lang="en-US" b="1" dirty="0" smtClean="0"/>
              <a:t> </a:t>
            </a:r>
            <a:r>
              <a:rPr lang="en-US" b="1" dirty="0" err="1" smtClean="0"/>
              <a:t>và</a:t>
            </a:r>
            <a:r>
              <a:rPr lang="en-US" b="1" dirty="0" smtClean="0"/>
              <a:t> </a:t>
            </a:r>
            <a:r>
              <a:rPr lang="en-US" b="1" dirty="0" err="1" smtClean="0"/>
              <a:t>giải</a:t>
            </a:r>
            <a:r>
              <a:rPr lang="en-US" b="1" dirty="0" smtClean="0"/>
              <a:t> </a:t>
            </a:r>
            <a:r>
              <a:rPr lang="en-US" b="1" dirty="0" err="1" smtClean="0"/>
              <a:t>nén</a:t>
            </a:r>
            <a:r>
              <a:rPr lang="en-US" b="1" dirty="0" smtClean="0"/>
              <a:t> JPEG</a:t>
            </a:r>
            <a:endParaRPr lang="en-US" b="1" dirty="0"/>
          </a:p>
        </p:txBody>
      </p:sp>
      <p:pic>
        <p:nvPicPr>
          <p:cNvPr id="5" name="Picture 4"/>
          <p:cNvPicPr/>
          <p:nvPr/>
        </p:nvPicPr>
        <p:blipFill>
          <a:blip r:embed="rId2" cstate="print"/>
          <a:srcRect/>
          <a:stretch>
            <a:fillRect/>
          </a:stretch>
        </p:blipFill>
        <p:spPr bwMode="auto">
          <a:xfrm>
            <a:off x="685800" y="1905000"/>
            <a:ext cx="7772400" cy="4572000"/>
          </a:xfrm>
          <a:prstGeom prst="rect">
            <a:avLst/>
          </a:prstGeom>
          <a:noFill/>
          <a:ln w="9525">
            <a:noFill/>
            <a:miter lim="800000"/>
            <a:headEnd/>
            <a:tailEnd/>
          </a:ln>
        </p:spPr>
      </p:pic>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lstStyle/>
          <a:p>
            <a:pPr marL="850392" lvl="1" indent="-457200">
              <a:buNone/>
            </a:pPr>
            <a:r>
              <a:rPr lang="en-US" dirty="0" err="1" smtClean="0"/>
              <a:t>Quá</a:t>
            </a:r>
            <a:r>
              <a:rPr lang="en-US" dirty="0" smtClean="0"/>
              <a:t> </a:t>
            </a:r>
            <a:r>
              <a:rPr lang="en-US" dirty="0" err="1" smtClean="0"/>
              <a:t>trình</a:t>
            </a:r>
            <a:r>
              <a:rPr lang="en-US" dirty="0" smtClean="0"/>
              <a:t> </a:t>
            </a:r>
            <a:r>
              <a:rPr lang="en-US" dirty="0" err="1" smtClean="0"/>
              <a:t>mã</a:t>
            </a:r>
            <a:r>
              <a:rPr lang="en-US" dirty="0" smtClean="0"/>
              <a:t> </a:t>
            </a:r>
            <a:r>
              <a:rPr lang="en-US" dirty="0" err="1" smtClean="0"/>
              <a:t>hóa</a:t>
            </a:r>
            <a:r>
              <a:rPr lang="en-US" dirty="0" smtClean="0"/>
              <a:t>:</a:t>
            </a:r>
          </a:p>
          <a:p>
            <a:pPr marL="850392" lvl="1" indent="-457200">
              <a:buNone/>
            </a:pPr>
            <a:r>
              <a:rPr lang="en-US" dirty="0" smtClean="0"/>
              <a:t>  </a:t>
            </a:r>
          </a:p>
          <a:p>
            <a:pPr marL="850392" lvl="1" indent="-457200">
              <a:buNone/>
            </a:pPr>
            <a:endParaRPr lang="en-US" dirty="0" smtClean="0"/>
          </a:p>
          <a:p>
            <a:pPr marL="850392" lvl="1" indent="-457200">
              <a:buNone/>
            </a:pPr>
            <a:endParaRPr lang="en-US" dirty="0" smtClean="0"/>
          </a:p>
          <a:p>
            <a:pPr marL="850392" lvl="1" indent="-457200">
              <a:buNone/>
            </a:pPr>
            <a:endParaRPr lang="en-US" dirty="0" smtClean="0"/>
          </a:p>
          <a:p>
            <a:pPr marL="850392" lvl="1" indent="-457200">
              <a:buNone/>
            </a:pPr>
            <a:endParaRPr lang="en-US" dirty="0" smtClean="0"/>
          </a:p>
          <a:p>
            <a:pPr marL="850392" lvl="1" indent="-457200">
              <a:buNone/>
            </a:pPr>
            <a:endParaRPr lang="en-US" dirty="0" smtClean="0"/>
          </a:p>
          <a:p>
            <a:pPr marL="850392" lvl="1" indent="-457200">
              <a:buNone/>
            </a:pPr>
            <a:endParaRPr lang="en-US" dirty="0" smtClean="0"/>
          </a:p>
          <a:p>
            <a:pPr marL="850392" lvl="1" indent="-457200">
              <a:buNone/>
            </a:pPr>
            <a:r>
              <a:rPr lang="en-US" dirty="0" smtClean="0"/>
              <a:t>Quantization: </a:t>
            </a:r>
            <a:r>
              <a:rPr lang="en-US" dirty="0" err="1" smtClean="0"/>
              <a:t>lượng</a:t>
            </a:r>
            <a:r>
              <a:rPr lang="en-US" dirty="0" smtClean="0"/>
              <a:t> </a:t>
            </a:r>
            <a:r>
              <a:rPr lang="en-US" dirty="0" err="1" smtClean="0"/>
              <a:t>tử</a:t>
            </a:r>
            <a:r>
              <a:rPr lang="en-US" dirty="0" smtClean="0"/>
              <a:t> </a:t>
            </a:r>
            <a:r>
              <a:rPr lang="en-US" dirty="0" err="1" smtClean="0"/>
              <a:t>hóa</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bảng</a:t>
            </a:r>
            <a:r>
              <a:rPr lang="en-US" dirty="0" smtClean="0"/>
              <a:t> </a:t>
            </a:r>
            <a:r>
              <a:rPr lang="en-US" dirty="0" err="1" smtClean="0"/>
              <a:t>lượng</a:t>
            </a:r>
            <a:r>
              <a:rPr lang="en-US" dirty="0" smtClean="0"/>
              <a:t> </a:t>
            </a:r>
            <a:r>
              <a:rPr lang="en-US" dirty="0" err="1" smtClean="0"/>
              <a:t>tử</a:t>
            </a:r>
            <a:r>
              <a:rPr lang="en-US" dirty="0" smtClean="0"/>
              <a:t> </a:t>
            </a:r>
          </a:p>
          <a:p>
            <a:pPr marL="850392" lvl="1" indent="-457200">
              <a:buNone/>
            </a:pPr>
            <a:r>
              <a:rPr lang="en-US" dirty="0" err="1" smtClean="0"/>
              <a:t>Etropy</a:t>
            </a:r>
            <a:r>
              <a:rPr lang="en-US" dirty="0" smtClean="0"/>
              <a:t> Coding: </a:t>
            </a:r>
            <a:r>
              <a:rPr lang="en-US" dirty="0" err="1" smtClean="0"/>
              <a:t>mã</a:t>
            </a:r>
            <a:r>
              <a:rPr lang="en-US" dirty="0" smtClean="0"/>
              <a:t> </a:t>
            </a:r>
            <a:r>
              <a:rPr lang="en-US" dirty="0" err="1" smtClean="0"/>
              <a:t>hóa</a:t>
            </a:r>
            <a:r>
              <a:rPr lang="en-US" dirty="0" smtClean="0"/>
              <a:t> </a:t>
            </a:r>
            <a:r>
              <a:rPr lang="en-US" dirty="0" err="1" smtClean="0"/>
              <a:t>sử</a:t>
            </a:r>
            <a:r>
              <a:rPr lang="en-US" dirty="0" smtClean="0"/>
              <a:t> </a:t>
            </a:r>
            <a:r>
              <a:rPr lang="en-US" dirty="0" err="1" smtClean="0"/>
              <a:t>dụng</a:t>
            </a:r>
            <a:r>
              <a:rPr lang="en-US" dirty="0" smtClean="0"/>
              <a:t> RLC </a:t>
            </a:r>
            <a:r>
              <a:rPr lang="en-US" dirty="0" err="1" smtClean="0"/>
              <a:t>và</a:t>
            </a:r>
            <a:r>
              <a:rPr lang="en-US" dirty="0" smtClean="0"/>
              <a:t> Huffman</a:t>
            </a:r>
          </a:p>
          <a:p>
            <a:pPr marL="850392" lvl="1" indent="-457200">
              <a:buNone/>
            </a:pPr>
            <a:endParaRPr lang="en-US" dirty="0" smtClean="0"/>
          </a:p>
          <a:p>
            <a:pPr marL="850392" lvl="1" indent="-457200">
              <a:buNone/>
            </a:pPr>
            <a:endParaRPr lang="en-US" dirty="0" smtClean="0"/>
          </a:p>
          <a:p>
            <a:pPr marL="850392" lvl="1" indent="-457200">
              <a:buNone/>
            </a:pPr>
            <a:endParaRPr lang="en-US" dirty="0" smtClean="0"/>
          </a:p>
          <a:p>
            <a:pPr marL="850392" lvl="1" indent="-457200">
              <a:buNone/>
            </a:pPr>
            <a:endParaRPr lang="en-US" dirty="0" smtClean="0"/>
          </a:p>
          <a:p>
            <a:pPr marL="850392" lvl="1" indent="-457200">
              <a:buNone/>
            </a:pPr>
            <a:endParaRPr lang="en-US" dirty="0" smtClean="0"/>
          </a:p>
          <a:p>
            <a:pPr marL="850392" lvl="1" indent="-457200">
              <a:buNone/>
            </a:pPr>
            <a:endParaRPr lang="en-US" dirty="0" smtClean="0"/>
          </a:p>
          <a:p>
            <a:pPr marL="850392" lvl="1" indent="-457200">
              <a:buNone/>
            </a:pPr>
            <a:endParaRPr lang="en-US" dirty="0" smtClean="0"/>
          </a:p>
        </p:txBody>
      </p:sp>
      <p:sp>
        <p:nvSpPr>
          <p:cNvPr id="4" name="Title 1"/>
          <p:cNvSpPr>
            <a:spLocks noGrp="1"/>
          </p:cNvSpPr>
          <p:nvPr>
            <p:ph type="title"/>
          </p:nvPr>
        </p:nvSpPr>
        <p:spPr>
          <a:xfrm>
            <a:off x="533400" y="-381000"/>
            <a:ext cx="8229600" cy="1295400"/>
          </a:xfrm>
        </p:spPr>
        <p:txBody>
          <a:bodyPr>
            <a:normAutofit/>
          </a:bodyPr>
          <a:lstStyle/>
          <a:p>
            <a:pPr marL="1028700" indent="-1028700" algn="ctr"/>
            <a:r>
              <a:rPr lang="en-US" sz="3600" b="1" dirty="0" err="1" smtClean="0">
                <a:latin typeface="Times New Roman" pitchFamily="18" charset="0"/>
                <a:cs typeface="Times New Roman" pitchFamily="18" charset="0"/>
              </a:rPr>
              <a:t>II.Phương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pháp</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nén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ảnh</a:t>
            </a:r>
            <a:r>
              <a:rPr lang="en-US" sz="3600" b="1" dirty="0" smtClean="0">
                <a:latin typeface="Times New Roman" pitchFamily="18" charset="0"/>
                <a:cs typeface="Times New Roman" pitchFamily="18" charset="0"/>
              </a:rPr>
              <a:t> JPEG</a:t>
            </a:r>
            <a:endParaRPr lang="en-US" sz="3600" b="1" dirty="0">
              <a:latin typeface="Times New Roman" pitchFamily="18" charset="0"/>
              <a:cs typeface="Times New Roman" pitchFamily="18" charset="0"/>
            </a:endParaRPr>
          </a:p>
        </p:txBody>
      </p:sp>
      <p:pic>
        <p:nvPicPr>
          <p:cNvPr id="5" name="Picture 4" descr="C:\Documents and Settings\tranngocduypro\Desktop\quytrinhnenJPEG.bmp"/>
          <p:cNvPicPr/>
          <p:nvPr/>
        </p:nvPicPr>
        <p:blipFill>
          <a:blip r:embed="rId2" cstate="print"/>
          <a:srcRect/>
          <a:stretch>
            <a:fillRect/>
          </a:stretch>
        </p:blipFill>
        <p:spPr bwMode="auto">
          <a:xfrm>
            <a:off x="1600200" y="1828800"/>
            <a:ext cx="6324600" cy="2819400"/>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389120"/>
          </a:xfrm>
        </p:spPr>
        <p:txBody>
          <a:bodyPr/>
          <a:lstStyle/>
          <a:p>
            <a:endParaRPr lang="en-US" sz="2400" smtClean="0">
              <a:latin typeface="Times New Roman" pitchFamily="18" charset="0"/>
              <a:cs typeface="Times New Roman" pitchFamily="18" charset="0"/>
            </a:endParaRPr>
          </a:p>
          <a:p>
            <a:r>
              <a:rPr lang="en-US" sz="2400" smtClean="0">
                <a:latin typeface="Times New Roman" pitchFamily="18" charset="0"/>
                <a:cs typeface="Times New Roman" pitchFamily="18" charset="0"/>
              </a:rPr>
              <a:t>Các </a:t>
            </a:r>
            <a:r>
              <a:rPr lang="en-US" sz="2400" dirty="0" err="1" smtClean="0">
                <a:latin typeface="Times New Roman" pitchFamily="18" charset="0"/>
                <a:cs typeface="Times New Roman" pitchFamily="18" charset="0"/>
              </a:rPr>
              <a:t>bước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hiện</a:t>
            </a:r>
            <a:r>
              <a:rPr lang="en-US" sz="2400" dirty="0" smtClean="0">
                <a:latin typeface="Times New Roman" pitchFamily="18" charset="0"/>
                <a:cs typeface="Times New Roman" pitchFamily="18" charset="0"/>
              </a:rPr>
              <a:t>:</a:t>
            </a:r>
          </a:p>
          <a:p>
            <a:pPr lvl="1">
              <a:buFont typeface="Wingdings" pitchFamily="2" charset="2"/>
              <a:buChar char="Ø"/>
            </a:pPr>
            <a:r>
              <a:rPr lang="en-US" sz="2200" smtClean="0">
                <a:latin typeface="Times New Roman" pitchFamily="18" charset="0"/>
                <a:cs typeface="Times New Roman" pitchFamily="18" charset="0"/>
              </a:rPr>
              <a:t>Ảnh </a:t>
            </a:r>
            <a:r>
              <a:rPr lang="en-US" sz="2200" dirty="0" err="1" smtClean="0">
                <a:latin typeface="Times New Roman" pitchFamily="18" charset="0"/>
                <a:cs typeface="Times New Roman" pitchFamily="18" charset="0"/>
              </a:rPr>
              <a:t>đầu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vào</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được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phân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thành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các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khối</a:t>
            </a:r>
            <a:r>
              <a:rPr lang="en-US" sz="2200" dirty="0" smtClean="0">
                <a:latin typeface="Times New Roman" pitchFamily="18" charset="0"/>
                <a:cs typeface="Times New Roman" pitchFamily="18" charset="0"/>
              </a:rPr>
              <a:t> 8x8 </a:t>
            </a:r>
            <a:r>
              <a:rPr lang="en-US" sz="2200" dirty="0" err="1" smtClean="0">
                <a:latin typeface="Times New Roman" pitchFamily="18" charset="0"/>
                <a:cs typeface="Times New Roman" pitchFamily="18" charset="0"/>
              </a:rPr>
              <a:t>để</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tiện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xử</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lý</a:t>
            </a:r>
            <a:endParaRPr lang="en-US" sz="2200" dirty="0" smtClean="0">
              <a:latin typeface="Times New Roman" pitchFamily="18" charset="0"/>
              <a:cs typeface="Times New Roman" pitchFamily="18" charset="0"/>
            </a:endParaRPr>
          </a:p>
          <a:p>
            <a:pPr lvl="1">
              <a:buFont typeface="Wingdings" pitchFamily="2" charset="2"/>
              <a:buChar char="Ø"/>
            </a:pPr>
            <a:r>
              <a:rPr lang="en-US" sz="2200" dirty="0" err="1" smtClean="0">
                <a:latin typeface="Times New Roman" pitchFamily="18" charset="0"/>
                <a:cs typeface="Times New Roman" pitchFamily="18" charset="0"/>
              </a:rPr>
              <a:t>Xử</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lý</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màu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chuyển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về</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không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gian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mau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YCbCr</a:t>
            </a:r>
            <a:endParaRPr lang="en-US" sz="2200" dirty="0" smtClean="0">
              <a:latin typeface="Times New Roman" pitchFamily="18" charset="0"/>
              <a:cs typeface="Times New Roman" pitchFamily="18" charset="0"/>
            </a:endParaRPr>
          </a:p>
          <a:p>
            <a:pPr lvl="1">
              <a:buFont typeface="Wingdings" pitchFamily="2" charset="2"/>
              <a:buChar char="Ø"/>
            </a:pPr>
            <a:r>
              <a:rPr lang="en-US" sz="2200" dirty="0" err="1" smtClean="0">
                <a:latin typeface="Times New Roman" pitchFamily="18" charset="0"/>
                <a:cs typeface="Times New Roman" pitchFamily="18" charset="0"/>
              </a:rPr>
              <a:t>Khối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ảnh</a:t>
            </a:r>
            <a:r>
              <a:rPr lang="en-US" sz="2200" dirty="0" smtClean="0">
                <a:latin typeface="Times New Roman" pitchFamily="18" charset="0"/>
                <a:cs typeface="Times New Roman" pitchFamily="18" charset="0"/>
              </a:rPr>
              <a:t> 8x8 qua </a:t>
            </a:r>
            <a:r>
              <a:rPr lang="en-US" sz="2200" dirty="0" err="1" smtClean="0">
                <a:latin typeface="Times New Roman" pitchFamily="18" charset="0"/>
                <a:cs typeface="Times New Roman" pitchFamily="18" charset="0"/>
              </a:rPr>
              <a:t>giai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đoạn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biến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đổi</a:t>
            </a:r>
            <a:r>
              <a:rPr lang="en-US" sz="2200" dirty="0" smtClean="0">
                <a:latin typeface="Times New Roman" pitchFamily="18" charset="0"/>
                <a:cs typeface="Times New Roman" pitchFamily="18" charset="0"/>
              </a:rPr>
              <a:t> DCT</a:t>
            </a:r>
          </a:p>
          <a:p>
            <a:pPr lvl="1">
              <a:buFont typeface="Wingdings" pitchFamily="2" charset="2"/>
              <a:buChar char="Ø"/>
            </a:pPr>
            <a:r>
              <a:rPr lang="en-US" sz="2200" dirty="0" err="1" smtClean="0">
                <a:latin typeface="Times New Roman" pitchFamily="18" charset="0"/>
                <a:cs typeface="Times New Roman" pitchFamily="18" charset="0"/>
              </a:rPr>
              <a:t>Quá</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trình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lượng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tử</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hóa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dùng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bảng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lượng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tử</a:t>
            </a:r>
            <a:endParaRPr lang="en-US" sz="2200" dirty="0" smtClean="0">
              <a:latin typeface="Times New Roman" pitchFamily="18" charset="0"/>
              <a:cs typeface="Times New Roman" pitchFamily="18" charset="0"/>
            </a:endParaRPr>
          </a:p>
          <a:p>
            <a:pPr lvl="1">
              <a:buFont typeface="Wingdings" pitchFamily="2" charset="2"/>
              <a:buChar char="Ø"/>
            </a:pPr>
            <a:r>
              <a:rPr lang="en-US" sz="2200" dirty="0" err="1" smtClean="0">
                <a:latin typeface="Times New Roman" pitchFamily="18" charset="0"/>
                <a:cs typeface="Times New Roman" pitchFamily="18" charset="0"/>
              </a:rPr>
              <a:t>Quá</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trình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má</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hóa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sử</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dụng</a:t>
            </a:r>
            <a:r>
              <a:rPr lang="en-US" sz="2200" dirty="0" smtClean="0">
                <a:latin typeface="Times New Roman" pitchFamily="18" charset="0"/>
                <a:cs typeface="Times New Roman" pitchFamily="18" charset="0"/>
              </a:rPr>
              <a:t> RLC </a:t>
            </a:r>
            <a:r>
              <a:rPr lang="en-US" sz="2200" dirty="0" err="1" smtClean="0">
                <a:latin typeface="Times New Roman" pitchFamily="18" charset="0"/>
                <a:cs typeface="Times New Roman" pitchFamily="18" charset="0"/>
              </a:rPr>
              <a:t>và</a:t>
            </a:r>
            <a:r>
              <a:rPr lang="en-US" sz="2200" dirty="0" smtClean="0">
                <a:latin typeface="Times New Roman" pitchFamily="18" charset="0"/>
                <a:cs typeface="Times New Roman" pitchFamily="18" charset="0"/>
              </a:rPr>
              <a:t> Huffman </a:t>
            </a:r>
            <a:r>
              <a:rPr lang="en-US" sz="2200" dirty="0" err="1" smtClean="0">
                <a:latin typeface="Times New Roman" pitchFamily="18" charset="0"/>
                <a:cs typeface="Times New Roman" pitchFamily="18" charset="0"/>
              </a:rPr>
              <a:t>mã</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hóa</a:t>
            </a:r>
            <a:endParaRPr lang="en-US" sz="2200" dirty="0" smtClean="0">
              <a:latin typeface="Times New Roman" pitchFamily="18" charset="0"/>
              <a:cs typeface="Times New Roman" pitchFamily="18" charset="0"/>
            </a:endParaRPr>
          </a:p>
          <a:p>
            <a:pPr lvl="1">
              <a:buFont typeface="Wingdings" pitchFamily="2" charset="2"/>
              <a:buChar char="Ø"/>
            </a:pPr>
            <a:r>
              <a:rPr lang="en-US" sz="2200" dirty="0" err="1" smtClean="0">
                <a:latin typeface="Times New Roman" pitchFamily="18" charset="0"/>
                <a:cs typeface="Times New Roman" pitchFamily="18" charset="0"/>
              </a:rPr>
              <a:t>Ghép</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khối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tạo</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thành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dòng</a:t>
            </a:r>
            <a:r>
              <a:rPr lang="en-US" sz="2200" dirty="0" smtClean="0">
                <a:latin typeface="Times New Roman" pitchFamily="18" charset="0"/>
                <a:cs typeface="Times New Roman" pitchFamily="18" charset="0"/>
              </a:rPr>
              <a:t> bit</a:t>
            </a:r>
          </a:p>
          <a:p>
            <a:pPr lvl="4">
              <a:buNone/>
            </a:pPr>
            <a:endParaRPr lang="en-US" dirty="0"/>
          </a:p>
        </p:txBody>
      </p:sp>
      <p:sp>
        <p:nvSpPr>
          <p:cNvPr id="4" name="Title 1"/>
          <p:cNvSpPr>
            <a:spLocks noGrp="1"/>
          </p:cNvSpPr>
          <p:nvPr>
            <p:ph type="title"/>
          </p:nvPr>
        </p:nvSpPr>
        <p:spPr>
          <a:xfrm>
            <a:off x="685800" y="0"/>
            <a:ext cx="8229600" cy="1295400"/>
          </a:xfrm>
        </p:spPr>
        <p:txBody>
          <a:bodyPr>
            <a:normAutofit/>
          </a:bodyPr>
          <a:lstStyle/>
          <a:p>
            <a:pPr marL="1028700" indent="-1028700" algn="ctr"/>
            <a:r>
              <a:rPr lang="en-US" sz="3600" b="1" dirty="0" err="1" smtClean="0">
                <a:latin typeface="Times New Roman" pitchFamily="18" charset="0"/>
                <a:cs typeface="Times New Roman" pitchFamily="18" charset="0"/>
              </a:rPr>
              <a:t>II.Phương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pháp</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nén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ảnh</a:t>
            </a:r>
            <a:r>
              <a:rPr lang="en-US" sz="3600" b="1" dirty="0" smtClean="0">
                <a:latin typeface="Times New Roman" pitchFamily="18" charset="0"/>
                <a:cs typeface="Times New Roman" pitchFamily="18" charset="0"/>
              </a:rPr>
              <a:t> JPEG</a:t>
            </a:r>
            <a:endParaRPr lang="en-US" sz="3600" b="1" dirty="0">
              <a:latin typeface="Times New Roman" pitchFamily="18" charset="0"/>
              <a:cs typeface="Times New Roman" pitchFamily="18" charset="0"/>
            </a:endParaRPr>
          </a:p>
        </p:txBody>
      </p:sp>
      <p:sp>
        <p:nvSpPr>
          <p:cNvPr id="61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7" name="Rectangle 3"/>
          <p:cNvSpPr>
            <a:spLocks noChangeArrowheads="1"/>
          </p:cNvSpPr>
          <p:nvPr/>
        </p:nvSpPr>
        <p:spPr bwMode="auto">
          <a:xfrm>
            <a:off x="0" y="11049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4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389120"/>
          </a:xfrm>
        </p:spPr>
        <p:txBody>
          <a:bodyPr/>
          <a:lstStyle/>
          <a:p>
            <a:pPr>
              <a:buNone/>
            </a:pPr>
            <a:r>
              <a:rPr lang="en-US" dirty="0" smtClean="0"/>
              <a:t>1)</a:t>
            </a:r>
            <a:r>
              <a:rPr lang="en-US" b="1" dirty="0" err="1" smtClean="0"/>
              <a:t>Quá</a:t>
            </a:r>
            <a:r>
              <a:rPr lang="en-US" b="1" dirty="0" smtClean="0"/>
              <a:t> </a:t>
            </a:r>
            <a:r>
              <a:rPr lang="en-US" b="1" dirty="0" err="1" smtClean="0"/>
              <a:t>trình</a:t>
            </a:r>
            <a:r>
              <a:rPr lang="en-US" b="1" dirty="0" smtClean="0"/>
              <a:t> </a:t>
            </a:r>
            <a:r>
              <a:rPr lang="en-US" b="1" dirty="0" err="1" smtClean="0"/>
              <a:t>phân</a:t>
            </a:r>
            <a:r>
              <a:rPr lang="en-US" b="1" dirty="0" smtClean="0"/>
              <a:t> </a:t>
            </a:r>
            <a:r>
              <a:rPr lang="en-US" b="1" dirty="0" err="1" smtClean="0"/>
              <a:t>khối</a:t>
            </a:r>
            <a:r>
              <a:rPr lang="en-US" dirty="0" smtClean="0"/>
              <a:t>:</a:t>
            </a:r>
          </a:p>
          <a:p>
            <a:pPr>
              <a:buNone/>
            </a:pPr>
            <a:r>
              <a:rPr lang="en-US" dirty="0" smtClean="0"/>
              <a:t>	</a:t>
            </a:r>
            <a:r>
              <a:rPr lang="en-US" dirty="0" err="1" smtClean="0"/>
              <a:t>Phân</a:t>
            </a:r>
            <a:r>
              <a:rPr lang="en-US" dirty="0" smtClean="0"/>
              <a:t> </a:t>
            </a:r>
            <a:r>
              <a:rPr lang="en-US" dirty="0" err="1" smtClean="0"/>
              <a:t>ảnh</a:t>
            </a:r>
            <a:r>
              <a:rPr lang="en-US" dirty="0" smtClean="0"/>
              <a:t> </a:t>
            </a:r>
            <a:r>
              <a:rPr lang="en-US" dirty="0" err="1" smtClean="0"/>
              <a:t>thành</a:t>
            </a:r>
            <a:r>
              <a:rPr lang="en-US" dirty="0" smtClean="0"/>
              <a:t> </a:t>
            </a:r>
            <a:r>
              <a:rPr lang="en-US" dirty="0" err="1" smtClean="0"/>
              <a:t>các</a:t>
            </a:r>
            <a:r>
              <a:rPr lang="en-US" dirty="0" smtClean="0"/>
              <a:t> </a:t>
            </a:r>
            <a:r>
              <a:rPr lang="en-US" dirty="0" err="1" smtClean="0"/>
              <a:t>khối</a:t>
            </a:r>
            <a:r>
              <a:rPr lang="en-US" dirty="0" smtClean="0"/>
              <a:t> 8×8 </a:t>
            </a:r>
            <a:r>
              <a:rPr lang="en-US" dirty="0" err="1" smtClean="0"/>
              <a:t>để</a:t>
            </a:r>
            <a:r>
              <a:rPr lang="en-US" dirty="0" smtClean="0"/>
              <a:t> </a:t>
            </a:r>
            <a:r>
              <a:rPr lang="en-US" dirty="0" err="1" smtClean="0"/>
              <a:t>giảm</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và</a:t>
            </a:r>
            <a:r>
              <a:rPr lang="en-US" dirty="0" smtClean="0"/>
              <a:t> </a:t>
            </a:r>
            <a:r>
              <a:rPr lang="en-US" dirty="0" err="1" smtClean="0"/>
              <a:t>tăng</a:t>
            </a:r>
            <a:r>
              <a:rPr lang="en-US" dirty="0" smtClean="0"/>
              <a:t> </a:t>
            </a:r>
            <a:r>
              <a:rPr lang="en-US" dirty="0" err="1" smtClean="0"/>
              <a:t>độ</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khi</a:t>
            </a:r>
            <a:r>
              <a:rPr lang="en-US" dirty="0" smtClean="0"/>
              <a:t> </a:t>
            </a:r>
            <a:r>
              <a:rPr lang="en-US" dirty="0" err="1" smtClean="0"/>
              <a:t>tính</a:t>
            </a:r>
            <a:r>
              <a:rPr lang="en-US" dirty="0" smtClean="0"/>
              <a:t> </a:t>
            </a:r>
            <a:r>
              <a:rPr lang="en-US" dirty="0" err="1" smtClean="0"/>
              <a:t>toán</a:t>
            </a:r>
            <a:r>
              <a:rPr lang="en-US" dirty="0" smtClean="0"/>
              <a:t>.</a:t>
            </a:r>
          </a:p>
          <a:p>
            <a:pPr lvl="4">
              <a:buNone/>
            </a:pPr>
            <a:endParaRPr lang="en-US" dirty="0"/>
          </a:p>
        </p:txBody>
      </p:sp>
      <p:sp>
        <p:nvSpPr>
          <p:cNvPr id="4" name="Title 1"/>
          <p:cNvSpPr>
            <a:spLocks noGrp="1"/>
          </p:cNvSpPr>
          <p:nvPr>
            <p:ph type="title"/>
          </p:nvPr>
        </p:nvSpPr>
        <p:spPr>
          <a:xfrm>
            <a:off x="609600" y="-381000"/>
            <a:ext cx="8229600" cy="1295400"/>
          </a:xfrm>
        </p:spPr>
        <p:txBody>
          <a:bodyPr>
            <a:normAutofit/>
          </a:bodyPr>
          <a:lstStyle/>
          <a:p>
            <a:pPr marL="1028700" indent="-1028700" algn="ctr"/>
            <a:r>
              <a:rPr lang="en-US" sz="3600" b="1" dirty="0" err="1" smtClean="0">
                <a:latin typeface="Times New Roman" pitchFamily="18" charset="0"/>
                <a:cs typeface="Times New Roman" pitchFamily="18" charset="0"/>
              </a:rPr>
              <a:t>II.Phương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pháp</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nén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ảnh</a:t>
            </a:r>
            <a:r>
              <a:rPr lang="en-US" sz="3600" b="1" dirty="0" smtClean="0">
                <a:latin typeface="Times New Roman" pitchFamily="18" charset="0"/>
                <a:cs typeface="Times New Roman" pitchFamily="18" charset="0"/>
              </a:rPr>
              <a:t> JPEG</a:t>
            </a:r>
            <a:endParaRPr lang="en-US" sz="3600" b="1" dirty="0">
              <a:latin typeface="Times New Roman" pitchFamily="18" charset="0"/>
              <a:cs typeface="Times New Roman" pitchFamily="18" charset="0"/>
            </a:endParaRPr>
          </a:p>
        </p:txBody>
      </p:sp>
      <p:sp>
        <p:nvSpPr>
          <p:cNvPr id="61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7" name="Rectangle 3"/>
          <p:cNvSpPr>
            <a:spLocks noChangeArrowheads="1"/>
          </p:cNvSpPr>
          <p:nvPr/>
        </p:nvSpPr>
        <p:spPr bwMode="auto">
          <a:xfrm>
            <a:off x="0" y="11049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4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50" name="Rectangle 6"/>
          <p:cNvSpPr>
            <a:spLocks noChangeArrowheads="1"/>
          </p:cNvSpPr>
          <p:nvPr/>
        </p:nvSpPr>
        <p:spPr bwMode="auto">
          <a:xfrm>
            <a:off x="0" y="11049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389120"/>
          </a:xfrm>
        </p:spPr>
        <p:txBody>
          <a:bodyPr/>
          <a:lstStyle/>
          <a:p>
            <a:pPr>
              <a:buNone/>
            </a:pPr>
            <a:r>
              <a:rPr lang="en-US" dirty="0" smtClean="0"/>
              <a:t>2)</a:t>
            </a:r>
            <a:r>
              <a:rPr lang="en-US" b="1" dirty="0" err="1" smtClean="0"/>
              <a:t>Biến</a:t>
            </a:r>
            <a:r>
              <a:rPr lang="en-US" b="1" dirty="0" smtClean="0"/>
              <a:t> </a:t>
            </a:r>
            <a:r>
              <a:rPr lang="en-US" b="1" dirty="0" err="1" smtClean="0"/>
              <a:t>đổi</a:t>
            </a:r>
            <a:r>
              <a:rPr lang="en-US" b="1" dirty="0" smtClean="0"/>
              <a:t> DCT</a:t>
            </a:r>
          </a:p>
          <a:p>
            <a:pPr>
              <a:buNone/>
            </a:pPr>
            <a:r>
              <a:rPr lang="en-US" dirty="0" smtClean="0"/>
              <a:t>	</a:t>
            </a:r>
            <a:r>
              <a:rPr lang="en-US" dirty="0" err="1" smtClean="0"/>
              <a:t>Phân</a:t>
            </a:r>
            <a:r>
              <a:rPr lang="en-US" dirty="0" smtClean="0"/>
              <a:t> </a:t>
            </a:r>
            <a:r>
              <a:rPr lang="en-US" dirty="0" err="1" smtClean="0"/>
              <a:t>loại</a:t>
            </a:r>
            <a:r>
              <a:rPr lang="en-US" dirty="0" smtClean="0"/>
              <a:t>: </a:t>
            </a:r>
          </a:p>
          <a:p>
            <a:pPr>
              <a:buNone/>
            </a:pPr>
            <a:r>
              <a:rPr lang="en-US" dirty="0" smtClean="0"/>
              <a:t>		</a:t>
            </a:r>
            <a:r>
              <a:rPr lang="en-US" smtClean="0"/>
              <a:t>	+ DCT </a:t>
            </a:r>
            <a:r>
              <a:rPr lang="en-US" dirty="0" err="1" smtClean="0"/>
              <a:t>một</a:t>
            </a:r>
            <a:r>
              <a:rPr lang="en-US" dirty="0" smtClean="0"/>
              <a:t> </a:t>
            </a:r>
            <a:r>
              <a:rPr lang="en-US" dirty="0" err="1" smtClean="0"/>
              <a:t>chiều</a:t>
            </a:r>
            <a:r>
              <a:rPr lang="en-US" dirty="0" smtClean="0"/>
              <a:t> </a:t>
            </a:r>
          </a:p>
          <a:p>
            <a:pPr>
              <a:buNone/>
            </a:pPr>
            <a:r>
              <a:rPr lang="en-US" dirty="0" smtClean="0"/>
              <a:t>		</a:t>
            </a:r>
            <a:r>
              <a:rPr lang="en-US" smtClean="0"/>
              <a:t>	+ DCT </a:t>
            </a:r>
            <a:r>
              <a:rPr lang="en-US" dirty="0" err="1" smtClean="0"/>
              <a:t>hai</a:t>
            </a:r>
            <a:r>
              <a:rPr lang="en-US" dirty="0" smtClean="0"/>
              <a:t> </a:t>
            </a:r>
            <a:r>
              <a:rPr lang="en-US" dirty="0" err="1" smtClean="0"/>
              <a:t>chiều</a:t>
            </a:r>
            <a:endParaRPr lang="en-US" dirty="0"/>
          </a:p>
        </p:txBody>
      </p:sp>
      <p:sp>
        <p:nvSpPr>
          <p:cNvPr id="4" name="Title 1"/>
          <p:cNvSpPr>
            <a:spLocks noGrp="1"/>
          </p:cNvSpPr>
          <p:nvPr>
            <p:ph type="title"/>
          </p:nvPr>
        </p:nvSpPr>
        <p:spPr>
          <a:xfrm>
            <a:off x="533400" y="0"/>
            <a:ext cx="8229600" cy="1295400"/>
          </a:xfrm>
        </p:spPr>
        <p:txBody>
          <a:bodyPr>
            <a:normAutofit/>
          </a:bodyPr>
          <a:lstStyle/>
          <a:p>
            <a:pPr marL="1028700" indent="-1028700" algn="ctr"/>
            <a:r>
              <a:rPr lang="en-US" sz="3600" b="1" dirty="0" err="1" smtClean="0">
                <a:latin typeface="Times New Roman" pitchFamily="18" charset="0"/>
                <a:cs typeface="Times New Roman" pitchFamily="18" charset="0"/>
              </a:rPr>
              <a:t>II.Phương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pháp</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nén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ảnh</a:t>
            </a:r>
            <a:r>
              <a:rPr lang="en-US" sz="3600" b="1" dirty="0" smtClean="0">
                <a:latin typeface="Times New Roman" pitchFamily="18" charset="0"/>
                <a:cs typeface="Times New Roman" pitchFamily="18" charset="0"/>
              </a:rPr>
              <a:t> JPEG</a:t>
            </a:r>
            <a:endParaRPr lang="en-US" sz="3600" b="1" dirty="0">
              <a:latin typeface="Times New Roman" pitchFamily="18" charset="0"/>
              <a:cs typeface="Times New Roman" pitchFamily="18" charset="0"/>
            </a:endParaRPr>
          </a:p>
        </p:txBody>
      </p:sp>
      <p:sp>
        <p:nvSpPr>
          <p:cNvPr id="61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7" name="Rectangle 3"/>
          <p:cNvSpPr>
            <a:spLocks noChangeArrowheads="1"/>
          </p:cNvSpPr>
          <p:nvPr/>
        </p:nvSpPr>
        <p:spPr bwMode="auto">
          <a:xfrm>
            <a:off x="0" y="11049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4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50" name="Rectangle 6"/>
          <p:cNvSpPr>
            <a:spLocks noChangeArrowheads="1"/>
          </p:cNvSpPr>
          <p:nvPr/>
        </p:nvSpPr>
        <p:spPr bwMode="auto">
          <a:xfrm>
            <a:off x="0" y="11049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551</TotalTime>
  <Words>1303</Words>
  <Application>Microsoft Office PowerPoint</Application>
  <PresentationFormat>On-screen Show (4:3)</PresentationFormat>
  <Paragraphs>243</Paragraphs>
  <Slides>28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Flow</vt:lpstr>
      <vt:lpstr>MathType 6.0 Equation</vt:lpstr>
      <vt:lpstr>ĐẠI HỌC BÁCH KHOA HÀ NỘI ViỆN CÔNG NGHỆ THÔNG TIN VÀ TRUYỀN THÔNG</vt:lpstr>
      <vt:lpstr>Nội dung</vt:lpstr>
      <vt:lpstr>I.Tìm hiểu chung về chuẩn JPEG</vt:lpstr>
      <vt:lpstr>I.Tìm hiểu chung về chuẩn JPEG</vt:lpstr>
      <vt:lpstr>I.Tìm hiểu chung về chuẩn JPEG</vt:lpstr>
      <vt:lpstr>II.Phương pháp nén ảnh JPEG</vt:lpstr>
      <vt:lpstr>II.Phương pháp nén ảnh JPEG</vt:lpstr>
      <vt:lpstr>II.Phương pháp nén ảnh JPEG</vt:lpstr>
      <vt:lpstr>II.Phương pháp nén ảnh JPEG</vt:lpstr>
      <vt:lpstr>II.Phương pháp nén ảnh JPEG</vt:lpstr>
      <vt:lpstr>II.Phương pháp nén ảnh JPEG</vt:lpstr>
      <vt:lpstr>II.Phương pháp nén ảnh JPEG</vt:lpstr>
      <vt:lpstr>II.Phương pháp nén ảnh JPEG</vt:lpstr>
      <vt:lpstr>II.Phương pháp nén ảnh JPEG</vt:lpstr>
      <vt:lpstr>II.Phương pháp nén ảnh JPEG</vt:lpstr>
      <vt:lpstr>Slide 16</vt:lpstr>
      <vt:lpstr>Slide 17</vt:lpstr>
      <vt:lpstr>Slide 18</vt:lpstr>
      <vt:lpstr>Slide 19</vt:lpstr>
      <vt:lpstr>IV. So sánh *.tif và *.jpg</vt:lpstr>
      <vt:lpstr>IV.So sánh *.tif và *.jpg</vt:lpstr>
      <vt:lpstr>IV.So sánh *.tif và *.jpg</vt:lpstr>
      <vt:lpstr>IV.So sánh *.tif và *.jpg</vt:lpstr>
      <vt:lpstr>IV.So sánh *.tif và *.jpg</vt:lpstr>
      <vt:lpstr>IV.So sánh *.tif và *.jpg</vt:lpstr>
      <vt:lpstr>IV.So sánh *.tif và *.jpg</vt:lpstr>
      <vt:lpstr>Slide 27</vt:lpstr>
      <vt:lpstr>Slide 28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RiverHeart</dc:creator>
  <cp:lastModifiedBy>Thangbeomerock</cp:lastModifiedBy>
  <cp:revision>227</cp:revision>
  <dcterms:created xsi:type="dcterms:W3CDTF">2006-08-16T00:00:00Z</dcterms:created>
  <dcterms:modified xsi:type="dcterms:W3CDTF">2011-04-22T19:43:44Z</dcterms:modified>
</cp:coreProperties>
</file>