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88" r:id="rId10"/>
    <p:sldId id="289" r:id="rId11"/>
    <p:sldId id="290" r:id="rId12"/>
    <p:sldId id="291" r:id="rId13"/>
    <p:sldId id="282" r:id="rId14"/>
    <p:sldId id="283" r:id="rId15"/>
    <p:sldId id="284" r:id="rId16"/>
    <p:sldId id="285" r:id="rId17"/>
    <p:sldId id="280" r:id="rId18"/>
    <p:sldId id="292" r:id="rId19"/>
    <p:sldId id="293" r:id="rId20"/>
    <p:sldId id="294" r:id="rId21"/>
    <p:sldId id="295" r:id="rId22"/>
    <p:sldId id="296" r:id="rId23"/>
    <p:sldId id="297" r:id="rId24"/>
    <p:sldId id="298" r:id="rId25"/>
    <p:sldId id="299" r:id="rId26"/>
    <p:sldId id="300" r:id="rId27"/>
    <p:sldId id="301" r:id="rId28"/>
    <p:sldId id="302" r:id="rId29"/>
    <p:sldId id="287" r:id="rId30"/>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14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CC29FD1-EF05-4716-B156-EC8137BE61DA}" type="datetimeFigureOut">
              <a:rPr lang="vi-VN" smtClean="0"/>
              <a:pPr/>
              <a:t>16/05/2011</a:t>
            </a:fld>
            <a:endParaRPr lang="vi-VN"/>
          </a:p>
        </p:txBody>
      </p:sp>
      <p:sp>
        <p:nvSpPr>
          <p:cNvPr id="19" name="Footer Placeholder 18"/>
          <p:cNvSpPr>
            <a:spLocks noGrp="1"/>
          </p:cNvSpPr>
          <p:nvPr>
            <p:ph type="ftr" sz="quarter" idx="11"/>
          </p:nvPr>
        </p:nvSpPr>
        <p:spPr/>
        <p:txBody>
          <a:bodyPr/>
          <a:lstStyle/>
          <a:p>
            <a:endParaRPr lang="vi-VN"/>
          </a:p>
        </p:txBody>
      </p:sp>
      <p:sp>
        <p:nvSpPr>
          <p:cNvPr id="27" name="Slide Number Placeholder 26"/>
          <p:cNvSpPr>
            <a:spLocks noGrp="1"/>
          </p:cNvSpPr>
          <p:nvPr>
            <p:ph type="sldNum" sz="quarter" idx="12"/>
          </p:nvPr>
        </p:nvSpPr>
        <p:spPr/>
        <p:txBody>
          <a:bodyPr/>
          <a:lstStyle/>
          <a:p>
            <a:fld id="{9F3E2BE0-CCF0-4E5D-8478-AE670382B8DA}" type="slidenum">
              <a:rPr lang="vi-VN" smtClean="0"/>
              <a:pPr/>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C29FD1-EF05-4716-B156-EC8137BE61DA}" type="datetimeFigureOut">
              <a:rPr lang="vi-VN" smtClean="0"/>
              <a:pPr/>
              <a:t>16/05/2011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C29FD1-EF05-4716-B156-EC8137BE61DA}" type="datetimeFigureOut">
              <a:rPr lang="vi-VN" smtClean="0"/>
              <a:pPr/>
              <a:t>16/05/2011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C29FD1-EF05-4716-B156-EC8137BE61DA}" type="datetimeFigureOut">
              <a:rPr lang="vi-VN" smtClean="0"/>
              <a:pPr/>
              <a:t>16/05/2011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CC29FD1-EF05-4716-B156-EC8137BE61DA}" type="datetimeFigureOut">
              <a:rPr lang="vi-VN" smtClean="0"/>
              <a:pPr/>
              <a:t>16/05/2011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F3E2BE0-CCF0-4E5D-8478-AE670382B8DA}" type="slidenum">
              <a:rPr lang="vi-VN" smtClean="0"/>
              <a:pPr/>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C29FD1-EF05-4716-B156-EC8137BE61DA}" type="datetimeFigureOut">
              <a:rPr lang="vi-VN" smtClean="0"/>
              <a:pPr/>
              <a:t>16/05/2011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CC29FD1-EF05-4716-B156-EC8137BE61DA}" type="datetimeFigureOut">
              <a:rPr lang="vi-VN" smtClean="0"/>
              <a:pPr/>
              <a:t>16/05/2011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CC29FD1-EF05-4716-B156-EC8137BE61DA}" type="datetimeFigureOut">
              <a:rPr lang="vi-VN" smtClean="0"/>
              <a:pPr/>
              <a:t>16/05/2011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29FD1-EF05-4716-B156-EC8137BE61DA}" type="datetimeFigureOut">
              <a:rPr lang="vi-VN" smtClean="0"/>
              <a:pPr/>
              <a:t>16/05/2011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C29FD1-EF05-4716-B156-EC8137BE61DA}" type="datetimeFigureOut">
              <a:rPr lang="vi-VN" smtClean="0"/>
              <a:pPr/>
              <a:t>16/05/2011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F3E2BE0-CCF0-4E5D-8478-AE670382B8DA}" type="slidenum">
              <a:rPr lang="vi-VN" smtClean="0"/>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CC29FD1-EF05-4716-B156-EC8137BE61DA}" type="datetimeFigureOut">
              <a:rPr lang="vi-VN" smtClean="0"/>
              <a:pPr/>
              <a:t>16/05/2011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a:xfrm>
            <a:off x="8077200" y="6356350"/>
            <a:ext cx="609600" cy="365125"/>
          </a:xfrm>
        </p:spPr>
        <p:txBody>
          <a:bodyPr/>
          <a:lstStyle/>
          <a:p>
            <a:fld id="{9F3E2BE0-CCF0-4E5D-8478-AE670382B8DA}" type="slidenum">
              <a:rPr lang="vi-VN" smtClean="0"/>
              <a:pPr/>
              <a:t>‹#›</a:t>
            </a:fld>
            <a:endParaRPr lang="vi-V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CC29FD1-EF05-4716-B156-EC8137BE61DA}" type="datetimeFigureOut">
              <a:rPr lang="vi-VN" smtClean="0"/>
              <a:pPr/>
              <a:t>16/05/2011</a:t>
            </a:fld>
            <a:endParaRPr lang="vi-V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vi-V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F3E2BE0-CCF0-4E5D-8478-AE670382B8DA}" type="slidenum">
              <a:rPr lang="vi-VN" smtClean="0"/>
              <a:pPr/>
              <a:t>‹#›</a:t>
            </a:fld>
            <a:endParaRPr lang="vi-V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143000"/>
          </a:xfrm>
        </p:spPr>
        <p:txBody>
          <a:bodyPr/>
          <a:lstStyle/>
          <a:p>
            <a:pPr algn="ctr"/>
            <a:r>
              <a:rPr lang="en-US" sz="2400" b="0" dirty="0" smtClean="0">
                <a:effectLst>
                  <a:outerShdw blurRad="38100" dist="38100" dir="2700000" algn="tl">
                    <a:srgbClr val="000000">
                      <a:alpha val="43137"/>
                    </a:srgbClr>
                  </a:outerShdw>
                </a:effectLst>
                <a:latin typeface="Times New Roman" pitchFamily="18" charset="0"/>
                <a:cs typeface="Times New Roman" pitchFamily="18" charset="0"/>
              </a:rPr>
              <a:t>ĐẠI HỌC BÁCH KHOA HÀ NỘI</a:t>
            </a:r>
            <a:br>
              <a:rPr lang="en-US" sz="2400" b="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b="0" dirty="0" err="1" smtClean="0">
                <a:effectLst>
                  <a:outerShdw blurRad="38100" dist="38100" dir="2700000" algn="tl">
                    <a:srgbClr val="000000">
                      <a:alpha val="43137"/>
                    </a:srgbClr>
                  </a:outerShdw>
                </a:effectLst>
                <a:latin typeface="Times New Roman" pitchFamily="18" charset="0"/>
                <a:cs typeface="Times New Roman" pitchFamily="18" charset="0"/>
              </a:rPr>
              <a:t>ViỆN</a:t>
            </a:r>
            <a:r>
              <a:rPr lang="en-US" sz="2400" b="0" dirty="0" smtClean="0">
                <a:effectLst>
                  <a:outerShdw blurRad="38100" dist="38100" dir="2700000" algn="tl">
                    <a:srgbClr val="000000">
                      <a:alpha val="43137"/>
                    </a:srgbClr>
                  </a:outerShdw>
                </a:effectLst>
                <a:latin typeface="Times New Roman" pitchFamily="18" charset="0"/>
                <a:cs typeface="Times New Roman" pitchFamily="18" charset="0"/>
              </a:rPr>
              <a:t> CÔNG NGHỆ THÔNG TIN VÀ TRUYỀN THÔNG</a:t>
            </a:r>
            <a:endParaRPr lang="en-US" sz="2400" b="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609600" y="1676400"/>
            <a:ext cx="8229600" cy="5943600"/>
          </a:xfrm>
        </p:spPr>
        <p:txBody>
          <a:bodyPr>
            <a:normAutofit/>
          </a:bodyPr>
          <a:lstStyle/>
          <a:p>
            <a:pPr algn="ctr"/>
            <a:r>
              <a:rPr lang="en-US" sz="2400" b="1" dirty="0" smtClean="0">
                <a:solidFill>
                  <a:schemeClr val="tx1">
                    <a:lumMod val="75000"/>
                    <a:lumOff val="25000"/>
                  </a:schemeClr>
                </a:solidFill>
                <a:latin typeface="Times New Roman" pitchFamily="18" charset="0"/>
                <a:cs typeface="Times New Roman" pitchFamily="18" charset="0"/>
              </a:rPr>
              <a:t>BÀI TẬP LỚN XỬ </a:t>
            </a:r>
            <a:r>
              <a:rPr lang="en-US" sz="2400" b="1" smtClean="0">
                <a:solidFill>
                  <a:schemeClr val="tx1">
                    <a:lumMod val="75000"/>
                    <a:lumOff val="25000"/>
                  </a:schemeClr>
                </a:solidFill>
                <a:latin typeface="Times New Roman" pitchFamily="18" charset="0"/>
                <a:cs typeface="Times New Roman" pitchFamily="18" charset="0"/>
              </a:rPr>
              <a:t>LÝ ẢNH</a:t>
            </a:r>
            <a:endParaRPr lang="en-US" sz="2400" b="1" dirty="0" smtClean="0">
              <a:solidFill>
                <a:schemeClr val="tx1">
                  <a:lumMod val="75000"/>
                  <a:lumOff val="25000"/>
                </a:schemeClr>
              </a:solidFill>
              <a:latin typeface="Times New Roman" pitchFamily="18" charset="0"/>
              <a:cs typeface="Times New Roman" pitchFamily="18" charset="0"/>
            </a:endParaRPr>
          </a:p>
          <a:p>
            <a:pPr algn="ctr"/>
            <a:r>
              <a:rPr lang="en-US" i="1" smtClean="0">
                <a:solidFill>
                  <a:schemeClr val="tx1">
                    <a:lumMod val="65000"/>
                    <a:lumOff val="35000"/>
                  </a:schemeClr>
                </a:solidFill>
              </a:rPr>
              <a:t> “Đặc trưng sinh trắc ảnh khuôn mặt và ứng dụng của KL &amp; PCA trong trích chọn đặc trưng khuôn mặt”</a:t>
            </a:r>
          </a:p>
          <a:p>
            <a:pPr algn="ctr"/>
            <a:endParaRPr lang="en-US" i="1" dirty="0" smtClean="0">
              <a:solidFill>
                <a:schemeClr val="tx1">
                  <a:lumMod val="65000"/>
                  <a:lumOff val="35000"/>
                </a:schemeClr>
              </a:solidFill>
            </a:endParaRPr>
          </a:p>
          <a:p>
            <a:pPr algn="l"/>
            <a:r>
              <a:rPr lang="en-US" sz="2400" b="1" smtClean="0">
                <a:solidFill>
                  <a:schemeClr val="tx1"/>
                </a:solidFill>
              </a:rPr>
              <a:t>Giáo viên		 :  P</a:t>
            </a:r>
            <a:r>
              <a:rPr lang="en-US" sz="2400" b="1" smtClean="0"/>
              <a:t>GS.</a:t>
            </a:r>
            <a:r>
              <a:rPr lang="en-US" sz="2400" b="1" smtClean="0">
                <a:solidFill>
                  <a:schemeClr val="tx1"/>
                </a:solidFill>
                <a:effectLst>
                  <a:outerShdw blurRad="38100" dist="38100" dir="2700000" algn="tl">
                    <a:srgbClr val="000000">
                      <a:alpha val="43137"/>
                    </a:srgbClr>
                  </a:outerShdw>
                </a:effectLst>
              </a:rPr>
              <a:t>TS.Nguyễn</a:t>
            </a:r>
            <a:r>
              <a:rPr lang="en-US" sz="2400" b="1" smtClean="0">
                <a:effectLst>
                  <a:outerShdw blurRad="38100" dist="38100" dir="2700000" algn="tl">
                    <a:srgbClr val="000000">
                      <a:alpha val="43137"/>
                    </a:srgbClr>
                  </a:outerShdw>
                </a:effectLst>
              </a:rPr>
              <a:t> </a:t>
            </a:r>
            <a:r>
              <a:rPr lang="en-US" sz="2400" b="1" dirty="0" err="1" smtClean="0">
                <a:effectLst>
                  <a:outerShdw blurRad="38100" dist="38100" dir="2700000" algn="tl">
                    <a:srgbClr val="000000">
                      <a:alpha val="43137"/>
                    </a:srgbClr>
                  </a:outerShdw>
                </a:effectLst>
              </a:rPr>
              <a:t>Thị</a:t>
            </a:r>
            <a:r>
              <a:rPr lang="en-US" sz="2400" b="1" dirty="0" smtClean="0">
                <a:effectLst>
                  <a:outerShdw blurRad="38100" dist="38100" dir="2700000" algn="tl">
                    <a:srgbClr val="000000">
                      <a:alpha val="43137"/>
                    </a:srgbClr>
                  </a:outerShdw>
                </a:effectLst>
              </a:rPr>
              <a:t> </a:t>
            </a:r>
            <a:r>
              <a:rPr lang="en-US" sz="2400" b="1" err="1" smtClean="0">
                <a:effectLst>
                  <a:outerShdw blurRad="38100" dist="38100" dir="2700000" algn="tl">
                    <a:srgbClr val="000000">
                      <a:alpha val="43137"/>
                    </a:srgbClr>
                  </a:outerShdw>
                </a:effectLst>
              </a:rPr>
              <a:t>Hoàng</a:t>
            </a:r>
            <a:r>
              <a:rPr lang="en-US" sz="2400" b="1" smtClean="0">
                <a:effectLst>
                  <a:outerShdw blurRad="38100" dist="38100" dir="2700000" algn="tl">
                    <a:srgbClr val="000000">
                      <a:alpha val="43137"/>
                    </a:srgbClr>
                  </a:outerShdw>
                </a:effectLst>
              </a:rPr>
              <a:t> Lan</a:t>
            </a:r>
          </a:p>
          <a:p>
            <a:pPr algn="l"/>
            <a:endParaRPr lang="en-US" sz="2400" b="1" dirty="0" smtClean="0">
              <a:solidFill>
                <a:schemeClr val="tx1"/>
              </a:solidFill>
              <a:effectLst>
                <a:outerShdw blurRad="38100" dist="38100" dir="2700000" algn="tl">
                  <a:srgbClr val="000000">
                    <a:alpha val="43137"/>
                  </a:srgbClr>
                </a:outerShdw>
              </a:effectLst>
            </a:endParaRPr>
          </a:p>
          <a:p>
            <a:pPr algn="l"/>
            <a:r>
              <a:rPr lang="en-US" sz="2400" b="1" dirty="0" err="1" smtClean="0">
                <a:solidFill>
                  <a:schemeClr val="tx1"/>
                </a:solidFill>
              </a:rPr>
              <a:t>Sinh</a:t>
            </a:r>
            <a:r>
              <a:rPr lang="en-US" sz="2400" b="1" dirty="0" smtClean="0">
                <a:solidFill>
                  <a:schemeClr val="tx1"/>
                </a:solidFill>
              </a:rPr>
              <a:t> </a:t>
            </a:r>
            <a:r>
              <a:rPr lang="en-US" sz="2400" b="1" dirty="0" err="1" smtClean="0">
                <a:solidFill>
                  <a:schemeClr val="tx1"/>
                </a:solidFill>
              </a:rPr>
              <a:t>viên</a:t>
            </a:r>
            <a:r>
              <a:rPr lang="en-US" sz="2400" b="1" dirty="0" smtClean="0">
                <a:solidFill>
                  <a:schemeClr val="tx1"/>
                </a:solidFill>
              </a:rPr>
              <a:t> </a:t>
            </a:r>
            <a:r>
              <a:rPr lang="en-US" sz="2400" b="1" dirty="0" err="1" smtClean="0">
                <a:solidFill>
                  <a:schemeClr val="tx1"/>
                </a:solidFill>
              </a:rPr>
              <a:t>thực</a:t>
            </a:r>
            <a:r>
              <a:rPr lang="en-US" sz="2400" b="1" dirty="0" smtClean="0">
                <a:solidFill>
                  <a:schemeClr val="tx1"/>
                </a:solidFill>
              </a:rPr>
              <a:t> </a:t>
            </a:r>
            <a:r>
              <a:rPr lang="en-US" sz="2400" b="1" dirty="0" err="1" smtClean="0">
                <a:solidFill>
                  <a:schemeClr val="tx1"/>
                </a:solidFill>
              </a:rPr>
              <a:t>hiện</a:t>
            </a:r>
            <a:r>
              <a:rPr lang="en-US" sz="2400" b="1" smtClean="0">
                <a:solidFill>
                  <a:schemeClr val="tx1"/>
                </a:solidFill>
              </a:rPr>
              <a:t>:  Vũ </a:t>
            </a:r>
            <a:r>
              <a:rPr lang="en-US" sz="2400" b="1" err="1" smtClean="0">
                <a:solidFill>
                  <a:schemeClr val="tx1"/>
                </a:solidFill>
              </a:rPr>
              <a:t>Thành</a:t>
            </a:r>
            <a:r>
              <a:rPr lang="en-US" sz="2400" b="1" smtClean="0">
                <a:solidFill>
                  <a:schemeClr val="tx1"/>
                </a:solidFill>
              </a:rPr>
              <a:t> Trung - 20073070</a:t>
            </a:r>
            <a:endParaRPr lang="en-US" sz="2400" b="1" dirty="0" smtClean="0">
              <a:solidFill>
                <a:schemeClr val="tx1"/>
              </a:solidFill>
            </a:endParaRPr>
          </a:p>
          <a:p>
            <a:pPr algn="l"/>
            <a:r>
              <a:rPr lang="en-US" sz="2400" b="1" smtClean="0"/>
              <a:t>                                          Nguyễn Hồng Phúc – 20072236</a:t>
            </a:r>
          </a:p>
          <a:p>
            <a:pPr algn="l"/>
            <a:r>
              <a:rPr lang="en-US" sz="2400" b="1" smtClean="0">
                <a:solidFill>
                  <a:schemeClr val="tx1"/>
                </a:solidFill>
              </a:rPr>
              <a:t>			     Trần Đình Cường - </a:t>
            </a:r>
            <a:endParaRPr lang="en-US" sz="2400" b="1" dirty="0" smtClean="0">
              <a:solidFill>
                <a:schemeClr val="tx1"/>
              </a:solidFill>
            </a:endParaRPr>
          </a:p>
          <a:p>
            <a:pPr algn="l"/>
            <a:r>
              <a:rPr lang="en-US" sz="2400" b="1" dirty="0" err="1" smtClean="0">
                <a:solidFill>
                  <a:schemeClr val="tx1"/>
                </a:solidFill>
              </a:rPr>
              <a:t>Lớp</a:t>
            </a:r>
            <a:r>
              <a:rPr lang="en-US" sz="2400" b="1" smtClean="0">
                <a:solidFill>
                  <a:schemeClr val="tx1"/>
                </a:solidFill>
              </a:rPr>
              <a:t>:                                 Truyền </a:t>
            </a:r>
            <a:r>
              <a:rPr lang="en-US" sz="2400" b="1" dirty="0" err="1" smtClean="0">
                <a:solidFill>
                  <a:schemeClr val="tx1"/>
                </a:solidFill>
              </a:rPr>
              <a:t>thông</a:t>
            </a:r>
            <a:r>
              <a:rPr lang="en-US" sz="2400" b="1" dirty="0" smtClean="0">
                <a:solidFill>
                  <a:schemeClr val="tx1"/>
                </a:solidFill>
              </a:rPr>
              <a:t> mạng-K52</a:t>
            </a:r>
          </a:p>
          <a:p>
            <a:pPr algn="l"/>
            <a:endParaRPr lang="en-US" sz="2400" b="1" dirty="0" smtClean="0"/>
          </a:p>
          <a:p>
            <a:pPr algn="l"/>
            <a:endParaRPr lang="en-US" sz="2400" b="1" dirty="0" smtClean="0">
              <a:solidFill>
                <a:schemeClr val="tx1"/>
              </a:solidFill>
            </a:endParaRPr>
          </a:p>
          <a:p>
            <a:pPr algn="l"/>
            <a:r>
              <a:rPr lang="en-US" sz="2400" b="1" dirty="0" smtClean="0"/>
              <a:t>			</a:t>
            </a:r>
            <a:endParaRPr lang="en-US" sz="2000" b="1" dirty="0">
              <a:solidFill>
                <a:schemeClr val="tx1"/>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429684" cy="1143000"/>
          </a:xfrm>
        </p:spPr>
        <p:txBody>
          <a:bodyPr>
            <a:normAutofit fontScale="90000"/>
          </a:bodyPr>
          <a:lstStyle/>
          <a:p>
            <a:r>
              <a:rPr lang="vi-VN" smtClean="0"/>
              <a:t>Classification Approaches Model</a:t>
            </a:r>
            <a:endParaRPr lang="vi-VN"/>
          </a:p>
        </p:txBody>
      </p:sp>
      <p:sp>
        <p:nvSpPr>
          <p:cNvPr id="4" name="Content Placeholder 3"/>
          <p:cNvSpPr>
            <a:spLocks noGrp="1"/>
          </p:cNvSpPr>
          <p:nvPr>
            <p:ph idx="1"/>
          </p:nvPr>
        </p:nvSpPr>
        <p:spPr>
          <a:xfrm>
            <a:off x="500034" y="1500174"/>
            <a:ext cx="8229600" cy="5572164"/>
          </a:xfrm>
        </p:spPr>
        <p:txBody>
          <a:bodyPr>
            <a:normAutofit lnSpcReduction="10000"/>
          </a:bodyPr>
          <a:lstStyle/>
          <a:p>
            <a:pPr marL="274320" lvl="1" indent="-274320">
              <a:buClr>
                <a:schemeClr val="accent3"/>
              </a:buClr>
              <a:buSzPct val="95000"/>
            </a:pPr>
            <a:r>
              <a:rPr lang="en-US" smtClean="0"/>
              <a:t>Xác định và trích chọn các đặc trưng sinh trắc theo cấu trúc của khuôn mặt, xây dựng thành các mẫu khuôn mặt, từ đó so sánh các mẫu này với tập các mẫu trong cơ sở dữ liệu và đưa ra kết luận. </a:t>
            </a:r>
          </a:p>
          <a:p>
            <a:pPr marL="274320" lvl="1" indent="-274320">
              <a:buClr>
                <a:schemeClr val="accent3"/>
              </a:buClr>
              <a:buSzPct val="95000"/>
            </a:pPr>
            <a:r>
              <a:rPr lang="en-US" smtClean="0"/>
              <a:t>Một số đặc điểm cần trích chọn: khoảng cách giữa hai mắt, độ rộng của trán, của mũi, của miệng, cạnh hàm, đường viền phía trên hốc mắt, độ rộng lông mày, khu vực giữa mũi và mắt, khu vực xung quanh xương gò má, đường viên khuôn mặt...</a:t>
            </a:r>
          </a:p>
          <a:p>
            <a:pPr marL="274320" lvl="1" indent="-274320">
              <a:buClr>
                <a:schemeClr val="accent3"/>
              </a:buClr>
              <a:buSzPct val="95000"/>
            </a:pPr>
            <a:r>
              <a:rPr lang="en-US" smtClean="0"/>
              <a:t>Một số phương pháp xác định:</a:t>
            </a:r>
          </a:p>
          <a:p>
            <a:pPr marL="548640" lvl="2" indent="-274320">
              <a:buClr>
                <a:schemeClr val="accent3"/>
              </a:buClr>
              <a:buSzPct val="95000"/>
            </a:pPr>
            <a:r>
              <a:rPr lang="en-US" smtClean="0"/>
              <a:t>Mô hình mạng Neural của H.Rowley</a:t>
            </a:r>
          </a:p>
          <a:p>
            <a:pPr marL="548640" lvl="2" indent="-274320">
              <a:buClr>
                <a:schemeClr val="accent3"/>
              </a:buClr>
              <a:buSzPct val="95000"/>
            </a:pPr>
            <a:r>
              <a:rPr lang="en-US" smtClean="0"/>
              <a:t>Mô hình AdaBoost của P.Viola và M.Jones </a:t>
            </a:r>
          </a:p>
          <a:p>
            <a:pPr marL="548640" lvl="2" indent="-274320">
              <a:buClr>
                <a:schemeClr val="accent3"/>
              </a:buClr>
              <a:buSzPct val="95000"/>
            </a:pPr>
            <a:r>
              <a:rPr lang="en-US" smtClean="0"/>
              <a:t>Phân tích các thành phần chính (PCA – Principal Components Analysis)</a:t>
            </a:r>
            <a:endParaRPr lang="vi-VN" smtClean="0"/>
          </a:p>
          <a:p>
            <a:pPr marL="548640" lvl="2" indent="-274320">
              <a:buClr>
                <a:schemeClr val="accent3"/>
              </a:buClr>
              <a:buSzPct val="95000"/>
              <a:buNone/>
            </a:pPr>
            <a:r>
              <a:rPr lang="en-US" smtClean="0"/>
              <a:t>	...</a:t>
            </a:r>
          </a:p>
          <a:p>
            <a:pPr marL="548640" lvl="2" indent="-274320">
              <a:buClr>
                <a:schemeClr val="accent3"/>
              </a:buClr>
              <a:buSzPct val="95000"/>
            </a:pPr>
            <a:endParaRPr lang="vi-VN" smtClean="0"/>
          </a:p>
          <a:p>
            <a:pPr>
              <a:buNone/>
            </a:pPr>
            <a:endParaRPr lang="vi-V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429684" cy="1143000"/>
          </a:xfrm>
        </p:spPr>
        <p:txBody>
          <a:bodyPr>
            <a:normAutofit/>
          </a:bodyPr>
          <a:lstStyle/>
          <a:p>
            <a:r>
              <a:rPr lang="vi-VN" smtClean="0"/>
              <a:t>Active Shape Model</a:t>
            </a:r>
            <a:endParaRPr lang="vi-VN"/>
          </a:p>
        </p:txBody>
      </p:sp>
      <p:sp>
        <p:nvSpPr>
          <p:cNvPr id="4" name="Content Placeholder 3"/>
          <p:cNvSpPr>
            <a:spLocks noGrp="1"/>
          </p:cNvSpPr>
          <p:nvPr>
            <p:ph idx="1"/>
          </p:nvPr>
        </p:nvSpPr>
        <p:spPr>
          <a:xfrm>
            <a:off x="500034" y="1500174"/>
            <a:ext cx="8229600" cy="5572164"/>
          </a:xfrm>
        </p:spPr>
        <p:txBody>
          <a:bodyPr>
            <a:normAutofit/>
          </a:bodyPr>
          <a:lstStyle/>
          <a:p>
            <a:pPr marL="274320" lvl="1" indent="-274320">
              <a:buClr>
                <a:schemeClr val="accent3"/>
              </a:buClr>
              <a:buSzPct val="95000"/>
            </a:pPr>
            <a:r>
              <a:rPr lang="vi-VN" smtClean="0"/>
              <a:t>Dựng ra các đường viền khung khuôn mặt, bao gồm đường viền bao quanh khuôn mặt, đường viền bao quanh các bộ phận đặc trưng trên khuôn mặt như mắt, mũi, miệng. Từ đó, với một bức ảnh đầu vào, người ta sẽ đem ra so khớp ảnh khuôn mặt với các mẫu đường viền đó.</a:t>
            </a:r>
          </a:p>
          <a:p>
            <a:pPr marL="274320" lvl="1" indent="-274320">
              <a:buClr>
                <a:schemeClr val="accent3"/>
              </a:buClr>
              <a:buSzPct val="95000"/>
            </a:pPr>
            <a:endParaRPr lang="en-US" smtClean="0"/>
          </a:p>
          <a:p>
            <a:pPr marL="548640" lvl="2" indent="-274320">
              <a:buClr>
                <a:schemeClr val="accent3"/>
              </a:buClr>
              <a:buSzPct val="95000"/>
            </a:pPr>
            <a:endParaRPr lang="vi-VN" smtClean="0"/>
          </a:p>
          <a:p>
            <a:pPr>
              <a:buNone/>
            </a:pPr>
            <a:endParaRPr lang="vi-VN"/>
          </a:p>
        </p:txBody>
      </p:sp>
      <p:pic>
        <p:nvPicPr>
          <p:cNvPr id="5" name="Picture 4" descr="C:\Users\Thangbeomerock\Desktop\ASM1.jpg"/>
          <p:cNvPicPr/>
          <p:nvPr/>
        </p:nvPicPr>
        <p:blipFill>
          <a:blip r:embed="rId2"/>
          <a:srcRect/>
          <a:stretch>
            <a:fillRect/>
          </a:stretch>
        </p:blipFill>
        <p:spPr bwMode="auto">
          <a:xfrm>
            <a:off x="1071538" y="3786190"/>
            <a:ext cx="2905125" cy="2022108"/>
          </a:xfrm>
          <a:prstGeom prst="rect">
            <a:avLst/>
          </a:prstGeom>
          <a:noFill/>
          <a:ln w="9525">
            <a:noFill/>
            <a:miter lim="800000"/>
            <a:headEnd/>
            <a:tailEnd/>
          </a:ln>
        </p:spPr>
      </p:pic>
      <p:pic>
        <p:nvPicPr>
          <p:cNvPr id="6" name="Picture 5" descr="C:\Users\Thangbeomerock\Desktop\ASM2.jpg"/>
          <p:cNvPicPr/>
          <p:nvPr/>
        </p:nvPicPr>
        <p:blipFill>
          <a:blip r:embed="rId3"/>
          <a:srcRect/>
          <a:stretch>
            <a:fillRect/>
          </a:stretch>
        </p:blipFill>
        <p:spPr bwMode="auto">
          <a:xfrm>
            <a:off x="4929190" y="3286124"/>
            <a:ext cx="2508777" cy="2857500"/>
          </a:xfrm>
          <a:prstGeom prst="rect">
            <a:avLst/>
          </a:prstGeom>
          <a:noFill/>
          <a:ln w="9525">
            <a:noFill/>
            <a:miter lim="800000"/>
            <a:headEnd/>
            <a:tailEnd/>
          </a:ln>
        </p:spPr>
      </p:pic>
      <p:cxnSp>
        <p:nvCxnSpPr>
          <p:cNvPr id="8" name="Straight Arrow Connector 7"/>
          <p:cNvCxnSpPr/>
          <p:nvPr/>
        </p:nvCxnSpPr>
        <p:spPr>
          <a:xfrm>
            <a:off x="4143372" y="4786322"/>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429684" cy="1143000"/>
          </a:xfrm>
        </p:spPr>
        <p:txBody>
          <a:bodyPr>
            <a:normAutofit/>
          </a:bodyPr>
          <a:lstStyle/>
          <a:p>
            <a:r>
              <a:rPr lang="vi-VN" smtClean="0"/>
              <a:t>Active Appearance Model</a:t>
            </a:r>
            <a:endParaRPr lang="vi-VN"/>
          </a:p>
        </p:txBody>
      </p:sp>
      <p:sp>
        <p:nvSpPr>
          <p:cNvPr id="4" name="Content Placeholder 3"/>
          <p:cNvSpPr>
            <a:spLocks noGrp="1"/>
          </p:cNvSpPr>
          <p:nvPr>
            <p:ph idx="1"/>
          </p:nvPr>
        </p:nvSpPr>
        <p:spPr>
          <a:xfrm>
            <a:off x="500034" y="1500174"/>
            <a:ext cx="8229600" cy="5572164"/>
          </a:xfrm>
        </p:spPr>
        <p:txBody>
          <a:bodyPr>
            <a:normAutofit/>
          </a:bodyPr>
          <a:lstStyle/>
          <a:p>
            <a:pPr marL="274320" lvl="1" indent="-274320">
              <a:buClr>
                <a:schemeClr val="accent3"/>
              </a:buClr>
              <a:buSzPct val="95000"/>
            </a:pPr>
            <a:r>
              <a:rPr lang="en-US" smtClean="0"/>
              <a:t>Đây là mô hình cải tiến từ mô hình ASM đã trình bày ở trên</a:t>
            </a:r>
            <a:endParaRPr lang="vi-VN" smtClean="0"/>
          </a:p>
          <a:p>
            <a:pPr marL="274320" lvl="1" indent="-274320">
              <a:buClr>
                <a:schemeClr val="accent3"/>
              </a:buClr>
              <a:buSzPct val="95000"/>
            </a:pPr>
            <a:r>
              <a:rPr lang="en-US" smtClean="0"/>
              <a:t>Tập trung vào các điểm mốc đánh dấu cấu trúc các thành phần của ảnh khuôn mặt.</a:t>
            </a:r>
          </a:p>
          <a:p>
            <a:pPr marL="274320" lvl="1" indent="-274320">
              <a:buClr>
                <a:schemeClr val="accent3"/>
              </a:buClr>
              <a:buSzPct val="95000"/>
            </a:pPr>
            <a:r>
              <a:rPr lang="en-US" smtClean="0"/>
              <a:t>Sử dụng phương pháp PCA để xác định các điểm mốc</a:t>
            </a:r>
          </a:p>
          <a:p>
            <a:pPr marL="274320" lvl="1" indent="-274320">
              <a:buClr>
                <a:schemeClr val="accent3"/>
              </a:buClr>
              <a:buSzPct val="95000"/>
              <a:buNone/>
            </a:pPr>
            <a:r>
              <a:rPr lang="vi-VN" smtClean="0"/>
              <a:t>	v – các tham số cho đường viền</a:t>
            </a:r>
          </a:p>
          <a:p>
            <a:pPr marL="274320" lvl="1" indent="-274320">
              <a:buClr>
                <a:schemeClr val="accent3"/>
              </a:buClr>
              <a:buSzPct val="95000"/>
              <a:buNone/>
            </a:pPr>
            <a:r>
              <a:rPr lang="vi-VN" smtClean="0"/>
              <a:t>	g – các tham số cho cấu trúc</a:t>
            </a:r>
          </a:p>
          <a:p>
            <a:pPr marL="274320" lvl="1" indent="-274320">
              <a:buClr>
                <a:schemeClr val="accent3"/>
              </a:buClr>
              <a:buSzPct val="95000"/>
              <a:buNone/>
            </a:pPr>
            <a:r>
              <a:rPr lang="vi-VN" smtClean="0"/>
              <a:t>	Tập học PCA bao gồm các vector c = (v, g)</a:t>
            </a:r>
          </a:p>
          <a:p>
            <a:pPr marL="274320" lvl="1" indent="-274320">
              <a:buClr>
                <a:schemeClr val="accent3"/>
              </a:buClr>
              <a:buSzPct val="95000"/>
              <a:buNone/>
            </a:pPr>
            <a:endParaRPr lang="en-US" smtClean="0"/>
          </a:p>
          <a:p>
            <a:pPr marL="548640" lvl="2" indent="-274320">
              <a:buClr>
                <a:schemeClr val="accent3"/>
              </a:buClr>
              <a:buSzPct val="95000"/>
            </a:pPr>
            <a:endParaRPr lang="vi-VN" smtClean="0"/>
          </a:p>
          <a:p>
            <a:pPr>
              <a:buNone/>
            </a:pPr>
            <a:endParaRPr lang="vi-VN"/>
          </a:p>
        </p:txBody>
      </p:sp>
      <p:pic>
        <p:nvPicPr>
          <p:cNvPr id="7" name="Picture 6" descr="C:\Users\Thangbeomerock\Desktop\AAM1.jpg"/>
          <p:cNvPicPr/>
          <p:nvPr/>
        </p:nvPicPr>
        <p:blipFill>
          <a:blip r:embed="rId2"/>
          <a:srcRect/>
          <a:stretch>
            <a:fillRect/>
          </a:stretch>
        </p:blipFill>
        <p:spPr bwMode="auto">
          <a:xfrm>
            <a:off x="3286116" y="4857760"/>
            <a:ext cx="2357454" cy="200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Cơ</a:t>
            </a:r>
            <a:r>
              <a:rPr lang="en-US" dirty="0" smtClean="0"/>
              <a:t> </a:t>
            </a:r>
            <a:r>
              <a:rPr lang="en-US" dirty="0" err="1" smtClean="0"/>
              <a:t>sở</a:t>
            </a:r>
            <a:r>
              <a:rPr lang="en-US" dirty="0" smtClean="0"/>
              <a:t> </a:t>
            </a:r>
            <a:r>
              <a:rPr lang="en-US" dirty="0" err="1" smtClean="0"/>
              <a:t>lí</a:t>
            </a:r>
            <a:r>
              <a:rPr lang="en-US" dirty="0" smtClean="0"/>
              <a:t> </a:t>
            </a:r>
            <a:r>
              <a:rPr lang="en-US" dirty="0" err="1" smtClean="0"/>
              <a:t>thuyết</a:t>
            </a:r>
            <a:r>
              <a:rPr lang="en-US" dirty="0" smtClean="0"/>
              <a:t> </a:t>
            </a:r>
            <a:r>
              <a:rPr lang="en-US" dirty="0" err="1" smtClean="0"/>
              <a:t>của</a:t>
            </a:r>
            <a:r>
              <a:rPr lang="en-US" dirty="0" smtClean="0"/>
              <a:t> </a:t>
            </a:r>
            <a:r>
              <a:rPr lang="en-US" dirty="0" err="1" smtClean="0"/>
              <a:t>phép</a:t>
            </a:r>
            <a:r>
              <a:rPr lang="en-US" dirty="0" smtClean="0"/>
              <a:t> </a:t>
            </a:r>
            <a:r>
              <a:rPr lang="en-US" dirty="0" err="1" smtClean="0"/>
              <a:t>biến</a:t>
            </a:r>
            <a:r>
              <a:rPr lang="en-US" dirty="0" smtClean="0"/>
              <a:t> </a:t>
            </a:r>
            <a:r>
              <a:rPr lang="en-US" dirty="0" err="1" smtClean="0"/>
              <a:t>đổiKL</a:t>
            </a:r>
            <a:endParaRPr lang="en-US" dirty="0"/>
          </a:p>
        </p:txBody>
      </p:sp>
      <p:sp>
        <p:nvSpPr>
          <p:cNvPr id="3" name="Content Placeholder 2"/>
          <p:cNvSpPr>
            <a:spLocks noGrp="1"/>
          </p:cNvSpPr>
          <p:nvPr>
            <p:ph idx="1"/>
          </p:nvPr>
        </p:nvSpPr>
        <p:spPr/>
        <p:txBody>
          <a:bodyPr/>
          <a:lstStyle/>
          <a:p>
            <a:r>
              <a:rPr lang="en-US" i="1" dirty="0" err="1" smtClean="0"/>
              <a:t>Biến</a:t>
            </a:r>
            <a:r>
              <a:rPr lang="en-US" i="1" dirty="0" smtClean="0"/>
              <a:t> </a:t>
            </a:r>
            <a:r>
              <a:rPr lang="en-US" i="1" dirty="0" err="1" smtClean="0"/>
              <a:t>đổi</a:t>
            </a:r>
            <a:r>
              <a:rPr lang="en-US" i="1" dirty="0" smtClean="0"/>
              <a:t> KL (PCA) </a:t>
            </a:r>
            <a:r>
              <a:rPr lang="en-US" i="1" dirty="0" err="1" smtClean="0"/>
              <a:t>có</a:t>
            </a:r>
            <a:r>
              <a:rPr lang="en-US" i="1" dirty="0" smtClean="0"/>
              <a:t> </a:t>
            </a:r>
            <a:r>
              <a:rPr lang="en-US" i="1" dirty="0" err="1" smtClean="0"/>
              <a:t>nguồn</a:t>
            </a:r>
            <a:r>
              <a:rPr lang="en-US" i="1" dirty="0" smtClean="0"/>
              <a:t> </a:t>
            </a:r>
            <a:r>
              <a:rPr lang="en-US" i="1" dirty="0" err="1" smtClean="0"/>
              <a:t>gốc</a:t>
            </a:r>
            <a:r>
              <a:rPr lang="en-US" i="1" dirty="0" smtClean="0"/>
              <a:t> </a:t>
            </a:r>
            <a:r>
              <a:rPr lang="en-US" i="1" dirty="0" err="1" smtClean="0"/>
              <a:t>từ</a:t>
            </a:r>
            <a:r>
              <a:rPr lang="en-US" i="1" dirty="0" smtClean="0"/>
              <a:t> </a:t>
            </a:r>
            <a:r>
              <a:rPr lang="en-US" i="1" dirty="0" err="1" smtClean="0"/>
              <a:t>khai</a:t>
            </a:r>
            <a:r>
              <a:rPr lang="en-US" i="1" dirty="0" smtClean="0"/>
              <a:t> </a:t>
            </a:r>
            <a:r>
              <a:rPr lang="en-US" i="1" dirty="0" err="1" smtClean="0"/>
              <a:t>triển</a:t>
            </a:r>
            <a:r>
              <a:rPr lang="en-US" i="1" dirty="0" smtClean="0"/>
              <a:t> </a:t>
            </a:r>
            <a:r>
              <a:rPr lang="en-US" i="1" dirty="0" err="1" smtClean="0"/>
              <a:t>chuỗi</a:t>
            </a:r>
            <a:r>
              <a:rPr lang="en-US" i="1" dirty="0" smtClean="0"/>
              <a:t> </a:t>
            </a:r>
            <a:r>
              <a:rPr lang="en-US" i="1" dirty="0" err="1" smtClean="0"/>
              <a:t>của</a:t>
            </a:r>
            <a:r>
              <a:rPr lang="en-US" i="1" dirty="0" smtClean="0"/>
              <a:t> </a:t>
            </a:r>
            <a:r>
              <a:rPr lang="en-US" i="1" dirty="0" err="1" smtClean="0"/>
              <a:t>các</a:t>
            </a:r>
            <a:r>
              <a:rPr lang="en-US" i="1" dirty="0" smtClean="0"/>
              <a:t> </a:t>
            </a:r>
            <a:r>
              <a:rPr lang="en-US" i="1" dirty="0" err="1" smtClean="0"/>
              <a:t>các</a:t>
            </a:r>
            <a:r>
              <a:rPr lang="en-US" i="1" dirty="0" smtClean="0"/>
              <a:t> </a:t>
            </a:r>
            <a:r>
              <a:rPr lang="en-US" i="1" dirty="0" err="1" smtClean="0"/>
              <a:t>quá</a:t>
            </a:r>
            <a:r>
              <a:rPr lang="en-US" i="1" dirty="0" smtClean="0"/>
              <a:t> </a:t>
            </a:r>
            <a:r>
              <a:rPr lang="en-US" i="1" dirty="0" err="1" smtClean="0"/>
              <a:t>trình</a:t>
            </a:r>
            <a:r>
              <a:rPr lang="en-US" i="1" dirty="0" smtClean="0"/>
              <a:t> </a:t>
            </a:r>
            <a:r>
              <a:rPr lang="en-US" i="1" dirty="0" err="1" smtClean="0"/>
              <a:t>ngẫu</a:t>
            </a:r>
            <a:r>
              <a:rPr lang="en-US" i="1" dirty="0" smtClean="0"/>
              <a:t>  </a:t>
            </a:r>
            <a:r>
              <a:rPr lang="en-US" i="1" dirty="0" err="1" smtClean="0"/>
              <a:t>nhiên</a:t>
            </a:r>
            <a:r>
              <a:rPr lang="en-US" i="1" dirty="0" smtClean="0"/>
              <a:t> </a:t>
            </a:r>
            <a:r>
              <a:rPr lang="en-US" i="1" dirty="0" err="1" smtClean="0"/>
              <a:t>liên</a:t>
            </a:r>
            <a:r>
              <a:rPr lang="en-US" i="1" dirty="0" smtClean="0"/>
              <a:t> </a:t>
            </a:r>
            <a:r>
              <a:rPr lang="en-US" i="1" dirty="0" err="1" smtClean="0"/>
              <a:t>tục</a:t>
            </a:r>
            <a:r>
              <a:rPr lang="en-US" i="1" dirty="0" smtClean="0"/>
              <a:t>. </a:t>
            </a:r>
            <a:r>
              <a:rPr lang="en-US" i="1" dirty="0" err="1" smtClean="0"/>
              <a:t>Biến</a:t>
            </a:r>
            <a:r>
              <a:rPr lang="en-US" i="1" dirty="0" smtClean="0"/>
              <a:t> </a:t>
            </a:r>
            <a:r>
              <a:rPr lang="en-US" i="1" dirty="0" err="1" smtClean="0"/>
              <a:t>đổi</a:t>
            </a:r>
            <a:r>
              <a:rPr lang="en-US" i="1" dirty="0" smtClean="0"/>
              <a:t> KL </a:t>
            </a:r>
            <a:r>
              <a:rPr lang="en-US" i="1" dirty="0" err="1" smtClean="0"/>
              <a:t>cũng</a:t>
            </a:r>
            <a:r>
              <a:rPr lang="en-US" i="1" dirty="0" smtClean="0"/>
              <a:t> </a:t>
            </a:r>
            <a:r>
              <a:rPr lang="en-US" i="1" dirty="0" err="1" smtClean="0"/>
              <a:t>còn</a:t>
            </a:r>
            <a:r>
              <a:rPr lang="en-US" i="1" dirty="0" smtClean="0"/>
              <a:t> </a:t>
            </a:r>
            <a:r>
              <a:rPr lang="en-US" i="1" dirty="0" err="1" smtClean="0"/>
              <a:t>gọi</a:t>
            </a:r>
            <a:r>
              <a:rPr lang="en-US" i="1" dirty="0" smtClean="0"/>
              <a:t> </a:t>
            </a:r>
            <a:r>
              <a:rPr lang="en-US" i="1" dirty="0" err="1" smtClean="0"/>
              <a:t>là</a:t>
            </a:r>
            <a:r>
              <a:rPr lang="en-US" i="1" dirty="0" smtClean="0"/>
              <a:t> </a:t>
            </a:r>
            <a:r>
              <a:rPr lang="en-US" i="1" dirty="0" err="1" smtClean="0"/>
              <a:t>biến</a:t>
            </a:r>
            <a:r>
              <a:rPr lang="en-US" i="1" dirty="0" smtClean="0"/>
              <a:t> </a:t>
            </a:r>
            <a:r>
              <a:rPr lang="en-US" i="1" dirty="0" err="1" smtClean="0"/>
              <a:t>đổi</a:t>
            </a:r>
            <a:r>
              <a:rPr lang="en-US" i="1" dirty="0" smtClean="0"/>
              <a:t> </a:t>
            </a:r>
            <a:r>
              <a:rPr lang="en-US" i="1" dirty="0" err="1" smtClean="0"/>
              <a:t>Hoteling</a:t>
            </a:r>
            <a:r>
              <a:rPr lang="en-US" i="1" dirty="0" smtClean="0"/>
              <a:t> hay </a:t>
            </a:r>
            <a:r>
              <a:rPr lang="en-US" i="1" dirty="0" err="1" smtClean="0"/>
              <a:t>phương</a:t>
            </a:r>
            <a:r>
              <a:rPr lang="en-US" i="1" dirty="0" smtClean="0"/>
              <a:t> </a:t>
            </a:r>
            <a:r>
              <a:rPr lang="en-US" i="1" dirty="0" err="1" smtClean="0"/>
              <a:t>pháp</a:t>
            </a:r>
            <a:r>
              <a:rPr lang="en-US" i="1" dirty="0" smtClean="0"/>
              <a:t> </a:t>
            </a:r>
            <a:r>
              <a:rPr lang="en-US" i="1" dirty="0" err="1" smtClean="0"/>
              <a:t>thành</a:t>
            </a:r>
            <a:r>
              <a:rPr lang="en-US" i="1" dirty="0" smtClean="0"/>
              <a:t> </a:t>
            </a:r>
            <a:r>
              <a:rPr lang="en-US" i="1" dirty="0" err="1" smtClean="0"/>
              <a:t>phần</a:t>
            </a:r>
            <a:r>
              <a:rPr lang="en-US" i="1" dirty="0" smtClean="0"/>
              <a:t> </a:t>
            </a:r>
            <a:r>
              <a:rPr lang="en-US" i="1" dirty="0" err="1" smtClean="0"/>
              <a:t>chính</a:t>
            </a:r>
            <a:r>
              <a:rPr lang="en-US" i="1" dirty="0" smtClean="0"/>
              <a:t>. </a:t>
            </a:r>
            <a:endParaRPr lang="en-US" dirty="0" smtClean="0"/>
          </a:p>
          <a:p>
            <a:r>
              <a:rPr lang="en-US" dirty="0" smtClean="0"/>
              <a:t>PCA </a:t>
            </a:r>
            <a:r>
              <a:rPr lang="en-US" dirty="0" err="1" smtClean="0"/>
              <a:t>là</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chính</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giảm</a:t>
            </a:r>
            <a:r>
              <a:rPr lang="en-US" dirty="0" smtClean="0"/>
              <a:t> </a:t>
            </a:r>
            <a:r>
              <a:rPr lang="en-US" dirty="0" err="1" smtClean="0"/>
              <a:t>số</a:t>
            </a:r>
            <a:r>
              <a:rPr lang="en-US" dirty="0" smtClean="0"/>
              <a:t> </a:t>
            </a:r>
            <a:r>
              <a:rPr lang="en-US" dirty="0" err="1" smtClean="0"/>
              <a:t>chiều</a:t>
            </a:r>
            <a:r>
              <a:rPr lang="en-US" dirty="0" smtClean="0"/>
              <a:t> </a:t>
            </a:r>
            <a:r>
              <a:rPr lang="en-US" dirty="0" err="1" smtClean="0"/>
              <a:t>áp</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trích</a:t>
            </a:r>
            <a:r>
              <a:rPr lang="en-US" dirty="0" smtClean="0"/>
              <a:t> </a:t>
            </a:r>
            <a:r>
              <a:rPr lang="en-US" dirty="0" err="1" smtClean="0"/>
              <a:t>chọn</a:t>
            </a:r>
            <a:r>
              <a:rPr lang="en-US" dirty="0" smtClean="0"/>
              <a:t> </a:t>
            </a:r>
            <a:r>
              <a:rPr lang="en-US" dirty="0" err="1" smtClean="0"/>
              <a:t>cũng</a:t>
            </a:r>
            <a:r>
              <a:rPr lang="en-US" dirty="0" smtClean="0"/>
              <a:t> </a:t>
            </a:r>
            <a:r>
              <a:rPr lang="en-US" dirty="0" err="1" smtClean="0"/>
              <a:t>như</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giảm</a:t>
            </a:r>
            <a:r>
              <a:rPr lang="en-US" dirty="0" smtClean="0"/>
              <a:t> </a:t>
            </a:r>
            <a:r>
              <a:rPr lang="en-US" dirty="0" err="1" smtClean="0"/>
              <a:t>số</a:t>
            </a:r>
            <a:r>
              <a:rPr lang="en-US" dirty="0" smtClean="0"/>
              <a:t> </a:t>
            </a:r>
            <a:r>
              <a:rPr lang="en-US" dirty="0" err="1" smtClean="0"/>
              <a:t>chiều</a:t>
            </a:r>
            <a:r>
              <a:rPr lang="en-US" dirty="0" smtClean="0"/>
              <a:t> (dimensionality reduction) </a:t>
            </a:r>
            <a:r>
              <a:rPr lang="en-US" dirty="0" err="1" smtClean="0"/>
              <a:t>khác</a:t>
            </a:r>
            <a:r>
              <a:rPr lang="en-US" dirty="0" smtClean="0"/>
              <a:t>, PCA </a:t>
            </a:r>
            <a:r>
              <a:rPr lang="en-US" dirty="0" err="1" smtClean="0"/>
              <a:t>giải</a:t>
            </a:r>
            <a:r>
              <a:rPr lang="en-US" dirty="0" smtClean="0"/>
              <a:t> </a:t>
            </a:r>
            <a:r>
              <a:rPr lang="en-US" dirty="0" err="1" smtClean="0"/>
              <a:t>quyết</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như</a:t>
            </a:r>
            <a:r>
              <a:rPr lang="en-US" dirty="0" smtClean="0"/>
              <a:t> curse of dimensionality, data visualization, </a:t>
            </a:r>
            <a:r>
              <a:rPr lang="en-US" dirty="0" err="1" smtClean="0"/>
              <a:t>độ</a:t>
            </a:r>
            <a:r>
              <a:rPr lang="en-US" dirty="0" smtClean="0"/>
              <a:t> </a:t>
            </a:r>
            <a:r>
              <a:rPr lang="en-US" dirty="0" err="1" smtClean="0"/>
              <a:t>phức</a:t>
            </a:r>
            <a:r>
              <a:rPr lang="en-US" dirty="0" smtClean="0"/>
              <a:t> </a:t>
            </a:r>
            <a:r>
              <a:rPr lang="en-US" dirty="0" err="1" smtClean="0"/>
              <a:t>tạp</a:t>
            </a:r>
            <a:r>
              <a:rPr lang="en-US" dirty="0" smtClean="0"/>
              <a:t> </a:t>
            </a:r>
            <a:r>
              <a:rPr lang="en-US" dirty="0" err="1" smtClean="0"/>
              <a:t>tính</a:t>
            </a:r>
            <a:r>
              <a:rPr lang="en-US" dirty="0" smtClean="0"/>
              <a:t> </a:t>
            </a:r>
            <a:r>
              <a:rPr lang="en-US" dirty="0" err="1" smtClean="0"/>
              <a:t>tóan</a:t>
            </a:r>
            <a:r>
              <a:rPr lang="en-US" dirty="0" smtClean="0"/>
              <a:t> </a:t>
            </a:r>
            <a:r>
              <a:rPr lang="en-US" dirty="0" err="1" smtClean="0"/>
              <a:t>của</a:t>
            </a:r>
            <a:r>
              <a:rPr lang="en-US" dirty="0" smtClean="0"/>
              <a:t> </a:t>
            </a:r>
            <a:r>
              <a:rPr lang="en-US" dirty="0" err="1" smtClean="0"/>
              <a:t>bộ</a:t>
            </a:r>
            <a:r>
              <a:rPr lang="en-US" dirty="0" smtClean="0"/>
              <a:t> </a:t>
            </a:r>
            <a:r>
              <a:rPr lang="en-US" dirty="0" err="1" smtClean="0"/>
              <a:t>phân</a:t>
            </a:r>
            <a:r>
              <a:rPr lang="en-US" dirty="0" smtClean="0"/>
              <a:t> </a:t>
            </a:r>
            <a:r>
              <a:rPr lang="en-US" dirty="0" err="1" smtClean="0"/>
              <a:t>lớp</a:t>
            </a:r>
            <a:r>
              <a:rPr lang="en-US" dirty="0" smtClean="0"/>
              <a:t> (classifier).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Cơ</a:t>
            </a:r>
            <a:r>
              <a:rPr lang="en-US" dirty="0" smtClean="0"/>
              <a:t> </a:t>
            </a:r>
            <a:r>
              <a:rPr lang="en-US" dirty="0" err="1" smtClean="0"/>
              <a:t>sở</a:t>
            </a:r>
            <a:r>
              <a:rPr lang="en-US" dirty="0" smtClean="0"/>
              <a:t> </a:t>
            </a:r>
            <a:r>
              <a:rPr lang="en-US" dirty="0" err="1" smtClean="0"/>
              <a:t>lí</a:t>
            </a:r>
            <a:r>
              <a:rPr lang="en-US" dirty="0" smtClean="0"/>
              <a:t> </a:t>
            </a:r>
            <a:r>
              <a:rPr lang="en-US" dirty="0" err="1" smtClean="0"/>
              <a:t>thuyết</a:t>
            </a:r>
            <a:r>
              <a:rPr lang="en-US" dirty="0" smtClean="0"/>
              <a:t> </a:t>
            </a:r>
            <a:r>
              <a:rPr lang="en-US" dirty="0" err="1" smtClean="0"/>
              <a:t>của</a:t>
            </a:r>
            <a:r>
              <a:rPr lang="en-US" dirty="0" smtClean="0"/>
              <a:t> </a:t>
            </a:r>
            <a:r>
              <a:rPr lang="en-US" dirty="0" err="1" smtClean="0"/>
              <a:t>phép</a:t>
            </a:r>
            <a:r>
              <a:rPr lang="en-US" dirty="0" smtClean="0"/>
              <a:t> </a:t>
            </a:r>
            <a:r>
              <a:rPr lang="en-US" dirty="0" err="1" smtClean="0"/>
              <a:t>biến</a:t>
            </a:r>
            <a:r>
              <a:rPr lang="en-US" dirty="0" smtClean="0"/>
              <a:t> </a:t>
            </a:r>
            <a:r>
              <a:rPr lang="en-US" dirty="0" err="1" smtClean="0"/>
              <a:t>đổiKL</a:t>
            </a:r>
            <a:endParaRPr lang="en-US" dirty="0"/>
          </a:p>
        </p:txBody>
      </p:sp>
      <p:sp>
        <p:nvSpPr>
          <p:cNvPr id="3" name="Content Placeholder 2"/>
          <p:cNvSpPr>
            <a:spLocks noGrp="1"/>
          </p:cNvSpPr>
          <p:nvPr>
            <p:ph idx="1"/>
          </p:nvPr>
        </p:nvSpPr>
        <p:spPr/>
        <p:txBody>
          <a:bodyPr/>
          <a:lstStyle/>
          <a:p>
            <a:r>
              <a:rPr lang="en-US" dirty="0" err="1" smtClean="0"/>
              <a:t>Đây</a:t>
            </a:r>
            <a:r>
              <a:rPr lang="en-US" dirty="0" smtClean="0"/>
              <a:t> </a:t>
            </a:r>
            <a:r>
              <a:rPr lang="en-US" dirty="0" err="1" smtClean="0"/>
              <a:t>là</a:t>
            </a:r>
            <a:r>
              <a:rPr lang="en-US" dirty="0" smtClean="0"/>
              <a:t> </a:t>
            </a:r>
            <a:r>
              <a:rPr lang="en-US" dirty="0" err="1" smtClean="0"/>
              <a:t>phép</a:t>
            </a:r>
            <a:r>
              <a:rPr lang="en-US" dirty="0" smtClean="0"/>
              <a:t> </a:t>
            </a:r>
            <a:r>
              <a:rPr lang="en-US" dirty="0" err="1" smtClean="0"/>
              <a:t>biến</a:t>
            </a:r>
            <a:r>
              <a:rPr lang="en-US" dirty="0" smtClean="0"/>
              <a:t> </a:t>
            </a:r>
            <a:r>
              <a:rPr lang="en-US" dirty="0" err="1" smtClean="0"/>
              <a:t>đổi</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chiều</a:t>
            </a:r>
            <a:r>
              <a:rPr lang="en-US" dirty="0" smtClean="0"/>
              <a:t> </a:t>
            </a:r>
            <a:r>
              <a:rPr lang="en-US" dirty="0" err="1" smtClean="0"/>
              <a:t>thành</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chiều</a:t>
            </a:r>
            <a:r>
              <a:rPr lang="en-US" dirty="0" smtClean="0"/>
              <a:t>, </a:t>
            </a:r>
            <a:r>
              <a:rPr lang="en-US" dirty="0" err="1" smtClean="0"/>
              <a:t>với</a:t>
            </a:r>
            <a:r>
              <a:rPr lang="en-US" dirty="0" smtClean="0"/>
              <a:t> . </a:t>
            </a:r>
            <a:r>
              <a:rPr lang="en-US" dirty="0" err="1" smtClean="0"/>
              <a:t>Mỗi</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vectơ</a:t>
            </a:r>
            <a:r>
              <a:rPr lang="en-US" dirty="0" smtClean="0"/>
              <a:t> </a:t>
            </a:r>
            <a:r>
              <a:rPr lang="en-US" dirty="0" err="1" smtClean="0"/>
              <a:t>miêu</a:t>
            </a:r>
            <a:r>
              <a:rPr lang="en-US" dirty="0" smtClean="0"/>
              <a:t> </a:t>
            </a:r>
            <a:r>
              <a:rPr lang="en-US" dirty="0" err="1" smtClean="0"/>
              <a:t>tả</a:t>
            </a:r>
            <a:r>
              <a:rPr lang="en-US" dirty="0" smtClean="0"/>
              <a:t> </a:t>
            </a:r>
            <a:r>
              <a:rPr lang="en-US" dirty="0" err="1" smtClean="0"/>
              <a:t>một</a:t>
            </a:r>
            <a:r>
              <a:rPr lang="en-US" dirty="0" smtClean="0"/>
              <a:t> </a:t>
            </a:r>
            <a:r>
              <a:rPr lang="en-US" dirty="0" err="1" smtClean="0"/>
              <a:t>đặc</a:t>
            </a:r>
            <a:r>
              <a:rPr lang="en-US" dirty="0" smtClean="0"/>
              <a:t> </a:t>
            </a:r>
            <a:r>
              <a:rPr lang="en-US" dirty="0" err="1" smtClean="0"/>
              <a:t>tính</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Nếu</a:t>
            </a:r>
            <a:r>
              <a:rPr lang="en-US" dirty="0" smtClean="0"/>
              <a:t> </a:t>
            </a:r>
            <a:r>
              <a:rPr lang="en-US" dirty="0" err="1" smtClean="0"/>
              <a:t>ta</a:t>
            </a:r>
            <a:r>
              <a:rPr lang="en-US" dirty="0" smtClean="0"/>
              <a:t> </a:t>
            </a:r>
            <a:r>
              <a:rPr lang="en-US" dirty="0" err="1" smtClean="0"/>
              <a:t>biến</a:t>
            </a:r>
            <a:r>
              <a:rPr lang="en-US" dirty="0" smtClean="0"/>
              <a:t> </a:t>
            </a:r>
            <a:r>
              <a:rPr lang="en-US" dirty="0" err="1" smtClean="0"/>
              <a:t>đổi</a:t>
            </a:r>
            <a:r>
              <a:rPr lang="en-US" dirty="0" smtClean="0"/>
              <a:t> </a:t>
            </a:r>
            <a:r>
              <a:rPr lang="en-US" dirty="0" err="1" smtClean="0"/>
              <a:t>được</a:t>
            </a:r>
            <a:r>
              <a:rPr lang="en-US" dirty="0" smtClean="0"/>
              <a:t> </a:t>
            </a:r>
            <a:r>
              <a:rPr lang="en-US" dirty="0" err="1" smtClean="0"/>
              <a:t>từ</a:t>
            </a:r>
            <a:r>
              <a:rPr lang="en-US" dirty="0" smtClean="0"/>
              <a:t> </a:t>
            </a:r>
            <a:r>
              <a:rPr lang="en-US" dirty="0" err="1" smtClean="0"/>
              <a:t>không</a:t>
            </a:r>
            <a:r>
              <a:rPr lang="en-US" dirty="0" smtClean="0"/>
              <a:t> </a:t>
            </a:r>
            <a:r>
              <a:rPr lang="en-US" dirty="0" err="1" smtClean="0"/>
              <a:t>gian</a:t>
            </a:r>
            <a:r>
              <a:rPr lang="en-US" dirty="0" smtClean="0"/>
              <a:t> n </a:t>
            </a:r>
            <a:r>
              <a:rPr lang="en-US" dirty="0" err="1" smtClean="0"/>
              <a:t>chiều</a:t>
            </a:r>
            <a:r>
              <a:rPr lang="en-US" dirty="0" smtClean="0"/>
              <a:t> </a:t>
            </a:r>
            <a:r>
              <a:rPr lang="en-US" dirty="0" err="1" smtClean="0"/>
              <a:t>về</a:t>
            </a:r>
            <a:r>
              <a:rPr lang="en-US" dirty="0" smtClean="0"/>
              <a:t> </a:t>
            </a:r>
            <a:r>
              <a:rPr lang="en-US" dirty="0" err="1" smtClean="0"/>
              <a:t>không</a:t>
            </a:r>
            <a:r>
              <a:rPr lang="en-US" dirty="0" smtClean="0"/>
              <a:t> </a:t>
            </a:r>
            <a:r>
              <a:rPr lang="en-US" dirty="0" err="1" smtClean="0"/>
              <a:t>gian</a:t>
            </a:r>
            <a:r>
              <a:rPr lang="en-US" dirty="0" smtClean="0"/>
              <a:t> m </a:t>
            </a:r>
            <a:r>
              <a:rPr lang="en-US" dirty="0" err="1" smtClean="0"/>
              <a:t>chiều</a:t>
            </a:r>
            <a:r>
              <a:rPr lang="en-US" dirty="0" smtClean="0"/>
              <a:t>, </a:t>
            </a:r>
            <a:r>
              <a:rPr lang="en-US" dirty="0" err="1" smtClean="0"/>
              <a:t>như</a:t>
            </a:r>
            <a:r>
              <a:rPr lang="en-US" dirty="0" smtClean="0"/>
              <a:t> </a:t>
            </a:r>
            <a:r>
              <a:rPr lang="en-US" dirty="0" err="1" smtClean="0"/>
              <a:t>vậy</a:t>
            </a:r>
            <a:r>
              <a:rPr lang="en-US" dirty="0" smtClean="0"/>
              <a:t> </a:t>
            </a:r>
            <a:r>
              <a:rPr lang="en-US" dirty="0" err="1" smtClean="0"/>
              <a:t>ta</a:t>
            </a:r>
            <a:r>
              <a:rPr lang="en-US" dirty="0" smtClean="0"/>
              <a:t> </a:t>
            </a:r>
            <a:r>
              <a:rPr lang="en-US" dirty="0" err="1" smtClean="0"/>
              <a:t>sẽ</a:t>
            </a:r>
            <a:r>
              <a:rPr lang="en-US" dirty="0" smtClean="0"/>
              <a:t> </a:t>
            </a:r>
            <a:r>
              <a:rPr lang="en-US" dirty="0" err="1" smtClean="0"/>
              <a:t>làm</a:t>
            </a:r>
            <a:r>
              <a:rPr lang="en-US" dirty="0" smtClean="0"/>
              <a:t> </a:t>
            </a:r>
            <a:r>
              <a:rPr lang="en-US" dirty="0" err="1" smtClean="0"/>
              <a:t>giảm</a:t>
            </a:r>
            <a:r>
              <a:rPr lang="en-US" dirty="0" smtClean="0"/>
              <a:t> </a:t>
            </a:r>
            <a:r>
              <a:rPr lang="en-US" dirty="0" err="1" smtClean="0"/>
              <a:t>được</a:t>
            </a:r>
            <a:r>
              <a:rPr lang="en-US" dirty="0" smtClean="0"/>
              <a:t> </a:t>
            </a:r>
            <a:r>
              <a:rPr lang="en-US" dirty="0" err="1" smtClean="0"/>
              <a:t>thông</a:t>
            </a:r>
            <a:r>
              <a:rPr lang="en-US" dirty="0" smtClean="0"/>
              <a:t> tin </a:t>
            </a:r>
            <a:r>
              <a:rPr lang="en-US" dirty="0" err="1" smtClean="0"/>
              <a:t>dư</a:t>
            </a:r>
            <a:r>
              <a:rPr lang="en-US" dirty="0" smtClean="0"/>
              <a:t> </a:t>
            </a:r>
            <a:r>
              <a:rPr lang="en-US" dirty="0" err="1" smtClean="0"/>
              <a:t>thừa</a:t>
            </a:r>
            <a:r>
              <a:rPr lang="en-US" dirty="0" smtClean="0"/>
              <a:t> (</a:t>
            </a:r>
            <a:r>
              <a:rPr lang="en-US" dirty="0" err="1" smtClean="0"/>
              <a:t>theo</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trong</a:t>
            </a:r>
            <a:r>
              <a:rPr lang="en-US" dirty="0" smtClean="0"/>
              <a:t> </a:t>
            </a:r>
            <a:r>
              <a:rPr lang="en-US" dirty="0" err="1" smtClean="0"/>
              <a:t>xử</a:t>
            </a:r>
            <a:r>
              <a:rPr lang="en-US" dirty="0" smtClean="0"/>
              <a:t> </a:t>
            </a:r>
            <a:r>
              <a:rPr lang="en-US" dirty="0" err="1" smtClean="0"/>
              <a:t>lý</a:t>
            </a:r>
            <a:r>
              <a:rPr lang="en-US" dirty="0" smtClean="0"/>
              <a:t> </a:t>
            </a:r>
            <a:r>
              <a:rPr lang="en-US" dirty="0" err="1" smtClean="0"/>
              <a:t>ảnh</a:t>
            </a:r>
            <a:r>
              <a:rPr lang="en-US" dirty="0" smtClean="0"/>
              <a:t> hay </a:t>
            </a:r>
            <a:r>
              <a:rPr lang="en-US" dirty="0" err="1" smtClean="0"/>
              <a:t>nhận</a:t>
            </a:r>
            <a:r>
              <a:rPr lang="en-US" dirty="0" smtClean="0"/>
              <a:t> </a:t>
            </a:r>
            <a:r>
              <a:rPr lang="en-US" dirty="0" err="1" smtClean="0"/>
              <a:t>dạng</a:t>
            </a:r>
            <a:r>
              <a:rPr lang="en-US" dirty="0" smtClean="0"/>
              <a:t> </a:t>
            </a:r>
            <a:r>
              <a:rPr lang="en-US" dirty="0" err="1" smtClean="0"/>
              <a:t>ảnh</a:t>
            </a:r>
            <a:r>
              <a:rPr lang="en-US" dirty="0" smtClean="0"/>
              <a:t> </a:t>
            </a:r>
            <a:r>
              <a:rPr lang="en-US" dirty="0" err="1" smtClean="0"/>
              <a:t>gọi</a:t>
            </a:r>
            <a:r>
              <a:rPr lang="en-US" dirty="0" smtClean="0"/>
              <a:t> </a:t>
            </a:r>
            <a:r>
              <a:rPr lang="en-US" dirty="0" err="1" smtClean="0"/>
              <a:t>là</a:t>
            </a:r>
            <a:r>
              <a:rPr lang="en-US" dirty="0" smtClean="0"/>
              <a:t> </a:t>
            </a:r>
            <a:r>
              <a:rPr lang="en-US" dirty="0" err="1" smtClean="0"/>
              <a:t>giảm</a:t>
            </a:r>
            <a:r>
              <a:rPr lang="en-US" dirty="0" smtClean="0"/>
              <a:t> </a:t>
            </a:r>
            <a:r>
              <a:rPr lang="en-US" dirty="0" err="1" smtClean="0"/>
              <a:t>thứ</a:t>
            </a:r>
            <a:r>
              <a:rPr lang="en-US" dirty="0" smtClean="0"/>
              <a:t> </a:t>
            </a:r>
            <a:r>
              <a:rPr lang="en-US" dirty="0" err="1" smtClean="0"/>
              <a:t>nguyên</a:t>
            </a:r>
            <a:r>
              <a:rPr lang="en-US" dirty="0" smtClean="0"/>
              <a:t>).</a:t>
            </a:r>
          </a:p>
          <a:p>
            <a:r>
              <a:rPr lang="en-US" dirty="0" err="1" smtClean="0"/>
              <a:t>Mục</a:t>
            </a:r>
            <a:r>
              <a:rPr lang="en-US" dirty="0" smtClean="0"/>
              <a:t> </a:t>
            </a:r>
            <a:r>
              <a:rPr lang="en-US" dirty="0" err="1" smtClean="0"/>
              <a:t>đích</a:t>
            </a:r>
            <a:r>
              <a:rPr lang="en-US" dirty="0" smtClean="0"/>
              <a:t> </a:t>
            </a:r>
            <a:r>
              <a:rPr lang="en-US" dirty="0" err="1" smtClean="0"/>
              <a:t>của</a:t>
            </a:r>
            <a:r>
              <a:rPr lang="en-US" dirty="0" smtClean="0"/>
              <a:t> </a:t>
            </a:r>
            <a:r>
              <a:rPr lang="en-US" dirty="0" err="1" smtClean="0"/>
              <a:t>biến</a:t>
            </a:r>
            <a:r>
              <a:rPr lang="en-US" dirty="0" smtClean="0"/>
              <a:t> </a:t>
            </a:r>
            <a:r>
              <a:rPr lang="en-US" dirty="0" err="1" smtClean="0"/>
              <a:t>đổi</a:t>
            </a:r>
            <a:r>
              <a:rPr lang="en-US" dirty="0" smtClean="0"/>
              <a:t> KL </a:t>
            </a:r>
            <a:r>
              <a:rPr lang="en-US" dirty="0" err="1" smtClean="0"/>
              <a:t>là</a:t>
            </a:r>
            <a:r>
              <a:rPr lang="en-US" dirty="0" smtClean="0"/>
              <a:t> </a:t>
            </a:r>
            <a:r>
              <a:rPr lang="en-US" dirty="0" err="1" smtClean="0"/>
              <a:t>chuyển</a:t>
            </a:r>
            <a:r>
              <a:rPr lang="en-US" dirty="0" smtClean="0"/>
              <a:t> </a:t>
            </a:r>
            <a:r>
              <a:rPr lang="en-US" dirty="0" err="1" smtClean="0"/>
              <a:t>từ</a:t>
            </a:r>
            <a:r>
              <a:rPr lang="en-US" dirty="0" smtClean="0"/>
              <a:t> </a:t>
            </a:r>
            <a:r>
              <a:rPr lang="en-US" dirty="0" err="1" smtClean="0"/>
              <a:t>không</a:t>
            </a:r>
            <a:r>
              <a:rPr lang="en-US" dirty="0" smtClean="0"/>
              <a:t> </a:t>
            </a:r>
            <a:r>
              <a:rPr lang="en-US" dirty="0" err="1" smtClean="0"/>
              <a:t>gian</a:t>
            </a:r>
            <a:r>
              <a:rPr lang="en-US" dirty="0" smtClean="0"/>
              <a:t> n </a:t>
            </a:r>
            <a:r>
              <a:rPr lang="en-US" dirty="0" err="1" smtClean="0"/>
              <a:t>chiều</a:t>
            </a:r>
            <a:r>
              <a:rPr lang="en-US" dirty="0" smtClean="0"/>
              <a:t> sang </a:t>
            </a:r>
            <a:r>
              <a:rPr lang="en-US" dirty="0" err="1" smtClean="0"/>
              <a:t>không</a:t>
            </a:r>
            <a:r>
              <a:rPr lang="en-US" dirty="0" smtClean="0"/>
              <a:t> </a:t>
            </a:r>
            <a:r>
              <a:rPr lang="en-US" dirty="0" err="1" smtClean="0"/>
              <a:t>gian</a:t>
            </a:r>
            <a:r>
              <a:rPr lang="en-US" dirty="0" smtClean="0"/>
              <a:t> </a:t>
            </a:r>
            <a:r>
              <a:rPr lang="en-US" dirty="0" err="1" smtClean="0"/>
              <a:t>trực</a:t>
            </a:r>
            <a:r>
              <a:rPr lang="en-US" dirty="0" smtClean="0"/>
              <a:t> </a:t>
            </a:r>
            <a:r>
              <a:rPr lang="en-US" dirty="0" err="1" smtClean="0"/>
              <a:t>giao</a:t>
            </a:r>
            <a:r>
              <a:rPr lang="en-US" dirty="0" smtClean="0"/>
              <a:t> m </a:t>
            </a:r>
            <a:r>
              <a:rPr lang="en-US" dirty="0" err="1" smtClean="0"/>
              <a:t>chiều</a:t>
            </a:r>
            <a:r>
              <a:rPr lang="en-US" dirty="0" smtClean="0"/>
              <a:t> </a:t>
            </a:r>
            <a:r>
              <a:rPr lang="en-US" dirty="0" err="1" smtClean="0"/>
              <a:t>sao</a:t>
            </a:r>
            <a:r>
              <a:rPr lang="en-US" dirty="0" smtClean="0"/>
              <a:t> </a:t>
            </a:r>
            <a:r>
              <a:rPr lang="en-US" dirty="0" err="1" smtClean="0"/>
              <a:t>cho</a:t>
            </a:r>
            <a:r>
              <a:rPr lang="en-US" dirty="0" smtClean="0"/>
              <a:t> </a:t>
            </a:r>
            <a:r>
              <a:rPr lang="en-US" dirty="0" err="1" smtClean="0"/>
              <a:t>sai</a:t>
            </a:r>
            <a:r>
              <a:rPr lang="en-US" dirty="0" smtClean="0"/>
              <a:t> </a:t>
            </a:r>
            <a:r>
              <a:rPr lang="en-US" dirty="0" err="1" smtClean="0"/>
              <a:t>số</a:t>
            </a:r>
            <a:r>
              <a:rPr lang="en-US" dirty="0" smtClean="0"/>
              <a:t> </a:t>
            </a:r>
            <a:r>
              <a:rPr lang="en-US" dirty="0" err="1" smtClean="0"/>
              <a:t>bình</a:t>
            </a:r>
            <a:r>
              <a:rPr lang="en-US" dirty="0" smtClean="0"/>
              <a:t> </a:t>
            </a:r>
            <a:r>
              <a:rPr lang="en-US" dirty="0" err="1" smtClean="0"/>
              <a:t>phương</a:t>
            </a:r>
            <a:r>
              <a:rPr lang="en-US" dirty="0" smtClean="0"/>
              <a:t> </a:t>
            </a:r>
            <a:r>
              <a:rPr lang="en-US" dirty="0" err="1" smtClean="0"/>
              <a:t>là</a:t>
            </a:r>
            <a:r>
              <a:rPr lang="en-US" dirty="0" smtClean="0"/>
              <a:t> </a:t>
            </a:r>
            <a:r>
              <a:rPr lang="en-US" dirty="0" err="1" smtClean="0"/>
              <a:t>nhỏ</a:t>
            </a:r>
            <a:r>
              <a:rPr lang="en-US" dirty="0" smtClean="0"/>
              <a:t> </a:t>
            </a:r>
            <a:r>
              <a:rPr lang="en-US" dirty="0" err="1" smtClean="0"/>
              <a:t>nhất</a:t>
            </a: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thực</a:t>
            </a:r>
            <a:r>
              <a:rPr lang="en-US" dirty="0" smtClean="0"/>
              <a:t> </a:t>
            </a:r>
            <a:r>
              <a:rPr lang="en-US" dirty="0" err="1" smtClean="0"/>
              <a:t>hiện</a:t>
            </a:r>
            <a:r>
              <a:rPr lang="en-US" dirty="0" smtClean="0"/>
              <a:t> PCA</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err="1" smtClean="0"/>
              <a:t>Đầu</a:t>
            </a:r>
            <a:r>
              <a:rPr lang="en-US" dirty="0" smtClean="0"/>
              <a:t> </a:t>
            </a:r>
            <a:r>
              <a:rPr lang="en-US" dirty="0" err="1" smtClean="0"/>
              <a:t>vào</a:t>
            </a:r>
            <a:r>
              <a:rPr lang="en-US" dirty="0" smtClean="0"/>
              <a:t> : </a:t>
            </a:r>
            <a:r>
              <a:rPr lang="en-US" dirty="0" err="1" smtClean="0"/>
              <a:t>Dữ</a:t>
            </a:r>
            <a:r>
              <a:rPr lang="en-US" dirty="0" smtClean="0"/>
              <a:t> </a:t>
            </a:r>
            <a:r>
              <a:rPr lang="en-US" dirty="0" err="1" smtClean="0"/>
              <a:t>liệu</a:t>
            </a:r>
            <a:r>
              <a:rPr lang="en-US" dirty="0" smtClean="0"/>
              <a:t> X1, X2,..</a:t>
            </a:r>
            <a:r>
              <a:rPr lang="en-US" dirty="0" err="1" smtClean="0"/>
              <a:t>Xn</a:t>
            </a:r>
            <a:r>
              <a:rPr lang="en-US" dirty="0" smtClean="0"/>
              <a:t> </a:t>
            </a:r>
            <a:r>
              <a:rPr lang="en-US" dirty="0" err="1" smtClean="0"/>
              <a:t>có</a:t>
            </a:r>
            <a:r>
              <a:rPr lang="en-US" dirty="0" smtClean="0"/>
              <a:t> </a:t>
            </a:r>
            <a:r>
              <a:rPr lang="en-US" dirty="0" err="1" smtClean="0"/>
              <a:t>số</a:t>
            </a:r>
            <a:r>
              <a:rPr lang="en-US" dirty="0" smtClean="0"/>
              <a:t> </a:t>
            </a:r>
            <a:r>
              <a:rPr lang="en-US" dirty="0" err="1" smtClean="0"/>
              <a:t>chiều</a:t>
            </a:r>
            <a:r>
              <a:rPr lang="en-US" dirty="0" smtClean="0"/>
              <a:t> </a:t>
            </a:r>
            <a:r>
              <a:rPr lang="en-US" dirty="0" err="1" smtClean="0"/>
              <a:t>là</a:t>
            </a:r>
            <a:r>
              <a:rPr lang="en-US" dirty="0" smtClean="0"/>
              <a:t> m.</a:t>
            </a:r>
          </a:p>
          <a:p>
            <a:pPr>
              <a:buNone/>
            </a:pPr>
            <a:r>
              <a:rPr lang="en-US" dirty="0" err="1" smtClean="0"/>
              <a:t>Đầu</a:t>
            </a:r>
            <a:r>
              <a:rPr lang="en-US" dirty="0" smtClean="0"/>
              <a:t> </a:t>
            </a:r>
            <a:r>
              <a:rPr lang="en-US" dirty="0" err="1" smtClean="0"/>
              <a:t>ra</a:t>
            </a:r>
            <a:r>
              <a:rPr lang="en-US" dirty="0" smtClean="0"/>
              <a:t>: </a:t>
            </a:r>
            <a:r>
              <a:rPr lang="en-US" dirty="0" err="1" smtClean="0"/>
              <a:t>Dữ</a:t>
            </a:r>
            <a:r>
              <a:rPr lang="en-US" dirty="0" smtClean="0"/>
              <a:t> </a:t>
            </a:r>
            <a:r>
              <a:rPr lang="en-US" dirty="0" err="1" smtClean="0"/>
              <a:t>liệu</a:t>
            </a:r>
            <a:r>
              <a:rPr lang="en-US" dirty="0" smtClean="0"/>
              <a:t> X1’,….,</a:t>
            </a:r>
            <a:r>
              <a:rPr lang="en-US" dirty="0" err="1" smtClean="0"/>
              <a:t>Xn</a:t>
            </a:r>
            <a:r>
              <a:rPr lang="en-US" dirty="0" smtClean="0"/>
              <a:t>’ </a:t>
            </a:r>
            <a:r>
              <a:rPr lang="en-US" dirty="0" err="1" smtClean="0"/>
              <a:t>có</a:t>
            </a:r>
            <a:r>
              <a:rPr lang="en-US" dirty="0" smtClean="0"/>
              <a:t> </a:t>
            </a:r>
            <a:r>
              <a:rPr lang="en-US" dirty="0" err="1" smtClean="0"/>
              <a:t>số</a:t>
            </a:r>
            <a:r>
              <a:rPr lang="en-US" dirty="0" smtClean="0"/>
              <a:t> </a:t>
            </a:r>
            <a:r>
              <a:rPr lang="en-US" dirty="0" err="1" smtClean="0"/>
              <a:t>chiều</a:t>
            </a:r>
            <a:r>
              <a:rPr lang="en-US" dirty="0" smtClean="0"/>
              <a:t> </a:t>
            </a:r>
            <a:r>
              <a:rPr lang="en-US" dirty="0" err="1" smtClean="0"/>
              <a:t>là</a:t>
            </a:r>
            <a:r>
              <a:rPr lang="en-US" dirty="0" smtClean="0"/>
              <a:t> m’</a:t>
            </a:r>
          </a:p>
          <a:p>
            <a:pPr>
              <a:buNone/>
            </a:pPr>
            <a:r>
              <a:rPr lang="en-US" dirty="0" err="1" smtClean="0"/>
              <a:t>Các</a:t>
            </a:r>
            <a:r>
              <a:rPr lang="en-US" dirty="0" smtClean="0"/>
              <a:t> </a:t>
            </a:r>
            <a:r>
              <a:rPr lang="en-US" dirty="0" err="1" smtClean="0"/>
              <a:t>bước</a:t>
            </a:r>
            <a:r>
              <a:rPr lang="en-US" dirty="0" smtClean="0"/>
              <a:t> </a:t>
            </a:r>
            <a:r>
              <a:rPr lang="en-US" dirty="0" err="1" smtClean="0"/>
              <a:t>thực</a:t>
            </a:r>
            <a:r>
              <a:rPr lang="en-US" dirty="0" smtClean="0"/>
              <a:t> </a:t>
            </a:r>
            <a:r>
              <a:rPr lang="en-US" dirty="0" err="1" smtClean="0"/>
              <a:t>hiện</a:t>
            </a:r>
            <a:r>
              <a:rPr lang="en-US" dirty="0" smtClean="0"/>
              <a:t>:</a:t>
            </a:r>
          </a:p>
          <a:p>
            <a:pPr>
              <a:buNone/>
            </a:pPr>
            <a:r>
              <a:rPr lang="en-US" dirty="0" err="1" smtClean="0"/>
              <a:t>Tính</a:t>
            </a:r>
            <a:r>
              <a:rPr lang="en-US" dirty="0" smtClean="0"/>
              <a:t> </a:t>
            </a:r>
            <a:r>
              <a:rPr lang="en-US" dirty="0" err="1" smtClean="0"/>
              <a:t>kì</a:t>
            </a:r>
            <a:r>
              <a:rPr lang="en-US" dirty="0" smtClean="0"/>
              <a:t> </a:t>
            </a:r>
            <a:r>
              <a:rPr lang="en-US" dirty="0" err="1" smtClean="0"/>
              <a:t>vọng</a:t>
            </a:r>
            <a:r>
              <a:rPr lang="en-US" dirty="0" smtClean="0"/>
              <a:t> EX=1/n* (X1+..+</a:t>
            </a:r>
            <a:r>
              <a:rPr lang="en-US" dirty="0" err="1" smtClean="0"/>
              <a:t>Xn</a:t>
            </a:r>
            <a:r>
              <a:rPr lang="en-US" dirty="0" smtClean="0"/>
              <a:t>)</a:t>
            </a:r>
          </a:p>
          <a:p>
            <a:pPr>
              <a:buNone/>
            </a:pPr>
            <a:r>
              <a:rPr lang="en-US" dirty="0" err="1" smtClean="0"/>
              <a:t>Tính</a:t>
            </a:r>
            <a:r>
              <a:rPr lang="en-US" dirty="0" smtClean="0"/>
              <a:t> ma </a:t>
            </a:r>
            <a:r>
              <a:rPr lang="en-US" dirty="0" err="1" smtClean="0"/>
              <a:t>trận</a:t>
            </a:r>
            <a:r>
              <a:rPr lang="en-US" dirty="0" smtClean="0"/>
              <a:t> </a:t>
            </a:r>
            <a:r>
              <a:rPr lang="en-US" dirty="0" err="1" smtClean="0"/>
              <a:t>hiệp</a:t>
            </a:r>
            <a:r>
              <a:rPr lang="en-US" dirty="0" smtClean="0"/>
              <a:t> </a:t>
            </a:r>
            <a:r>
              <a:rPr lang="en-US" dirty="0" err="1" smtClean="0"/>
              <a:t>phương</a:t>
            </a:r>
            <a:r>
              <a:rPr lang="en-US" dirty="0" smtClean="0"/>
              <a:t> </a:t>
            </a:r>
            <a:r>
              <a:rPr lang="en-US" dirty="0" err="1" smtClean="0"/>
              <a:t>sai</a:t>
            </a:r>
            <a:r>
              <a:rPr lang="en-US" dirty="0" smtClean="0"/>
              <a:t> </a:t>
            </a:r>
            <a:r>
              <a:rPr lang="en-US" dirty="0" err="1" smtClean="0"/>
              <a:t>của</a:t>
            </a:r>
            <a:r>
              <a:rPr lang="en-US" dirty="0" smtClean="0"/>
              <a:t> </a:t>
            </a:r>
            <a:r>
              <a:rPr lang="en-US" dirty="0" err="1" smtClean="0"/>
              <a:t>biến</a:t>
            </a:r>
            <a:r>
              <a:rPr lang="en-US" dirty="0" smtClean="0"/>
              <a:t> </a:t>
            </a:r>
            <a:r>
              <a:rPr lang="en-US" dirty="0" err="1" smtClean="0"/>
              <a:t>ngẫu</a:t>
            </a:r>
            <a:r>
              <a:rPr lang="en-US" dirty="0" smtClean="0"/>
              <a:t> </a:t>
            </a:r>
            <a:r>
              <a:rPr lang="en-US" dirty="0" err="1" smtClean="0"/>
              <a:t>nhiên</a:t>
            </a:r>
            <a:r>
              <a:rPr lang="en-US" dirty="0" smtClean="0"/>
              <a:t> </a:t>
            </a:r>
            <a:r>
              <a:rPr lang="en-US" dirty="0" err="1" smtClean="0"/>
              <a:t>X_i</a:t>
            </a:r>
            <a:endParaRPr lang="en-US" dirty="0" smtClean="0"/>
          </a:p>
          <a:p>
            <a:pPr>
              <a:buNone/>
            </a:pPr>
            <a:r>
              <a:rPr lang="en-US" dirty="0" smtClean="0"/>
              <a:t>R=E[(X-EX)’(X-EX)]</a:t>
            </a:r>
          </a:p>
          <a:p>
            <a:pPr>
              <a:buNone/>
            </a:pPr>
            <a:r>
              <a:rPr lang="en-US" dirty="0" smtClean="0"/>
              <a:t> </a:t>
            </a:r>
            <a:r>
              <a:rPr lang="en-US" dirty="0" err="1" smtClean="0"/>
              <a:t>Chọn</a:t>
            </a:r>
            <a:r>
              <a:rPr lang="en-US" dirty="0" smtClean="0"/>
              <a:t> </a:t>
            </a:r>
            <a:r>
              <a:rPr lang="en-US" dirty="0" err="1" smtClean="0"/>
              <a:t>số</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chính</a:t>
            </a:r>
            <a:r>
              <a:rPr lang="en-US" dirty="0" smtClean="0"/>
              <a:t> k.</a:t>
            </a:r>
          </a:p>
          <a:p>
            <a:pPr>
              <a:buNone/>
            </a:pPr>
            <a:r>
              <a:rPr lang="en-US" dirty="0" err="1" smtClean="0"/>
              <a:t>Tìm</a:t>
            </a:r>
            <a:r>
              <a:rPr lang="en-US" dirty="0" smtClean="0"/>
              <a:t> k </a:t>
            </a:r>
            <a:r>
              <a:rPr lang="en-US" dirty="0" err="1" smtClean="0"/>
              <a:t>trị</a:t>
            </a:r>
            <a:r>
              <a:rPr lang="en-US" dirty="0" smtClean="0"/>
              <a:t> </a:t>
            </a:r>
            <a:r>
              <a:rPr lang="en-US" dirty="0" err="1" smtClean="0"/>
              <a:t>riêng</a:t>
            </a:r>
            <a:r>
              <a:rPr lang="en-US" dirty="0" smtClean="0"/>
              <a:t> </a:t>
            </a:r>
            <a:r>
              <a:rPr lang="en-US" dirty="0" err="1" smtClean="0"/>
              <a:t>lớn</a:t>
            </a:r>
            <a:r>
              <a:rPr lang="en-US" dirty="0" smtClean="0"/>
              <a:t> </a:t>
            </a:r>
            <a:r>
              <a:rPr lang="en-US" dirty="0" err="1" smtClean="0"/>
              <a:t>nhất</a:t>
            </a:r>
            <a:r>
              <a:rPr lang="en-US" dirty="0" smtClean="0"/>
              <a:t> </a:t>
            </a:r>
            <a:r>
              <a:rPr lang="en-US" dirty="0" err="1" smtClean="0"/>
              <a:t>của</a:t>
            </a:r>
            <a:r>
              <a:rPr lang="en-US" dirty="0" smtClean="0"/>
              <a:t> R </a:t>
            </a:r>
            <a:r>
              <a:rPr lang="en-US" dirty="0" err="1" smtClean="0"/>
              <a:t>là</a:t>
            </a:r>
            <a:r>
              <a:rPr lang="en-US" dirty="0" smtClean="0"/>
              <a:t> a1,..</a:t>
            </a:r>
            <a:r>
              <a:rPr lang="en-US" dirty="0" err="1" smtClean="0"/>
              <a:t>ak</a:t>
            </a:r>
            <a:r>
              <a:rPr lang="en-US" dirty="0" smtClean="0"/>
              <a:t> </a:t>
            </a:r>
            <a:r>
              <a:rPr lang="en-US" dirty="0" err="1" smtClean="0"/>
              <a:t>tương</a:t>
            </a:r>
            <a:r>
              <a:rPr lang="en-US" dirty="0" smtClean="0"/>
              <a:t> </a:t>
            </a:r>
            <a:r>
              <a:rPr lang="en-US" dirty="0" err="1" smtClean="0"/>
              <a:t>tứng</a:t>
            </a:r>
            <a:r>
              <a:rPr lang="en-US" dirty="0" smtClean="0"/>
              <a:t> </a:t>
            </a:r>
            <a:r>
              <a:rPr lang="en-US" dirty="0" err="1" smtClean="0"/>
              <a:t>với</a:t>
            </a:r>
            <a:r>
              <a:rPr lang="en-US" dirty="0" smtClean="0"/>
              <a:t> k vector </a:t>
            </a:r>
            <a:r>
              <a:rPr lang="en-US" dirty="0" err="1" smtClean="0"/>
              <a:t>riêng</a:t>
            </a:r>
            <a:r>
              <a:rPr lang="en-US" dirty="0" smtClean="0"/>
              <a:t> s1,…,</a:t>
            </a:r>
            <a:r>
              <a:rPr lang="en-US" dirty="0" err="1" smtClean="0"/>
              <a:t>sk</a:t>
            </a:r>
            <a:endParaRPr lang="en-US" dirty="0" smtClean="0"/>
          </a:p>
          <a:p>
            <a:pPr>
              <a:buNone/>
            </a:pPr>
            <a:r>
              <a:rPr lang="en-US" dirty="0" err="1" smtClean="0"/>
              <a:t>Chiếu</a:t>
            </a:r>
            <a:r>
              <a:rPr lang="en-US" dirty="0" smtClean="0"/>
              <a:t> X_1,..,X_n </a:t>
            </a:r>
            <a:r>
              <a:rPr lang="en-US" dirty="0" err="1" smtClean="0"/>
              <a:t>lên</a:t>
            </a:r>
            <a:r>
              <a:rPr lang="en-US" dirty="0" smtClean="0"/>
              <a:t> </a:t>
            </a:r>
            <a:r>
              <a:rPr lang="en-US" dirty="0" err="1" smtClean="0"/>
              <a:t>không</a:t>
            </a:r>
            <a:r>
              <a:rPr lang="en-US" dirty="0" smtClean="0"/>
              <a:t> </a:t>
            </a:r>
            <a:r>
              <a:rPr lang="en-US" dirty="0" err="1" smtClean="0"/>
              <a:t>gian</a:t>
            </a:r>
            <a:r>
              <a:rPr lang="en-US" dirty="0" smtClean="0"/>
              <a:t> vector con </a:t>
            </a:r>
            <a:r>
              <a:rPr lang="en-US" dirty="0" err="1" smtClean="0"/>
              <a:t>tạo</a:t>
            </a:r>
            <a:r>
              <a:rPr lang="en-US" dirty="0" smtClean="0"/>
              <a:t> </a:t>
            </a:r>
            <a:r>
              <a:rPr lang="en-US" dirty="0" err="1" smtClean="0"/>
              <a:t>bởi</a:t>
            </a:r>
            <a:r>
              <a:rPr lang="en-US" dirty="0" smtClean="0"/>
              <a:t> k </a:t>
            </a:r>
            <a:r>
              <a:rPr lang="en-US" dirty="0" err="1" smtClean="0"/>
              <a:t>cơ</a:t>
            </a:r>
            <a:r>
              <a:rPr lang="en-US" dirty="0" smtClean="0"/>
              <a:t> </a:t>
            </a:r>
            <a:r>
              <a:rPr lang="en-US" dirty="0" err="1" smtClean="0"/>
              <a:t>sở</a:t>
            </a:r>
            <a:r>
              <a:rPr lang="en-US" dirty="0" smtClean="0"/>
              <a:t> </a:t>
            </a:r>
            <a:r>
              <a:rPr lang="en-US" dirty="0" err="1" smtClean="0"/>
              <a:t>trực</a:t>
            </a:r>
            <a:r>
              <a:rPr lang="en-US" dirty="0" smtClean="0"/>
              <a:t> </a:t>
            </a:r>
            <a:r>
              <a:rPr lang="en-US" dirty="0" err="1" smtClean="0"/>
              <a:t>giao</a:t>
            </a:r>
            <a:r>
              <a:rPr lang="en-US" dirty="0" smtClean="0"/>
              <a:t> s1,..,sk </a:t>
            </a:r>
            <a:r>
              <a:rPr lang="en-US" dirty="0" err="1" smtClean="0"/>
              <a:t>được</a:t>
            </a:r>
            <a:r>
              <a:rPr lang="en-US" dirty="0" smtClean="0"/>
              <a:t> X1’, X2’,..,Xn’ </a:t>
            </a:r>
            <a:r>
              <a:rPr lang="en-US" dirty="0" err="1" smtClean="0"/>
              <a:t>có</a:t>
            </a:r>
            <a:r>
              <a:rPr lang="en-US" dirty="0" smtClean="0"/>
              <a:t> </a:t>
            </a:r>
            <a:r>
              <a:rPr lang="en-US" dirty="0" err="1" smtClean="0"/>
              <a:t>số</a:t>
            </a:r>
            <a:r>
              <a:rPr lang="en-US" dirty="0" smtClean="0"/>
              <a:t> </a:t>
            </a:r>
            <a:r>
              <a:rPr lang="en-US" dirty="0" err="1" smtClean="0"/>
              <a:t>chiều</a:t>
            </a:r>
            <a:r>
              <a:rPr lang="en-US" dirty="0" smtClean="0"/>
              <a:t> </a:t>
            </a:r>
            <a:r>
              <a:rPr lang="en-US" dirty="0" err="1" smtClean="0"/>
              <a:t>là</a:t>
            </a:r>
            <a:r>
              <a:rPr lang="en-US" dirty="0" smtClean="0"/>
              <a:t> k&lt;m.</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Tính</a:t>
            </a:r>
            <a:r>
              <a:rPr lang="en-US" dirty="0" smtClean="0"/>
              <a:t> </a:t>
            </a:r>
            <a:r>
              <a:rPr lang="en-US" dirty="0" err="1" smtClean="0"/>
              <a:t>chất</a:t>
            </a:r>
            <a:r>
              <a:rPr lang="en-US" dirty="0" smtClean="0"/>
              <a:t> </a:t>
            </a:r>
            <a:r>
              <a:rPr lang="en-US" dirty="0" err="1" smtClean="0"/>
              <a:t>của</a:t>
            </a:r>
            <a:r>
              <a:rPr lang="en-US" dirty="0" smtClean="0"/>
              <a:t> PCA</a:t>
            </a:r>
            <a:endParaRPr lang="en-US" dirty="0"/>
          </a:p>
        </p:txBody>
      </p:sp>
      <p:sp>
        <p:nvSpPr>
          <p:cNvPr id="3" name="Content Placeholder 2"/>
          <p:cNvSpPr>
            <a:spLocks noGrp="1"/>
          </p:cNvSpPr>
          <p:nvPr>
            <p:ph idx="1"/>
          </p:nvPr>
        </p:nvSpPr>
        <p:spPr/>
        <p:txBody>
          <a:bodyPr/>
          <a:lstStyle/>
          <a:p>
            <a:r>
              <a:rPr lang="en-US" dirty="0" err="1" smtClean="0"/>
              <a:t>Giải</a:t>
            </a:r>
            <a:r>
              <a:rPr lang="en-US" dirty="0" smtClean="0"/>
              <a:t> </a:t>
            </a:r>
            <a:r>
              <a:rPr lang="en-US" dirty="0" err="1" smtClean="0"/>
              <a:t>tương</a:t>
            </a:r>
            <a:r>
              <a:rPr lang="en-US" dirty="0" smtClean="0"/>
              <a:t> </a:t>
            </a:r>
            <a:r>
              <a:rPr lang="en-US" dirty="0" err="1" smtClean="0"/>
              <a:t>quan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Decorrelate</a:t>
            </a:r>
            <a:r>
              <a:rPr lang="en-US" dirty="0" smtClean="0"/>
              <a:t> data)</a:t>
            </a:r>
          </a:p>
          <a:p>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sau</a:t>
            </a:r>
            <a:r>
              <a:rPr lang="en-US" dirty="0" smtClean="0"/>
              <a:t> </a:t>
            </a:r>
            <a:r>
              <a:rPr lang="en-US" dirty="0" err="1" smtClean="0"/>
              <a:t>khi</a:t>
            </a:r>
            <a:r>
              <a:rPr lang="en-US" dirty="0" smtClean="0"/>
              <a:t> </a:t>
            </a:r>
            <a:r>
              <a:rPr lang="en-US" dirty="0" err="1" smtClean="0"/>
              <a:t>sử</a:t>
            </a:r>
            <a:r>
              <a:rPr lang="en-US" dirty="0" smtClean="0"/>
              <a:t> </a:t>
            </a:r>
            <a:r>
              <a:rPr lang="en-US" dirty="0" err="1" smtClean="0"/>
              <a:t>dụng</a:t>
            </a:r>
            <a:r>
              <a:rPr lang="en-US" dirty="0" smtClean="0"/>
              <a:t> PCA </a:t>
            </a:r>
            <a:r>
              <a:rPr lang="en-US" dirty="0" err="1" smtClean="0"/>
              <a:t>là</a:t>
            </a:r>
            <a:r>
              <a:rPr lang="en-US" dirty="0" smtClean="0"/>
              <a:t> </a:t>
            </a:r>
            <a:r>
              <a:rPr lang="en-US" dirty="0" err="1" smtClean="0"/>
              <a:t>độc</a:t>
            </a:r>
            <a:r>
              <a:rPr lang="en-US" dirty="0" smtClean="0"/>
              <a:t> </a:t>
            </a:r>
            <a:r>
              <a:rPr lang="en-US" dirty="0" err="1" smtClean="0"/>
              <a:t>lập</a:t>
            </a:r>
            <a:r>
              <a:rPr lang="en-US" dirty="0" smtClean="0"/>
              <a:t> </a:t>
            </a:r>
            <a:r>
              <a:rPr lang="en-US" dirty="0" err="1" smtClean="0"/>
              <a:t>ngẫu</a:t>
            </a:r>
            <a:r>
              <a:rPr lang="en-US" dirty="0" smtClean="0"/>
              <a:t> </a:t>
            </a:r>
            <a:r>
              <a:rPr lang="en-US" dirty="0" err="1" smtClean="0"/>
              <a:t>nhiên</a:t>
            </a:r>
            <a:r>
              <a:rPr lang="en-US" dirty="0" smtClean="0"/>
              <a:t> </a:t>
            </a:r>
            <a:r>
              <a:rPr lang="en-US" dirty="0" err="1" smtClean="0"/>
              <a:t>với</a:t>
            </a:r>
            <a:r>
              <a:rPr lang="en-US" dirty="0" smtClean="0"/>
              <a:t> </a:t>
            </a:r>
            <a:r>
              <a:rPr lang="en-US" dirty="0" err="1" smtClean="0"/>
              <a:t>nhau</a:t>
            </a:r>
            <a:r>
              <a:rPr lang="en-US" dirty="0" smtClean="0"/>
              <a:t>. </a:t>
            </a:r>
            <a:r>
              <a:rPr lang="en-US" dirty="0" err="1" smtClean="0"/>
              <a:t>Khi</a:t>
            </a:r>
            <a:r>
              <a:rPr lang="en-US" dirty="0" smtClean="0"/>
              <a:t> </a:t>
            </a:r>
            <a:r>
              <a:rPr lang="en-US" dirty="0" err="1" smtClean="0"/>
              <a:t>áp</a:t>
            </a:r>
            <a:r>
              <a:rPr lang="en-US" dirty="0" smtClean="0"/>
              <a:t> </a:t>
            </a:r>
            <a:r>
              <a:rPr lang="en-US" dirty="0" err="1" smtClean="0"/>
              <a:t>dụng</a:t>
            </a:r>
            <a:r>
              <a:rPr lang="en-US" dirty="0" smtClean="0"/>
              <a:t> 1 </a:t>
            </a:r>
            <a:r>
              <a:rPr lang="en-US" dirty="0" err="1" smtClean="0"/>
              <a:t>số</a:t>
            </a:r>
            <a:r>
              <a:rPr lang="en-US" dirty="0" smtClean="0"/>
              <a:t> </a:t>
            </a:r>
            <a:r>
              <a:rPr lang="en-US" dirty="0" err="1" smtClean="0"/>
              <a:t>thuật</a:t>
            </a:r>
            <a:r>
              <a:rPr lang="en-US" dirty="0" smtClean="0"/>
              <a:t> </a:t>
            </a:r>
            <a:r>
              <a:rPr lang="en-US" dirty="0" err="1" smtClean="0"/>
              <a:t>tóan</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như</a:t>
            </a:r>
            <a:r>
              <a:rPr lang="en-US" dirty="0" smtClean="0"/>
              <a:t> k-means, k-</a:t>
            </a:r>
            <a:r>
              <a:rPr lang="en-US" dirty="0" err="1" smtClean="0"/>
              <a:t>nn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khoảng</a:t>
            </a:r>
            <a:r>
              <a:rPr lang="en-US" dirty="0" smtClean="0"/>
              <a:t> </a:t>
            </a:r>
            <a:r>
              <a:rPr lang="en-US" dirty="0" err="1" smtClean="0"/>
              <a:t>cách</a:t>
            </a:r>
            <a:r>
              <a:rPr lang="en-US" dirty="0" smtClean="0"/>
              <a:t> Euclid </a:t>
            </a:r>
            <a:r>
              <a:rPr lang="en-US" dirty="0" err="1" smtClean="0"/>
              <a:t>thay</a:t>
            </a:r>
            <a:r>
              <a:rPr lang="en-US" dirty="0" smtClean="0"/>
              <a:t> </a:t>
            </a:r>
            <a:r>
              <a:rPr lang="en-US" dirty="0" err="1" smtClean="0"/>
              <a:t>cho</a:t>
            </a:r>
            <a:r>
              <a:rPr lang="en-US" dirty="0" smtClean="0"/>
              <a:t> </a:t>
            </a:r>
            <a:r>
              <a:rPr lang="en-US" dirty="0" err="1" smtClean="0"/>
              <a:t>khoảng</a:t>
            </a:r>
            <a:r>
              <a:rPr lang="en-US" dirty="0" smtClean="0"/>
              <a:t> </a:t>
            </a:r>
            <a:r>
              <a:rPr lang="en-US" dirty="0" err="1" smtClean="0"/>
              <a:t>cách</a:t>
            </a:r>
            <a:r>
              <a:rPr lang="en-US" dirty="0" smtClean="0"/>
              <a:t> </a:t>
            </a:r>
            <a:r>
              <a:rPr lang="en-US" dirty="0" err="1" smtClean="0"/>
              <a:t>Mahalamonious</a:t>
            </a:r>
            <a:r>
              <a:rPr lang="en-US" dirty="0" smtClean="0"/>
              <a:t>.</a:t>
            </a:r>
          </a:p>
          <a:p>
            <a:r>
              <a:rPr lang="en-US" dirty="0" err="1" smtClean="0"/>
              <a:t>Có</a:t>
            </a:r>
            <a:r>
              <a:rPr lang="en-US" dirty="0" smtClean="0"/>
              <a:t> </a:t>
            </a:r>
            <a:r>
              <a:rPr lang="en-US" dirty="0" err="1" smtClean="0"/>
              <a:t>sai</a:t>
            </a:r>
            <a:r>
              <a:rPr lang="en-US" dirty="0" smtClean="0"/>
              <a:t> </a:t>
            </a:r>
            <a:r>
              <a:rPr lang="en-US" dirty="0" err="1" smtClean="0"/>
              <a:t>số</a:t>
            </a:r>
            <a:r>
              <a:rPr lang="en-US" dirty="0" smtClean="0"/>
              <a:t> </a:t>
            </a:r>
            <a:r>
              <a:rPr lang="en-US" dirty="0" err="1" smtClean="0"/>
              <a:t>bình</a:t>
            </a:r>
            <a:r>
              <a:rPr lang="en-US" dirty="0" smtClean="0"/>
              <a:t> </a:t>
            </a:r>
            <a:r>
              <a:rPr lang="en-US" dirty="0" err="1" smtClean="0"/>
              <a:t>phương</a:t>
            </a:r>
            <a:r>
              <a:rPr lang="en-US" dirty="0" smtClean="0"/>
              <a:t> </a:t>
            </a:r>
            <a:r>
              <a:rPr lang="en-US" dirty="0" err="1" smtClean="0"/>
              <a:t>là</a:t>
            </a:r>
            <a:r>
              <a:rPr lang="en-US" dirty="0" smtClean="0"/>
              <a:t> </a:t>
            </a:r>
            <a:r>
              <a:rPr lang="en-US" dirty="0" err="1" smtClean="0"/>
              <a:t>nhỏ</a:t>
            </a:r>
            <a:r>
              <a:rPr lang="en-US" dirty="0" smtClean="0"/>
              <a:t> </a:t>
            </a:r>
            <a:r>
              <a:rPr lang="en-US" dirty="0" err="1" smtClean="0"/>
              <a:t>nhất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Vì</a:t>
            </a:r>
            <a:r>
              <a:rPr lang="en-US" dirty="0" smtClean="0"/>
              <a:t> </a:t>
            </a:r>
            <a:r>
              <a:rPr lang="en-US" dirty="0" err="1" smtClean="0"/>
              <a:t>sao</a:t>
            </a:r>
            <a:r>
              <a:rPr lang="en-US" dirty="0" smtClean="0"/>
              <a:t> </a:t>
            </a:r>
            <a:r>
              <a:rPr lang="en-US" dirty="0" err="1" smtClean="0"/>
              <a:t>không</a:t>
            </a:r>
            <a:r>
              <a:rPr lang="en-US" dirty="0" smtClean="0"/>
              <a:t> </a:t>
            </a:r>
            <a:r>
              <a:rPr lang="en-US" dirty="0" err="1" smtClean="0"/>
              <a:t>nên</a:t>
            </a:r>
            <a:r>
              <a:rPr lang="en-US" dirty="0" smtClean="0"/>
              <a:t> </a:t>
            </a:r>
            <a:r>
              <a:rPr lang="en-US" dirty="0" err="1" smtClean="0"/>
              <a:t>dùng</a:t>
            </a:r>
            <a:r>
              <a:rPr lang="en-US" dirty="0" smtClean="0"/>
              <a:t> PCA</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Số</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trong</a:t>
            </a:r>
            <a:r>
              <a:rPr lang="en-US" dirty="0" smtClean="0"/>
              <a:t> PCA </a:t>
            </a:r>
            <a:r>
              <a:rPr lang="en-US" dirty="0" err="1" smtClean="0"/>
              <a:t>phải</a:t>
            </a:r>
            <a:r>
              <a:rPr lang="en-US" dirty="0" smtClean="0"/>
              <a:t> </a:t>
            </a:r>
            <a:r>
              <a:rPr lang="en-US" dirty="0" err="1" smtClean="0"/>
              <a:t>được</a:t>
            </a:r>
            <a:r>
              <a:rPr lang="en-US" dirty="0" smtClean="0"/>
              <a:t> </a:t>
            </a:r>
            <a:r>
              <a:rPr lang="en-US" dirty="0" err="1" smtClean="0"/>
              <a:t>chỉ</a:t>
            </a:r>
            <a:r>
              <a:rPr lang="en-US" dirty="0" smtClean="0"/>
              <a:t> </a:t>
            </a:r>
            <a:r>
              <a:rPr lang="en-US" dirty="0" err="1" smtClean="0"/>
              <a:t>ra</a:t>
            </a:r>
            <a:r>
              <a:rPr lang="en-US" dirty="0" smtClean="0"/>
              <a:t> </a:t>
            </a:r>
            <a:r>
              <a:rPr lang="en-US" dirty="0" err="1" smtClean="0"/>
              <a:t>trước</a:t>
            </a:r>
            <a:r>
              <a:rPr lang="en-US" dirty="0" smtClean="0"/>
              <a:t>, </a:t>
            </a:r>
            <a:r>
              <a:rPr lang="en-US" dirty="0" err="1" smtClean="0"/>
              <a:t>chỉ</a:t>
            </a:r>
            <a:r>
              <a:rPr lang="en-US" dirty="0" smtClean="0"/>
              <a:t> </a:t>
            </a:r>
            <a:r>
              <a:rPr lang="en-US" dirty="0" err="1" smtClean="0"/>
              <a:t>có</a:t>
            </a:r>
            <a:r>
              <a:rPr lang="en-US" dirty="0" smtClean="0"/>
              <a:t> </a:t>
            </a:r>
            <a:r>
              <a:rPr lang="en-US" dirty="0" err="1" smtClean="0"/>
              <a:t>các</a:t>
            </a:r>
            <a:r>
              <a:rPr lang="en-US" dirty="0" smtClean="0"/>
              <a:t> </a:t>
            </a:r>
            <a:r>
              <a:rPr lang="en-US" dirty="0" err="1" smtClean="0"/>
              <a:t>quy</a:t>
            </a:r>
            <a:r>
              <a:rPr lang="en-US" dirty="0" smtClean="0"/>
              <a:t> </a:t>
            </a:r>
            <a:r>
              <a:rPr lang="en-US" dirty="0" err="1" smtClean="0"/>
              <a:t>tắc</a:t>
            </a:r>
            <a:r>
              <a:rPr lang="en-US" dirty="0" smtClean="0"/>
              <a:t> </a:t>
            </a:r>
            <a:r>
              <a:rPr lang="en-US" dirty="0" err="1" smtClean="0"/>
              <a:t>ngón</a:t>
            </a:r>
            <a:r>
              <a:rPr lang="en-US" dirty="0" smtClean="0"/>
              <a:t> </a:t>
            </a:r>
            <a:r>
              <a:rPr lang="en-US" dirty="0" err="1" smtClean="0"/>
              <a:t>tay</a:t>
            </a:r>
            <a:r>
              <a:rPr lang="en-US" dirty="0" smtClean="0"/>
              <a:t>.</a:t>
            </a:r>
          </a:p>
          <a:p>
            <a:r>
              <a:rPr lang="en-US" dirty="0" smtClean="0"/>
              <a:t>PCA </a:t>
            </a:r>
            <a:r>
              <a:rPr lang="en-US" dirty="0" err="1" smtClean="0"/>
              <a:t>là</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học</a:t>
            </a:r>
            <a:r>
              <a:rPr lang="en-US" dirty="0" smtClean="0"/>
              <a:t> </a:t>
            </a:r>
            <a:r>
              <a:rPr lang="en-US" dirty="0" err="1" smtClean="0"/>
              <a:t>máy</a:t>
            </a:r>
            <a:r>
              <a:rPr lang="en-US" dirty="0" smtClean="0"/>
              <a:t> </a:t>
            </a:r>
            <a:r>
              <a:rPr lang="en-US" dirty="0" err="1" smtClean="0"/>
              <a:t>không</a:t>
            </a:r>
            <a:r>
              <a:rPr lang="en-US" dirty="0" smtClean="0"/>
              <a:t> </a:t>
            </a:r>
            <a:r>
              <a:rPr lang="en-US" dirty="0" err="1" smtClean="0"/>
              <a:t>giám</a:t>
            </a:r>
            <a:r>
              <a:rPr lang="en-US" dirty="0" smtClean="0"/>
              <a:t> </a:t>
            </a:r>
            <a:r>
              <a:rPr lang="en-US" dirty="0" err="1" smtClean="0"/>
              <a:t>sát</a:t>
            </a:r>
            <a:r>
              <a:rPr lang="en-US" dirty="0" smtClean="0"/>
              <a:t>, </a:t>
            </a:r>
            <a:r>
              <a:rPr lang="en-US" dirty="0" err="1" smtClean="0"/>
              <a:t>không</a:t>
            </a:r>
            <a:r>
              <a:rPr lang="en-US" dirty="0" smtClean="0"/>
              <a:t> </a:t>
            </a:r>
            <a:r>
              <a:rPr lang="en-US" dirty="0" err="1" smtClean="0"/>
              <a:t>tận</a:t>
            </a:r>
            <a:r>
              <a:rPr lang="en-US" dirty="0" smtClean="0"/>
              <a:t> </a:t>
            </a:r>
            <a:r>
              <a:rPr lang="en-US" dirty="0" err="1" smtClean="0"/>
              <a:t>dụng</a:t>
            </a:r>
            <a:r>
              <a:rPr lang="en-US" dirty="0" smtClean="0"/>
              <a:t> labels </a:t>
            </a:r>
            <a:r>
              <a:rPr lang="en-US" dirty="0" err="1" smtClean="0"/>
              <a:t>nên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sau</a:t>
            </a:r>
            <a:r>
              <a:rPr lang="en-US" dirty="0" smtClean="0"/>
              <a:t> </a:t>
            </a:r>
            <a:r>
              <a:rPr lang="en-US" dirty="0" err="1" smtClean="0"/>
              <a:t>khi</a:t>
            </a:r>
            <a:r>
              <a:rPr lang="en-US" dirty="0" smtClean="0"/>
              <a:t> </a:t>
            </a:r>
            <a:r>
              <a:rPr lang="en-US" dirty="0" err="1" smtClean="0"/>
              <a:t>thực</a:t>
            </a:r>
            <a:r>
              <a:rPr lang="en-US" dirty="0" smtClean="0"/>
              <a:t> </a:t>
            </a:r>
            <a:r>
              <a:rPr lang="en-US" dirty="0" err="1" smtClean="0"/>
              <a:t>hiện</a:t>
            </a:r>
            <a:r>
              <a:rPr lang="en-US" dirty="0" smtClean="0"/>
              <a:t> PCA </a:t>
            </a:r>
            <a:r>
              <a:rPr lang="en-US" dirty="0" err="1" smtClean="0"/>
              <a:t>có</a:t>
            </a:r>
            <a:r>
              <a:rPr lang="en-US" dirty="0" smtClean="0"/>
              <a:t> </a:t>
            </a:r>
            <a:r>
              <a:rPr lang="en-US" dirty="0" err="1" smtClean="0"/>
              <a:t>thể</a:t>
            </a:r>
            <a:r>
              <a:rPr lang="en-US" dirty="0" smtClean="0"/>
              <a:t> </a:t>
            </a:r>
            <a:r>
              <a:rPr lang="en-US" dirty="0" err="1" smtClean="0"/>
              <a:t>không</a:t>
            </a:r>
            <a:r>
              <a:rPr lang="en-US" dirty="0" smtClean="0"/>
              <a:t> </a:t>
            </a:r>
            <a:r>
              <a:rPr lang="en-US" dirty="0" err="1" smtClean="0"/>
              <a:t>làm</a:t>
            </a:r>
            <a:r>
              <a:rPr lang="en-US" dirty="0" smtClean="0"/>
              <a:t> </a:t>
            </a:r>
            <a:r>
              <a:rPr lang="en-US" dirty="0" err="1" smtClean="0"/>
              <a:t>bộ</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họat</a:t>
            </a:r>
            <a:r>
              <a:rPr lang="en-US" dirty="0" smtClean="0"/>
              <a:t> </a:t>
            </a:r>
            <a:r>
              <a:rPr lang="en-US" dirty="0" err="1" smtClean="0"/>
              <a:t>động</a:t>
            </a:r>
            <a:r>
              <a:rPr lang="en-US" dirty="0" smtClean="0"/>
              <a:t> </a:t>
            </a:r>
            <a:r>
              <a:rPr lang="en-US" dirty="0" err="1" smtClean="0"/>
              <a:t>tốt</a:t>
            </a:r>
            <a:r>
              <a:rPr lang="en-US" dirty="0" smtClean="0"/>
              <a:t>.</a:t>
            </a:r>
          </a:p>
          <a:p>
            <a:pPr>
              <a:buNone/>
            </a:pPr>
            <a:r>
              <a:rPr lang="en-US" dirty="0" err="1" smtClean="0"/>
              <a:t>Có</a:t>
            </a:r>
            <a:r>
              <a:rPr lang="en-US" dirty="0" smtClean="0"/>
              <a:t> </a:t>
            </a:r>
            <a:r>
              <a:rPr lang="en-US" dirty="0" err="1" smtClean="0"/>
              <a:t>thể</a:t>
            </a:r>
            <a:r>
              <a:rPr lang="en-US" dirty="0" smtClean="0"/>
              <a:t> </a:t>
            </a:r>
            <a:r>
              <a:rPr lang="en-US" dirty="0" err="1" smtClean="0"/>
              <a:t>thay</a:t>
            </a:r>
            <a:r>
              <a:rPr lang="en-US" dirty="0" smtClean="0"/>
              <a:t> </a:t>
            </a:r>
            <a:r>
              <a:rPr lang="en-US" dirty="0" err="1" smtClean="0"/>
              <a:t>thế</a:t>
            </a:r>
            <a:r>
              <a:rPr lang="en-US" dirty="0" smtClean="0"/>
              <a:t> </a:t>
            </a:r>
            <a:r>
              <a:rPr lang="en-US" dirty="0" err="1" smtClean="0"/>
              <a:t>bằng</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học</a:t>
            </a:r>
            <a:r>
              <a:rPr lang="en-US" dirty="0" smtClean="0"/>
              <a:t> </a:t>
            </a:r>
            <a:r>
              <a:rPr lang="en-US" dirty="0" err="1" smtClean="0"/>
              <a:t>máy</a:t>
            </a:r>
            <a:r>
              <a:rPr lang="en-US" dirty="0" smtClean="0"/>
              <a:t> </a:t>
            </a:r>
            <a:r>
              <a:rPr lang="en-US" dirty="0" err="1" smtClean="0"/>
              <a:t>giám</a:t>
            </a:r>
            <a:r>
              <a:rPr lang="en-US" dirty="0" smtClean="0"/>
              <a:t> </a:t>
            </a:r>
            <a:r>
              <a:rPr lang="en-US" dirty="0" err="1" smtClean="0"/>
              <a:t>sát</a:t>
            </a:r>
            <a:r>
              <a:rPr lang="en-US" dirty="0" smtClean="0"/>
              <a:t> </a:t>
            </a:r>
            <a:r>
              <a:rPr lang="en-US" dirty="0" err="1" smtClean="0"/>
              <a:t>như</a:t>
            </a:r>
            <a:r>
              <a:rPr lang="en-US" dirty="0" smtClean="0"/>
              <a:t> IDA</a:t>
            </a:r>
          </a:p>
          <a:p>
            <a:pPr>
              <a:buNone/>
            </a:pPr>
            <a:r>
              <a:rPr lang="en-US" dirty="0" smtClean="0"/>
              <a:t>   PCA </a:t>
            </a:r>
            <a:r>
              <a:rPr lang="en-US" dirty="0" err="1" smtClean="0"/>
              <a:t>là</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giảm</a:t>
            </a:r>
            <a:r>
              <a:rPr lang="en-US" dirty="0" smtClean="0"/>
              <a:t> </a:t>
            </a:r>
            <a:r>
              <a:rPr lang="en-US" dirty="0" err="1" smtClean="0"/>
              <a:t>số</a:t>
            </a:r>
            <a:r>
              <a:rPr lang="en-US" dirty="0" smtClean="0"/>
              <a:t> </a:t>
            </a:r>
            <a:r>
              <a:rPr lang="en-US" dirty="0" err="1" smtClean="0"/>
              <a:t>chiều</a:t>
            </a:r>
            <a:r>
              <a:rPr lang="en-US" dirty="0" smtClean="0"/>
              <a:t> </a:t>
            </a:r>
            <a:r>
              <a:rPr lang="en-US" dirty="0" err="1" smtClean="0"/>
              <a:t>tuyến</a:t>
            </a:r>
            <a:r>
              <a:rPr lang="en-US" dirty="0" smtClean="0"/>
              <a:t> </a:t>
            </a:r>
            <a:r>
              <a:rPr lang="en-US" dirty="0" err="1" smtClean="0"/>
              <a:t>tính</a:t>
            </a:r>
            <a:r>
              <a:rPr lang="en-US" dirty="0" smtClean="0"/>
              <a:t>, </a:t>
            </a:r>
            <a:r>
              <a:rPr lang="en-US" dirty="0" err="1" smtClean="0"/>
              <a:t>nên</a:t>
            </a:r>
            <a:r>
              <a:rPr lang="en-US" dirty="0" smtClean="0"/>
              <a:t> </a:t>
            </a:r>
            <a:r>
              <a:rPr lang="en-US" dirty="0" err="1" smtClean="0"/>
              <a:t>ta</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làm</a:t>
            </a:r>
            <a:r>
              <a:rPr lang="en-US" dirty="0" smtClean="0"/>
              <a:t> </a:t>
            </a:r>
            <a:r>
              <a:rPr lang="en-US" dirty="0" err="1" smtClean="0"/>
              <a:t>mất</a:t>
            </a:r>
            <a:r>
              <a:rPr lang="en-US" dirty="0" smtClean="0"/>
              <a:t> </a:t>
            </a:r>
            <a:r>
              <a:rPr lang="en-US" dirty="0" err="1" smtClean="0"/>
              <a:t>mát</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hình</a:t>
            </a:r>
            <a:r>
              <a:rPr lang="en-US" dirty="0" smtClean="0"/>
              <a:t> </a:t>
            </a:r>
            <a:r>
              <a:rPr lang="en-US" dirty="0" err="1" smtClean="0"/>
              <a:t>học</a:t>
            </a:r>
            <a:r>
              <a:rPr lang="en-US" dirty="0" smtClean="0"/>
              <a:t> </a:t>
            </a:r>
            <a:r>
              <a:rPr lang="en-US" dirty="0" err="1" smtClean="0"/>
              <a:t>của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nếu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nằm</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đa</a:t>
            </a:r>
            <a:r>
              <a:rPr lang="en-US" dirty="0" smtClean="0"/>
              <a:t> </a:t>
            </a:r>
            <a:r>
              <a:rPr lang="en-US" dirty="0" err="1" smtClean="0"/>
              <a:t>tạp</a:t>
            </a:r>
            <a:r>
              <a:rPr lang="en-US" dirty="0" smtClean="0"/>
              <a:t> </a:t>
            </a:r>
            <a:r>
              <a:rPr lang="en-US" dirty="0" err="1" smtClean="0"/>
              <a:t>không</a:t>
            </a:r>
            <a:r>
              <a:rPr lang="en-US" dirty="0" smtClean="0"/>
              <a:t> </a:t>
            </a:r>
            <a:r>
              <a:rPr lang="en-US" dirty="0" err="1" smtClean="0"/>
              <a:t>tuyến</a:t>
            </a:r>
            <a:r>
              <a:rPr lang="en-US" dirty="0" smtClean="0"/>
              <a:t> </a:t>
            </a:r>
            <a:r>
              <a:rPr lang="en-US" dirty="0" err="1" smtClean="0"/>
              <a:t>tính</a:t>
            </a:r>
            <a:r>
              <a:rPr lang="en-US" dirty="0" smtClean="0"/>
              <a:t>.</a:t>
            </a:r>
          </a:p>
          <a:p>
            <a:pPr>
              <a:buNone/>
            </a:pPr>
            <a:r>
              <a:rPr lang="en-US" dirty="0" err="1" smtClean="0"/>
              <a:t>Có</a:t>
            </a:r>
            <a:r>
              <a:rPr lang="en-US" dirty="0" smtClean="0"/>
              <a:t> </a:t>
            </a:r>
            <a:r>
              <a:rPr lang="en-US" dirty="0" err="1" smtClean="0"/>
              <a:t>thể</a:t>
            </a:r>
            <a:r>
              <a:rPr lang="en-US" dirty="0" smtClean="0"/>
              <a:t> </a:t>
            </a:r>
            <a:r>
              <a:rPr lang="en-US" dirty="0" err="1" smtClean="0"/>
              <a:t>thay</a:t>
            </a:r>
            <a:r>
              <a:rPr lang="en-US" dirty="0" smtClean="0"/>
              <a:t> </a:t>
            </a:r>
            <a:r>
              <a:rPr lang="en-US" dirty="0" err="1" smtClean="0"/>
              <a:t>thế</a:t>
            </a:r>
            <a:r>
              <a:rPr lang="en-US" dirty="0" smtClean="0"/>
              <a:t> </a:t>
            </a:r>
            <a:r>
              <a:rPr lang="en-US" dirty="0" err="1" smtClean="0"/>
              <a:t>bằng</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suy</a:t>
            </a:r>
            <a:r>
              <a:rPr lang="en-US" dirty="0" smtClean="0"/>
              <a:t> </a:t>
            </a:r>
            <a:r>
              <a:rPr lang="en-US" dirty="0" err="1" smtClean="0"/>
              <a:t>diễn</a:t>
            </a:r>
            <a:r>
              <a:rPr lang="en-US" dirty="0" smtClean="0"/>
              <a:t> </a:t>
            </a:r>
            <a:r>
              <a:rPr lang="en-US" dirty="0" err="1" smtClean="0"/>
              <a:t>không</a:t>
            </a:r>
            <a:r>
              <a:rPr lang="en-US" dirty="0" smtClean="0"/>
              <a:t> </a:t>
            </a:r>
            <a:r>
              <a:rPr lang="en-US" dirty="0" err="1" smtClean="0"/>
              <a:t>tuyến</a:t>
            </a:r>
            <a:r>
              <a:rPr lang="en-US" dirty="0" smtClean="0"/>
              <a:t> </a:t>
            </a:r>
            <a:r>
              <a:rPr lang="en-US" dirty="0" err="1" smtClean="0"/>
              <a:t>tính</a:t>
            </a:r>
            <a:r>
              <a:rPr lang="en-US" dirty="0" smtClean="0"/>
              <a:t> (ISOMAP, LLE, manifold learning)</a:t>
            </a:r>
          </a:p>
          <a:p>
            <a:pPr>
              <a:buNone/>
            </a:pPr>
            <a:r>
              <a:rPr lang="en-US" dirty="0" err="1" smtClean="0"/>
              <a:t>Học</a:t>
            </a:r>
            <a:r>
              <a:rPr lang="en-US" dirty="0" smtClean="0"/>
              <a:t> </a:t>
            </a:r>
            <a:r>
              <a:rPr lang="en-US" dirty="0" err="1" smtClean="0"/>
              <a:t>đa</a:t>
            </a:r>
            <a:r>
              <a:rPr lang="en-US" dirty="0" smtClean="0"/>
              <a:t> </a:t>
            </a:r>
            <a:r>
              <a:rPr lang="en-US" dirty="0" err="1" smtClean="0"/>
              <a:t>tạp</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kí</a:t>
            </a:r>
            <a:r>
              <a:rPr lang="en-US" dirty="0" smtClean="0"/>
              <a:t> </a:t>
            </a:r>
            <a:r>
              <a:rPr lang="en-US" dirty="0" err="1" smtClean="0"/>
              <a:t>tự</a:t>
            </a:r>
            <a:r>
              <a:rPr lang="en-US" dirty="0" smtClean="0"/>
              <a:t> </a:t>
            </a:r>
            <a:r>
              <a:rPr lang="en-US" dirty="0" err="1" smtClean="0"/>
              <a:t>viết</a:t>
            </a:r>
            <a:r>
              <a:rPr lang="en-US" dirty="0" smtClean="0"/>
              <a:t> </a:t>
            </a:r>
            <a:r>
              <a:rPr lang="en-US" dirty="0" err="1" smtClean="0"/>
              <a:t>tay</a:t>
            </a:r>
            <a:endParaRPr lang="en-US" dirty="0" smtClean="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r>
              <a:rPr lang="en-US" dirty="0" err="1" smtClean="0"/>
              <a:t>Mục</a:t>
            </a:r>
            <a:r>
              <a:rPr lang="en-US" dirty="0" smtClean="0"/>
              <a:t> </a:t>
            </a:r>
            <a:r>
              <a:rPr lang="en-US" dirty="0" err="1" smtClean="0"/>
              <a:t>tiêu</a:t>
            </a:r>
            <a:endParaRPr lang="vi-VN" dirty="0"/>
          </a:p>
        </p:txBody>
      </p:sp>
      <p:sp>
        <p:nvSpPr>
          <p:cNvPr id="5" name="Content Placeholder 4"/>
          <p:cNvSpPr>
            <a:spLocks noGrp="1"/>
          </p:cNvSpPr>
          <p:nvPr>
            <p:ph idx="1"/>
          </p:nvPr>
        </p:nvSpPr>
        <p:spPr>
          <a:xfrm>
            <a:off x="428596" y="1500174"/>
            <a:ext cx="8229600" cy="5143536"/>
          </a:xfrm>
        </p:spPr>
        <p:txBody>
          <a:bodyPr>
            <a:normAutofit/>
          </a:bodyPr>
          <a:lstStyle/>
          <a:p>
            <a:pPr lvl="0"/>
            <a:r>
              <a:rPr lang="en-US" dirty="0" err="1" smtClean="0"/>
              <a:t>Khảo</a:t>
            </a:r>
            <a:r>
              <a:rPr lang="en-US" dirty="0" smtClean="0"/>
              <a:t> </a:t>
            </a:r>
            <a:r>
              <a:rPr lang="en-US" dirty="0" err="1" smtClean="0"/>
              <a:t>sát</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nhận</a:t>
            </a:r>
            <a:r>
              <a:rPr lang="en-US" dirty="0" smtClean="0"/>
              <a:t> dang </a:t>
            </a:r>
            <a:r>
              <a:rPr lang="en-US" dirty="0" err="1" smtClean="0"/>
              <a:t>khuôn</a:t>
            </a:r>
            <a:r>
              <a:rPr lang="en-US" dirty="0" smtClean="0"/>
              <a:t> </a:t>
            </a:r>
            <a:r>
              <a:rPr lang="en-US" dirty="0" err="1" smtClean="0"/>
              <a:t>mặt</a:t>
            </a:r>
            <a:r>
              <a:rPr lang="en-US" dirty="0" smtClean="0"/>
              <a:t> </a:t>
            </a:r>
            <a:r>
              <a:rPr lang="en-US" dirty="0" err="1" smtClean="0"/>
              <a:t>theo</a:t>
            </a:r>
            <a:r>
              <a:rPr lang="en-US" dirty="0" smtClean="0"/>
              <a:t> </a:t>
            </a:r>
            <a:r>
              <a:rPr lang="en-US" dirty="0" err="1" smtClean="0"/>
              <a:t>phương</a:t>
            </a:r>
            <a:r>
              <a:rPr lang="en-US" dirty="0" smtClean="0"/>
              <a:t> </a:t>
            </a:r>
            <a:r>
              <a:rPr lang="en-US" dirty="0" err="1" smtClean="0"/>
              <a:t>pháp</a:t>
            </a:r>
            <a:r>
              <a:rPr lang="en-US" dirty="0" smtClean="0"/>
              <a:t> PCA </a:t>
            </a:r>
            <a:r>
              <a:rPr lang="en-US" dirty="0" err="1" smtClean="0"/>
              <a:t>để</a:t>
            </a:r>
            <a:r>
              <a:rPr lang="en-US" dirty="0" smtClean="0"/>
              <a:t> </a:t>
            </a:r>
            <a:r>
              <a:rPr lang="en-US" dirty="0" err="1" smtClean="0"/>
              <a:t>thấy</a:t>
            </a:r>
            <a:r>
              <a:rPr lang="en-US" dirty="0" smtClean="0"/>
              <a:t> </a:t>
            </a:r>
            <a:r>
              <a:rPr lang="en-US" dirty="0" err="1" smtClean="0"/>
              <a:t>được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a:t>
            </a:r>
            <a:r>
              <a:rPr lang="en-US" dirty="0" err="1" smtClean="0"/>
              <a:t>phép</a:t>
            </a:r>
            <a:r>
              <a:rPr lang="en-US" dirty="0" smtClean="0"/>
              <a:t> </a:t>
            </a:r>
            <a:r>
              <a:rPr lang="en-US" dirty="0" err="1" smtClean="0"/>
              <a:t>biến</a:t>
            </a:r>
            <a:r>
              <a:rPr lang="en-US" dirty="0" smtClean="0"/>
              <a:t> </a:t>
            </a:r>
            <a:r>
              <a:rPr lang="en-US" dirty="0" err="1" smtClean="0"/>
              <a:t>đổi</a:t>
            </a:r>
            <a:r>
              <a:rPr lang="en-US" dirty="0" smtClean="0"/>
              <a:t> KL, PCA.</a:t>
            </a:r>
          </a:p>
          <a:p>
            <a:pPr lvl="0"/>
            <a:endParaRPr lang="en-US" dirty="0" smtClean="0"/>
          </a:p>
          <a:p>
            <a:pPr lvl="0"/>
            <a:endParaRPr lang="en-US" dirty="0" smtClean="0"/>
          </a:p>
          <a:p>
            <a:r>
              <a:rPr lang="en-US" dirty="0" err="1" smtClean="0"/>
              <a:t>Mục</a:t>
            </a:r>
            <a:r>
              <a:rPr lang="en-US" dirty="0" smtClean="0"/>
              <a:t> </a:t>
            </a:r>
            <a:r>
              <a:rPr lang="en-US" dirty="0" err="1" smtClean="0"/>
              <a:t>tiêu</a:t>
            </a:r>
            <a:r>
              <a:rPr lang="en-US" dirty="0" smtClean="0"/>
              <a:t> </a:t>
            </a:r>
            <a:r>
              <a:rPr lang="en-US" dirty="0" err="1" smtClean="0"/>
              <a:t>của</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nhất</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những</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đã</a:t>
            </a:r>
            <a:r>
              <a:rPr lang="en-US" dirty="0" smtClean="0"/>
              <a:t> </a:t>
            </a:r>
            <a:r>
              <a:rPr lang="en-US" dirty="0" err="1" smtClean="0"/>
              <a:t>có</a:t>
            </a:r>
            <a:r>
              <a:rPr lang="en-US" dirty="0" smtClean="0"/>
              <a:t> </a:t>
            </a:r>
            <a:r>
              <a:rPr lang="en-US" dirty="0" err="1" smtClean="0"/>
              <a:t>sẵn</a:t>
            </a:r>
            <a:r>
              <a:rPr lang="en-US" dirty="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thực</a:t>
            </a:r>
            <a:r>
              <a:rPr lang="en-US" dirty="0" smtClean="0"/>
              <a:t> </a:t>
            </a:r>
            <a:r>
              <a:rPr lang="en-US" dirty="0" err="1" smtClean="0"/>
              <a:t>hiện</a:t>
            </a:r>
            <a:endParaRPr lang="en-US" dirty="0"/>
          </a:p>
        </p:txBody>
      </p:sp>
      <p:pic>
        <p:nvPicPr>
          <p:cNvPr id="4" name="Content Placeholder 3"/>
          <p:cNvPicPr>
            <a:picLocks noGrp="1"/>
          </p:cNvPicPr>
          <p:nvPr>
            <p:ph idx="1"/>
          </p:nvPr>
        </p:nvPicPr>
        <p:blipFill>
          <a:blip r:embed="rId2"/>
          <a:srcRect/>
          <a:stretch>
            <a:fillRect/>
          </a:stretch>
        </p:blipFill>
        <p:spPr bwMode="auto">
          <a:xfrm>
            <a:off x="2143108" y="2000240"/>
            <a:ext cx="5214974"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vi-VN"/>
          </a:p>
        </p:txBody>
      </p:sp>
      <p:sp>
        <p:nvSpPr>
          <p:cNvPr id="3" name="Content Placeholder 2"/>
          <p:cNvSpPr>
            <a:spLocks noGrp="1"/>
          </p:cNvSpPr>
          <p:nvPr>
            <p:ph idx="1"/>
          </p:nvPr>
        </p:nvSpPr>
        <p:spPr/>
        <p:txBody>
          <a:bodyPr/>
          <a:lstStyle/>
          <a:p>
            <a:pPr marL="514350" indent="-514350">
              <a:buAutoNum type="arabicPeriod"/>
            </a:pPr>
            <a:r>
              <a:rPr lang="en-US" dirty="0" err="1" smtClean="0"/>
              <a:t>Đặc</a:t>
            </a:r>
            <a:r>
              <a:rPr lang="en-US" dirty="0" smtClean="0"/>
              <a:t> </a:t>
            </a:r>
            <a:r>
              <a:rPr lang="en-US" dirty="0" err="1" smtClean="0"/>
              <a:t>trưng</a:t>
            </a:r>
            <a:r>
              <a:rPr lang="en-US" dirty="0" smtClean="0"/>
              <a:t> </a:t>
            </a:r>
            <a:r>
              <a:rPr lang="en-US" dirty="0" err="1" smtClean="0"/>
              <a:t>sinh</a:t>
            </a:r>
            <a:r>
              <a:rPr lang="en-US" dirty="0" smtClean="0"/>
              <a:t> </a:t>
            </a:r>
            <a:r>
              <a:rPr lang="en-US" dirty="0" err="1" smtClean="0"/>
              <a:t>trắc</a:t>
            </a:r>
            <a:r>
              <a:rPr lang="en-US" dirty="0" smtClean="0"/>
              <a:t> </a:t>
            </a:r>
            <a:r>
              <a:rPr lang="en-US" dirty="0" err="1" smtClean="0"/>
              <a:t>ảnh</a:t>
            </a:r>
            <a:r>
              <a:rPr lang="en-US" dirty="0" smtClean="0"/>
              <a:t> </a:t>
            </a:r>
            <a:r>
              <a:rPr lang="en-US" dirty="0" err="1" smtClean="0"/>
              <a:t>khuôn</a:t>
            </a:r>
            <a:r>
              <a:rPr lang="en-US" dirty="0" smtClean="0"/>
              <a:t> </a:t>
            </a:r>
            <a:r>
              <a:rPr lang="en-US" dirty="0" err="1" smtClean="0"/>
              <a:t>mặt</a:t>
            </a:r>
            <a:endParaRPr lang="en-US" dirty="0" smtClean="0"/>
          </a:p>
          <a:p>
            <a:pPr marL="880110" lvl="1" indent="-514350">
              <a:buAutoNum type="arabicPeriod"/>
            </a:pPr>
            <a:r>
              <a:rPr lang="en-US" dirty="0" err="1" smtClean="0"/>
              <a:t>Sinh</a:t>
            </a:r>
            <a:r>
              <a:rPr lang="en-US" dirty="0" smtClean="0"/>
              <a:t> </a:t>
            </a:r>
            <a:r>
              <a:rPr lang="en-US" dirty="0" err="1" smtClean="0"/>
              <a:t>trắc</a:t>
            </a:r>
            <a:r>
              <a:rPr lang="en-US" dirty="0" smtClean="0"/>
              <a:t> </a:t>
            </a:r>
            <a:r>
              <a:rPr lang="en-US" dirty="0" err="1" smtClean="0"/>
              <a:t>học</a:t>
            </a:r>
            <a:endParaRPr lang="en-US" dirty="0" smtClean="0"/>
          </a:p>
          <a:p>
            <a:pPr marL="880110" lvl="1" indent="-514350">
              <a:buAutoNum type="arabicPeriod"/>
            </a:pPr>
            <a:r>
              <a:rPr lang="en-US" dirty="0" err="1" smtClean="0"/>
              <a:t>Đặc</a:t>
            </a:r>
            <a:r>
              <a:rPr lang="en-US" dirty="0" smtClean="0"/>
              <a:t> </a:t>
            </a:r>
            <a:r>
              <a:rPr lang="en-US" dirty="0" err="1" smtClean="0"/>
              <a:t>trưng</a:t>
            </a:r>
            <a:r>
              <a:rPr lang="en-US" dirty="0" smtClean="0"/>
              <a:t> </a:t>
            </a:r>
            <a:r>
              <a:rPr lang="en-US" dirty="0" err="1" smtClean="0"/>
              <a:t>sinh</a:t>
            </a:r>
            <a:r>
              <a:rPr lang="en-US" dirty="0" smtClean="0"/>
              <a:t> </a:t>
            </a:r>
            <a:r>
              <a:rPr lang="en-US" dirty="0" err="1" smtClean="0"/>
              <a:t>trắc</a:t>
            </a:r>
            <a:r>
              <a:rPr lang="en-US" dirty="0" smtClean="0"/>
              <a:t> </a:t>
            </a:r>
            <a:r>
              <a:rPr lang="en-US" dirty="0" err="1" smtClean="0"/>
              <a:t>ảnh</a:t>
            </a:r>
            <a:r>
              <a:rPr lang="en-US" dirty="0" smtClean="0"/>
              <a:t> </a:t>
            </a:r>
            <a:r>
              <a:rPr lang="en-US" dirty="0" err="1" smtClean="0"/>
              <a:t>khuôn</a:t>
            </a:r>
            <a:r>
              <a:rPr lang="en-US" dirty="0" smtClean="0"/>
              <a:t> </a:t>
            </a:r>
            <a:r>
              <a:rPr lang="en-US" dirty="0" err="1" smtClean="0"/>
              <a:t>mặt</a:t>
            </a:r>
            <a:endParaRPr lang="en-US" dirty="0" smtClean="0"/>
          </a:p>
          <a:p>
            <a:pPr marL="514350" indent="-514350">
              <a:buAutoNum type="arabicPeriod"/>
            </a:pPr>
            <a:r>
              <a:rPr lang="en-US" dirty="0" err="1" smtClean="0"/>
              <a:t>Cơ</a:t>
            </a:r>
            <a:r>
              <a:rPr lang="en-US" dirty="0" smtClean="0"/>
              <a:t> </a:t>
            </a:r>
            <a:r>
              <a:rPr lang="en-US" dirty="0" err="1" smtClean="0"/>
              <a:t>sở</a:t>
            </a:r>
            <a:r>
              <a:rPr lang="en-US" dirty="0" smtClean="0"/>
              <a:t> </a:t>
            </a:r>
            <a:r>
              <a:rPr lang="en-US" dirty="0" err="1" smtClean="0"/>
              <a:t>lí</a:t>
            </a:r>
            <a:r>
              <a:rPr lang="en-US" dirty="0" smtClean="0"/>
              <a:t> </a:t>
            </a:r>
            <a:r>
              <a:rPr lang="en-US" dirty="0" err="1" smtClean="0"/>
              <a:t>thuyết</a:t>
            </a:r>
            <a:r>
              <a:rPr lang="en-US" dirty="0" smtClean="0"/>
              <a:t> </a:t>
            </a:r>
            <a:r>
              <a:rPr lang="en-US" dirty="0" err="1" smtClean="0"/>
              <a:t>thuật</a:t>
            </a:r>
            <a:r>
              <a:rPr lang="en-US" dirty="0" smtClean="0"/>
              <a:t> </a:t>
            </a:r>
            <a:r>
              <a:rPr lang="en-US" dirty="0" err="1" smtClean="0"/>
              <a:t>toán</a:t>
            </a:r>
            <a:endParaRPr lang="en-US" dirty="0" smtClean="0"/>
          </a:p>
          <a:p>
            <a:pPr marL="880110" lvl="1" indent="-514350">
              <a:buAutoNum type="arabicPeriod"/>
            </a:pPr>
            <a:r>
              <a:rPr lang="en-US" dirty="0" err="1" smtClean="0"/>
              <a:t>Thuật</a:t>
            </a:r>
            <a:r>
              <a:rPr lang="en-US" dirty="0" smtClean="0"/>
              <a:t> </a:t>
            </a:r>
            <a:r>
              <a:rPr lang="en-US" dirty="0" err="1" smtClean="0"/>
              <a:t>toán</a:t>
            </a:r>
            <a:r>
              <a:rPr lang="en-US" dirty="0" smtClean="0"/>
              <a:t> KL</a:t>
            </a:r>
          </a:p>
          <a:p>
            <a:pPr marL="880110" lvl="1" indent="-514350">
              <a:buAutoNum type="arabicPeriod"/>
            </a:pPr>
            <a:r>
              <a:rPr lang="en-US" dirty="0" err="1" smtClean="0"/>
              <a:t>Thuật</a:t>
            </a:r>
            <a:r>
              <a:rPr lang="en-US" dirty="0" smtClean="0"/>
              <a:t> </a:t>
            </a:r>
            <a:r>
              <a:rPr lang="en-US" dirty="0" err="1" smtClean="0"/>
              <a:t>toán</a:t>
            </a:r>
            <a:r>
              <a:rPr lang="en-US" dirty="0" smtClean="0"/>
              <a:t> PCA</a:t>
            </a:r>
          </a:p>
          <a:p>
            <a:pPr marL="514350" indent="-514350">
              <a:buAutoNum type="arabicPeriod"/>
            </a:pPr>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KL &amp; PCA </a:t>
            </a:r>
            <a:r>
              <a:rPr lang="en-US" dirty="0" err="1" smtClean="0"/>
              <a:t>trong</a:t>
            </a:r>
            <a:r>
              <a:rPr lang="en-US" dirty="0" smtClean="0"/>
              <a:t> </a:t>
            </a:r>
            <a:r>
              <a:rPr lang="en-US" dirty="0" err="1" smtClean="0"/>
              <a:t>trích</a:t>
            </a:r>
            <a:r>
              <a:rPr lang="en-US" dirty="0" smtClean="0"/>
              <a:t> </a:t>
            </a:r>
            <a:r>
              <a:rPr lang="en-US" dirty="0" err="1" smtClean="0"/>
              <a:t>chọn</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khuôn</a:t>
            </a:r>
            <a:r>
              <a:rPr lang="en-US" dirty="0" smtClean="0"/>
              <a:t> </a:t>
            </a:r>
            <a:r>
              <a:rPr lang="en-US" dirty="0" err="1" smtClean="0"/>
              <a:t>mặt</a:t>
            </a:r>
            <a:endParaRPr lang="en-US" dirty="0" smtClean="0"/>
          </a:p>
          <a:p>
            <a:pPr marL="880110" lvl="1" indent="-514350">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r>
              <a:rPr lang="en-US" dirty="0" err="1" smtClean="0"/>
              <a:t>Các</a:t>
            </a:r>
            <a:r>
              <a:rPr lang="en-US" dirty="0" smtClean="0"/>
              <a:t> </a:t>
            </a:r>
            <a:r>
              <a:rPr lang="en-US" dirty="0" err="1" smtClean="0"/>
              <a:t>bước</a:t>
            </a:r>
            <a:r>
              <a:rPr lang="en-US" dirty="0" smtClean="0"/>
              <a:t> </a:t>
            </a:r>
            <a:r>
              <a:rPr lang="en-US" dirty="0" err="1" smtClean="0"/>
              <a:t>thực</a:t>
            </a:r>
            <a:r>
              <a:rPr lang="en-US" dirty="0" smtClean="0"/>
              <a:t> </a:t>
            </a:r>
            <a:r>
              <a:rPr lang="en-US" dirty="0" err="1" smtClean="0"/>
              <a:t>hiện</a:t>
            </a:r>
            <a:endParaRPr lang="vi-VN" dirty="0"/>
          </a:p>
        </p:txBody>
      </p:sp>
      <p:sp>
        <p:nvSpPr>
          <p:cNvPr id="5" name="Content Placeholder 4"/>
          <p:cNvSpPr>
            <a:spLocks noGrp="1"/>
          </p:cNvSpPr>
          <p:nvPr>
            <p:ph idx="1"/>
          </p:nvPr>
        </p:nvSpPr>
        <p:spPr>
          <a:xfrm>
            <a:off x="428596" y="1500174"/>
            <a:ext cx="8229600" cy="5143536"/>
          </a:xfrm>
        </p:spPr>
        <p:txBody>
          <a:bodyPr>
            <a:normAutofit/>
          </a:bodyPr>
          <a:lstStyle/>
          <a:p>
            <a:pPr lvl="0"/>
            <a:r>
              <a:rPr lang="en-US" dirty="0" err="1" smtClean="0"/>
              <a:t>Khởi</a:t>
            </a:r>
            <a:r>
              <a:rPr lang="en-US" dirty="0" smtClean="0"/>
              <a:t> </a:t>
            </a:r>
            <a:r>
              <a:rPr lang="en-US" dirty="0" err="1" smtClean="0"/>
              <a:t>tạo</a:t>
            </a:r>
            <a:r>
              <a:rPr lang="en-US" dirty="0" smtClean="0"/>
              <a:t>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t>
            </a:r>
            <a:r>
              <a:rPr lang="en-US" dirty="0" err="1" smtClean="0"/>
              <a:t>ảnh</a:t>
            </a:r>
            <a:r>
              <a:rPr lang="en-US" dirty="0" smtClean="0"/>
              <a:t> </a:t>
            </a:r>
            <a:r>
              <a:rPr lang="en-US" dirty="0" err="1" smtClean="0"/>
              <a:t>khuôn</a:t>
            </a:r>
            <a:r>
              <a:rPr lang="en-US" dirty="0" smtClean="0"/>
              <a:t> </a:t>
            </a:r>
            <a:r>
              <a:rPr lang="en-US" dirty="0" err="1" smtClean="0"/>
              <a:t>mặt</a:t>
            </a:r>
            <a:r>
              <a:rPr lang="en-US" dirty="0" smtClean="0"/>
              <a:t>.</a:t>
            </a:r>
          </a:p>
          <a:p>
            <a:pPr lvl="0"/>
            <a:r>
              <a:rPr lang="en-US" dirty="0" err="1" smtClean="0"/>
              <a:t>Tính</a:t>
            </a:r>
            <a:r>
              <a:rPr lang="en-US" dirty="0" smtClean="0"/>
              <a:t> </a:t>
            </a:r>
            <a:r>
              <a:rPr lang="en-US" dirty="0" err="1" smtClean="0"/>
              <a:t>toán</a:t>
            </a:r>
            <a:r>
              <a:rPr lang="en-US" dirty="0" smtClean="0"/>
              <a:t> </a:t>
            </a:r>
            <a:r>
              <a:rPr lang="en-US" dirty="0" err="1" smtClean="0"/>
              <a:t>các</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riêng</a:t>
            </a:r>
            <a:r>
              <a:rPr lang="en-US" dirty="0" smtClean="0"/>
              <a:t> </a:t>
            </a:r>
            <a:r>
              <a:rPr lang="en-US" dirty="0" err="1" smtClean="0"/>
              <a:t>từ</a:t>
            </a:r>
            <a:r>
              <a:rPr lang="en-US" dirty="0" smtClean="0"/>
              <a:t> </a:t>
            </a:r>
            <a:r>
              <a:rPr lang="en-US" dirty="0" err="1" smtClean="0"/>
              <a:t>tập</a:t>
            </a:r>
            <a:r>
              <a:rPr lang="en-US" dirty="0" smtClean="0"/>
              <a:t> </a:t>
            </a:r>
            <a:r>
              <a:rPr lang="en-US" dirty="0" err="1" smtClean="0"/>
              <a:t>đã</a:t>
            </a:r>
            <a:r>
              <a:rPr lang="en-US" dirty="0" smtClean="0"/>
              <a:t> </a:t>
            </a:r>
            <a:r>
              <a:rPr lang="en-US" dirty="0" err="1" smtClean="0"/>
              <a:t>có</a:t>
            </a:r>
            <a:r>
              <a:rPr lang="en-US" dirty="0" smtClean="0"/>
              <a:t>, </a:t>
            </a:r>
            <a:r>
              <a:rPr lang="en-US" dirty="0" err="1" smtClean="0"/>
              <a:t>từ</a:t>
            </a:r>
            <a:r>
              <a:rPr lang="en-US" dirty="0" smtClean="0"/>
              <a:t> </a:t>
            </a:r>
            <a:r>
              <a:rPr lang="en-US" dirty="0" err="1" smtClean="0"/>
              <a:t>đó</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mặt</a:t>
            </a:r>
            <a:r>
              <a:rPr lang="en-US" dirty="0" smtClean="0"/>
              <a:t> – face space.</a:t>
            </a:r>
          </a:p>
          <a:p>
            <a:pPr lvl="0"/>
            <a:r>
              <a:rPr lang="en-US" dirty="0" err="1" smtClean="0"/>
              <a:t>Tính</a:t>
            </a:r>
            <a:r>
              <a:rPr lang="en-US" dirty="0" smtClean="0"/>
              <a:t> </a:t>
            </a:r>
            <a:r>
              <a:rPr lang="en-US" dirty="0" err="1" smtClean="0"/>
              <a:t>toán</a:t>
            </a:r>
            <a:r>
              <a:rPr lang="en-US" dirty="0" smtClean="0"/>
              <a:t> </a:t>
            </a:r>
            <a:r>
              <a:rPr lang="en-US" dirty="0" err="1" smtClean="0"/>
              <a:t>trọng</a:t>
            </a:r>
            <a:r>
              <a:rPr lang="en-US" dirty="0" smtClean="0"/>
              <a:t> </a:t>
            </a:r>
            <a:r>
              <a:rPr lang="en-US" dirty="0" err="1" smtClean="0"/>
              <a:t>số</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của</a:t>
            </a:r>
            <a:r>
              <a:rPr lang="en-US" dirty="0" smtClean="0"/>
              <a:t> </a:t>
            </a:r>
            <a:r>
              <a:rPr lang="en-US" dirty="0" err="1" smtClean="0"/>
              <a:t>các</a:t>
            </a:r>
            <a:r>
              <a:rPr lang="en-US" dirty="0" smtClean="0"/>
              <a:t> </a:t>
            </a:r>
            <a:r>
              <a:rPr lang="en-US" dirty="0" err="1" smtClean="0"/>
              <a:t>nhóm</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trong</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chiếu</a:t>
            </a:r>
            <a:r>
              <a:rPr lang="en-US" dirty="0" smtClean="0"/>
              <a:t> </a:t>
            </a:r>
            <a:r>
              <a:rPr lang="en-US" dirty="0" err="1" smtClean="0"/>
              <a:t>lên</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mặt</a:t>
            </a:r>
            <a:r>
              <a:rPr lang="en-US" dirty="0" smtClean="0"/>
              <a:t>.</a:t>
            </a:r>
          </a:p>
          <a:p>
            <a:pPr lvl="0"/>
            <a:r>
              <a:rPr lang="en-US" dirty="0" err="1" smtClean="0"/>
              <a:t>Tính</a:t>
            </a:r>
            <a:r>
              <a:rPr lang="en-US" dirty="0" smtClean="0"/>
              <a:t> </a:t>
            </a:r>
            <a:r>
              <a:rPr lang="en-US" dirty="0" err="1" smtClean="0"/>
              <a:t>toán</a:t>
            </a:r>
            <a:r>
              <a:rPr lang="en-US" dirty="0" smtClean="0"/>
              <a:t> </a:t>
            </a:r>
            <a:r>
              <a:rPr lang="en-US" dirty="0" err="1" smtClean="0"/>
              <a:t>tập</a:t>
            </a:r>
            <a:r>
              <a:rPr lang="en-US" dirty="0" smtClean="0"/>
              <a:t> </a:t>
            </a:r>
            <a:r>
              <a:rPr lang="en-US" dirty="0" err="1" smtClean="0"/>
              <a:t>trong</a:t>
            </a:r>
            <a:r>
              <a:rPr lang="en-US" dirty="0" smtClean="0"/>
              <a:t> </a:t>
            </a:r>
            <a:r>
              <a:rPr lang="en-US" dirty="0" err="1" smtClean="0"/>
              <a:t>số</a:t>
            </a:r>
            <a:r>
              <a:rPr lang="en-US" dirty="0" smtClean="0"/>
              <a:t> </a:t>
            </a:r>
            <a:r>
              <a:rPr lang="en-US" dirty="0" err="1" smtClean="0"/>
              <a:t>của</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cần</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chiếu</a:t>
            </a:r>
            <a:r>
              <a:rPr lang="en-US" dirty="0" smtClean="0"/>
              <a:t> </a:t>
            </a:r>
            <a:r>
              <a:rPr lang="en-US" dirty="0" err="1" smtClean="0"/>
              <a:t>lên</a:t>
            </a:r>
            <a:r>
              <a:rPr lang="en-US" dirty="0" smtClean="0"/>
              <a:t> </a:t>
            </a:r>
            <a:r>
              <a:rPr lang="en-US" dirty="0" err="1" smtClean="0"/>
              <a:t>những</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riêng</a:t>
            </a:r>
            <a:r>
              <a:rPr lang="en-US" dirty="0" smtClean="0"/>
              <a:t> </a:t>
            </a:r>
            <a:r>
              <a:rPr lang="en-US" dirty="0" err="1" smtClean="0"/>
              <a:t>đã</a:t>
            </a:r>
            <a:r>
              <a:rPr lang="en-US" dirty="0" smtClean="0"/>
              <a:t> </a:t>
            </a:r>
            <a:r>
              <a:rPr lang="en-US" dirty="0" err="1" smtClean="0"/>
              <a:t>có</a:t>
            </a:r>
            <a:r>
              <a:rPr lang="en-US" dirty="0" smtClean="0"/>
              <a:t>.</a:t>
            </a:r>
          </a:p>
          <a:p>
            <a:pPr lvl="0"/>
            <a:r>
              <a:rPr lang="en-US" dirty="0" err="1" smtClean="0"/>
              <a:t>Dựa</a:t>
            </a:r>
            <a:r>
              <a:rPr lang="en-US" dirty="0" smtClean="0"/>
              <a:t> </a:t>
            </a:r>
            <a:r>
              <a:rPr lang="en-US" dirty="0" err="1" smtClean="0"/>
              <a:t>vào</a:t>
            </a:r>
            <a:r>
              <a:rPr lang="en-US" dirty="0" smtClean="0"/>
              <a:t> </a:t>
            </a:r>
            <a:r>
              <a:rPr lang="en-US" dirty="0" err="1" smtClean="0"/>
              <a:t>trọng</a:t>
            </a:r>
            <a:r>
              <a:rPr lang="en-US" dirty="0" smtClean="0"/>
              <a:t> </a:t>
            </a:r>
            <a:r>
              <a:rPr lang="en-US" dirty="0" err="1" smtClean="0"/>
              <a:t>số</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có</a:t>
            </a:r>
            <a:r>
              <a:rPr lang="en-US" dirty="0" smtClean="0"/>
              <a:t> </a:t>
            </a:r>
            <a:r>
              <a:rPr lang="en-US" dirty="0" err="1" smtClean="0"/>
              <a:t>thuộc</a:t>
            </a:r>
            <a:r>
              <a:rPr lang="en-US" dirty="0" smtClean="0"/>
              <a:t> </a:t>
            </a:r>
            <a:r>
              <a:rPr lang="en-US" dirty="0" err="1" smtClean="0"/>
              <a:t>các</a:t>
            </a:r>
            <a:r>
              <a:rPr lang="en-US" dirty="0" smtClean="0"/>
              <a:t> </a:t>
            </a:r>
            <a:r>
              <a:rPr lang="en-US" dirty="0" err="1" smtClean="0"/>
              <a:t>nhóm</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đã</a:t>
            </a:r>
            <a:r>
              <a:rPr lang="en-US" dirty="0" smtClean="0"/>
              <a:t> </a:t>
            </a:r>
            <a:r>
              <a:rPr lang="en-US" dirty="0" err="1" smtClean="0"/>
              <a:t>biết</a:t>
            </a:r>
            <a:r>
              <a:rPr lang="en-US" dirty="0" smtClean="0"/>
              <a:t> hay </a:t>
            </a:r>
            <a:r>
              <a:rPr lang="en-US" dirty="0" err="1" smtClean="0"/>
              <a:t>không</a:t>
            </a:r>
            <a:r>
              <a:rPr lang="en-US"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fontScale="90000"/>
          </a:bodyPr>
          <a:lstStyle/>
          <a:p>
            <a:pPr lvl="0"/>
            <a:r>
              <a:rPr lang="en-US" sz="4400" dirty="0" err="1" smtClean="0"/>
              <a:t>Tính</a:t>
            </a:r>
            <a:r>
              <a:rPr lang="en-US" sz="4400" dirty="0" smtClean="0"/>
              <a:t> </a:t>
            </a:r>
            <a:r>
              <a:rPr lang="en-US" sz="4400" dirty="0" err="1" smtClean="0"/>
              <a:t>toán</a:t>
            </a:r>
            <a:r>
              <a:rPr lang="en-US" sz="4400" dirty="0" smtClean="0"/>
              <a:t> </a:t>
            </a:r>
            <a:r>
              <a:rPr lang="en-US" sz="4400" dirty="0" err="1" smtClean="0"/>
              <a:t>các</a:t>
            </a:r>
            <a:r>
              <a:rPr lang="en-US" sz="4400" dirty="0" smtClean="0"/>
              <a:t> </a:t>
            </a:r>
            <a:r>
              <a:rPr lang="en-US" sz="4400" dirty="0" err="1" smtClean="0"/>
              <a:t>vectơ</a:t>
            </a:r>
            <a:r>
              <a:rPr lang="en-US" sz="4400" dirty="0" smtClean="0"/>
              <a:t> </a:t>
            </a:r>
            <a:r>
              <a:rPr lang="en-US" sz="4400" dirty="0" err="1" smtClean="0"/>
              <a:t>khuôn</a:t>
            </a:r>
            <a:r>
              <a:rPr lang="en-US" sz="4400" dirty="0" smtClean="0"/>
              <a:t> </a:t>
            </a:r>
            <a:r>
              <a:rPr lang="en-US" sz="4400" dirty="0" err="1" smtClean="0"/>
              <a:t>mặt</a:t>
            </a:r>
            <a:r>
              <a:rPr lang="en-US" sz="4400" dirty="0" smtClean="0"/>
              <a:t> </a:t>
            </a:r>
            <a:r>
              <a:rPr lang="en-US" sz="4400" dirty="0" err="1" smtClean="0"/>
              <a:t>riêng</a:t>
            </a:r>
            <a:r>
              <a:rPr lang="en-US" sz="4400" dirty="0" smtClean="0"/>
              <a:t>:</a:t>
            </a:r>
            <a:endParaRPr lang="en-US" dirty="0"/>
          </a:p>
        </p:txBody>
      </p:sp>
      <p:sp>
        <p:nvSpPr>
          <p:cNvPr id="5" name="Content Placeholder 4"/>
          <p:cNvSpPr>
            <a:spLocks noGrp="1"/>
          </p:cNvSpPr>
          <p:nvPr>
            <p:ph idx="1"/>
          </p:nvPr>
        </p:nvSpPr>
        <p:spPr>
          <a:xfrm>
            <a:off x="428596" y="1500174"/>
            <a:ext cx="8229600" cy="5143536"/>
          </a:xfrm>
        </p:spPr>
        <p:txBody>
          <a:bodyPr>
            <a:normAutofit/>
          </a:bodyPr>
          <a:lstStyle/>
          <a:p>
            <a:pPr lvl="0"/>
            <a:r>
              <a:rPr lang="en-US" dirty="0" smtClean="0"/>
              <a:t>Ý </a:t>
            </a:r>
            <a:r>
              <a:rPr lang="en-US" dirty="0" err="1" smtClean="0"/>
              <a:t>tưởng</a:t>
            </a:r>
            <a:r>
              <a:rPr lang="en-US" dirty="0" smtClean="0"/>
              <a:t> </a:t>
            </a:r>
            <a:r>
              <a:rPr lang="en-US" dirty="0" err="1" smtClean="0"/>
              <a:t>cơ</a:t>
            </a:r>
            <a:r>
              <a:rPr lang="en-US" dirty="0" smtClean="0"/>
              <a:t> </a:t>
            </a:r>
            <a:r>
              <a:rPr lang="en-US" dirty="0" err="1" smtClean="0"/>
              <a:t>bản</a:t>
            </a:r>
            <a:r>
              <a:rPr lang="en-US" dirty="0" smtClean="0"/>
              <a:t> </a:t>
            </a:r>
            <a:r>
              <a:rPr lang="en-US" dirty="0" err="1" smtClean="0"/>
              <a:t>là</a:t>
            </a:r>
            <a:r>
              <a:rPr lang="en-US" dirty="0" smtClean="0"/>
              <a:t> </a:t>
            </a:r>
            <a:r>
              <a:rPr lang="en-US" dirty="0" err="1" smtClean="0"/>
              <a:t>tìm</a:t>
            </a:r>
            <a:r>
              <a:rPr lang="en-US" dirty="0" smtClean="0"/>
              <a:t> </a:t>
            </a:r>
            <a:r>
              <a:rPr lang="en-US" dirty="0" err="1" smtClean="0"/>
              <a:t>những</a:t>
            </a:r>
            <a:r>
              <a:rPr lang="en-US" dirty="0" smtClean="0"/>
              <a:t> vectors </a:t>
            </a:r>
            <a:r>
              <a:rPr lang="en-US" dirty="0" err="1" smtClean="0"/>
              <a:t>có</a:t>
            </a:r>
            <a:r>
              <a:rPr lang="en-US" dirty="0" smtClean="0"/>
              <a:t> </a:t>
            </a:r>
            <a:r>
              <a:rPr lang="en-US" dirty="0" err="1" smtClean="0"/>
              <a:t>thể</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tốt</a:t>
            </a:r>
            <a:r>
              <a:rPr lang="en-US" dirty="0" smtClean="0"/>
              <a:t> </a:t>
            </a:r>
            <a:r>
              <a:rPr lang="en-US" dirty="0" err="1" smtClean="0"/>
              <a:t>nhất</a:t>
            </a:r>
            <a:r>
              <a:rPr lang="en-US" dirty="0" smtClean="0"/>
              <a:t> </a:t>
            </a:r>
            <a:r>
              <a:rPr lang="en-US" dirty="0" err="1" smtClean="0"/>
              <a:t>các</a:t>
            </a:r>
            <a:r>
              <a:rPr lang="en-US" dirty="0" smtClean="0"/>
              <a:t> </a:t>
            </a:r>
            <a:r>
              <a:rPr lang="en-US" dirty="0" err="1" smtClean="0"/>
              <a:t>đặc</a:t>
            </a:r>
            <a:r>
              <a:rPr lang="en-US" dirty="0" smtClean="0"/>
              <a:t> </a:t>
            </a:r>
            <a:r>
              <a:rPr lang="en-US" dirty="0" err="1" smtClean="0"/>
              <a:t>tính</a:t>
            </a:r>
            <a:r>
              <a:rPr lang="en-US" dirty="0" smtClean="0"/>
              <a:t> </a:t>
            </a:r>
            <a:r>
              <a:rPr lang="en-US" dirty="0" err="1" smtClean="0"/>
              <a:t>của</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trong</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ảnh</a:t>
            </a:r>
            <a:r>
              <a:rPr lang="en-US" dirty="0" smtClean="0"/>
              <a:t> (eigenvector). </a:t>
            </a:r>
            <a:r>
              <a:rPr lang="en-US" dirty="0" err="1" smtClean="0"/>
              <a:t>Các</a:t>
            </a:r>
            <a:r>
              <a:rPr lang="en-US" dirty="0" smtClean="0"/>
              <a:t> vector </a:t>
            </a:r>
            <a:r>
              <a:rPr lang="en-US" dirty="0" err="1" smtClean="0"/>
              <a:t>này</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một</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riêng</a:t>
            </a:r>
            <a:r>
              <a:rPr lang="en-US" dirty="0" smtClean="0"/>
              <a:t> (</a:t>
            </a:r>
            <a:r>
              <a:rPr lang="en-US" dirty="0" err="1" smtClean="0"/>
              <a:t>eigenface</a:t>
            </a:r>
            <a:r>
              <a:rPr lang="en-US" dirty="0" smtClean="0"/>
              <a:t> space). </a:t>
            </a:r>
            <a:r>
              <a:rPr lang="en-US" dirty="0" err="1" smtClean="0"/>
              <a:t>Những</a:t>
            </a:r>
            <a:r>
              <a:rPr lang="en-US" dirty="0" smtClean="0"/>
              <a:t> vector </a:t>
            </a:r>
            <a:r>
              <a:rPr lang="en-US" dirty="0" err="1" smtClean="0"/>
              <a:t>này</a:t>
            </a:r>
            <a:r>
              <a:rPr lang="en-US" dirty="0" smtClean="0"/>
              <a:t> </a:t>
            </a:r>
            <a:r>
              <a:rPr lang="en-US" dirty="0" err="1" smtClean="0"/>
              <a:t>là</a:t>
            </a:r>
            <a:r>
              <a:rPr lang="en-US" dirty="0" smtClean="0"/>
              <a:t> vector </a:t>
            </a:r>
            <a:r>
              <a:rPr lang="en-US" dirty="0" err="1" smtClean="0"/>
              <a:t>riêng</a:t>
            </a:r>
            <a:r>
              <a:rPr lang="en-US" dirty="0" smtClean="0"/>
              <a:t> </a:t>
            </a:r>
            <a:r>
              <a:rPr lang="en-US" dirty="0" err="1" smtClean="0"/>
              <a:t>của</a:t>
            </a:r>
            <a:r>
              <a:rPr lang="en-US" dirty="0" smtClean="0"/>
              <a:t> ma </a:t>
            </a:r>
            <a:r>
              <a:rPr lang="en-US" dirty="0" err="1" smtClean="0"/>
              <a:t>trận</a:t>
            </a:r>
            <a:r>
              <a:rPr lang="en-US" dirty="0" smtClean="0"/>
              <a:t> </a:t>
            </a:r>
            <a:r>
              <a:rPr lang="en-US" dirty="0" err="1" smtClean="0"/>
              <a:t>hiệp</a:t>
            </a:r>
            <a:r>
              <a:rPr lang="en-US" dirty="0" smtClean="0"/>
              <a:t> </a:t>
            </a:r>
            <a:r>
              <a:rPr lang="en-US" dirty="0" err="1" smtClean="0"/>
              <a:t>phương</a:t>
            </a:r>
            <a:r>
              <a:rPr lang="en-US" dirty="0" smtClean="0"/>
              <a:t> </a:t>
            </a:r>
            <a:r>
              <a:rPr lang="en-US" dirty="0" err="1" smtClean="0"/>
              <a:t>sai</a:t>
            </a:r>
            <a:r>
              <a:rPr lang="en-US" dirty="0" smtClean="0"/>
              <a:t> ,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các</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riêng</a:t>
            </a:r>
            <a:r>
              <a:rPr lang="en-US" dirty="0" smtClean="0"/>
              <a:t>.</a:t>
            </a:r>
          </a:p>
          <a:p>
            <a:pPr lvl="0"/>
            <a:r>
              <a:rPr lang="en-US" dirty="0" err="1" smtClean="0"/>
              <a:t>Sau</a:t>
            </a:r>
            <a:r>
              <a:rPr lang="en-US" dirty="0" smtClean="0"/>
              <a:t> </a:t>
            </a:r>
            <a:r>
              <a:rPr lang="en-US" dirty="0" err="1" smtClean="0"/>
              <a:t>khi</a:t>
            </a:r>
            <a:r>
              <a:rPr lang="en-US" dirty="0" smtClean="0"/>
              <a:t> </a:t>
            </a:r>
            <a:r>
              <a:rPr lang="en-US" dirty="0" err="1" smtClean="0"/>
              <a:t>có</a:t>
            </a:r>
            <a:r>
              <a:rPr lang="en-US" dirty="0" smtClean="0"/>
              <a:t> M </a:t>
            </a:r>
            <a:r>
              <a:rPr lang="en-US" dirty="0" err="1" smtClean="0"/>
              <a:t>trị</a:t>
            </a:r>
            <a:r>
              <a:rPr lang="en-US" dirty="0" smtClean="0"/>
              <a:t> </a:t>
            </a:r>
            <a:r>
              <a:rPr lang="en-US" dirty="0" err="1" smtClean="0"/>
              <a:t>riêng</a:t>
            </a:r>
            <a:r>
              <a:rPr lang="en-US" dirty="0" smtClean="0"/>
              <a:t>, </a:t>
            </a:r>
            <a:r>
              <a:rPr lang="en-US" dirty="0" err="1" smtClean="0"/>
              <a:t>chỉ</a:t>
            </a:r>
            <a:r>
              <a:rPr lang="en-US" dirty="0" smtClean="0"/>
              <a:t> </a:t>
            </a:r>
            <a:r>
              <a:rPr lang="en-US" dirty="0" err="1" smtClean="0"/>
              <a:t>giữ</a:t>
            </a:r>
            <a:r>
              <a:rPr lang="en-US" dirty="0" smtClean="0"/>
              <a:t> </a:t>
            </a:r>
            <a:r>
              <a:rPr lang="en-US" dirty="0" err="1" smtClean="0"/>
              <a:t>lại</a:t>
            </a:r>
            <a:r>
              <a:rPr lang="en-US" dirty="0" smtClean="0"/>
              <a:t> M’ (&lt; M) </a:t>
            </a:r>
            <a:r>
              <a:rPr lang="en-US" dirty="0" err="1" smtClean="0"/>
              <a:t>trị</a:t>
            </a:r>
            <a:r>
              <a:rPr lang="en-US" dirty="0" smtClean="0"/>
              <a:t> </a:t>
            </a:r>
            <a:r>
              <a:rPr lang="en-US" dirty="0" err="1" smtClean="0"/>
              <a:t>riêng</a:t>
            </a:r>
            <a:r>
              <a:rPr lang="en-US" dirty="0" smtClean="0"/>
              <a:t> </a:t>
            </a:r>
            <a:r>
              <a:rPr lang="en-US" dirty="0" err="1" smtClean="0"/>
              <a:t>lớn</a:t>
            </a:r>
            <a:r>
              <a:rPr lang="en-US" dirty="0" smtClean="0"/>
              <a:t> </a:t>
            </a:r>
            <a:r>
              <a:rPr lang="en-US" dirty="0" err="1" smtClean="0"/>
              <a:t>nhất</a:t>
            </a:r>
            <a:r>
              <a:rPr lang="en-US" dirty="0" smtClean="0"/>
              <a:t>.</a:t>
            </a:r>
          </a:p>
          <a:p>
            <a:pPr lvl="0"/>
            <a:r>
              <a:rPr lang="en-US" dirty="0" err="1" smtClean="0"/>
              <a:t>Các</a:t>
            </a:r>
            <a:r>
              <a:rPr lang="en-US" dirty="0" smtClean="0"/>
              <a:t> </a:t>
            </a:r>
            <a:r>
              <a:rPr lang="en-US" dirty="0" err="1" smtClean="0"/>
              <a:t>vectơ</a:t>
            </a:r>
            <a:r>
              <a:rPr lang="en-US" dirty="0" smtClean="0"/>
              <a:t> </a:t>
            </a:r>
            <a:r>
              <a:rPr lang="en-US" dirty="0" err="1" smtClean="0"/>
              <a:t>riêng</a:t>
            </a:r>
            <a:r>
              <a:rPr lang="en-US" dirty="0" smtClean="0"/>
              <a:t> </a:t>
            </a:r>
            <a:r>
              <a:rPr lang="en-US" dirty="0" err="1" smtClean="0"/>
              <a:t>ứng</a:t>
            </a:r>
            <a:r>
              <a:rPr lang="en-US" dirty="0" smtClean="0"/>
              <a:t> </a:t>
            </a:r>
            <a:r>
              <a:rPr lang="en-US" dirty="0" err="1" smtClean="0"/>
              <a:t>với</a:t>
            </a:r>
            <a:r>
              <a:rPr lang="en-US" dirty="0" smtClean="0"/>
              <a:t> </a:t>
            </a:r>
            <a:r>
              <a:rPr lang="en-US" dirty="0" err="1" smtClean="0"/>
              <a:t>các</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lớn</a:t>
            </a:r>
            <a:r>
              <a:rPr lang="en-US" dirty="0" smtClean="0"/>
              <a:t> </a:t>
            </a:r>
            <a:r>
              <a:rPr lang="en-US" dirty="0" err="1" smtClean="0"/>
              <a:t>mô</a:t>
            </a:r>
            <a:r>
              <a:rPr lang="en-US" dirty="0" smtClean="0"/>
              <a:t> </a:t>
            </a:r>
            <a:r>
              <a:rPr lang="en-US" dirty="0" err="1" smtClean="0"/>
              <a:t>tả</a:t>
            </a:r>
            <a:r>
              <a:rPr lang="en-US" dirty="0" smtClean="0"/>
              <a:t> </a:t>
            </a:r>
            <a:r>
              <a:rPr lang="en-US" dirty="0" err="1" smtClean="0"/>
              <a:t>các</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tốt</a:t>
            </a:r>
            <a:r>
              <a:rPr lang="en-US" dirty="0" smtClean="0"/>
              <a:t> </a:t>
            </a:r>
            <a:r>
              <a:rPr lang="en-US" dirty="0" err="1" smtClean="0"/>
              <a:t>hơn</a:t>
            </a:r>
            <a:r>
              <a:rPr lang="en-US" dirty="0" smtClean="0"/>
              <a:t> </a:t>
            </a:r>
            <a:r>
              <a:rPr lang="en-US" dirty="0" err="1" smtClean="0"/>
              <a:t>các</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nhỏ</a:t>
            </a:r>
            <a:r>
              <a:rPr lang="en-US" dirty="0" smtClean="0"/>
              <a:t>.</a:t>
            </a:r>
          </a:p>
          <a:p>
            <a:pPr lvl="0"/>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fontScale="90000"/>
          </a:bodyPr>
          <a:lstStyle/>
          <a:p>
            <a:pPr lvl="0"/>
            <a:r>
              <a:rPr lang="en-US" sz="4400" dirty="0" err="1" smtClean="0"/>
              <a:t>Tính</a:t>
            </a:r>
            <a:r>
              <a:rPr lang="en-US" sz="4400" dirty="0" smtClean="0"/>
              <a:t> </a:t>
            </a:r>
            <a:r>
              <a:rPr lang="en-US" sz="4400" dirty="0" err="1" smtClean="0"/>
              <a:t>toán</a:t>
            </a:r>
            <a:r>
              <a:rPr lang="en-US" sz="4400" dirty="0" smtClean="0"/>
              <a:t> </a:t>
            </a:r>
            <a:r>
              <a:rPr lang="en-US" sz="4400" dirty="0" err="1" smtClean="0"/>
              <a:t>các</a:t>
            </a:r>
            <a:r>
              <a:rPr lang="en-US" sz="4400" dirty="0" smtClean="0"/>
              <a:t> </a:t>
            </a:r>
            <a:r>
              <a:rPr lang="en-US" sz="4400" dirty="0" err="1" smtClean="0"/>
              <a:t>vectơ</a:t>
            </a:r>
            <a:r>
              <a:rPr lang="en-US" sz="4400" dirty="0" smtClean="0"/>
              <a:t> </a:t>
            </a:r>
            <a:r>
              <a:rPr lang="en-US" sz="4400" dirty="0" err="1" smtClean="0"/>
              <a:t>khuôn</a:t>
            </a:r>
            <a:r>
              <a:rPr lang="en-US" sz="4400" dirty="0" smtClean="0"/>
              <a:t> </a:t>
            </a:r>
            <a:r>
              <a:rPr lang="en-US" sz="4400" dirty="0" err="1" smtClean="0"/>
              <a:t>mặt</a:t>
            </a:r>
            <a:r>
              <a:rPr lang="en-US" sz="4400" dirty="0" smtClean="0"/>
              <a:t> </a:t>
            </a:r>
            <a:r>
              <a:rPr lang="en-US" sz="4400" dirty="0" err="1" smtClean="0"/>
              <a:t>riêng</a:t>
            </a:r>
            <a:r>
              <a:rPr lang="en-US" sz="4400" dirty="0" smtClean="0"/>
              <a:t>:</a:t>
            </a:r>
            <a:endParaRPr lang="en-US" dirty="0"/>
          </a:p>
        </p:txBody>
      </p:sp>
      <p:sp>
        <p:nvSpPr>
          <p:cNvPr id="6" name="Content Placeholder 5"/>
          <p:cNvSpPr>
            <a:spLocks noGrp="1"/>
          </p:cNvSpPr>
          <p:nvPr>
            <p:ph idx="1"/>
          </p:nvPr>
        </p:nvSpPr>
        <p:spPr/>
        <p:txBody>
          <a:bodyPr>
            <a:normAutofit lnSpcReduction="10000"/>
          </a:bodyPr>
          <a:lstStyle/>
          <a:p>
            <a:r>
              <a:rPr lang="en-US" dirty="0" err="1" smtClean="0"/>
              <a:t>Tính</a:t>
            </a:r>
            <a:r>
              <a:rPr lang="en-US" dirty="0" smtClean="0"/>
              <a:t> ma </a:t>
            </a:r>
            <a:r>
              <a:rPr lang="en-US" dirty="0" err="1" smtClean="0"/>
              <a:t>trận</a:t>
            </a:r>
            <a:r>
              <a:rPr lang="en-US" dirty="0" smtClean="0"/>
              <a:t> </a:t>
            </a:r>
            <a:r>
              <a:rPr lang="en-US" dirty="0" err="1" smtClean="0"/>
              <a:t>hiệp</a:t>
            </a:r>
            <a:r>
              <a:rPr lang="en-US" dirty="0" smtClean="0"/>
              <a:t> </a:t>
            </a:r>
            <a:r>
              <a:rPr lang="en-US" dirty="0" err="1" smtClean="0"/>
              <a:t>phương</a:t>
            </a:r>
            <a:r>
              <a:rPr lang="en-US" dirty="0" smtClean="0"/>
              <a:t> </a:t>
            </a:r>
            <a:r>
              <a:rPr lang="en-US" dirty="0" err="1" smtClean="0"/>
              <a:t>sai</a:t>
            </a:r>
            <a:endParaRPr lang="en-US" dirty="0" smtClean="0"/>
          </a:p>
          <a:p>
            <a:pPr>
              <a:buNone/>
            </a:pPr>
            <a:r>
              <a:rPr lang="en-US" dirty="0" smtClean="0"/>
              <a:t>	(A = [Φ</a:t>
            </a:r>
            <a:r>
              <a:rPr lang="en-US" baseline="-25000" dirty="0" smtClean="0"/>
              <a:t>1</a:t>
            </a:r>
            <a:r>
              <a:rPr lang="en-US" dirty="0" smtClean="0"/>
              <a:t> Φ</a:t>
            </a:r>
            <a:r>
              <a:rPr lang="en-US" baseline="-25000" dirty="0" smtClean="0"/>
              <a:t>2 … </a:t>
            </a:r>
            <a:r>
              <a:rPr lang="en-US" dirty="0" smtClean="0"/>
              <a:t>Φ</a:t>
            </a:r>
            <a:r>
              <a:rPr lang="en-US" baseline="-25000" dirty="0" smtClean="0"/>
              <a:t>M</a:t>
            </a:r>
            <a:r>
              <a:rPr lang="en-US" dirty="0" smtClean="0"/>
              <a:t>])</a:t>
            </a:r>
          </a:p>
          <a:p>
            <a:endParaRPr lang="en-US" dirty="0" smtClean="0"/>
          </a:p>
          <a:p>
            <a:r>
              <a:rPr lang="en-US" dirty="0" smtClean="0"/>
              <a:t>	 	</a:t>
            </a:r>
            <a:r>
              <a:rPr lang="en-US" dirty="0" err="1" smtClean="0"/>
              <a:t>A</a:t>
            </a:r>
            <a:r>
              <a:rPr lang="en-US" baseline="30000" dirty="0" err="1" smtClean="0"/>
              <a:t>T</a:t>
            </a:r>
            <a:r>
              <a:rPr lang="en-US" dirty="0" err="1" smtClean="0"/>
              <a:t>Av</a:t>
            </a:r>
            <a:r>
              <a:rPr lang="en-US" baseline="-25000" dirty="0" err="1" smtClean="0"/>
              <a:t>i</a:t>
            </a:r>
            <a:r>
              <a:rPr lang="en-US" baseline="-25000" dirty="0" smtClean="0"/>
              <a:t> </a:t>
            </a:r>
            <a:r>
              <a:rPr lang="en-US" dirty="0" smtClean="0"/>
              <a:t>= </a:t>
            </a:r>
            <a:r>
              <a:rPr lang="en-US" dirty="0" err="1" smtClean="0"/>
              <a:t>μ</a:t>
            </a:r>
            <a:r>
              <a:rPr lang="en-US" baseline="-25000" dirty="0" err="1" smtClean="0"/>
              <a:t>i</a:t>
            </a:r>
            <a:r>
              <a:rPr lang="en-US" baseline="-25000" dirty="0" smtClean="0"/>
              <a:t> </a:t>
            </a:r>
            <a:r>
              <a:rPr lang="en-US" dirty="0" smtClean="0"/>
              <a:t>v</a:t>
            </a:r>
            <a:r>
              <a:rPr lang="en-US" baseline="-25000" dirty="0" smtClean="0"/>
              <a:t>i</a:t>
            </a:r>
            <a:r>
              <a:rPr lang="en-US" dirty="0" smtClean="0"/>
              <a:t> (</a:t>
            </a:r>
            <a:r>
              <a:rPr lang="en-US" dirty="0" err="1" smtClean="0"/>
              <a:t>μ</a:t>
            </a:r>
            <a:r>
              <a:rPr lang="en-US" baseline="-25000" dirty="0" err="1" smtClean="0"/>
              <a:t>i</a:t>
            </a:r>
            <a:r>
              <a:rPr lang="en-US" baseline="30000" dirty="0" smtClean="0"/>
              <a:t> </a:t>
            </a:r>
            <a:r>
              <a:rPr lang="en-US" dirty="0" smtClean="0"/>
              <a:t> </a:t>
            </a:r>
            <a:r>
              <a:rPr lang="en-US" dirty="0" err="1" smtClean="0"/>
              <a:t>là</a:t>
            </a:r>
            <a:r>
              <a:rPr lang="en-US" dirty="0" smtClean="0"/>
              <a:t> </a:t>
            </a:r>
            <a:r>
              <a:rPr lang="en-US" dirty="0" err="1" smtClean="0"/>
              <a:t>các</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của</a:t>
            </a:r>
            <a:r>
              <a:rPr lang="en-US" dirty="0" smtClean="0"/>
              <a:t> A</a:t>
            </a:r>
            <a:r>
              <a:rPr lang="en-US" baseline="30000" dirty="0" smtClean="0"/>
              <a:t>T</a:t>
            </a:r>
            <a:r>
              <a:rPr lang="en-US" dirty="0" smtClean="0"/>
              <a:t>A)</a:t>
            </a:r>
          </a:p>
          <a:p>
            <a:r>
              <a:rPr lang="en-US" dirty="0" err="1" smtClean="0"/>
              <a:t>Av</a:t>
            </a:r>
            <a:r>
              <a:rPr lang="en-US" baseline="-25000" dirty="0" err="1" smtClean="0"/>
              <a:t>i</a:t>
            </a:r>
            <a:r>
              <a:rPr lang="en-US" dirty="0" smtClean="0"/>
              <a:t> </a:t>
            </a:r>
            <a:r>
              <a:rPr lang="en-US" dirty="0" err="1" smtClean="0"/>
              <a:t>là</a:t>
            </a:r>
            <a:r>
              <a:rPr lang="en-US" dirty="0" smtClean="0"/>
              <a:t> vector </a:t>
            </a:r>
            <a:r>
              <a:rPr lang="en-US" dirty="0" err="1" smtClean="0"/>
              <a:t>riêng</a:t>
            </a:r>
            <a:r>
              <a:rPr lang="en-US" dirty="0" smtClean="0"/>
              <a:t> </a:t>
            </a:r>
            <a:r>
              <a:rPr lang="en-US" dirty="0" err="1" smtClean="0"/>
              <a:t>của</a:t>
            </a:r>
            <a:r>
              <a:rPr lang="en-US" dirty="0" smtClean="0"/>
              <a:t> C = AA</a:t>
            </a:r>
            <a:r>
              <a:rPr lang="en-US" baseline="30000" dirty="0" smtClean="0"/>
              <a:t>T</a:t>
            </a:r>
            <a:r>
              <a:rPr lang="en-US" dirty="0" smtClean="0"/>
              <a:t>. </a:t>
            </a:r>
            <a:r>
              <a:rPr lang="en-US" dirty="0" err="1" smtClean="0"/>
              <a:t>Nhân</a:t>
            </a:r>
            <a:r>
              <a:rPr lang="en-US" dirty="0" smtClean="0"/>
              <a:t> 2 </a:t>
            </a:r>
            <a:r>
              <a:rPr lang="en-US" dirty="0" err="1" smtClean="0"/>
              <a:t>vế</a:t>
            </a:r>
            <a:r>
              <a:rPr lang="en-US" dirty="0" smtClean="0"/>
              <a:t> </a:t>
            </a:r>
            <a:r>
              <a:rPr lang="en-US" dirty="0" err="1" smtClean="0"/>
              <a:t>của</a:t>
            </a:r>
            <a:r>
              <a:rPr lang="en-US" dirty="0" smtClean="0"/>
              <a:t> </a:t>
            </a:r>
            <a:r>
              <a:rPr lang="en-US" dirty="0" err="1" smtClean="0"/>
              <a:t>phương</a:t>
            </a:r>
            <a:r>
              <a:rPr lang="en-US" dirty="0" smtClean="0"/>
              <a:t> </a:t>
            </a:r>
            <a:r>
              <a:rPr lang="en-US" dirty="0" err="1" smtClean="0"/>
              <a:t>trình</a:t>
            </a:r>
            <a:r>
              <a:rPr lang="en-US" dirty="0" smtClean="0"/>
              <a:t> </a:t>
            </a:r>
            <a:r>
              <a:rPr lang="en-US" dirty="0" err="1" smtClean="0"/>
              <a:t>với</a:t>
            </a:r>
            <a:r>
              <a:rPr lang="en-US" dirty="0" smtClean="0"/>
              <a:t> ma </a:t>
            </a:r>
            <a:r>
              <a:rPr lang="en-US" dirty="0" err="1" smtClean="0"/>
              <a:t>trận</a:t>
            </a:r>
            <a:r>
              <a:rPr lang="en-US" dirty="0" smtClean="0"/>
              <a:t> A</a:t>
            </a:r>
          </a:p>
          <a:p>
            <a:pPr>
              <a:buNone/>
            </a:pPr>
            <a:r>
              <a:rPr lang="en-US" dirty="0" smtClean="0"/>
              <a:t>	 		A </a:t>
            </a:r>
            <a:r>
              <a:rPr lang="en-US" dirty="0" err="1" smtClean="0"/>
              <a:t>A</a:t>
            </a:r>
            <a:r>
              <a:rPr lang="en-US" baseline="30000" dirty="0" err="1" smtClean="0"/>
              <a:t>T</a:t>
            </a:r>
            <a:r>
              <a:rPr lang="en-US" dirty="0" err="1" smtClean="0"/>
              <a:t>Av</a:t>
            </a:r>
            <a:r>
              <a:rPr lang="en-US" baseline="-25000" dirty="0" err="1" smtClean="0"/>
              <a:t>i</a:t>
            </a:r>
            <a:r>
              <a:rPr lang="en-US" baseline="-25000" dirty="0" smtClean="0"/>
              <a:t> </a:t>
            </a:r>
            <a:r>
              <a:rPr lang="en-US" dirty="0" smtClean="0"/>
              <a:t>= </a:t>
            </a:r>
            <a:r>
              <a:rPr lang="en-US" dirty="0" err="1" smtClean="0"/>
              <a:t>Aμ</a:t>
            </a:r>
            <a:r>
              <a:rPr lang="en-US" baseline="-25000" dirty="0" err="1" smtClean="0"/>
              <a:t>i</a:t>
            </a:r>
            <a:r>
              <a:rPr lang="en-US" baseline="-25000" dirty="0" smtClean="0"/>
              <a:t> </a:t>
            </a:r>
            <a:r>
              <a:rPr lang="en-US" dirty="0" smtClean="0"/>
              <a:t>v</a:t>
            </a:r>
            <a:r>
              <a:rPr lang="en-US" baseline="-25000" dirty="0" smtClean="0"/>
              <a:t>i</a:t>
            </a:r>
            <a:r>
              <a:rPr lang="en-US" dirty="0" smtClean="0"/>
              <a:t> = </a:t>
            </a:r>
            <a:r>
              <a:rPr lang="en-US" dirty="0" err="1" smtClean="0"/>
              <a:t>μ</a:t>
            </a:r>
            <a:r>
              <a:rPr lang="en-US" baseline="-25000" dirty="0" err="1" smtClean="0"/>
              <a:t>i</a:t>
            </a:r>
            <a:r>
              <a:rPr lang="en-US" baseline="30000" dirty="0" smtClean="0"/>
              <a:t> </a:t>
            </a:r>
            <a:r>
              <a:rPr lang="en-US" dirty="0" smtClean="0"/>
              <a:t>A</a:t>
            </a:r>
            <a:r>
              <a:rPr lang="en-US" baseline="-25000" dirty="0" smtClean="0"/>
              <a:t> </a:t>
            </a:r>
            <a:r>
              <a:rPr lang="en-US" dirty="0" smtClean="0"/>
              <a:t>v</a:t>
            </a:r>
            <a:r>
              <a:rPr lang="en-US" baseline="-25000" dirty="0" smtClean="0"/>
              <a:t>i</a:t>
            </a:r>
          </a:p>
          <a:p>
            <a:r>
              <a:rPr lang="en-US" dirty="0" err="1" smtClean="0"/>
              <a:t>Như</a:t>
            </a:r>
            <a:r>
              <a:rPr lang="en-US" dirty="0" smtClean="0"/>
              <a:t> </a:t>
            </a:r>
            <a:r>
              <a:rPr lang="en-US" dirty="0" err="1" smtClean="0"/>
              <a:t>vậy</a:t>
            </a:r>
            <a:r>
              <a:rPr lang="en-US" dirty="0" smtClean="0"/>
              <a:t>, </a:t>
            </a:r>
            <a:r>
              <a:rPr lang="en-US" dirty="0" err="1" smtClean="0"/>
              <a:t>bài</a:t>
            </a:r>
            <a:r>
              <a:rPr lang="en-US" dirty="0" smtClean="0"/>
              <a:t> </a:t>
            </a:r>
            <a:r>
              <a:rPr lang="en-US" dirty="0" err="1" smtClean="0"/>
              <a:t>toán</a:t>
            </a:r>
            <a:r>
              <a:rPr lang="en-US" dirty="0" smtClean="0"/>
              <a:t> </a:t>
            </a:r>
            <a:r>
              <a:rPr lang="en-US" dirty="0" err="1" smtClean="0"/>
              <a:t>quy</a:t>
            </a:r>
            <a:r>
              <a:rPr lang="en-US" dirty="0" smtClean="0"/>
              <a:t> </a:t>
            </a:r>
            <a:r>
              <a:rPr lang="en-US" dirty="0" err="1" smtClean="0"/>
              <a:t>về</a:t>
            </a:r>
            <a:r>
              <a:rPr lang="en-US" dirty="0" smtClean="0"/>
              <a:t> </a:t>
            </a:r>
            <a:r>
              <a:rPr lang="en-US" dirty="0" err="1" smtClean="0"/>
              <a:t>việc</a:t>
            </a:r>
            <a:r>
              <a:rPr lang="en-US" dirty="0" smtClean="0"/>
              <a:t> </a:t>
            </a:r>
            <a:r>
              <a:rPr lang="en-US" dirty="0" err="1" smtClean="0"/>
              <a:t>tính</a:t>
            </a:r>
            <a:r>
              <a:rPr lang="en-US" dirty="0" smtClean="0"/>
              <a:t> </a:t>
            </a:r>
            <a:r>
              <a:rPr lang="en-US" dirty="0" err="1" smtClean="0"/>
              <a:t>các</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μ</a:t>
            </a:r>
            <a:r>
              <a:rPr lang="en-US" baseline="-25000" dirty="0" err="1" smtClean="0"/>
              <a:t>i</a:t>
            </a:r>
            <a:r>
              <a:rPr lang="en-US" dirty="0" smtClean="0"/>
              <a:t> </a:t>
            </a:r>
            <a:r>
              <a:rPr lang="en-US" dirty="0" err="1" smtClean="0"/>
              <a:t>và</a:t>
            </a:r>
            <a:r>
              <a:rPr lang="en-US" dirty="0" smtClean="0"/>
              <a:t> </a:t>
            </a:r>
            <a:r>
              <a:rPr lang="en-US" dirty="0" err="1" smtClean="0"/>
              <a:t>véctơ</a:t>
            </a:r>
            <a:r>
              <a:rPr lang="en-US" dirty="0" smtClean="0"/>
              <a:t> </a:t>
            </a:r>
            <a:r>
              <a:rPr lang="en-US" dirty="0" err="1" smtClean="0"/>
              <a:t>riêng</a:t>
            </a:r>
            <a:r>
              <a:rPr lang="en-US" dirty="0" smtClean="0"/>
              <a:t> v</a:t>
            </a:r>
            <a:r>
              <a:rPr lang="en-US" baseline="-25000" dirty="0" smtClean="0"/>
              <a:t>i</a:t>
            </a:r>
            <a:r>
              <a:rPr lang="en-US" dirty="0" smtClean="0"/>
              <a:t> </a:t>
            </a:r>
            <a:r>
              <a:rPr lang="en-US" dirty="0" err="1" smtClean="0"/>
              <a:t>của</a:t>
            </a:r>
            <a:r>
              <a:rPr lang="en-US" dirty="0" smtClean="0"/>
              <a:t> ma </a:t>
            </a:r>
            <a:r>
              <a:rPr lang="en-US" dirty="0" err="1" smtClean="0"/>
              <a:t>trận</a:t>
            </a:r>
            <a:r>
              <a:rPr lang="en-US" dirty="0" smtClean="0"/>
              <a:t> A</a:t>
            </a:r>
            <a:r>
              <a:rPr lang="en-US" baseline="30000" dirty="0" smtClean="0"/>
              <a:t>T</a:t>
            </a:r>
            <a:r>
              <a:rPr lang="en-US" dirty="0" smtClean="0"/>
              <a:t>A. </a:t>
            </a:r>
            <a:r>
              <a:rPr lang="en-US" dirty="0" err="1" smtClean="0"/>
              <a:t>Véctơ</a:t>
            </a:r>
            <a:r>
              <a:rPr lang="en-US" dirty="0" smtClean="0"/>
              <a:t> </a:t>
            </a:r>
            <a:r>
              <a:rPr lang="en-US" dirty="0" err="1" smtClean="0"/>
              <a:t>riêng</a:t>
            </a:r>
            <a:r>
              <a:rPr lang="en-US" dirty="0" smtClean="0"/>
              <a:t> </a:t>
            </a:r>
            <a:r>
              <a:rPr lang="en-US" dirty="0" err="1" smtClean="0"/>
              <a:t>của</a:t>
            </a:r>
            <a:r>
              <a:rPr lang="en-US" dirty="0" smtClean="0"/>
              <a:t> ma </a:t>
            </a:r>
            <a:r>
              <a:rPr lang="en-US" dirty="0" err="1" smtClean="0"/>
              <a:t>trận</a:t>
            </a:r>
            <a:r>
              <a:rPr lang="en-US" dirty="0" smtClean="0"/>
              <a:t> C=AA</a:t>
            </a:r>
            <a:r>
              <a:rPr lang="en-US" baseline="30000" dirty="0" smtClean="0"/>
              <a:t>T </a:t>
            </a:r>
            <a:r>
              <a:rPr lang="en-US" dirty="0" smtClean="0"/>
              <a:t> </a:t>
            </a:r>
            <a:r>
              <a:rPr lang="en-US" dirty="0" err="1" smtClean="0"/>
              <a:t>là</a:t>
            </a:r>
            <a:r>
              <a:rPr lang="en-US" dirty="0" smtClean="0"/>
              <a:t> </a:t>
            </a:r>
            <a:r>
              <a:rPr lang="en-US" dirty="0" err="1" smtClean="0"/>
              <a:t>u</a:t>
            </a:r>
            <a:r>
              <a:rPr lang="en-US" baseline="-25000" dirty="0" err="1" smtClean="0"/>
              <a:t>i</a:t>
            </a:r>
            <a:r>
              <a:rPr lang="en-US" dirty="0" smtClean="0"/>
              <a:t> = </a:t>
            </a:r>
            <a:r>
              <a:rPr lang="en-US" dirty="0" err="1" smtClean="0"/>
              <a:t>Av</a:t>
            </a:r>
            <a:r>
              <a:rPr lang="en-US" baseline="-25000" dirty="0" err="1" smtClean="0"/>
              <a:t>i</a:t>
            </a:r>
            <a:endParaRPr lang="en-US" dirty="0" smtClean="0"/>
          </a:p>
          <a:p>
            <a:endParaRPr lang="en-US" baseline="30000" dirty="0" smtClean="0">
              <a:sym typeface="Wingdings" pitchFamily="2" charset="2"/>
            </a:endParaRPr>
          </a:p>
        </p:txBody>
      </p:sp>
      <p:pic>
        <p:nvPicPr>
          <p:cNvPr id="5" name="Picture 4"/>
          <p:cNvPicPr/>
          <p:nvPr/>
        </p:nvPicPr>
        <p:blipFill>
          <a:blip r:embed="rId2"/>
          <a:stretch>
            <a:fillRect/>
          </a:stretch>
        </p:blipFill>
        <p:spPr>
          <a:xfrm>
            <a:off x="5500694" y="1857364"/>
            <a:ext cx="2428892" cy="1214446"/>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fontScale="90000"/>
          </a:bodyPr>
          <a:lstStyle/>
          <a:p>
            <a:pPr lvl="0"/>
            <a:r>
              <a:rPr lang="en-US" sz="4400" dirty="0" err="1" smtClean="0"/>
              <a:t>Tính</a:t>
            </a:r>
            <a:r>
              <a:rPr lang="en-US" sz="4400" dirty="0" smtClean="0"/>
              <a:t> </a:t>
            </a:r>
            <a:r>
              <a:rPr lang="en-US" sz="4400" dirty="0" err="1" smtClean="0"/>
              <a:t>toán</a:t>
            </a:r>
            <a:r>
              <a:rPr lang="en-US" sz="4400" dirty="0" smtClean="0"/>
              <a:t> </a:t>
            </a:r>
            <a:r>
              <a:rPr lang="en-US" sz="4400" dirty="0" err="1" smtClean="0"/>
              <a:t>các</a:t>
            </a:r>
            <a:r>
              <a:rPr lang="en-US" sz="4400" dirty="0" smtClean="0"/>
              <a:t> </a:t>
            </a:r>
            <a:r>
              <a:rPr lang="en-US" sz="4400" dirty="0" err="1" smtClean="0"/>
              <a:t>vectơ</a:t>
            </a:r>
            <a:r>
              <a:rPr lang="en-US" sz="4400" dirty="0" smtClean="0"/>
              <a:t> </a:t>
            </a:r>
            <a:r>
              <a:rPr lang="en-US" sz="4400" dirty="0" err="1" smtClean="0"/>
              <a:t>khuôn</a:t>
            </a:r>
            <a:r>
              <a:rPr lang="en-US" sz="4400" dirty="0" smtClean="0"/>
              <a:t> </a:t>
            </a:r>
            <a:r>
              <a:rPr lang="en-US" sz="4400" dirty="0" err="1" smtClean="0"/>
              <a:t>mặt</a:t>
            </a:r>
            <a:r>
              <a:rPr lang="en-US" sz="4400" dirty="0" smtClean="0"/>
              <a:t> </a:t>
            </a:r>
            <a:r>
              <a:rPr lang="en-US" sz="4400" dirty="0" err="1" smtClean="0"/>
              <a:t>riêng</a:t>
            </a:r>
            <a:r>
              <a:rPr lang="en-US" sz="4400" dirty="0" smtClean="0"/>
              <a:t>:</a:t>
            </a:r>
            <a:endParaRPr lang="en-US" dirty="0"/>
          </a:p>
        </p:txBody>
      </p:sp>
      <p:sp>
        <p:nvSpPr>
          <p:cNvPr id="4" name="Content Placeholder 3"/>
          <p:cNvSpPr>
            <a:spLocks noGrp="1"/>
          </p:cNvSpPr>
          <p:nvPr>
            <p:ph idx="1"/>
          </p:nvPr>
        </p:nvSpPr>
        <p:spPr/>
        <p:txBody>
          <a:bodyPr/>
          <a:lstStyle/>
          <a:p>
            <a:r>
              <a:rPr lang="en-US" dirty="0" err="1" smtClean="0"/>
              <a:t>Tập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học</a:t>
            </a:r>
            <a:endParaRPr lang="en-US" dirty="0"/>
          </a:p>
        </p:txBody>
      </p:sp>
      <p:pic>
        <p:nvPicPr>
          <p:cNvPr id="5" name="Picture 2"/>
          <p:cNvPicPr>
            <a:picLocks noChangeAspect="1" noChangeArrowheads="1"/>
          </p:cNvPicPr>
          <p:nvPr/>
        </p:nvPicPr>
        <p:blipFill>
          <a:blip r:embed="rId2"/>
          <a:srcRect/>
          <a:stretch>
            <a:fillRect/>
          </a:stretch>
        </p:blipFill>
        <p:spPr bwMode="auto">
          <a:xfrm>
            <a:off x="2357422" y="2357430"/>
            <a:ext cx="4643470" cy="43100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fontScale="90000"/>
          </a:bodyPr>
          <a:lstStyle/>
          <a:p>
            <a:pPr lvl="0"/>
            <a:r>
              <a:rPr lang="en-US" sz="4400" dirty="0" err="1" smtClean="0"/>
              <a:t>Tính</a:t>
            </a:r>
            <a:r>
              <a:rPr lang="en-US" sz="4400" dirty="0" smtClean="0"/>
              <a:t> </a:t>
            </a:r>
            <a:r>
              <a:rPr lang="en-US" sz="4400" dirty="0" err="1" smtClean="0"/>
              <a:t>toán</a:t>
            </a:r>
            <a:r>
              <a:rPr lang="en-US" sz="4400" dirty="0" smtClean="0"/>
              <a:t> </a:t>
            </a:r>
            <a:r>
              <a:rPr lang="en-US" sz="4400" dirty="0" err="1" smtClean="0"/>
              <a:t>các</a:t>
            </a:r>
            <a:r>
              <a:rPr lang="en-US" sz="4400" dirty="0" smtClean="0"/>
              <a:t> </a:t>
            </a:r>
            <a:r>
              <a:rPr lang="en-US" sz="4400" dirty="0" err="1" smtClean="0"/>
              <a:t>vectơ</a:t>
            </a:r>
            <a:r>
              <a:rPr lang="en-US" sz="4400" dirty="0" smtClean="0"/>
              <a:t> </a:t>
            </a:r>
            <a:r>
              <a:rPr lang="en-US" sz="4400" dirty="0" err="1" smtClean="0"/>
              <a:t>khuôn</a:t>
            </a:r>
            <a:r>
              <a:rPr lang="en-US" sz="4400" dirty="0" smtClean="0"/>
              <a:t> </a:t>
            </a:r>
            <a:r>
              <a:rPr lang="en-US" sz="4400" dirty="0" err="1" smtClean="0"/>
              <a:t>mặt</a:t>
            </a:r>
            <a:r>
              <a:rPr lang="en-US" sz="4400" dirty="0" smtClean="0"/>
              <a:t> </a:t>
            </a:r>
            <a:r>
              <a:rPr lang="en-US" sz="4400" dirty="0" err="1" smtClean="0"/>
              <a:t>riêng</a:t>
            </a:r>
            <a:r>
              <a:rPr lang="en-US" sz="4400" dirty="0" smtClean="0"/>
              <a:t>:</a:t>
            </a:r>
            <a:endParaRPr lang="en-US" dirty="0"/>
          </a:p>
        </p:txBody>
      </p:sp>
      <p:sp>
        <p:nvSpPr>
          <p:cNvPr id="6" name="Content Placeholder 5"/>
          <p:cNvSpPr>
            <a:spLocks noGrp="1"/>
          </p:cNvSpPr>
          <p:nvPr>
            <p:ph idx="1"/>
          </p:nvPr>
        </p:nvSpPr>
        <p:spPr/>
        <p:txBody>
          <a:bodyPr/>
          <a:lstStyle/>
          <a:p>
            <a:r>
              <a:rPr lang="en-US" dirty="0" err="1" smtClean="0"/>
              <a:t>Vectơ</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trung</a:t>
            </a:r>
            <a:r>
              <a:rPr lang="en-US" dirty="0" smtClean="0"/>
              <a:t> </a:t>
            </a:r>
            <a:r>
              <a:rPr lang="en-US" dirty="0" err="1" smtClean="0"/>
              <a:t>bình</a:t>
            </a:r>
            <a:endParaRPr lang="en-US" dirty="0"/>
          </a:p>
        </p:txBody>
      </p:sp>
      <p:pic>
        <p:nvPicPr>
          <p:cNvPr id="2051" name="Picture 3"/>
          <p:cNvPicPr>
            <a:picLocks noChangeAspect="1" noChangeArrowheads="1"/>
          </p:cNvPicPr>
          <p:nvPr/>
        </p:nvPicPr>
        <p:blipFill>
          <a:blip r:embed="rId2"/>
          <a:srcRect/>
          <a:stretch>
            <a:fillRect/>
          </a:stretch>
        </p:blipFill>
        <p:spPr bwMode="auto">
          <a:xfrm>
            <a:off x="3071802" y="2786058"/>
            <a:ext cx="2857520" cy="33551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fontScale="90000"/>
          </a:bodyPr>
          <a:lstStyle/>
          <a:p>
            <a:pPr lvl="0"/>
            <a:r>
              <a:rPr lang="en-US" sz="4400" dirty="0" err="1" smtClean="0"/>
              <a:t>Tính</a:t>
            </a:r>
            <a:r>
              <a:rPr lang="en-US" sz="4400" dirty="0" smtClean="0"/>
              <a:t> </a:t>
            </a:r>
            <a:r>
              <a:rPr lang="en-US" sz="4400" dirty="0" err="1" smtClean="0"/>
              <a:t>toán</a:t>
            </a:r>
            <a:r>
              <a:rPr lang="en-US" sz="4400" dirty="0" smtClean="0"/>
              <a:t> </a:t>
            </a:r>
            <a:r>
              <a:rPr lang="en-US" sz="4400" dirty="0" err="1" smtClean="0"/>
              <a:t>các</a:t>
            </a:r>
            <a:r>
              <a:rPr lang="en-US" sz="4400" dirty="0" smtClean="0"/>
              <a:t> </a:t>
            </a:r>
            <a:r>
              <a:rPr lang="en-US" sz="4400" dirty="0" err="1" smtClean="0"/>
              <a:t>vectơ</a:t>
            </a:r>
            <a:r>
              <a:rPr lang="en-US" sz="4400" dirty="0" smtClean="0"/>
              <a:t> </a:t>
            </a:r>
            <a:r>
              <a:rPr lang="en-US" sz="4400" dirty="0" err="1" smtClean="0"/>
              <a:t>khuôn</a:t>
            </a:r>
            <a:r>
              <a:rPr lang="en-US" sz="4400" dirty="0" smtClean="0"/>
              <a:t> </a:t>
            </a:r>
            <a:r>
              <a:rPr lang="en-US" sz="4400" dirty="0" err="1" smtClean="0"/>
              <a:t>mặt</a:t>
            </a:r>
            <a:r>
              <a:rPr lang="en-US" sz="4400" dirty="0" smtClean="0"/>
              <a:t> </a:t>
            </a:r>
            <a:r>
              <a:rPr lang="en-US" sz="4400" dirty="0" err="1" smtClean="0"/>
              <a:t>riêng</a:t>
            </a:r>
            <a:r>
              <a:rPr lang="en-US" sz="4400" dirty="0" smtClean="0"/>
              <a:t>:</a:t>
            </a:r>
            <a:endParaRPr lang="en-US" dirty="0"/>
          </a:p>
        </p:txBody>
      </p:sp>
      <p:sp>
        <p:nvSpPr>
          <p:cNvPr id="6" name="Content Placeholder 5"/>
          <p:cNvSpPr>
            <a:spLocks noGrp="1"/>
          </p:cNvSpPr>
          <p:nvPr>
            <p:ph idx="1"/>
          </p:nvPr>
        </p:nvSpPr>
        <p:spPr/>
        <p:txBody>
          <a:bodyPr/>
          <a:lstStyle/>
          <a:p>
            <a:endParaRPr lang="en-US" dirty="0"/>
          </a:p>
        </p:txBody>
      </p:sp>
      <p:pic>
        <p:nvPicPr>
          <p:cNvPr id="7" name="Picture 3"/>
          <p:cNvPicPr>
            <a:picLocks noChangeAspect="1" noChangeArrowheads="1"/>
          </p:cNvPicPr>
          <p:nvPr/>
        </p:nvPicPr>
        <p:blipFill>
          <a:blip r:embed="rId2"/>
          <a:srcRect/>
          <a:stretch>
            <a:fillRect/>
          </a:stretch>
        </p:blipFill>
        <p:spPr bwMode="auto">
          <a:xfrm>
            <a:off x="2214546" y="2000240"/>
            <a:ext cx="5214974" cy="44126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pPr lvl="0"/>
            <a:r>
              <a:rPr lang="en-US" sz="4400" dirty="0" err="1" smtClean="0"/>
              <a:t>Nhận</a:t>
            </a:r>
            <a:r>
              <a:rPr lang="en-US" sz="4400" dirty="0" smtClean="0"/>
              <a:t> </a:t>
            </a:r>
            <a:r>
              <a:rPr lang="en-US" sz="4400" dirty="0" err="1" smtClean="0"/>
              <a:t>diện</a:t>
            </a:r>
            <a:endParaRPr lang="en-US" dirty="0"/>
          </a:p>
        </p:txBody>
      </p:sp>
      <p:sp>
        <p:nvSpPr>
          <p:cNvPr id="6" name="Content Placeholder 5"/>
          <p:cNvSpPr>
            <a:spLocks noGrp="1"/>
          </p:cNvSpPr>
          <p:nvPr>
            <p:ph idx="1"/>
          </p:nvPr>
        </p:nvSpPr>
        <p:spPr/>
        <p:txBody>
          <a:bodyPr>
            <a:normAutofit/>
          </a:bodyPr>
          <a:lstStyle/>
          <a:p>
            <a:r>
              <a:rPr lang="en-US" dirty="0" err="1" smtClean="0"/>
              <a:t>Một</a:t>
            </a:r>
            <a:r>
              <a:rPr lang="en-US" dirty="0" smtClean="0"/>
              <a:t> </a:t>
            </a:r>
            <a:r>
              <a:rPr lang="en-US" dirty="0" err="1" smtClean="0"/>
              <a:t>ảnh</a:t>
            </a:r>
            <a:r>
              <a:rPr lang="en-US" dirty="0" smtClean="0"/>
              <a:t> </a:t>
            </a:r>
            <a:r>
              <a:rPr lang="en-US" dirty="0" err="1" smtClean="0"/>
              <a:t>mặt</a:t>
            </a:r>
            <a:r>
              <a:rPr lang="en-US" dirty="0" smtClean="0"/>
              <a:t> </a:t>
            </a:r>
            <a:r>
              <a:rPr lang="en-US" dirty="0" err="1" smtClean="0"/>
              <a:t>mới</a:t>
            </a:r>
            <a:r>
              <a:rPr lang="en-US" dirty="0" smtClean="0"/>
              <a:t> (Γ) </a:t>
            </a:r>
            <a:r>
              <a:rPr lang="en-US" dirty="0" err="1" smtClean="0"/>
              <a:t>được</a:t>
            </a:r>
            <a:r>
              <a:rPr lang="en-US" dirty="0" smtClean="0"/>
              <a:t> </a:t>
            </a:r>
            <a:r>
              <a:rPr lang="en-US" dirty="0" err="1" smtClean="0"/>
              <a:t>biến</a:t>
            </a:r>
            <a:r>
              <a:rPr lang="en-US" dirty="0" smtClean="0"/>
              <a:t> </a:t>
            </a:r>
            <a:r>
              <a:rPr lang="en-US" dirty="0" err="1" smtClean="0"/>
              <a:t>đổi</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riêng</a:t>
            </a:r>
            <a:r>
              <a:rPr lang="en-US" dirty="0" smtClean="0"/>
              <a:t> (</a:t>
            </a:r>
            <a:r>
              <a:rPr lang="en-US" dirty="0" err="1" smtClean="0"/>
              <a:t>chiếu</a:t>
            </a:r>
            <a:r>
              <a:rPr lang="en-US" dirty="0" smtClean="0"/>
              <a:t> </a:t>
            </a:r>
            <a:r>
              <a:rPr lang="en-US" dirty="0" err="1" smtClean="0"/>
              <a:t>vào</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ảnh</a:t>
            </a:r>
            <a:r>
              <a:rPr lang="en-US" dirty="0" smtClean="0"/>
              <a:t> </a:t>
            </a:r>
            <a:r>
              <a:rPr lang="en-US" dirty="0" err="1" smtClean="0"/>
              <a:t>mặt</a:t>
            </a:r>
            <a:r>
              <a:rPr lang="en-US" dirty="0" smtClean="0"/>
              <a:t>) </a:t>
            </a:r>
            <a:r>
              <a:rPr lang="en-US" dirty="0" err="1" smtClean="0"/>
              <a:t>bằng</a:t>
            </a:r>
            <a:r>
              <a:rPr lang="en-US" dirty="0" smtClean="0"/>
              <a:t> </a:t>
            </a:r>
            <a:r>
              <a:rPr lang="en-US" dirty="0" err="1" smtClean="0"/>
              <a:t>công</a:t>
            </a:r>
            <a:r>
              <a:rPr lang="en-US" dirty="0" smtClean="0"/>
              <a:t> </a:t>
            </a:r>
            <a:r>
              <a:rPr lang="en-US" dirty="0" err="1" smtClean="0"/>
              <a:t>thức</a:t>
            </a:r>
            <a:r>
              <a:rPr lang="en-US" dirty="0" smtClean="0"/>
              <a:t>:</a:t>
            </a:r>
          </a:p>
          <a:p>
            <a:r>
              <a:rPr lang="en-US" dirty="0" smtClean="0"/>
              <a:t> </a:t>
            </a:r>
          </a:p>
          <a:p>
            <a:r>
              <a:rPr lang="en-US" dirty="0" err="1" smtClean="0"/>
              <a:t>Với</a:t>
            </a:r>
            <a:r>
              <a:rPr lang="en-US" dirty="0" smtClean="0"/>
              <a:t> k = 1,…, M’. </a:t>
            </a:r>
            <a:r>
              <a:rPr lang="en-US" dirty="0" err="1" smtClean="0"/>
              <a:t>u</a:t>
            </a:r>
            <a:r>
              <a:rPr lang="en-US" baseline="30000" dirty="0" err="1" smtClean="0"/>
              <a:t>T­</a:t>
            </a:r>
            <a:r>
              <a:rPr lang="en-US" baseline="-25000" dirty="0" err="1" smtClean="0"/>
              <a:t>k</a:t>
            </a:r>
            <a:r>
              <a:rPr lang="en-US" dirty="0" smtClean="0"/>
              <a:t> </a:t>
            </a:r>
            <a:r>
              <a:rPr lang="en-US" dirty="0" err="1" smtClean="0"/>
              <a:t>là</a:t>
            </a:r>
            <a:r>
              <a:rPr lang="en-US" dirty="0" smtClean="0"/>
              <a:t> </a:t>
            </a:r>
            <a:r>
              <a:rPr lang="en-US" dirty="0" err="1" smtClean="0"/>
              <a:t>các</a:t>
            </a:r>
            <a:r>
              <a:rPr lang="en-US" dirty="0" smtClean="0"/>
              <a:t> </a:t>
            </a:r>
            <a:r>
              <a:rPr lang="en-US" dirty="0" err="1" smtClean="0"/>
              <a:t>vectơ</a:t>
            </a:r>
            <a:r>
              <a:rPr lang="en-US" dirty="0" smtClean="0"/>
              <a:t> </a:t>
            </a:r>
            <a:r>
              <a:rPr lang="en-US" dirty="0" err="1" smtClean="0"/>
              <a:t>riêng</a:t>
            </a:r>
            <a:r>
              <a:rPr lang="en-US" dirty="0" smtClean="0"/>
              <a:t> </a:t>
            </a:r>
            <a:r>
              <a:rPr lang="en-US" dirty="0" err="1" smtClean="0"/>
              <a:t>ta</a:t>
            </a:r>
            <a:r>
              <a:rPr lang="en-US" dirty="0" smtClean="0"/>
              <a:t> </a:t>
            </a:r>
            <a:r>
              <a:rPr lang="en-US" dirty="0" err="1" smtClean="0"/>
              <a:t>đã</a:t>
            </a:r>
            <a:r>
              <a:rPr lang="en-US" dirty="0" smtClean="0"/>
              <a:t> </a:t>
            </a:r>
            <a:r>
              <a:rPr lang="en-US" dirty="0" err="1" smtClean="0"/>
              <a:t>tính</a:t>
            </a:r>
            <a:r>
              <a:rPr lang="en-US" dirty="0" smtClean="0"/>
              <a:t> ở </a:t>
            </a:r>
            <a:r>
              <a:rPr lang="en-US" dirty="0" err="1" smtClean="0"/>
              <a:t>trên</a:t>
            </a:r>
            <a:r>
              <a:rPr lang="en-US" dirty="0" smtClean="0"/>
              <a:t>.</a:t>
            </a:r>
          </a:p>
          <a:p>
            <a:r>
              <a:rPr lang="en-US" dirty="0" err="1" smtClean="0"/>
              <a:t>Các</a:t>
            </a:r>
            <a:r>
              <a:rPr lang="en-US" dirty="0" smtClean="0"/>
              <a:t> </a:t>
            </a:r>
            <a:r>
              <a:rPr lang="en-US" dirty="0" err="1" smtClean="0"/>
              <a:t>trọng</a:t>
            </a:r>
            <a:r>
              <a:rPr lang="en-US" dirty="0" smtClean="0"/>
              <a:t> </a:t>
            </a:r>
            <a:r>
              <a:rPr lang="en-US" dirty="0" err="1" smtClean="0"/>
              <a:t>số</a:t>
            </a:r>
            <a:r>
              <a:rPr lang="en-US" dirty="0" smtClean="0"/>
              <a:t> </a:t>
            </a:r>
            <a:r>
              <a:rPr lang="en-US" dirty="0" err="1" smtClean="0"/>
              <a:t>của</a:t>
            </a:r>
            <a:r>
              <a:rPr lang="en-US" dirty="0" smtClean="0"/>
              <a:t> </a:t>
            </a:r>
            <a:r>
              <a:rPr lang="en-US" dirty="0" err="1" smtClean="0"/>
              <a:t>một</a:t>
            </a:r>
            <a:r>
              <a:rPr lang="en-US" dirty="0" smtClean="0"/>
              <a:t> vector Ω</a:t>
            </a:r>
            <a:r>
              <a:rPr lang="en-US" baseline="30000" dirty="0" smtClean="0"/>
              <a:t>T</a:t>
            </a:r>
            <a:r>
              <a:rPr lang="en-US" dirty="0" smtClean="0"/>
              <a:t> = [ω</a:t>
            </a:r>
            <a:r>
              <a:rPr lang="en-US" baseline="-25000" dirty="0" smtClean="0"/>
              <a:t>1,</a:t>
            </a:r>
            <a:r>
              <a:rPr lang="en-US" dirty="0" smtClean="0"/>
              <a:t> ω2, …, </a:t>
            </a:r>
            <a:r>
              <a:rPr lang="en-US" dirty="0" err="1" smtClean="0"/>
              <a:t>ω</a:t>
            </a:r>
            <a:r>
              <a:rPr lang="en-US" baseline="-25000" dirty="0" err="1" smtClean="0"/>
              <a:t>M</a:t>
            </a:r>
            <a:r>
              <a:rPr lang="en-US" baseline="-25000" dirty="0" smtClean="0"/>
              <a:t>’ </a:t>
            </a:r>
            <a:r>
              <a:rPr lang="en-US" dirty="0" smtClean="0"/>
              <a:t>] </a:t>
            </a:r>
            <a:r>
              <a:rPr lang="en-US" dirty="0" err="1" smtClean="0"/>
              <a:t>mô</a:t>
            </a:r>
            <a:r>
              <a:rPr lang="en-US" dirty="0" smtClean="0"/>
              <a:t> </a:t>
            </a:r>
            <a:r>
              <a:rPr lang="en-US" dirty="0" err="1" smtClean="0"/>
              <a:t>tả</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liên</a:t>
            </a:r>
            <a:r>
              <a:rPr lang="en-US" dirty="0" smtClean="0"/>
              <a:t> </a:t>
            </a:r>
            <a:r>
              <a:rPr lang="en-US" dirty="0" err="1" smtClean="0"/>
              <a:t>quan</a:t>
            </a:r>
            <a:r>
              <a:rPr lang="en-US" dirty="0" smtClean="0"/>
              <a:t> </a:t>
            </a:r>
            <a:r>
              <a:rPr lang="en-US" dirty="0" err="1" smtClean="0"/>
              <a:t>của</a:t>
            </a:r>
            <a:r>
              <a:rPr lang="en-US" dirty="0" smtClean="0"/>
              <a:t> </a:t>
            </a:r>
            <a:r>
              <a:rPr lang="en-US" dirty="0" err="1" smtClean="0"/>
              <a:t>mỗi</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riêng</a:t>
            </a:r>
            <a:r>
              <a:rPr lang="en-US" dirty="0" smtClean="0"/>
              <a:t> </a:t>
            </a:r>
            <a:r>
              <a:rPr lang="en-US" dirty="0" err="1" smtClean="0"/>
              <a:t>trong</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ảnh</a:t>
            </a:r>
            <a:r>
              <a:rPr lang="en-US" dirty="0" smtClean="0"/>
              <a:t> </a:t>
            </a:r>
            <a:r>
              <a:rPr lang="en-US" dirty="0" err="1" smtClean="0"/>
              <a:t>khuôn</a:t>
            </a:r>
            <a:r>
              <a:rPr lang="en-US" dirty="0" smtClean="0"/>
              <a:t> </a:t>
            </a:r>
            <a:r>
              <a:rPr lang="en-US" dirty="0" err="1" smtClean="0"/>
              <a:t>mặt</a:t>
            </a:r>
            <a:r>
              <a:rPr lang="en-US" dirty="0" smtClean="0"/>
              <a:t> </a:t>
            </a:r>
            <a:r>
              <a:rPr lang="en-US" dirty="0" err="1" smtClean="0"/>
              <a:t>nhập</a:t>
            </a:r>
            <a:r>
              <a:rPr lang="en-US" dirty="0" smtClean="0"/>
              <a:t> </a:t>
            </a:r>
            <a:r>
              <a:rPr lang="en-US" dirty="0" err="1" smtClean="0"/>
              <a:t>vào</a:t>
            </a:r>
            <a:r>
              <a:rPr lang="en-US" dirty="0" smtClean="0"/>
              <a:t>. </a:t>
            </a:r>
            <a:r>
              <a:rPr lang="en-US" dirty="0" err="1" smtClean="0"/>
              <a:t>Để</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ta</a:t>
            </a:r>
            <a:r>
              <a:rPr lang="en-US" dirty="0" smtClean="0"/>
              <a:t> </a:t>
            </a:r>
            <a:r>
              <a:rPr lang="en-US" dirty="0" err="1" smtClean="0"/>
              <a:t>dựa</a:t>
            </a:r>
            <a:r>
              <a:rPr lang="en-US" dirty="0" smtClean="0"/>
              <a:t> </a:t>
            </a:r>
            <a:r>
              <a:rPr lang="en-US" dirty="0" err="1" smtClean="0"/>
              <a:t>vào</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cực</a:t>
            </a:r>
            <a:r>
              <a:rPr lang="en-US" dirty="0" smtClean="0"/>
              <a:t> </a:t>
            </a:r>
            <a:r>
              <a:rPr lang="en-US" dirty="0" err="1" smtClean="0"/>
              <a:t>tiểu</a:t>
            </a:r>
            <a:r>
              <a:rPr lang="en-US" dirty="0" smtClean="0"/>
              <a:t> </a:t>
            </a:r>
            <a:r>
              <a:rPr lang="en-US" dirty="0" err="1" smtClean="0"/>
              <a:t>hóa</a:t>
            </a:r>
            <a:r>
              <a:rPr lang="en-US" dirty="0" smtClean="0"/>
              <a:t> </a:t>
            </a:r>
            <a:r>
              <a:rPr lang="en-US" dirty="0" err="1" smtClean="0"/>
              <a:t>khoảng</a:t>
            </a:r>
            <a:r>
              <a:rPr lang="en-US" dirty="0" smtClean="0"/>
              <a:t> </a:t>
            </a:r>
            <a:r>
              <a:rPr lang="en-US" dirty="0" err="1" smtClean="0"/>
              <a:t>cách</a:t>
            </a:r>
            <a:r>
              <a:rPr lang="en-US" dirty="0" smtClean="0"/>
              <a:t>:</a:t>
            </a:r>
          </a:p>
          <a:p>
            <a:endParaRPr lang="en-US" dirty="0"/>
          </a:p>
        </p:txBody>
      </p:sp>
      <p:pic>
        <p:nvPicPr>
          <p:cNvPr id="10" name="Picture 9" descr="http://www.pages.drexel.edu/~sis26/Eigenface%20Tutorial_files/image020.gif"/>
          <p:cNvPicPr/>
          <p:nvPr/>
        </p:nvPicPr>
        <p:blipFill>
          <a:blip r:embed="rId2"/>
          <a:srcRect/>
          <a:stretch>
            <a:fillRect/>
          </a:stretch>
        </p:blipFill>
        <p:spPr bwMode="auto">
          <a:xfrm>
            <a:off x="3500430" y="2857496"/>
            <a:ext cx="1795471" cy="571504"/>
          </a:xfrm>
          <a:prstGeom prst="rect">
            <a:avLst/>
          </a:prstGeom>
          <a:noFill/>
          <a:ln w="9525">
            <a:noFill/>
            <a:miter lim="800000"/>
            <a:headEnd/>
            <a:tailEnd/>
          </a:ln>
        </p:spPr>
      </p:pic>
      <p:pic>
        <p:nvPicPr>
          <p:cNvPr id="11" name="Picture 10" descr="http://www.pages.drexel.edu/~sis26/Eigenface%20Tutorial_files/image024.gif"/>
          <p:cNvPicPr/>
          <p:nvPr/>
        </p:nvPicPr>
        <p:blipFill>
          <a:blip r:embed="rId3"/>
          <a:srcRect/>
          <a:stretch>
            <a:fillRect/>
          </a:stretch>
        </p:blipFill>
        <p:spPr bwMode="auto">
          <a:xfrm>
            <a:off x="3643306" y="5857892"/>
            <a:ext cx="1857388" cy="6429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pPr lvl="0"/>
            <a:r>
              <a:rPr lang="en-US" sz="4400" dirty="0" err="1" smtClean="0"/>
              <a:t>Nhận</a:t>
            </a:r>
            <a:r>
              <a:rPr lang="en-US" sz="4400" dirty="0" smtClean="0"/>
              <a:t> </a:t>
            </a:r>
            <a:r>
              <a:rPr lang="en-US" sz="4400" dirty="0" err="1" smtClean="0"/>
              <a:t>diện</a:t>
            </a:r>
            <a:endParaRPr lang="en-US" dirty="0"/>
          </a:p>
        </p:txBody>
      </p:sp>
      <p:sp>
        <p:nvSpPr>
          <p:cNvPr id="6" name="Content Placeholder 5"/>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2071670" y="1979060"/>
            <a:ext cx="5143536" cy="42179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pPr lvl="0"/>
            <a:r>
              <a:rPr lang="en-US" sz="4400" dirty="0" err="1" smtClean="0"/>
              <a:t>Nhận</a:t>
            </a:r>
            <a:r>
              <a:rPr lang="en-US" sz="4400" dirty="0" smtClean="0"/>
              <a:t> </a:t>
            </a:r>
            <a:r>
              <a:rPr lang="en-US" sz="4400" dirty="0" err="1" smtClean="0"/>
              <a:t>diện</a:t>
            </a:r>
            <a:endParaRPr lang="en-US" dirty="0"/>
          </a:p>
        </p:txBody>
      </p:sp>
      <p:sp>
        <p:nvSpPr>
          <p:cNvPr id="6" name="Content Placeholder 5"/>
          <p:cNvSpPr>
            <a:spLocks noGrp="1"/>
          </p:cNvSpPr>
          <p:nvPr>
            <p:ph idx="1"/>
          </p:nvPr>
        </p:nvSpPr>
        <p:spPr/>
        <p:txBody>
          <a:bodyPr/>
          <a:lstStyle/>
          <a:p>
            <a:pPr lvl="0"/>
            <a:r>
              <a:rPr lang="en-US" dirty="0" err="1" smtClean="0"/>
              <a:t>Gần</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mặt</a:t>
            </a:r>
            <a:r>
              <a:rPr lang="en-US" dirty="0" smtClean="0"/>
              <a:t> </a:t>
            </a:r>
            <a:r>
              <a:rPr lang="en-US" dirty="0" err="1" smtClean="0"/>
              <a:t>và</a:t>
            </a:r>
            <a:r>
              <a:rPr lang="en-US" dirty="0" smtClean="0"/>
              <a:t> </a:t>
            </a:r>
            <a:r>
              <a:rPr lang="en-US" dirty="0" err="1" smtClean="0"/>
              <a:t>gần</a:t>
            </a:r>
            <a:r>
              <a:rPr lang="en-US" dirty="0" smtClean="0"/>
              <a:t> </a:t>
            </a:r>
            <a:r>
              <a:rPr lang="en-US" dirty="0" err="1" smtClean="0"/>
              <a:t>một</a:t>
            </a:r>
            <a:r>
              <a:rPr lang="en-US" dirty="0" smtClean="0"/>
              <a:t> </a:t>
            </a:r>
            <a:r>
              <a:rPr lang="en-US" dirty="0" err="1" smtClean="0"/>
              <a:t>lớp</a:t>
            </a:r>
            <a:r>
              <a:rPr lang="en-US" dirty="0" smtClean="0"/>
              <a:t> </a:t>
            </a:r>
            <a:r>
              <a:rPr lang="en-US" dirty="0" err="1" smtClean="0"/>
              <a:t>khuôn</a:t>
            </a:r>
            <a:r>
              <a:rPr lang="en-US" dirty="0" smtClean="0"/>
              <a:t> </a:t>
            </a:r>
            <a:r>
              <a:rPr lang="en-US" dirty="0" err="1" smtClean="0"/>
              <a:t>mặt</a:t>
            </a:r>
            <a:r>
              <a:rPr lang="en-US" dirty="0" smtClean="0"/>
              <a:t>. </a:t>
            </a:r>
            <a:r>
              <a:rPr lang="en-US" dirty="0" smtClean="0">
                <a:sym typeface="Wingdings"/>
              </a:rPr>
              <a:t></a:t>
            </a:r>
            <a:r>
              <a:rPr lang="en-US" dirty="0" smtClean="0"/>
              <a:t> </a:t>
            </a:r>
            <a:r>
              <a:rPr lang="en-US" dirty="0" err="1" smtClean="0"/>
              <a:t>Một</a:t>
            </a:r>
            <a:r>
              <a:rPr lang="en-US" dirty="0" smtClean="0"/>
              <a:t> </a:t>
            </a:r>
            <a:r>
              <a:rPr lang="en-US" dirty="0" err="1" smtClean="0"/>
              <a:t>cá</a:t>
            </a:r>
            <a:r>
              <a:rPr lang="en-US" dirty="0" smtClean="0"/>
              <a:t> </a:t>
            </a:r>
            <a:r>
              <a:rPr lang="en-US" dirty="0" err="1" smtClean="0"/>
              <a:t>nhân</a:t>
            </a:r>
            <a:r>
              <a:rPr lang="en-US" dirty="0" smtClean="0"/>
              <a:t> </a:t>
            </a:r>
            <a:r>
              <a:rPr lang="en-US" dirty="0" err="1" smtClean="0"/>
              <a:t>được</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và</a:t>
            </a:r>
            <a:r>
              <a:rPr lang="en-US" dirty="0" smtClean="0"/>
              <a:t> </a:t>
            </a:r>
            <a:r>
              <a:rPr lang="en-US" dirty="0" err="1" smtClean="0"/>
              <a:t>xác</a:t>
            </a:r>
            <a:r>
              <a:rPr lang="en-US" dirty="0" smtClean="0"/>
              <a:t> </a:t>
            </a:r>
            <a:r>
              <a:rPr lang="en-US" dirty="0" err="1" smtClean="0"/>
              <a:t>định</a:t>
            </a:r>
            <a:r>
              <a:rPr lang="en-US" dirty="0" smtClean="0"/>
              <a:t>.</a:t>
            </a:r>
          </a:p>
          <a:p>
            <a:pPr lvl="0"/>
            <a:r>
              <a:rPr lang="en-US" dirty="0" err="1" smtClean="0"/>
              <a:t>Gần</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mặt</a:t>
            </a:r>
            <a:r>
              <a:rPr lang="en-US" dirty="0" smtClean="0"/>
              <a:t> </a:t>
            </a:r>
            <a:r>
              <a:rPr lang="en-US" dirty="0" err="1" smtClean="0"/>
              <a:t>nhưng</a:t>
            </a:r>
            <a:r>
              <a:rPr lang="en-US" dirty="0" smtClean="0"/>
              <a:t> </a:t>
            </a:r>
            <a:r>
              <a:rPr lang="en-US" dirty="0" err="1" smtClean="0"/>
              <a:t>không</a:t>
            </a:r>
            <a:r>
              <a:rPr lang="en-US" dirty="0" smtClean="0"/>
              <a:t> </a:t>
            </a:r>
            <a:r>
              <a:rPr lang="en-US" dirty="0" err="1" smtClean="0"/>
              <a:t>gần</a:t>
            </a:r>
            <a:r>
              <a:rPr lang="en-US" dirty="0" smtClean="0"/>
              <a:t> </a:t>
            </a:r>
            <a:r>
              <a:rPr lang="en-US" dirty="0" err="1" smtClean="0"/>
              <a:t>một</a:t>
            </a:r>
            <a:r>
              <a:rPr lang="en-US" dirty="0" smtClean="0"/>
              <a:t> </a:t>
            </a:r>
            <a:r>
              <a:rPr lang="en-US" dirty="0" err="1" smtClean="0"/>
              <a:t>lớp</a:t>
            </a:r>
            <a:r>
              <a:rPr lang="en-US" dirty="0" smtClean="0"/>
              <a:t> </a:t>
            </a:r>
            <a:r>
              <a:rPr lang="en-US" dirty="0" err="1" smtClean="0"/>
              <a:t>khuôn</a:t>
            </a:r>
            <a:r>
              <a:rPr lang="en-US" dirty="0" smtClean="0"/>
              <a:t> </a:t>
            </a:r>
            <a:r>
              <a:rPr lang="en-US" dirty="0" err="1" smtClean="0"/>
              <a:t>mặt</a:t>
            </a:r>
            <a:r>
              <a:rPr lang="en-US" dirty="0" smtClean="0"/>
              <a:t>. </a:t>
            </a:r>
            <a:r>
              <a:rPr lang="en-US" dirty="0" smtClean="0">
                <a:sym typeface="Wingdings"/>
              </a:rPr>
              <a:t></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một</a:t>
            </a:r>
            <a:r>
              <a:rPr lang="en-US" dirty="0" smtClean="0"/>
              <a:t> </a:t>
            </a:r>
            <a:r>
              <a:rPr lang="en-US" dirty="0" err="1" smtClean="0"/>
              <a:t>cá</a:t>
            </a:r>
            <a:r>
              <a:rPr lang="en-US" dirty="0" smtClean="0"/>
              <a:t> </a:t>
            </a:r>
            <a:r>
              <a:rPr lang="en-US" dirty="0" err="1" smtClean="0"/>
              <a:t>nhân</a:t>
            </a:r>
            <a:r>
              <a:rPr lang="en-US" dirty="0" smtClean="0"/>
              <a:t> </a:t>
            </a:r>
            <a:r>
              <a:rPr lang="en-US" dirty="0" err="1" smtClean="0"/>
              <a:t>lạ</a:t>
            </a:r>
            <a:r>
              <a:rPr lang="en-US" dirty="0" smtClean="0"/>
              <a:t>.</a:t>
            </a:r>
          </a:p>
          <a:p>
            <a:pPr lvl="0"/>
            <a:r>
              <a:rPr lang="en-US" dirty="0" err="1" smtClean="0"/>
              <a:t>Xa</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mặt</a:t>
            </a:r>
            <a:r>
              <a:rPr lang="en-US" dirty="0" smtClean="0"/>
              <a:t> </a:t>
            </a:r>
            <a:r>
              <a:rPr lang="en-US" dirty="0" err="1" smtClean="0"/>
              <a:t>và</a:t>
            </a:r>
            <a:r>
              <a:rPr lang="en-US" dirty="0" smtClean="0"/>
              <a:t> </a:t>
            </a:r>
            <a:r>
              <a:rPr lang="en-US" dirty="0" err="1" smtClean="0"/>
              <a:t>gần</a:t>
            </a:r>
            <a:r>
              <a:rPr lang="en-US" dirty="0" smtClean="0"/>
              <a:t> </a:t>
            </a:r>
            <a:r>
              <a:rPr lang="en-US" dirty="0" err="1" smtClean="0"/>
              <a:t>một</a:t>
            </a:r>
            <a:r>
              <a:rPr lang="en-US" dirty="0" smtClean="0"/>
              <a:t> </a:t>
            </a:r>
            <a:r>
              <a:rPr lang="en-US" dirty="0" err="1" smtClean="0"/>
              <a:t>lớp</a:t>
            </a:r>
            <a:r>
              <a:rPr lang="en-US" dirty="0" smtClean="0"/>
              <a:t> </a:t>
            </a:r>
            <a:r>
              <a:rPr lang="en-US" dirty="0" err="1" smtClean="0"/>
              <a:t>mặt</a:t>
            </a:r>
            <a:r>
              <a:rPr lang="en-US" dirty="0" smtClean="0"/>
              <a:t>. </a:t>
            </a:r>
            <a:r>
              <a:rPr lang="en-US" dirty="0" smtClean="0">
                <a:sym typeface="Wingdings"/>
              </a:rPr>
              <a:t></a:t>
            </a:r>
            <a:r>
              <a:rPr lang="en-US" dirty="0" smtClean="0"/>
              <a:t> </a:t>
            </a:r>
            <a:r>
              <a:rPr lang="en-US" dirty="0" err="1" smtClean="0"/>
              <a:t>Ảnh</a:t>
            </a:r>
            <a:r>
              <a:rPr lang="en-US" dirty="0" smtClean="0"/>
              <a:t> </a:t>
            </a:r>
            <a:r>
              <a:rPr lang="en-US" dirty="0" err="1" smtClean="0"/>
              <a:t>đã</a:t>
            </a:r>
            <a:r>
              <a:rPr lang="en-US" dirty="0" smtClean="0"/>
              <a:t> </a:t>
            </a:r>
            <a:r>
              <a:rPr lang="en-US" dirty="0" err="1" smtClean="0"/>
              <a:t>cho</a:t>
            </a:r>
            <a:r>
              <a:rPr lang="en-US" dirty="0" smtClean="0"/>
              <a:t> </a:t>
            </a:r>
            <a:r>
              <a:rPr lang="en-US" dirty="0" err="1" smtClean="0"/>
              <a:t>không</a:t>
            </a:r>
            <a:r>
              <a:rPr lang="en-US" dirty="0" smtClean="0"/>
              <a:t> </a:t>
            </a:r>
            <a:r>
              <a:rPr lang="en-US" dirty="0" err="1" smtClean="0"/>
              <a:t>diễn</a:t>
            </a:r>
            <a:r>
              <a:rPr lang="en-US" dirty="0" smtClean="0"/>
              <a:t> </a:t>
            </a:r>
            <a:r>
              <a:rPr lang="en-US" dirty="0" err="1" smtClean="0"/>
              <a:t>tả</a:t>
            </a:r>
            <a:r>
              <a:rPr lang="en-US" dirty="0" smtClean="0"/>
              <a:t> </a:t>
            </a:r>
            <a:r>
              <a:rPr lang="en-US" dirty="0" err="1" smtClean="0"/>
              <a:t>gương</a:t>
            </a:r>
            <a:r>
              <a:rPr lang="en-US" dirty="0" smtClean="0"/>
              <a:t> </a:t>
            </a:r>
            <a:r>
              <a:rPr lang="en-US" dirty="0" err="1" smtClean="0"/>
              <a:t>mặt</a:t>
            </a:r>
            <a:r>
              <a:rPr lang="en-US" dirty="0" smtClean="0"/>
              <a:t>.</a:t>
            </a:r>
          </a:p>
          <a:p>
            <a:pPr lvl="0"/>
            <a:r>
              <a:rPr lang="en-US" dirty="0" err="1" smtClean="0"/>
              <a:t>Xa</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mặt</a:t>
            </a:r>
            <a:r>
              <a:rPr lang="en-US" dirty="0" smtClean="0"/>
              <a:t> </a:t>
            </a:r>
            <a:r>
              <a:rPr lang="en-US" dirty="0" err="1" smtClean="0"/>
              <a:t>và</a:t>
            </a:r>
            <a:r>
              <a:rPr lang="en-US" dirty="0" smtClean="0"/>
              <a:t> </a:t>
            </a:r>
            <a:r>
              <a:rPr lang="en-US" dirty="0" err="1" smtClean="0"/>
              <a:t>không</a:t>
            </a:r>
            <a:r>
              <a:rPr lang="en-US" dirty="0" smtClean="0"/>
              <a:t> </a:t>
            </a:r>
            <a:r>
              <a:rPr lang="en-US" dirty="0" err="1" smtClean="0"/>
              <a:t>gần</a:t>
            </a:r>
            <a:r>
              <a:rPr lang="en-US" dirty="0" smtClean="0"/>
              <a:t> </a:t>
            </a:r>
            <a:r>
              <a:rPr lang="en-US" dirty="0" err="1" smtClean="0"/>
              <a:t>lớp</a:t>
            </a:r>
            <a:r>
              <a:rPr lang="en-US" dirty="0" smtClean="0"/>
              <a:t> </a:t>
            </a:r>
            <a:r>
              <a:rPr lang="en-US" dirty="0" err="1" smtClean="0"/>
              <a:t>mặt</a:t>
            </a:r>
            <a:r>
              <a:rPr lang="en-US" dirty="0" smtClean="0"/>
              <a:t> </a:t>
            </a:r>
            <a:r>
              <a:rPr lang="en-US" dirty="0" err="1" smtClean="0"/>
              <a:t>nào</a:t>
            </a:r>
            <a:r>
              <a:rPr lang="en-US" dirty="0" smtClean="0"/>
              <a:t>. </a:t>
            </a:r>
            <a:r>
              <a:rPr lang="en-US" dirty="0" smtClean="0">
                <a:sym typeface="Wingdings"/>
              </a:rPr>
              <a:t></a:t>
            </a:r>
            <a:r>
              <a:rPr lang="en-US" dirty="0" smtClean="0"/>
              <a:t> </a:t>
            </a:r>
            <a:r>
              <a:rPr lang="en-US" dirty="0" err="1" smtClean="0"/>
              <a:t>Ảnh</a:t>
            </a:r>
            <a:r>
              <a:rPr lang="en-US" dirty="0" smtClean="0"/>
              <a:t> </a:t>
            </a:r>
            <a:r>
              <a:rPr lang="en-US" dirty="0" err="1" smtClean="0"/>
              <a:t>đã</a:t>
            </a:r>
            <a:r>
              <a:rPr lang="en-US" dirty="0" smtClean="0"/>
              <a:t> </a:t>
            </a:r>
            <a:r>
              <a:rPr lang="en-US" dirty="0" err="1" smtClean="0"/>
              <a:t>cho</a:t>
            </a:r>
            <a:r>
              <a:rPr lang="en-US" dirty="0" smtClean="0"/>
              <a:t> </a:t>
            </a:r>
            <a:r>
              <a:rPr lang="en-US" dirty="0" err="1" smtClean="0"/>
              <a:t>không</a:t>
            </a:r>
            <a:r>
              <a:rPr lang="en-US" dirty="0" smtClean="0"/>
              <a:t> </a:t>
            </a:r>
            <a:r>
              <a:rPr lang="en-US" dirty="0" err="1" smtClean="0"/>
              <a:t>diễn</a:t>
            </a:r>
            <a:r>
              <a:rPr lang="en-US" dirty="0" smtClean="0"/>
              <a:t> </a:t>
            </a:r>
            <a:r>
              <a:rPr lang="en-US" dirty="0" err="1" smtClean="0"/>
              <a:t>tả</a:t>
            </a:r>
            <a:r>
              <a:rPr lang="en-US" dirty="0" smtClean="0"/>
              <a:t> </a:t>
            </a:r>
            <a:r>
              <a:rPr lang="en-US" dirty="0" err="1" smtClean="0"/>
              <a:t>khuôn</a:t>
            </a:r>
            <a:r>
              <a:rPr lang="en-US" dirty="0" smtClean="0"/>
              <a:t> </a:t>
            </a:r>
            <a:r>
              <a:rPr lang="en-US" dirty="0" err="1" smtClean="0"/>
              <a:t>mặt</a:t>
            </a:r>
            <a:r>
              <a:rPr lang="en-US" dirty="0" smtClean="0"/>
              <a: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Ưng</a:t>
            </a:r>
            <a:r>
              <a:rPr lang="en-US" dirty="0" smtClean="0"/>
              <a:t> </a:t>
            </a:r>
            <a:r>
              <a:rPr lang="en-US" dirty="0" err="1" smtClean="0"/>
              <a:t>dụng</a:t>
            </a:r>
            <a:r>
              <a:rPr lang="en-US" dirty="0" smtClean="0"/>
              <a:t> </a:t>
            </a:r>
            <a:r>
              <a:rPr lang="en-US" dirty="0" err="1" smtClean="0"/>
              <a:t>của</a:t>
            </a:r>
            <a:r>
              <a:rPr lang="en-US" dirty="0" smtClean="0"/>
              <a:t> </a:t>
            </a:r>
            <a:r>
              <a:rPr lang="en-US" dirty="0" err="1" smtClean="0"/>
              <a:t>biến</a:t>
            </a:r>
            <a:r>
              <a:rPr lang="en-US" dirty="0" smtClean="0"/>
              <a:t> </a:t>
            </a:r>
            <a:r>
              <a:rPr lang="en-US" dirty="0" err="1" smtClean="0"/>
              <a:t>đổi</a:t>
            </a:r>
            <a:r>
              <a:rPr lang="en-US" dirty="0" smtClean="0"/>
              <a:t> KL, PCA</a:t>
            </a:r>
            <a:endParaRPr lang="en-US" dirty="0"/>
          </a:p>
        </p:txBody>
      </p:sp>
      <p:sp>
        <p:nvSpPr>
          <p:cNvPr id="3" name="Content Placeholder 2"/>
          <p:cNvSpPr>
            <a:spLocks noGrp="1"/>
          </p:cNvSpPr>
          <p:nvPr>
            <p:ph idx="1"/>
          </p:nvPr>
        </p:nvSpPr>
        <p:spPr/>
        <p:txBody>
          <a:bodyPr>
            <a:normAutofit lnSpcReduction="10000"/>
          </a:bodyPr>
          <a:lstStyle/>
          <a:p>
            <a:r>
              <a:rPr lang="en-US" dirty="0" err="1" smtClean="0"/>
              <a:t>Nhiễu</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bởi</a:t>
            </a:r>
            <a:r>
              <a:rPr lang="en-US" dirty="0" smtClean="0"/>
              <a:t> </a:t>
            </a:r>
            <a:r>
              <a:rPr lang="en-US" dirty="0" err="1" smtClean="0"/>
              <a:t>phương</a:t>
            </a:r>
            <a:r>
              <a:rPr lang="en-US" dirty="0" smtClean="0"/>
              <a:t> </a:t>
            </a:r>
            <a:r>
              <a:rPr lang="en-US" dirty="0" err="1" smtClean="0"/>
              <a:t>sai</a:t>
            </a:r>
            <a:r>
              <a:rPr lang="en-US" dirty="0" smtClean="0"/>
              <a:t>, </a:t>
            </a:r>
            <a:r>
              <a:rPr lang="en-US" dirty="0" err="1" smtClean="0"/>
              <a:t>dư</a:t>
            </a:r>
            <a:r>
              <a:rPr lang="en-US" dirty="0" smtClean="0"/>
              <a:t> </a:t>
            </a:r>
            <a:r>
              <a:rPr lang="en-US" dirty="0" err="1" smtClean="0"/>
              <a:t>thừa</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bởi</a:t>
            </a:r>
            <a:r>
              <a:rPr lang="en-US" dirty="0" smtClean="0"/>
              <a:t> </a:t>
            </a:r>
            <a:r>
              <a:rPr lang="en-US" dirty="0" err="1" smtClean="0"/>
              <a:t>phương</a:t>
            </a:r>
            <a:r>
              <a:rPr lang="en-US" dirty="0" smtClean="0"/>
              <a:t> </a:t>
            </a:r>
            <a:r>
              <a:rPr lang="en-US" dirty="0" err="1" smtClean="0"/>
              <a:t>sai</a:t>
            </a:r>
            <a:r>
              <a:rPr lang="en-US" dirty="0" smtClean="0"/>
              <a:t>, </a:t>
            </a:r>
            <a:r>
              <a:rPr lang="en-US" dirty="0" err="1" smtClean="0"/>
              <a:t>chéo</a:t>
            </a:r>
            <a:r>
              <a:rPr lang="en-US" dirty="0" smtClean="0"/>
              <a:t> </a:t>
            </a:r>
            <a:r>
              <a:rPr lang="en-US" dirty="0" err="1" smtClean="0"/>
              <a:t>hóa</a:t>
            </a:r>
            <a:r>
              <a:rPr lang="en-US" dirty="0" smtClean="0"/>
              <a:t> ma </a:t>
            </a:r>
            <a:r>
              <a:rPr lang="en-US" dirty="0" err="1" smtClean="0"/>
              <a:t>trận</a:t>
            </a:r>
            <a:r>
              <a:rPr lang="en-US" dirty="0" smtClean="0"/>
              <a:t> </a:t>
            </a:r>
            <a:r>
              <a:rPr lang="en-US" dirty="0" err="1" smtClean="0"/>
              <a:t>hiệp</a:t>
            </a:r>
            <a:r>
              <a:rPr lang="en-US" dirty="0" smtClean="0"/>
              <a:t> </a:t>
            </a:r>
            <a:r>
              <a:rPr lang="en-US" dirty="0" err="1" smtClean="0"/>
              <a:t>phương</a:t>
            </a:r>
            <a:r>
              <a:rPr lang="en-US" dirty="0" smtClean="0"/>
              <a:t> </a:t>
            </a:r>
            <a:r>
              <a:rPr lang="en-US" dirty="0" err="1" smtClean="0"/>
              <a:t>sai</a:t>
            </a:r>
            <a:r>
              <a:rPr lang="en-US" dirty="0" smtClean="0"/>
              <a:t> </a:t>
            </a:r>
            <a:r>
              <a:rPr lang="en-US" dirty="0" err="1" smtClean="0"/>
              <a:t>cho</a:t>
            </a:r>
            <a:r>
              <a:rPr lang="en-US" dirty="0" smtClean="0"/>
              <a:t> </a:t>
            </a:r>
            <a:r>
              <a:rPr lang="en-US" dirty="0" err="1" smtClean="0"/>
              <a:t>ta</a:t>
            </a:r>
            <a:r>
              <a:rPr lang="en-US" dirty="0" smtClean="0"/>
              <a:t> </a:t>
            </a:r>
            <a:r>
              <a:rPr lang="en-US" dirty="0" err="1" smtClean="0"/>
              <a:t>một</a:t>
            </a:r>
            <a:r>
              <a:rPr lang="en-US" dirty="0" smtClean="0"/>
              <a:t> ma </a:t>
            </a:r>
            <a:r>
              <a:rPr lang="en-US" dirty="0" err="1" smtClean="0"/>
              <a:t>trận</a:t>
            </a:r>
            <a:r>
              <a:rPr lang="en-US" dirty="0" smtClean="0"/>
              <a:t> </a:t>
            </a:r>
            <a:r>
              <a:rPr lang="en-US" dirty="0" err="1" smtClean="0"/>
              <a:t>mang</a:t>
            </a:r>
            <a:r>
              <a:rPr lang="en-US" dirty="0" smtClean="0"/>
              <a:t> </a:t>
            </a:r>
            <a:r>
              <a:rPr lang="en-US" dirty="0" err="1" smtClean="0"/>
              <a:t>các</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sau</a:t>
            </a:r>
            <a:r>
              <a:rPr lang="en-US" dirty="0" smtClean="0"/>
              <a:t>:</a:t>
            </a:r>
          </a:p>
          <a:p>
            <a:pPr lvl="1"/>
            <a:r>
              <a:rPr lang="en-US" dirty="0" err="1" smtClean="0"/>
              <a:t>Phương</a:t>
            </a:r>
            <a:r>
              <a:rPr lang="en-US" dirty="0" smtClean="0"/>
              <a:t> </a:t>
            </a:r>
            <a:r>
              <a:rPr lang="en-US" dirty="0" err="1" smtClean="0"/>
              <a:t>sai</a:t>
            </a:r>
            <a:r>
              <a:rPr lang="en-US" dirty="0" smtClean="0"/>
              <a:t> </a:t>
            </a:r>
            <a:r>
              <a:rPr lang="en-US" dirty="0" err="1" smtClean="0"/>
              <a:t>lớn</a:t>
            </a:r>
            <a:r>
              <a:rPr lang="en-US" dirty="0" smtClean="0"/>
              <a:t> </a:t>
            </a:r>
            <a:r>
              <a:rPr lang="en-US" dirty="0" err="1" smtClean="0"/>
              <a:t>cho</a:t>
            </a:r>
            <a:r>
              <a:rPr lang="en-US" dirty="0" smtClean="0"/>
              <a:t> </a:t>
            </a:r>
            <a:r>
              <a:rPr lang="en-US" dirty="0" err="1" smtClean="0"/>
              <a:t>thấy</a:t>
            </a:r>
            <a:r>
              <a:rPr lang="en-US" dirty="0" smtClean="0"/>
              <a:t> </a:t>
            </a:r>
            <a:r>
              <a:rPr lang="en-US" dirty="0" err="1" smtClean="0"/>
              <a:t>nhiều</a:t>
            </a:r>
            <a:r>
              <a:rPr lang="en-US" dirty="0" smtClean="0"/>
              <a:t> </a:t>
            </a:r>
            <a:r>
              <a:rPr lang="en-US" dirty="0" err="1" smtClean="0"/>
              <a:t>thông</a:t>
            </a:r>
            <a:r>
              <a:rPr lang="en-US" dirty="0" smtClean="0"/>
              <a:t> tin </a:t>
            </a:r>
            <a:r>
              <a:rPr lang="en-US" dirty="0" err="1" smtClean="0"/>
              <a:t>chứa</a:t>
            </a:r>
            <a:r>
              <a:rPr lang="en-US" dirty="0" smtClean="0"/>
              <a:t> </a:t>
            </a:r>
            <a:r>
              <a:rPr lang="en-US" dirty="0" err="1" smtClean="0"/>
              <a:t>đựng</a:t>
            </a:r>
            <a:r>
              <a:rPr lang="en-US" dirty="0" smtClean="0"/>
              <a:t> </a:t>
            </a:r>
            <a:r>
              <a:rPr lang="en-US" dirty="0" err="1" smtClean="0"/>
              <a:t>trong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đó</a:t>
            </a:r>
            <a:r>
              <a:rPr lang="en-US" dirty="0" smtClean="0"/>
              <a:t>.</a:t>
            </a:r>
          </a:p>
          <a:p>
            <a:pPr lvl="1"/>
            <a:r>
              <a:rPr lang="en-US" dirty="0" err="1" smtClean="0"/>
              <a:t>Phương</a:t>
            </a:r>
            <a:r>
              <a:rPr lang="en-US" dirty="0" smtClean="0"/>
              <a:t> </a:t>
            </a:r>
            <a:r>
              <a:rPr lang="en-US" dirty="0" err="1" smtClean="0"/>
              <a:t>sai</a:t>
            </a:r>
            <a:r>
              <a:rPr lang="en-US" dirty="0" smtClean="0"/>
              <a:t> </a:t>
            </a:r>
            <a:r>
              <a:rPr lang="en-US" dirty="0" err="1" smtClean="0"/>
              <a:t>nhỏ</a:t>
            </a:r>
            <a:r>
              <a:rPr lang="en-US" dirty="0" smtClean="0"/>
              <a:t> </a:t>
            </a:r>
            <a:r>
              <a:rPr lang="en-US" dirty="0" err="1" smtClean="0"/>
              <a:t>cho</a:t>
            </a:r>
            <a:r>
              <a:rPr lang="en-US" dirty="0" smtClean="0"/>
              <a:t> </a:t>
            </a:r>
            <a:r>
              <a:rPr lang="en-US" dirty="0" err="1" smtClean="0"/>
              <a:t>thấy</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a:t>
            </a:r>
            <a:r>
              <a:rPr lang="en-US" dirty="0" smtClean="0"/>
              <a:t> </a:t>
            </a:r>
            <a:r>
              <a:rPr lang="en-US" dirty="0" err="1" smtClean="0"/>
              <a:t>nhiễu</a:t>
            </a:r>
            <a:r>
              <a:rPr lang="en-US" dirty="0" smtClean="0"/>
              <a:t>.</a:t>
            </a:r>
          </a:p>
          <a:p>
            <a:pPr lvl="1">
              <a:buNone/>
            </a:pPr>
            <a:r>
              <a:rPr lang="en-US" dirty="0" err="1" smtClean="0"/>
              <a:t>Dựa</a:t>
            </a:r>
            <a:r>
              <a:rPr lang="en-US" dirty="0" smtClean="0"/>
              <a:t> </a:t>
            </a:r>
            <a:r>
              <a:rPr lang="en-US" dirty="0" err="1" smtClean="0"/>
              <a:t>vào</a:t>
            </a:r>
            <a:r>
              <a:rPr lang="en-US" dirty="0" smtClean="0"/>
              <a:t> </a:t>
            </a:r>
            <a:r>
              <a:rPr lang="en-US" dirty="0" err="1" smtClean="0"/>
              <a:t>đó</a:t>
            </a:r>
            <a:r>
              <a:rPr lang="en-US" dirty="0" smtClean="0"/>
              <a:t>, </a:t>
            </a:r>
            <a:r>
              <a:rPr lang="en-US" dirty="0" err="1" smtClean="0"/>
              <a:t>ta</a:t>
            </a:r>
            <a:r>
              <a:rPr lang="en-US" dirty="0" smtClean="0"/>
              <a:t> </a:t>
            </a:r>
            <a:r>
              <a:rPr lang="en-US" dirty="0" err="1" smtClean="0"/>
              <a:t>có</a:t>
            </a:r>
            <a:r>
              <a:rPr lang="en-US" dirty="0" smtClean="0"/>
              <a:t> </a:t>
            </a:r>
            <a:r>
              <a:rPr lang="en-US" dirty="0" err="1" smtClean="0"/>
              <a:t>thể</a:t>
            </a:r>
            <a:r>
              <a:rPr lang="en-US" dirty="0" smtClean="0"/>
              <a:t> </a:t>
            </a:r>
            <a:r>
              <a:rPr lang="en-US" dirty="0" err="1" smtClean="0"/>
              <a:t>loại</a:t>
            </a:r>
            <a:r>
              <a:rPr lang="en-US" dirty="0" smtClean="0"/>
              <a:t> </a:t>
            </a:r>
            <a:r>
              <a:rPr lang="en-US" dirty="0" err="1" smtClean="0"/>
              <a:t>bỏ</a:t>
            </a:r>
            <a:r>
              <a:rPr lang="en-US" dirty="0" smtClean="0"/>
              <a:t> </a:t>
            </a:r>
            <a:r>
              <a:rPr lang="en-US" dirty="0" err="1" smtClean="0"/>
              <a:t>bớt</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không</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và</a:t>
            </a:r>
            <a:r>
              <a:rPr lang="en-US" dirty="0" smtClean="0"/>
              <a:t> </a:t>
            </a:r>
            <a:r>
              <a:rPr lang="en-US" dirty="0" err="1" smtClean="0"/>
              <a:t>chỉ</a:t>
            </a:r>
            <a:r>
              <a:rPr lang="en-US" dirty="0" smtClean="0"/>
              <a:t> </a:t>
            </a:r>
            <a:r>
              <a:rPr lang="en-US" dirty="0" err="1" smtClean="0"/>
              <a:t>giữ</a:t>
            </a:r>
            <a:r>
              <a:rPr lang="en-US" dirty="0" smtClean="0"/>
              <a:t> </a:t>
            </a:r>
            <a:r>
              <a:rPr lang="en-US" dirty="0" err="1" smtClean="0"/>
              <a:t>lại</a:t>
            </a:r>
            <a:r>
              <a:rPr lang="en-US" dirty="0" smtClean="0"/>
              <a:t> </a:t>
            </a:r>
            <a:r>
              <a:rPr lang="en-US" dirty="0" err="1" smtClean="0"/>
              <a:t>những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quan</a:t>
            </a:r>
            <a:r>
              <a:rPr lang="en-US" dirty="0" smtClean="0"/>
              <a:t> </a:t>
            </a:r>
            <a:r>
              <a:rPr lang="en-US" dirty="0" err="1" smtClean="0"/>
              <a:t>trọng</a:t>
            </a:r>
            <a:r>
              <a:rPr lang="en-US" dirty="0" smtClean="0"/>
              <a:t>.</a:t>
            </a:r>
            <a:endParaRPr lang="en-US" dirty="0" smtClean="0"/>
          </a:p>
          <a:p>
            <a:pPr lvl="1">
              <a:buNone/>
            </a:pPr>
            <a:endParaRPr lang="en-US" dirty="0" smtClean="0"/>
          </a:p>
          <a:p>
            <a:pPr marL="274320" lvl="1" indent="-274320">
              <a:buClr>
                <a:schemeClr val="accent3"/>
              </a:buClr>
              <a:buSzPct val="95000"/>
            </a:pPr>
            <a:r>
              <a:rPr lang="en-US" dirty="0" err="1" smtClean="0"/>
              <a:t>Xác</a:t>
            </a:r>
            <a:r>
              <a:rPr lang="en-US" dirty="0" smtClean="0"/>
              <a:t> </a:t>
            </a:r>
            <a:r>
              <a:rPr lang="en-US" dirty="0" err="1" smtClean="0"/>
              <a:t>định</a:t>
            </a:r>
            <a:r>
              <a:rPr lang="en-US" dirty="0" smtClean="0"/>
              <a:t> </a:t>
            </a:r>
            <a:r>
              <a:rPr lang="en-US" dirty="0" err="1" smtClean="0"/>
              <a:t>các</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và</a:t>
            </a:r>
            <a:r>
              <a:rPr lang="en-US" dirty="0" smtClean="0"/>
              <a:t> </a:t>
            </a:r>
            <a:r>
              <a:rPr lang="en-US" dirty="0" err="1" smtClean="0"/>
              <a:t>vectơ</a:t>
            </a:r>
            <a:r>
              <a:rPr lang="en-US" dirty="0" smtClean="0"/>
              <a:t> </a:t>
            </a:r>
            <a:r>
              <a:rPr lang="en-US" dirty="0" err="1" smtClean="0"/>
              <a:t>riêng</a:t>
            </a:r>
            <a:r>
              <a:rPr lang="en-US" dirty="0" smtClean="0"/>
              <a:t> </a:t>
            </a:r>
            <a:r>
              <a:rPr lang="en-US" dirty="0" err="1" smtClean="0"/>
              <a:t>tổ</a:t>
            </a:r>
            <a:r>
              <a:rPr lang="en-US" dirty="0" smtClean="0"/>
              <a:t> </a:t>
            </a:r>
            <a:r>
              <a:rPr lang="en-US" dirty="0" err="1" smtClean="0"/>
              <a:t>hợp</a:t>
            </a:r>
            <a:r>
              <a:rPr lang="en-US" dirty="0" smtClean="0"/>
              <a:t> </a:t>
            </a:r>
            <a:r>
              <a:rPr lang="en-US" dirty="0" err="1" smtClean="0"/>
              <a:t>nên</a:t>
            </a:r>
            <a:r>
              <a:rPr lang="en-US" dirty="0" smtClean="0"/>
              <a:t> </a:t>
            </a:r>
            <a:r>
              <a:rPr lang="en-US" dirty="0" err="1" smtClean="0"/>
              <a:t>khuôn</a:t>
            </a:r>
            <a:r>
              <a:rPr lang="en-US" dirty="0" smtClean="0"/>
              <a:t> </a:t>
            </a:r>
            <a:r>
              <a:rPr lang="en-US" dirty="0" err="1" smtClean="0"/>
              <a:t>mặt</a:t>
            </a:r>
            <a:r>
              <a:rPr lang="en-US" dirty="0" smtClean="0"/>
              <a:t>.</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lstStyle/>
          <a:p>
            <a:r>
              <a:rPr lang="en-US" smtClean="0"/>
              <a:t>Sinh trắc học</a:t>
            </a:r>
            <a:endParaRPr lang="vi-VN"/>
          </a:p>
        </p:txBody>
      </p:sp>
      <p:sp>
        <p:nvSpPr>
          <p:cNvPr id="3" name="Content Placeholder 2"/>
          <p:cNvSpPr>
            <a:spLocks noGrp="1"/>
          </p:cNvSpPr>
          <p:nvPr>
            <p:ph idx="1"/>
          </p:nvPr>
        </p:nvSpPr>
        <p:spPr>
          <a:xfrm>
            <a:off x="457200" y="1571612"/>
            <a:ext cx="8229600" cy="3429024"/>
          </a:xfrm>
        </p:spPr>
        <p:txBody>
          <a:bodyPr/>
          <a:lstStyle/>
          <a:p>
            <a:r>
              <a:rPr lang="en-US" sz="3200" smtClean="0"/>
              <a:t>Các đặc trưng sinh trắc của con người</a:t>
            </a:r>
          </a:p>
          <a:p>
            <a:pPr lvl="1"/>
            <a:r>
              <a:rPr lang="vi-VN" sz="3200" smtClean="0"/>
              <a:t>Đặc trưng sinh lý: vân tay, khuôn mặt, vân lòng bàn tay, tròng mắt, tai, ADN...</a:t>
            </a:r>
          </a:p>
          <a:p>
            <a:pPr lvl="1"/>
            <a:r>
              <a:rPr lang="vi-VN" sz="3200" smtClean="0"/>
              <a:t>Đặc trưng hành vi: là các đặc trưng liên quan đến hành động, ví dụ dáng đi, giọng nói, chữ ký…</a:t>
            </a:r>
          </a:p>
          <a:p>
            <a:pPr lvl="1">
              <a:buNone/>
            </a:pPr>
            <a:endParaRPr lang="vi-V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1143000"/>
          </a:xfrm>
        </p:spPr>
        <p:txBody>
          <a:bodyPr/>
          <a:lstStyle/>
          <a:p>
            <a:r>
              <a:rPr lang="en-US" smtClean="0"/>
              <a:t>Công nghệ sinh trắc học</a:t>
            </a:r>
            <a:endParaRPr lang="vi-VN"/>
          </a:p>
        </p:txBody>
      </p:sp>
      <p:sp>
        <p:nvSpPr>
          <p:cNvPr id="4" name="Content Placeholder 3"/>
          <p:cNvSpPr>
            <a:spLocks noGrp="1"/>
          </p:cNvSpPr>
          <p:nvPr>
            <p:ph idx="1"/>
          </p:nvPr>
        </p:nvSpPr>
        <p:spPr>
          <a:xfrm>
            <a:off x="500034" y="1285860"/>
            <a:ext cx="8229600" cy="2143140"/>
          </a:xfrm>
        </p:spPr>
        <p:txBody>
          <a:bodyPr/>
          <a:lstStyle/>
          <a:p>
            <a:pPr marL="274320" lvl="1" indent="-274320">
              <a:buClr>
                <a:schemeClr val="accent3"/>
              </a:buClr>
              <a:buSzPct val="95000"/>
            </a:pPr>
            <a:r>
              <a:rPr lang="vi-VN" smtClean="0"/>
              <a:t>Công nghệ sinh trắc học (biometric) sử dụng đặc trưng sinh trắc của con người để nhận diện ra cá thể người là duy nhất tồn tại trong một cơ sở dữ liệu. </a:t>
            </a:r>
          </a:p>
          <a:p>
            <a:pPr>
              <a:buNone/>
            </a:pPr>
            <a:endParaRPr lang="vi-VN"/>
          </a:p>
        </p:txBody>
      </p:sp>
      <p:pic>
        <p:nvPicPr>
          <p:cNvPr id="2050" name="Picture 2" descr="C:\Users\Thangbeomerock\Desktop\sinhtrachoc02.jpg"/>
          <p:cNvPicPr>
            <a:picLocks noChangeAspect="1" noChangeArrowheads="1"/>
          </p:cNvPicPr>
          <p:nvPr/>
        </p:nvPicPr>
        <p:blipFill>
          <a:blip r:embed="rId2"/>
          <a:srcRect/>
          <a:stretch>
            <a:fillRect/>
          </a:stretch>
        </p:blipFill>
        <p:spPr bwMode="auto">
          <a:xfrm>
            <a:off x="2786049" y="2500306"/>
            <a:ext cx="4117507" cy="4357694"/>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1143000"/>
          </a:xfrm>
        </p:spPr>
        <p:txBody>
          <a:bodyPr/>
          <a:lstStyle/>
          <a:p>
            <a:r>
              <a:rPr lang="en-US" smtClean="0"/>
              <a:t>Sinh trắc học</a:t>
            </a:r>
            <a:endParaRPr lang="vi-VN"/>
          </a:p>
        </p:txBody>
      </p:sp>
      <p:sp>
        <p:nvSpPr>
          <p:cNvPr id="4" name="Content Placeholder 3"/>
          <p:cNvSpPr>
            <a:spLocks noGrp="1"/>
          </p:cNvSpPr>
          <p:nvPr>
            <p:ph idx="1"/>
          </p:nvPr>
        </p:nvSpPr>
        <p:spPr>
          <a:xfrm>
            <a:off x="500034" y="1285860"/>
            <a:ext cx="8229600" cy="3714776"/>
          </a:xfrm>
        </p:spPr>
        <p:txBody>
          <a:bodyPr>
            <a:normAutofit/>
          </a:bodyPr>
          <a:lstStyle/>
          <a:p>
            <a:pPr marL="274320" lvl="1" indent="-274320">
              <a:buClr>
                <a:schemeClr val="accent3"/>
              </a:buClr>
              <a:buSzPct val="95000"/>
            </a:pPr>
            <a:r>
              <a:rPr lang="vi-VN" smtClean="0"/>
              <a:t>Tính chất của các đặc trưng sinh trắc</a:t>
            </a:r>
          </a:p>
          <a:p>
            <a:pPr marL="548640" lvl="2" indent="-274320">
              <a:buClr>
                <a:schemeClr val="accent3"/>
              </a:buClr>
              <a:buSzPct val="95000"/>
            </a:pPr>
            <a:r>
              <a:rPr lang="vi-VN" smtClean="0"/>
              <a:t>Duy nhất</a:t>
            </a:r>
          </a:p>
          <a:p>
            <a:pPr marL="548640" lvl="2" indent="-274320">
              <a:buClr>
                <a:schemeClr val="accent3"/>
              </a:buClr>
              <a:buSzPct val="95000"/>
            </a:pPr>
            <a:r>
              <a:rPr lang="vi-VN" smtClean="0"/>
              <a:t>Không thể chia sẻ</a:t>
            </a:r>
          </a:p>
          <a:p>
            <a:pPr marL="548640" lvl="2" indent="-274320">
              <a:buClr>
                <a:schemeClr val="accent3"/>
              </a:buClr>
              <a:buSzPct val="95000"/>
            </a:pPr>
            <a:r>
              <a:rPr lang="vi-VN" smtClean="0"/>
              <a:t>Không thể sao chép</a:t>
            </a:r>
          </a:p>
          <a:p>
            <a:pPr marL="548640" lvl="2" indent="-274320">
              <a:buClr>
                <a:schemeClr val="accent3"/>
              </a:buClr>
              <a:buSzPct val="95000"/>
            </a:pPr>
            <a:r>
              <a:rPr lang="vi-VN" smtClean="0"/>
              <a:t>Khó biến mất</a:t>
            </a:r>
          </a:p>
          <a:p>
            <a:pPr marL="274320" lvl="1" indent="-274320">
              <a:buClr>
                <a:schemeClr val="accent3"/>
              </a:buClr>
              <a:buSzPct val="95000"/>
            </a:pPr>
            <a:r>
              <a:rPr lang="vi-VN" smtClean="0"/>
              <a:t>Cấu tạo một hệ thống nhận dạng sinh trắc học:</a:t>
            </a:r>
          </a:p>
          <a:p>
            <a:pPr marL="274320" lvl="1" indent="-274320">
              <a:buClr>
                <a:schemeClr val="accent3"/>
              </a:buClr>
              <a:buSzPct val="95000"/>
            </a:pPr>
            <a:endParaRPr lang="vi-VN" smtClean="0"/>
          </a:p>
          <a:p>
            <a:pPr>
              <a:buNone/>
            </a:pPr>
            <a:endParaRPr lang="vi-VN"/>
          </a:p>
        </p:txBody>
      </p:sp>
      <p:pic>
        <p:nvPicPr>
          <p:cNvPr id="3074" name="Picture 2" descr="C:\Users\Thangbeomerock\Desktop\sinhtrachoc04.jpg"/>
          <p:cNvPicPr>
            <a:picLocks noChangeAspect="1" noChangeArrowheads="1"/>
          </p:cNvPicPr>
          <p:nvPr/>
        </p:nvPicPr>
        <p:blipFill>
          <a:blip r:embed="rId2"/>
          <a:srcRect/>
          <a:stretch>
            <a:fillRect/>
          </a:stretch>
        </p:blipFill>
        <p:spPr bwMode="auto">
          <a:xfrm>
            <a:off x="1857356" y="4000504"/>
            <a:ext cx="5785517" cy="250033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smtClean="0"/>
              <a:t>Ứng dụng</a:t>
            </a:r>
            <a:endParaRPr lang="vi-VN"/>
          </a:p>
        </p:txBody>
      </p:sp>
      <p:sp>
        <p:nvSpPr>
          <p:cNvPr id="4" name="Content Placeholder 3"/>
          <p:cNvSpPr>
            <a:spLocks noGrp="1"/>
          </p:cNvSpPr>
          <p:nvPr>
            <p:ph idx="1"/>
          </p:nvPr>
        </p:nvSpPr>
        <p:spPr>
          <a:xfrm>
            <a:off x="500034" y="1714488"/>
            <a:ext cx="8229600" cy="4857784"/>
          </a:xfrm>
        </p:spPr>
        <p:txBody>
          <a:bodyPr>
            <a:normAutofit/>
          </a:bodyPr>
          <a:lstStyle/>
          <a:p>
            <a:pPr marL="274320" lvl="1" indent="-274320">
              <a:buClr>
                <a:schemeClr val="accent3"/>
              </a:buClr>
              <a:buSzPct val="95000"/>
            </a:pPr>
            <a:r>
              <a:rPr lang="vi-VN" smtClean="0"/>
              <a:t>Thi hành pháp luật</a:t>
            </a:r>
          </a:p>
          <a:p>
            <a:pPr marL="274320" lvl="1" indent="-274320">
              <a:buClr>
                <a:schemeClr val="accent3"/>
              </a:buClr>
              <a:buSzPct val="95000"/>
            </a:pPr>
            <a:r>
              <a:rPr lang="vi-VN" smtClean="0"/>
              <a:t>Giám sát</a:t>
            </a:r>
          </a:p>
          <a:p>
            <a:pPr marL="274320" lvl="1" indent="-274320">
              <a:buClr>
                <a:schemeClr val="accent3"/>
              </a:buClr>
              <a:buSzPct val="95000"/>
            </a:pPr>
            <a:r>
              <a:rPr lang="vi-VN" smtClean="0"/>
              <a:t>Xuất nhập cảnh</a:t>
            </a:r>
          </a:p>
          <a:p>
            <a:pPr marL="274320" lvl="1" indent="-274320">
              <a:buClr>
                <a:schemeClr val="accent3"/>
              </a:buClr>
              <a:buSzPct val="95000"/>
            </a:pPr>
            <a:r>
              <a:rPr lang="vi-VN" smtClean="0"/>
              <a:t>Chống gian lận</a:t>
            </a:r>
          </a:p>
          <a:p>
            <a:pPr marL="274320" lvl="1" indent="-274320">
              <a:buClr>
                <a:schemeClr val="accent3"/>
              </a:buClr>
              <a:buSzPct val="95000"/>
            </a:pPr>
            <a:r>
              <a:rPr lang="vi-VN" smtClean="0"/>
              <a:t>Khách du lịch tin cậy</a:t>
            </a:r>
          </a:p>
          <a:p>
            <a:pPr marL="274320" lvl="1" indent="-274320">
              <a:buClr>
                <a:schemeClr val="accent3"/>
              </a:buClr>
              <a:buSzPct val="95000"/>
            </a:pPr>
            <a:r>
              <a:rPr lang="vi-VN" smtClean="0"/>
              <a:t>Quản lí vào – ra</a:t>
            </a:r>
          </a:p>
          <a:p>
            <a:pPr marL="274320" lvl="1" indent="-274320">
              <a:buClr>
                <a:schemeClr val="accent3"/>
              </a:buClr>
              <a:buSzPct val="95000"/>
            </a:pPr>
            <a:r>
              <a:rPr lang="vi-VN" smtClean="0"/>
              <a:t>Quản lí nhân công</a:t>
            </a:r>
          </a:p>
          <a:p>
            <a:pPr marL="274320" lvl="1" indent="-274320">
              <a:buClr>
                <a:schemeClr val="accent3"/>
              </a:buClr>
              <a:buSzPct val="95000"/>
            </a:pPr>
            <a:r>
              <a:rPr lang="vi-VN" smtClean="0"/>
              <a:t>Quản lí khách hàng</a:t>
            </a:r>
          </a:p>
          <a:p>
            <a:pPr marL="274320" lvl="1" indent="-274320">
              <a:buClr>
                <a:schemeClr val="accent3"/>
              </a:buClr>
              <a:buSzPct val="95000"/>
            </a:pPr>
            <a:r>
              <a:rPr lang="vi-VN" smtClean="0"/>
              <a:t>Bảo vệ tài sản</a:t>
            </a:r>
          </a:p>
          <a:p>
            <a:pPr marL="274320" lvl="1" indent="-274320">
              <a:buClr>
                <a:schemeClr val="accent3"/>
              </a:buClr>
              <a:buSzPct val="95000"/>
              <a:buNone/>
            </a:pPr>
            <a:r>
              <a:rPr lang="vi-VN" smtClean="0"/>
              <a:t>	...</a:t>
            </a:r>
          </a:p>
          <a:p>
            <a:pPr marL="274320" lvl="1" indent="-274320">
              <a:buClr>
                <a:schemeClr val="accent3"/>
              </a:buClr>
              <a:buSzPct val="95000"/>
            </a:pPr>
            <a:endParaRPr lang="vi-VN" smtClean="0"/>
          </a:p>
          <a:p>
            <a:pPr>
              <a:buNone/>
            </a:pPr>
            <a:endParaRPr lang="vi-V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smtClean="0"/>
              <a:t>Đặc trưng sinh trắc khuôn mặt</a:t>
            </a:r>
            <a:endParaRPr lang="vi-VN"/>
          </a:p>
        </p:txBody>
      </p:sp>
      <p:sp>
        <p:nvSpPr>
          <p:cNvPr id="4" name="Content Placeholder 3"/>
          <p:cNvSpPr>
            <a:spLocks noGrp="1"/>
          </p:cNvSpPr>
          <p:nvPr>
            <p:ph idx="1"/>
          </p:nvPr>
        </p:nvSpPr>
        <p:spPr>
          <a:xfrm>
            <a:off x="500034" y="1571612"/>
            <a:ext cx="8229600" cy="5000660"/>
          </a:xfrm>
        </p:spPr>
        <p:txBody>
          <a:bodyPr>
            <a:normAutofit fontScale="92500" lnSpcReduction="10000"/>
          </a:bodyPr>
          <a:lstStyle/>
          <a:p>
            <a:pPr marL="274320" lvl="1" indent="-274320">
              <a:buClr>
                <a:schemeClr val="accent3"/>
              </a:buClr>
              <a:buSzPct val="95000"/>
            </a:pPr>
            <a:r>
              <a:rPr lang="vi-VN" smtClean="0"/>
              <a:t>Các đặc trưng sinh trắc khuôn mặt là những đặc điểm riêng trên khuôn mặt mỗi người gần như không thay đổi theo thời gian (trừ một số sự cố, tai nạn, phẫu thuật chỉnh hình...), các đặc điểm này phân biệt giữa người này và người kia, rất khó có thể xảy ra trùng lặp. </a:t>
            </a:r>
            <a:endParaRPr lang="en-US" smtClean="0"/>
          </a:p>
          <a:p>
            <a:pPr lvl="1"/>
            <a:r>
              <a:rPr lang="en-US" smtClean="0"/>
              <a:t>Màu da mặt người</a:t>
            </a:r>
            <a:endParaRPr lang="vi-VN" sz="1800" smtClean="0"/>
          </a:p>
          <a:p>
            <a:pPr lvl="1"/>
            <a:r>
              <a:rPr lang="en-US" smtClean="0"/>
              <a:t>Trán (khoảng rộng)</a:t>
            </a:r>
            <a:endParaRPr lang="vi-VN" sz="1800" smtClean="0"/>
          </a:p>
          <a:p>
            <a:pPr lvl="1"/>
            <a:r>
              <a:rPr lang="en-US" smtClean="0"/>
              <a:t>Xương gò má</a:t>
            </a:r>
            <a:endParaRPr lang="vi-VN" sz="1800" smtClean="0"/>
          </a:p>
          <a:p>
            <a:pPr lvl="1"/>
            <a:r>
              <a:rPr lang="en-US" smtClean="0"/>
              <a:t>Mắt</a:t>
            </a:r>
            <a:endParaRPr lang="vi-VN" sz="1800" smtClean="0"/>
          </a:p>
          <a:p>
            <a:pPr lvl="1"/>
            <a:r>
              <a:rPr lang="en-US" smtClean="0"/>
              <a:t>Mũi</a:t>
            </a:r>
            <a:endParaRPr lang="vi-VN" sz="1800" smtClean="0"/>
          </a:p>
          <a:p>
            <a:pPr lvl="1"/>
            <a:r>
              <a:rPr lang="en-US" smtClean="0"/>
              <a:t>Miệng</a:t>
            </a:r>
            <a:endParaRPr lang="vi-VN" sz="1800" smtClean="0"/>
          </a:p>
          <a:p>
            <a:pPr lvl="1"/>
            <a:r>
              <a:rPr lang="en-US" smtClean="0"/>
              <a:t>Tai</a:t>
            </a:r>
            <a:endParaRPr lang="vi-VN" sz="1800" smtClean="0"/>
          </a:p>
          <a:p>
            <a:pPr lvl="1"/>
            <a:r>
              <a:rPr lang="en-US" smtClean="0"/>
              <a:t>Khuôn mặt</a:t>
            </a:r>
            <a:endParaRPr lang="vi-VN" sz="1800" smtClean="0"/>
          </a:p>
          <a:p>
            <a:pPr lvl="1"/>
            <a:r>
              <a:rPr lang="en-US" smtClean="0"/>
              <a:t>Lông mày</a:t>
            </a:r>
            <a:endParaRPr lang="vi-VN" sz="1800" smtClean="0"/>
          </a:p>
          <a:p>
            <a:pPr marL="548640" lvl="2" indent="-274320">
              <a:buClr>
                <a:schemeClr val="accent3"/>
              </a:buClr>
              <a:buSzPct val="95000"/>
              <a:buNone/>
            </a:pPr>
            <a:r>
              <a:rPr lang="en-US" smtClean="0"/>
              <a:t>	...</a:t>
            </a:r>
          </a:p>
          <a:p>
            <a:pPr marL="548640" lvl="2" indent="-274320">
              <a:buClr>
                <a:schemeClr val="accent3"/>
              </a:buClr>
              <a:buSzPct val="95000"/>
            </a:pPr>
            <a:endParaRPr lang="vi-VN" smtClean="0"/>
          </a:p>
          <a:p>
            <a:pPr marL="274320" lvl="1" indent="-274320">
              <a:buClr>
                <a:schemeClr val="accent3"/>
              </a:buClr>
              <a:buSzPct val="95000"/>
              <a:buNone/>
            </a:pPr>
            <a:endParaRPr lang="vi-VN" smtClean="0"/>
          </a:p>
          <a:p>
            <a:pPr marL="274320" lvl="1" indent="-274320">
              <a:buClr>
                <a:schemeClr val="accent3"/>
              </a:buClr>
              <a:buSzPct val="95000"/>
            </a:pPr>
            <a:endParaRPr lang="vi-VN" smtClean="0"/>
          </a:p>
          <a:p>
            <a:pPr>
              <a:buNone/>
            </a:pPr>
            <a:endParaRPr lang="vi-V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smtClean="0"/>
              <a:t>Nhận dạng khuôn mặt</a:t>
            </a:r>
            <a:endParaRPr lang="vi-VN"/>
          </a:p>
        </p:txBody>
      </p:sp>
      <p:sp>
        <p:nvSpPr>
          <p:cNvPr id="4" name="Content Placeholder 3"/>
          <p:cNvSpPr>
            <a:spLocks noGrp="1"/>
          </p:cNvSpPr>
          <p:nvPr>
            <p:ph idx="1"/>
          </p:nvPr>
        </p:nvSpPr>
        <p:spPr>
          <a:xfrm>
            <a:off x="500034" y="1714488"/>
            <a:ext cx="8229600" cy="4857784"/>
          </a:xfrm>
        </p:spPr>
        <p:txBody>
          <a:bodyPr>
            <a:normAutofit/>
          </a:bodyPr>
          <a:lstStyle/>
          <a:p>
            <a:pPr marL="274320" lvl="1" indent="-274320">
              <a:buClr>
                <a:schemeClr val="accent3"/>
              </a:buClr>
              <a:buSzPct val="95000"/>
            </a:pPr>
            <a:r>
              <a:rPr lang="vi-VN" smtClean="0"/>
              <a:t>Phương pháp tiếp cận bằng màu da (Skin Color Approaches Model)</a:t>
            </a:r>
          </a:p>
          <a:p>
            <a:pPr marL="274320" lvl="1" indent="-274320">
              <a:buClr>
                <a:schemeClr val="accent3"/>
              </a:buClr>
              <a:buSzPct val="95000"/>
            </a:pPr>
            <a:r>
              <a:rPr lang="vi-VN" smtClean="0"/>
              <a:t>Phương pháp tiếp cận phân tách, trích chọn đặc trưng khuôn mặt (Classification Approaches Model)</a:t>
            </a:r>
          </a:p>
          <a:p>
            <a:pPr marL="274320" lvl="1" indent="-274320">
              <a:buClr>
                <a:schemeClr val="accent3"/>
              </a:buClr>
              <a:buSzPct val="95000"/>
            </a:pPr>
            <a:r>
              <a:rPr lang="vi-VN" smtClean="0"/>
              <a:t>Phương pháp tiếp cận theo mô hình đường viền linh hoạt (Active Shape Model) </a:t>
            </a:r>
          </a:p>
          <a:p>
            <a:pPr marL="274320" lvl="1" indent="-274320">
              <a:buClr>
                <a:schemeClr val="accent3"/>
              </a:buClr>
              <a:buSzPct val="95000"/>
            </a:pPr>
            <a:r>
              <a:rPr lang="vi-VN" smtClean="0"/>
              <a:t>Phương pháp tiếp cận theo mô hình xuất hiện linh hoạt (Active Appearance Model) </a:t>
            </a:r>
          </a:p>
          <a:p>
            <a:pPr marL="274320" lvl="1" indent="-274320">
              <a:buClr>
                <a:schemeClr val="accent3"/>
              </a:buClr>
              <a:buSzPct val="95000"/>
            </a:pPr>
            <a:endParaRPr lang="vi-VN" smtClean="0"/>
          </a:p>
          <a:p>
            <a:pPr marL="274320" lvl="1" indent="-274320">
              <a:buClr>
                <a:schemeClr val="accent3"/>
              </a:buClr>
              <a:buSzPct val="95000"/>
            </a:pPr>
            <a:endParaRPr lang="vi-VN" smtClean="0"/>
          </a:p>
          <a:p>
            <a:pPr>
              <a:buNone/>
            </a:pPr>
            <a:endParaRPr lang="vi-V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normAutofit fontScale="90000"/>
          </a:bodyPr>
          <a:lstStyle/>
          <a:p>
            <a:r>
              <a:rPr lang="vi-VN" smtClean="0"/>
              <a:t>Skin Color Approaches Model</a:t>
            </a:r>
            <a:endParaRPr lang="vi-VN"/>
          </a:p>
        </p:txBody>
      </p:sp>
      <p:sp>
        <p:nvSpPr>
          <p:cNvPr id="4" name="Content Placeholder 3"/>
          <p:cNvSpPr>
            <a:spLocks noGrp="1"/>
          </p:cNvSpPr>
          <p:nvPr>
            <p:ph idx="1"/>
          </p:nvPr>
        </p:nvSpPr>
        <p:spPr>
          <a:xfrm>
            <a:off x="500034" y="1714488"/>
            <a:ext cx="8229600" cy="4857784"/>
          </a:xfrm>
        </p:spPr>
        <p:txBody>
          <a:bodyPr>
            <a:normAutofit/>
          </a:bodyPr>
          <a:lstStyle/>
          <a:p>
            <a:pPr marL="274320" lvl="1" indent="-274320">
              <a:buClr>
                <a:schemeClr val="accent3"/>
              </a:buClr>
              <a:buSzPct val="95000"/>
            </a:pPr>
            <a:r>
              <a:rPr lang="en-US" smtClean="0"/>
              <a:t>Phân vùng rõ ràng giữa các vùng có xuất hiện da và vùng không xuất hiện da. Từ đó, phát hiện xem trong một bức ảnh có chứa (nội dung) khuôn mặt người hay không, từ đó xác định xem đâu là khuôn mặt, vị trí khuôn mặt...</a:t>
            </a:r>
          </a:p>
          <a:p>
            <a:pPr marL="274320" lvl="1" indent="-274320">
              <a:buClr>
                <a:schemeClr val="accent3"/>
              </a:buClr>
              <a:buSzPct val="95000"/>
            </a:pPr>
            <a:r>
              <a:rPr lang="en-US" smtClean="0"/>
              <a:t>Một số phương pháp xác định dựa trên màu da:</a:t>
            </a:r>
          </a:p>
          <a:p>
            <a:pPr marL="548640" lvl="2" indent="-274320">
              <a:buClr>
                <a:schemeClr val="accent3"/>
              </a:buClr>
              <a:buSzPct val="95000"/>
            </a:pPr>
            <a:r>
              <a:rPr lang="en-US" smtClean="0"/>
              <a:t>Phân cụm theo màu da người của Kovac</a:t>
            </a:r>
          </a:p>
          <a:p>
            <a:pPr marL="548640" lvl="2" indent="-274320">
              <a:buClr>
                <a:schemeClr val="accent3"/>
              </a:buClr>
              <a:buSzPct val="95000"/>
            </a:pPr>
            <a:r>
              <a:rPr lang="en-US" smtClean="0"/>
              <a:t>Phương thức phát hiện vùng màu da dựa trên xác suất của Kakumanu</a:t>
            </a:r>
          </a:p>
          <a:p>
            <a:pPr marL="548640" lvl="2" indent="-274320">
              <a:buClr>
                <a:schemeClr val="accent3"/>
              </a:buClr>
              <a:buSzPct val="95000"/>
            </a:pPr>
            <a:r>
              <a:rPr lang="en-US" smtClean="0"/>
              <a:t>Dai và Nakano sử dụng phân bố của thành phần màu I trong không gian màu YIQ để phát hiện các pixels trong ảnh có chứa phần màu da người (màu da vàng)</a:t>
            </a:r>
          </a:p>
          <a:p>
            <a:pPr marL="548640" lvl="2" indent="-274320">
              <a:buClr>
                <a:schemeClr val="accent3"/>
              </a:buClr>
              <a:buSzPct val="95000"/>
              <a:buNone/>
            </a:pPr>
            <a:r>
              <a:rPr lang="en-US" smtClean="0"/>
              <a:t>	...</a:t>
            </a:r>
          </a:p>
          <a:p>
            <a:pPr marL="548640" lvl="2" indent="-274320">
              <a:buClr>
                <a:schemeClr val="accent3"/>
              </a:buClr>
              <a:buSzPct val="95000"/>
            </a:pPr>
            <a:endParaRPr lang="vi-VN" smtClean="0"/>
          </a:p>
          <a:p>
            <a:pPr>
              <a:buNone/>
            </a:pPr>
            <a:endParaRPr lang="vi-V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956</TotalTime>
  <Words>1956</Words>
  <Application>Microsoft Office PowerPoint</Application>
  <PresentationFormat>On-screen Show (4:3)</PresentationFormat>
  <Paragraphs>165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ĐẠI HỌC BÁCH KHOA HÀ NỘI ViỆN CÔNG NGHỆ THÔNG TIN VÀ TRUYỀN THÔNG</vt:lpstr>
      <vt:lpstr>Nội dung</vt:lpstr>
      <vt:lpstr>Sinh trắc học</vt:lpstr>
      <vt:lpstr>Công nghệ sinh trắc học</vt:lpstr>
      <vt:lpstr>Sinh trắc học</vt:lpstr>
      <vt:lpstr>Ứng dụng</vt:lpstr>
      <vt:lpstr>Đặc trưng sinh trắc khuôn mặt</vt:lpstr>
      <vt:lpstr>Nhận dạng khuôn mặt</vt:lpstr>
      <vt:lpstr>Skin Color Approaches Model</vt:lpstr>
      <vt:lpstr>Classification Approaches Model</vt:lpstr>
      <vt:lpstr>Active Shape Model</vt:lpstr>
      <vt:lpstr>Active Appearance Model</vt:lpstr>
      <vt:lpstr>Cơ sở lí thuyết của phép biến đổiKL</vt:lpstr>
      <vt:lpstr>Cơ sở lí thuyết của phép biến đổiKL</vt:lpstr>
      <vt:lpstr>Các bước thực hiện PCA</vt:lpstr>
      <vt:lpstr>Tính chất của PCA</vt:lpstr>
      <vt:lpstr>Vì sao không nên dùng PCA</vt:lpstr>
      <vt:lpstr>Mục tiêu</vt:lpstr>
      <vt:lpstr>Các bước thực hiện</vt:lpstr>
      <vt:lpstr>Các bước thực hiện</vt:lpstr>
      <vt:lpstr>Tính toán các vectơ khuôn mặt riêng:</vt:lpstr>
      <vt:lpstr>Tính toán các vectơ khuôn mặt riêng:</vt:lpstr>
      <vt:lpstr>Tính toán các vectơ khuôn mặt riêng:</vt:lpstr>
      <vt:lpstr>Tính toán các vectơ khuôn mặt riêng:</vt:lpstr>
      <vt:lpstr>Tính toán các vectơ khuôn mặt riêng:</vt:lpstr>
      <vt:lpstr>Nhận diện</vt:lpstr>
      <vt:lpstr>Nhận diện</vt:lpstr>
      <vt:lpstr>Nhận diện</vt:lpstr>
      <vt:lpstr>Ưng dụng của biến đổi KL, PCA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ĐẠI HỌC BÁCH KHOA HÀ NỘI ViỆN CÔNG NGHỆ THÔNG TIN VÀ TRUYỀN THÔNG</dc:title>
  <dc:creator>Thangbeomerock</dc:creator>
  <cp:lastModifiedBy>PHUC</cp:lastModifiedBy>
  <cp:revision>122</cp:revision>
  <dcterms:created xsi:type="dcterms:W3CDTF">2011-05-03T19:47:01Z</dcterms:created>
  <dcterms:modified xsi:type="dcterms:W3CDTF">2011-05-16T16:55:12Z</dcterms:modified>
</cp:coreProperties>
</file>