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88" r:id="rId10"/>
    <p:sldId id="289" r:id="rId11"/>
    <p:sldId id="290" r:id="rId12"/>
    <p:sldId id="291" r:id="rId13"/>
    <p:sldId id="282" r:id="rId14"/>
    <p:sldId id="283" r:id="rId15"/>
    <p:sldId id="284" r:id="rId16"/>
    <p:sldId id="285" r:id="rId17"/>
    <p:sldId id="280" r:id="rId18"/>
    <p:sldId id="272" r:id="rId19"/>
    <p:sldId id="273" r:id="rId20"/>
    <p:sldId id="274" r:id="rId21"/>
    <p:sldId id="277" r:id="rId22"/>
    <p:sldId id="275" r:id="rId23"/>
    <p:sldId id="276" r:id="rId24"/>
    <p:sldId id="286" r:id="rId25"/>
    <p:sldId id="278" r:id="rId26"/>
    <p:sldId id="279" r:id="rId27"/>
    <p:sldId id="287" r:id="rId28"/>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19" name="Footer Placeholder 18"/>
          <p:cNvSpPr>
            <a:spLocks noGrp="1"/>
          </p:cNvSpPr>
          <p:nvPr>
            <p:ph type="ftr" sz="quarter" idx="11"/>
          </p:nvPr>
        </p:nvSpPr>
        <p:spPr/>
        <p:txBody>
          <a:bodyPr/>
          <a:lstStyle/>
          <a:p>
            <a:endParaRPr lang="vi-VN"/>
          </a:p>
        </p:txBody>
      </p:sp>
      <p:sp>
        <p:nvSpPr>
          <p:cNvPr id="27" name="Slide Number Placeholder 26"/>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C29FD1-EF05-4716-B156-EC8137BE61DA}" type="datetimeFigureOut">
              <a:rPr lang="vi-VN" smtClean="0"/>
              <a:pPr/>
              <a:t>11/05/2011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8077200" y="6356350"/>
            <a:ext cx="609600" cy="365125"/>
          </a:xfrm>
        </p:spPr>
        <p:txBody>
          <a:bodyPr/>
          <a:lstStyle/>
          <a:p>
            <a:fld id="{9F3E2BE0-CCF0-4E5D-8478-AE670382B8DA}" type="slidenum">
              <a:rPr lang="vi-VN" smtClean="0"/>
              <a:pPr/>
              <a:t>‹#›</a:t>
            </a:fld>
            <a:endParaRPr lang="vi-V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C29FD1-EF05-4716-B156-EC8137BE61DA}" type="datetimeFigureOut">
              <a:rPr lang="vi-VN" smtClean="0"/>
              <a:pPr/>
              <a:t>11/05/2011</a:t>
            </a:fld>
            <a:endParaRPr lang="vi-V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vi-V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3E2BE0-CCF0-4E5D-8478-AE670382B8DA}" type="slidenum">
              <a:rPr lang="vi-VN" smtClean="0"/>
              <a:pPr/>
              <a:t>‹#›</a:t>
            </a:fld>
            <a:endParaRPr lang="vi-V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pPr algn="ct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ĐẠI HỌC BÁCH KHOA HÀ NỘI</a:t>
            </a:r>
            <a:b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0" dirty="0" err="1" smtClean="0">
                <a:effectLst>
                  <a:outerShdw blurRad="38100" dist="38100" dir="2700000" algn="tl">
                    <a:srgbClr val="000000">
                      <a:alpha val="43137"/>
                    </a:srgbClr>
                  </a:outerShdw>
                </a:effectLst>
                <a:latin typeface="Times New Roman" pitchFamily="18" charset="0"/>
                <a:cs typeface="Times New Roman" pitchFamily="18" charset="0"/>
              </a:rPr>
              <a:t>ViỆN</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CÔNG NGHỆ THÔNG TIN VÀ TRUYỀN THÔNG</a:t>
            </a:r>
            <a:endParaRPr lang="en-US" sz="2400" b="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8229600" cy="5943600"/>
          </a:xfrm>
        </p:spPr>
        <p:txBody>
          <a:bodyPr>
            <a:normAutofit/>
          </a:bodyPr>
          <a:lstStyle/>
          <a:p>
            <a:pPr algn="ctr"/>
            <a:r>
              <a:rPr lang="en-US" sz="2400" b="1" dirty="0" smtClean="0">
                <a:solidFill>
                  <a:schemeClr val="tx1">
                    <a:lumMod val="75000"/>
                    <a:lumOff val="25000"/>
                  </a:schemeClr>
                </a:solidFill>
                <a:latin typeface="Times New Roman" pitchFamily="18" charset="0"/>
                <a:cs typeface="Times New Roman" pitchFamily="18" charset="0"/>
              </a:rPr>
              <a:t>BÀI TẬP LỚN XỬ </a:t>
            </a:r>
            <a:r>
              <a:rPr lang="en-US" sz="2400" b="1" smtClean="0">
                <a:solidFill>
                  <a:schemeClr val="tx1">
                    <a:lumMod val="75000"/>
                    <a:lumOff val="25000"/>
                  </a:schemeClr>
                </a:solidFill>
                <a:latin typeface="Times New Roman" pitchFamily="18" charset="0"/>
                <a:cs typeface="Times New Roman" pitchFamily="18" charset="0"/>
              </a:rPr>
              <a:t>LÝ ẢNH</a:t>
            </a:r>
            <a:endParaRPr lang="en-US" sz="2400" b="1" dirty="0" smtClean="0">
              <a:solidFill>
                <a:schemeClr val="tx1">
                  <a:lumMod val="75000"/>
                  <a:lumOff val="25000"/>
                </a:schemeClr>
              </a:solidFill>
              <a:latin typeface="Times New Roman" pitchFamily="18" charset="0"/>
              <a:cs typeface="Times New Roman" pitchFamily="18" charset="0"/>
            </a:endParaRPr>
          </a:p>
          <a:p>
            <a:pPr algn="ctr"/>
            <a:r>
              <a:rPr lang="en-US" i="1" smtClean="0">
                <a:solidFill>
                  <a:schemeClr val="tx1">
                    <a:lumMod val="65000"/>
                    <a:lumOff val="35000"/>
                  </a:schemeClr>
                </a:solidFill>
              </a:rPr>
              <a:t> “Đặc trưng sinh trắc ảnh khuôn mặt và ứng dụng của KL &amp; PCA trong trích chọn đặc trưng khuôn mặt”</a:t>
            </a:r>
          </a:p>
          <a:p>
            <a:pPr algn="ctr"/>
            <a:endParaRPr lang="en-US" i="1" dirty="0" smtClean="0">
              <a:solidFill>
                <a:schemeClr val="tx1">
                  <a:lumMod val="65000"/>
                  <a:lumOff val="35000"/>
                </a:schemeClr>
              </a:solidFill>
            </a:endParaRPr>
          </a:p>
          <a:p>
            <a:pPr algn="l"/>
            <a:r>
              <a:rPr lang="en-US" sz="2400" b="1" smtClean="0">
                <a:solidFill>
                  <a:schemeClr val="tx1"/>
                </a:solidFill>
              </a:rPr>
              <a:t>Giáo viên		 :  P</a:t>
            </a:r>
            <a:r>
              <a:rPr lang="en-US" sz="2400" b="1" smtClean="0"/>
              <a:t>GS.</a:t>
            </a:r>
            <a:r>
              <a:rPr lang="en-US" sz="2400" b="1" smtClean="0">
                <a:solidFill>
                  <a:schemeClr val="tx1"/>
                </a:solidFill>
                <a:effectLst>
                  <a:outerShdw blurRad="38100" dist="38100" dir="2700000" algn="tl">
                    <a:srgbClr val="000000">
                      <a:alpha val="43137"/>
                    </a:srgbClr>
                  </a:outerShdw>
                </a:effectLst>
              </a:rPr>
              <a:t>TS.Nguyễn</a:t>
            </a:r>
            <a:r>
              <a:rPr lang="en-US" sz="2400" b="1"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Thị</a:t>
            </a:r>
            <a:r>
              <a:rPr lang="en-US" sz="2400" b="1" dirty="0" smtClean="0">
                <a:effectLst>
                  <a:outerShdw blurRad="38100" dist="38100" dir="2700000" algn="tl">
                    <a:srgbClr val="000000">
                      <a:alpha val="43137"/>
                    </a:srgbClr>
                  </a:outerShdw>
                </a:effectLst>
              </a:rPr>
              <a:t> </a:t>
            </a:r>
            <a:r>
              <a:rPr lang="en-US" sz="2400" b="1" err="1" smtClean="0">
                <a:effectLst>
                  <a:outerShdw blurRad="38100" dist="38100" dir="2700000" algn="tl">
                    <a:srgbClr val="000000">
                      <a:alpha val="43137"/>
                    </a:srgbClr>
                  </a:outerShdw>
                </a:effectLst>
              </a:rPr>
              <a:t>Hoàng</a:t>
            </a:r>
            <a:r>
              <a:rPr lang="en-US" sz="2400" b="1" smtClean="0">
                <a:effectLst>
                  <a:outerShdw blurRad="38100" dist="38100" dir="2700000" algn="tl">
                    <a:srgbClr val="000000">
                      <a:alpha val="43137"/>
                    </a:srgbClr>
                  </a:outerShdw>
                </a:effectLst>
              </a:rPr>
              <a:t> Lan</a:t>
            </a:r>
          </a:p>
          <a:p>
            <a:pPr algn="l"/>
            <a:endParaRPr lang="en-US" sz="2400" b="1" dirty="0" smtClean="0">
              <a:solidFill>
                <a:schemeClr val="tx1"/>
              </a:solidFill>
              <a:effectLst>
                <a:outerShdw blurRad="38100" dist="38100" dir="2700000" algn="tl">
                  <a:srgbClr val="000000">
                    <a:alpha val="43137"/>
                  </a:srgbClr>
                </a:outerShdw>
              </a:effectLst>
            </a:endParaRPr>
          </a:p>
          <a:p>
            <a:pPr algn="l"/>
            <a:r>
              <a:rPr lang="en-US" sz="2400" b="1" dirty="0" err="1" smtClean="0">
                <a:solidFill>
                  <a:schemeClr val="tx1"/>
                </a:solidFill>
              </a:rPr>
              <a:t>Sinh</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a:t>
            </a:r>
            <a:r>
              <a:rPr lang="en-US" sz="2400" b="1" dirty="0" err="1" smtClean="0">
                <a:solidFill>
                  <a:schemeClr val="tx1"/>
                </a:solidFill>
              </a:rPr>
              <a:t>thực</a:t>
            </a:r>
            <a:r>
              <a:rPr lang="en-US" sz="2400" b="1" dirty="0" smtClean="0">
                <a:solidFill>
                  <a:schemeClr val="tx1"/>
                </a:solidFill>
              </a:rPr>
              <a:t> </a:t>
            </a:r>
            <a:r>
              <a:rPr lang="en-US" sz="2400" b="1" dirty="0" err="1" smtClean="0">
                <a:solidFill>
                  <a:schemeClr val="tx1"/>
                </a:solidFill>
              </a:rPr>
              <a:t>hiện</a:t>
            </a:r>
            <a:r>
              <a:rPr lang="en-US" sz="2400" b="1" smtClean="0">
                <a:solidFill>
                  <a:schemeClr val="tx1"/>
                </a:solidFill>
              </a:rPr>
              <a:t>:  Vũ </a:t>
            </a:r>
            <a:r>
              <a:rPr lang="en-US" sz="2400" b="1" err="1" smtClean="0">
                <a:solidFill>
                  <a:schemeClr val="tx1"/>
                </a:solidFill>
              </a:rPr>
              <a:t>Thành</a:t>
            </a:r>
            <a:r>
              <a:rPr lang="en-US" sz="2400" b="1" smtClean="0">
                <a:solidFill>
                  <a:schemeClr val="tx1"/>
                </a:solidFill>
              </a:rPr>
              <a:t> Trung - 20073070</a:t>
            </a:r>
            <a:endParaRPr lang="en-US" sz="2400" b="1" dirty="0" smtClean="0">
              <a:solidFill>
                <a:schemeClr val="tx1"/>
              </a:solidFill>
            </a:endParaRPr>
          </a:p>
          <a:p>
            <a:pPr algn="l"/>
            <a:r>
              <a:rPr lang="en-US" sz="2400" b="1" smtClean="0"/>
              <a:t>                                          Nguyễn Hồng Phúc – 20072236</a:t>
            </a:r>
          </a:p>
          <a:p>
            <a:pPr algn="l"/>
            <a:r>
              <a:rPr lang="en-US" sz="2400" b="1" smtClean="0">
                <a:solidFill>
                  <a:schemeClr val="tx1"/>
                </a:solidFill>
              </a:rPr>
              <a:t>			     Trần Đình Cường - </a:t>
            </a:r>
            <a:endParaRPr lang="en-US" sz="2400" b="1" dirty="0" smtClean="0">
              <a:solidFill>
                <a:schemeClr val="tx1"/>
              </a:solidFill>
            </a:endParaRPr>
          </a:p>
          <a:p>
            <a:pPr algn="l"/>
            <a:r>
              <a:rPr lang="en-US" sz="2400" b="1" dirty="0" err="1" smtClean="0">
                <a:solidFill>
                  <a:schemeClr val="tx1"/>
                </a:solidFill>
              </a:rPr>
              <a:t>Lớp</a:t>
            </a:r>
            <a:r>
              <a:rPr lang="en-US" sz="2400" b="1" smtClean="0">
                <a:solidFill>
                  <a:schemeClr val="tx1"/>
                </a:solidFill>
              </a:rPr>
              <a:t>:                                 Truyền </a:t>
            </a:r>
            <a:r>
              <a:rPr lang="en-US" sz="2400" b="1" dirty="0" err="1" smtClean="0">
                <a:solidFill>
                  <a:schemeClr val="tx1"/>
                </a:solidFill>
              </a:rPr>
              <a:t>thông</a:t>
            </a:r>
            <a:r>
              <a:rPr lang="en-US" sz="2400" b="1" dirty="0" smtClean="0">
                <a:solidFill>
                  <a:schemeClr val="tx1"/>
                </a:solidFill>
              </a:rPr>
              <a:t> mạng-K52</a:t>
            </a:r>
          </a:p>
          <a:p>
            <a:pPr algn="l"/>
            <a:endParaRPr lang="en-US" sz="2400" b="1" dirty="0" smtClean="0"/>
          </a:p>
          <a:p>
            <a:pPr algn="l"/>
            <a:endParaRPr lang="en-US" sz="2400" b="1" dirty="0" smtClean="0">
              <a:solidFill>
                <a:schemeClr val="tx1"/>
              </a:solidFill>
            </a:endParaRPr>
          </a:p>
          <a:p>
            <a:pPr algn="l"/>
            <a:r>
              <a:rPr lang="en-US" sz="2400" b="1" dirty="0" smtClean="0"/>
              <a:t>			</a:t>
            </a:r>
            <a:endParaRPr lang="en-US" sz="2000" b="1"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fontScale="90000"/>
          </a:bodyPr>
          <a:lstStyle/>
          <a:p>
            <a:r>
              <a:rPr lang="vi-VN" smtClean="0"/>
              <a:t>Classification Approaches Model</a:t>
            </a:r>
            <a:endParaRPr lang="vi-VN"/>
          </a:p>
        </p:txBody>
      </p:sp>
      <p:sp>
        <p:nvSpPr>
          <p:cNvPr id="4" name="Content Placeholder 3"/>
          <p:cNvSpPr>
            <a:spLocks noGrp="1"/>
          </p:cNvSpPr>
          <p:nvPr>
            <p:ph idx="1"/>
          </p:nvPr>
        </p:nvSpPr>
        <p:spPr>
          <a:xfrm>
            <a:off x="500034" y="1500174"/>
            <a:ext cx="8229600" cy="5572164"/>
          </a:xfrm>
        </p:spPr>
        <p:txBody>
          <a:bodyPr>
            <a:normAutofit lnSpcReduction="10000"/>
          </a:bodyPr>
          <a:lstStyle/>
          <a:p>
            <a:pPr marL="274320" lvl="1" indent="-274320">
              <a:buClr>
                <a:schemeClr val="accent3"/>
              </a:buClr>
              <a:buSzPct val="95000"/>
            </a:pPr>
            <a:r>
              <a:rPr lang="en-US" smtClean="0"/>
              <a:t>Xác </a:t>
            </a:r>
            <a:r>
              <a:rPr lang="en-US" smtClean="0"/>
              <a:t>định và trích chọn các đặc trưng </a:t>
            </a:r>
            <a:r>
              <a:rPr lang="en-US" smtClean="0"/>
              <a:t>sinh </a:t>
            </a:r>
            <a:r>
              <a:rPr lang="en-US" smtClean="0"/>
              <a:t>trắc theo cấu trúc </a:t>
            </a:r>
            <a:r>
              <a:rPr lang="en-US" smtClean="0"/>
              <a:t>của khuôn mặt, xây dựng thành các mẫu khuôn mặt, từ đó so sánh các mẫu này với tập các mẫu trong cơ sở dữ liệu và đưa ra kết luận</a:t>
            </a:r>
            <a:r>
              <a:rPr lang="en-US" smtClean="0"/>
              <a:t>. </a:t>
            </a:r>
            <a:endParaRPr lang="en-US" smtClean="0"/>
          </a:p>
          <a:p>
            <a:pPr marL="274320" lvl="1" indent="-274320">
              <a:buClr>
                <a:schemeClr val="accent3"/>
              </a:buClr>
              <a:buSzPct val="95000"/>
            </a:pPr>
            <a:r>
              <a:rPr lang="en-US" smtClean="0"/>
              <a:t>Một số đặc điểm cần trích chọn: </a:t>
            </a:r>
            <a:r>
              <a:rPr lang="en-US" smtClean="0"/>
              <a:t>khoảng cách giữa hai mắt, độ rộng của trán, của mũi, của miệng, cạnh hàm, đường viền phía trên hốc mắt, độ rộng lông mày, khu vực giữa mũi và mắt, khu vực xung quanh xương gò má, đường viên khuôn </a:t>
            </a:r>
            <a:r>
              <a:rPr lang="en-US" smtClean="0"/>
              <a:t>mặt</a:t>
            </a:r>
            <a:r>
              <a:rPr lang="en-US" smtClean="0"/>
              <a:t>...</a:t>
            </a:r>
          </a:p>
          <a:p>
            <a:pPr marL="274320" lvl="1" indent="-274320">
              <a:buClr>
                <a:schemeClr val="accent3"/>
              </a:buClr>
              <a:buSzPct val="95000"/>
            </a:pPr>
            <a:r>
              <a:rPr lang="en-US" smtClean="0"/>
              <a:t>Một số phương pháp xác định:</a:t>
            </a:r>
          </a:p>
          <a:p>
            <a:pPr marL="548640" lvl="2" indent="-274320">
              <a:buClr>
                <a:schemeClr val="accent3"/>
              </a:buClr>
              <a:buSzPct val="95000"/>
            </a:pPr>
            <a:r>
              <a:rPr lang="en-US" smtClean="0"/>
              <a:t>Mô hình mạng Neural </a:t>
            </a:r>
            <a:r>
              <a:rPr lang="en-US" smtClean="0"/>
              <a:t>của </a:t>
            </a:r>
            <a:r>
              <a:rPr lang="en-US" smtClean="0"/>
              <a:t>H.Rowley</a:t>
            </a:r>
          </a:p>
          <a:p>
            <a:pPr marL="548640" lvl="2" indent="-274320">
              <a:buClr>
                <a:schemeClr val="accent3"/>
              </a:buClr>
              <a:buSzPct val="95000"/>
            </a:pPr>
            <a:r>
              <a:rPr lang="en-US" smtClean="0"/>
              <a:t>Mô hình AdaBoost của </a:t>
            </a:r>
            <a:r>
              <a:rPr lang="en-US" smtClean="0"/>
              <a:t>P.Viola và </a:t>
            </a:r>
            <a:r>
              <a:rPr lang="en-US" smtClean="0"/>
              <a:t>M.Jones </a:t>
            </a:r>
            <a:endParaRPr lang="en-US" smtClean="0"/>
          </a:p>
          <a:p>
            <a:pPr marL="548640" lvl="2" indent="-274320">
              <a:buClr>
                <a:schemeClr val="accent3"/>
              </a:buClr>
              <a:buSzPct val="95000"/>
            </a:pPr>
            <a:r>
              <a:rPr lang="en-US" smtClean="0"/>
              <a:t>Phân tích các thành phần chính (PCA – Principal Components Analysis)</a:t>
            </a:r>
            <a:endParaRPr lang="vi-VN" smtClean="0"/>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a:bodyPr>
          <a:lstStyle/>
          <a:p>
            <a:r>
              <a:rPr lang="vi-VN" smtClean="0"/>
              <a:t>Active </a:t>
            </a:r>
            <a:r>
              <a:rPr lang="vi-VN" smtClean="0"/>
              <a:t>Shape </a:t>
            </a:r>
            <a:r>
              <a:rPr lang="vi-VN" smtClean="0"/>
              <a:t>Model</a:t>
            </a:r>
            <a:endParaRPr lang="vi-VN"/>
          </a:p>
        </p:txBody>
      </p:sp>
      <p:sp>
        <p:nvSpPr>
          <p:cNvPr id="4" name="Content Placeholder 3"/>
          <p:cNvSpPr>
            <a:spLocks noGrp="1"/>
          </p:cNvSpPr>
          <p:nvPr>
            <p:ph idx="1"/>
          </p:nvPr>
        </p:nvSpPr>
        <p:spPr>
          <a:xfrm>
            <a:off x="500034" y="1500174"/>
            <a:ext cx="8229600" cy="5572164"/>
          </a:xfrm>
        </p:spPr>
        <p:txBody>
          <a:bodyPr>
            <a:normAutofit/>
          </a:bodyPr>
          <a:lstStyle/>
          <a:p>
            <a:pPr marL="274320" lvl="1" indent="-274320">
              <a:buClr>
                <a:schemeClr val="accent3"/>
              </a:buClr>
              <a:buSzPct val="95000"/>
            </a:pPr>
            <a:r>
              <a:rPr lang="vi-VN" smtClean="0"/>
              <a:t>Dựng </a:t>
            </a:r>
            <a:r>
              <a:rPr lang="vi-VN" smtClean="0"/>
              <a:t>ra các đường viền khung khuôn mặt, bao gồm đường viền bao quanh khuôn mặt, đường viền bao quanh các bộ phận đặc trưng trên khuôn mặt như mắt, mũi, miệng. Từ đó, với một bức ảnh đầu vào, người ta sẽ đem ra so khớp ảnh khuôn mặt với các mẫu đường viền </a:t>
            </a:r>
            <a:r>
              <a:rPr lang="vi-VN" smtClean="0"/>
              <a:t>đó</a:t>
            </a:r>
            <a:r>
              <a:rPr lang="vi-VN" smtClean="0"/>
              <a:t>.</a:t>
            </a:r>
          </a:p>
          <a:p>
            <a:pPr marL="274320" lvl="1" indent="-274320">
              <a:buClr>
                <a:schemeClr val="accent3"/>
              </a:buClr>
              <a:buSzPct val="95000"/>
            </a:pPr>
            <a:endParaRPr lang="en-US" smtClean="0"/>
          </a:p>
          <a:p>
            <a:pPr marL="548640" lvl="2" indent="-274320">
              <a:buClr>
                <a:schemeClr val="accent3"/>
              </a:buClr>
              <a:buSzPct val="95000"/>
            </a:pPr>
            <a:endParaRPr lang="vi-VN" smtClean="0"/>
          </a:p>
          <a:p>
            <a:pPr>
              <a:buNone/>
            </a:pPr>
            <a:endParaRPr lang="vi-VN"/>
          </a:p>
        </p:txBody>
      </p:sp>
      <p:pic>
        <p:nvPicPr>
          <p:cNvPr id="5" name="Picture 4" descr="C:\Users\Thangbeomerock\Desktop\ASM1.jpg"/>
          <p:cNvPicPr/>
          <p:nvPr/>
        </p:nvPicPr>
        <p:blipFill>
          <a:blip r:embed="rId2"/>
          <a:srcRect/>
          <a:stretch>
            <a:fillRect/>
          </a:stretch>
        </p:blipFill>
        <p:spPr bwMode="auto">
          <a:xfrm>
            <a:off x="1071538" y="3786190"/>
            <a:ext cx="2905125" cy="2022108"/>
          </a:xfrm>
          <a:prstGeom prst="rect">
            <a:avLst/>
          </a:prstGeom>
          <a:noFill/>
          <a:ln w="9525">
            <a:noFill/>
            <a:miter lim="800000"/>
            <a:headEnd/>
            <a:tailEnd/>
          </a:ln>
        </p:spPr>
      </p:pic>
      <p:pic>
        <p:nvPicPr>
          <p:cNvPr id="6" name="Picture 5" descr="C:\Users\Thangbeomerock\Desktop\ASM2.jpg"/>
          <p:cNvPicPr/>
          <p:nvPr/>
        </p:nvPicPr>
        <p:blipFill>
          <a:blip r:embed="rId3"/>
          <a:srcRect/>
          <a:stretch>
            <a:fillRect/>
          </a:stretch>
        </p:blipFill>
        <p:spPr bwMode="auto">
          <a:xfrm>
            <a:off x="4929190" y="3286124"/>
            <a:ext cx="2508777" cy="2857500"/>
          </a:xfrm>
          <a:prstGeom prst="rect">
            <a:avLst/>
          </a:prstGeom>
          <a:noFill/>
          <a:ln w="9525">
            <a:noFill/>
            <a:miter lim="800000"/>
            <a:headEnd/>
            <a:tailEnd/>
          </a:ln>
        </p:spPr>
      </p:pic>
      <p:cxnSp>
        <p:nvCxnSpPr>
          <p:cNvPr id="8" name="Straight Arrow Connector 7"/>
          <p:cNvCxnSpPr/>
          <p:nvPr/>
        </p:nvCxnSpPr>
        <p:spPr>
          <a:xfrm>
            <a:off x="4143372" y="4786322"/>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a:bodyPr>
          <a:lstStyle/>
          <a:p>
            <a:r>
              <a:rPr lang="vi-VN" smtClean="0"/>
              <a:t>Active Appearance Model</a:t>
            </a:r>
            <a:endParaRPr lang="vi-VN"/>
          </a:p>
        </p:txBody>
      </p:sp>
      <p:sp>
        <p:nvSpPr>
          <p:cNvPr id="4" name="Content Placeholder 3"/>
          <p:cNvSpPr>
            <a:spLocks noGrp="1"/>
          </p:cNvSpPr>
          <p:nvPr>
            <p:ph idx="1"/>
          </p:nvPr>
        </p:nvSpPr>
        <p:spPr>
          <a:xfrm>
            <a:off x="500034" y="1500174"/>
            <a:ext cx="8229600" cy="5572164"/>
          </a:xfrm>
        </p:spPr>
        <p:txBody>
          <a:bodyPr>
            <a:normAutofit/>
          </a:bodyPr>
          <a:lstStyle/>
          <a:p>
            <a:pPr marL="274320" lvl="1" indent="-274320">
              <a:buClr>
                <a:schemeClr val="accent3"/>
              </a:buClr>
              <a:buSzPct val="95000"/>
            </a:pPr>
            <a:r>
              <a:rPr lang="en-US" smtClean="0"/>
              <a:t>Đây là mô hình cải tiến từ mô hình ASM đã trình bày </a:t>
            </a:r>
            <a:r>
              <a:rPr lang="en-US" smtClean="0"/>
              <a:t>ở </a:t>
            </a:r>
            <a:r>
              <a:rPr lang="en-US" smtClean="0"/>
              <a:t>trên</a:t>
            </a:r>
            <a:endParaRPr lang="vi-VN" smtClean="0"/>
          </a:p>
          <a:p>
            <a:pPr marL="274320" lvl="1" indent="-274320">
              <a:buClr>
                <a:schemeClr val="accent3"/>
              </a:buClr>
              <a:buSzPct val="95000"/>
            </a:pPr>
            <a:r>
              <a:rPr lang="en-US" smtClean="0"/>
              <a:t>Tập </a:t>
            </a:r>
            <a:r>
              <a:rPr lang="en-US" smtClean="0"/>
              <a:t>trung vào các điểm </a:t>
            </a:r>
            <a:r>
              <a:rPr lang="en-US" smtClean="0"/>
              <a:t>mốc </a:t>
            </a:r>
            <a:r>
              <a:rPr lang="en-US" smtClean="0"/>
              <a:t>đánh dấu </a:t>
            </a:r>
            <a:r>
              <a:rPr lang="en-US" smtClean="0"/>
              <a:t>cấu trúc các thành phần của ảnh </a:t>
            </a:r>
            <a:r>
              <a:rPr lang="en-US" smtClean="0"/>
              <a:t>khuôn </a:t>
            </a:r>
            <a:r>
              <a:rPr lang="en-US" smtClean="0"/>
              <a:t>mặt.</a:t>
            </a:r>
          </a:p>
          <a:p>
            <a:pPr marL="274320" lvl="1" indent="-274320">
              <a:buClr>
                <a:schemeClr val="accent3"/>
              </a:buClr>
              <a:buSzPct val="95000"/>
            </a:pPr>
            <a:r>
              <a:rPr lang="en-US" smtClean="0"/>
              <a:t>Sử dụng phương pháp PCA để xác định các điểm mốc</a:t>
            </a:r>
          </a:p>
          <a:p>
            <a:pPr marL="274320" lvl="1" indent="-274320">
              <a:buClr>
                <a:schemeClr val="accent3"/>
              </a:buClr>
              <a:buSzPct val="95000"/>
              <a:buNone/>
            </a:pPr>
            <a:r>
              <a:rPr lang="vi-VN" smtClean="0"/>
              <a:t>	v </a:t>
            </a:r>
            <a:r>
              <a:rPr lang="vi-VN" smtClean="0"/>
              <a:t>– các tham số cho đường viền</a:t>
            </a:r>
          </a:p>
          <a:p>
            <a:pPr marL="274320" lvl="1" indent="-274320">
              <a:buClr>
                <a:schemeClr val="accent3"/>
              </a:buClr>
              <a:buSzPct val="95000"/>
              <a:buNone/>
            </a:pPr>
            <a:r>
              <a:rPr lang="vi-VN" smtClean="0"/>
              <a:t>	g </a:t>
            </a:r>
            <a:r>
              <a:rPr lang="vi-VN" smtClean="0"/>
              <a:t>– các tham số cho cấu trúc</a:t>
            </a:r>
          </a:p>
          <a:p>
            <a:pPr marL="274320" lvl="1" indent="-274320">
              <a:buClr>
                <a:schemeClr val="accent3"/>
              </a:buClr>
              <a:buSzPct val="95000"/>
              <a:buNone/>
            </a:pPr>
            <a:r>
              <a:rPr lang="vi-VN" smtClean="0"/>
              <a:t>	Tập </a:t>
            </a:r>
            <a:r>
              <a:rPr lang="vi-VN" smtClean="0"/>
              <a:t>học PCA bao gồm các vector c = (v, g)</a:t>
            </a:r>
          </a:p>
          <a:p>
            <a:pPr marL="274320" lvl="1" indent="-274320">
              <a:buClr>
                <a:schemeClr val="accent3"/>
              </a:buClr>
              <a:buSzPct val="95000"/>
              <a:buNone/>
            </a:pPr>
            <a:endParaRPr lang="en-US" smtClean="0"/>
          </a:p>
          <a:p>
            <a:pPr marL="548640" lvl="2" indent="-274320">
              <a:buClr>
                <a:schemeClr val="accent3"/>
              </a:buClr>
              <a:buSzPct val="95000"/>
            </a:pPr>
            <a:endParaRPr lang="vi-VN" smtClean="0"/>
          </a:p>
          <a:p>
            <a:pPr>
              <a:buNone/>
            </a:pPr>
            <a:endParaRPr lang="vi-VN"/>
          </a:p>
        </p:txBody>
      </p:sp>
      <p:pic>
        <p:nvPicPr>
          <p:cNvPr id="7" name="Picture 6" descr="C:\Users\Thangbeomerock\Desktop\AAM1.jpg"/>
          <p:cNvPicPr/>
          <p:nvPr/>
        </p:nvPicPr>
        <p:blipFill>
          <a:blip r:embed="rId2"/>
          <a:srcRect/>
          <a:stretch>
            <a:fillRect/>
          </a:stretch>
        </p:blipFill>
        <p:spPr bwMode="auto">
          <a:xfrm>
            <a:off x="3286116" y="4857760"/>
            <a:ext cx="2357454" cy="200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đổiKL</a:t>
            </a:r>
            <a:endParaRPr lang="en-US" dirty="0"/>
          </a:p>
        </p:txBody>
      </p:sp>
      <p:sp>
        <p:nvSpPr>
          <p:cNvPr id="3" name="Content Placeholder 2"/>
          <p:cNvSpPr>
            <a:spLocks noGrp="1"/>
          </p:cNvSpPr>
          <p:nvPr>
            <p:ph idx="1"/>
          </p:nvPr>
        </p:nvSpPr>
        <p:spPr/>
        <p:txBody>
          <a:bodyPr/>
          <a:lstStyle/>
          <a:p>
            <a:r>
              <a:rPr lang="en-US" i="1" dirty="0" err="1" smtClean="0"/>
              <a:t>Biến</a:t>
            </a:r>
            <a:r>
              <a:rPr lang="en-US" i="1" dirty="0" smtClean="0"/>
              <a:t> </a:t>
            </a:r>
            <a:r>
              <a:rPr lang="en-US" i="1" dirty="0" err="1" smtClean="0"/>
              <a:t>đổi</a:t>
            </a:r>
            <a:r>
              <a:rPr lang="en-US" i="1" dirty="0" smtClean="0"/>
              <a:t> KL (PCA) </a:t>
            </a:r>
            <a:r>
              <a:rPr lang="en-US" i="1" dirty="0" err="1" smtClean="0"/>
              <a:t>có</a:t>
            </a:r>
            <a:r>
              <a:rPr lang="en-US" i="1" dirty="0" smtClean="0"/>
              <a:t> </a:t>
            </a:r>
            <a:r>
              <a:rPr lang="en-US" i="1" dirty="0" err="1" smtClean="0"/>
              <a:t>nguồn</a:t>
            </a:r>
            <a:r>
              <a:rPr lang="en-US" i="1" dirty="0" smtClean="0"/>
              <a:t> </a:t>
            </a:r>
            <a:r>
              <a:rPr lang="en-US" i="1" dirty="0" err="1" smtClean="0"/>
              <a:t>gốc</a:t>
            </a:r>
            <a:r>
              <a:rPr lang="en-US" i="1" dirty="0" smtClean="0"/>
              <a:t> </a:t>
            </a:r>
            <a:r>
              <a:rPr lang="en-US" i="1" dirty="0" err="1" smtClean="0"/>
              <a:t>từ</a:t>
            </a:r>
            <a:r>
              <a:rPr lang="en-US" i="1" dirty="0" smtClean="0"/>
              <a:t> </a:t>
            </a:r>
            <a:r>
              <a:rPr lang="en-US" i="1" dirty="0" err="1" smtClean="0"/>
              <a:t>khai</a:t>
            </a:r>
            <a:r>
              <a:rPr lang="en-US" i="1" dirty="0" smtClean="0"/>
              <a:t> </a:t>
            </a:r>
            <a:r>
              <a:rPr lang="en-US" i="1" dirty="0" err="1" smtClean="0"/>
              <a:t>triển</a:t>
            </a:r>
            <a:r>
              <a:rPr lang="en-US" i="1" dirty="0" smtClean="0"/>
              <a:t> </a:t>
            </a:r>
            <a:r>
              <a:rPr lang="en-US" i="1" dirty="0" err="1" smtClean="0"/>
              <a:t>chuỗi</a:t>
            </a:r>
            <a:r>
              <a:rPr lang="en-US" i="1" dirty="0" smtClean="0"/>
              <a:t> </a:t>
            </a:r>
            <a:r>
              <a:rPr lang="en-US" i="1" dirty="0" err="1" smtClean="0"/>
              <a:t>của</a:t>
            </a:r>
            <a:r>
              <a:rPr lang="en-US" i="1" dirty="0" smtClean="0"/>
              <a:t> </a:t>
            </a:r>
            <a:r>
              <a:rPr lang="en-US" i="1" dirty="0" err="1" smtClean="0"/>
              <a:t>các</a:t>
            </a:r>
            <a:r>
              <a:rPr lang="en-US" i="1" dirty="0" smtClean="0"/>
              <a:t> </a:t>
            </a:r>
            <a:r>
              <a:rPr lang="en-US" i="1" dirty="0" err="1" smtClean="0"/>
              <a:t>các</a:t>
            </a:r>
            <a:r>
              <a:rPr lang="en-US" i="1" dirty="0" smtClean="0"/>
              <a:t> </a:t>
            </a:r>
            <a:r>
              <a:rPr lang="en-US" i="1" dirty="0" err="1" smtClean="0"/>
              <a:t>quá</a:t>
            </a:r>
            <a:r>
              <a:rPr lang="en-US" i="1" dirty="0" smtClean="0"/>
              <a:t> </a:t>
            </a:r>
            <a:r>
              <a:rPr lang="en-US" i="1" dirty="0" err="1" smtClean="0"/>
              <a:t>trình</a:t>
            </a:r>
            <a:r>
              <a:rPr lang="en-US" i="1" dirty="0" smtClean="0"/>
              <a:t> </a:t>
            </a:r>
            <a:r>
              <a:rPr lang="en-US" i="1" dirty="0" err="1" smtClean="0"/>
              <a:t>ngẫu</a:t>
            </a:r>
            <a:r>
              <a:rPr lang="en-US" i="1" dirty="0" smtClean="0"/>
              <a:t>  </a:t>
            </a:r>
            <a:r>
              <a:rPr lang="en-US" i="1" dirty="0" err="1" smtClean="0"/>
              <a:t>nhiên</a:t>
            </a:r>
            <a:r>
              <a:rPr lang="en-US" i="1" dirty="0" smtClean="0"/>
              <a:t> </a:t>
            </a:r>
            <a:r>
              <a:rPr lang="en-US" i="1" dirty="0" err="1" smtClean="0"/>
              <a:t>liên</a:t>
            </a:r>
            <a:r>
              <a:rPr lang="en-US" i="1" dirty="0" smtClean="0"/>
              <a:t> </a:t>
            </a:r>
            <a:r>
              <a:rPr lang="en-US" i="1" dirty="0" err="1" smtClean="0"/>
              <a:t>tục</a:t>
            </a:r>
            <a:r>
              <a:rPr lang="en-US" i="1" dirty="0" smtClean="0"/>
              <a:t>. </a:t>
            </a:r>
            <a:r>
              <a:rPr lang="en-US" i="1" dirty="0" err="1" smtClean="0"/>
              <a:t>Biến</a:t>
            </a:r>
            <a:r>
              <a:rPr lang="en-US" i="1" dirty="0" smtClean="0"/>
              <a:t> </a:t>
            </a:r>
            <a:r>
              <a:rPr lang="en-US" i="1" dirty="0" err="1" smtClean="0"/>
              <a:t>đổi</a:t>
            </a:r>
            <a:r>
              <a:rPr lang="en-US" i="1" dirty="0" smtClean="0"/>
              <a:t> KL </a:t>
            </a:r>
            <a:r>
              <a:rPr lang="en-US" i="1" dirty="0" err="1" smtClean="0"/>
              <a:t>cũng</a:t>
            </a:r>
            <a:r>
              <a:rPr lang="en-US" i="1" dirty="0" smtClean="0"/>
              <a:t> </a:t>
            </a:r>
            <a:r>
              <a:rPr lang="en-US" i="1" dirty="0" err="1" smtClean="0"/>
              <a:t>còn</a:t>
            </a:r>
            <a:r>
              <a:rPr lang="en-US" i="1" dirty="0" smtClean="0"/>
              <a:t> </a:t>
            </a:r>
            <a:r>
              <a:rPr lang="en-US" i="1" dirty="0" err="1" smtClean="0"/>
              <a:t>gọi</a:t>
            </a:r>
            <a:r>
              <a:rPr lang="en-US" i="1" dirty="0" smtClean="0"/>
              <a:t> </a:t>
            </a:r>
            <a:r>
              <a:rPr lang="en-US" i="1" dirty="0" err="1" smtClean="0"/>
              <a:t>là</a:t>
            </a:r>
            <a:r>
              <a:rPr lang="en-US" i="1" dirty="0" smtClean="0"/>
              <a:t> </a:t>
            </a:r>
            <a:r>
              <a:rPr lang="en-US" i="1" dirty="0" err="1" smtClean="0"/>
              <a:t>biến</a:t>
            </a:r>
            <a:r>
              <a:rPr lang="en-US" i="1" dirty="0" smtClean="0"/>
              <a:t> </a:t>
            </a:r>
            <a:r>
              <a:rPr lang="en-US" i="1" dirty="0" err="1" smtClean="0"/>
              <a:t>đổi</a:t>
            </a:r>
            <a:r>
              <a:rPr lang="en-US" i="1" dirty="0" smtClean="0"/>
              <a:t> </a:t>
            </a:r>
            <a:r>
              <a:rPr lang="en-US" i="1" dirty="0" err="1" smtClean="0"/>
              <a:t>Hoteling</a:t>
            </a:r>
            <a:r>
              <a:rPr lang="en-US" i="1" dirty="0" smtClean="0"/>
              <a:t> hay </a:t>
            </a:r>
            <a:r>
              <a:rPr lang="en-US" i="1" dirty="0" err="1" smtClean="0"/>
              <a:t>phương</a:t>
            </a:r>
            <a:r>
              <a:rPr lang="en-US" i="1" dirty="0" smtClean="0"/>
              <a:t> </a:t>
            </a:r>
            <a:r>
              <a:rPr lang="en-US" i="1" dirty="0" err="1" smtClean="0"/>
              <a:t>pháp</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chính</a:t>
            </a:r>
            <a:r>
              <a:rPr lang="en-US" i="1" dirty="0" smtClean="0"/>
              <a:t>. </a:t>
            </a:r>
            <a:endParaRPr lang="en-US" dirty="0" smtClean="0"/>
          </a:p>
          <a:p>
            <a:r>
              <a:rPr lang="en-US" dirty="0" smtClean="0"/>
              <a:t>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áp</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(dimensionality reduction) </a:t>
            </a:r>
            <a:r>
              <a:rPr lang="en-US" dirty="0" err="1" smtClean="0"/>
              <a:t>khác</a:t>
            </a:r>
            <a:r>
              <a:rPr lang="en-US" dirty="0" smtClean="0"/>
              <a:t>, PCA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như</a:t>
            </a:r>
            <a:r>
              <a:rPr lang="en-US" dirty="0" smtClean="0"/>
              <a:t> curse of dimensionality, data visualization,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tính</a:t>
            </a:r>
            <a:r>
              <a:rPr lang="en-US" dirty="0" smtClean="0"/>
              <a:t> </a:t>
            </a:r>
            <a:r>
              <a:rPr lang="en-US" dirty="0" err="1" smtClean="0"/>
              <a:t>tóan</a:t>
            </a:r>
            <a:r>
              <a:rPr lang="en-US" dirty="0" smtClean="0"/>
              <a:t> </a:t>
            </a:r>
            <a:r>
              <a:rPr lang="en-US" dirty="0" err="1" smtClean="0"/>
              <a:t>của</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(classifier).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đổiKL</a:t>
            </a:r>
            <a:endParaRPr lang="en-US" dirty="0"/>
          </a:p>
        </p:txBody>
      </p:sp>
      <p:sp>
        <p:nvSpPr>
          <p:cNvPr id="3" name="Content Placeholder 2"/>
          <p:cNvSpPr>
            <a:spLocks noGrp="1"/>
          </p:cNvSpPr>
          <p:nvPr>
            <p:ph idx="1"/>
          </p:nvPr>
        </p:nvSpPr>
        <p:spPr/>
        <p:txBody>
          <a:bodyPr/>
          <a:lstStyle/>
          <a:p>
            <a:r>
              <a:rPr lang="en-US" dirty="0" err="1" smtClean="0"/>
              <a:t>Đây</a:t>
            </a:r>
            <a:r>
              <a:rPr lang="en-US" dirty="0" smtClean="0"/>
              <a:t> </a:t>
            </a:r>
            <a:r>
              <a:rPr lang="en-US" dirty="0" err="1" smtClean="0"/>
              <a:t>là</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chiều</a:t>
            </a:r>
            <a:r>
              <a:rPr lang="en-US" dirty="0" smtClean="0"/>
              <a:t> </a:t>
            </a:r>
            <a:r>
              <a:rPr lang="en-US" dirty="0" err="1" smtClean="0"/>
              <a:t>thành</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chiều</a:t>
            </a:r>
            <a:r>
              <a:rPr lang="en-US" dirty="0" smtClean="0"/>
              <a:t>, </a:t>
            </a:r>
            <a:r>
              <a:rPr lang="en-US" dirty="0" err="1" smtClean="0"/>
              <a:t>với</a:t>
            </a:r>
            <a:r>
              <a:rPr lang="en-US" dirty="0" smtClean="0"/>
              <a:t> . </a:t>
            </a:r>
            <a:r>
              <a:rPr lang="en-US" dirty="0" err="1" smtClean="0"/>
              <a:t>Mỗi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vectơ</a:t>
            </a:r>
            <a:r>
              <a:rPr lang="en-US" dirty="0" smtClean="0"/>
              <a:t> </a:t>
            </a:r>
            <a:r>
              <a:rPr lang="en-US" dirty="0" err="1" smtClean="0"/>
              <a:t>miêu</a:t>
            </a:r>
            <a:r>
              <a:rPr lang="en-US" dirty="0" smtClean="0"/>
              <a:t> </a:t>
            </a:r>
            <a:r>
              <a:rPr lang="en-US" dirty="0" err="1" smtClean="0"/>
              <a:t>tả</a:t>
            </a:r>
            <a:r>
              <a:rPr lang="en-US" dirty="0" smtClean="0"/>
              <a:t> </a:t>
            </a:r>
            <a:r>
              <a:rPr lang="en-US" dirty="0" err="1" smtClean="0"/>
              <a:t>một</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Nếu</a:t>
            </a:r>
            <a:r>
              <a:rPr lang="en-US" dirty="0" smtClean="0"/>
              <a:t> </a:t>
            </a:r>
            <a:r>
              <a:rPr lang="en-US" dirty="0" err="1" smtClean="0"/>
              <a:t>ta</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được</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gian</a:t>
            </a:r>
            <a:r>
              <a:rPr lang="en-US" dirty="0" smtClean="0"/>
              <a:t> n </a:t>
            </a:r>
            <a:r>
              <a:rPr lang="en-US" dirty="0" err="1" smtClean="0"/>
              <a:t>chiều</a:t>
            </a:r>
            <a:r>
              <a:rPr lang="en-US" dirty="0" smtClean="0"/>
              <a:t> </a:t>
            </a:r>
            <a:r>
              <a:rPr lang="en-US" dirty="0" err="1" smtClean="0"/>
              <a:t>về</a:t>
            </a:r>
            <a:r>
              <a:rPr lang="en-US" dirty="0" smtClean="0"/>
              <a:t> </a:t>
            </a:r>
            <a:r>
              <a:rPr lang="en-US" dirty="0" err="1" smtClean="0"/>
              <a:t>không</a:t>
            </a:r>
            <a:r>
              <a:rPr lang="en-US" dirty="0" smtClean="0"/>
              <a:t> </a:t>
            </a:r>
            <a:r>
              <a:rPr lang="en-US" dirty="0" err="1" smtClean="0"/>
              <a:t>gian</a:t>
            </a:r>
            <a:r>
              <a:rPr lang="en-US" dirty="0" smtClean="0"/>
              <a:t> m </a:t>
            </a:r>
            <a:r>
              <a:rPr lang="en-US" dirty="0" err="1" smtClean="0"/>
              <a:t>chiều</a:t>
            </a:r>
            <a:r>
              <a:rPr lang="en-US" dirty="0" smtClean="0"/>
              <a:t>, </a:t>
            </a:r>
            <a:r>
              <a:rPr lang="en-US" dirty="0" err="1" smtClean="0"/>
              <a:t>như</a:t>
            </a:r>
            <a:r>
              <a:rPr lang="en-US" dirty="0" smtClean="0"/>
              <a:t> </a:t>
            </a:r>
            <a:r>
              <a:rPr lang="en-US" dirty="0" err="1" smtClean="0"/>
              <a:t>vậy</a:t>
            </a:r>
            <a:r>
              <a:rPr lang="en-US" dirty="0" smtClean="0"/>
              <a:t> </a:t>
            </a:r>
            <a:r>
              <a:rPr lang="en-US" dirty="0" err="1" smtClean="0"/>
              <a:t>ta</a:t>
            </a:r>
            <a:r>
              <a:rPr lang="en-US" dirty="0" smtClean="0"/>
              <a:t> </a:t>
            </a:r>
            <a:r>
              <a:rPr lang="en-US" dirty="0" err="1" smtClean="0"/>
              <a:t>sẽ</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dư</a:t>
            </a:r>
            <a:r>
              <a:rPr lang="en-US" dirty="0" smtClean="0"/>
              <a:t> </a:t>
            </a:r>
            <a:r>
              <a:rPr lang="en-US" dirty="0" err="1" smtClean="0"/>
              <a:t>thừa</a:t>
            </a:r>
            <a:r>
              <a:rPr lang="en-US" dirty="0" smtClean="0"/>
              <a:t> (</a:t>
            </a:r>
            <a:r>
              <a:rPr lang="en-US" dirty="0" err="1" smtClean="0"/>
              <a:t>theo</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trong</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hay </a:t>
            </a:r>
            <a:r>
              <a:rPr lang="en-US" dirty="0" err="1" smtClean="0"/>
              <a:t>nhận</a:t>
            </a:r>
            <a:r>
              <a:rPr lang="en-US" dirty="0" smtClean="0"/>
              <a:t> </a:t>
            </a:r>
            <a:r>
              <a:rPr lang="en-US" dirty="0" err="1" smtClean="0"/>
              <a:t>dạng</a:t>
            </a:r>
            <a:r>
              <a:rPr lang="en-US" dirty="0" smtClean="0"/>
              <a:t> </a:t>
            </a:r>
            <a:r>
              <a:rPr lang="en-US" dirty="0" err="1" smtClean="0"/>
              <a:t>ảnh</a:t>
            </a:r>
            <a:r>
              <a:rPr lang="en-US" dirty="0" smtClean="0"/>
              <a:t> </a:t>
            </a:r>
            <a:r>
              <a:rPr lang="en-US" dirty="0" err="1" smtClean="0"/>
              <a:t>gọi</a:t>
            </a:r>
            <a:r>
              <a:rPr lang="en-US" dirty="0" smtClean="0"/>
              <a:t> </a:t>
            </a:r>
            <a:r>
              <a:rPr lang="en-US" dirty="0" err="1" smtClean="0"/>
              <a:t>là</a:t>
            </a:r>
            <a:r>
              <a:rPr lang="en-US" dirty="0" smtClean="0"/>
              <a:t> </a:t>
            </a:r>
            <a:r>
              <a:rPr lang="en-US" dirty="0" err="1" smtClean="0"/>
              <a:t>giảm</a:t>
            </a:r>
            <a:r>
              <a:rPr lang="en-US" dirty="0" smtClean="0"/>
              <a:t> </a:t>
            </a:r>
            <a:r>
              <a:rPr lang="en-US" dirty="0" err="1" smtClean="0"/>
              <a:t>thứ</a:t>
            </a:r>
            <a:r>
              <a:rPr lang="en-US" dirty="0" smtClean="0"/>
              <a:t> </a:t>
            </a:r>
            <a:r>
              <a:rPr lang="en-US" dirty="0" err="1" smtClean="0"/>
              <a:t>nguyên</a:t>
            </a:r>
            <a:r>
              <a:rPr lang="en-US" dirty="0" smtClean="0"/>
              <a:t>).</a:t>
            </a:r>
          </a:p>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KL </a:t>
            </a:r>
            <a:r>
              <a:rPr lang="en-US" dirty="0" err="1" smtClean="0"/>
              <a:t>là</a:t>
            </a:r>
            <a:r>
              <a:rPr lang="en-US" dirty="0" smtClean="0"/>
              <a:t> </a:t>
            </a:r>
            <a:r>
              <a:rPr lang="en-US" dirty="0" err="1" smtClean="0"/>
              <a:t>chuyển</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gian</a:t>
            </a:r>
            <a:r>
              <a:rPr lang="en-US" dirty="0" smtClean="0"/>
              <a:t> n </a:t>
            </a:r>
            <a:r>
              <a:rPr lang="en-US" dirty="0" err="1" smtClean="0"/>
              <a:t>chiều</a:t>
            </a:r>
            <a:r>
              <a:rPr lang="en-US" dirty="0" smtClean="0"/>
              <a:t> sang </a:t>
            </a:r>
            <a:r>
              <a:rPr lang="en-US" dirty="0" err="1" smtClean="0"/>
              <a:t>không</a:t>
            </a:r>
            <a:r>
              <a:rPr lang="en-US" dirty="0" smtClean="0"/>
              <a:t> </a:t>
            </a:r>
            <a:r>
              <a:rPr lang="en-US" dirty="0" err="1" smtClean="0"/>
              <a:t>gian</a:t>
            </a:r>
            <a:r>
              <a:rPr lang="en-US" dirty="0" smtClean="0"/>
              <a:t> </a:t>
            </a:r>
            <a:r>
              <a:rPr lang="en-US" dirty="0" err="1" smtClean="0"/>
              <a:t>trực</a:t>
            </a:r>
            <a:r>
              <a:rPr lang="en-US" dirty="0" smtClean="0"/>
              <a:t> </a:t>
            </a:r>
            <a:r>
              <a:rPr lang="en-US" dirty="0" err="1" smtClean="0"/>
              <a:t>giao</a:t>
            </a:r>
            <a:r>
              <a:rPr lang="en-US" dirty="0" smtClean="0"/>
              <a:t> m </a:t>
            </a:r>
            <a:r>
              <a:rPr lang="en-US" dirty="0" err="1" smtClean="0"/>
              <a:t>chiều</a:t>
            </a:r>
            <a:r>
              <a:rPr lang="en-US" dirty="0" smtClean="0"/>
              <a:t> </a:t>
            </a:r>
            <a:r>
              <a:rPr lang="en-US" dirty="0" err="1" smtClean="0"/>
              <a:t>sao</a:t>
            </a:r>
            <a:r>
              <a:rPr lang="en-US" dirty="0" smtClean="0"/>
              <a:t> </a:t>
            </a:r>
            <a:r>
              <a:rPr lang="en-US" dirty="0" err="1" smtClean="0"/>
              <a:t>cho</a:t>
            </a:r>
            <a:r>
              <a:rPr lang="en-US" dirty="0" smtClean="0"/>
              <a:t> </a:t>
            </a:r>
            <a:r>
              <a:rPr lang="en-US" dirty="0" err="1" smtClean="0"/>
              <a:t>sai</a:t>
            </a:r>
            <a:r>
              <a:rPr lang="en-US" dirty="0" smtClean="0"/>
              <a:t> </a:t>
            </a:r>
            <a:r>
              <a:rPr lang="en-US" dirty="0" err="1" smtClean="0"/>
              <a:t>số</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PCA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Đầu</a:t>
            </a:r>
            <a:r>
              <a:rPr lang="en-US" dirty="0" smtClean="0"/>
              <a:t> </a:t>
            </a:r>
            <a:r>
              <a:rPr lang="en-US" dirty="0" err="1" smtClean="0"/>
              <a:t>vào</a:t>
            </a:r>
            <a:r>
              <a:rPr lang="en-US" dirty="0" smtClean="0"/>
              <a:t> : </a:t>
            </a:r>
            <a:r>
              <a:rPr lang="en-US" dirty="0" err="1" smtClean="0"/>
              <a:t>Dữ</a:t>
            </a:r>
            <a:r>
              <a:rPr lang="en-US" dirty="0" smtClean="0"/>
              <a:t> </a:t>
            </a:r>
            <a:r>
              <a:rPr lang="en-US" dirty="0" err="1" smtClean="0"/>
              <a:t>liệu</a:t>
            </a:r>
            <a:r>
              <a:rPr lang="en-US" dirty="0" smtClean="0"/>
              <a:t> X1, X2,..</a:t>
            </a:r>
            <a:r>
              <a:rPr lang="en-US" dirty="0" err="1" smtClean="0"/>
              <a:t>Xn</a:t>
            </a:r>
            <a:r>
              <a:rPr lang="en-US" dirty="0" smtClean="0"/>
              <a:t>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m.</a:t>
            </a:r>
          </a:p>
          <a:p>
            <a:pPr>
              <a:buNone/>
            </a:pPr>
            <a:r>
              <a:rPr lang="en-US" dirty="0" err="1" smtClean="0"/>
              <a:t>Đầu</a:t>
            </a:r>
            <a:r>
              <a:rPr lang="en-US" dirty="0" smtClean="0"/>
              <a:t> </a:t>
            </a:r>
            <a:r>
              <a:rPr lang="en-US" dirty="0" err="1" smtClean="0"/>
              <a:t>ra</a:t>
            </a:r>
            <a:r>
              <a:rPr lang="en-US" dirty="0" smtClean="0"/>
              <a:t>: </a:t>
            </a:r>
            <a:r>
              <a:rPr lang="en-US" dirty="0" err="1" smtClean="0"/>
              <a:t>Dữ</a:t>
            </a:r>
            <a:r>
              <a:rPr lang="en-US" dirty="0" smtClean="0"/>
              <a:t> </a:t>
            </a:r>
            <a:r>
              <a:rPr lang="en-US" dirty="0" err="1" smtClean="0"/>
              <a:t>liệu</a:t>
            </a:r>
            <a:r>
              <a:rPr lang="en-US" dirty="0" smtClean="0"/>
              <a:t> X1’,….,</a:t>
            </a:r>
            <a:r>
              <a:rPr lang="en-US" dirty="0" err="1" smtClean="0"/>
              <a:t>Xn</a:t>
            </a:r>
            <a:r>
              <a:rPr lang="en-US" dirty="0" smtClean="0"/>
              <a:t>’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m’</a:t>
            </a:r>
          </a:p>
          <a:p>
            <a:pPr>
              <a:buNone/>
            </a:pPr>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a:t>
            </a:r>
          </a:p>
          <a:p>
            <a:pPr>
              <a:buNone/>
            </a:pPr>
            <a:r>
              <a:rPr lang="en-US" dirty="0" err="1" smtClean="0"/>
              <a:t>Tính</a:t>
            </a:r>
            <a:r>
              <a:rPr lang="en-US" dirty="0" smtClean="0"/>
              <a:t> </a:t>
            </a:r>
            <a:r>
              <a:rPr lang="en-US" dirty="0" err="1" smtClean="0"/>
              <a:t>kì</a:t>
            </a:r>
            <a:r>
              <a:rPr lang="en-US" dirty="0" smtClean="0"/>
              <a:t> </a:t>
            </a:r>
            <a:r>
              <a:rPr lang="en-US" dirty="0" err="1" smtClean="0"/>
              <a:t>vọng</a:t>
            </a:r>
            <a:r>
              <a:rPr lang="en-US" dirty="0" smtClean="0"/>
              <a:t> EX=1/n* (X1+..+</a:t>
            </a:r>
            <a:r>
              <a:rPr lang="en-US" dirty="0" err="1" smtClean="0"/>
              <a:t>Xn</a:t>
            </a:r>
            <a:r>
              <a:rPr lang="en-US" dirty="0" smtClean="0"/>
              <a:t>)</a:t>
            </a:r>
          </a:p>
          <a:p>
            <a:pPr>
              <a:buNone/>
            </a:pPr>
            <a:r>
              <a:rPr lang="en-US" dirty="0" err="1" smtClean="0"/>
              <a:t>Tính</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X_i</a:t>
            </a:r>
            <a:endParaRPr lang="en-US" dirty="0" smtClean="0"/>
          </a:p>
          <a:p>
            <a:pPr>
              <a:buNone/>
            </a:pPr>
            <a:r>
              <a:rPr lang="en-US" dirty="0" smtClean="0"/>
              <a:t>R=E[(X-EX)’(X-EX)]</a:t>
            </a:r>
          </a:p>
          <a:p>
            <a:pPr>
              <a:buNone/>
            </a:pPr>
            <a:r>
              <a:rPr lang="en-US" dirty="0" smtClean="0"/>
              <a:t> </a:t>
            </a:r>
            <a:r>
              <a:rPr lang="en-US" dirty="0" err="1" smtClean="0"/>
              <a:t>Chọn</a:t>
            </a:r>
            <a:r>
              <a:rPr lang="en-US" dirty="0" smtClean="0"/>
              <a:t> </a:t>
            </a:r>
            <a:r>
              <a:rPr lang="en-US" dirty="0" err="1" smtClean="0"/>
              <a:t>số</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k.</a:t>
            </a:r>
          </a:p>
          <a:p>
            <a:pPr>
              <a:buNone/>
            </a:pPr>
            <a:r>
              <a:rPr lang="en-US" dirty="0" err="1" smtClean="0"/>
              <a:t>Tìm</a:t>
            </a:r>
            <a:r>
              <a:rPr lang="en-US" dirty="0" smtClean="0"/>
              <a:t> k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của</a:t>
            </a:r>
            <a:r>
              <a:rPr lang="en-US" dirty="0" smtClean="0"/>
              <a:t> R </a:t>
            </a:r>
            <a:r>
              <a:rPr lang="en-US" dirty="0" err="1" smtClean="0"/>
              <a:t>là</a:t>
            </a:r>
            <a:r>
              <a:rPr lang="en-US" dirty="0" smtClean="0"/>
              <a:t> a1,..</a:t>
            </a:r>
            <a:r>
              <a:rPr lang="en-US" dirty="0" err="1" smtClean="0"/>
              <a:t>ak</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k vector </a:t>
            </a:r>
            <a:r>
              <a:rPr lang="en-US" dirty="0" err="1" smtClean="0"/>
              <a:t>riêng</a:t>
            </a:r>
            <a:r>
              <a:rPr lang="en-US" dirty="0" smtClean="0"/>
              <a:t> s1,…,</a:t>
            </a:r>
            <a:r>
              <a:rPr lang="en-US" dirty="0" err="1" smtClean="0"/>
              <a:t>sk</a:t>
            </a:r>
            <a:endParaRPr lang="en-US" dirty="0" smtClean="0"/>
          </a:p>
          <a:p>
            <a:pPr>
              <a:buNone/>
            </a:pPr>
            <a:r>
              <a:rPr lang="en-US" dirty="0" err="1" smtClean="0"/>
              <a:t>Chiếu</a:t>
            </a:r>
            <a:r>
              <a:rPr lang="en-US" dirty="0" smtClean="0"/>
              <a:t> X_1,..,X_n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vector con </a:t>
            </a:r>
            <a:r>
              <a:rPr lang="en-US" dirty="0" err="1" smtClean="0"/>
              <a:t>tạo</a:t>
            </a:r>
            <a:r>
              <a:rPr lang="en-US" dirty="0" smtClean="0"/>
              <a:t> </a:t>
            </a:r>
            <a:r>
              <a:rPr lang="en-US" dirty="0" err="1" smtClean="0"/>
              <a:t>bởi</a:t>
            </a:r>
            <a:r>
              <a:rPr lang="en-US" dirty="0" smtClean="0"/>
              <a:t> k </a:t>
            </a:r>
            <a:r>
              <a:rPr lang="en-US" dirty="0" err="1" smtClean="0"/>
              <a:t>cơ</a:t>
            </a:r>
            <a:r>
              <a:rPr lang="en-US" dirty="0" smtClean="0"/>
              <a:t> </a:t>
            </a:r>
            <a:r>
              <a:rPr lang="en-US" dirty="0" err="1" smtClean="0"/>
              <a:t>sở</a:t>
            </a:r>
            <a:r>
              <a:rPr lang="en-US" dirty="0" smtClean="0"/>
              <a:t> </a:t>
            </a:r>
            <a:r>
              <a:rPr lang="en-US" dirty="0" err="1" smtClean="0"/>
              <a:t>trực</a:t>
            </a:r>
            <a:r>
              <a:rPr lang="en-US" dirty="0" smtClean="0"/>
              <a:t> </a:t>
            </a:r>
            <a:r>
              <a:rPr lang="en-US" dirty="0" err="1" smtClean="0"/>
              <a:t>giao</a:t>
            </a:r>
            <a:r>
              <a:rPr lang="en-US" dirty="0" smtClean="0"/>
              <a:t> s1,..,sk </a:t>
            </a:r>
            <a:r>
              <a:rPr lang="en-US" dirty="0" err="1" smtClean="0"/>
              <a:t>được</a:t>
            </a:r>
            <a:r>
              <a:rPr lang="en-US" dirty="0" smtClean="0"/>
              <a:t> X1’, X2’,..,Xn’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k&lt;m.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PCA</a:t>
            </a:r>
            <a:endParaRPr lang="en-US" dirty="0"/>
          </a:p>
        </p:txBody>
      </p:sp>
      <p:sp>
        <p:nvSpPr>
          <p:cNvPr id="3" name="Content Placeholder 2"/>
          <p:cNvSpPr>
            <a:spLocks noGrp="1"/>
          </p:cNvSpPr>
          <p:nvPr>
            <p:ph idx="1"/>
          </p:nvPr>
        </p:nvSpPr>
        <p:spPr/>
        <p:txBody>
          <a:bodyPr/>
          <a:lstStyle/>
          <a:p>
            <a:r>
              <a:rPr lang="en-US" dirty="0" err="1" smtClean="0"/>
              <a:t>Giải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Decorrelate</a:t>
            </a:r>
            <a:r>
              <a:rPr lang="en-US" dirty="0" smtClean="0"/>
              <a:t> data)</a:t>
            </a:r>
          </a:p>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PCA </a:t>
            </a:r>
            <a:r>
              <a:rPr lang="en-US" dirty="0" err="1" smtClean="0"/>
              <a:t>là</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Khi</a:t>
            </a:r>
            <a:r>
              <a:rPr lang="en-US" dirty="0" smtClean="0"/>
              <a:t> </a:t>
            </a:r>
            <a:r>
              <a:rPr lang="en-US" dirty="0" err="1" smtClean="0"/>
              <a:t>áp</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tóan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như</a:t>
            </a:r>
            <a:r>
              <a:rPr lang="en-US" dirty="0" smtClean="0"/>
              <a:t> k-means, k-</a:t>
            </a:r>
            <a:r>
              <a:rPr lang="en-US" dirty="0" err="1" smtClean="0"/>
              <a:t>nn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khoảng</a:t>
            </a:r>
            <a:r>
              <a:rPr lang="en-US" dirty="0" smtClean="0"/>
              <a:t> </a:t>
            </a:r>
            <a:r>
              <a:rPr lang="en-US" dirty="0" err="1" smtClean="0"/>
              <a:t>cách</a:t>
            </a:r>
            <a:r>
              <a:rPr lang="en-US" dirty="0" smtClean="0"/>
              <a:t> Euclid </a:t>
            </a:r>
            <a:r>
              <a:rPr lang="en-US" dirty="0" err="1" smtClean="0"/>
              <a:t>thay</a:t>
            </a:r>
            <a:r>
              <a:rPr lang="en-US" dirty="0" smtClean="0"/>
              <a:t> </a:t>
            </a:r>
            <a:r>
              <a:rPr lang="en-US" dirty="0" err="1" smtClean="0"/>
              <a:t>cho</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Mahalamonious</a:t>
            </a:r>
            <a:r>
              <a:rPr lang="en-US" dirty="0" smtClean="0"/>
              <a:t>.</a:t>
            </a:r>
          </a:p>
          <a:p>
            <a:r>
              <a:rPr lang="en-US" dirty="0" err="1" smtClean="0"/>
              <a:t>Có</a:t>
            </a:r>
            <a:r>
              <a:rPr lang="en-US" dirty="0" smtClean="0"/>
              <a:t> </a:t>
            </a:r>
            <a:r>
              <a:rPr lang="en-US" dirty="0" err="1" smtClean="0"/>
              <a:t>sai</a:t>
            </a:r>
            <a:r>
              <a:rPr lang="en-US" dirty="0" smtClean="0"/>
              <a:t> </a:t>
            </a:r>
            <a:r>
              <a:rPr lang="en-US" dirty="0" err="1" smtClean="0"/>
              <a:t>số</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Vì</a:t>
            </a:r>
            <a:r>
              <a:rPr lang="en-US" dirty="0" smtClean="0"/>
              <a:t> </a:t>
            </a:r>
            <a:r>
              <a:rPr lang="en-US" dirty="0" err="1" smtClean="0"/>
              <a:t>sao</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dùng</a:t>
            </a:r>
            <a:r>
              <a:rPr lang="en-US" dirty="0" smtClean="0"/>
              <a:t> PCA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Số</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trong</a:t>
            </a:r>
            <a:r>
              <a:rPr lang="en-US" dirty="0" smtClean="0"/>
              <a:t> PCA </a:t>
            </a:r>
            <a:r>
              <a:rPr lang="en-US" dirty="0" err="1" smtClean="0"/>
              <a:t>phải</a:t>
            </a:r>
            <a:r>
              <a:rPr lang="en-US" dirty="0" smtClean="0"/>
              <a:t> </a:t>
            </a:r>
            <a:r>
              <a:rPr lang="en-US" dirty="0" err="1" smtClean="0"/>
              <a:t>được</a:t>
            </a:r>
            <a:r>
              <a:rPr lang="en-US" dirty="0" smtClean="0"/>
              <a:t> </a:t>
            </a:r>
            <a:r>
              <a:rPr lang="en-US" dirty="0" err="1" smtClean="0"/>
              <a:t>chỉ</a:t>
            </a:r>
            <a:r>
              <a:rPr lang="en-US" dirty="0" smtClean="0"/>
              <a:t> </a:t>
            </a:r>
            <a:r>
              <a:rPr lang="en-US" dirty="0" err="1" smtClean="0"/>
              <a:t>ra</a:t>
            </a:r>
            <a:r>
              <a:rPr lang="en-US" dirty="0" smtClean="0"/>
              <a:t> </a:t>
            </a:r>
            <a:r>
              <a:rPr lang="en-US" dirty="0" err="1" smtClean="0"/>
              <a:t>trước</a:t>
            </a:r>
            <a:r>
              <a:rPr lang="en-US" dirty="0" smtClean="0"/>
              <a:t>, </a:t>
            </a:r>
            <a:r>
              <a:rPr lang="en-US" dirty="0" err="1" smtClean="0"/>
              <a:t>chỉ</a:t>
            </a:r>
            <a:r>
              <a:rPr lang="en-US" dirty="0" smtClean="0"/>
              <a:t> </a:t>
            </a:r>
            <a:r>
              <a:rPr lang="en-US" dirty="0" err="1" smtClean="0"/>
              <a:t>có</a:t>
            </a:r>
            <a:r>
              <a:rPr lang="en-US" dirty="0" smtClean="0"/>
              <a:t> </a:t>
            </a:r>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ngón</a:t>
            </a:r>
            <a:r>
              <a:rPr lang="en-US" dirty="0" smtClean="0"/>
              <a:t> </a:t>
            </a:r>
            <a:r>
              <a:rPr lang="en-US" dirty="0" err="1" smtClean="0"/>
              <a:t>tay</a:t>
            </a:r>
            <a:r>
              <a:rPr lang="en-US" dirty="0" smtClean="0"/>
              <a:t>.</a:t>
            </a:r>
          </a:p>
          <a:p>
            <a:r>
              <a:rPr lang="en-US" dirty="0" smtClean="0"/>
              <a:t>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học</a:t>
            </a:r>
            <a:r>
              <a:rPr lang="en-US" dirty="0" smtClean="0"/>
              <a:t> </a:t>
            </a:r>
            <a:r>
              <a:rPr lang="en-US" dirty="0" err="1" smtClean="0"/>
              <a:t>máy</a:t>
            </a:r>
            <a:r>
              <a:rPr lang="en-US" dirty="0" smtClean="0"/>
              <a:t> </a:t>
            </a:r>
            <a:r>
              <a:rPr lang="en-US" dirty="0" err="1" smtClean="0"/>
              <a:t>không</a:t>
            </a:r>
            <a:r>
              <a:rPr lang="en-US" dirty="0" smtClean="0"/>
              <a:t> </a:t>
            </a:r>
            <a:r>
              <a:rPr lang="en-US" dirty="0" err="1" smtClean="0"/>
              <a:t>giám</a:t>
            </a:r>
            <a:r>
              <a:rPr lang="en-US" dirty="0" smtClean="0"/>
              <a:t> </a:t>
            </a:r>
            <a:r>
              <a:rPr lang="en-US" dirty="0" err="1" smtClean="0"/>
              <a:t>sát</a:t>
            </a:r>
            <a:r>
              <a:rPr lang="en-US" dirty="0" smtClean="0"/>
              <a:t>, </a:t>
            </a:r>
            <a:r>
              <a:rPr lang="en-US" dirty="0" err="1" smtClean="0"/>
              <a:t>không</a:t>
            </a:r>
            <a:r>
              <a:rPr lang="en-US" dirty="0" smtClean="0"/>
              <a:t> </a:t>
            </a:r>
            <a:r>
              <a:rPr lang="en-US" dirty="0" err="1" smtClean="0"/>
              <a:t>tận</a:t>
            </a:r>
            <a:r>
              <a:rPr lang="en-US" dirty="0" smtClean="0"/>
              <a:t> </a:t>
            </a:r>
            <a:r>
              <a:rPr lang="en-US" dirty="0" err="1" smtClean="0"/>
              <a:t>dụng</a:t>
            </a:r>
            <a:r>
              <a:rPr lang="en-US" dirty="0" smtClean="0"/>
              <a:t> labels </a:t>
            </a:r>
            <a:r>
              <a:rPr lang="en-US" dirty="0" err="1" smtClean="0"/>
              <a:t>nên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PCA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họat</a:t>
            </a:r>
            <a:r>
              <a:rPr lang="en-US" dirty="0" smtClean="0"/>
              <a:t> </a:t>
            </a:r>
            <a:r>
              <a:rPr lang="en-US" dirty="0" err="1" smtClean="0"/>
              <a:t>động</a:t>
            </a:r>
            <a:r>
              <a:rPr lang="en-US" dirty="0" smtClean="0"/>
              <a:t> </a:t>
            </a:r>
            <a:r>
              <a:rPr lang="en-US" dirty="0" err="1" smtClean="0"/>
              <a:t>tốt</a:t>
            </a:r>
            <a:r>
              <a:rPr lang="en-US" dirty="0" smtClean="0"/>
              <a:t>.</a:t>
            </a:r>
          </a:p>
          <a:p>
            <a:pPr>
              <a:buNone/>
            </a:pP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học</a:t>
            </a:r>
            <a:r>
              <a:rPr lang="en-US" dirty="0" smtClean="0"/>
              <a:t> </a:t>
            </a:r>
            <a:r>
              <a:rPr lang="en-US" dirty="0" err="1" smtClean="0"/>
              <a:t>máy</a:t>
            </a:r>
            <a:r>
              <a:rPr lang="en-US" dirty="0" smtClean="0"/>
              <a:t> </a:t>
            </a:r>
            <a:r>
              <a:rPr lang="en-US" dirty="0" err="1" smtClean="0"/>
              <a:t>giám</a:t>
            </a:r>
            <a:r>
              <a:rPr lang="en-US" dirty="0" smtClean="0"/>
              <a:t> </a:t>
            </a:r>
            <a:r>
              <a:rPr lang="en-US" dirty="0" err="1" smtClean="0"/>
              <a:t>sát</a:t>
            </a:r>
            <a:r>
              <a:rPr lang="en-US" dirty="0" smtClean="0"/>
              <a:t> </a:t>
            </a:r>
            <a:r>
              <a:rPr lang="en-US" dirty="0" err="1" smtClean="0"/>
              <a:t>như</a:t>
            </a:r>
            <a:r>
              <a:rPr lang="en-US" dirty="0" smtClean="0"/>
              <a:t> IDA</a:t>
            </a:r>
          </a:p>
          <a:p>
            <a:pPr>
              <a:buNone/>
            </a:pPr>
            <a:r>
              <a:rPr lang="en-US" dirty="0" smtClean="0"/>
              <a:t>   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nên</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mất</a:t>
            </a:r>
            <a:r>
              <a:rPr lang="en-US" dirty="0" smtClean="0"/>
              <a:t> </a:t>
            </a:r>
            <a:r>
              <a:rPr lang="en-US" dirty="0" err="1" smtClean="0"/>
              <a:t>mát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nếu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đa</a:t>
            </a:r>
            <a:r>
              <a:rPr lang="en-US" dirty="0" smtClean="0"/>
              <a:t> </a:t>
            </a:r>
            <a:r>
              <a:rPr lang="en-US" dirty="0" err="1" smtClean="0"/>
              <a:t>tạp</a:t>
            </a:r>
            <a:r>
              <a:rPr lang="en-US" dirty="0" smtClean="0"/>
              <a:t> </a:t>
            </a:r>
            <a:r>
              <a:rPr lang="en-US" dirty="0" err="1" smtClean="0"/>
              <a:t>không</a:t>
            </a:r>
            <a:r>
              <a:rPr lang="en-US" dirty="0" smtClean="0"/>
              <a:t> </a:t>
            </a:r>
            <a:r>
              <a:rPr lang="en-US" dirty="0" err="1" smtClean="0"/>
              <a:t>tuyến</a:t>
            </a:r>
            <a:r>
              <a:rPr lang="en-US" dirty="0" smtClean="0"/>
              <a:t> </a:t>
            </a:r>
            <a:r>
              <a:rPr lang="en-US" dirty="0" err="1" smtClean="0"/>
              <a:t>tính</a:t>
            </a:r>
            <a:r>
              <a:rPr lang="en-US" dirty="0" smtClean="0"/>
              <a:t>.</a:t>
            </a:r>
          </a:p>
          <a:p>
            <a:pPr>
              <a:buNone/>
            </a:pP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suy</a:t>
            </a:r>
            <a:r>
              <a:rPr lang="en-US" dirty="0" smtClean="0"/>
              <a:t> </a:t>
            </a:r>
            <a:r>
              <a:rPr lang="en-US" dirty="0" err="1" smtClean="0"/>
              <a:t>diễn</a:t>
            </a:r>
            <a:r>
              <a:rPr lang="en-US" dirty="0" smtClean="0"/>
              <a:t> </a:t>
            </a:r>
            <a:r>
              <a:rPr lang="en-US" dirty="0" err="1" smtClean="0"/>
              <a:t>không</a:t>
            </a:r>
            <a:r>
              <a:rPr lang="en-US" dirty="0" smtClean="0"/>
              <a:t> </a:t>
            </a:r>
            <a:r>
              <a:rPr lang="en-US" dirty="0" err="1" smtClean="0"/>
              <a:t>tuyến</a:t>
            </a:r>
            <a:r>
              <a:rPr lang="en-US" dirty="0" smtClean="0"/>
              <a:t> </a:t>
            </a:r>
            <a:r>
              <a:rPr lang="en-US" dirty="0" err="1" smtClean="0"/>
              <a:t>tính</a:t>
            </a:r>
            <a:r>
              <a:rPr lang="en-US" dirty="0" smtClean="0"/>
              <a:t> (ISOMAP, LLE, manifold learning)</a:t>
            </a:r>
          </a:p>
          <a:p>
            <a:pPr>
              <a:buNone/>
            </a:pPr>
            <a:r>
              <a:rPr lang="en-US" dirty="0" err="1" smtClean="0"/>
              <a:t>Học</a:t>
            </a:r>
            <a:r>
              <a:rPr lang="en-US" dirty="0" smtClean="0"/>
              <a:t> </a:t>
            </a:r>
            <a:r>
              <a:rPr lang="en-US" dirty="0" err="1" smtClean="0"/>
              <a:t>đa</a:t>
            </a:r>
            <a:r>
              <a:rPr lang="en-US" dirty="0" smtClean="0"/>
              <a:t> </a:t>
            </a:r>
            <a:r>
              <a:rPr lang="en-US" dirty="0" err="1" smtClean="0"/>
              <a:t>tạp</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kí</a:t>
            </a:r>
            <a:r>
              <a:rPr lang="en-US" dirty="0" smtClean="0"/>
              <a:t> </a:t>
            </a:r>
            <a:r>
              <a:rPr lang="en-US" dirty="0" err="1" smtClean="0"/>
              <a:t>tự</a:t>
            </a:r>
            <a:r>
              <a:rPr lang="en-US" dirty="0" smtClean="0"/>
              <a:t> </a:t>
            </a:r>
            <a:r>
              <a:rPr lang="en-US" dirty="0" err="1" smtClean="0"/>
              <a:t>viết</a:t>
            </a:r>
            <a:r>
              <a:rPr lang="en-US" dirty="0" smtClean="0"/>
              <a:t> </a:t>
            </a:r>
            <a:r>
              <a:rPr lang="en-US" dirty="0" err="1" smtClean="0"/>
              <a:t>tay</a:t>
            </a: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err="1" smtClean="0"/>
              <a:t>Mục</a:t>
            </a:r>
            <a:r>
              <a:rPr lang="en-US" dirty="0" smtClean="0"/>
              <a:t> </a:t>
            </a:r>
            <a:r>
              <a:rPr lang="en-US" dirty="0" err="1" smtClean="0"/>
              <a:t>tiêu</a:t>
            </a:r>
            <a:endParaRPr lang="vi-VN"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err="1" smtClean="0"/>
              <a:t>Khảo</a:t>
            </a:r>
            <a:r>
              <a:rPr lang="en-US" dirty="0" smtClean="0"/>
              <a:t> </a:t>
            </a:r>
            <a:r>
              <a:rPr lang="en-US" dirty="0" err="1" smtClean="0"/>
              <a:t>sát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nhận</a:t>
            </a:r>
            <a:r>
              <a:rPr lang="en-US" dirty="0" smtClean="0"/>
              <a:t> dang </a:t>
            </a:r>
            <a:r>
              <a:rPr lang="en-US" dirty="0" err="1" smtClean="0"/>
              <a:t>khuôn</a:t>
            </a:r>
            <a:r>
              <a:rPr lang="en-US" dirty="0" smtClean="0"/>
              <a:t> </a:t>
            </a:r>
            <a:r>
              <a:rPr lang="en-US" dirty="0" err="1" smtClean="0"/>
              <a:t>mặt</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PCA </a:t>
            </a:r>
            <a:r>
              <a:rPr lang="en-US" dirty="0" err="1" smtClean="0"/>
              <a:t>để</a:t>
            </a:r>
            <a:r>
              <a:rPr lang="en-US" dirty="0" smtClean="0"/>
              <a:t> </a:t>
            </a:r>
            <a:r>
              <a:rPr lang="en-US" dirty="0" err="1" smtClean="0"/>
              <a:t>thấy</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KL, PCA.</a:t>
            </a:r>
          </a:p>
          <a:p>
            <a:pPr lvl="0"/>
            <a:endParaRPr lang="en-US" dirty="0" smtClean="0"/>
          </a:p>
          <a:p>
            <a:pPr lvl="0"/>
            <a:endParaRPr lang="en-US" dirty="0" smtClean="0"/>
          </a:p>
          <a:p>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đã</a:t>
            </a:r>
            <a:r>
              <a:rPr lang="en-US" dirty="0" smtClean="0"/>
              <a:t> </a:t>
            </a:r>
            <a:r>
              <a:rPr lang="en-US" dirty="0" err="1" smtClean="0"/>
              <a:t>có</a:t>
            </a:r>
            <a:r>
              <a:rPr lang="en-US" dirty="0" smtClean="0"/>
              <a:t> </a:t>
            </a:r>
            <a:r>
              <a:rPr lang="en-US" dirty="0" err="1" smtClean="0"/>
              <a:t>sẵn</a:t>
            </a:r>
            <a:r>
              <a:rPr 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vi-VN"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err="1" smtClean="0"/>
              <a:t>Khởi</a:t>
            </a:r>
            <a:r>
              <a:rPr lang="en-US" dirty="0" smtClean="0"/>
              <a:t> </a:t>
            </a:r>
            <a:r>
              <a:rPr lang="en-US" dirty="0" err="1" smtClean="0"/>
              <a:t>tạo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a:t>
            </a:r>
          </a:p>
          <a:p>
            <a:pPr lvl="0"/>
            <a:r>
              <a:rPr lang="en-US" dirty="0" err="1" smtClean="0"/>
              <a:t>Tính</a:t>
            </a:r>
            <a:r>
              <a:rPr lang="en-US" dirty="0" smtClean="0"/>
              <a:t> </a:t>
            </a:r>
            <a:r>
              <a:rPr lang="en-US" dirty="0" err="1" smtClean="0"/>
              <a:t>toán</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từ</a:t>
            </a:r>
            <a:r>
              <a:rPr lang="en-US" dirty="0" smtClean="0"/>
              <a:t> </a:t>
            </a:r>
            <a:r>
              <a:rPr lang="en-US" dirty="0" err="1" smtClean="0"/>
              <a:t>tập</a:t>
            </a:r>
            <a:r>
              <a:rPr lang="en-US" dirty="0" smtClean="0"/>
              <a:t> </a:t>
            </a:r>
            <a:r>
              <a:rPr lang="en-US" dirty="0" err="1" smtClean="0"/>
              <a:t>đã</a:t>
            </a:r>
            <a:r>
              <a:rPr lang="en-US" dirty="0" smtClean="0"/>
              <a:t> </a:t>
            </a:r>
            <a:r>
              <a:rPr lang="en-US" dirty="0" err="1" smtClean="0"/>
              <a:t>có</a:t>
            </a:r>
            <a:r>
              <a:rPr lang="en-US" dirty="0" smtClean="0"/>
              <a:t>, </a:t>
            </a:r>
            <a:r>
              <a:rPr lang="en-US" dirty="0" err="1" smtClean="0"/>
              <a:t>từ</a:t>
            </a:r>
            <a:r>
              <a:rPr lang="en-US" dirty="0" smtClean="0"/>
              <a:t> </a:t>
            </a:r>
            <a:r>
              <a:rPr lang="en-US" dirty="0" err="1" smtClean="0"/>
              <a:t>đó</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 face space.</a:t>
            </a:r>
          </a:p>
          <a:p>
            <a:pPr lvl="0"/>
            <a:r>
              <a:rPr lang="en-US" dirty="0" err="1" smtClean="0"/>
              <a:t>Tính</a:t>
            </a:r>
            <a:r>
              <a:rPr lang="en-US" dirty="0" smtClean="0"/>
              <a:t> </a:t>
            </a:r>
            <a:r>
              <a:rPr lang="en-US" dirty="0" err="1" smtClean="0"/>
              <a:t>toán</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nhóm</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chiếu</a:t>
            </a:r>
            <a:r>
              <a:rPr lang="en-US" dirty="0" smtClean="0"/>
              <a:t>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a:t>
            </a:r>
          </a:p>
          <a:p>
            <a:pPr lvl="0"/>
            <a:r>
              <a:rPr lang="en-US" dirty="0" err="1" smtClean="0"/>
              <a:t>Tính</a:t>
            </a:r>
            <a:r>
              <a:rPr lang="en-US" dirty="0" smtClean="0"/>
              <a:t> </a:t>
            </a:r>
            <a:r>
              <a:rPr lang="en-US" dirty="0" err="1" smtClean="0"/>
              <a:t>toán</a:t>
            </a:r>
            <a:r>
              <a:rPr lang="en-US" dirty="0" smtClean="0"/>
              <a:t> </a:t>
            </a:r>
            <a:r>
              <a:rPr lang="en-US" dirty="0" err="1" smtClean="0"/>
              <a:t>tập</a:t>
            </a:r>
            <a:r>
              <a:rPr lang="en-US" dirty="0" smtClean="0"/>
              <a:t> </a:t>
            </a:r>
            <a:r>
              <a:rPr lang="en-US" dirty="0" err="1" smtClean="0"/>
              <a:t>trong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cần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chiếu</a:t>
            </a:r>
            <a:r>
              <a:rPr lang="en-US" dirty="0" smtClean="0"/>
              <a:t> </a:t>
            </a:r>
            <a:r>
              <a:rPr lang="en-US" dirty="0" err="1" smtClean="0"/>
              <a:t>lên</a:t>
            </a:r>
            <a:r>
              <a:rPr lang="en-US" dirty="0" smtClean="0"/>
              <a:t> </a:t>
            </a:r>
            <a:r>
              <a:rPr lang="en-US" dirty="0" err="1" smtClean="0"/>
              <a:t>những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đã</a:t>
            </a:r>
            <a:r>
              <a:rPr lang="en-US" dirty="0" smtClean="0"/>
              <a:t> </a:t>
            </a:r>
            <a:r>
              <a:rPr lang="en-US" dirty="0" err="1" smtClean="0"/>
              <a:t>có</a:t>
            </a:r>
            <a:r>
              <a:rPr lang="en-US" dirty="0" smtClean="0"/>
              <a:t>.</a:t>
            </a:r>
          </a:p>
          <a:p>
            <a:pPr lvl="0"/>
            <a:r>
              <a:rPr lang="en-US" dirty="0" err="1" smtClean="0"/>
              <a:t>Dựa</a:t>
            </a:r>
            <a:r>
              <a:rPr lang="en-US" dirty="0" smtClean="0"/>
              <a:t> </a:t>
            </a:r>
            <a:r>
              <a:rPr lang="en-US" dirty="0" err="1" smtClean="0"/>
              <a:t>vào</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các</a:t>
            </a:r>
            <a:r>
              <a:rPr lang="en-US" dirty="0" smtClean="0"/>
              <a:t> </a:t>
            </a:r>
            <a:r>
              <a:rPr lang="en-US" dirty="0" err="1" smtClean="0"/>
              <a:t>nhóm</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đã</a:t>
            </a:r>
            <a:r>
              <a:rPr lang="en-US" dirty="0" smtClean="0"/>
              <a:t> </a:t>
            </a:r>
            <a:r>
              <a:rPr lang="en-US" dirty="0" err="1" smtClean="0"/>
              <a:t>biết</a:t>
            </a:r>
            <a:r>
              <a:rPr lang="en-US" dirty="0" smtClean="0"/>
              <a:t> hay </a:t>
            </a:r>
            <a:r>
              <a:rPr lang="en-US" dirty="0" err="1" smtClean="0"/>
              <a:t>không</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vi-VN"/>
          </a:p>
        </p:txBody>
      </p:sp>
      <p:sp>
        <p:nvSpPr>
          <p:cNvPr id="3" name="Content Placeholder 2"/>
          <p:cNvSpPr>
            <a:spLocks noGrp="1"/>
          </p:cNvSpPr>
          <p:nvPr>
            <p:ph idx="1"/>
          </p:nvPr>
        </p:nvSpPr>
        <p:spPr/>
        <p:txBody>
          <a:bodyPr/>
          <a:lstStyle/>
          <a:p>
            <a:pPr marL="514350" indent="-514350">
              <a:buAutoNum type="arabicPeriod"/>
            </a:pPr>
            <a:r>
              <a:rPr lang="en-US" dirty="0" err="1" smtClean="0"/>
              <a:t>Đặc</a:t>
            </a:r>
            <a:r>
              <a:rPr lang="en-US" dirty="0" smtClean="0"/>
              <a:t> </a:t>
            </a:r>
            <a:r>
              <a:rPr lang="en-US" dirty="0" err="1" smtClean="0"/>
              <a:t>trưng</a:t>
            </a:r>
            <a:r>
              <a:rPr lang="en-US" dirty="0" smtClean="0"/>
              <a:t> </a:t>
            </a:r>
            <a:r>
              <a:rPr lang="en-US" dirty="0" err="1" smtClean="0"/>
              <a:t>sinh</a:t>
            </a:r>
            <a:r>
              <a:rPr lang="en-US" dirty="0" smtClean="0"/>
              <a:t> </a:t>
            </a:r>
            <a:r>
              <a:rPr lang="en-US" dirty="0" err="1" smtClean="0"/>
              <a:t>trắc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endParaRPr lang="en-US" dirty="0" smtClean="0"/>
          </a:p>
          <a:p>
            <a:pPr marL="880110" lvl="1" indent="-514350">
              <a:buAutoNum type="arabicPeriod"/>
            </a:pPr>
            <a:r>
              <a:rPr lang="en-US" dirty="0" err="1" smtClean="0"/>
              <a:t>Sinh</a:t>
            </a:r>
            <a:r>
              <a:rPr lang="en-US" dirty="0" smtClean="0"/>
              <a:t> </a:t>
            </a:r>
            <a:r>
              <a:rPr lang="en-US" dirty="0" err="1" smtClean="0"/>
              <a:t>trắc</a:t>
            </a:r>
            <a:r>
              <a:rPr lang="en-US" dirty="0" smtClean="0"/>
              <a:t> </a:t>
            </a:r>
            <a:r>
              <a:rPr lang="en-US" dirty="0" err="1" smtClean="0"/>
              <a:t>học</a:t>
            </a:r>
            <a:endParaRPr lang="en-US" dirty="0" smtClean="0"/>
          </a:p>
          <a:p>
            <a:pPr marL="880110" lvl="1" indent="-514350">
              <a:buAutoNum type="arabicPeriod"/>
            </a:pPr>
            <a:r>
              <a:rPr lang="en-US" dirty="0" err="1" smtClean="0"/>
              <a:t>Đặc</a:t>
            </a:r>
            <a:r>
              <a:rPr lang="en-US" dirty="0" smtClean="0"/>
              <a:t> </a:t>
            </a:r>
            <a:r>
              <a:rPr lang="en-US" dirty="0" err="1" smtClean="0"/>
              <a:t>trưng</a:t>
            </a:r>
            <a:r>
              <a:rPr lang="en-US" dirty="0" smtClean="0"/>
              <a:t> </a:t>
            </a:r>
            <a:r>
              <a:rPr lang="en-US" dirty="0" err="1" smtClean="0"/>
              <a:t>sinh</a:t>
            </a:r>
            <a:r>
              <a:rPr lang="en-US" dirty="0" smtClean="0"/>
              <a:t> </a:t>
            </a:r>
            <a:r>
              <a:rPr lang="en-US" dirty="0" err="1" smtClean="0"/>
              <a:t>trắc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endParaRPr lang="en-US" dirty="0" smtClean="0"/>
          </a:p>
          <a:p>
            <a:pPr marL="514350" indent="-514350">
              <a:buAutoNum type="arabicPeriod"/>
            </a:pPr>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thuật</a:t>
            </a:r>
            <a:r>
              <a:rPr lang="en-US" dirty="0" smtClean="0"/>
              <a:t> </a:t>
            </a:r>
            <a:r>
              <a:rPr lang="en-US" dirty="0" err="1" smtClean="0"/>
              <a:t>toán</a:t>
            </a:r>
            <a:endParaRPr lang="en-US" dirty="0" smtClean="0"/>
          </a:p>
          <a:p>
            <a:pPr marL="880110" lvl="1" indent="-514350">
              <a:buAutoNum type="arabicPeriod"/>
            </a:pPr>
            <a:r>
              <a:rPr lang="en-US" dirty="0" err="1" smtClean="0"/>
              <a:t>Thuật</a:t>
            </a:r>
            <a:r>
              <a:rPr lang="en-US" dirty="0" smtClean="0"/>
              <a:t> </a:t>
            </a:r>
            <a:r>
              <a:rPr lang="en-US" dirty="0" err="1" smtClean="0"/>
              <a:t>toán</a:t>
            </a:r>
            <a:r>
              <a:rPr lang="en-US" dirty="0" smtClean="0"/>
              <a:t> KL</a:t>
            </a:r>
          </a:p>
          <a:p>
            <a:pPr marL="880110" lvl="1" indent="-514350">
              <a:buAutoNum type="arabicPeriod"/>
            </a:pPr>
            <a:r>
              <a:rPr lang="en-US" dirty="0" err="1" smtClean="0"/>
              <a:t>Thuật</a:t>
            </a:r>
            <a:r>
              <a:rPr lang="en-US" dirty="0" smtClean="0"/>
              <a:t> </a:t>
            </a:r>
            <a:r>
              <a:rPr lang="en-US" dirty="0" err="1" smtClean="0"/>
              <a:t>toán</a:t>
            </a:r>
            <a:r>
              <a:rPr lang="en-US" dirty="0" smtClean="0"/>
              <a:t> PCA</a:t>
            </a:r>
          </a:p>
          <a:p>
            <a:pPr marL="514350" indent="-514350">
              <a:buAutoNum type="arabicPeriod"/>
            </a:pP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KL &amp; PCA </a:t>
            </a:r>
            <a:r>
              <a:rPr lang="en-US" dirty="0" err="1" smtClean="0"/>
              <a:t>trong</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khuôn</a:t>
            </a:r>
            <a:r>
              <a:rPr lang="en-US" dirty="0" smtClean="0"/>
              <a:t> </a:t>
            </a:r>
            <a:r>
              <a:rPr lang="en-US" dirty="0" err="1" smtClean="0"/>
              <a:t>mặt</a:t>
            </a:r>
            <a:endParaRPr lang="en-US" dirty="0" smtClean="0"/>
          </a:p>
          <a:p>
            <a:pPr marL="880110" lvl="1" indent="-51435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smtClean="0"/>
              <a:t>Ý </a:t>
            </a:r>
            <a:r>
              <a:rPr lang="en-US" dirty="0" err="1" smtClean="0"/>
              <a:t>tưởng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là</a:t>
            </a:r>
            <a:r>
              <a:rPr lang="en-US" dirty="0" smtClean="0"/>
              <a:t> </a:t>
            </a:r>
            <a:r>
              <a:rPr lang="en-US" dirty="0" err="1" smtClean="0"/>
              <a:t>tìm</a:t>
            </a:r>
            <a:r>
              <a:rPr lang="en-US" dirty="0" smtClean="0"/>
              <a:t> </a:t>
            </a:r>
            <a:r>
              <a:rPr lang="en-US" dirty="0" err="1" smtClean="0"/>
              <a:t>những</a:t>
            </a:r>
            <a:r>
              <a:rPr lang="en-US" dirty="0" smtClean="0"/>
              <a:t> vectors </a:t>
            </a: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ảnh</a:t>
            </a:r>
            <a:r>
              <a:rPr lang="en-US" dirty="0" smtClean="0"/>
              <a:t> (eigenvector). </a:t>
            </a:r>
            <a:r>
              <a:rPr lang="en-US" dirty="0" err="1" smtClean="0"/>
              <a:t>Các</a:t>
            </a:r>
            <a:r>
              <a:rPr lang="en-US" dirty="0" smtClean="0"/>
              <a:t> vector </a:t>
            </a:r>
            <a:r>
              <a:rPr lang="en-US" dirty="0" err="1" smtClean="0"/>
              <a:t>này</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một</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eigenface</a:t>
            </a:r>
            <a:r>
              <a:rPr lang="en-US" dirty="0" smtClean="0"/>
              <a:t> space). </a:t>
            </a:r>
            <a:r>
              <a:rPr lang="en-US" dirty="0" err="1" smtClean="0"/>
              <a:t>Những</a:t>
            </a:r>
            <a:r>
              <a:rPr lang="en-US" dirty="0" smtClean="0"/>
              <a:t> vector </a:t>
            </a:r>
            <a:r>
              <a:rPr lang="en-US" dirty="0" err="1" smtClean="0"/>
              <a:t>này</a:t>
            </a:r>
            <a:r>
              <a:rPr lang="en-US" dirty="0" smtClean="0"/>
              <a:t> </a:t>
            </a:r>
            <a:r>
              <a:rPr lang="en-US" dirty="0" err="1" smtClean="0"/>
              <a:t>là</a:t>
            </a:r>
            <a:r>
              <a:rPr lang="en-US" dirty="0" smtClean="0"/>
              <a:t> vector </a:t>
            </a:r>
            <a:r>
              <a:rPr lang="en-US" dirty="0" err="1" smtClean="0"/>
              <a:t>riêng</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a:t>
            </a:r>
          </a:p>
          <a:p>
            <a:pPr lvl="0"/>
            <a:r>
              <a:rPr lang="en-US" dirty="0" err="1" smtClean="0"/>
              <a:t>Sau</a:t>
            </a:r>
            <a:r>
              <a:rPr lang="en-US" dirty="0" smtClean="0"/>
              <a:t> </a:t>
            </a:r>
            <a:r>
              <a:rPr lang="en-US" dirty="0" err="1" smtClean="0"/>
              <a:t>khi</a:t>
            </a:r>
            <a:r>
              <a:rPr lang="en-US" dirty="0" smtClean="0"/>
              <a:t> </a:t>
            </a:r>
            <a:r>
              <a:rPr lang="en-US" dirty="0" err="1" smtClean="0"/>
              <a:t>có</a:t>
            </a:r>
            <a:r>
              <a:rPr lang="en-US" dirty="0" smtClean="0"/>
              <a:t> M </a:t>
            </a:r>
            <a:r>
              <a:rPr lang="en-US" dirty="0" err="1" smtClean="0"/>
              <a:t>trị</a:t>
            </a:r>
            <a:r>
              <a:rPr lang="en-US" dirty="0" smtClean="0"/>
              <a:t> </a:t>
            </a:r>
            <a:r>
              <a:rPr lang="en-US" dirty="0" err="1" smtClean="0"/>
              <a:t>riêng</a:t>
            </a:r>
            <a:r>
              <a:rPr lang="en-US" dirty="0" smtClean="0"/>
              <a:t>, </a:t>
            </a:r>
            <a:r>
              <a:rPr lang="en-US" dirty="0" err="1" smtClean="0"/>
              <a:t>chỉ</a:t>
            </a:r>
            <a:r>
              <a:rPr lang="en-US" dirty="0" smtClean="0"/>
              <a:t> </a:t>
            </a:r>
            <a:r>
              <a:rPr lang="en-US" dirty="0" err="1" smtClean="0"/>
              <a:t>giữ</a:t>
            </a:r>
            <a:r>
              <a:rPr lang="en-US" dirty="0" smtClean="0"/>
              <a:t> </a:t>
            </a:r>
            <a:r>
              <a:rPr lang="en-US" dirty="0" err="1" smtClean="0"/>
              <a:t>lại</a:t>
            </a:r>
            <a:r>
              <a:rPr lang="en-US" dirty="0" smtClean="0"/>
              <a:t> M’ (&lt; M)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a:t>
            </a:r>
          </a:p>
          <a:p>
            <a:pPr lvl="0"/>
            <a:r>
              <a:rPr lang="en-US" dirty="0" err="1" smtClean="0"/>
              <a:t>Các</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lớn</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tốt</a:t>
            </a:r>
            <a:r>
              <a:rPr lang="en-US" dirty="0" smtClean="0"/>
              <a:t> </a:t>
            </a:r>
            <a:r>
              <a:rPr lang="en-US" dirty="0" err="1" smtClean="0"/>
              <a:t>hơn</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nhỏ</a:t>
            </a:r>
            <a:r>
              <a:rPr lang="en-US" dirty="0" smtClean="0"/>
              <a:t>.</a:t>
            </a:r>
          </a:p>
          <a:p>
            <a:pPr lvl="0"/>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normAutofit lnSpcReduction="10000"/>
          </a:bodyPr>
          <a:lstStyle/>
          <a:p>
            <a:r>
              <a:rPr lang="en-US" dirty="0" err="1" smtClean="0"/>
              <a:t>Tính</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endParaRPr lang="en-US" dirty="0" smtClean="0"/>
          </a:p>
          <a:p>
            <a:pPr>
              <a:buNone/>
            </a:pPr>
            <a:r>
              <a:rPr lang="en-US" dirty="0" smtClean="0"/>
              <a:t>	(A = [Φ</a:t>
            </a:r>
            <a:r>
              <a:rPr lang="en-US" baseline="-25000" dirty="0" smtClean="0"/>
              <a:t>1</a:t>
            </a:r>
            <a:r>
              <a:rPr lang="en-US" dirty="0" smtClean="0"/>
              <a:t> Φ</a:t>
            </a:r>
            <a:r>
              <a:rPr lang="en-US" baseline="-25000" dirty="0" smtClean="0"/>
              <a:t>2 … </a:t>
            </a:r>
            <a:r>
              <a:rPr lang="en-US" dirty="0" smtClean="0"/>
              <a:t>Φ</a:t>
            </a:r>
            <a:r>
              <a:rPr lang="en-US" baseline="-25000" dirty="0" smtClean="0"/>
              <a:t>M</a:t>
            </a:r>
            <a:r>
              <a:rPr lang="en-US" dirty="0" smtClean="0"/>
              <a:t>])</a:t>
            </a:r>
          </a:p>
          <a:p>
            <a:endParaRPr lang="en-US" dirty="0" smtClean="0"/>
          </a:p>
          <a:p>
            <a:r>
              <a:rPr lang="en-US" dirty="0" smtClean="0"/>
              <a:t>	 	</a:t>
            </a:r>
            <a:r>
              <a:rPr lang="en-US" dirty="0" err="1" smtClean="0"/>
              <a:t>A</a:t>
            </a:r>
            <a:r>
              <a:rPr lang="en-US" baseline="30000" dirty="0" err="1" smtClean="0"/>
              <a:t>T</a:t>
            </a:r>
            <a:r>
              <a:rPr lang="en-US" dirty="0" err="1" smtClean="0"/>
              <a:t>Av</a:t>
            </a:r>
            <a:r>
              <a:rPr lang="en-US" baseline="-25000" dirty="0" err="1" smtClean="0"/>
              <a:t>i</a:t>
            </a:r>
            <a:r>
              <a:rPr lang="en-US" baseline="-25000" dirty="0" smtClean="0"/>
              <a:t> </a:t>
            </a:r>
            <a:r>
              <a:rPr lang="en-US" dirty="0" smtClean="0"/>
              <a:t>= </a:t>
            </a:r>
            <a:r>
              <a:rPr lang="en-US" dirty="0" err="1" smtClean="0"/>
              <a:t>μ</a:t>
            </a:r>
            <a:r>
              <a:rPr lang="en-US" baseline="-25000" dirty="0" err="1" smtClean="0"/>
              <a:t>i</a:t>
            </a:r>
            <a:r>
              <a:rPr lang="en-US" baseline="-25000" dirty="0" smtClean="0"/>
              <a:t> </a:t>
            </a:r>
            <a:r>
              <a:rPr lang="en-US" dirty="0" smtClean="0"/>
              <a:t>v</a:t>
            </a:r>
            <a:r>
              <a:rPr lang="en-US" baseline="-25000" dirty="0" smtClean="0"/>
              <a:t>i</a:t>
            </a:r>
            <a:r>
              <a:rPr lang="en-US" dirty="0" smtClean="0"/>
              <a:t> (</a:t>
            </a:r>
            <a:r>
              <a:rPr lang="en-US" dirty="0" err="1" smtClean="0"/>
              <a:t>μ</a:t>
            </a:r>
            <a:r>
              <a:rPr lang="en-US" baseline="-25000" dirty="0" err="1" smtClean="0"/>
              <a:t>i</a:t>
            </a:r>
            <a:r>
              <a:rPr lang="en-US" baseline="30000" dirty="0" smtClean="0"/>
              <a:t> </a:t>
            </a:r>
            <a:r>
              <a:rPr lang="en-US" dirty="0" smtClean="0"/>
              <a:t> </a:t>
            </a:r>
            <a:r>
              <a:rPr lang="en-US" dirty="0" err="1" smtClean="0"/>
              <a:t>là</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của</a:t>
            </a:r>
            <a:r>
              <a:rPr lang="en-US" dirty="0" smtClean="0"/>
              <a:t> A</a:t>
            </a:r>
            <a:r>
              <a:rPr lang="en-US" baseline="30000" dirty="0" smtClean="0"/>
              <a:t>T</a:t>
            </a:r>
            <a:r>
              <a:rPr lang="en-US" dirty="0" smtClean="0"/>
              <a:t>A)</a:t>
            </a:r>
          </a:p>
          <a:p>
            <a:r>
              <a:rPr lang="en-US" dirty="0" err="1" smtClean="0"/>
              <a:t>Av</a:t>
            </a:r>
            <a:r>
              <a:rPr lang="en-US" baseline="-25000" dirty="0" err="1" smtClean="0"/>
              <a:t>i</a:t>
            </a:r>
            <a:r>
              <a:rPr lang="en-US" dirty="0" smtClean="0"/>
              <a:t> </a:t>
            </a:r>
            <a:r>
              <a:rPr lang="en-US" dirty="0" err="1" smtClean="0"/>
              <a:t>là</a:t>
            </a:r>
            <a:r>
              <a:rPr lang="en-US" dirty="0" smtClean="0"/>
              <a:t> vector </a:t>
            </a:r>
            <a:r>
              <a:rPr lang="en-US" dirty="0" err="1" smtClean="0"/>
              <a:t>riêng</a:t>
            </a:r>
            <a:r>
              <a:rPr lang="en-US" dirty="0" smtClean="0"/>
              <a:t> </a:t>
            </a:r>
            <a:r>
              <a:rPr lang="en-US" dirty="0" err="1" smtClean="0"/>
              <a:t>của</a:t>
            </a:r>
            <a:r>
              <a:rPr lang="en-US" dirty="0" smtClean="0"/>
              <a:t> C = AA</a:t>
            </a:r>
            <a:r>
              <a:rPr lang="en-US" baseline="30000" dirty="0" smtClean="0"/>
              <a:t>T</a:t>
            </a:r>
            <a:r>
              <a:rPr lang="en-US" dirty="0" smtClean="0"/>
              <a:t>. </a:t>
            </a:r>
            <a:r>
              <a:rPr lang="en-US" dirty="0" err="1" smtClean="0"/>
              <a:t>Nhân</a:t>
            </a:r>
            <a:r>
              <a:rPr lang="en-US" dirty="0" smtClean="0"/>
              <a:t> 2 </a:t>
            </a:r>
            <a:r>
              <a:rPr lang="en-US" dirty="0" err="1" smtClean="0"/>
              <a:t>vế</a:t>
            </a:r>
            <a:r>
              <a:rPr lang="en-US" dirty="0" smtClean="0"/>
              <a:t> </a:t>
            </a:r>
            <a:r>
              <a:rPr lang="en-US" dirty="0" err="1" smtClean="0"/>
              <a:t>của</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với</a:t>
            </a:r>
            <a:r>
              <a:rPr lang="en-US" dirty="0" smtClean="0"/>
              <a:t> ma </a:t>
            </a:r>
            <a:r>
              <a:rPr lang="en-US" dirty="0" err="1" smtClean="0"/>
              <a:t>trận</a:t>
            </a:r>
            <a:r>
              <a:rPr lang="en-US" dirty="0" smtClean="0"/>
              <a:t> A</a:t>
            </a:r>
          </a:p>
          <a:p>
            <a:pPr>
              <a:buNone/>
            </a:pPr>
            <a:r>
              <a:rPr lang="en-US" dirty="0" smtClean="0"/>
              <a:t>	 		A </a:t>
            </a:r>
            <a:r>
              <a:rPr lang="en-US" dirty="0" err="1" smtClean="0"/>
              <a:t>A</a:t>
            </a:r>
            <a:r>
              <a:rPr lang="en-US" baseline="30000" dirty="0" err="1" smtClean="0"/>
              <a:t>T</a:t>
            </a:r>
            <a:r>
              <a:rPr lang="en-US" dirty="0" err="1" smtClean="0"/>
              <a:t>Av</a:t>
            </a:r>
            <a:r>
              <a:rPr lang="en-US" baseline="-25000" dirty="0" err="1" smtClean="0"/>
              <a:t>i</a:t>
            </a:r>
            <a:r>
              <a:rPr lang="en-US" baseline="-25000" dirty="0" smtClean="0"/>
              <a:t> </a:t>
            </a:r>
            <a:r>
              <a:rPr lang="en-US" dirty="0" smtClean="0"/>
              <a:t>= </a:t>
            </a:r>
            <a:r>
              <a:rPr lang="en-US" dirty="0" err="1" smtClean="0"/>
              <a:t>Aμ</a:t>
            </a:r>
            <a:r>
              <a:rPr lang="en-US" baseline="-25000" dirty="0" err="1" smtClean="0"/>
              <a:t>i</a:t>
            </a:r>
            <a:r>
              <a:rPr lang="en-US" baseline="-25000" dirty="0" smtClean="0"/>
              <a:t> </a:t>
            </a:r>
            <a:r>
              <a:rPr lang="en-US" dirty="0" smtClean="0"/>
              <a:t>v</a:t>
            </a:r>
            <a:r>
              <a:rPr lang="en-US" baseline="-25000" dirty="0" smtClean="0"/>
              <a:t>i</a:t>
            </a:r>
            <a:r>
              <a:rPr lang="en-US" dirty="0" smtClean="0"/>
              <a:t> = </a:t>
            </a:r>
            <a:r>
              <a:rPr lang="en-US" dirty="0" err="1" smtClean="0"/>
              <a:t>μ</a:t>
            </a:r>
            <a:r>
              <a:rPr lang="en-US" baseline="-25000" dirty="0" err="1" smtClean="0"/>
              <a:t>i</a:t>
            </a:r>
            <a:r>
              <a:rPr lang="en-US" baseline="30000" dirty="0" smtClean="0"/>
              <a:t> </a:t>
            </a:r>
            <a:r>
              <a:rPr lang="en-US" dirty="0" smtClean="0"/>
              <a:t>A</a:t>
            </a:r>
            <a:r>
              <a:rPr lang="en-US" baseline="-25000" dirty="0" smtClean="0"/>
              <a:t> </a:t>
            </a:r>
            <a:r>
              <a:rPr lang="en-US" dirty="0" smtClean="0"/>
              <a:t>v</a:t>
            </a:r>
            <a:r>
              <a:rPr lang="en-US" baseline="-25000" dirty="0" smtClean="0"/>
              <a:t>i</a:t>
            </a:r>
          </a:p>
          <a:p>
            <a:r>
              <a:rPr lang="en-US" dirty="0" err="1" smtClean="0"/>
              <a:t>Như</a:t>
            </a:r>
            <a:r>
              <a:rPr lang="en-US" dirty="0" smtClean="0"/>
              <a:t> </a:t>
            </a:r>
            <a:r>
              <a:rPr lang="en-US" dirty="0" err="1" smtClean="0"/>
              <a:t>vậy</a:t>
            </a:r>
            <a:r>
              <a:rPr lang="en-US" dirty="0" smtClean="0"/>
              <a:t>, </a:t>
            </a:r>
            <a:r>
              <a:rPr lang="en-US" dirty="0" err="1" smtClean="0"/>
              <a:t>bài</a:t>
            </a:r>
            <a:r>
              <a:rPr lang="en-US" dirty="0" smtClean="0"/>
              <a:t> </a:t>
            </a:r>
            <a:r>
              <a:rPr lang="en-US" dirty="0" err="1" smtClean="0"/>
              <a:t>toán</a:t>
            </a:r>
            <a:r>
              <a:rPr lang="en-US" dirty="0" smtClean="0"/>
              <a:t> </a:t>
            </a:r>
            <a:r>
              <a:rPr lang="en-US" dirty="0" err="1" smtClean="0"/>
              <a:t>quy</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tính</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μ</a:t>
            </a:r>
            <a:r>
              <a:rPr lang="en-US" baseline="-25000" dirty="0" err="1" smtClean="0"/>
              <a:t>i</a:t>
            </a:r>
            <a:r>
              <a:rPr lang="en-US" dirty="0" smtClean="0"/>
              <a:t> </a:t>
            </a:r>
            <a:r>
              <a:rPr lang="en-US" dirty="0" err="1" smtClean="0"/>
              <a:t>và</a:t>
            </a:r>
            <a:r>
              <a:rPr lang="en-US" dirty="0" smtClean="0"/>
              <a:t> </a:t>
            </a:r>
            <a:r>
              <a:rPr lang="en-US" dirty="0" err="1" smtClean="0"/>
              <a:t>véctơ</a:t>
            </a:r>
            <a:r>
              <a:rPr lang="en-US" dirty="0" smtClean="0"/>
              <a:t> </a:t>
            </a:r>
            <a:r>
              <a:rPr lang="en-US" dirty="0" err="1" smtClean="0"/>
              <a:t>riêng</a:t>
            </a:r>
            <a:r>
              <a:rPr lang="en-US" dirty="0" smtClean="0"/>
              <a:t> v</a:t>
            </a:r>
            <a:r>
              <a:rPr lang="en-US" baseline="-25000" dirty="0" smtClean="0"/>
              <a:t>i</a:t>
            </a:r>
            <a:r>
              <a:rPr lang="en-US" dirty="0" smtClean="0"/>
              <a:t> </a:t>
            </a:r>
            <a:r>
              <a:rPr lang="en-US" dirty="0" err="1" smtClean="0"/>
              <a:t>của</a:t>
            </a:r>
            <a:r>
              <a:rPr lang="en-US" dirty="0" smtClean="0"/>
              <a:t> ma </a:t>
            </a:r>
            <a:r>
              <a:rPr lang="en-US" dirty="0" err="1" smtClean="0"/>
              <a:t>trận</a:t>
            </a:r>
            <a:r>
              <a:rPr lang="en-US" dirty="0" smtClean="0"/>
              <a:t> A</a:t>
            </a:r>
            <a:r>
              <a:rPr lang="en-US" baseline="30000" dirty="0" smtClean="0"/>
              <a:t>T</a:t>
            </a:r>
            <a:r>
              <a:rPr lang="en-US" dirty="0" smtClean="0"/>
              <a:t>A. </a:t>
            </a:r>
            <a:r>
              <a:rPr lang="en-US" dirty="0" err="1" smtClean="0"/>
              <a:t>Véctơ</a:t>
            </a:r>
            <a:r>
              <a:rPr lang="en-US" dirty="0" smtClean="0"/>
              <a:t> </a:t>
            </a:r>
            <a:r>
              <a:rPr lang="en-US" dirty="0" err="1" smtClean="0"/>
              <a:t>riêng</a:t>
            </a:r>
            <a:r>
              <a:rPr lang="en-US" dirty="0" smtClean="0"/>
              <a:t> </a:t>
            </a:r>
            <a:r>
              <a:rPr lang="en-US" dirty="0" err="1" smtClean="0"/>
              <a:t>của</a:t>
            </a:r>
            <a:r>
              <a:rPr lang="en-US" dirty="0" smtClean="0"/>
              <a:t> ma </a:t>
            </a:r>
            <a:r>
              <a:rPr lang="en-US" dirty="0" err="1" smtClean="0"/>
              <a:t>trận</a:t>
            </a:r>
            <a:r>
              <a:rPr lang="en-US" dirty="0" smtClean="0"/>
              <a:t> C=AA</a:t>
            </a:r>
            <a:r>
              <a:rPr lang="en-US" baseline="30000" dirty="0" smtClean="0"/>
              <a:t>T </a:t>
            </a:r>
            <a:r>
              <a:rPr lang="en-US" dirty="0" smtClean="0"/>
              <a:t> </a:t>
            </a:r>
            <a:r>
              <a:rPr lang="en-US" dirty="0" err="1" smtClean="0"/>
              <a:t>là</a:t>
            </a:r>
            <a:r>
              <a:rPr lang="en-US" dirty="0" smtClean="0"/>
              <a:t> </a:t>
            </a:r>
            <a:r>
              <a:rPr lang="en-US" dirty="0" err="1" smtClean="0"/>
              <a:t>u</a:t>
            </a:r>
            <a:r>
              <a:rPr lang="en-US" baseline="-25000" dirty="0" err="1" smtClean="0"/>
              <a:t>i</a:t>
            </a:r>
            <a:r>
              <a:rPr lang="en-US" dirty="0" smtClean="0"/>
              <a:t> = </a:t>
            </a:r>
            <a:r>
              <a:rPr lang="en-US" dirty="0" err="1" smtClean="0"/>
              <a:t>Av</a:t>
            </a:r>
            <a:r>
              <a:rPr lang="en-US" baseline="-25000" dirty="0" err="1" smtClean="0"/>
              <a:t>i</a:t>
            </a:r>
            <a:endParaRPr lang="en-US" dirty="0" smtClean="0"/>
          </a:p>
          <a:p>
            <a:endParaRPr lang="en-US" baseline="30000" dirty="0" smtClean="0">
              <a:sym typeface="Wingdings" pitchFamily="2" charset="2"/>
            </a:endParaRPr>
          </a:p>
        </p:txBody>
      </p:sp>
      <p:pic>
        <p:nvPicPr>
          <p:cNvPr id="5" name="Picture 4"/>
          <p:cNvPicPr/>
          <p:nvPr/>
        </p:nvPicPr>
        <p:blipFill>
          <a:blip r:embed="rId2"/>
          <a:stretch>
            <a:fillRect/>
          </a:stretch>
        </p:blipFill>
        <p:spPr>
          <a:xfrm>
            <a:off x="5500694" y="1857364"/>
            <a:ext cx="2428892" cy="121444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4" name="Content Placeholder 3"/>
          <p:cNvSpPr>
            <a:spLocks noGrp="1"/>
          </p:cNvSpPr>
          <p:nvPr>
            <p:ph idx="1"/>
          </p:nvPr>
        </p:nvSpPr>
        <p:spPr/>
        <p:txBody>
          <a:bodyPr/>
          <a:lstStyle/>
          <a:p>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học</a:t>
            </a:r>
            <a:endParaRPr lang="en-US" dirty="0"/>
          </a:p>
        </p:txBody>
      </p:sp>
      <p:pic>
        <p:nvPicPr>
          <p:cNvPr id="5" name="Picture 2"/>
          <p:cNvPicPr>
            <a:picLocks noChangeAspect="1" noChangeArrowheads="1"/>
          </p:cNvPicPr>
          <p:nvPr/>
        </p:nvPicPr>
        <p:blipFill>
          <a:blip r:embed="rId2"/>
          <a:srcRect/>
          <a:stretch>
            <a:fillRect/>
          </a:stretch>
        </p:blipFill>
        <p:spPr bwMode="auto">
          <a:xfrm>
            <a:off x="2357422" y="2357430"/>
            <a:ext cx="4643470" cy="4310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lstStyle/>
          <a:p>
            <a:r>
              <a:rPr lang="en-US" dirty="0" err="1" smtClean="0"/>
              <a:t>Vectơ</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trung</a:t>
            </a:r>
            <a:r>
              <a:rPr lang="en-US" dirty="0" smtClean="0"/>
              <a:t> </a:t>
            </a:r>
            <a:r>
              <a:rPr lang="en-US" dirty="0" err="1" smtClean="0"/>
              <a:t>bình</a:t>
            </a:r>
            <a:endParaRPr lang="en-US" dirty="0"/>
          </a:p>
        </p:txBody>
      </p:sp>
      <p:pic>
        <p:nvPicPr>
          <p:cNvPr id="2051" name="Picture 3"/>
          <p:cNvPicPr>
            <a:picLocks noChangeAspect="1" noChangeArrowheads="1"/>
          </p:cNvPicPr>
          <p:nvPr/>
        </p:nvPicPr>
        <p:blipFill>
          <a:blip r:embed="rId2"/>
          <a:srcRect/>
          <a:stretch>
            <a:fillRect/>
          </a:stretch>
        </p:blipFill>
        <p:spPr bwMode="auto">
          <a:xfrm>
            <a:off x="3071802" y="2786058"/>
            <a:ext cx="2857520" cy="3355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lstStyle/>
          <a:p>
            <a:endParaRPr lang="en-US" dirty="0"/>
          </a:p>
        </p:txBody>
      </p:sp>
      <p:pic>
        <p:nvPicPr>
          <p:cNvPr id="7" name="Picture 3"/>
          <p:cNvPicPr>
            <a:picLocks noChangeAspect="1" noChangeArrowheads="1"/>
          </p:cNvPicPr>
          <p:nvPr/>
        </p:nvPicPr>
        <p:blipFill>
          <a:blip r:embed="rId2"/>
          <a:srcRect/>
          <a:stretch>
            <a:fillRect/>
          </a:stretch>
        </p:blipFill>
        <p:spPr bwMode="auto">
          <a:xfrm>
            <a:off x="1928794" y="2643182"/>
            <a:ext cx="4084954" cy="345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trọng</a:t>
            </a:r>
            <a:r>
              <a:rPr lang="en-US" sz="4400" dirty="0" smtClean="0"/>
              <a:t> </a:t>
            </a:r>
            <a:r>
              <a:rPr lang="en-US" sz="4400" dirty="0" err="1" smtClean="0"/>
              <a:t>số</a:t>
            </a:r>
            <a:endParaRPr lang="en-US" dirty="0"/>
          </a:p>
        </p:txBody>
      </p:sp>
      <p:sp>
        <p:nvSpPr>
          <p:cNvPr id="6" name="Content Placeholder 5"/>
          <p:cNvSpPr>
            <a:spLocks noGrp="1"/>
          </p:cNvSpPr>
          <p:nvPr>
            <p:ph idx="1"/>
          </p:nvPr>
        </p:nvSpPr>
        <p:spPr/>
        <p:txBody>
          <a:bodyPr>
            <a:normAutofit fontScale="62500" lnSpcReduction="20000"/>
          </a:bodyPr>
          <a:lstStyle/>
          <a:p>
            <a:r>
              <a:rPr lang="en-US" dirty="0" err="1" smtClean="0"/>
              <a:t>Biến</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ảnh</a:t>
            </a:r>
            <a:r>
              <a:rPr lang="en-US" dirty="0" smtClean="0"/>
              <a:t> </a:t>
            </a:r>
            <a:r>
              <a:rPr lang="en-US" dirty="0" err="1" smtClean="0"/>
              <a:t>mới</a:t>
            </a:r>
            <a:r>
              <a:rPr lang="en-US" dirty="0" smtClean="0"/>
              <a:t>: </a:t>
            </a:r>
          </a:p>
          <a:p>
            <a:endParaRPr lang="en-US" dirty="0" smtClean="0"/>
          </a:p>
          <a:p>
            <a:r>
              <a:rPr lang="en-US" dirty="0" err="1" smtClean="0"/>
              <a:t>Các</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một</a:t>
            </a:r>
            <a:r>
              <a:rPr lang="en-US" dirty="0" smtClean="0"/>
              <a:t> vector Ω</a:t>
            </a:r>
            <a:r>
              <a:rPr lang="en-US" baseline="30000" dirty="0" smtClean="0"/>
              <a:t>T</a:t>
            </a:r>
            <a:r>
              <a:rPr lang="en-US" dirty="0" smtClean="0"/>
              <a:t> = [ω</a:t>
            </a:r>
            <a:r>
              <a:rPr lang="en-US" baseline="-25000" dirty="0" smtClean="0"/>
              <a:t>1,</a:t>
            </a:r>
            <a:r>
              <a:rPr lang="en-US" dirty="0" smtClean="0"/>
              <a:t> ω2, …, </a:t>
            </a:r>
            <a:r>
              <a:rPr lang="en-US" dirty="0" err="1" smtClean="0"/>
              <a:t>ω</a:t>
            </a:r>
            <a:r>
              <a:rPr lang="en-US" baseline="-25000" dirty="0" err="1" smtClean="0"/>
              <a:t>M</a:t>
            </a:r>
            <a:r>
              <a:rPr lang="en-US" baseline="-25000" dirty="0" smtClean="0"/>
              <a:t>’ </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trong</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coi</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như</a:t>
            </a:r>
            <a:r>
              <a:rPr lang="en-US" dirty="0" smtClean="0"/>
              <a:t> </a:t>
            </a:r>
            <a:r>
              <a:rPr lang="en-US" dirty="0" err="1" smtClean="0"/>
              <a:t>môt</a:t>
            </a:r>
            <a:r>
              <a:rPr lang="en-US" dirty="0" smtClean="0"/>
              <a:t> </a:t>
            </a:r>
            <a:r>
              <a:rPr lang="en-US" dirty="0" err="1" smtClean="0"/>
              <a:t>tập</a:t>
            </a:r>
            <a:r>
              <a:rPr lang="en-US" dirty="0" smtClean="0"/>
              <a:t> </a:t>
            </a:r>
            <a:r>
              <a:rPr lang="en-US" dirty="0" err="1" smtClean="0"/>
              <a:t>cơ</a:t>
            </a:r>
            <a:r>
              <a:rPr lang="en-US" dirty="0" smtClean="0"/>
              <a:t> </a:t>
            </a:r>
            <a:r>
              <a:rPr lang="en-US" dirty="0" err="1" smtClean="0"/>
              <a:t>sở</a:t>
            </a:r>
            <a:r>
              <a:rPr lang="en-US" dirty="0" smtClean="0"/>
              <a:t> </a:t>
            </a:r>
            <a:r>
              <a:rPr lang="en-US" dirty="0" err="1" smtClean="0"/>
              <a:t>các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 Vector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nhận</a:t>
            </a:r>
            <a:r>
              <a:rPr lang="en-US" dirty="0" smtClean="0"/>
              <a:t> </a:t>
            </a:r>
            <a:r>
              <a:rPr lang="en-US" dirty="0" err="1" smtClean="0"/>
              <a:t>dạng</a:t>
            </a:r>
            <a:r>
              <a:rPr lang="en-US" dirty="0" smtClean="0"/>
              <a:t> chi </a:t>
            </a:r>
            <a:r>
              <a:rPr lang="en-US" dirty="0" err="1" smtClean="0"/>
              <a:t>tiết</a:t>
            </a:r>
            <a:r>
              <a:rPr lang="en-US" dirty="0" smtClean="0"/>
              <a:t> </a:t>
            </a:r>
            <a:r>
              <a:rPr lang="en-US" dirty="0" err="1" smtClean="0"/>
              <a:t>chuẩn</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các</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định</a:t>
            </a:r>
            <a:r>
              <a:rPr lang="en-US" dirty="0" smtClean="0"/>
              <a:t> </a:t>
            </a:r>
            <a:r>
              <a:rPr lang="en-US" dirty="0" err="1" smtClean="0"/>
              <a:t>trước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mà</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nào</a:t>
            </a:r>
            <a:r>
              <a:rPr lang="en-US" dirty="0" smtClean="0"/>
              <a:t> </a:t>
            </a:r>
            <a:r>
              <a:rPr lang="en-US" dirty="0" err="1" smtClean="0"/>
              <a:t>mô</a:t>
            </a:r>
            <a:r>
              <a:rPr lang="en-US" dirty="0" smtClean="0"/>
              <a:t> </a:t>
            </a:r>
            <a:r>
              <a:rPr lang="en-US" dirty="0" err="1" smtClean="0"/>
              <a:t>tả</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là</a:t>
            </a:r>
            <a:r>
              <a:rPr lang="en-US" dirty="0" smtClean="0"/>
              <a:t> </a:t>
            </a:r>
            <a:r>
              <a:rPr lang="en-US" dirty="0" err="1" smtClean="0"/>
              <a:t>tìm</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k </a:t>
            </a:r>
            <a:r>
              <a:rPr lang="en-US" dirty="0" err="1" smtClean="0"/>
              <a:t>làm</a:t>
            </a:r>
            <a:r>
              <a:rPr lang="en-US" dirty="0" smtClean="0"/>
              <a:t> </a:t>
            </a:r>
            <a:r>
              <a:rPr lang="en-US" dirty="0" err="1" smtClean="0"/>
              <a:t>cực</a:t>
            </a:r>
            <a:r>
              <a:rPr lang="en-US" dirty="0" smtClean="0"/>
              <a:t> </a:t>
            </a:r>
            <a:r>
              <a:rPr lang="en-US" dirty="0" err="1" smtClean="0"/>
              <a:t>tiểu</a:t>
            </a:r>
            <a:r>
              <a:rPr lang="en-US" dirty="0" smtClean="0"/>
              <a:t> </a:t>
            </a:r>
            <a:r>
              <a:rPr lang="en-US" dirty="0" err="1" smtClean="0"/>
              <a:t>hóa</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Euclide</a:t>
            </a:r>
            <a:r>
              <a:rPr lang="en-US" dirty="0" smtClean="0"/>
              <a:t>:</a:t>
            </a:r>
          </a:p>
          <a:p>
            <a:endParaRPr lang="en-US" dirty="0" smtClean="0"/>
          </a:p>
          <a:p>
            <a:endParaRPr lang="en-US" dirty="0" smtClean="0"/>
          </a:p>
          <a:p>
            <a:r>
              <a:rPr lang="en-US" dirty="0" err="1" smtClean="0"/>
              <a:t>Với</a:t>
            </a:r>
            <a:r>
              <a:rPr lang="en-US" dirty="0" smtClean="0"/>
              <a:t> </a:t>
            </a:r>
            <a:r>
              <a:rPr lang="en-US" dirty="0" err="1" smtClean="0"/>
              <a:t>Ω</a:t>
            </a:r>
            <a:r>
              <a:rPr lang="en-US" baseline="-25000" dirty="0" err="1" smtClean="0"/>
              <a:t>k</a:t>
            </a:r>
            <a:r>
              <a:rPr lang="en-US" baseline="-25000" dirty="0" smtClean="0"/>
              <a:t> </a:t>
            </a:r>
            <a:r>
              <a:rPr lang="en-US" dirty="0" err="1" smtClean="0"/>
              <a:t>là</a:t>
            </a:r>
            <a:r>
              <a:rPr lang="en-US" dirty="0" smtClean="0"/>
              <a:t> </a:t>
            </a:r>
            <a:r>
              <a:rPr lang="en-US" dirty="0" err="1" smtClean="0"/>
              <a:t>một</a:t>
            </a:r>
            <a:r>
              <a:rPr lang="en-US" dirty="0" smtClean="0"/>
              <a:t> vector </a:t>
            </a:r>
            <a:r>
              <a:rPr lang="en-US" dirty="0" err="1" smtClean="0"/>
              <a:t>mô</a:t>
            </a:r>
            <a:r>
              <a:rPr lang="en-US" dirty="0" smtClean="0"/>
              <a:t> </a:t>
            </a:r>
            <a:r>
              <a:rPr lang="en-US" dirty="0" err="1" smtClean="0"/>
              <a:t>tả</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thứ</a:t>
            </a:r>
            <a:r>
              <a:rPr lang="en-US" dirty="0" smtClean="0"/>
              <a:t> k. </a:t>
            </a:r>
            <a:r>
              <a:rPr lang="en-US" dirty="0" err="1" smtClean="0"/>
              <a:t>Các</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Ω</a:t>
            </a:r>
            <a:r>
              <a:rPr lang="en-US" baseline="-25000" dirty="0" err="1" smtClean="0"/>
              <a:t>i</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lấy</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các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nhỏ</a:t>
            </a:r>
            <a:r>
              <a:rPr lang="en-US" dirty="0" smtClean="0"/>
              <a:t> </a:t>
            </a:r>
            <a:r>
              <a:rPr lang="en-US" dirty="0" err="1" smtClean="0"/>
              <a:t>ảnh</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cá</a:t>
            </a:r>
            <a:r>
              <a:rPr lang="en-US" dirty="0" smtClean="0"/>
              <a:t> </a:t>
            </a:r>
            <a:r>
              <a:rPr lang="en-US" dirty="0" err="1" smtClean="0"/>
              <a:t>nhân</a:t>
            </a:r>
            <a:r>
              <a:rPr lang="en-US" dirty="0" smtClean="0"/>
              <a:t>. </a:t>
            </a:r>
            <a:r>
              <a:rPr lang="en-US" dirty="0" err="1" smtClean="0"/>
              <a:t>Một</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lớp</a:t>
            </a:r>
            <a:r>
              <a:rPr lang="en-US" dirty="0" smtClean="0"/>
              <a:t> k </a:t>
            </a:r>
            <a:r>
              <a:rPr lang="en-US" dirty="0" err="1" smtClean="0"/>
              <a:t>nếu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ε</a:t>
            </a:r>
            <a:r>
              <a:rPr lang="en-US" baseline="-25000" dirty="0" err="1" smtClean="0"/>
              <a:t>k</a:t>
            </a:r>
            <a:r>
              <a:rPr lang="en-US" dirty="0" smtClean="0"/>
              <a:t> </a:t>
            </a:r>
            <a:r>
              <a:rPr lang="en-US" dirty="0" err="1" smtClean="0"/>
              <a:t>cực</a:t>
            </a:r>
            <a:r>
              <a:rPr lang="en-US" dirty="0" smtClean="0"/>
              <a:t> </a:t>
            </a:r>
            <a:r>
              <a:rPr lang="en-US" dirty="0" err="1" smtClean="0"/>
              <a:t>tiểu</a:t>
            </a:r>
            <a:r>
              <a:rPr lang="en-US" dirty="0" smtClean="0"/>
              <a:t> </a:t>
            </a:r>
            <a:r>
              <a:rPr lang="en-US" dirty="0" err="1" smtClean="0"/>
              <a:t>nhỏ</a:t>
            </a:r>
            <a:r>
              <a:rPr lang="en-US" dirty="0" smtClean="0"/>
              <a:t> </a:t>
            </a:r>
            <a:r>
              <a:rPr lang="en-US" dirty="0" err="1" smtClean="0"/>
              <a:t>hơn</a:t>
            </a:r>
            <a:r>
              <a:rPr lang="en-US" dirty="0" smtClean="0"/>
              <a:t> </a:t>
            </a:r>
            <a:r>
              <a:rPr lang="en-US" dirty="0" err="1" smtClean="0"/>
              <a:t>một</a:t>
            </a:r>
            <a:r>
              <a:rPr lang="en-US" dirty="0" smtClean="0"/>
              <a:t> </a:t>
            </a:r>
            <a:r>
              <a:rPr lang="en-US" dirty="0" err="1" smtClean="0"/>
              <a:t>ngưỡng</a:t>
            </a:r>
            <a:r>
              <a:rPr lang="en-US" dirty="0" smtClean="0"/>
              <a:t> </a:t>
            </a:r>
            <a:r>
              <a:rPr lang="en-US" dirty="0" err="1" smtClean="0"/>
              <a:t>θ</a:t>
            </a:r>
            <a:r>
              <a:rPr lang="en-US" baseline="-25000" dirty="0" err="1" smtClean="0"/>
              <a:t>k</a:t>
            </a:r>
            <a:r>
              <a:rPr lang="en-US" dirty="0" smtClean="0"/>
              <a:t> </a:t>
            </a:r>
            <a:r>
              <a:rPr lang="en-US" dirty="0" err="1" smtClean="0"/>
              <a:t>chọn</a:t>
            </a:r>
            <a:r>
              <a:rPr lang="en-US" dirty="0" smtClean="0"/>
              <a:t> </a:t>
            </a:r>
            <a:r>
              <a:rPr lang="en-US" dirty="0" err="1" smtClean="0"/>
              <a:t>trước</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xếp</a:t>
            </a:r>
            <a:r>
              <a:rPr lang="en-US" dirty="0" smtClean="0"/>
              <a:t> </a:t>
            </a:r>
            <a:r>
              <a:rPr lang="en-US" dirty="0" err="1" smtClean="0"/>
              <a:t>vào</a:t>
            </a:r>
            <a:r>
              <a:rPr lang="en-US" dirty="0" smtClean="0"/>
              <a:t> </a:t>
            </a:r>
            <a:r>
              <a:rPr lang="en-US" dirty="0" err="1" smtClean="0"/>
              <a:t>loại</a:t>
            </a:r>
            <a:r>
              <a:rPr lang="en-US" dirty="0" smtClean="0"/>
              <a:t> “</a:t>
            </a:r>
            <a:r>
              <a:rPr lang="en-US" dirty="0" err="1" smtClean="0"/>
              <a:t>chưa</a:t>
            </a:r>
            <a:r>
              <a:rPr lang="en-US" dirty="0" smtClean="0"/>
              <a:t> </a:t>
            </a:r>
            <a:r>
              <a:rPr lang="en-US" dirty="0" err="1" smtClean="0"/>
              <a:t>biết</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mới</a:t>
            </a:r>
            <a:r>
              <a:rPr lang="en-US" dirty="0" smtClean="0"/>
              <a:t>.</a:t>
            </a:r>
          </a:p>
          <a:p>
            <a:endParaRPr lang="en-US" dirty="0" smtClean="0"/>
          </a:p>
          <a:p>
            <a:r>
              <a:rPr lang="en-US" dirty="0" err="1" smtClean="0"/>
              <a:t>Khoảng</a:t>
            </a:r>
            <a:r>
              <a:rPr lang="en-US" dirty="0" smtClean="0"/>
              <a:t> </a:t>
            </a:r>
            <a:r>
              <a:rPr lang="en-US" dirty="0" err="1" smtClean="0"/>
              <a:t>cách</a:t>
            </a:r>
            <a:r>
              <a:rPr lang="en-US" dirty="0" smtClean="0"/>
              <a:t> ϵ </a:t>
            </a:r>
            <a:r>
              <a:rPr lang="en-US" dirty="0" err="1" smtClean="0"/>
              <a:t>giữa</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và</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ảnh</a:t>
            </a:r>
            <a:r>
              <a:rPr lang="en-US" dirty="0" smtClean="0"/>
              <a:t> </a:t>
            </a:r>
            <a:r>
              <a:rPr lang="en-US" dirty="0" err="1" smtClean="0"/>
              <a:t>mặt</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giữa</a:t>
            </a:r>
            <a:r>
              <a:rPr lang="en-US" dirty="0" smtClean="0"/>
              <a:t> </a:t>
            </a:r>
            <a:r>
              <a:rPr lang="en-US" dirty="0" err="1" smtClean="0"/>
              <a:t>giữa</a:t>
            </a:r>
            <a:r>
              <a:rPr lang="en-US" dirty="0" smtClean="0"/>
              <a:t> </a:t>
            </a:r>
            <a:r>
              <a:rPr lang="en-US" dirty="0" err="1" smtClean="0"/>
              <a:t>ảnh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trung</a:t>
            </a:r>
            <a:r>
              <a:rPr lang="en-US" dirty="0" smtClean="0"/>
              <a:t> </a:t>
            </a:r>
            <a:r>
              <a:rPr lang="en-US" dirty="0" err="1" smtClean="0"/>
              <a:t>bình</a:t>
            </a:r>
            <a:r>
              <a:rPr lang="en-US" dirty="0" smtClean="0"/>
              <a:t> Φ = Γ – Ψ </a:t>
            </a:r>
            <a:r>
              <a:rPr lang="en-US" dirty="0" err="1" smtClean="0"/>
              <a:t>và</a:t>
            </a:r>
            <a:r>
              <a:rPr lang="en-US" dirty="0" smtClean="0"/>
              <a:t> </a:t>
            </a:r>
            <a:r>
              <a:rPr lang="en-US" dirty="0" err="1" smtClean="0"/>
              <a:t>Φ</a:t>
            </a:r>
            <a:r>
              <a:rPr lang="en-US" baseline="-25000" dirty="0" err="1" smtClean="0"/>
              <a:t>f</a:t>
            </a:r>
            <a:r>
              <a:rPr lang="en-US" dirty="0" smtClean="0"/>
              <a:t> = </a:t>
            </a:r>
            <a:r>
              <a:rPr lang="en-US" baseline="-25000" dirty="0" err="1" smtClean="0"/>
              <a:t>i</a:t>
            </a:r>
            <a:r>
              <a:rPr lang="en-US" i="1" dirty="0" err="1" smtClean="0"/>
              <a:t>u</a:t>
            </a:r>
            <a:r>
              <a:rPr lang="en-US" i="1" baseline="-25000" dirty="0" err="1" smtClean="0"/>
              <a:t>i</a:t>
            </a:r>
            <a:r>
              <a:rPr lang="en-US" dirty="0" smtClean="0"/>
              <a:t>, </a:t>
            </a:r>
            <a:r>
              <a:rPr lang="en-US" dirty="0" err="1" smtClean="0"/>
              <a:t>hình</a:t>
            </a:r>
            <a:r>
              <a:rPr lang="en-US" dirty="0" smtClean="0"/>
              <a:t> </a:t>
            </a:r>
            <a:r>
              <a:rPr lang="en-US" dirty="0" err="1" smtClean="0"/>
              <a:t>chiếu</a:t>
            </a:r>
            <a:r>
              <a:rPr lang="en-US" dirty="0" smtClean="0"/>
              <a:t> </a:t>
            </a:r>
            <a:r>
              <a:rPr lang="en-US" dirty="0" err="1" smtClean="0"/>
              <a:t>của</a:t>
            </a:r>
            <a:r>
              <a:rPr lang="en-US" dirty="0" smtClean="0"/>
              <a:t> </a:t>
            </a:r>
            <a:r>
              <a:rPr lang="en-US" dirty="0" err="1" smtClean="0"/>
              <a:t>nó</a:t>
            </a:r>
            <a:r>
              <a:rPr lang="en-US" dirty="0" smtClean="0"/>
              <a:t>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a:t>
            </a:r>
          </a:p>
          <a:p>
            <a:endParaRPr lang="en-US" dirty="0"/>
          </a:p>
        </p:txBody>
      </p:sp>
      <p:pic>
        <p:nvPicPr>
          <p:cNvPr id="7" name="Picture 6"/>
          <p:cNvPicPr/>
          <p:nvPr/>
        </p:nvPicPr>
        <p:blipFill>
          <a:blip r:embed="rId2"/>
          <a:stretch>
            <a:fillRect/>
          </a:stretch>
        </p:blipFill>
        <p:spPr>
          <a:xfrm>
            <a:off x="3286116" y="3714752"/>
            <a:ext cx="1928826" cy="428628"/>
          </a:xfrm>
          <a:prstGeom prst="rect">
            <a:avLst/>
          </a:prstGeom>
        </p:spPr>
      </p:pic>
      <p:pic>
        <p:nvPicPr>
          <p:cNvPr id="8" name="Picture 7"/>
          <p:cNvPicPr/>
          <p:nvPr/>
        </p:nvPicPr>
        <p:blipFill>
          <a:blip r:embed="rId3"/>
          <a:stretch>
            <a:fillRect/>
          </a:stretch>
        </p:blipFill>
        <p:spPr>
          <a:xfrm>
            <a:off x="3357554" y="5929330"/>
            <a:ext cx="1785950" cy="500066"/>
          </a:xfrm>
          <a:prstGeom prst="rect">
            <a:avLst/>
          </a:prstGeom>
        </p:spPr>
      </p:pic>
      <p:pic>
        <p:nvPicPr>
          <p:cNvPr id="9" name="Picture 8"/>
          <p:cNvPicPr/>
          <p:nvPr/>
        </p:nvPicPr>
        <p:blipFill>
          <a:blip r:embed="rId4"/>
          <a:stretch>
            <a:fillRect/>
          </a:stretch>
        </p:blipFill>
        <p:spPr>
          <a:xfrm>
            <a:off x="5860461" y="1785926"/>
            <a:ext cx="2069125" cy="3854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trọng</a:t>
            </a:r>
            <a:r>
              <a:rPr lang="en-US" sz="4400" dirty="0" smtClean="0"/>
              <a:t> </a:t>
            </a:r>
            <a:r>
              <a:rPr lang="en-US" sz="4400" dirty="0" err="1" smtClean="0"/>
              <a:t>số</a:t>
            </a:r>
            <a:endParaRPr lang="en-US" dirty="0"/>
          </a:p>
        </p:txBody>
      </p:sp>
      <p:sp>
        <p:nvSpPr>
          <p:cNvPr id="6" name="Content Placeholder 5"/>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071670" y="1979060"/>
            <a:ext cx="5143536" cy="4217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KL, PCA</a:t>
            </a:r>
            <a:endParaRPr lang="en-US" dirty="0"/>
          </a:p>
        </p:txBody>
      </p:sp>
      <p:sp>
        <p:nvSpPr>
          <p:cNvPr id="3" name="Content Placeholder 2"/>
          <p:cNvSpPr>
            <a:spLocks noGrp="1"/>
          </p:cNvSpPr>
          <p:nvPr>
            <p:ph idx="1"/>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và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tổ</a:t>
            </a:r>
            <a:r>
              <a:rPr lang="en-US" dirty="0" smtClean="0"/>
              <a:t> </a:t>
            </a:r>
            <a:r>
              <a:rPr lang="en-US" dirty="0" err="1" smtClean="0"/>
              <a:t>hợp</a:t>
            </a:r>
            <a:r>
              <a:rPr lang="en-US" dirty="0" smtClean="0"/>
              <a:t> </a:t>
            </a:r>
            <a:r>
              <a:rPr lang="en-US" dirty="0" err="1" smtClean="0"/>
              <a:t>nên</a:t>
            </a:r>
            <a:r>
              <a:rPr lang="en-US" dirty="0" smtClean="0"/>
              <a:t> </a:t>
            </a:r>
            <a:r>
              <a:rPr lang="en-US" dirty="0" err="1" smtClean="0"/>
              <a:t>khuôn</a:t>
            </a:r>
            <a:r>
              <a:rPr lang="en-US" dirty="0" smtClean="0"/>
              <a:t> </a:t>
            </a:r>
            <a:r>
              <a:rPr lang="en-US" dirty="0" err="1" smtClean="0"/>
              <a:t>mặt</a:t>
            </a:r>
            <a:r>
              <a:rPr lang="en-US" dirty="0" smtClean="0"/>
              <a:t>.</a:t>
            </a:r>
          </a:p>
          <a:p>
            <a:r>
              <a:rPr lang="en-US" dirty="0" err="1" smtClean="0"/>
              <a:t>Nhiễu</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dư</a:t>
            </a:r>
            <a:r>
              <a:rPr lang="en-US" dirty="0" smtClean="0"/>
              <a:t> </a:t>
            </a:r>
            <a:r>
              <a:rPr lang="en-US" dirty="0" err="1" smtClean="0"/>
              <a:t>thừa</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chéo</a:t>
            </a:r>
            <a:r>
              <a:rPr lang="en-US" dirty="0" smtClean="0"/>
              <a:t> </a:t>
            </a:r>
            <a:r>
              <a:rPr lang="en-US" dirty="0" err="1" smtClean="0"/>
              <a:t>hóa</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cho</a:t>
            </a:r>
            <a:r>
              <a:rPr lang="en-US" dirty="0" smtClean="0"/>
              <a:t> </a:t>
            </a:r>
            <a:r>
              <a:rPr lang="en-US" dirty="0" err="1" smtClean="0"/>
              <a:t>ta</a:t>
            </a:r>
            <a:r>
              <a:rPr lang="en-US" dirty="0" smtClean="0"/>
              <a:t> </a:t>
            </a:r>
            <a:r>
              <a:rPr lang="en-US" dirty="0" err="1" smtClean="0"/>
              <a:t>một</a:t>
            </a:r>
            <a:r>
              <a:rPr lang="en-US" dirty="0" smtClean="0"/>
              <a:t> ma </a:t>
            </a:r>
            <a:r>
              <a:rPr lang="en-US" dirty="0" err="1" smtClean="0"/>
              <a:t>trận</a:t>
            </a:r>
            <a:r>
              <a:rPr lang="en-US" dirty="0" smtClean="0"/>
              <a:t> </a:t>
            </a:r>
            <a:r>
              <a:rPr lang="en-US" dirty="0" err="1" smtClean="0"/>
              <a:t>mang</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sau</a:t>
            </a:r>
            <a:r>
              <a:rPr lang="en-US" dirty="0" smtClean="0"/>
              <a:t>:</a:t>
            </a:r>
          </a:p>
          <a:p>
            <a:pPr lvl="1"/>
            <a:r>
              <a:rPr lang="en-US" dirty="0" err="1" smtClean="0"/>
              <a:t>Phương</a:t>
            </a:r>
            <a:r>
              <a:rPr lang="en-US" dirty="0" smtClean="0"/>
              <a:t> </a:t>
            </a:r>
            <a:r>
              <a:rPr lang="en-US" dirty="0" err="1" smtClean="0"/>
              <a:t>sai</a:t>
            </a:r>
            <a:r>
              <a:rPr lang="en-US" dirty="0" smtClean="0"/>
              <a:t> </a:t>
            </a:r>
            <a:r>
              <a:rPr lang="en-US" dirty="0" err="1" smtClean="0"/>
              <a:t>lớn</a:t>
            </a:r>
            <a:r>
              <a:rPr lang="en-US" dirty="0" smtClean="0"/>
              <a:t> </a:t>
            </a:r>
            <a:r>
              <a:rPr lang="en-US" dirty="0" err="1" smtClean="0"/>
              <a:t>cho</a:t>
            </a:r>
            <a:r>
              <a:rPr lang="en-US" dirty="0" smtClean="0"/>
              <a:t> </a:t>
            </a:r>
            <a:r>
              <a:rPr lang="en-US" dirty="0" err="1" smtClean="0"/>
              <a:t>thấy</a:t>
            </a:r>
            <a:r>
              <a:rPr lang="en-US" dirty="0" smtClean="0"/>
              <a:t> </a:t>
            </a:r>
            <a:r>
              <a:rPr lang="en-US" dirty="0" err="1" smtClean="0"/>
              <a:t>nhiều</a:t>
            </a:r>
            <a:r>
              <a:rPr lang="en-US" dirty="0" smtClean="0"/>
              <a:t> </a:t>
            </a:r>
            <a:r>
              <a:rPr lang="en-US" dirty="0" err="1" smtClean="0"/>
              <a:t>thông</a:t>
            </a:r>
            <a:r>
              <a:rPr lang="en-US" dirty="0" smtClean="0"/>
              <a:t> tin </a:t>
            </a:r>
            <a:r>
              <a:rPr lang="en-US" dirty="0" err="1" smtClean="0"/>
              <a:t>chứa</a:t>
            </a:r>
            <a:r>
              <a:rPr lang="en-US" dirty="0" smtClean="0"/>
              <a:t> </a:t>
            </a:r>
            <a:r>
              <a:rPr lang="en-US" dirty="0" err="1" smtClean="0"/>
              <a:t>đựng</a:t>
            </a:r>
            <a:r>
              <a:rPr lang="en-US" dirty="0" smtClean="0"/>
              <a:t> </a:t>
            </a:r>
            <a:r>
              <a:rPr lang="en-US" dirty="0" err="1" smtClean="0"/>
              <a:t>trong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đó</a:t>
            </a:r>
            <a:r>
              <a:rPr lang="en-US" dirty="0" smtClean="0"/>
              <a:t>.</a:t>
            </a:r>
          </a:p>
          <a:p>
            <a:pPr lvl="1"/>
            <a:r>
              <a:rPr lang="en-US" dirty="0" err="1" smtClean="0"/>
              <a:t>Phương</a:t>
            </a:r>
            <a:r>
              <a:rPr lang="en-US" dirty="0" smtClean="0"/>
              <a:t> </a:t>
            </a:r>
            <a:r>
              <a:rPr lang="en-US" dirty="0" err="1" smtClean="0"/>
              <a:t>sai</a:t>
            </a:r>
            <a:r>
              <a:rPr lang="en-US" dirty="0" smtClean="0"/>
              <a:t> </a:t>
            </a:r>
            <a:r>
              <a:rPr lang="en-US" dirty="0" err="1" smtClean="0"/>
              <a:t>nhỏ</a:t>
            </a:r>
            <a:r>
              <a:rPr lang="en-US" dirty="0" smtClean="0"/>
              <a:t> </a:t>
            </a:r>
            <a:r>
              <a:rPr lang="en-US" dirty="0" err="1" smtClean="0"/>
              <a:t>cho</a:t>
            </a:r>
            <a:r>
              <a:rPr lang="en-US" dirty="0" smtClean="0"/>
              <a:t> </a:t>
            </a:r>
            <a:r>
              <a:rPr lang="en-US" dirty="0" err="1" smtClean="0"/>
              <a:t>thấy</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nhiễu</a:t>
            </a:r>
            <a:r>
              <a:rPr lang="en-US" dirty="0" smtClean="0"/>
              <a:t>.</a:t>
            </a:r>
          </a:p>
          <a:p>
            <a:pPr lvl="1">
              <a:buNone/>
            </a:pPr>
            <a:r>
              <a:rPr lang="en-US" dirty="0" err="1" smtClean="0"/>
              <a:t>Dựa</a:t>
            </a:r>
            <a:r>
              <a:rPr lang="en-US" dirty="0" smtClean="0"/>
              <a:t> </a:t>
            </a:r>
            <a:r>
              <a:rPr lang="en-US" dirty="0" err="1" smtClean="0"/>
              <a:t>vào</a:t>
            </a:r>
            <a:r>
              <a:rPr lang="en-US" dirty="0" smtClean="0"/>
              <a:t> </a:t>
            </a:r>
            <a:r>
              <a:rPr lang="en-US" dirty="0" err="1" smtClean="0"/>
              <a:t>đó</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bớt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và</a:t>
            </a:r>
            <a:r>
              <a:rPr lang="en-US" dirty="0" smtClean="0"/>
              <a:t> </a:t>
            </a:r>
            <a:r>
              <a:rPr lang="en-US" dirty="0" err="1" smtClean="0"/>
              <a:t>chỉ</a:t>
            </a:r>
            <a:r>
              <a:rPr lang="en-US" dirty="0" smtClean="0"/>
              <a:t> </a:t>
            </a:r>
            <a:r>
              <a:rPr lang="en-US" dirty="0" err="1" smtClean="0"/>
              <a:t>giữ</a:t>
            </a:r>
            <a:r>
              <a:rPr lang="en-US" dirty="0" smtClean="0"/>
              <a:t> </a:t>
            </a:r>
            <a:r>
              <a:rPr lang="en-US" dirty="0" err="1" smtClean="0"/>
              <a:t>lại</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err="1" smtClean="0"/>
              <a:t>quan</a:t>
            </a:r>
            <a:r>
              <a:rPr lang="en-US" smtClean="0"/>
              <a:t> trọng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smtClean="0"/>
              <a:t>Sinh trắc học</a:t>
            </a:r>
            <a:endParaRPr lang="vi-VN"/>
          </a:p>
        </p:txBody>
      </p:sp>
      <p:sp>
        <p:nvSpPr>
          <p:cNvPr id="3" name="Content Placeholder 2"/>
          <p:cNvSpPr>
            <a:spLocks noGrp="1"/>
          </p:cNvSpPr>
          <p:nvPr>
            <p:ph idx="1"/>
          </p:nvPr>
        </p:nvSpPr>
        <p:spPr>
          <a:xfrm>
            <a:off x="457200" y="1571612"/>
            <a:ext cx="8229600" cy="3429024"/>
          </a:xfrm>
        </p:spPr>
        <p:txBody>
          <a:bodyPr/>
          <a:lstStyle/>
          <a:p>
            <a:r>
              <a:rPr lang="en-US" sz="3200" smtClean="0"/>
              <a:t>Các đặc trưng sinh trắc của con người</a:t>
            </a:r>
          </a:p>
          <a:p>
            <a:pPr lvl="1"/>
            <a:r>
              <a:rPr lang="vi-VN" sz="3200" smtClean="0"/>
              <a:t>Đặc trưng sinh lý: vân tay, khuôn mặt, vân lòng bàn tay, tròng mắt, tai, ADN...</a:t>
            </a:r>
          </a:p>
          <a:p>
            <a:pPr lvl="1"/>
            <a:r>
              <a:rPr lang="vi-VN" sz="3200" smtClean="0"/>
              <a:t>Đặc trưng hành vi: là các đặc trưng liên quan đến hành động, ví dụ dáng đi, giọng nói, chữ ký…</a:t>
            </a:r>
          </a:p>
          <a:p>
            <a:pPr lvl="1">
              <a:buNone/>
            </a:pP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Công nghệ sinh trắc học</a:t>
            </a:r>
            <a:endParaRPr lang="vi-VN"/>
          </a:p>
        </p:txBody>
      </p:sp>
      <p:sp>
        <p:nvSpPr>
          <p:cNvPr id="4" name="Content Placeholder 3"/>
          <p:cNvSpPr>
            <a:spLocks noGrp="1"/>
          </p:cNvSpPr>
          <p:nvPr>
            <p:ph idx="1"/>
          </p:nvPr>
        </p:nvSpPr>
        <p:spPr>
          <a:xfrm>
            <a:off x="500034" y="1285860"/>
            <a:ext cx="8229600" cy="2143140"/>
          </a:xfrm>
        </p:spPr>
        <p:txBody>
          <a:bodyPr/>
          <a:lstStyle/>
          <a:p>
            <a:pPr marL="274320" lvl="1" indent="-274320">
              <a:buClr>
                <a:schemeClr val="accent3"/>
              </a:buClr>
              <a:buSzPct val="95000"/>
            </a:pPr>
            <a:r>
              <a:rPr lang="vi-VN" smtClean="0"/>
              <a:t>Công nghệ sinh trắc học (biometric) sử dụng đặc trưng sinh trắc của con người để nhận diện ra cá thể người là duy nhất tồn tại trong một cơ sở dữ liệu. </a:t>
            </a:r>
          </a:p>
          <a:p>
            <a:pPr>
              <a:buNone/>
            </a:pPr>
            <a:endParaRPr lang="vi-VN"/>
          </a:p>
        </p:txBody>
      </p:sp>
      <p:pic>
        <p:nvPicPr>
          <p:cNvPr id="2050" name="Picture 2" descr="C:\Users\Thangbeomerock\Desktop\sinhtrachoc02.jpg"/>
          <p:cNvPicPr>
            <a:picLocks noChangeAspect="1" noChangeArrowheads="1"/>
          </p:cNvPicPr>
          <p:nvPr/>
        </p:nvPicPr>
        <p:blipFill>
          <a:blip r:embed="rId2"/>
          <a:srcRect/>
          <a:stretch>
            <a:fillRect/>
          </a:stretch>
        </p:blipFill>
        <p:spPr bwMode="auto">
          <a:xfrm>
            <a:off x="2786049" y="2500306"/>
            <a:ext cx="4117507" cy="435769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Sinh trắc học</a:t>
            </a:r>
            <a:endParaRPr lang="vi-VN"/>
          </a:p>
        </p:txBody>
      </p:sp>
      <p:sp>
        <p:nvSpPr>
          <p:cNvPr id="4" name="Content Placeholder 3"/>
          <p:cNvSpPr>
            <a:spLocks noGrp="1"/>
          </p:cNvSpPr>
          <p:nvPr>
            <p:ph idx="1"/>
          </p:nvPr>
        </p:nvSpPr>
        <p:spPr>
          <a:xfrm>
            <a:off x="500034" y="1285860"/>
            <a:ext cx="8229600" cy="3714776"/>
          </a:xfrm>
        </p:spPr>
        <p:txBody>
          <a:bodyPr>
            <a:normAutofit/>
          </a:bodyPr>
          <a:lstStyle/>
          <a:p>
            <a:pPr marL="274320" lvl="1" indent="-274320">
              <a:buClr>
                <a:schemeClr val="accent3"/>
              </a:buClr>
              <a:buSzPct val="95000"/>
            </a:pPr>
            <a:r>
              <a:rPr lang="vi-VN" smtClean="0"/>
              <a:t>Tính chất của các đặc trưng sinh trắc</a:t>
            </a:r>
          </a:p>
          <a:p>
            <a:pPr marL="548640" lvl="2" indent="-274320">
              <a:buClr>
                <a:schemeClr val="accent3"/>
              </a:buClr>
              <a:buSzPct val="95000"/>
            </a:pPr>
            <a:r>
              <a:rPr lang="vi-VN" smtClean="0"/>
              <a:t>Duy nhất</a:t>
            </a:r>
          </a:p>
          <a:p>
            <a:pPr marL="548640" lvl="2" indent="-274320">
              <a:buClr>
                <a:schemeClr val="accent3"/>
              </a:buClr>
              <a:buSzPct val="95000"/>
            </a:pPr>
            <a:r>
              <a:rPr lang="vi-VN" smtClean="0"/>
              <a:t>Không thể chia sẻ</a:t>
            </a:r>
          </a:p>
          <a:p>
            <a:pPr marL="548640" lvl="2" indent="-274320">
              <a:buClr>
                <a:schemeClr val="accent3"/>
              </a:buClr>
              <a:buSzPct val="95000"/>
            </a:pPr>
            <a:r>
              <a:rPr lang="vi-VN" smtClean="0"/>
              <a:t>Không thể sao chép</a:t>
            </a:r>
          </a:p>
          <a:p>
            <a:pPr marL="548640" lvl="2" indent="-274320">
              <a:buClr>
                <a:schemeClr val="accent3"/>
              </a:buClr>
              <a:buSzPct val="95000"/>
            </a:pPr>
            <a:r>
              <a:rPr lang="vi-VN" smtClean="0"/>
              <a:t>Khó biến mất</a:t>
            </a:r>
          </a:p>
          <a:p>
            <a:pPr marL="274320" lvl="1" indent="-274320">
              <a:buClr>
                <a:schemeClr val="accent3"/>
              </a:buClr>
              <a:buSzPct val="95000"/>
            </a:pPr>
            <a:r>
              <a:rPr lang="vi-VN" smtClean="0"/>
              <a:t>Cấu tạo một hệ thống nhận dạng sinh trắc học:</a:t>
            </a:r>
          </a:p>
          <a:p>
            <a:pPr marL="274320" lvl="1" indent="-274320">
              <a:buClr>
                <a:schemeClr val="accent3"/>
              </a:buClr>
              <a:buSzPct val="95000"/>
            </a:pPr>
            <a:endParaRPr lang="vi-VN" smtClean="0"/>
          </a:p>
          <a:p>
            <a:pPr>
              <a:buNone/>
            </a:pPr>
            <a:endParaRPr lang="vi-VN"/>
          </a:p>
        </p:txBody>
      </p:sp>
      <p:pic>
        <p:nvPicPr>
          <p:cNvPr id="3074" name="Picture 2" descr="C:\Users\Thangbeomerock\Desktop\sinhtrachoc04.jpg"/>
          <p:cNvPicPr>
            <a:picLocks noChangeAspect="1" noChangeArrowheads="1"/>
          </p:cNvPicPr>
          <p:nvPr/>
        </p:nvPicPr>
        <p:blipFill>
          <a:blip r:embed="rId2"/>
          <a:srcRect/>
          <a:stretch>
            <a:fillRect/>
          </a:stretch>
        </p:blipFill>
        <p:spPr bwMode="auto">
          <a:xfrm>
            <a:off x="1857356" y="4000504"/>
            <a:ext cx="5785517" cy="250033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Ứng dụng</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Thi hành pháp luật</a:t>
            </a:r>
          </a:p>
          <a:p>
            <a:pPr marL="274320" lvl="1" indent="-274320">
              <a:buClr>
                <a:schemeClr val="accent3"/>
              </a:buClr>
              <a:buSzPct val="95000"/>
            </a:pPr>
            <a:r>
              <a:rPr lang="vi-VN" smtClean="0"/>
              <a:t>Giám sát</a:t>
            </a:r>
          </a:p>
          <a:p>
            <a:pPr marL="274320" lvl="1" indent="-274320">
              <a:buClr>
                <a:schemeClr val="accent3"/>
              </a:buClr>
              <a:buSzPct val="95000"/>
            </a:pPr>
            <a:r>
              <a:rPr lang="vi-VN" smtClean="0"/>
              <a:t>Xuất nhập cảnh</a:t>
            </a:r>
          </a:p>
          <a:p>
            <a:pPr marL="274320" lvl="1" indent="-274320">
              <a:buClr>
                <a:schemeClr val="accent3"/>
              </a:buClr>
              <a:buSzPct val="95000"/>
            </a:pPr>
            <a:r>
              <a:rPr lang="vi-VN" smtClean="0"/>
              <a:t>Chống gian lận</a:t>
            </a:r>
          </a:p>
          <a:p>
            <a:pPr marL="274320" lvl="1" indent="-274320">
              <a:buClr>
                <a:schemeClr val="accent3"/>
              </a:buClr>
              <a:buSzPct val="95000"/>
            </a:pPr>
            <a:r>
              <a:rPr lang="vi-VN" smtClean="0"/>
              <a:t>Khách du lịch tin cậy</a:t>
            </a:r>
          </a:p>
          <a:p>
            <a:pPr marL="274320" lvl="1" indent="-274320">
              <a:buClr>
                <a:schemeClr val="accent3"/>
              </a:buClr>
              <a:buSzPct val="95000"/>
            </a:pPr>
            <a:r>
              <a:rPr lang="vi-VN" smtClean="0"/>
              <a:t>Quản lí vào – ra</a:t>
            </a:r>
          </a:p>
          <a:p>
            <a:pPr marL="274320" lvl="1" indent="-274320">
              <a:buClr>
                <a:schemeClr val="accent3"/>
              </a:buClr>
              <a:buSzPct val="95000"/>
            </a:pPr>
            <a:r>
              <a:rPr lang="vi-VN" smtClean="0"/>
              <a:t>Quản lí nhân công</a:t>
            </a:r>
          </a:p>
          <a:p>
            <a:pPr marL="274320" lvl="1" indent="-274320">
              <a:buClr>
                <a:schemeClr val="accent3"/>
              </a:buClr>
              <a:buSzPct val="95000"/>
            </a:pPr>
            <a:r>
              <a:rPr lang="vi-VN" smtClean="0"/>
              <a:t>Quản lí khách hàng</a:t>
            </a:r>
          </a:p>
          <a:p>
            <a:pPr marL="274320" lvl="1" indent="-274320">
              <a:buClr>
                <a:schemeClr val="accent3"/>
              </a:buClr>
              <a:buSzPct val="95000"/>
            </a:pPr>
            <a:r>
              <a:rPr lang="vi-VN" smtClean="0"/>
              <a:t>Bảo vệ tài sản</a:t>
            </a:r>
          </a:p>
          <a:p>
            <a:pPr marL="274320" lvl="1" indent="-274320">
              <a:buClr>
                <a:schemeClr val="accent3"/>
              </a:buClr>
              <a:buSzPct val="95000"/>
              <a:buNone/>
            </a:pPr>
            <a:r>
              <a:rPr lang="vi-VN" smtClean="0"/>
              <a:t>	...</a:t>
            </a:r>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Đặc trưng sinh trắc khuôn mặt</a:t>
            </a:r>
            <a:endParaRPr lang="vi-VN"/>
          </a:p>
        </p:txBody>
      </p:sp>
      <p:sp>
        <p:nvSpPr>
          <p:cNvPr id="4" name="Content Placeholder 3"/>
          <p:cNvSpPr>
            <a:spLocks noGrp="1"/>
          </p:cNvSpPr>
          <p:nvPr>
            <p:ph idx="1"/>
          </p:nvPr>
        </p:nvSpPr>
        <p:spPr>
          <a:xfrm>
            <a:off x="500034" y="1571612"/>
            <a:ext cx="8229600" cy="5000660"/>
          </a:xfrm>
        </p:spPr>
        <p:txBody>
          <a:bodyPr>
            <a:normAutofit fontScale="92500" lnSpcReduction="10000"/>
          </a:bodyPr>
          <a:lstStyle/>
          <a:p>
            <a:pPr marL="274320" lvl="1" indent="-274320">
              <a:buClr>
                <a:schemeClr val="accent3"/>
              </a:buClr>
              <a:buSzPct val="95000"/>
            </a:pPr>
            <a:r>
              <a:rPr lang="vi-VN" smtClean="0"/>
              <a:t>Các đặc trưng sinh trắc khuôn mặt là những đặc điểm riêng trên khuôn mặt mỗi người gần như không thay đổi theo thời gian (trừ một số sự cố, tai nạn, phẫu thuật chỉnh hình...), các đặc điểm này phân biệt giữa người này và người kia, rất khó có thể xảy ra trùng lặp</a:t>
            </a:r>
            <a:r>
              <a:rPr lang="vi-VN" smtClean="0"/>
              <a:t>. </a:t>
            </a:r>
            <a:endParaRPr lang="en-US" smtClean="0"/>
          </a:p>
          <a:p>
            <a:pPr lvl="1"/>
            <a:r>
              <a:rPr lang="en-US" smtClean="0"/>
              <a:t>Màu da mặt người</a:t>
            </a:r>
            <a:endParaRPr lang="vi-VN" sz="1800" smtClean="0"/>
          </a:p>
          <a:p>
            <a:pPr lvl="1"/>
            <a:r>
              <a:rPr lang="en-US" smtClean="0"/>
              <a:t>Trán (khoảng rộng)</a:t>
            </a:r>
            <a:endParaRPr lang="vi-VN" sz="1800" smtClean="0"/>
          </a:p>
          <a:p>
            <a:pPr lvl="1"/>
            <a:r>
              <a:rPr lang="en-US" smtClean="0"/>
              <a:t>Xương gò má</a:t>
            </a:r>
            <a:endParaRPr lang="vi-VN" sz="1800" smtClean="0"/>
          </a:p>
          <a:p>
            <a:pPr lvl="1"/>
            <a:r>
              <a:rPr lang="en-US" smtClean="0"/>
              <a:t>Mắt</a:t>
            </a:r>
            <a:endParaRPr lang="vi-VN" sz="1800" smtClean="0"/>
          </a:p>
          <a:p>
            <a:pPr lvl="1"/>
            <a:r>
              <a:rPr lang="en-US" smtClean="0"/>
              <a:t>Mũi</a:t>
            </a:r>
            <a:endParaRPr lang="vi-VN" sz="1800" smtClean="0"/>
          </a:p>
          <a:p>
            <a:pPr lvl="1"/>
            <a:r>
              <a:rPr lang="en-US" smtClean="0"/>
              <a:t>Miệng</a:t>
            </a:r>
            <a:endParaRPr lang="vi-VN" sz="1800" smtClean="0"/>
          </a:p>
          <a:p>
            <a:pPr lvl="1"/>
            <a:r>
              <a:rPr lang="en-US" smtClean="0"/>
              <a:t>Tai</a:t>
            </a:r>
            <a:endParaRPr lang="vi-VN" sz="1800" smtClean="0"/>
          </a:p>
          <a:p>
            <a:pPr lvl="1"/>
            <a:r>
              <a:rPr lang="en-US" smtClean="0"/>
              <a:t>Khuôn mặt</a:t>
            </a:r>
            <a:endParaRPr lang="vi-VN" sz="1800" smtClean="0"/>
          </a:p>
          <a:p>
            <a:pPr lvl="1"/>
            <a:r>
              <a:rPr lang="en-US" smtClean="0"/>
              <a:t>Lông mày</a:t>
            </a:r>
            <a:endParaRPr lang="vi-VN" sz="1800" smtClean="0"/>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marL="274320" lvl="1" indent="-274320">
              <a:buClr>
                <a:schemeClr val="accent3"/>
              </a:buClr>
              <a:buSzPct val="95000"/>
              <a:buNone/>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Nhận dạng khuôn mặt</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Phương pháp tiếp cận bằng màu da (Skin Color Approaches Model)</a:t>
            </a:r>
          </a:p>
          <a:p>
            <a:pPr marL="274320" lvl="1" indent="-274320">
              <a:buClr>
                <a:schemeClr val="accent3"/>
              </a:buClr>
              <a:buSzPct val="95000"/>
            </a:pPr>
            <a:r>
              <a:rPr lang="vi-VN" smtClean="0"/>
              <a:t>Phương pháp tiếp cận phân tách, trích chọn đặc trưng khuôn mặt (Classification Approaches Model)</a:t>
            </a:r>
          </a:p>
          <a:p>
            <a:pPr marL="274320" lvl="1" indent="-274320">
              <a:buClr>
                <a:schemeClr val="accent3"/>
              </a:buClr>
              <a:buSzPct val="95000"/>
            </a:pPr>
            <a:r>
              <a:rPr lang="vi-VN" smtClean="0"/>
              <a:t>Phương pháp tiếp cận theo mô hình đường viền linh hoạt (Active Shape Model) </a:t>
            </a:r>
          </a:p>
          <a:p>
            <a:pPr marL="274320" lvl="1" indent="-274320">
              <a:buClr>
                <a:schemeClr val="accent3"/>
              </a:buClr>
              <a:buSzPct val="95000"/>
            </a:pPr>
            <a:r>
              <a:rPr lang="vi-VN" smtClean="0"/>
              <a:t>Phương pháp tiếp cận theo mô hình xuất hiện linh hoạt (Active Appearance Model) </a:t>
            </a:r>
          </a:p>
          <a:p>
            <a:pPr marL="274320" lvl="1" indent="-274320">
              <a:buClr>
                <a:schemeClr val="accent3"/>
              </a:buClr>
              <a:buSzPct val="95000"/>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r>
              <a:rPr lang="vi-VN" smtClean="0"/>
              <a:t>Skin Color Approaches Model</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en-US" smtClean="0"/>
              <a:t>Phân </a:t>
            </a:r>
            <a:r>
              <a:rPr lang="en-US" smtClean="0"/>
              <a:t>vùng rõ ràng giữa các vùng có xuất hiện da và vùng không xuất </a:t>
            </a:r>
            <a:r>
              <a:rPr lang="en-US" smtClean="0"/>
              <a:t>hiện </a:t>
            </a:r>
            <a:r>
              <a:rPr lang="en-US" smtClean="0"/>
              <a:t>da. Từ đó, </a:t>
            </a:r>
            <a:r>
              <a:rPr lang="en-US" smtClean="0"/>
              <a:t>phát hiện xem trong một bức ảnh có chứa (nội dung) khuôn mặt người hay không, từ đó xác định xem đâu là khuôn mặt, vị trí khuôn </a:t>
            </a:r>
            <a:r>
              <a:rPr lang="en-US" smtClean="0"/>
              <a:t>mặt</a:t>
            </a:r>
            <a:r>
              <a:rPr lang="en-US" smtClean="0"/>
              <a:t>...</a:t>
            </a:r>
          </a:p>
          <a:p>
            <a:pPr marL="274320" lvl="1" indent="-274320">
              <a:buClr>
                <a:schemeClr val="accent3"/>
              </a:buClr>
              <a:buSzPct val="95000"/>
            </a:pPr>
            <a:r>
              <a:rPr lang="en-US" smtClean="0"/>
              <a:t>Một số phương pháp xác định dựa trên màu da:</a:t>
            </a:r>
          </a:p>
          <a:p>
            <a:pPr marL="548640" lvl="2" indent="-274320">
              <a:buClr>
                <a:schemeClr val="accent3"/>
              </a:buClr>
              <a:buSzPct val="95000"/>
            </a:pPr>
            <a:r>
              <a:rPr lang="en-US" smtClean="0"/>
              <a:t>Phân cụm theo màu </a:t>
            </a:r>
            <a:r>
              <a:rPr lang="en-US" smtClean="0"/>
              <a:t>da </a:t>
            </a:r>
            <a:r>
              <a:rPr lang="en-US" smtClean="0"/>
              <a:t>người của Kovac</a:t>
            </a:r>
          </a:p>
          <a:p>
            <a:pPr marL="548640" lvl="2" indent="-274320">
              <a:buClr>
                <a:schemeClr val="accent3"/>
              </a:buClr>
              <a:buSzPct val="95000"/>
            </a:pPr>
            <a:r>
              <a:rPr lang="en-US" smtClean="0"/>
              <a:t>P</a:t>
            </a:r>
            <a:r>
              <a:rPr lang="en-US" smtClean="0"/>
              <a:t>hương </a:t>
            </a:r>
            <a:r>
              <a:rPr lang="en-US" smtClean="0"/>
              <a:t>thức phát hiện vùng màu da dựa trên xác suất </a:t>
            </a:r>
            <a:r>
              <a:rPr lang="en-US" smtClean="0"/>
              <a:t>của </a:t>
            </a:r>
            <a:r>
              <a:rPr lang="en-US" smtClean="0"/>
              <a:t>Kakumanu</a:t>
            </a:r>
          </a:p>
          <a:p>
            <a:pPr marL="548640" lvl="2" indent="-274320">
              <a:buClr>
                <a:schemeClr val="accent3"/>
              </a:buClr>
              <a:buSzPct val="95000"/>
            </a:pPr>
            <a:r>
              <a:rPr lang="en-US" smtClean="0"/>
              <a:t>Dai và Nakano sử dụng phân bố của thành phần màu I trong không gian màu YIQ để phát hiện các pixels trong ảnh có chứa phần màu da người (màu da </a:t>
            </a:r>
            <a:r>
              <a:rPr lang="en-US" smtClean="0"/>
              <a:t>vàng</a:t>
            </a:r>
            <a:r>
              <a:rPr lang="en-US" smtClean="0"/>
              <a:t>)</a:t>
            </a:r>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952</TotalTime>
  <Words>2044</Words>
  <Application>Microsoft Office PowerPoint</Application>
  <PresentationFormat>On-screen Show (4:3)</PresentationFormat>
  <Paragraphs>162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ĐẠI HỌC BÁCH KHOA HÀ NỘI ViỆN CÔNG NGHỆ THÔNG TIN VÀ TRUYỀN THÔNG</vt:lpstr>
      <vt:lpstr>Nội dung</vt:lpstr>
      <vt:lpstr>Sinh trắc học</vt:lpstr>
      <vt:lpstr>Công nghệ sinh trắc học</vt:lpstr>
      <vt:lpstr>Sinh trắc học</vt:lpstr>
      <vt:lpstr>Ứng dụng</vt:lpstr>
      <vt:lpstr>Đặc trưng sinh trắc khuôn mặt</vt:lpstr>
      <vt:lpstr>Nhận dạng khuôn mặt</vt:lpstr>
      <vt:lpstr>Skin Color Approaches Model</vt:lpstr>
      <vt:lpstr>Classification Approaches Model</vt:lpstr>
      <vt:lpstr>Active Shape Model</vt:lpstr>
      <vt:lpstr>Active Appearance Model</vt:lpstr>
      <vt:lpstr>Cơ sở lí thuyết của phép biến đổiKL</vt:lpstr>
      <vt:lpstr>Cơ sở lí thuyết của phép biến đổiKL</vt:lpstr>
      <vt:lpstr>Các bước thực hiện PCA</vt:lpstr>
      <vt:lpstr>Tính chất của PCA</vt:lpstr>
      <vt:lpstr>Vì sao không nên dùng PCA</vt:lpstr>
      <vt:lpstr>Mục tiêu</vt:lpstr>
      <vt:lpstr>Các bước thực hiện</vt:lpstr>
      <vt:lpstr>Tính toán các vectơ khuôn mặt riêng:</vt:lpstr>
      <vt:lpstr>Tính toán các vectơ khuôn mặt riêng:</vt:lpstr>
      <vt:lpstr>Tính toán các vectơ khuôn mặt riêng:</vt:lpstr>
      <vt:lpstr>Tính toán các vectơ khuôn mặt riêng:</vt:lpstr>
      <vt:lpstr>Tính toán các vectơ khuôn mặt riêng:</vt:lpstr>
      <vt:lpstr>Tính toán các trọng số</vt:lpstr>
      <vt:lpstr>Tính toán các trọng số</vt:lpstr>
      <vt:lpstr>Ưng dụng của biến đổi KL, PCA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BÁCH KHOA HÀ NỘI ViỆN CÔNG NGHỆ THÔNG TIN VÀ TRUYỀN THÔNG</dc:title>
  <dc:creator>Thangbeomerock</dc:creator>
  <cp:lastModifiedBy>Thangbeomerock</cp:lastModifiedBy>
  <cp:revision>120</cp:revision>
  <dcterms:created xsi:type="dcterms:W3CDTF">2011-05-03T19:47:01Z</dcterms:created>
  <dcterms:modified xsi:type="dcterms:W3CDTF">2011-05-11T05:18:53Z</dcterms:modified>
</cp:coreProperties>
</file>