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8" r:id="rId4"/>
    <p:sldId id="267" r:id="rId5"/>
    <p:sldId id="268" r:id="rId6"/>
    <p:sldId id="269" r:id="rId7"/>
    <p:sldId id="259" r:id="rId8"/>
    <p:sldId id="260" r:id="rId9"/>
    <p:sldId id="271" r:id="rId10"/>
    <p:sldId id="272" r:id="rId11"/>
    <p:sldId id="270" r:id="rId12"/>
    <p:sldId id="261" r:id="rId13"/>
    <p:sldId id="262" r:id="rId14"/>
    <p:sldId id="263" r:id="rId15"/>
    <p:sldId id="273" r:id="rId16"/>
    <p:sldId id="274" r:id="rId17"/>
    <p:sldId id="275" r:id="rId18"/>
    <p:sldId id="264" r:id="rId19"/>
    <p:sldId id="276" r:id="rId20"/>
    <p:sldId id="277" r:id="rId21"/>
    <p:sldId id="278" r:id="rId22"/>
    <p:sldId id="279" r:id="rId23"/>
    <p:sldId id="265" r:id="rId24"/>
    <p:sldId id="266"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F16637-3B0D-457B-9BE9-18074EC2F1B3}" type="datetimeFigureOut">
              <a:rPr lang="vi-VN" smtClean="0"/>
              <a:t>09/05/2011</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2C542D-2701-44EA-ACF3-CC4FF162EE48}" type="slidenum">
              <a:rPr lang="vi-VN" smtClean="0"/>
              <a:t>‹#›</a:t>
            </a:fld>
            <a:endParaRPr lang="vi-V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4" name="Slide Number Placeholder 3"/>
          <p:cNvSpPr>
            <a:spLocks noGrp="1"/>
          </p:cNvSpPr>
          <p:nvPr>
            <p:ph type="sldNum" sz="quarter" idx="10"/>
          </p:nvPr>
        </p:nvSpPr>
        <p:spPr/>
        <p:txBody>
          <a:bodyPr/>
          <a:lstStyle/>
          <a:p>
            <a:fld id="{2F2C542D-2701-44EA-ACF3-CC4FF162EE48}" type="slidenum">
              <a:rPr lang="vi-VN" smtClean="0"/>
              <a:t>19</a:t>
            </a:fld>
            <a:endParaRPr lang="vi-V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4" name="Slide Number Placeholder 3"/>
          <p:cNvSpPr>
            <a:spLocks noGrp="1"/>
          </p:cNvSpPr>
          <p:nvPr>
            <p:ph type="sldNum" sz="quarter" idx="10"/>
          </p:nvPr>
        </p:nvSpPr>
        <p:spPr/>
        <p:txBody>
          <a:bodyPr/>
          <a:lstStyle/>
          <a:p>
            <a:fld id="{2F2C542D-2701-44EA-ACF3-CC4FF162EE48}" type="slidenum">
              <a:rPr lang="vi-VN" smtClean="0"/>
              <a:t>30</a:t>
            </a:fld>
            <a:endParaRPr lang="vi-V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4" name="Slide Number Placeholder 3"/>
          <p:cNvSpPr>
            <a:spLocks noGrp="1"/>
          </p:cNvSpPr>
          <p:nvPr>
            <p:ph type="sldNum" sz="quarter" idx="10"/>
          </p:nvPr>
        </p:nvSpPr>
        <p:spPr/>
        <p:txBody>
          <a:bodyPr/>
          <a:lstStyle/>
          <a:p>
            <a:fld id="{2F2C542D-2701-44EA-ACF3-CC4FF162EE48}" type="slidenum">
              <a:rPr lang="vi-VN" smtClean="0"/>
              <a:t>31</a:t>
            </a:fld>
            <a:endParaRPr lang="vi-V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4" name="Slide Number Placeholder 3"/>
          <p:cNvSpPr>
            <a:spLocks noGrp="1"/>
          </p:cNvSpPr>
          <p:nvPr>
            <p:ph type="sldNum" sz="quarter" idx="10"/>
          </p:nvPr>
        </p:nvSpPr>
        <p:spPr/>
        <p:txBody>
          <a:bodyPr/>
          <a:lstStyle/>
          <a:p>
            <a:fld id="{2F2C542D-2701-44EA-ACF3-CC4FF162EE48}" type="slidenum">
              <a:rPr lang="vi-VN" smtClean="0"/>
              <a:t>32</a:t>
            </a:fld>
            <a:endParaRPr lang="vi-V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4" name="Slide Number Placeholder 3"/>
          <p:cNvSpPr>
            <a:spLocks noGrp="1"/>
          </p:cNvSpPr>
          <p:nvPr>
            <p:ph type="sldNum" sz="quarter" idx="10"/>
          </p:nvPr>
        </p:nvSpPr>
        <p:spPr/>
        <p:txBody>
          <a:bodyPr/>
          <a:lstStyle/>
          <a:p>
            <a:fld id="{2F2C542D-2701-44EA-ACF3-CC4FF162EE48}" type="slidenum">
              <a:rPr lang="vi-VN" smtClean="0"/>
              <a:t>33</a:t>
            </a:fld>
            <a:endParaRPr lang="vi-V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4" name="Slide Number Placeholder 3"/>
          <p:cNvSpPr>
            <a:spLocks noGrp="1"/>
          </p:cNvSpPr>
          <p:nvPr>
            <p:ph type="sldNum" sz="quarter" idx="10"/>
          </p:nvPr>
        </p:nvSpPr>
        <p:spPr/>
        <p:txBody>
          <a:bodyPr/>
          <a:lstStyle/>
          <a:p>
            <a:fld id="{2F2C542D-2701-44EA-ACF3-CC4FF162EE48}" type="slidenum">
              <a:rPr lang="vi-VN" smtClean="0"/>
              <a:t>34</a:t>
            </a:fld>
            <a:endParaRPr lang="vi-V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4" name="Slide Number Placeholder 3"/>
          <p:cNvSpPr>
            <a:spLocks noGrp="1"/>
          </p:cNvSpPr>
          <p:nvPr>
            <p:ph type="sldNum" sz="quarter" idx="10"/>
          </p:nvPr>
        </p:nvSpPr>
        <p:spPr/>
        <p:txBody>
          <a:bodyPr/>
          <a:lstStyle/>
          <a:p>
            <a:fld id="{2F2C542D-2701-44EA-ACF3-CC4FF162EE48}" type="slidenum">
              <a:rPr lang="vi-VN" smtClean="0"/>
              <a:t>35</a:t>
            </a:fld>
            <a:endParaRPr lang="vi-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4" name="Slide Number Placeholder 3"/>
          <p:cNvSpPr>
            <a:spLocks noGrp="1"/>
          </p:cNvSpPr>
          <p:nvPr>
            <p:ph type="sldNum" sz="quarter" idx="10"/>
          </p:nvPr>
        </p:nvSpPr>
        <p:spPr/>
        <p:txBody>
          <a:bodyPr/>
          <a:lstStyle/>
          <a:p>
            <a:fld id="{2F2C542D-2701-44EA-ACF3-CC4FF162EE48}" type="slidenum">
              <a:rPr lang="vi-VN" smtClean="0"/>
              <a:t>20</a:t>
            </a:fld>
            <a:endParaRPr lang="vi-V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4" name="Slide Number Placeholder 3"/>
          <p:cNvSpPr>
            <a:spLocks noGrp="1"/>
          </p:cNvSpPr>
          <p:nvPr>
            <p:ph type="sldNum" sz="quarter" idx="10"/>
          </p:nvPr>
        </p:nvSpPr>
        <p:spPr/>
        <p:txBody>
          <a:bodyPr/>
          <a:lstStyle/>
          <a:p>
            <a:fld id="{2F2C542D-2701-44EA-ACF3-CC4FF162EE48}" type="slidenum">
              <a:rPr lang="vi-VN" smtClean="0"/>
              <a:t>21</a:t>
            </a:fld>
            <a:endParaRPr lang="vi-V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4" name="Slide Number Placeholder 3"/>
          <p:cNvSpPr>
            <a:spLocks noGrp="1"/>
          </p:cNvSpPr>
          <p:nvPr>
            <p:ph type="sldNum" sz="quarter" idx="10"/>
          </p:nvPr>
        </p:nvSpPr>
        <p:spPr/>
        <p:txBody>
          <a:bodyPr/>
          <a:lstStyle/>
          <a:p>
            <a:fld id="{2F2C542D-2701-44EA-ACF3-CC4FF162EE48}" type="slidenum">
              <a:rPr lang="vi-VN" smtClean="0"/>
              <a:t>22</a:t>
            </a:fld>
            <a:endParaRPr lang="vi-V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4" name="Slide Number Placeholder 3"/>
          <p:cNvSpPr>
            <a:spLocks noGrp="1"/>
          </p:cNvSpPr>
          <p:nvPr>
            <p:ph type="sldNum" sz="quarter" idx="10"/>
          </p:nvPr>
        </p:nvSpPr>
        <p:spPr/>
        <p:txBody>
          <a:bodyPr/>
          <a:lstStyle/>
          <a:p>
            <a:fld id="{2F2C542D-2701-44EA-ACF3-CC4FF162EE48}" type="slidenum">
              <a:rPr lang="vi-VN" smtClean="0"/>
              <a:t>25</a:t>
            </a:fld>
            <a:endParaRPr lang="vi-V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4" name="Slide Number Placeholder 3"/>
          <p:cNvSpPr>
            <a:spLocks noGrp="1"/>
          </p:cNvSpPr>
          <p:nvPr>
            <p:ph type="sldNum" sz="quarter" idx="10"/>
          </p:nvPr>
        </p:nvSpPr>
        <p:spPr/>
        <p:txBody>
          <a:bodyPr/>
          <a:lstStyle/>
          <a:p>
            <a:fld id="{2F2C542D-2701-44EA-ACF3-CC4FF162EE48}" type="slidenum">
              <a:rPr lang="vi-VN" smtClean="0"/>
              <a:t>26</a:t>
            </a:fld>
            <a:endParaRPr lang="vi-V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4" name="Slide Number Placeholder 3"/>
          <p:cNvSpPr>
            <a:spLocks noGrp="1"/>
          </p:cNvSpPr>
          <p:nvPr>
            <p:ph type="sldNum" sz="quarter" idx="10"/>
          </p:nvPr>
        </p:nvSpPr>
        <p:spPr/>
        <p:txBody>
          <a:bodyPr/>
          <a:lstStyle/>
          <a:p>
            <a:fld id="{2F2C542D-2701-44EA-ACF3-CC4FF162EE48}" type="slidenum">
              <a:rPr lang="vi-VN" smtClean="0"/>
              <a:t>27</a:t>
            </a:fld>
            <a:endParaRPr lang="vi-V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4" name="Slide Number Placeholder 3"/>
          <p:cNvSpPr>
            <a:spLocks noGrp="1"/>
          </p:cNvSpPr>
          <p:nvPr>
            <p:ph type="sldNum" sz="quarter" idx="10"/>
          </p:nvPr>
        </p:nvSpPr>
        <p:spPr/>
        <p:txBody>
          <a:bodyPr/>
          <a:lstStyle/>
          <a:p>
            <a:fld id="{2F2C542D-2701-44EA-ACF3-CC4FF162EE48}" type="slidenum">
              <a:rPr lang="vi-VN" smtClean="0"/>
              <a:t>28</a:t>
            </a:fld>
            <a:endParaRPr lang="vi-V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4" name="Slide Number Placeholder 3"/>
          <p:cNvSpPr>
            <a:spLocks noGrp="1"/>
          </p:cNvSpPr>
          <p:nvPr>
            <p:ph type="sldNum" sz="quarter" idx="10"/>
          </p:nvPr>
        </p:nvSpPr>
        <p:spPr/>
        <p:txBody>
          <a:bodyPr/>
          <a:lstStyle/>
          <a:p>
            <a:fld id="{2F2C542D-2701-44EA-ACF3-CC4FF162EE48}" type="slidenum">
              <a:rPr lang="vi-VN" smtClean="0"/>
              <a:t>29</a:t>
            </a:fld>
            <a:endParaRPr lang="vi-V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40A1176-B869-4584-93A9-032F8FE292AB}" type="datetimeFigureOut">
              <a:rPr lang="vi-VN" smtClean="0"/>
              <a:pPr/>
              <a:t>09/05/2011</a:t>
            </a:fld>
            <a:endParaRPr lang="vi-VN"/>
          </a:p>
        </p:txBody>
      </p:sp>
      <p:sp>
        <p:nvSpPr>
          <p:cNvPr id="19" name="Footer Placeholder 18"/>
          <p:cNvSpPr>
            <a:spLocks noGrp="1"/>
          </p:cNvSpPr>
          <p:nvPr>
            <p:ph type="ftr" sz="quarter" idx="11"/>
          </p:nvPr>
        </p:nvSpPr>
        <p:spPr/>
        <p:txBody>
          <a:bodyPr/>
          <a:lstStyle/>
          <a:p>
            <a:endParaRPr lang="vi-VN"/>
          </a:p>
        </p:txBody>
      </p:sp>
      <p:sp>
        <p:nvSpPr>
          <p:cNvPr id="27" name="Slide Number Placeholder 26"/>
          <p:cNvSpPr>
            <a:spLocks noGrp="1"/>
          </p:cNvSpPr>
          <p:nvPr>
            <p:ph type="sldNum" sz="quarter" idx="12"/>
          </p:nvPr>
        </p:nvSpPr>
        <p:spPr/>
        <p:txBody>
          <a:bodyPr/>
          <a:lstStyle/>
          <a:p>
            <a:fld id="{2C5A3E50-EE1E-4027-9FDB-4187F42E17E8}" type="slidenum">
              <a:rPr lang="vi-VN" smtClean="0"/>
              <a:pPr/>
              <a:t>‹#›</a:t>
            </a:fld>
            <a:endParaRPr lang="vi-V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0A1176-B869-4584-93A9-032F8FE292AB}" type="datetimeFigureOut">
              <a:rPr lang="vi-VN" smtClean="0"/>
              <a:pPr/>
              <a:t>09/05/2011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C5A3E50-EE1E-4027-9FDB-4187F42E17E8}"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0A1176-B869-4584-93A9-032F8FE292AB}" type="datetimeFigureOut">
              <a:rPr lang="vi-VN" smtClean="0"/>
              <a:pPr/>
              <a:t>09/05/2011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C5A3E50-EE1E-4027-9FDB-4187F42E17E8}" type="slidenum">
              <a:rPr lang="vi-VN" smtClean="0"/>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0A1176-B869-4584-93A9-032F8FE292AB}" type="datetimeFigureOut">
              <a:rPr lang="vi-VN" smtClean="0"/>
              <a:pPr/>
              <a:t>09/05/2011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C5A3E50-EE1E-4027-9FDB-4187F42E17E8}" type="slidenum">
              <a:rPr lang="vi-VN" smtClean="0"/>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40A1176-B869-4584-93A9-032F8FE292AB}" type="datetimeFigureOut">
              <a:rPr lang="vi-VN" smtClean="0"/>
              <a:pPr/>
              <a:t>09/05/2011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C5A3E50-EE1E-4027-9FDB-4187F42E17E8}" type="slidenum">
              <a:rPr lang="vi-VN" smtClean="0"/>
              <a:pPr/>
              <a:t>‹#›</a:t>
            </a:fld>
            <a:endParaRPr lang="vi-V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0A1176-B869-4584-93A9-032F8FE292AB}" type="datetimeFigureOut">
              <a:rPr lang="vi-VN" smtClean="0"/>
              <a:pPr/>
              <a:t>09/05/2011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C5A3E50-EE1E-4027-9FDB-4187F42E17E8}" type="slidenum">
              <a:rPr lang="vi-VN" smtClean="0"/>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40A1176-B869-4584-93A9-032F8FE292AB}" type="datetimeFigureOut">
              <a:rPr lang="vi-VN" smtClean="0"/>
              <a:pPr/>
              <a:t>09/05/2011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2C5A3E50-EE1E-4027-9FDB-4187F42E17E8}" type="slidenum">
              <a:rPr lang="vi-VN" smtClean="0"/>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40A1176-B869-4584-93A9-032F8FE292AB}" type="datetimeFigureOut">
              <a:rPr lang="vi-VN" smtClean="0"/>
              <a:pPr/>
              <a:t>09/05/2011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2C5A3E50-EE1E-4027-9FDB-4187F42E17E8}" type="slidenum">
              <a:rPr lang="vi-VN" smtClean="0"/>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0A1176-B869-4584-93A9-032F8FE292AB}" type="datetimeFigureOut">
              <a:rPr lang="vi-VN" smtClean="0"/>
              <a:pPr/>
              <a:t>09/05/2011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2C5A3E50-EE1E-4027-9FDB-4187F42E17E8}"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0A1176-B869-4584-93A9-032F8FE292AB}" type="datetimeFigureOut">
              <a:rPr lang="vi-VN" smtClean="0"/>
              <a:pPr/>
              <a:t>09/05/2011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C5A3E50-EE1E-4027-9FDB-4187F42E17E8}" type="slidenum">
              <a:rPr lang="vi-VN" smtClean="0"/>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40A1176-B869-4584-93A9-032F8FE292AB}" type="datetimeFigureOut">
              <a:rPr lang="vi-VN" smtClean="0"/>
              <a:pPr/>
              <a:t>09/05/2011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a:xfrm>
            <a:off x="8077200" y="6356350"/>
            <a:ext cx="609600" cy="365125"/>
          </a:xfrm>
        </p:spPr>
        <p:txBody>
          <a:bodyPr/>
          <a:lstStyle/>
          <a:p>
            <a:fld id="{2C5A3E50-EE1E-4027-9FDB-4187F42E17E8}" type="slidenum">
              <a:rPr lang="vi-VN" smtClean="0"/>
              <a:pPr/>
              <a:t>‹#›</a:t>
            </a:fld>
            <a:endParaRPr lang="vi-V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40A1176-B869-4584-93A9-032F8FE292AB}" type="datetimeFigureOut">
              <a:rPr lang="vi-VN" smtClean="0"/>
              <a:pPr/>
              <a:t>09/05/2011</a:t>
            </a:fld>
            <a:endParaRPr lang="vi-V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vi-V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C5A3E50-EE1E-4027-9FDB-4187F42E17E8}" type="slidenum">
              <a:rPr lang="vi-VN" smtClean="0"/>
              <a:pPr/>
              <a:t>‹#›</a:t>
            </a:fld>
            <a:endParaRPr lang="vi-V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00042"/>
            <a:ext cx="7851648" cy="1143008"/>
          </a:xfrm>
        </p:spPr>
        <p:txBody>
          <a:bodyPr>
            <a:normAutofit/>
          </a:bodyPr>
          <a:lstStyle/>
          <a:p>
            <a:pPr algn="ctr"/>
            <a:r>
              <a:rPr lang="en-US" sz="2400" b="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ĐẠI HỌC BÁCH KHOA HÀ NỘI</a:t>
            </a:r>
            <a:br>
              <a:rPr lang="en-US" sz="2400" b="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br>
            <a:r>
              <a:rPr lang="en-US" sz="2400" b="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ViỆN CÔNG NGHỆ THÔNG TIN VÀ TRUYỀN THÔNG</a:t>
            </a:r>
            <a:endParaRPr lang="vi-VN" b="0">
              <a:solidFill>
                <a:srgbClr val="FF0000"/>
              </a:solidFill>
              <a:effectLst/>
            </a:endParaRPr>
          </a:p>
        </p:txBody>
      </p:sp>
      <p:sp>
        <p:nvSpPr>
          <p:cNvPr id="3" name="Subtitle 2"/>
          <p:cNvSpPr>
            <a:spLocks noGrp="1"/>
          </p:cNvSpPr>
          <p:nvPr>
            <p:ph type="subTitle" idx="1"/>
          </p:nvPr>
        </p:nvSpPr>
        <p:spPr>
          <a:xfrm>
            <a:off x="533400" y="1857364"/>
            <a:ext cx="7854696" cy="3929090"/>
          </a:xfrm>
        </p:spPr>
        <p:txBody>
          <a:bodyPr>
            <a:normAutofit fontScale="92500" lnSpcReduction="10000"/>
          </a:bodyPr>
          <a:lstStyle/>
          <a:p>
            <a:pPr algn="ctr"/>
            <a:r>
              <a:rPr lang="en-US" sz="4300" b="1" smtClean="0">
                <a:solidFill>
                  <a:schemeClr val="tx1">
                    <a:lumMod val="75000"/>
                    <a:lumOff val="25000"/>
                  </a:schemeClr>
                </a:solidFill>
                <a:latin typeface="Times New Roman" pitchFamily="18" charset="0"/>
                <a:cs typeface="Times New Roman" pitchFamily="18" charset="0"/>
              </a:rPr>
              <a:t>BÀI TẬP LỚN AN NINH MẠNG</a:t>
            </a:r>
          </a:p>
          <a:p>
            <a:pPr algn="ctr"/>
            <a:r>
              <a:rPr lang="en-US" sz="3900" i="1" smtClean="0">
                <a:solidFill>
                  <a:schemeClr val="tx1">
                    <a:lumMod val="65000"/>
                    <a:lumOff val="35000"/>
                  </a:schemeClr>
                </a:solidFill>
              </a:rPr>
              <a:t> “Bảo mật trong Web Service”</a:t>
            </a:r>
          </a:p>
          <a:p>
            <a:pPr algn="ctr"/>
            <a:endParaRPr lang="en-US" i="1" smtClean="0">
              <a:solidFill>
                <a:schemeClr val="tx1">
                  <a:lumMod val="65000"/>
                  <a:lumOff val="35000"/>
                </a:schemeClr>
              </a:solidFill>
            </a:endParaRPr>
          </a:p>
          <a:p>
            <a:pPr algn="l"/>
            <a:r>
              <a:rPr lang="en-US" sz="2400" b="1" smtClean="0"/>
              <a:t>Giáo viên		: PGS.</a:t>
            </a:r>
            <a:r>
              <a:rPr lang="en-US" sz="2400" b="1" smtClean="0">
                <a:effectLst>
                  <a:outerShdw blurRad="38100" dist="38100" dir="2700000" algn="tl">
                    <a:srgbClr val="000000">
                      <a:alpha val="43137"/>
                    </a:srgbClr>
                  </a:outerShdw>
                </a:effectLst>
              </a:rPr>
              <a:t>TS.Nguyễn Linh Giang</a:t>
            </a:r>
          </a:p>
          <a:p>
            <a:pPr algn="l"/>
            <a:endParaRPr lang="en-US" sz="2400" b="1" smtClean="0">
              <a:effectLst>
                <a:outerShdw blurRad="38100" dist="38100" dir="2700000" algn="tl">
                  <a:srgbClr val="000000">
                    <a:alpha val="43137"/>
                  </a:srgbClr>
                </a:outerShdw>
              </a:effectLst>
            </a:endParaRPr>
          </a:p>
          <a:p>
            <a:pPr algn="l"/>
            <a:r>
              <a:rPr lang="en-US" sz="2400" b="1" smtClean="0"/>
              <a:t>Sinh viên thực hiện   : Nguyễn Hồng Phúc – 20072236</a:t>
            </a:r>
          </a:p>
          <a:p>
            <a:pPr algn="l"/>
            <a:r>
              <a:rPr lang="en-US" sz="2400" b="1" smtClean="0"/>
              <a:t>			   Vũ Thành Trung       - 20073070</a:t>
            </a:r>
          </a:p>
          <a:p>
            <a:pPr algn="l"/>
            <a:r>
              <a:rPr lang="en-US" sz="2400" b="1" smtClean="0"/>
              <a:t>			</a:t>
            </a:r>
          </a:p>
          <a:p>
            <a:pPr algn="l"/>
            <a:r>
              <a:rPr lang="en-US" sz="2400" b="1" smtClean="0"/>
              <a:t>Lớp:                                : Truyền thông mạng-K52</a:t>
            </a:r>
            <a:endParaRPr lang="en-US" sz="2800" b="1" smtClean="0"/>
          </a:p>
          <a:p>
            <a:endParaRPr lang="vi-V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smtClean="0"/>
              <a:t>Transactions</a:t>
            </a:r>
            <a:endParaRPr lang="vi-VN"/>
          </a:p>
        </p:txBody>
      </p:sp>
      <p:sp>
        <p:nvSpPr>
          <p:cNvPr id="3" name="Content Placeholder 2"/>
          <p:cNvSpPr>
            <a:spLocks noGrp="1"/>
          </p:cNvSpPr>
          <p:nvPr>
            <p:ph idx="1"/>
          </p:nvPr>
        </p:nvSpPr>
        <p:spPr>
          <a:xfrm>
            <a:off x="457200" y="1714488"/>
            <a:ext cx="8229600" cy="4610112"/>
          </a:xfrm>
        </p:spPr>
        <p:txBody>
          <a:bodyPr>
            <a:normAutofit/>
          </a:bodyPr>
          <a:lstStyle/>
          <a:p>
            <a:r>
              <a:rPr lang="en-US" smtClean="0"/>
              <a:t>Đây là khái niệm mô tả các loại/hình thức phối hợp, điều phối trong việc thực hiện các tác vụ trên </a:t>
            </a:r>
            <a:r>
              <a:rPr lang="en-US" smtClean="0"/>
              <a:t>Web </a:t>
            </a:r>
            <a:r>
              <a:rPr lang="en-US" smtClean="0"/>
              <a:t>Service.</a:t>
            </a:r>
          </a:p>
          <a:p>
            <a:r>
              <a:rPr lang="en-US" smtClean="0"/>
              <a:t>Phân loại:</a:t>
            </a:r>
          </a:p>
          <a:p>
            <a:pPr lvl="1"/>
            <a:r>
              <a:rPr lang="en-US" smtClean="0"/>
              <a:t>Atomic Transaction (</a:t>
            </a:r>
            <a:r>
              <a:rPr lang="en-US" smtClean="0"/>
              <a:t>AT</a:t>
            </a:r>
            <a:r>
              <a:rPr lang="en-US" smtClean="0"/>
              <a:t>)</a:t>
            </a:r>
          </a:p>
          <a:p>
            <a:pPr lvl="1"/>
            <a:r>
              <a:rPr lang="en-US" smtClean="0"/>
              <a:t>Business Activity (BA)</a:t>
            </a:r>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mô hình hoạt động</a:t>
            </a:r>
            <a:endParaRPr lang="vi-VN"/>
          </a:p>
        </p:txBody>
      </p:sp>
      <p:sp>
        <p:nvSpPr>
          <p:cNvPr id="3" name="Content Placeholder 2"/>
          <p:cNvSpPr>
            <a:spLocks noGrp="1"/>
          </p:cNvSpPr>
          <p:nvPr>
            <p:ph idx="1"/>
          </p:nvPr>
        </p:nvSpPr>
        <p:spPr/>
        <p:txBody>
          <a:bodyPr/>
          <a:lstStyle/>
          <a:p>
            <a:pPr marL="274320" lvl="1" indent="-274320">
              <a:buClr>
                <a:schemeClr val="accent3"/>
              </a:buClr>
              <a:buSzPct val="95000"/>
            </a:pPr>
            <a:r>
              <a:rPr lang="en-US" smtClean="0"/>
              <a:t>Remote Procedure Calls Model</a:t>
            </a:r>
            <a:endParaRPr lang="vi-VN" sz="1800" smtClean="0"/>
          </a:p>
          <a:p>
            <a:pPr marL="274320" lvl="1" indent="-274320">
              <a:buClr>
                <a:schemeClr val="accent3"/>
              </a:buClr>
              <a:buSzPct val="95000"/>
            </a:pPr>
            <a:r>
              <a:rPr lang="en-US" smtClean="0"/>
              <a:t>Representational State Transfer (REST) Model</a:t>
            </a:r>
            <a:endParaRPr lang="vi-VN" sz="1800" smtClean="0"/>
          </a:p>
          <a:p>
            <a:pPr marL="274320" lvl="1" indent="-274320">
              <a:buClr>
                <a:schemeClr val="accent3"/>
              </a:buClr>
              <a:buSzPct val="95000"/>
            </a:pPr>
            <a:r>
              <a:rPr lang="en-US" smtClean="0"/>
              <a:t>Message Oriented Model</a:t>
            </a:r>
            <a:endParaRPr lang="vi-VN" sz="1800" smtClean="0"/>
          </a:p>
          <a:p>
            <a:pPr marL="274320" lvl="1" indent="-274320">
              <a:buClr>
                <a:schemeClr val="accent3"/>
              </a:buClr>
              <a:buSzPct val="95000"/>
            </a:pPr>
            <a:r>
              <a:rPr lang="en-US" smtClean="0"/>
              <a:t>Service Oriented Model</a:t>
            </a:r>
            <a:endParaRPr lang="vi-VN" sz="1800" smtClean="0"/>
          </a:p>
          <a:p>
            <a:pPr marL="274320" lvl="1" indent="-274320">
              <a:buClr>
                <a:schemeClr val="accent3"/>
              </a:buClr>
              <a:buSzPct val="95000"/>
            </a:pPr>
            <a:r>
              <a:rPr lang="en-US" smtClean="0"/>
              <a:t>Resource Oriented Model</a:t>
            </a:r>
            <a:endParaRPr lang="vi-VN" sz="1800" smtClean="0"/>
          </a:p>
          <a:p>
            <a:pPr marL="274320" lvl="1" indent="-274320">
              <a:buClr>
                <a:schemeClr val="accent3"/>
              </a:buClr>
              <a:buSzPct val="95000"/>
            </a:pPr>
            <a:r>
              <a:rPr lang="en-US" smtClean="0"/>
              <a:t>Policy Model</a:t>
            </a:r>
            <a:endParaRPr lang="vi-VN" sz="1800" smtClean="0"/>
          </a:p>
          <a:p>
            <a:endParaRPr lang="vi-V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Tổng quan về bảo mật</a:t>
            </a:r>
            <a:endParaRPr lang="vi-VN"/>
          </a:p>
        </p:txBody>
      </p:sp>
      <p:sp>
        <p:nvSpPr>
          <p:cNvPr id="3" name="Content Placeholder 2"/>
          <p:cNvSpPr>
            <a:spLocks noGrp="1"/>
          </p:cNvSpPr>
          <p:nvPr>
            <p:ph idx="1"/>
          </p:nvPr>
        </p:nvSpPr>
        <p:spPr/>
        <p:txBody>
          <a:bodyPr/>
          <a:lstStyle/>
          <a:p>
            <a:r>
              <a:rPr lang="en-US" smtClean="0"/>
              <a:t>Bảo mật tài nguyên trên mạng</a:t>
            </a:r>
          </a:p>
          <a:p>
            <a:r>
              <a:rPr lang="en-US" smtClean="0"/>
              <a:t>Bảo mật việc thực hiện trao đổi thông tin</a:t>
            </a:r>
          </a:p>
          <a:p>
            <a:r>
              <a:rPr lang="en-US" smtClean="0"/>
              <a:t>Các cơ chế, chính sách ràng buộc các đối tượng và tài nguyên tham gia quá trình trao đổi thông tin</a:t>
            </a:r>
          </a:p>
          <a:p>
            <a:pPr lvl="1"/>
            <a:r>
              <a:rPr lang="en-US" smtClean="0"/>
              <a:t>Các chính sách cho phép</a:t>
            </a:r>
          </a:p>
          <a:p>
            <a:pPr lvl="1"/>
            <a:r>
              <a:rPr lang="en-US" smtClean="0"/>
              <a:t>Các chính sách bắt buộc</a:t>
            </a:r>
            <a:endParaRPr lang="vi-V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lstStyle/>
          <a:p>
            <a:r>
              <a:rPr lang="en-US" smtClean="0"/>
              <a:t>Mục tiêu bảo mật</a:t>
            </a:r>
            <a:endParaRPr lang="vi-VN"/>
          </a:p>
        </p:txBody>
      </p:sp>
      <p:sp>
        <p:nvSpPr>
          <p:cNvPr id="3" name="Content Placeholder 2"/>
          <p:cNvSpPr>
            <a:spLocks noGrp="1"/>
          </p:cNvSpPr>
          <p:nvPr>
            <p:ph idx="1"/>
          </p:nvPr>
        </p:nvSpPr>
        <p:spPr>
          <a:xfrm>
            <a:off x="457200" y="1643050"/>
            <a:ext cx="8229600" cy="4681550"/>
          </a:xfrm>
        </p:spPr>
        <p:txBody>
          <a:bodyPr>
            <a:normAutofit lnSpcReduction="10000"/>
          </a:bodyPr>
          <a:lstStyle/>
          <a:p>
            <a:pPr marL="274320" lvl="1" indent="-274320">
              <a:buClr>
                <a:schemeClr val="accent3"/>
              </a:buClr>
              <a:buSzPct val="95000"/>
            </a:pPr>
            <a:r>
              <a:rPr lang="en-US" smtClean="0"/>
              <a:t>Cơ chế xác thực (Authentication Mechanisms)</a:t>
            </a:r>
            <a:endParaRPr lang="vi-VN" sz="1800" smtClean="0"/>
          </a:p>
          <a:p>
            <a:pPr marL="274320" lvl="1" indent="-274320">
              <a:buClr>
                <a:schemeClr val="accent3"/>
              </a:buClr>
              <a:buSzPct val="95000"/>
            </a:pPr>
            <a:r>
              <a:rPr lang="en-US" smtClean="0"/>
              <a:t>Cơ chế phân quyền (Authorization)</a:t>
            </a:r>
            <a:endParaRPr lang="vi-VN" sz="1800" smtClean="0"/>
          </a:p>
          <a:p>
            <a:pPr marL="274320" lvl="1" indent="-274320">
              <a:buClr>
                <a:schemeClr val="accent3"/>
              </a:buClr>
              <a:buSzPct val="95000"/>
            </a:pPr>
            <a:r>
              <a:rPr lang="en-US" smtClean="0"/>
              <a:t>Toàn vẹn dữ liệu và an toàn dữ liệu (Data Integrity and Data Confidentiality)</a:t>
            </a:r>
            <a:endParaRPr lang="vi-VN" sz="1800" smtClean="0"/>
          </a:p>
          <a:p>
            <a:pPr marL="274320" lvl="1" indent="-274320">
              <a:buClr>
                <a:schemeClr val="accent3"/>
              </a:buClr>
              <a:buSzPct val="95000"/>
            </a:pPr>
            <a:r>
              <a:rPr lang="en-US" smtClean="0"/>
              <a:t>Toàn vẹn giao dịch và giao tiếp (Integrity of Transaction and Communications)</a:t>
            </a:r>
            <a:endParaRPr lang="vi-VN" sz="1800" smtClean="0"/>
          </a:p>
          <a:p>
            <a:pPr marL="274320" lvl="1" indent="-274320">
              <a:buClr>
                <a:schemeClr val="accent3"/>
              </a:buClr>
              <a:buSzPct val="95000"/>
            </a:pPr>
            <a:r>
              <a:rPr lang="fr-FR" smtClean="0"/>
              <a:t>Loại bỏ từ chối (Non-Repudiation)</a:t>
            </a:r>
            <a:endParaRPr lang="vi-VN" sz="1800" smtClean="0"/>
          </a:p>
          <a:p>
            <a:pPr marL="274320" lvl="1" indent="-274320">
              <a:buClr>
                <a:schemeClr val="accent3"/>
              </a:buClr>
              <a:buSzPct val="95000"/>
            </a:pPr>
            <a:r>
              <a:rPr lang="en-US" smtClean="0"/>
              <a:t>An toàn với thông điệp (End-to-End Integrity and Confidentiality of Messages)</a:t>
            </a:r>
            <a:endParaRPr lang="vi-VN" sz="1800" smtClean="0"/>
          </a:p>
          <a:p>
            <a:pPr marL="274320" lvl="1" indent="-274320">
              <a:buClr>
                <a:schemeClr val="accent3"/>
              </a:buClr>
              <a:buSzPct val="95000"/>
            </a:pPr>
            <a:r>
              <a:rPr lang="en-US" smtClean="0"/>
              <a:t>Kiểm soát vết giao dịch (Audit Trails)</a:t>
            </a:r>
            <a:endParaRPr lang="vi-VN" sz="1800" smtClean="0"/>
          </a:p>
          <a:p>
            <a:pPr marL="274320" lvl="1" indent="-274320">
              <a:buClr>
                <a:schemeClr val="accent3"/>
              </a:buClr>
              <a:buSzPct val="95000"/>
            </a:pPr>
            <a:r>
              <a:rPr lang="en-US" smtClean="0"/>
              <a:t>Các chính sách bảo mật cho các thực thi phân tán (Distributed Enforcement of Security Policies)</a:t>
            </a:r>
            <a:endParaRPr lang="vi-V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phương thức tấn công</a:t>
            </a:r>
            <a:endParaRPr lang="vi-VN"/>
          </a:p>
        </p:txBody>
      </p:sp>
      <p:sp>
        <p:nvSpPr>
          <p:cNvPr id="3" name="Content Placeholder 2"/>
          <p:cNvSpPr>
            <a:spLocks noGrp="1"/>
          </p:cNvSpPr>
          <p:nvPr>
            <p:ph idx="1"/>
          </p:nvPr>
        </p:nvSpPr>
        <p:spPr/>
        <p:txBody>
          <a:bodyPr/>
          <a:lstStyle/>
          <a:p>
            <a:pPr marL="274320" lvl="1" indent="-274320">
              <a:buClr>
                <a:schemeClr val="accent3"/>
              </a:buClr>
              <a:buSzPct val="95000"/>
            </a:pPr>
            <a:r>
              <a:rPr lang="en-US" smtClean="0"/>
              <a:t>Message Alteration (Thay đổi nội dung thông điệp)</a:t>
            </a:r>
            <a:endParaRPr lang="vi-VN" sz="1800" smtClean="0"/>
          </a:p>
          <a:p>
            <a:pPr marL="274320" lvl="1" indent="-274320">
              <a:buClr>
                <a:schemeClr val="accent3"/>
              </a:buClr>
              <a:buSzPct val="95000"/>
            </a:pPr>
            <a:r>
              <a:rPr lang="en-US" smtClean="0"/>
              <a:t>Confidentiality (Bảo mật giả)</a:t>
            </a:r>
            <a:endParaRPr lang="vi-VN" sz="1800" smtClean="0"/>
          </a:p>
          <a:p>
            <a:pPr marL="274320" lvl="1" indent="-274320">
              <a:buClr>
                <a:schemeClr val="accent3"/>
              </a:buClr>
              <a:buSzPct val="95000"/>
            </a:pPr>
            <a:r>
              <a:rPr lang="en-US" smtClean="0"/>
              <a:t>Man-in-the-middle</a:t>
            </a:r>
            <a:endParaRPr lang="vi-VN" sz="1800" smtClean="0"/>
          </a:p>
          <a:p>
            <a:pPr marL="274320" lvl="1" indent="-274320">
              <a:buClr>
                <a:schemeClr val="accent3"/>
              </a:buClr>
              <a:buSzPct val="95000"/>
            </a:pPr>
            <a:r>
              <a:rPr lang="en-US" smtClean="0"/>
              <a:t>Spoofing (Giả mạo)</a:t>
            </a:r>
            <a:endParaRPr lang="vi-VN" sz="1800" smtClean="0"/>
          </a:p>
          <a:p>
            <a:pPr marL="274320" lvl="1" indent="-274320">
              <a:buClr>
                <a:schemeClr val="accent3"/>
              </a:buClr>
              <a:buSzPct val="95000"/>
            </a:pPr>
            <a:r>
              <a:rPr lang="en-US" smtClean="0"/>
              <a:t>Denial of Service (Từ chối dịch vụ)</a:t>
            </a:r>
            <a:endParaRPr lang="vi-VN" sz="1800" smtClean="0"/>
          </a:p>
          <a:p>
            <a:pPr marL="274320" lvl="1" indent="-274320">
              <a:buClr>
                <a:schemeClr val="accent3"/>
              </a:buClr>
              <a:buSzPct val="95000"/>
            </a:pPr>
            <a:r>
              <a:rPr lang="en-US" smtClean="0"/>
              <a:t>Replay Attacks (Tấn công phát lại)</a:t>
            </a:r>
            <a:endParaRPr lang="vi-VN" sz="1800" smtClean="0"/>
          </a:p>
          <a:p>
            <a:endParaRPr lang="vi-V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Message Alteration</a:t>
            </a:r>
            <a:endParaRPr lang="vi-VN"/>
          </a:p>
        </p:txBody>
      </p:sp>
      <p:sp>
        <p:nvSpPr>
          <p:cNvPr id="3" name="Content Placeholder 2"/>
          <p:cNvSpPr>
            <a:spLocks noGrp="1"/>
          </p:cNvSpPr>
          <p:nvPr>
            <p:ph idx="1"/>
          </p:nvPr>
        </p:nvSpPr>
        <p:spPr/>
        <p:txBody>
          <a:bodyPr/>
          <a:lstStyle/>
          <a:p>
            <a:r>
              <a:rPr lang="en-US" smtClean="0"/>
              <a:t>Hình thức tấn công này sẽ chỉnh sửa lại nội dung một số phần hoặc toàn bộ </a:t>
            </a:r>
            <a:r>
              <a:rPr lang="en-US" smtClean="0"/>
              <a:t>thông </a:t>
            </a:r>
            <a:r>
              <a:rPr lang="en-US" smtClean="0"/>
              <a:t>điệp</a:t>
            </a:r>
          </a:p>
          <a:p>
            <a:r>
              <a:rPr lang="en-US" smtClean="0"/>
              <a:t>Sơ đồ mô phỏng quá trình tấn công:</a:t>
            </a:r>
          </a:p>
          <a:p>
            <a:pPr>
              <a:buNone/>
            </a:pPr>
            <a:endParaRPr lang="vi-VN"/>
          </a:p>
        </p:txBody>
      </p:sp>
      <p:pic>
        <p:nvPicPr>
          <p:cNvPr id="4" name="Picture 3" descr="C:\Users\Thangbeomerock\Desktop\Hack1.jpg"/>
          <p:cNvPicPr/>
          <p:nvPr/>
        </p:nvPicPr>
        <p:blipFill>
          <a:blip r:embed="rId2"/>
          <a:srcRect/>
          <a:stretch>
            <a:fillRect/>
          </a:stretch>
        </p:blipFill>
        <p:spPr bwMode="auto">
          <a:xfrm>
            <a:off x="1500166" y="3500438"/>
            <a:ext cx="6072230" cy="292895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Confidentiality</a:t>
            </a:r>
            <a:endParaRPr lang="vi-VN"/>
          </a:p>
        </p:txBody>
      </p:sp>
      <p:sp>
        <p:nvSpPr>
          <p:cNvPr id="3" name="Content Placeholder 2"/>
          <p:cNvSpPr>
            <a:spLocks noGrp="1"/>
          </p:cNvSpPr>
          <p:nvPr>
            <p:ph idx="1"/>
          </p:nvPr>
        </p:nvSpPr>
        <p:spPr/>
        <p:txBody>
          <a:bodyPr/>
          <a:lstStyle/>
          <a:p>
            <a:r>
              <a:rPr lang="en-US" smtClean="0"/>
              <a:t>Với hình thức này, những đối tượng không được xác thực, không được phân quyền sẽ mang trong mình những thông tin xác thực giả mạo để đánh lừa những rào cản bảo mật </a:t>
            </a:r>
            <a:r>
              <a:rPr lang="en-US" smtClean="0"/>
              <a:t>của </a:t>
            </a:r>
            <a:r>
              <a:rPr lang="en-US" smtClean="0"/>
              <a:t>hệ thống.</a:t>
            </a:r>
          </a:p>
          <a:p>
            <a:r>
              <a:rPr lang="en-US" smtClean="0"/>
              <a:t>Ví dụ: gắn kèm thông tin credit card trong thông điệp gửi đi để giả mạo một người dùng tin cậy...</a:t>
            </a:r>
            <a:endParaRPr lang="vi-VN" smtClean="0"/>
          </a:p>
          <a:p>
            <a:pPr>
              <a:buNone/>
            </a:pPr>
            <a:endParaRPr lang="en-US" smtClean="0"/>
          </a:p>
          <a:p>
            <a:pPr>
              <a:buNone/>
            </a:pPr>
            <a:endParaRPr lang="vi-V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Denial of Service</a:t>
            </a:r>
            <a:endParaRPr lang="vi-VN"/>
          </a:p>
        </p:txBody>
      </p:sp>
      <p:sp>
        <p:nvSpPr>
          <p:cNvPr id="3" name="Content Placeholder 2"/>
          <p:cNvSpPr>
            <a:spLocks noGrp="1"/>
          </p:cNvSpPr>
          <p:nvPr>
            <p:ph idx="1"/>
          </p:nvPr>
        </p:nvSpPr>
        <p:spPr/>
        <p:txBody>
          <a:bodyPr/>
          <a:lstStyle/>
          <a:p>
            <a:r>
              <a:rPr lang="en-US" smtClean="0"/>
              <a:t>Từ chối dịch vụ là cơ chế tấn công rất phổ biến, nhắm cản trở việc truy cập dịch vụ hợp pháp của người sử dụng (không cho phép việc sử dụng dịch </a:t>
            </a:r>
            <a:r>
              <a:rPr lang="en-US" smtClean="0"/>
              <a:t>vụ</a:t>
            </a:r>
            <a:r>
              <a:rPr lang="en-US" smtClean="0"/>
              <a:t>).</a:t>
            </a:r>
          </a:p>
          <a:p>
            <a:r>
              <a:rPr lang="en-US" smtClean="0"/>
              <a:t>Sơ đồ mô phỏng quá trình tấn công:</a:t>
            </a:r>
          </a:p>
          <a:p>
            <a:pPr>
              <a:buNone/>
            </a:pPr>
            <a:endParaRPr lang="vi-VN" smtClean="0"/>
          </a:p>
          <a:p>
            <a:pPr>
              <a:buNone/>
            </a:pPr>
            <a:endParaRPr lang="en-US" smtClean="0"/>
          </a:p>
          <a:p>
            <a:pPr>
              <a:buNone/>
            </a:pPr>
            <a:endParaRPr lang="vi-VN"/>
          </a:p>
        </p:txBody>
      </p:sp>
      <p:pic>
        <p:nvPicPr>
          <p:cNvPr id="4" name="Picture 3" descr="C:\Users\Thangbeomerock\Desktop\Hacker3.jpg"/>
          <p:cNvPicPr/>
          <p:nvPr/>
        </p:nvPicPr>
        <p:blipFill>
          <a:blip r:embed="rId2"/>
          <a:srcRect/>
          <a:stretch>
            <a:fillRect/>
          </a:stretch>
        </p:blipFill>
        <p:spPr bwMode="auto">
          <a:xfrm>
            <a:off x="1285852" y="3786190"/>
            <a:ext cx="6858048" cy="278608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giải pháp bảo mật</a:t>
            </a:r>
            <a:endParaRPr lang="vi-VN"/>
          </a:p>
        </p:txBody>
      </p:sp>
      <p:sp>
        <p:nvSpPr>
          <p:cNvPr id="3" name="Content Placeholder 2"/>
          <p:cNvSpPr>
            <a:spLocks noGrp="1"/>
          </p:cNvSpPr>
          <p:nvPr>
            <p:ph idx="1"/>
          </p:nvPr>
        </p:nvSpPr>
        <p:spPr/>
        <p:txBody>
          <a:bodyPr/>
          <a:lstStyle/>
          <a:p>
            <a:pPr marL="274320" lvl="1" indent="-274320">
              <a:buClr>
                <a:schemeClr val="accent3"/>
              </a:buClr>
              <a:buSzPct val="95000"/>
            </a:pPr>
            <a:r>
              <a:rPr lang="en-US" smtClean="0"/>
              <a:t>Authentication (Cơ chế xác thực)</a:t>
            </a:r>
          </a:p>
          <a:p>
            <a:pPr marL="548640" lvl="2" indent="-274320">
              <a:buClr>
                <a:schemeClr val="accent3"/>
              </a:buClr>
              <a:buSzPct val="95000"/>
            </a:pPr>
            <a:r>
              <a:rPr lang="en-US" smtClean="0"/>
              <a:t>Thuật toán Kerberos sử dụng ý tưởng DES 56 bit</a:t>
            </a:r>
          </a:p>
          <a:p>
            <a:pPr marL="274320" lvl="1" indent="-274320">
              <a:buClr>
                <a:schemeClr val="accent3"/>
              </a:buClr>
              <a:buSzPct val="95000"/>
            </a:pPr>
            <a:r>
              <a:rPr lang="en-US" smtClean="0"/>
              <a:t>Encryption (Mã hóa dữ liệu)</a:t>
            </a:r>
          </a:p>
          <a:p>
            <a:pPr marL="274320" lvl="1" indent="-274320">
              <a:buClr>
                <a:schemeClr val="accent3"/>
              </a:buClr>
              <a:buSzPct val="95000"/>
            </a:pPr>
            <a:r>
              <a:rPr lang="en-US" smtClean="0"/>
              <a:t>Digital Signature (Chữ kí số)</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smtClean="0"/>
              <a:t>Authentication</a:t>
            </a:r>
            <a:endParaRPr lang="vi-VN"/>
          </a:p>
        </p:txBody>
      </p:sp>
      <p:sp>
        <p:nvSpPr>
          <p:cNvPr id="3" name="Content Placeholder 2"/>
          <p:cNvSpPr>
            <a:spLocks noGrp="1"/>
          </p:cNvSpPr>
          <p:nvPr>
            <p:ph idx="1"/>
          </p:nvPr>
        </p:nvSpPr>
        <p:spPr>
          <a:xfrm>
            <a:off x="457200" y="1571612"/>
            <a:ext cx="8229600" cy="3500462"/>
          </a:xfrm>
        </p:spPr>
        <p:txBody>
          <a:bodyPr>
            <a:normAutofit fontScale="92500"/>
          </a:bodyPr>
          <a:lstStyle/>
          <a:p>
            <a:pPr marL="274320" lvl="1" indent="-274320">
              <a:buClr>
                <a:schemeClr val="accent3"/>
              </a:buClr>
              <a:buSzPct val="95000"/>
            </a:pPr>
            <a:r>
              <a:rPr lang="en-US" smtClean="0"/>
              <a:t>Mỗi một thành viên máy khách đưa ra các yêu cầu SOAP để thông báo cho máy chủ server biết về thông tin cần thiết, từ đó đưa ra các giao thức xác thực tương ứng.</a:t>
            </a:r>
            <a:endParaRPr lang="vi-VN" smtClean="0"/>
          </a:p>
          <a:p>
            <a:pPr marL="274320" lvl="1" indent="-274320">
              <a:buClr>
                <a:schemeClr val="accent3"/>
              </a:buClr>
              <a:buSzPct val="95000"/>
            </a:pPr>
            <a:r>
              <a:rPr lang="en-US" smtClean="0"/>
              <a:t>Áp dụng giao thức mật mã xác thực các máy tính hoạt động trong mạng có đường truyền không an toàn, đó là: Kerberos</a:t>
            </a:r>
          </a:p>
          <a:p>
            <a:pPr marL="274320" lvl="1" indent="-274320">
              <a:buClr>
                <a:schemeClr val="accent3"/>
              </a:buClr>
              <a:buSzPct val="95000"/>
            </a:pPr>
            <a:r>
              <a:rPr lang="en-US" smtClean="0"/>
              <a:t>Mô tả </a:t>
            </a:r>
            <a:r>
              <a:rPr lang="en-US" smtClean="0"/>
              <a:t>giao </a:t>
            </a:r>
            <a:r>
              <a:rPr lang="en-US" smtClean="0"/>
              <a:t>thức Kerberos: </a:t>
            </a:r>
            <a:r>
              <a:rPr lang="en-US" smtClean="0"/>
              <a:t>Theo hệ thống ký hiệu giao thức mật mã, Kerberos được mô tả như sau (trong đó Alice (A) sử dụng máy chủ (S) để nhận thực với Bob (B)):</a:t>
            </a:r>
            <a:endParaRPr lang="vi-VN" smtClean="0"/>
          </a:p>
          <a:p>
            <a:pPr marL="274320" lvl="1" indent="-274320">
              <a:buClr>
                <a:schemeClr val="accent3"/>
              </a:buClr>
              <a:buSzPct val="95000"/>
              <a:buNone/>
            </a:pPr>
            <a:r>
              <a:rPr lang="en-US" smtClean="0"/>
              <a:t>	</a:t>
            </a:r>
            <a:endParaRPr lang="en-US" smtClean="0"/>
          </a:p>
        </p:txBody>
      </p:sp>
      <p:pic>
        <p:nvPicPr>
          <p:cNvPr id="4" name="Picture 3" descr="C:\Users\Thangbeomerock\Desktop\Kerberos.png"/>
          <p:cNvPicPr/>
          <p:nvPr/>
        </p:nvPicPr>
        <p:blipFill>
          <a:blip r:embed="rId3"/>
          <a:srcRect/>
          <a:stretch>
            <a:fillRect/>
          </a:stretch>
        </p:blipFill>
        <p:spPr bwMode="auto">
          <a:xfrm>
            <a:off x="1000100" y="4643446"/>
            <a:ext cx="7143800" cy="164307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lstStyle/>
          <a:p>
            <a:r>
              <a:rPr lang="en-US" smtClean="0"/>
              <a:t>Mục lục</a:t>
            </a:r>
            <a:endParaRPr lang="vi-VN"/>
          </a:p>
        </p:txBody>
      </p:sp>
      <p:sp>
        <p:nvSpPr>
          <p:cNvPr id="3" name="Content Placeholder 2"/>
          <p:cNvSpPr>
            <a:spLocks noGrp="1"/>
          </p:cNvSpPr>
          <p:nvPr>
            <p:ph idx="1"/>
          </p:nvPr>
        </p:nvSpPr>
        <p:spPr>
          <a:xfrm>
            <a:off x="457200" y="1571612"/>
            <a:ext cx="8229600" cy="4752988"/>
          </a:xfrm>
        </p:spPr>
        <p:txBody>
          <a:bodyPr>
            <a:normAutofit/>
          </a:bodyPr>
          <a:lstStyle/>
          <a:p>
            <a:r>
              <a:rPr lang="en-US" smtClean="0"/>
              <a:t>Tổng quan về Web Service</a:t>
            </a:r>
          </a:p>
          <a:p>
            <a:pPr lvl="1"/>
            <a:r>
              <a:rPr lang="en-US" smtClean="0"/>
              <a:t>Khái niệm cơ bản</a:t>
            </a:r>
          </a:p>
          <a:p>
            <a:pPr lvl="1"/>
            <a:r>
              <a:rPr lang="en-US" smtClean="0"/>
              <a:t>Các phương thức hoạt động</a:t>
            </a:r>
          </a:p>
          <a:p>
            <a:r>
              <a:rPr lang="en-US" smtClean="0"/>
              <a:t>Bảo mật trong Web </a:t>
            </a:r>
            <a:r>
              <a:rPr lang="en-US" smtClean="0"/>
              <a:t>Service</a:t>
            </a:r>
          </a:p>
          <a:p>
            <a:pPr lvl="1"/>
            <a:r>
              <a:rPr lang="en-US" smtClean="0"/>
              <a:t>Tổng </a:t>
            </a:r>
            <a:r>
              <a:rPr lang="en-US" smtClean="0"/>
              <a:t>quan về chính sách bảo mật</a:t>
            </a:r>
          </a:p>
          <a:p>
            <a:pPr lvl="1"/>
            <a:r>
              <a:rPr lang="en-US" smtClean="0"/>
              <a:t>Mục tiêu bảo mật</a:t>
            </a:r>
          </a:p>
          <a:p>
            <a:pPr lvl="1"/>
            <a:r>
              <a:rPr lang="en-US" smtClean="0"/>
              <a:t>Các phương thức tấn công</a:t>
            </a:r>
          </a:p>
          <a:p>
            <a:pPr lvl="1"/>
            <a:r>
              <a:rPr lang="en-US" smtClean="0"/>
              <a:t>Các giải pháp phòng chống</a:t>
            </a:r>
          </a:p>
          <a:p>
            <a:pPr lvl="1"/>
            <a:r>
              <a:rPr lang="en-US" smtClean="0"/>
              <a:t>Giới thiệu chứng chỉ bảo mật </a:t>
            </a:r>
            <a:r>
              <a:rPr lang="en-US" smtClean="0"/>
              <a:t>X509</a:t>
            </a:r>
          </a:p>
          <a:p>
            <a:pPr lvl="0">
              <a:buClr>
                <a:srgbClr val="0BD0D9"/>
              </a:buClr>
            </a:pPr>
            <a:r>
              <a:rPr lang="en-US" smtClean="0">
                <a:solidFill>
                  <a:prstClr val="black"/>
                </a:solidFill>
              </a:rPr>
              <a:t>Lập trình kiểm thử</a:t>
            </a:r>
          </a:p>
          <a:p>
            <a:pPr lvl="1">
              <a:buNone/>
            </a:pPr>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smtClean="0"/>
              <a:t>Authentication</a:t>
            </a:r>
            <a:endParaRPr lang="vi-VN"/>
          </a:p>
        </p:txBody>
      </p:sp>
      <p:sp>
        <p:nvSpPr>
          <p:cNvPr id="3" name="Content Placeholder 2"/>
          <p:cNvSpPr>
            <a:spLocks noGrp="1"/>
          </p:cNvSpPr>
          <p:nvPr>
            <p:ph idx="1"/>
          </p:nvPr>
        </p:nvSpPr>
        <p:spPr>
          <a:xfrm>
            <a:off x="457200" y="1571612"/>
            <a:ext cx="8229600" cy="5000660"/>
          </a:xfrm>
        </p:spPr>
        <p:txBody>
          <a:bodyPr>
            <a:normAutofit/>
          </a:bodyPr>
          <a:lstStyle/>
          <a:p>
            <a:pPr marL="274320" lvl="1" indent="-274320">
              <a:buClr>
                <a:schemeClr val="accent3"/>
              </a:buClr>
              <a:buSzPct val="95000"/>
            </a:pPr>
            <a:r>
              <a:rPr lang="vi-VN" smtClean="0"/>
              <a:t>Với cơ chế truyền dữ liệu sử dụng SOAP và XML cũng không tránh khỏi </a:t>
            </a:r>
            <a:r>
              <a:rPr lang="vi-VN" smtClean="0"/>
              <a:t>tình </a:t>
            </a:r>
            <a:r>
              <a:rPr lang="vi-VN" smtClean="0"/>
              <a:t>trạng</a:t>
            </a:r>
            <a:r>
              <a:rPr lang="en-US" smtClean="0"/>
              <a:t> truy xuất dữ liệu trái phép</a:t>
            </a:r>
          </a:p>
          <a:p>
            <a:pPr marL="274320" lvl="1" indent="-274320">
              <a:buClr>
                <a:schemeClr val="accent3"/>
              </a:buClr>
              <a:buSzPct val="95000"/>
            </a:pPr>
            <a:r>
              <a:rPr lang="vi-VN" smtClean="0"/>
              <a:t>Mã </a:t>
            </a:r>
            <a:r>
              <a:rPr lang="vi-VN" smtClean="0"/>
              <a:t>hóa các tệp tin gửi trên mạng nhằm đảm bảo dữ liệu và cấu trúc thông điệp gửi đi được bảo vệ tốt </a:t>
            </a:r>
            <a:r>
              <a:rPr lang="vi-VN" smtClean="0"/>
              <a:t>nhất</a:t>
            </a:r>
            <a:r>
              <a:rPr lang="vi-VN" smtClean="0"/>
              <a:t>.</a:t>
            </a:r>
          </a:p>
          <a:p>
            <a:pPr marL="274320" lvl="1" indent="-274320">
              <a:buClr>
                <a:schemeClr val="accent3"/>
              </a:buClr>
              <a:buSzPct val="95000"/>
            </a:pPr>
            <a:r>
              <a:rPr lang="vi-VN" smtClean="0"/>
              <a:t>Cơ chế đó không cho phép việc truyền dữ liệu trực tiếp trên Web Service mà đòi hỏi phải mã hóa trước khi truyền, đồng thời bên phía người nhận sẽ phải thiết lập các kênh bảo mật riêng để mã hóa và giải mã tương </a:t>
            </a:r>
            <a:r>
              <a:rPr lang="vi-VN" smtClean="0"/>
              <a:t>ứng</a:t>
            </a:r>
            <a:r>
              <a:rPr lang="vi-VN" smtClean="0"/>
              <a:t>.</a:t>
            </a:r>
          </a:p>
          <a:p>
            <a:pPr marL="274320" lvl="1" indent="-274320">
              <a:buClr>
                <a:schemeClr val="accent3"/>
              </a:buClr>
              <a:buSzPct val="95000"/>
            </a:pPr>
            <a:r>
              <a:rPr lang="vi-VN" smtClean="0"/>
              <a:t>Các thuật toán mã hóa được chia làm hai loại chính là đối xứng (shared-secret) và bất đối xứng (public-key)</a:t>
            </a:r>
            <a:endParaRPr 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smtClean="0"/>
              <a:t>Digital Signature</a:t>
            </a:r>
            <a:endParaRPr lang="vi-VN"/>
          </a:p>
        </p:txBody>
      </p:sp>
      <p:sp>
        <p:nvSpPr>
          <p:cNvPr id="3" name="Content Placeholder 2"/>
          <p:cNvSpPr>
            <a:spLocks noGrp="1"/>
          </p:cNvSpPr>
          <p:nvPr>
            <p:ph idx="1"/>
          </p:nvPr>
        </p:nvSpPr>
        <p:spPr>
          <a:xfrm>
            <a:off x="457200" y="1571612"/>
            <a:ext cx="8229600" cy="5000660"/>
          </a:xfrm>
        </p:spPr>
        <p:txBody>
          <a:bodyPr>
            <a:normAutofit/>
          </a:bodyPr>
          <a:lstStyle/>
          <a:p>
            <a:pPr marL="274320" lvl="1" indent="-274320">
              <a:buClr>
                <a:schemeClr val="accent3"/>
              </a:buClr>
              <a:buSzPct val="95000"/>
            </a:pPr>
            <a:r>
              <a:rPr lang="vi-VN" smtClean="0"/>
              <a:t>Chữ ký điện tử là thông tin đi kèm theo dữ liệu (văn bản, hình ảnh, video...) nhằm mục đích xác định người chủ của dữ liệu đó</a:t>
            </a:r>
            <a:r>
              <a:rPr lang="fr-FR" smtClean="0"/>
              <a:t>.</a:t>
            </a:r>
            <a:endParaRPr lang="vi-VN" smtClean="0"/>
          </a:p>
          <a:p>
            <a:pPr marL="274320" lvl="1" indent="-274320">
              <a:buClr>
                <a:schemeClr val="accent3"/>
              </a:buClr>
              <a:buSzPct val="95000"/>
            </a:pPr>
            <a:r>
              <a:rPr lang="vi-VN" i="1" smtClean="0"/>
              <a:t>Chữ ký số khóa công khai</a:t>
            </a:r>
            <a:r>
              <a:rPr lang="vi-VN" smtClean="0"/>
              <a:t> (hay </a:t>
            </a:r>
            <a:r>
              <a:rPr lang="vi-VN" i="1" smtClean="0"/>
              <a:t>hạ tầng khóa công khai</a:t>
            </a:r>
            <a:r>
              <a:rPr lang="vi-VN" smtClean="0"/>
              <a:t>) là mô hình sử dụng các kỹ thuật mật mã để gắn với mỗi người sử dụng một cặp khóa công khai - bí mật và qua đó có thể ký các văn bản điện tử cũng như trao đổi các thông tin </a:t>
            </a:r>
            <a:r>
              <a:rPr lang="vi-VN" smtClean="0"/>
              <a:t>mật</a:t>
            </a:r>
            <a:r>
              <a:rPr lang="vi-VN" smtClean="0"/>
              <a:t>.</a:t>
            </a:r>
          </a:p>
          <a:p>
            <a:pPr marL="274320" lvl="1" indent="-274320">
              <a:buClr>
                <a:schemeClr val="accent3"/>
              </a:buClr>
              <a:buSzPct val="95000"/>
            </a:pPr>
            <a:r>
              <a:rPr lang="vi-VN" smtClean="0"/>
              <a:t>Quá trình sử dụng chữ ký số bao gồm 2 quá trình: tạo chữ ký và kiểm tra chữ ký.</a:t>
            </a:r>
          </a:p>
          <a:p>
            <a:pPr marL="274320" lvl="1" indent="-274320">
              <a:buClr>
                <a:schemeClr val="accent3"/>
              </a:buClr>
              <a:buSzPct val="95000"/>
            </a:pPr>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lstStyle/>
          <a:p>
            <a:r>
              <a:rPr lang="en-US" smtClean="0"/>
              <a:t>Ưu điểm của Chữ kí số</a:t>
            </a:r>
            <a:endParaRPr lang="vi-VN"/>
          </a:p>
        </p:txBody>
      </p:sp>
      <p:sp>
        <p:nvSpPr>
          <p:cNvPr id="3" name="Content Placeholder 2"/>
          <p:cNvSpPr>
            <a:spLocks noGrp="1"/>
          </p:cNvSpPr>
          <p:nvPr>
            <p:ph idx="1"/>
          </p:nvPr>
        </p:nvSpPr>
        <p:spPr>
          <a:xfrm>
            <a:off x="457200" y="1500174"/>
            <a:ext cx="8229600" cy="5214974"/>
          </a:xfrm>
        </p:spPr>
        <p:txBody>
          <a:bodyPr>
            <a:normAutofit lnSpcReduction="10000"/>
          </a:bodyPr>
          <a:lstStyle/>
          <a:p>
            <a:pPr marL="274320" lvl="1" indent="-274320">
              <a:buClr>
                <a:schemeClr val="accent3"/>
              </a:buClr>
              <a:buSzPct val="95000"/>
            </a:pPr>
            <a:r>
              <a:rPr lang="en-US" smtClean="0"/>
              <a:t>Khả năng xác định nguồn gốc</a:t>
            </a:r>
          </a:p>
          <a:p>
            <a:pPr marL="274320" lvl="1" indent="-274320">
              <a:buClr>
                <a:schemeClr val="accent3"/>
              </a:buClr>
              <a:buSzPct val="95000"/>
              <a:buNone/>
            </a:pPr>
            <a:r>
              <a:rPr lang="en-US" smtClean="0"/>
              <a:t>	</a:t>
            </a:r>
            <a:r>
              <a:rPr lang="vi-VN" smtClean="0"/>
              <a:t>Các hệ thống mật mã hóa khóa công khai cho phép mật mã hóa văn bản với khóa bí mật mà chỉ có người chủ của khóa biết. </a:t>
            </a:r>
            <a:endParaRPr lang="en-US" smtClean="0"/>
          </a:p>
          <a:p>
            <a:pPr marL="274320" lvl="1" indent="-274320">
              <a:buClr>
                <a:schemeClr val="accent3"/>
              </a:buClr>
              <a:buSzPct val="95000"/>
            </a:pPr>
            <a:r>
              <a:rPr lang="en-US" smtClean="0"/>
              <a:t>Tính toàn vẹn</a:t>
            </a:r>
          </a:p>
          <a:p>
            <a:pPr marL="274320" lvl="1" indent="-274320">
              <a:buClr>
                <a:schemeClr val="accent3"/>
              </a:buClr>
              <a:buSzPct val="95000"/>
              <a:buNone/>
            </a:pPr>
            <a:r>
              <a:rPr lang="en-US" smtClean="0"/>
              <a:t>	</a:t>
            </a:r>
            <a:r>
              <a:rPr lang="vi-VN" smtClean="0"/>
              <a:t>Cả hai bên tham gia vào quá trình thông tin đều có thể tin tưởng là văn bản không bị sửa đổi trong khi truyền vì nếu văn bản bị thay đổi thì hàm băm cũng sẽ thay đổi và lập tức bị phát hiện.</a:t>
            </a:r>
            <a:endParaRPr lang="en-US" smtClean="0"/>
          </a:p>
          <a:p>
            <a:pPr marL="274320" lvl="1" indent="-274320">
              <a:buClr>
                <a:schemeClr val="accent3"/>
              </a:buClr>
              <a:buSzPct val="95000"/>
            </a:pPr>
            <a:r>
              <a:rPr lang="en-US" smtClean="0"/>
              <a:t>Tính không thể phủ nhận</a:t>
            </a:r>
          </a:p>
          <a:p>
            <a:pPr marL="274320" lvl="1" indent="-274320">
              <a:buClr>
                <a:schemeClr val="accent3"/>
              </a:buClr>
              <a:buSzPct val="95000"/>
              <a:buNone/>
            </a:pPr>
            <a:r>
              <a:rPr lang="en-US" smtClean="0"/>
              <a:t>	</a:t>
            </a:r>
            <a:r>
              <a:rPr lang="vi-VN" smtClean="0"/>
              <a:t>Khi có tranh chấp, bên nhận sẽ dùng chữ ký này như một chứng cứ để bên thứ ba giải quyết. </a:t>
            </a:r>
            <a:endParaRPr lang="en-US" smtClean="0"/>
          </a:p>
          <a:p>
            <a:pPr marL="274320" lvl="1" indent="-274320">
              <a:buClr>
                <a:schemeClr val="accent3"/>
              </a:buClr>
              <a:buSzPct val="95000"/>
            </a:pPr>
            <a:endParaRPr lang="en-US" smtClean="0"/>
          </a:p>
          <a:p>
            <a:pPr marL="274320" lvl="1" indent="-274320">
              <a:buClr>
                <a:schemeClr val="accent3"/>
              </a:buClr>
              <a:buSzPct val="95000"/>
              <a:buNone/>
            </a:pPr>
            <a:r>
              <a:rPr lang="en-US" smtClean="0"/>
              <a:t>	</a:t>
            </a:r>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về chứng chỉ X509</a:t>
            </a:r>
            <a:endParaRPr lang="vi-VN"/>
          </a:p>
        </p:txBody>
      </p:sp>
      <p:pic>
        <p:nvPicPr>
          <p:cNvPr id="4" name="Content Placeholder 3" descr="C:\Users\Thangbeomerock\Desktop\xml.png"/>
          <p:cNvPicPr>
            <a:picLocks noGrp="1"/>
          </p:cNvPicPr>
          <p:nvPr>
            <p:ph idx="1"/>
          </p:nvPr>
        </p:nvPicPr>
        <p:blipFill>
          <a:blip r:embed="rId2"/>
          <a:srcRect/>
          <a:stretch>
            <a:fillRect/>
          </a:stretch>
        </p:blipFill>
        <p:spPr bwMode="auto">
          <a:xfrm>
            <a:off x="1123675" y="1935163"/>
            <a:ext cx="6896649" cy="4389437"/>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lstStyle/>
          <a:p>
            <a:r>
              <a:rPr lang="en-US" smtClean="0"/>
              <a:t>Giới thiệu về chứng chỉ X509</a:t>
            </a:r>
            <a:endParaRPr lang="vi-VN"/>
          </a:p>
        </p:txBody>
      </p:sp>
      <p:pic>
        <p:nvPicPr>
          <p:cNvPr id="4" name="Content Placeholder 3" descr="C:\Users\Thangbeomerock\Desktop\ClientCertificate.png"/>
          <p:cNvPicPr>
            <a:picLocks noGrp="1"/>
          </p:cNvPicPr>
          <p:nvPr>
            <p:ph idx="1"/>
          </p:nvPr>
        </p:nvPicPr>
        <p:blipFill>
          <a:blip r:embed="rId2"/>
          <a:srcRect/>
          <a:stretch>
            <a:fillRect/>
          </a:stretch>
        </p:blipFill>
        <p:spPr bwMode="auto">
          <a:xfrm>
            <a:off x="714348" y="1857364"/>
            <a:ext cx="3546317" cy="4389437"/>
          </a:xfrm>
          <a:prstGeom prst="rect">
            <a:avLst/>
          </a:prstGeom>
          <a:noFill/>
          <a:ln w="9525">
            <a:noFill/>
            <a:miter lim="800000"/>
            <a:headEnd/>
            <a:tailEnd/>
          </a:ln>
        </p:spPr>
      </p:pic>
      <p:pic>
        <p:nvPicPr>
          <p:cNvPr id="5" name="Picture 4" descr="C:\Users\Thangbeomerock\Desktop\ServerCert.png"/>
          <p:cNvPicPr/>
          <p:nvPr/>
        </p:nvPicPr>
        <p:blipFill>
          <a:blip r:embed="rId3"/>
          <a:srcRect/>
          <a:stretch>
            <a:fillRect/>
          </a:stretch>
        </p:blipFill>
        <p:spPr bwMode="auto">
          <a:xfrm>
            <a:off x="4929190" y="1857364"/>
            <a:ext cx="3571900" cy="4429156"/>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lstStyle/>
          <a:p>
            <a:r>
              <a:rPr lang="en-US" smtClean="0"/>
              <a:t>Lập trình kiểm thử</a:t>
            </a:r>
            <a:endParaRPr lang="vi-VN"/>
          </a:p>
        </p:txBody>
      </p:sp>
      <p:sp>
        <p:nvSpPr>
          <p:cNvPr id="3" name="Content Placeholder 2"/>
          <p:cNvSpPr>
            <a:spLocks noGrp="1"/>
          </p:cNvSpPr>
          <p:nvPr>
            <p:ph idx="1"/>
          </p:nvPr>
        </p:nvSpPr>
        <p:spPr>
          <a:xfrm>
            <a:off x="457200" y="1500174"/>
            <a:ext cx="8229600" cy="5214974"/>
          </a:xfrm>
        </p:spPr>
        <p:txBody>
          <a:bodyPr>
            <a:normAutofit/>
          </a:bodyPr>
          <a:lstStyle/>
          <a:p>
            <a:pPr marL="274320" lvl="1" indent="-274320">
              <a:buClr>
                <a:schemeClr val="accent3"/>
              </a:buClr>
              <a:buSzPct val="95000"/>
            </a:pPr>
            <a:r>
              <a:rPr lang="en-US" smtClean="0"/>
              <a:t>Đặt vấn đề</a:t>
            </a:r>
          </a:p>
          <a:p>
            <a:pPr marL="274320" lvl="1" indent="-274320">
              <a:buClr>
                <a:schemeClr val="accent3"/>
              </a:buClr>
              <a:buSzPct val="95000"/>
            </a:pPr>
            <a:r>
              <a:rPr lang="en-US" smtClean="0"/>
              <a:t>Mục tiêu</a:t>
            </a:r>
          </a:p>
          <a:p>
            <a:pPr marL="274320" lvl="1" indent="-274320">
              <a:buClr>
                <a:schemeClr val="accent3"/>
              </a:buClr>
              <a:buSzPct val="95000"/>
            </a:pPr>
            <a:r>
              <a:rPr lang="en-US" smtClean="0"/>
              <a:t>Thực nghiệm</a:t>
            </a:r>
          </a:p>
          <a:p>
            <a:pPr marL="548640" lvl="2" indent="-274320">
              <a:buClr>
                <a:schemeClr val="accent3"/>
              </a:buClr>
              <a:buSzPct val="95000"/>
            </a:pPr>
            <a:r>
              <a:rPr lang="en-US" smtClean="0"/>
              <a:t>Phân tích yêu cầu</a:t>
            </a:r>
          </a:p>
          <a:p>
            <a:pPr marL="548640" lvl="2" indent="-274320">
              <a:buClr>
                <a:schemeClr val="accent3"/>
              </a:buClr>
              <a:buSzPct val="95000"/>
            </a:pPr>
            <a:r>
              <a:rPr lang="en-US" smtClean="0"/>
              <a:t>Môi trường cài đặt</a:t>
            </a:r>
          </a:p>
          <a:p>
            <a:pPr marL="548640" lvl="2" indent="-274320">
              <a:buClr>
                <a:schemeClr val="accent3"/>
              </a:buClr>
              <a:buSzPct val="95000"/>
            </a:pPr>
            <a:r>
              <a:rPr lang="en-US" smtClean="0"/>
              <a:t>Chức năng</a:t>
            </a:r>
          </a:p>
          <a:p>
            <a:pPr marL="548640" lvl="2" indent="-274320">
              <a:buClr>
                <a:schemeClr val="accent3"/>
              </a:buClr>
              <a:buSzPct val="95000"/>
            </a:pPr>
            <a:r>
              <a:rPr lang="en-US" smtClean="0"/>
              <a:t>Các yêu cầu về bảo mật</a:t>
            </a:r>
          </a:p>
          <a:p>
            <a:pPr marL="548640" lvl="2" indent="-274320">
              <a:buClr>
                <a:schemeClr val="accent3"/>
              </a:buClr>
              <a:buSzPct val="95000"/>
            </a:pPr>
            <a:r>
              <a:rPr lang="en-US" smtClean="0"/>
              <a:t>Các hình thức áp dụng</a:t>
            </a:r>
          </a:p>
          <a:p>
            <a:pPr marL="548640" lvl="2" indent="-274320">
              <a:buClr>
                <a:schemeClr val="accent3"/>
              </a:buClr>
              <a:buSzPct val="95000"/>
            </a:pPr>
            <a:r>
              <a:rPr lang="en-US" smtClean="0"/>
              <a:t>Kịch bản bảo mật</a:t>
            </a:r>
          </a:p>
          <a:p>
            <a:pPr marL="548640" lvl="2" indent="-274320">
              <a:buClr>
                <a:schemeClr val="accent3"/>
              </a:buClr>
              <a:buSzPct val="95000"/>
            </a:pPr>
            <a:r>
              <a:rPr lang="en-US" smtClean="0"/>
              <a:t>Triển khai</a:t>
            </a:r>
          </a:p>
          <a:p>
            <a:pPr marL="274320" lvl="1" indent="-274320">
              <a:buClr>
                <a:schemeClr val="accent3"/>
              </a:buClr>
              <a:buSzPct val="95000"/>
            </a:pPr>
            <a:r>
              <a:rPr lang="en-US" smtClean="0"/>
              <a:t>Đánh giá và kết luận</a:t>
            </a:r>
          </a:p>
          <a:p>
            <a:pPr marL="274320" lvl="1" indent="-274320">
              <a:buClr>
                <a:schemeClr val="accent3"/>
              </a:buClr>
              <a:buSzPct val="95000"/>
              <a:buNone/>
            </a:pPr>
            <a:r>
              <a:rPr lang="en-US" smtClean="0"/>
              <a:t>	</a:t>
            </a:r>
            <a:endParaRPr 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lstStyle/>
          <a:p>
            <a:r>
              <a:rPr lang="en-US" smtClean="0"/>
              <a:t>Đặt vấn đề</a:t>
            </a:r>
            <a:endParaRPr lang="vi-VN"/>
          </a:p>
        </p:txBody>
      </p:sp>
      <p:sp>
        <p:nvSpPr>
          <p:cNvPr id="3" name="Content Placeholder 2"/>
          <p:cNvSpPr>
            <a:spLocks noGrp="1"/>
          </p:cNvSpPr>
          <p:nvPr>
            <p:ph idx="1"/>
          </p:nvPr>
        </p:nvSpPr>
        <p:spPr>
          <a:xfrm>
            <a:off x="457200" y="1500174"/>
            <a:ext cx="8229600" cy="5214974"/>
          </a:xfrm>
        </p:spPr>
        <p:txBody>
          <a:bodyPr>
            <a:normAutofit lnSpcReduction="10000"/>
          </a:bodyPr>
          <a:lstStyle/>
          <a:p>
            <a:pPr marL="274320" lvl="1" indent="-274320">
              <a:buClr>
                <a:schemeClr val="accent3"/>
              </a:buClr>
              <a:buSzPct val="95000"/>
            </a:pPr>
            <a:r>
              <a:rPr lang="en-US" smtClean="0"/>
              <a:t>Các giao dịch được thực hiện thường xuyên giữa các bên thông qua các dịch vụ mà giao thức HTTP cung cấp (chủ yếu</a:t>
            </a:r>
            <a:r>
              <a:rPr lang="en-US" smtClean="0"/>
              <a:t>). </a:t>
            </a:r>
            <a:endParaRPr lang="en-US" smtClean="0"/>
          </a:p>
          <a:p>
            <a:pPr marL="274320" lvl="1" indent="-274320">
              <a:buClr>
                <a:schemeClr val="accent3"/>
              </a:buClr>
              <a:buSzPct val="95000"/>
            </a:pPr>
            <a:r>
              <a:rPr lang="en-US" smtClean="0"/>
              <a:t>Bài tiểu luận này tập trung nghiên cứu Web Service được thực thi trên giao thức HTTP, tổ chức theo mô hình SOAP (Simple Object Access </a:t>
            </a:r>
            <a:r>
              <a:rPr lang="en-US" smtClean="0"/>
              <a:t>Protocol</a:t>
            </a:r>
            <a:r>
              <a:rPr lang="en-US" smtClean="0"/>
              <a:t>).</a:t>
            </a:r>
          </a:p>
          <a:p>
            <a:pPr marL="274320" lvl="1" indent="-274320">
              <a:buClr>
                <a:schemeClr val="accent3"/>
              </a:buClr>
              <a:buSzPct val="95000"/>
            </a:pPr>
            <a:r>
              <a:rPr lang="en-US" smtClean="0"/>
              <a:t>Có </a:t>
            </a:r>
            <a:r>
              <a:rPr lang="en-US" smtClean="0"/>
              <a:t>rất nhiều hình thức tấn công của các hacker nhằm lấy trộm thông tin trong các thông điệp cho các mục đích xấu như: message alteration, man-in-the-middle, replay attacks</a:t>
            </a:r>
            <a:r>
              <a:rPr lang="en-US" smtClean="0"/>
              <a:t>... </a:t>
            </a:r>
            <a:endParaRPr lang="en-US" smtClean="0"/>
          </a:p>
          <a:p>
            <a:pPr marL="274320" lvl="1" indent="-274320">
              <a:buClr>
                <a:schemeClr val="accent3"/>
              </a:buClr>
              <a:buSzPct val="95000"/>
            </a:pPr>
            <a:r>
              <a:rPr lang="en-US" smtClean="0"/>
              <a:t>Mong </a:t>
            </a:r>
            <a:r>
              <a:rPr lang="en-US" smtClean="0"/>
              <a:t>muốn lập trình kiểm thử một trong những giải pháp trên để củng cố vững chắc kiến thức về bảo mật trong Web Service. </a:t>
            </a:r>
            <a:endParaRPr lang="en-US" smtClean="0"/>
          </a:p>
          <a:p>
            <a:pPr marL="274320" lvl="1" indent="-274320">
              <a:buClr>
                <a:schemeClr val="accent3"/>
              </a:buClr>
              <a:buSzPct val="95000"/>
              <a:buNone/>
            </a:pPr>
            <a:r>
              <a:rPr lang="en-US" smtClean="0"/>
              <a:t>	</a:t>
            </a:r>
            <a:endParaRPr 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lstStyle/>
          <a:p>
            <a:r>
              <a:rPr lang="en-US" smtClean="0"/>
              <a:t>Mục tiêu</a:t>
            </a:r>
            <a:endParaRPr lang="vi-VN"/>
          </a:p>
        </p:txBody>
      </p:sp>
      <p:sp>
        <p:nvSpPr>
          <p:cNvPr id="3" name="Content Placeholder 2"/>
          <p:cNvSpPr>
            <a:spLocks noGrp="1"/>
          </p:cNvSpPr>
          <p:nvPr>
            <p:ph idx="1"/>
          </p:nvPr>
        </p:nvSpPr>
        <p:spPr>
          <a:xfrm>
            <a:off x="457200" y="1500174"/>
            <a:ext cx="8229600" cy="5214974"/>
          </a:xfrm>
        </p:spPr>
        <p:txBody>
          <a:bodyPr>
            <a:normAutofit/>
          </a:bodyPr>
          <a:lstStyle/>
          <a:p>
            <a:pPr marL="274320" lvl="1" indent="-274320">
              <a:buClr>
                <a:schemeClr val="accent3"/>
              </a:buClr>
              <a:buSzPct val="95000"/>
            </a:pPr>
            <a:r>
              <a:rPr lang="en-US" smtClean="0"/>
              <a:t>Hiểu rõ các thành phần, tổ chức của Web Service sử dụng trong giao thức HTTP và các vấn đề liên quan</a:t>
            </a:r>
            <a:endParaRPr lang="vi-VN" smtClean="0"/>
          </a:p>
          <a:p>
            <a:pPr marL="274320" lvl="1" indent="-274320">
              <a:buClr>
                <a:schemeClr val="accent3"/>
              </a:buClr>
              <a:buSzPct val="95000"/>
            </a:pPr>
            <a:r>
              <a:rPr lang="vi-VN" smtClean="0"/>
              <a:t>Nắm </a:t>
            </a:r>
            <a:r>
              <a:rPr lang="vi-VN" smtClean="0"/>
              <a:t>được cơ chế bảo mật trong Web service (Security in Web Service)</a:t>
            </a:r>
          </a:p>
          <a:p>
            <a:pPr marL="274320" lvl="1" indent="-274320">
              <a:buClr>
                <a:schemeClr val="accent3"/>
              </a:buClr>
              <a:buSzPct val="95000"/>
            </a:pPr>
            <a:r>
              <a:rPr lang="vi-VN" smtClean="0"/>
              <a:t>Cập nhật thông tin về các hình thức tấn công hướng vào thông điệp người dùng</a:t>
            </a:r>
          </a:p>
          <a:p>
            <a:pPr marL="274320" lvl="1" indent="-274320">
              <a:buClr>
                <a:schemeClr val="accent3"/>
              </a:buClr>
              <a:buSzPct val="95000"/>
            </a:pPr>
            <a:r>
              <a:rPr lang="vi-VN" smtClean="0"/>
              <a:t>Hiểu rõ về các giải pháp chống tấn công hiệu quả</a:t>
            </a:r>
          </a:p>
          <a:p>
            <a:pPr marL="274320" lvl="1" indent="-274320">
              <a:buClr>
                <a:schemeClr val="accent3"/>
              </a:buClr>
              <a:buSzPct val="95000"/>
            </a:pPr>
            <a:r>
              <a:rPr lang="vi-VN" smtClean="0"/>
              <a:t>Hiểu rõ về các thuật toán được sử dụng trong các giải pháp đó</a:t>
            </a:r>
          </a:p>
          <a:p>
            <a:pPr marL="274320" lvl="1" indent="-274320">
              <a:buClr>
                <a:schemeClr val="accent3"/>
              </a:buClr>
              <a:buSzPct val="95000"/>
            </a:pPr>
            <a:r>
              <a:rPr lang="vi-VN" smtClean="0"/>
              <a:t>Đưa ra được đánh giá về các giải pháp cụ thể đó</a:t>
            </a:r>
          </a:p>
          <a:p>
            <a:pPr marL="274320" lvl="1" indent="-274320">
              <a:buClr>
                <a:schemeClr val="accent3"/>
              </a:buClr>
              <a:buSzPct val="95000"/>
              <a:buNone/>
            </a:pPr>
            <a:endParaRPr 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lstStyle/>
          <a:p>
            <a:r>
              <a:rPr lang="en-US" smtClean="0"/>
              <a:t>Phân tích yêu cầu</a:t>
            </a:r>
            <a:endParaRPr lang="vi-VN"/>
          </a:p>
        </p:txBody>
      </p:sp>
      <p:sp>
        <p:nvSpPr>
          <p:cNvPr id="3" name="Content Placeholder 2"/>
          <p:cNvSpPr>
            <a:spLocks noGrp="1"/>
          </p:cNvSpPr>
          <p:nvPr>
            <p:ph idx="1"/>
          </p:nvPr>
        </p:nvSpPr>
        <p:spPr>
          <a:xfrm>
            <a:off x="457200" y="1500174"/>
            <a:ext cx="8229600" cy="5214974"/>
          </a:xfrm>
        </p:spPr>
        <p:txBody>
          <a:bodyPr>
            <a:normAutofit/>
          </a:bodyPr>
          <a:lstStyle/>
          <a:p>
            <a:pPr marL="274320" lvl="1" indent="-274320">
              <a:buClr>
                <a:schemeClr val="accent3"/>
              </a:buClr>
              <a:buSzPct val="95000"/>
            </a:pPr>
            <a:r>
              <a:rPr lang="en-US" smtClean="0"/>
              <a:t>Cung cấp danh sách và thông tin chi tiết về đội ngũ nhân viên của công ty.</a:t>
            </a:r>
            <a:endParaRPr lang="vi-VN" smtClean="0"/>
          </a:p>
          <a:p>
            <a:pPr marL="274320" lvl="1" indent="-274320">
              <a:buClr>
                <a:schemeClr val="accent3"/>
              </a:buClr>
              <a:buSzPct val="95000"/>
            </a:pPr>
            <a:r>
              <a:rPr lang="en-US" smtClean="0"/>
              <a:t>Đối với mỗi đối tượng nhân viên sẽ có những quyền hạn cụ thể đối với hệ thống.</a:t>
            </a:r>
            <a:endParaRPr lang="vi-VN" smtClean="0"/>
          </a:p>
          <a:p>
            <a:pPr marL="274320" lvl="1" indent="-274320">
              <a:buClr>
                <a:schemeClr val="accent3"/>
              </a:buClr>
              <a:buSzPct val="95000"/>
            </a:pPr>
            <a:r>
              <a:rPr lang="en-US" smtClean="0"/>
              <a:t>Bảng phân quyền người dùng của </a:t>
            </a:r>
            <a:r>
              <a:rPr lang="en-US" smtClean="0"/>
              <a:t>hệ </a:t>
            </a:r>
            <a:r>
              <a:rPr lang="en-US" smtClean="0"/>
              <a:t>thống</a:t>
            </a:r>
          </a:p>
          <a:p>
            <a:pPr marL="548640" lvl="2" indent="-274320">
              <a:buClr>
                <a:schemeClr val="accent3"/>
              </a:buClr>
              <a:buSzPct val="95000"/>
            </a:pPr>
            <a:r>
              <a:rPr lang="en-US" smtClean="0"/>
              <a:t>Ban quản trị</a:t>
            </a:r>
          </a:p>
          <a:p>
            <a:pPr marL="548640" lvl="2" indent="-274320">
              <a:buClr>
                <a:schemeClr val="accent3"/>
              </a:buClr>
              <a:buSzPct val="95000"/>
            </a:pPr>
            <a:r>
              <a:rPr lang="en-US" smtClean="0"/>
              <a:t>Quản lí tư vấn</a:t>
            </a:r>
          </a:p>
          <a:p>
            <a:pPr marL="548640" lvl="2" indent="-274320">
              <a:buClr>
                <a:schemeClr val="accent3"/>
              </a:buClr>
              <a:buSzPct val="95000"/>
            </a:pPr>
            <a:r>
              <a:rPr lang="en-US" smtClean="0"/>
              <a:t>Tư vấn viên</a:t>
            </a:r>
            <a:endParaRPr lang="vi-VN" smtClean="0"/>
          </a:p>
          <a:p>
            <a:pPr marL="274320" lvl="1" indent="-274320">
              <a:buClr>
                <a:schemeClr val="accent3"/>
              </a:buClr>
              <a:buSzPct val="95000"/>
              <a:buNone/>
            </a:pPr>
            <a:endParaRPr 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lstStyle/>
          <a:p>
            <a:r>
              <a:rPr lang="en-US" smtClean="0"/>
              <a:t>Môi trường</a:t>
            </a:r>
            <a:endParaRPr lang="vi-VN"/>
          </a:p>
        </p:txBody>
      </p:sp>
      <p:sp>
        <p:nvSpPr>
          <p:cNvPr id="3" name="Content Placeholder 2"/>
          <p:cNvSpPr>
            <a:spLocks noGrp="1"/>
          </p:cNvSpPr>
          <p:nvPr>
            <p:ph idx="1"/>
          </p:nvPr>
        </p:nvSpPr>
        <p:spPr>
          <a:xfrm>
            <a:off x="457200" y="1500174"/>
            <a:ext cx="8229600" cy="5214974"/>
          </a:xfrm>
        </p:spPr>
        <p:txBody>
          <a:bodyPr>
            <a:normAutofit/>
          </a:bodyPr>
          <a:lstStyle/>
          <a:p>
            <a:pPr lvl="0"/>
            <a:r>
              <a:rPr lang="vi-VN" sz="2800" smtClean="0"/>
              <a:t>Máy chủ windows server 2008</a:t>
            </a:r>
            <a:endParaRPr lang="vi-VN" sz="2000" smtClean="0"/>
          </a:p>
          <a:p>
            <a:pPr lvl="0"/>
            <a:r>
              <a:rPr lang="vi-VN" sz="2800" smtClean="0"/>
              <a:t>Web server: internet information services 7.0</a:t>
            </a:r>
            <a:endParaRPr lang="vi-VN" sz="2000" smtClean="0"/>
          </a:p>
          <a:p>
            <a:pPr lvl="0"/>
            <a:r>
              <a:rPr lang="vi-VN" sz="2800" smtClean="0"/>
              <a:t>Nền tảng ứng dụng: .NET framework 4.0</a:t>
            </a:r>
            <a:endParaRPr lang="vi-VN" sz="2000" smtClean="0"/>
          </a:p>
          <a:p>
            <a:pPr marL="274320" lvl="1" indent="-274320">
              <a:buClr>
                <a:schemeClr val="accent3"/>
              </a:buClr>
              <a:buSzPct val="95000"/>
            </a:pPr>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smtClean="0"/>
              <a:t>Tổng quan về Web Service</a:t>
            </a:r>
            <a:endParaRPr lang="vi-VN"/>
          </a:p>
        </p:txBody>
      </p:sp>
      <p:sp>
        <p:nvSpPr>
          <p:cNvPr id="3" name="Content Placeholder 2"/>
          <p:cNvSpPr>
            <a:spLocks noGrp="1"/>
          </p:cNvSpPr>
          <p:nvPr>
            <p:ph idx="1"/>
          </p:nvPr>
        </p:nvSpPr>
        <p:spPr>
          <a:xfrm>
            <a:off x="428596" y="1643050"/>
            <a:ext cx="8229600" cy="3000396"/>
          </a:xfrm>
        </p:spPr>
        <p:txBody>
          <a:bodyPr>
            <a:normAutofit lnSpcReduction="10000"/>
          </a:bodyPr>
          <a:lstStyle/>
          <a:p>
            <a:r>
              <a:rPr lang="en-US" smtClean="0"/>
              <a:t>Phương thức giao tiếp giữa hai đối tượng trên mạng</a:t>
            </a:r>
          </a:p>
          <a:p>
            <a:r>
              <a:rPr lang="en-US" smtClean="0"/>
              <a:t>Giao diện để các thành phần kết nối thông qua WSDL</a:t>
            </a:r>
          </a:p>
          <a:p>
            <a:pPr lvl="1"/>
            <a:r>
              <a:rPr lang="en-US" smtClean="0"/>
              <a:t>SOAP</a:t>
            </a:r>
          </a:p>
          <a:p>
            <a:pPr lvl="1"/>
            <a:r>
              <a:rPr lang="en-US" smtClean="0"/>
              <a:t>XML</a:t>
            </a:r>
          </a:p>
          <a:p>
            <a:pPr lvl="0">
              <a:buClr>
                <a:srgbClr val="0BD0D9"/>
              </a:buClr>
            </a:pPr>
            <a:r>
              <a:rPr lang="en-US" smtClean="0">
                <a:solidFill>
                  <a:prstClr val="black"/>
                </a:solidFill>
              </a:rPr>
              <a:t>Các đối tượng tham gia</a:t>
            </a:r>
          </a:p>
          <a:p>
            <a:pPr lvl="1"/>
            <a:r>
              <a:rPr lang="en-US" smtClean="0"/>
              <a:t>Requesters</a:t>
            </a:r>
          </a:p>
          <a:p>
            <a:pPr lvl="1"/>
            <a:r>
              <a:rPr lang="en-US" smtClean="0"/>
              <a:t>Providers</a:t>
            </a:r>
          </a:p>
          <a:p>
            <a:pPr lvl="1">
              <a:buNone/>
            </a:pPr>
            <a:endParaRPr lang="en-US" smtClean="0"/>
          </a:p>
          <a:p>
            <a:pPr lvl="1">
              <a:buNone/>
            </a:pPr>
            <a:endParaRPr lang="vi-VN"/>
          </a:p>
        </p:txBody>
      </p:sp>
      <p:pic>
        <p:nvPicPr>
          <p:cNvPr id="1027" name="Picture 3" descr="C:\Users\Thangbeomerock\Desktop\eaves.jpg"/>
          <p:cNvPicPr>
            <a:picLocks noChangeAspect="1" noChangeArrowheads="1"/>
          </p:cNvPicPr>
          <p:nvPr/>
        </p:nvPicPr>
        <p:blipFill>
          <a:blip r:embed="rId2"/>
          <a:srcRect/>
          <a:stretch>
            <a:fillRect/>
          </a:stretch>
        </p:blipFill>
        <p:spPr bwMode="auto">
          <a:xfrm>
            <a:off x="3428992" y="4929198"/>
            <a:ext cx="2171700" cy="150495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lstStyle/>
          <a:p>
            <a:r>
              <a:rPr lang="en-US" smtClean="0"/>
              <a:t>Chức năng</a:t>
            </a:r>
            <a:endParaRPr lang="vi-VN"/>
          </a:p>
        </p:txBody>
      </p:sp>
      <p:sp>
        <p:nvSpPr>
          <p:cNvPr id="3" name="Content Placeholder 2"/>
          <p:cNvSpPr>
            <a:spLocks noGrp="1"/>
          </p:cNvSpPr>
          <p:nvPr>
            <p:ph idx="1"/>
          </p:nvPr>
        </p:nvSpPr>
        <p:spPr>
          <a:xfrm>
            <a:off x="457200" y="1500174"/>
            <a:ext cx="8229600" cy="5214974"/>
          </a:xfrm>
        </p:spPr>
        <p:txBody>
          <a:bodyPr>
            <a:normAutofit/>
          </a:bodyPr>
          <a:lstStyle/>
          <a:p>
            <a:pPr lvl="0"/>
            <a:r>
              <a:rPr lang="vi-VN" sz="2800" smtClean="0"/>
              <a:t>Xem danh sách nhân viên</a:t>
            </a:r>
            <a:endParaRPr lang="vi-VN" sz="2000" smtClean="0"/>
          </a:p>
          <a:p>
            <a:pPr lvl="0"/>
            <a:r>
              <a:rPr lang="vi-VN" sz="2800" smtClean="0"/>
              <a:t>Tìm kiếm nhân viên + Xem thông tin chi tiết của một nhân viên cụ thể</a:t>
            </a:r>
            <a:endParaRPr lang="vi-VN" sz="2000" smtClean="0"/>
          </a:p>
          <a:p>
            <a:pPr lvl="0"/>
            <a:r>
              <a:rPr lang="vi-VN" sz="2800" smtClean="0"/>
              <a:t>Sửa đổi thông tin của một nhân viên</a:t>
            </a:r>
            <a:endParaRPr lang="vi-VN" sz="2000" smtClean="0"/>
          </a:p>
          <a:p>
            <a:pPr lvl="0"/>
            <a:r>
              <a:rPr lang="vi-VN" sz="2800" smtClean="0"/>
              <a:t>Xóa một nhân viên khỏi danh sách</a:t>
            </a:r>
            <a:endParaRPr lang="vi-VN" sz="2000" smtClean="0"/>
          </a:p>
          <a:p>
            <a:pPr lvl="0"/>
            <a:r>
              <a:rPr lang="vi-VN" sz="2800" smtClean="0"/>
              <a:t>Chỉnh sửa quyền hạn của một nhân viên</a:t>
            </a:r>
            <a:endParaRPr lang="vi-VN" sz="2000" smtClean="0"/>
          </a:p>
          <a:p>
            <a:pPr marL="274320" lvl="1" indent="-274320">
              <a:buClr>
                <a:schemeClr val="accent3"/>
              </a:buClr>
              <a:buSzPct val="95000"/>
            </a:pPr>
            <a:endParaRPr lang="en-US"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lstStyle/>
          <a:p>
            <a:r>
              <a:rPr lang="en-US" smtClean="0"/>
              <a:t>Yêu cầu về bảo mật</a:t>
            </a:r>
            <a:endParaRPr lang="vi-VN"/>
          </a:p>
        </p:txBody>
      </p:sp>
      <p:sp>
        <p:nvSpPr>
          <p:cNvPr id="3" name="Content Placeholder 2"/>
          <p:cNvSpPr>
            <a:spLocks noGrp="1"/>
          </p:cNvSpPr>
          <p:nvPr>
            <p:ph idx="1"/>
          </p:nvPr>
        </p:nvSpPr>
        <p:spPr>
          <a:xfrm>
            <a:off x="457200" y="1500174"/>
            <a:ext cx="8229600" cy="5214974"/>
          </a:xfrm>
        </p:spPr>
        <p:txBody>
          <a:bodyPr>
            <a:normAutofit/>
          </a:bodyPr>
          <a:lstStyle/>
          <a:p>
            <a:pPr lvl="0"/>
            <a:r>
              <a:rPr lang="vi-VN" sz="2800" smtClean="0"/>
              <a:t>Đảm bảo chính xác quyền hạn với các nhân viên</a:t>
            </a:r>
            <a:endParaRPr lang="vi-VN" sz="2000" smtClean="0"/>
          </a:p>
          <a:p>
            <a:pPr lvl="0"/>
            <a:r>
              <a:rPr lang="vi-VN" sz="2800" smtClean="0"/>
              <a:t>Chống các hình thức tấn công giả mạo, chặn giữ thông tin, sửa đổi thông tin</a:t>
            </a:r>
            <a:endParaRPr lang="vi-VN" sz="2000" smtClean="0"/>
          </a:p>
          <a:p>
            <a:pPr lvl="0"/>
            <a:r>
              <a:rPr lang="vi-VN" sz="2800" smtClean="0"/>
              <a:t>Chống tấn công thụ động</a:t>
            </a:r>
            <a:endParaRPr lang="vi-VN" sz="2000" smtClean="0"/>
          </a:p>
          <a:p>
            <a:pPr marL="274320" lvl="1" indent="-274320">
              <a:buClr>
                <a:schemeClr val="accent3"/>
              </a:buClr>
              <a:buSzPct val="95000"/>
            </a:pPr>
            <a:endParaRPr 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lstStyle/>
          <a:p>
            <a:r>
              <a:rPr lang="en-US" smtClean="0"/>
              <a:t>Các hình thức áp dụng</a:t>
            </a:r>
            <a:endParaRPr lang="vi-VN"/>
          </a:p>
        </p:txBody>
      </p:sp>
      <p:sp>
        <p:nvSpPr>
          <p:cNvPr id="3" name="Content Placeholder 2"/>
          <p:cNvSpPr>
            <a:spLocks noGrp="1"/>
          </p:cNvSpPr>
          <p:nvPr>
            <p:ph idx="1"/>
          </p:nvPr>
        </p:nvSpPr>
        <p:spPr>
          <a:xfrm>
            <a:off x="457200" y="1500174"/>
            <a:ext cx="8229600" cy="5214974"/>
          </a:xfrm>
        </p:spPr>
        <p:txBody>
          <a:bodyPr>
            <a:normAutofit/>
          </a:bodyPr>
          <a:lstStyle/>
          <a:p>
            <a:pPr lvl="0"/>
            <a:r>
              <a:rPr lang="vi-VN" sz="2800" smtClean="0"/>
              <a:t>Xác thực đối với người dùng.</a:t>
            </a:r>
            <a:endParaRPr lang="vi-VN" sz="2000" smtClean="0"/>
          </a:p>
          <a:p>
            <a:pPr lvl="0"/>
            <a:r>
              <a:rPr lang="vi-VN" sz="2800" smtClean="0"/>
              <a:t>Bảo mật kênh truyền bằng Secure Socket Layer (SSL) và Mã hóa bản tin bằng chứng chỉ X509.</a:t>
            </a:r>
            <a:endParaRPr lang="vi-VN" sz="2000" smtClean="0"/>
          </a:p>
          <a:p>
            <a:pPr marL="274320" lvl="1" indent="-274320">
              <a:buClr>
                <a:schemeClr val="accent3"/>
              </a:buClr>
              <a:buSzPct val="95000"/>
            </a:pPr>
            <a:endParaRPr 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lstStyle/>
          <a:p>
            <a:r>
              <a:rPr lang="en-US" smtClean="0"/>
              <a:t>Kịch bản bảo mật</a:t>
            </a:r>
            <a:endParaRPr lang="vi-VN"/>
          </a:p>
        </p:txBody>
      </p:sp>
      <p:pic>
        <p:nvPicPr>
          <p:cNvPr id="4" name="Content Placeholder 3" descr="C:\Users\Thangbeomerock\Desktop\Xacthuc.jpg"/>
          <p:cNvPicPr>
            <a:picLocks noGrp="1"/>
          </p:cNvPicPr>
          <p:nvPr>
            <p:ph idx="1"/>
          </p:nvPr>
        </p:nvPicPr>
        <p:blipFill>
          <a:blip r:embed="rId3"/>
          <a:srcRect/>
          <a:stretch>
            <a:fillRect/>
          </a:stretch>
        </p:blipFill>
        <p:spPr bwMode="auto">
          <a:xfrm>
            <a:off x="1793861" y="1500188"/>
            <a:ext cx="5556278" cy="5214937"/>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lstStyle/>
          <a:p>
            <a:r>
              <a:rPr lang="en-US" smtClean="0"/>
              <a:t>Triển khai</a:t>
            </a:r>
            <a:endParaRPr lang="vi-VN"/>
          </a:p>
        </p:txBody>
      </p:sp>
      <p:sp>
        <p:nvSpPr>
          <p:cNvPr id="3" name="Content Placeholder 2"/>
          <p:cNvSpPr>
            <a:spLocks noGrp="1"/>
          </p:cNvSpPr>
          <p:nvPr>
            <p:ph idx="1"/>
          </p:nvPr>
        </p:nvSpPr>
        <p:spPr>
          <a:xfrm>
            <a:off x="457200" y="1500174"/>
            <a:ext cx="8229600" cy="5214974"/>
          </a:xfrm>
        </p:spPr>
        <p:txBody>
          <a:bodyPr>
            <a:normAutofit/>
          </a:bodyPr>
          <a:lstStyle/>
          <a:p>
            <a:pPr marL="274320" lvl="1" indent="-274320">
              <a:buClr>
                <a:schemeClr val="accent3"/>
              </a:buClr>
              <a:buSzPct val="95000"/>
            </a:pPr>
            <a:r>
              <a:rPr lang="vi-VN" smtClean="0"/>
              <a:t>Xây dựng và triển khai ứng dụng cung cấp web services với các chức năng tương ứng, ứng dụng có tên SecurceContact, chạy trên IIS 7.0</a:t>
            </a:r>
          </a:p>
          <a:p>
            <a:pPr marL="274320" lvl="1" indent="-274320">
              <a:buClr>
                <a:schemeClr val="accent3"/>
              </a:buClr>
              <a:buSzPct val="95000"/>
            </a:pPr>
            <a:r>
              <a:rPr lang="vi-VN" smtClean="0"/>
              <a:t>Cấu hình ứng dụng sử dụng SSL</a:t>
            </a:r>
          </a:p>
          <a:p>
            <a:pPr marL="274320" lvl="1" indent="-274320">
              <a:buClr>
                <a:schemeClr val="accent3"/>
              </a:buClr>
              <a:buSzPct val="95000"/>
            </a:pPr>
            <a:r>
              <a:rPr lang="vi-VN" smtClean="0"/>
              <a:t>Xây dựng ứng dụng phía client.</a:t>
            </a:r>
          </a:p>
          <a:p>
            <a:pPr marL="274320" lvl="1" indent="-274320">
              <a:buClr>
                <a:schemeClr val="accent3"/>
              </a:buClr>
              <a:buSzPct val="95000"/>
            </a:pPr>
            <a:endParaRPr 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lstStyle/>
          <a:p>
            <a:r>
              <a:rPr lang="en-US" smtClean="0"/>
              <a:t>Đánh giá và kết luận</a:t>
            </a:r>
            <a:endParaRPr lang="vi-VN"/>
          </a:p>
        </p:txBody>
      </p:sp>
      <p:sp>
        <p:nvSpPr>
          <p:cNvPr id="3" name="Content Placeholder 2"/>
          <p:cNvSpPr>
            <a:spLocks noGrp="1"/>
          </p:cNvSpPr>
          <p:nvPr>
            <p:ph idx="1"/>
          </p:nvPr>
        </p:nvSpPr>
        <p:spPr>
          <a:xfrm>
            <a:off x="457200" y="1500174"/>
            <a:ext cx="8229600" cy="5214974"/>
          </a:xfrm>
        </p:spPr>
        <p:txBody>
          <a:bodyPr>
            <a:normAutofit/>
          </a:bodyPr>
          <a:lstStyle/>
          <a:p>
            <a:pPr lvl="0"/>
            <a:r>
              <a:rPr lang="en-US" sz="2800" smtClean="0"/>
              <a:t>Kết quả của quá trình thực nghiệm đã thành công và đáp ứng được các yêu cầu đã đặt ra</a:t>
            </a:r>
            <a:endParaRPr lang="vi-VN" sz="2000" smtClean="0"/>
          </a:p>
          <a:p>
            <a:pPr lvl="0"/>
            <a:r>
              <a:rPr lang="en-US" sz="2800" smtClean="0"/>
              <a:t>Việc xác thực với mỗi đối tượng người dùng được đảm bảo trong quá trình tương tác của người dùng với hệ thống</a:t>
            </a:r>
            <a:endParaRPr lang="vi-VN" sz="2000" smtClean="0"/>
          </a:p>
          <a:p>
            <a:pPr lvl="0"/>
            <a:r>
              <a:rPr lang="en-US" sz="2800" smtClean="0"/>
              <a:t>Việc áp dụng triển khai phương thức xác thực (Authentication) và mã hóa bảo mật (Encryption) trên web hoàn toàn khả thi.</a:t>
            </a:r>
            <a:endParaRPr lang="vi-VN" sz="2000" smtClean="0"/>
          </a:p>
          <a:p>
            <a:pPr lvl="0"/>
            <a:r>
              <a:rPr lang="en-US" sz="2800" smtClean="0"/>
              <a:t>Hiệu quả của việc sử dụng các phương thức đảm bảo an ninh này rất cao.</a:t>
            </a:r>
            <a:endParaRPr lang="vi-VN" sz="2000" smtClean="0"/>
          </a:p>
          <a:p>
            <a:pPr marL="274320" lvl="1" indent="-274320">
              <a:buClr>
                <a:schemeClr val="accent3"/>
              </a:buClr>
              <a:buSzPct val="95000"/>
            </a:pPr>
            <a:endParaRPr lang="en-US"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en-US" smtClean="0"/>
          </a:p>
          <a:p>
            <a:endParaRPr lang="en-US" smtClean="0"/>
          </a:p>
          <a:p>
            <a:endParaRPr lang="en-US" smtClean="0"/>
          </a:p>
          <a:p>
            <a:pPr algn="ctr">
              <a:buNone/>
            </a:pPr>
            <a:r>
              <a:rPr lang="en-US" sz="4000" smtClean="0"/>
              <a:t>	Chúng em xin chân thành cảm ơn!</a:t>
            </a:r>
            <a:endParaRPr lang="vi-VN" sz="4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normAutofit/>
          </a:bodyPr>
          <a:lstStyle/>
          <a:p>
            <a:r>
              <a:rPr lang="en-US" smtClean="0"/>
              <a:t>SOAP</a:t>
            </a:r>
            <a:endParaRPr lang="vi-VN"/>
          </a:p>
        </p:txBody>
      </p:sp>
      <p:sp>
        <p:nvSpPr>
          <p:cNvPr id="3" name="Content Placeholder 2"/>
          <p:cNvSpPr>
            <a:spLocks noGrp="1"/>
          </p:cNvSpPr>
          <p:nvPr>
            <p:ph idx="1"/>
          </p:nvPr>
        </p:nvSpPr>
        <p:spPr>
          <a:xfrm>
            <a:off x="428596" y="1643050"/>
            <a:ext cx="8229600" cy="3000396"/>
          </a:xfrm>
        </p:spPr>
        <p:txBody>
          <a:bodyPr>
            <a:normAutofit/>
          </a:bodyPr>
          <a:lstStyle/>
          <a:p>
            <a:r>
              <a:rPr lang="en-US" smtClean="0"/>
              <a:t>SOAP – Simple Object Access Protocol</a:t>
            </a:r>
          </a:p>
          <a:p>
            <a:r>
              <a:rPr lang="en-US" smtClean="0"/>
              <a:t>Giao thức thực hiện trên HTTP với đặc trưng giao tiếp thông qua các thông điệp (message)</a:t>
            </a:r>
          </a:p>
          <a:p>
            <a:pPr>
              <a:buNone/>
            </a:pPr>
            <a:endParaRPr lang="en-US" smtClean="0"/>
          </a:p>
          <a:p>
            <a:pPr lvl="1">
              <a:buNone/>
            </a:pPr>
            <a:endParaRPr lang="en-US" smtClean="0"/>
          </a:p>
          <a:p>
            <a:pPr lvl="1">
              <a:buNone/>
            </a:pPr>
            <a:endParaRPr lang="vi-VN"/>
          </a:p>
        </p:txBody>
      </p:sp>
      <p:pic>
        <p:nvPicPr>
          <p:cNvPr id="5" name="Picture 4" descr="C:\Users\Thangbeomerock\Desktop\220px-Webservice_xrpc.png"/>
          <p:cNvPicPr/>
          <p:nvPr/>
        </p:nvPicPr>
        <p:blipFill>
          <a:blip r:embed="rId2"/>
          <a:srcRect/>
          <a:stretch>
            <a:fillRect/>
          </a:stretch>
        </p:blipFill>
        <p:spPr bwMode="auto">
          <a:xfrm>
            <a:off x="2428860" y="3286124"/>
            <a:ext cx="3714776" cy="18383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normAutofit/>
          </a:bodyPr>
          <a:lstStyle/>
          <a:p>
            <a:r>
              <a:rPr lang="en-US" smtClean="0"/>
              <a:t>XML</a:t>
            </a:r>
            <a:endParaRPr lang="vi-VN"/>
          </a:p>
        </p:txBody>
      </p:sp>
      <p:sp>
        <p:nvSpPr>
          <p:cNvPr id="3" name="Content Placeholder 2"/>
          <p:cNvSpPr>
            <a:spLocks noGrp="1"/>
          </p:cNvSpPr>
          <p:nvPr>
            <p:ph idx="1"/>
          </p:nvPr>
        </p:nvSpPr>
        <p:spPr>
          <a:xfrm>
            <a:off x="428596" y="1643050"/>
            <a:ext cx="8229600" cy="4786346"/>
          </a:xfrm>
        </p:spPr>
        <p:txBody>
          <a:bodyPr>
            <a:normAutofit fontScale="92500" lnSpcReduction="20000"/>
          </a:bodyPr>
          <a:lstStyle/>
          <a:p>
            <a:r>
              <a:rPr lang="en-US" smtClean="0"/>
              <a:t>XML – eXtended Markup Language</a:t>
            </a:r>
          </a:p>
          <a:p>
            <a:r>
              <a:rPr lang="en-US" smtClean="0"/>
              <a:t>Đây là một định dạng chuẩn cho phép lưu các thông tin hướng cấu trúc, được tổ chức dưới dạng các thẻ (tag) tương ứng.</a:t>
            </a:r>
          </a:p>
          <a:p>
            <a:r>
              <a:rPr lang="en-US" smtClean="0"/>
              <a:t>Việc lưu trữ và thao tác đối với XML được đơn giản hóa rất nhiều, thuận tiện cho việc trao đổi thông tin thông qua giao thức HTTP</a:t>
            </a:r>
          </a:p>
          <a:p>
            <a:r>
              <a:rPr lang="en-US" smtClean="0"/>
              <a:t>VD:</a:t>
            </a:r>
          </a:p>
          <a:p>
            <a:pPr>
              <a:buNone/>
            </a:pPr>
            <a:r>
              <a:rPr lang="en-US" smtClean="0"/>
              <a:t>	</a:t>
            </a:r>
            <a:r>
              <a:rPr lang="en-US" smtClean="0"/>
              <a:t>&lt;elements&gt;</a:t>
            </a:r>
          </a:p>
          <a:p>
            <a:pPr>
              <a:buNone/>
            </a:pPr>
            <a:r>
              <a:rPr lang="en-US" smtClean="0"/>
              <a:t>	</a:t>
            </a:r>
            <a:r>
              <a:rPr lang="en-US" smtClean="0"/>
              <a:t>	&lt;tag1&gt;</a:t>
            </a:r>
          </a:p>
          <a:p>
            <a:pPr>
              <a:buNone/>
            </a:pPr>
            <a:r>
              <a:rPr lang="en-US" smtClean="0"/>
              <a:t>	</a:t>
            </a:r>
            <a:r>
              <a:rPr lang="en-US" smtClean="0"/>
              <a:t>		...</a:t>
            </a:r>
          </a:p>
          <a:p>
            <a:pPr>
              <a:buNone/>
            </a:pPr>
            <a:r>
              <a:rPr lang="en-US" smtClean="0"/>
              <a:t>	</a:t>
            </a:r>
            <a:r>
              <a:rPr lang="en-US" smtClean="0"/>
              <a:t>	&lt;/tag1&gt;</a:t>
            </a:r>
          </a:p>
          <a:p>
            <a:pPr>
              <a:buNone/>
            </a:pPr>
            <a:r>
              <a:rPr lang="en-US" smtClean="0"/>
              <a:t>	</a:t>
            </a:r>
            <a:r>
              <a:rPr lang="en-US" smtClean="0"/>
              <a:t>&lt;/elements&gt;</a:t>
            </a:r>
          </a:p>
          <a:p>
            <a:pPr>
              <a:buNone/>
            </a:pPr>
            <a:endParaRPr lang="en-US" smtClean="0"/>
          </a:p>
          <a:p>
            <a:pPr lvl="1">
              <a:buNone/>
            </a:pPr>
            <a:endParaRPr lang="en-US" smtClean="0"/>
          </a:p>
          <a:p>
            <a:pPr lvl="1">
              <a:buNone/>
            </a:pPr>
            <a:endParaRPr lang="vi-V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071570"/>
          </a:xfrm>
        </p:spPr>
        <p:txBody>
          <a:bodyPr>
            <a:normAutofit/>
          </a:bodyPr>
          <a:lstStyle/>
          <a:p>
            <a:r>
              <a:rPr lang="en-US" smtClean="0"/>
              <a:t>Web Service</a:t>
            </a:r>
            <a:endParaRPr lang="vi-VN"/>
          </a:p>
        </p:txBody>
      </p:sp>
      <p:sp>
        <p:nvSpPr>
          <p:cNvPr id="3" name="Content Placeholder 2"/>
          <p:cNvSpPr>
            <a:spLocks noGrp="1"/>
          </p:cNvSpPr>
          <p:nvPr>
            <p:ph idx="1"/>
          </p:nvPr>
        </p:nvSpPr>
        <p:spPr>
          <a:xfrm>
            <a:off x="357158" y="1428736"/>
            <a:ext cx="8229600" cy="3500462"/>
          </a:xfrm>
        </p:spPr>
        <p:txBody>
          <a:bodyPr>
            <a:normAutofit fontScale="92500" lnSpcReduction="10000"/>
          </a:bodyPr>
          <a:lstStyle/>
          <a:p>
            <a:r>
              <a:rPr lang="en-US" smtClean="0"/>
              <a:t>Như vậy, Web Service được xây dựng dựa trên phương thức giao tiếp thông qua thông điệp (message) của SOAP và sử dụng XML để thực hiện việc lưu trữ, trao đổi các thông điệp đó trên giao thức HTTP.</a:t>
            </a:r>
          </a:p>
          <a:p>
            <a:r>
              <a:rPr lang="en-US" smtClean="0"/>
              <a:t>Chuẩn WSDL – Web Service Description Language: đây là một tài liệu viết bằng XML và được sử dụng để mô tả các dịch vụ Web. Đây là ý tưởng thực hiện của Web Service như trên.</a:t>
            </a:r>
          </a:p>
          <a:p>
            <a:r>
              <a:rPr lang="en-US" smtClean="0"/>
              <a:t>Các hình thức tương tác trong WSDL:</a:t>
            </a:r>
            <a:endParaRPr lang="en-US" smtClean="0"/>
          </a:p>
          <a:p>
            <a:pPr lvl="1">
              <a:buNone/>
            </a:pPr>
            <a:endParaRPr lang="en-US" smtClean="0"/>
          </a:p>
          <a:p>
            <a:pPr lvl="1">
              <a:buNone/>
            </a:pPr>
            <a:endParaRPr lang="vi-VN"/>
          </a:p>
        </p:txBody>
      </p:sp>
      <p:graphicFrame>
        <p:nvGraphicFramePr>
          <p:cNvPr id="4" name="Table 3"/>
          <p:cNvGraphicFramePr>
            <a:graphicFrameLocks noGrp="1"/>
          </p:cNvGraphicFramePr>
          <p:nvPr/>
        </p:nvGraphicFramePr>
        <p:xfrm>
          <a:off x="642910" y="4786322"/>
          <a:ext cx="7786742" cy="1973589"/>
        </p:xfrm>
        <a:graphic>
          <a:graphicData uri="http://schemas.openxmlformats.org/drawingml/2006/table">
            <a:tbl>
              <a:tblPr firstRow="1" bandRow="1">
                <a:tableStyleId>{5940675A-B579-460E-94D1-54222C63F5DA}</a:tableStyleId>
              </a:tblPr>
              <a:tblGrid>
                <a:gridCol w="1857388"/>
                <a:gridCol w="5929354"/>
              </a:tblGrid>
              <a:tr h="428628">
                <a:tc>
                  <a:txBody>
                    <a:bodyPr/>
                    <a:lstStyle/>
                    <a:p>
                      <a:pPr algn="l">
                        <a:lnSpc>
                          <a:spcPct val="150000"/>
                        </a:lnSpc>
                        <a:spcAft>
                          <a:spcPts val="0"/>
                        </a:spcAft>
                      </a:pPr>
                      <a:r>
                        <a:rPr lang="vi-VN" sz="1600">
                          <a:latin typeface="Times New Roman"/>
                          <a:ea typeface="Times New Roman"/>
                          <a:cs typeface="Times New Roman"/>
                        </a:rPr>
                        <a:t>One-way</a:t>
                      </a:r>
                      <a:endParaRPr lang="vi-VN" sz="1400">
                        <a:latin typeface="Times New Roman"/>
                        <a:ea typeface="Times New Roman"/>
                        <a:cs typeface="Times New Roman"/>
                      </a:endParaRPr>
                    </a:p>
                  </a:txBody>
                  <a:tcPr marL="68580" marR="68580" marT="0" marB="0"/>
                </a:tc>
                <a:tc>
                  <a:txBody>
                    <a:bodyPr/>
                    <a:lstStyle/>
                    <a:p>
                      <a:pPr algn="l">
                        <a:lnSpc>
                          <a:spcPct val="150000"/>
                        </a:lnSpc>
                        <a:spcAft>
                          <a:spcPts val="0"/>
                        </a:spcAft>
                      </a:pPr>
                      <a:r>
                        <a:rPr lang="vi-VN" sz="1600">
                          <a:latin typeface="Times New Roman"/>
                          <a:ea typeface="Times New Roman"/>
                          <a:cs typeface="Times New Roman"/>
                        </a:rPr>
                        <a:t>Phương thức có thể nhận 1 thông điệp nhưng không trả về một response.</a:t>
                      </a:r>
                      <a:endParaRPr lang="vi-VN" sz="1400">
                        <a:latin typeface="Times New Roman"/>
                        <a:ea typeface="Times New Roman"/>
                        <a:cs typeface="Times New Roman"/>
                      </a:endParaRPr>
                    </a:p>
                  </a:txBody>
                  <a:tcPr marL="68580" marR="68580" marT="0" marB="0"/>
                </a:tc>
              </a:tr>
              <a:tr h="428628">
                <a:tc>
                  <a:txBody>
                    <a:bodyPr/>
                    <a:lstStyle/>
                    <a:p>
                      <a:pPr algn="l">
                        <a:lnSpc>
                          <a:spcPct val="150000"/>
                        </a:lnSpc>
                        <a:spcAft>
                          <a:spcPts val="0"/>
                        </a:spcAft>
                      </a:pPr>
                      <a:r>
                        <a:rPr lang="vi-VN" sz="1600">
                          <a:latin typeface="Times New Roman"/>
                          <a:ea typeface="Times New Roman"/>
                          <a:cs typeface="Times New Roman"/>
                        </a:rPr>
                        <a:t>Request-response</a:t>
                      </a:r>
                      <a:endParaRPr lang="vi-VN" sz="1400">
                        <a:latin typeface="Times New Roman"/>
                        <a:ea typeface="Times New Roman"/>
                        <a:cs typeface="Times New Roman"/>
                      </a:endParaRPr>
                    </a:p>
                  </a:txBody>
                  <a:tcPr marL="68580" marR="68580" marT="0" marB="0"/>
                </a:tc>
                <a:tc>
                  <a:txBody>
                    <a:bodyPr/>
                    <a:lstStyle/>
                    <a:p>
                      <a:pPr algn="l">
                        <a:lnSpc>
                          <a:spcPct val="150000"/>
                        </a:lnSpc>
                        <a:spcAft>
                          <a:spcPts val="0"/>
                        </a:spcAft>
                      </a:pPr>
                      <a:r>
                        <a:rPr lang="vi-VN" sz="1600">
                          <a:latin typeface="Times New Roman"/>
                          <a:ea typeface="Times New Roman"/>
                          <a:cs typeface="Times New Roman"/>
                        </a:rPr>
                        <a:t>Phương thức có thể nhận 1 request và trả về một response.</a:t>
                      </a:r>
                      <a:endParaRPr lang="vi-VN" sz="1400">
                        <a:latin typeface="Times New Roman"/>
                        <a:ea typeface="Times New Roman"/>
                        <a:cs typeface="Times New Roman"/>
                      </a:endParaRPr>
                    </a:p>
                  </a:txBody>
                  <a:tcPr marL="68580" marR="68580" marT="0" marB="0"/>
                </a:tc>
              </a:tr>
              <a:tr h="428628">
                <a:tc>
                  <a:txBody>
                    <a:bodyPr/>
                    <a:lstStyle/>
                    <a:p>
                      <a:pPr algn="l">
                        <a:lnSpc>
                          <a:spcPct val="150000"/>
                        </a:lnSpc>
                        <a:spcAft>
                          <a:spcPts val="0"/>
                        </a:spcAft>
                      </a:pPr>
                      <a:r>
                        <a:rPr lang="vi-VN" sz="1600">
                          <a:solidFill>
                            <a:srgbClr val="000000"/>
                          </a:solidFill>
                          <a:latin typeface="Times New Roman"/>
                          <a:ea typeface="Times New Roman"/>
                          <a:cs typeface="Times New Roman"/>
                        </a:rPr>
                        <a:t>Solicit-response</a:t>
                      </a:r>
                      <a:endParaRPr lang="vi-VN" sz="1400">
                        <a:latin typeface="Times New Roman"/>
                        <a:ea typeface="Times New Roman"/>
                        <a:cs typeface="Times New Roman"/>
                      </a:endParaRPr>
                    </a:p>
                  </a:txBody>
                  <a:tcPr marL="68580" marR="68580" marT="0" marB="0"/>
                </a:tc>
                <a:tc>
                  <a:txBody>
                    <a:bodyPr/>
                    <a:lstStyle/>
                    <a:p>
                      <a:pPr algn="l">
                        <a:lnSpc>
                          <a:spcPct val="150000"/>
                        </a:lnSpc>
                        <a:spcAft>
                          <a:spcPts val="0"/>
                        </a:spcAft>
                      </a:pPr>
                      <a:r>
                        <a:rPr lang="fr-FR" sz="1600">
                          <a:latin typeface="Times New Roman"/>
                          <a:ea typeface="Times New Roman"/>
                          <a:cs typeface="Times New Roman"/>
                        </a:rPr>
                        <a:t>Gởi 1 request và chờ đợi reponse</a:t>
                      </a:r>
                      <a:endParaRPr lang="vi-VN" sz="1400">
                        <a:latin typeface="Times New Roman"/>
                        <a:ea typeface="Times New Roman"/>
                        <a:cs typeface="Times New Roman"/>
                      </a:endParaRPr>
                    </a:p>
                  </a:txBody>
                  <a:tcPr marL="68580" marR="68580" marT="0" marB="0"/>
                </a:tc>
              </a:tr>
              <a:tr h="428628">
                <a:tc>
                  <a:txBody>
                    <a:bodyPr/>
                    <a:lstStyle/>
                    <a:p>
                      <a:pPr algn="l">
                        <a:lnSpc>
                          <a:spcPct val="150000"/>
                        </a:lnSpc>
                        <a:spcAft>
                          <a:spcPts val="0"/>
                        </a:spcAft>
                      </a:pPr>
                      <a:r>
                        <a:rPr lang="vi-VN" sz="1600">
                          <a:solidFill>
                            <a:srgbClr val="000000"/>
                          </a:solidFill>
                          <a:latin typeface="Times New Roman"/>
                          <a:ea typeface="Times New Roman"/>
                          <a:cs typeface="Times New Roman"/>
                        </a:rPr>
                        <a:t>Notification</a:t>
                      </a:r>
                      <a:endParaRPr lang="vi-VN" sz="1400">
                        <a:latin typeface="Times New Roman"/>
                        <a:ea typeface="Times New Roman"/>
                        <a:cs typeface="Times New Roman"/>
                      </a:endParaRPr>
                    </a:p>
                  </a:txBody>
                  <a:tcPr marL="68580" marR="68580" marT="0" marB="0"/>
                </a:tc>
                <a:tc>
                  <a:txBody>
                    <a:bodyPr/>
                    <a:lstStyle/>
                    <a:p>
                      <a:pPr algn="l">
                        <a:lnSpc>
                          <a:spcPct val="150000"/>
                        </a:lnSpc>
                        <a:spcAft>
                          <a:spcPts val="0"/>
                        </a:spcAft>
                      </a:pPr>
                      <a:r>
                        <a:rPr lang="vi-VN" sz="1600">
                          <a:latin typeface="Times New Roman"/>
                          <a:ea typeface="Times New Roman"/>
                          <a:cs typeface="Times New Roman"/>
                        </a:rPr>
                        <a:t>Gởi 1 thông điệp nhưng không chờ 1 reponse</a:t>
                      </a:r>
                      <a:endParaRPr lang="vi-VN" sz="1400">
                        <a:latin typeface="Times New Roman"/>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thành phần cơ bản</a:t>
            </a:r>
            <a:endParaRPr lang="vi-VN"/>
          </a:p>
        </p:txBody>
      </p:sp>
      <p:pic>
        <p:nvPicPr>
          <p:cNvPr id="4" name="Content Placeholder 3" descr="C:\Users\Thangbeomerock\Desktop\WebService.gif"/>
          <p:cNvPicPr>
            <a:picLocks noGrp="1"/>
          </p:cNvPicPr>
          <p:nvPr>
            <p:ph idx="1"/>
          </p:nvPr>
        </p:nvPicPr>
        <p:blipFill>
          <a:blip r:embed="rId2"/>
          <a:srcRect/>
          <a:stretch>
            <a:fillRect/>
          </a:stretch>
        </p:blipFill>
        <p:spPr bwMode="auto">
          <a:xfrm>
            <a:off x="1643042" y="2000240"/>
            <a:ext cx="5929354" cy="37147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smtClean="0"/>
              <a:t>Security</a:t>
            </a:r>
            <a:endParaRPr lang="vi-VN"/>
          </a:p>
        </p:txBody>
      </p:sp>
      <p:sp>
        <p:nvSpPr>
          <p:cNvPr id="3" name="Content Placeholder 2"/>
          <p:cNvSpPr>
            <a:spLocks noGrp="1"/>
          </p:cNvSpPr>
          <p:nvPr>
            <p:ph idx="1"/>
          </p:nvPr>
        </p:nvSpPr>
        <p:spPr>
          <a:xfrm>
            <a:off x="457200" y="1571612"/>
            <a:ext cx="8229600" cy="4752988"/>
          </a:xfrm>
        </p:spPr>
        <p:txBody>
          <a:bodyPr>
            <a:normAutofit/>
          </a:bodyPr>
          <a:lstStyle/>
          <a:p>
            <a:r>
              <a:rPr lang="en-US" smtClean="0"/>
              <a:t>Đây </a:t>
            </a:r>
            <a:r>
              <a:rPr lang="en-US" smtClean="0"/>
              <a:t>là một mô hình bảo mật toàn diện trong </a:t>
            </a:r>
            <a:r>
              <a:rPr lang="en-US" smtClean="0"/>
              <a:t>Web </a:t>
            </a:r>
            <a:r>
              <a:rPr lang="en-US" smtClean="0"/>
              <a:t>Service</a:t>
            </a:r>
            <a:endParaRPr lang="vi-VN" smtClean="0"/>
          </a:p>
          <a:p>
            <a:r>
              <a:rPr lang="en-US" smtClean="0"/>
              <a:t>Một số định danh trong Web Service Security:</a:t>
            </a:r>
          </a:p>
          <a:p>
            <a:pPr lvl="1"/>
            <a:r>
              <a:rPr lang="en-US" smtClean="0"/>
              <a:t>SOAP Message Security: cung cấp chuẩn chất lượng bảo mật thông qua việc tích hợp thông điệp, bảo mật gửi/nhận thông điệp và xác thực thông điệp trên </a:t>
            </a:r>
            <a:r>
              <a:rPr lang="en-US" smtClean="0"/>
              <a:t>mạng</a:t>
            </a:r>
            <a:r>
              <a:rPr lang="en-US" smtClean="0"/>
              <a:t>. VD: chứng chỉ X509, Kerberos...</a:t>
            </a:r>
          </a:p>
          <a:p>
            <a:pPr lvl="1"/>
            <a:r>
              <a:rPr lang="en-US" smtClean="0"/>
              <a:t>Web Service Trust: xác định thành phần mở rộng được xây dựng trên Web Security để yêu cầu và xác cung cấp các khóa bảo mật nhằm quản lí các liên kết/quan hệ tin </a:t>
            </a:r>
            <a:r>
              <a:rPr lang="en-US" smtClean="0"/>
              <a:t>cậy</a:t>
            </a:r>
            <a:r>
              <a:rPr lang="en-US" smtClean="0"/>
              <a:t>. VD: https://</a:t>
            </a:r>
            <a:endParaRPr lang="vi-V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smtClean="0"/>
              <a:t>Reliable Messaging</a:t>
            </a:r>
            <a:endParaRPr lang="vi-VN"/>
          </a:p>
        </p:txBody>
      </p:sp>
      <p:sp>
        <p:nvSpPr>
          <p:cNvPr id="3" name="Content Placeholder 2"/>
          <p:cNvSpPr>
            <a:spLocks noGrp="1"/>
          </p:cNvSpPr>
          <p:nvPr>
            <p:ph idx="1"/>
          </p:nvPr>
        </p:nvSpPr>
        <p:spPr>
          <a:xfrm>
            <a:off x="457200" y="1714488"/>
            <a:ext cx="8229600" cy="4610112"/>
          </a:xfrm>
        </p:spPr>
        <p:txBody>
          <a:bodyPr>
            <a:normAutofit/>
          </a:bodyPr>
          <a:lstStyle/>
          <a:p>
            <a:r>
              <a:rPr lang="en-US" smtClean="0"/>
              <a:t>Các thông điệp được chuyển vận tin cậy giữa các thành phần trong các hệ thống, ứng dụng...</a:t>
            </a:r>
            <a:endParaRPr lang="vi-VN" smtClean="0"/>
          </a:p>
          <a:p>
            <a:r>
              <a:rPr lang="en-US" smtClean="0"/>
              <a:t>Các cơ chế chuyển vận thông điệp tin cậy</a:t>
            </a:r>
          </a:p>
          <a:p>
            <a:pPr lvl="1"/>
            <a:r>
              <a:rPr lang="en-US" smtClean="0"/>
              <a:t>Sequences (tuần </a:t>
            </a:r>
            <a:r>
              <a:rPr lang="en-US" smtClean="0"/>
              <a:t>tự</a:t>
            </a:r>
            <a:r>
              <a:rPr lang="en-US" smtClean="0"/>
              <a:t>)</a:t>
            </a:r>
          </a:p>
          <a:p>
            <a:pPr lvl="1"/>
            <a:r>
              <a:rPr lang="en-US" smtClean="0"/>
              <a:t>Message Numbers (số lượng thông </a:t>
            </a:r>
            <a:r>
              <a:rPr lang="en-US" smtClean="0"/>
              <a:t>điệp</a:t>
            </a:r>
            <a:r>
              <a:rPr lang="en-US" smtClean="0"/>
              <a:t>)</a:t>
            </a:r>
          </a:p>
          <a:p>
            <a:pPr lvl="1"/>
            <a:r>
              <a:rPr lang="en-US" smtClean="0"/>
              <a:t>Acknowledgments (phản hồi kết </a:t>
            </a:r>
            <a:r>
              <a:rPr lang="en-US" smtClean="0"/>
              <a:t>quả</a:t>
            </a:r>
            <a:r>
              <a:rPr lang="en-US" smtClean="0"/>
              <a:t>)</a:t>
            </a:r>
          </a:p>
          <a:p>
            <a:pPr lvl="1"/>
            <a:r>
              <a:rPr lang="en-US" smtClean="0"/>
              <a:t>Message persistence (</a:t>
            </a:r>
            <a:r>
              <a:rPr lang="en-US" smtClean="0"/>
              <a:t>Durability</a:t>
            </a:r>
            <a:r>
              <a:rPr lang="en-US" smtClean="0"/>
              <a:t>)</a:t>
            </a:r>
            <a:endParaRPr lang="en-US"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123</TotalTime>
  <Words>1852</Words>
  <Application>Microsoft Office PowerPoint</Application>
  <PresentationFormat>On-screen Show (4:3)</PresentationFormat>
  <Paragraphs>222</Paragraphs>
  <Slides>36</Slides>
  <Notes>15</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Flow</vt:lpstr>
      <vt:lpstr>ĐẠI HỌC BÁCH KHOA HÀ NỘI ViỆN CÔNG NGHỆ THÔNG TIN VÀ TRUYỀN THÔNG</vt:lpstr>
      <vt:lpstr>Mục lục</vt:lpstr>
      <vt:lpstr>Tổng quan về Web Service</vt:lpstr>
      <vt:lpstr>SOAP</vt:lpstr>
      <vt:lpstr>XML</vt:lpstr>
      <vt:lpstr>Web Service</vt:lpstr>
      <vt:lpstr>Các thành phần cơ bản</vt:lpstr>
      <vt:lpstr>Security</vt:lpstr>
      <vt:lpstr>Reliable Messaging</vt:lpstr>
      <vt:lpstr>Transactions</vt:lpstr>
      <vt:lpstr>Các mô hình hoạt động</vt:lpstr>
      <vt:lpstr>Tổng quan về bảo mật</vt:lpstr>
      <vt:lpstr>Mục tiêu bảo mật</vt:lpstr>
      <vt:lpstr>Các phương thức tấn công</vt:lpstr>
      <vt:lpstr>Message Alteration</vt:lpstr>
      <vt:lpstr>Confidentiality</vt:lpstr>
      <vt:lpstr>Denial of Service</vt:lpstr>
      <vt:lpstr>Các giải pháp bảo mật</vt:lpstr>
      <vt:lpstr>Authentication</vt:lpstr>
      <vt:lpstr>Authentication</vt:lpstr>
      <vt:lpstr>Digital Signature</vt:lpstr>
      <vt:lpstr>Ưu điểm của Chữ kí số</vt:lpstr>
      <vt:lpstr>Giới thiệu về chứng chỉ X509</vt:lpstr>
      <vt:lpstr>Giới thiệu về chứng chỉ X509</vt:lpstr>
      <vt:lpstr>Lập trình kiểm thử</vt:lpstr>
      <vt:lpstr>Đặt vấn đề</vt:lpstr>
      <vt:lpstr>Mục tiêu</vt:lpstr>
      <vt:lpstr>Phân tích yêu cầu</vt:lpstr>
      <vt:lpstr>Môi trường</vt:lpstr>
      <vt:lpstr>Chức năng</vt:lpstr>
      <vt:lpstr>Yêu cầu về bảo mật</vt:lpstr>
      <vt:lpstr>Các hình thức áp dụng</vt:lpstr>
      <vt:lpstr>Kịch bản bảo mật</vt:lpstr>
      <vt:lpstr>Triển khai</vt:lpstr>
      <vt:lpstr>Đánh giá và kết luận</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Thangbeomerock</dc:creator>
  <cp:lastModifiedBy>Thangbeomerock</cp:lastModifiedBy>
  <cp:revision>43</cp:revision>
  <dcterms:created xsi:type="dcterms:W3CDTF">2011-04-25T06:20:06Z</dcterms:created>
  <dcterms:modified xsi:type="dcterms:W3CDTF">2011-05-09T03:42:18Z</dcterms:modified>
</cp:coreProperties>
</file>