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C29FD1-EF05-4716-B156-EC8137BE61DA}" type="datetimeFigureOut">
              <a:rPr lang="vi-VN" smtClean="0"/>
              <a:pPr/>
              <a:t>10/05/2011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077200" y="6356350"/>
            <a:ext cx="609600" cy="365125"/>
          </a:xfrm>
        </p:spPr>
        <p:txBody>
          <a:bodyPr/>
          <a:lstStyle/>
          <a:p>
            <a:fld id="{9F3E2BE0-CCF0-4E5D-8478-AE670382B8DA}" type="slidenum">
              <a:rPr lang="vi-VN" smtClean="0"/>
              <a:pPr/>
              <a:t>‹#›</a:t>
            </a:fld>
            <a:endParaRPr lang="vi-V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29FD1-EF05-4716-B156-EC8137BE61DA}" type="datetimeFigureOut">
              <a:rPr lang="vi-VN" smtClean="0"/>
              <a:pPr/>
              <a:t>10/05/2011</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3E2BE0-CCF0-4E5D-8478-AE670382B8DA}" type="slidenum">
              <a:rPr lang="vi-VN" smtClean="0"/>
              <a:pPr/>
              <a:t>‹#›</a:t>
            </a:fld>
            <a:endParaRPr lang="vi-V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pPr algn="ct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0" dirty="0" err="1" smtClean="0">
                <a:effectLst>
                  <a:outerShdw blurRad="38100" dist="38100" dir="2700000" algn="tl">
                    <a:srgbClr val="000000">
                      <a:alpha val="43137"/>
                    </a:srgbClr>
                  </a:outerShdw>
                </a:effectLst>
                <a:latin typeface="Times New Roman" pitchFamily="18" charset="0"/>
                <a:cs typeface="Times New Roman" pitchFamily="18" charset="0"/>
              </a:rPr>
              <a:t>ViỆN</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CÔNG NGHỆ THÔNG TIN VÀ TRUYỀN THÔNG</a:t>
            </a:r>
            <a:endParaRPr lang="en-US" sz="2400" b="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8229600" cy="5943600"/>
          </a:xfrm>
        </p:spPr>
        <p:txBody>
          <a:bodyPr>
            <a:norm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BÀI TẬP LỚN XỬ </a:t>
            </a:r>
            <a:r>
              <a:rPr lang="en-US" sz="2400" b="1" smtClean="0">
                <a:solidFill>
                  <a:schemeClr val="tx1">
                    <a:lumMod val="75000"/>
                    <a:lumOff val="25000"/>
                  </a:schemeClr>
                </a:solidFill>
                <a:latin typeface="Times New Roman" pitchFamily="18" charset="0"/>
                <a:cs typeface="Times New Roman" pitchFamily="18" charset="0"/>
              </a:rPr>
              <a:t>LÝ ẢNH</a:t>
            </a:r>
            <a:endParaRPr lang="en-US" sz="2400" b="1" dirty="0" smtClean="0">
              <a:solidFill>
                <a:schemeClr val="tx1">
                  <a:lumMod val="75000"/>
                  <a:lumOff val="25000"/>
                </a:schemeClr>
              </a:solidFill>
              <a:latin typeface="Times New Roman" pitchFamily="18" charset="0"/>
              <a:cs typeface="Times New Roman" pitchFamily="18" charset="0"/>
            </a:endParaRPr>
          </a:p>
          <a:p>
            <a:pPr algn="ctr"/>
            <a:r>
              <a:rPr lang="en-US" i="1" smtClean="0">
                <a:solidFill>
                  <a:schemeClr val="tx1">
                    <a:lumMod val="65000"/>
                    <a:lumOff val="35000"/>
                  </a:schemeClr>
                </a:solidFill>
              </a:rPr>
              <a:t> “Đặc trưng sinh trắc ảnh khuôn mặt và ứng dụng của KL &amp; PCA trong trích chọn đặc trưng khuôn mặt”</a:t>
            </a:r>
          </a:p>
          <a:p>
            <a:pPr algn="ctr"/>
            <a:endParaRPr lang="en-US" i="1" dirty="0" smtClean="0">
              <a:solidFill>
                <a:schemeClr val="tx1">
                  <a:lumMod val="65000"/>
                  <a:lumOff val="35000"/>
                </a:schemeClr>
              </a:solidFill>
            </a:endParaRPr>
          </a:p>
          <a:p>
            <a:pPr algn="l"/>
            <a:r>
              <a:rPr lang="en-US" sz="2400" b="1" smtClean="0">
                <a:solidFill>
                  <a:schemeClr val="tx1"/>
                </a:solidFill>
              </a:rPr>
              <a:t>Giáo viên		 :  </a:t>
            </a:r>
            <a:r>
              <a:rPr lang="en-US" sz="2400" b="1" smtClean="0"/>
              <a:t>GS.</a:t>
            </a:r>
            <a:r>
              <a:rPr lang="en-US" sz="2400" b="1" smtClean="0">
                <a:solidFill>
                  <a:schemeClr val="tx1"/>
                </a:solidFill>
                <a:effectLst>
                  <a:outerShdw blurRad="38100" dist="38100" dir="2700000" algn="tl">
                    <a:srgbClr val="000000">
                      <a:alpha val="43137"/>
                    </a:srgbClr>
                  </a:outerShdw>
                </a:effectLst>
              </a:rPr>
              <a:t>TS.Nguyễn</a:t>
            </a:r>
            <a:r>
              <a:rPr lang="en-US" sz="2400" b="1"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Thị</a:t>
            </a:r>
            <a:r>
              <a:rPr lang="en-US" sz="2400" b="1" dirty="0" smtClean="0">
                <a:effectLst>
                  <a:outerShdw blurRad="38100" dist="38100" dir="2700000" algn="tl">
                    <a:srgbClr val="000000">
                      <a:alpha val="43137"/>
                    </a:srgbClr>
                  </a:outerShdw>
                </a:effectLst>
              </a:rPr>
              <a:t> </a:t>
            </a:r>
            <a:r>
              <a:rPr lang="en-US" sz="2400" b="1" err="1" smtClean="0">
                <a:effectLst>
                  <a:outerShdw blurRad="38100" dist="38100" dir="2700000" algn="tl">
                    <a:srgbClr val="000000">
                      <a:alpha val="43137"/>
                    </a:srgbClr>
                  </a:outerShdw>
                </a:effectLst>
              </a:rPr>
              <a:t>Hoàng</a:t>
            </a:r>
            <a:r>
              <a:rPr lang="en-US" sz="2400" b="1" smtClean="0">
                <a:effectLst>
                  <a:outerShdw blurRad="38100" dist="38100" dir="2700000" algn="tl">
                    <a:srgbClr val="000000">
                      <a:alpha val="43137"/>
                    </a:srgbClr>
                  </a:outerShdw>
                </a:effectLst>
              </a:rPr>
              <a:t> Lan</a:t>
            </a:r>
          </a:p>
          <a:p>
            <a:pPr algn="l"/>
            <a:endParaRPr lang="en-US" sz="2400" b="1" dirty="0" smtClean="0">
              <a:solidFill>
                <a:schemeClr val="tx1"/>
              </a:solidFill>
              <a:effectLst>
                <a:outerShdw blurRad="38100" dist="38100" dir="2700000" algn="tl">
                  <a:srgbClr val="000000">
                    <a:alpha val="43137"/>
                  </a:srgbClr>
                </a:outerShdw>
              </a:effectLst>
            </a:endParaRPr>
          </a:p>
          <a:p>
            <a:pPr algn="l"/>
            <a:r>
              <a:rPr lang="en-US" sz="2400" b="1" dirty="0" err="1" smtClean="0">
                <a:solidFill>
                  <a:schemeClr val="tx1"/>
                </a:solidFill>
              </a:rPr>
              <a:t>Sinh</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thực</a:t>
            </a:r>
            <a:r>
              <a:rPr lang="en-US" sz="2400" b="1" dirty="0" smtClean="0">
                <a:solidFill>
                  <a:schemeClr val="tx1"/>
                </a:solidFill>
              </a:rPr>
              <a:t> </a:t>
            </a:r>
            <a:r>
              <a:rPr lang="en-US" sz="2400" b="1" dirty="0" err="1" smtClean="0">
                <a:solidFill>
                  <a:schemeClr val="tx1"/>
                </a:solidFill>
              </a:rPr>
              <a:t>hiện</a:t>
            </a:r>
            <a:r>
              <a:rPr lang="en-US" sz="2400" b="1" smtClean="0">
                <a:solidFill>
                  <a:schemeClr val="tx1"/>
                </a:solidFill>
              </a:rPr>
              <a:t>:  Vũ </a:t>
            </a:r>
            <a:r>
              <a:rPr lang="en-US" sz="2400" b="1" err="1" smtClean="0">
                <a:solidFill>
                  <a:schemeClr val="tx1"/>
                </a:solidFill>
              </a:rPr>
              <a:t>Thành</a:t>
            </a:r>
            <a:r>
              <a:rPr lang="en-US" sz="2400" b="1" smtClean="0">
                <a:solidFill>
                  <a:schemeClr val="tx1"/>
                </a:solidFill>
              </a:rPr>
              <a:t> Trung - 20073070</a:t>
            </a:r>
            <a:endParaRPr lang="en-US" sz="2400" b="1" dirty="0" smtClean="0">
              <a:solidFill>
                <a:schemeClr val="tx1"/>
              </a:solidFill>
            </a:endParaRPr>
          </a:p>
          <a:p>
            <a:pPr algn="l"/>
            <a:r>
              <a:rPr lang="en-US" sz="2400" b="1" smtClean="0"/>
              <a:t>                                          Nguyễn Hồng Phúc – 20072236</a:t>
            </a:r>
          </a:p>
          <a:p>
            <a:pPr algn="l"/>
            <a:r>
              <a:rPr lang="en-US" sz="2400" b="1" smtClean="0">
                <a:solidFill>
                  <a:schemeClr val="tx1"/>
                </a:solidFill>
              </a:rPr>
              <a:t>			     Trần Đình Cường - </a:t>
            </a:r>
            <a:endParaRPr lang="en-US" sz="2400" b="1" dirty="0" smtClean="0">
              <a:solidFill>
                <a:schemeClr val="tx1"/>
              </a:solidFill>
            </a:endParaRPr>
          </a:p>
          <a:p>
            <a:pPr algn="l"/>
            <a:r>
              <a:rPr lang="en-US" sz="2400" b="1" dirty="0" err="1" smtClean="0">
                <a:solidFill>
                  <a:schemeClr val="tx1"/>
                </a:solidFill>
              </a:rPr>
              <a:t>Lớp</a:t>
            </a:r>
            <a:r>
              <a:rPr lang="en-US" sz="2400" b="1" smtClean="0">
                <a:solidFill>
                  <a:schemeClr val="tx1"/>
                </a:solidFill>
              </a:rPr>
              <a:t>:                                 Truyền </a:t>
            </a:r>
            <a:r>
              <a:rPr lang="en-US" sz="2400" b="1" dirty="0" err="1" smtClean="0">
                <a:solidFill>
                  <a:schemeClr val="tx1"/>
                </a:solidFill>
              </a:rPr>
              <a:t>thông</a:t>
            </a:r>
            <a:r>
              <a:rPr lang="en-US" sz="2400" b="1" dirty="0" smtClean="0">
                <a:solidFill>
                  <a:schemeClr val="tx1"/>
                </a:solidFill>
              </a:rPr>
              <a:t> mạng-K52</a:t>
            </a:r>
          </a:p>
          <a:p>
            <a:pPr algn="l"/>
            <a:endParaRPr lang="en-US" sz="2400" b="1" dirty="0" smtClean="0"/>
          </a:p>
          <a:p>
            <a:pPr algn="l"/>
            <a:endParaRPr lang="en-US" sz="2400" b="1" dirty="0" smtClean="0">
              <a:solidFill>
                <a:schemeClr val="tx1"/>
              </a:solidFill>
            </a:endParaRPr>
          </a:p>
          <a:p>
            <a:pPr algn="l"/>
            <a:r>
              <a:rPr lang="en-US" sz="2400" b="1" dirty="0" smtClean="0"/>
              <a:t>			</a:t>
            </a:r>
            <a:endParaRPr lang="en-US" sz="2000" b="1"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US" smtClean="0"/>
              <a:t>Quá trình nhận dạng khuôn mặt</a:t>
            </a:r>
            <a:endParaRPr lang="vi-VN"/>
          </a:p>
        </p:txBody>
      </p:sp>
      <p:sp>
        <p:nvSpPr>
          <p:cNvPr id="5" name="Content Placeholder 4"/>
          <p:cNvSpPr>
            <a:spLocks noGrp="1"/>
          </p:cNvSpPr>
          <p:nvPr>
            <p:ph idx="1"/>
          </p:nvPr>
        </p:nvSpPr>
        <p:spPr>
          <a:xfrm>
            <a:off x="428596" y="1428736"/>
            <a:ext cx="8229600" cy="1064892"/>
          </a:xfrm>
        </p:spPr>
        <p:txBody>
          <a:bodyPr/>
          <a:lstStyle/>
          <a:p>
            <a:pPr>
              <a:buNone/>
            </a:pPr>
            <a:r>
              <a:rPr lang="en-US" b="1" smtClean="0"/>
              <a:t>Bước 1: </a:t>
            </a:r>
            <a:r>
              <a:rPr lang="en-US" smtClean="0"/>
              <a:t>Khoanh vùng khuôn mặt trên ảnh.</a:t>
            </a:r>
          </a:p>
          <a:p>
            <a:pPr>
              <a:buNone/>
            </a:pPr>
            <a:r>
              <a:rPr lang="en-US" smtClean="0"/>
              <a:t>Áp dụng phương pháp tiếp cận bằng màu da người</a:t>
            </a:r>
            <a:endParaRPr lang="vi-VN"/>
          </a:p>
        </p:txBody>
      </p:sp>
      <p:pic>
        <p:nvPicPr>
          <p:cNvPr id="3075" name="Picture 3" descr="C:\Users\Thangbeomerock\Desktop\Skin_approaches.jpg"/>
          <p:cNvPicPr>
            <a:picLocks noChangeAspect="1" noChangeArrowheads="1"/>
          </p:cNvPicPr>
          <p:nvPr/>
        </p:nvPicPr>
        <p:blipFill>
          <a:blip r:embed="rId2"/>
          <a:srcRect/>
          <a:stretch>
            <a:fillRect/>
          </a:stretch>
        </p:blipFill>
        <p:spPr bwMode="auto">
          <a:xfrm>
            <a:off x="2143108" y="2643182"/>
            <a:ext cx="4905695" cy="378621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US" smtClean="0"/>
              <a:t>Quá trình nhận dạng khuôn mặt</a:t>
            </a:r>
            <a:endParaRPr lang="vi-VN"/>
          </a:p>
        </p:txBody>
      </p:sp>
      <p:sp>
        <p:nvSpPr>
          <p:cNvPr id="5" name="Content Placeholder 4"/>
          <p:cNvSpPr>
            <a:spLocks noGrp="1"/>
          </p:cNvSpPr>
          <p:nvPr>
            <p:ph idx="1"/>
          </p:nvPr>
        </p:nvSpPr>
        <p:spPr>
          <a:xfrm>
            <a:off x="428596" y="1428736"/>
            <a:ext cx="8229600" cy="1064892"/>
          </a:xfrm>
        </p:spPr>
        <p:txBody>
          <a:bodyPr>
            <a:normAutofit fontScale="92500" lnSpcReduction="20000"/>
          </a:bodyPr>
          <a:lstStyle/>
          <a:p>
            <a:pPr>
              <a:buNone/>
            </a:pPr>
            <a:r>
              <a:rPr lang="en-US" b="1" smtClean="0"/>
              <a:t>Bước 2: </a:t>
            </a:r>
            <a:r>
              <a:rPr lang="en-US" smtClean="0"/>
              <a:t>Trích chọn các đặc trưng sinh trắc mặt người</a:t>
            </a:r>
          </a:p>
          <a:p>
            <a:pPr>
              <a:buNone/>
            </a:pPr>
            <a:r>
              <a:rPr lang="en-US" smtClean="0"/>
              <a:t>	Sau đó, kết hợp tất cả các khung đặc trưng tạo thành một khung mẫu khuôn mặt</a:t>
            </a:r>
          </a:p>
        </p:txBody>
      </p:sp>
      <p:pic>
        <p:nvPicPr>
          <p:cNvPr id="5122" name="Picture 2" descr="C:\Users\Thangbeomerock\Desktop\biometric-faceRecognition-600-400.JPG"/>
          <p:cNvPicPr>
            <a:picLocks noChangeAspect="1" noChangeArrowheads="1"/>
          </p:cNvPicPr>
          <p:nvPr/>
        </p:nvPicPr>
        <p:blipFill>
          <a:blip r:embed="rId2"/>
          <a:srcRect/>
          <a:stretch>
            <a:fillRect/>
          </a:stretch>
        </p:blipFill>
        <p:spPr bwMode="auto">
          <a:xfrm>
            <a:off x="2000232" y="2643182"/>
            <a:ext cx="5250693" cy="350046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US" smtClean="0"/>
              <a:t>Quá trình nhận dạng khuôn mặt</a:t>
            </a:r>
            <a:endParaRPr lang="vi-VN"/>
          </a:p>
        </p:txBody>
      </p:sp>
      <p:sp>
        <p:nvSpPr>
          <p:cNvPr id="5" name="Content Placeholder 4"/>
          <p:cNvSpPr>
            <a:spLocks noGrp="1"/>
          </p:cNvSpPr>
          <p:nvPr>
            <p:ph idx="1"/>
          </p:nvPr>
        </p:nvSpPr>
        <p:spPr>
          <a:xfrm>
            <a:off x="428596" y="1428736"/>
            <a:ext cx="8229600" cy="1064892"/>
          </a:xfrm>
        </p:spPr>
        <p:txBody>
          <a:bodyPr>
            <a:normAutofit/>
          </a:bodyPr>
          <a:lstStyle/>
          <a:p>
            <a:pPr>
              <a:buNone/>
            </a:pPr>
            <a:r>
              <a:rPr lang="en-US" b="1" smtClean="0"/>
              <a:t>Bước 3: </a:t>
            </a:r>
            <a:r>
              <a:rPr lang="en-US" smtClean="0"/>
              <a:t>Tìm và đối sánh mẫu với tập các mẫu có trong cơ sở dữ liệu</a:t>
            </a:r>
          </a:p>
        </p:txBody>
      </p:sp>
      <p:pic>
        <p:nvPicPr>
          <p:cNvPr id="7" name="Picture 4" descr="C:\Users\Thangbeomerock\Desktop\face_template.jpg"/>
          <p:cNvPicPr>
            <a:picLocks noChangeAspect="1" noChangeArrowheads="1"/>
          </p:cNvPicPr>
          <p:nvPr/>
        </p:nvPicPr>
        <p:blipFill>
          <a:blip r:embed="rId2"/>
          <a:srcRect/>
          <a:stretch>
            <a:fillRect/>
          </a:stretch>
        </p:blipFill>
        <p:spPr bwMode="auto">
          <a:xfrm>
            <a:off x="2500298" y="2357430"/>
            <a:ext cx="4143404" cy="433702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1143000"/>
          </a:xfrm>
        </p:spPr>
        <p:txBody>
          <a:bodyPr>
            <a:normAutofit/>
          </a:bodyPr>
          <a:lstStyle/>
          <a:p>
            <a:r>
              <a:rPr lang="en-US" smtClean="0"/>
              <a:t>Một số phương pháp</a:t>
            </a:r>
            <a:endParaRPr lang="vi-VN"/>
          </a:p>
        </p:txBody>
      </p:sp>
      <p:sp>
        <p:nvSpPr>
          <p:cNvPr id="5" name="Content Placeholder 4"/>
          <p:cNvSpPr>
            <a:spLocks noGrp="1"/>
          </p:cNvSpPr>
          <p:nvPr>
            <p:ph idx="1"/>
          </p:nvPr>
        </p:nvSpPr>
        <p:spPr>
          <a:xfrm>
            <a:off x="428596" y="1785926"/>
            <a:ext cx="8229600" cy="4643470"/>
          </a:xfrm>
        </p:spPr>
        <p:txBody>
          <a:bodyPr>
            <a:normAutofit/>
          </a:bodyPr>
          <a:lstStyle/>
          <a:p>
            <a:r>
              <a:rPr lang="en-US" smtClean="0"/>
              <a:t>Mạng nơ-ron (Neural Network)</a:t>
            </a:r>
          </a:p>
          <a:p>
            <a:r>
              <a:rPr lang="en-US" smtClean="0"/>
              <a:t>Robust real-time</a:t>
            </a:r>
          </a:p>
          <a:p>
            <a:r>
              <a:rPr lang="en-US" smtClean="0"/>
              <a:t>Principal Component Analysis (PCA)</a:t>
            </a:r>
          </a:p>
          <a:p>
            <a:r>
              <a:rPr lang="vi-VN" smtClean="0"/>
              <a:t>Kernighan–Lin (KL)</a:t>
            </a:r>
            <a:endParaRPr lang="en-US" smtClean="0"/>
          </a:p>
          <a:p>
            <a:r>
              <a:rPr lang="en-US" smtClean="0"/>
              <a:t>Active Shape Model (ASM)</a:t>
            </a:r>
          </a:p>
          <a:p>
            <a:r>
              <a:rPr lang="en-US" smtClean="0"/>
              <a:t>Active Appearance Model (AAM)</a:t>
            </a:r>
          </a:p>
          <a:p>
            <a:pPr>
              <a:buNone/>
            </a:pPr>
            <a:r>
              <a:rPr lang="en-US"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smtClean="0"/>
              <a:t>Các vấn đề cần giải quyết</a:t>
            </a:r>
            <a:endParaRPr lang="vi-VN"/>
          </a:p>
        </p:txBody>
      </p:sp>
      <p:sp>
        <p:nvSpPr>
          <p:cNvPr id="5" name="Content Placeholder 4"/>
          <p:cNvSpPr>
            <a:spLocks noGrp="1"/>
          </p:cNvSpPr>
          <p:nvPr>
            <p:ph idx="1"/>
          </p:nvPr>
        </p:nvSpPr>
        <p:spPr>
          <a:xfrm>
            <a:off x="428596" y="1500174"/>
            <a:ext cx="8229600" cy="5143536"/>
          </a:xfrm>
        </p:spPr>
        <p:txBody>
          <a:bodyPr>
            <a:normAutofit lnSpcReduction="10000"/>
          </a:bodyPr>
          <a:lstStyle/>
          <a:p>
            <a:r>
              <a:rPr lang="en-US" smtClean="0"/>
              <a:t>Khuôn dạng của bộ mặt thay đổi</a:t>
            </a:r>
          </a:p>
          <a:p>
            <a:pPr>
              <a:buNone/>
            </a:pPr>
            <a:r>
              <a:rPr lang="en-US" smtClean="0"/>
              <a:t>	=&gt; Sử dụng camera hồng ngoại (</a:t>
            </a:r>
            <a:r>
              <a:rPr lang="vi-VN" smtClean="0">
                <a:latin typeface="Constantia" pitchFamily="18" charset="0"/>
                <a:cs typeface="Calibri" pitchFamily="34" charset="0"/>
              </a:rPr>
              <a:t>Facial Thermography</a:t>
            </a:r>
            <a:r>
              <a:rPr lang="en-US" smtClean="0"/>
              <a:t>) để phát hiện cấu trúc xương mặt, vị trí các bộ phận trên mặt</a:t>
            </a:r>
          </a:p>
          <a:p>
            <a:r>
              <a:rPr lang="en-US" smtClean="0"/>
              <a:t>Ánh sáng làm thay đổi màu da</a:t>
            </a:r>
          </a:p>
          <a:p>
            <a:pPr>
              <a:buNone/>
            </a:pPr>
            <a:r>
              <a:rPr lang="en-US" smtClean="0"/>
              <a:t>	=&gt; Áp dụng các phương pháp xác định màu da (Skin Pattern Recognition) hay yêu cầu người dùng đảm bảo độ tương đồng ánh sáng phù hợp nhất</a:t>
            </a:r>
          </a:p>
          <a:p>
            <a:r>
              <a:rPr lang="en-US" smtClean="0"/>
              <a:t>Giả mạo bằng bức ảnh tĩnh hay mặt nạ</a:t>
            </a:r>
          </a:p>
          <a:p>
            <a:pPr>
              <a:buNone/>
            </a:pPr>
            <a:r>
              <a:rPr lang="en-US" smtClean="0"/>
              <a:t>	=&gt; Yêu cầu người dùng đứng trước camera (đủ lâu) và cười (Smile Regconition), nháy mắt, gật đầu (Dynamically feature face)...để đảm bảo về thực thể sống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vi-VN"/>
          </a:p>
        </p:txBody>
      </p:sp>
      <p:sp>
        <p:nvSpPr>
          <p:cNvPr id="3" name="Content Placeholder 2"/>
          <p:cNvSpPr>
            <a:spLocks noGrp="1"/>
          </p:cNvSpPr>
          <p:nvPr>
            <p:ph idx="1"/>
          </p:nvPr>
        </p:nvSpPr>
        <p:spPr/>
        <p:txBody>
          <a:bodyPr/>
          <a:lstStyle/>
          <a:p>
            <a:pPr marL="514350" indent="-514350">
              <a:buAutoNum type="arabicPeriod"/>
            </a:pPr>
            <a:r>
              <a:rPr lang="en-US" smtClean="0"/>
              <a:t>Đặc trưng sinh trắc ảnh khuôn mặt</a:t>
            </a:r>
          </a:p>
          <a:p>
            <a:pPr marL="880110" lvl="1" indent="-514350">
              <a:buAutoNum type="arabicPeriod"/>
            </a:pPr>
            <a:r>
              <a:rPr lang="en-US" smtClean="0"/>
              <a:t>Sinh trắc học</a:t>
            </a:r>
          </a:p>
          <a:p>
            <a:pPr marL="880110" lvl="1" indent="-514350">
              <a:buAutoNum type="arabicPeriod"/>
            </a:pPr>
            <a:r>
              <a:rPr lang="en-US" smtClean="0"/>
              <a:t>Đặc trưng sinh trắc ảnh khuôn mặt</a:t>
            </a:r>
          </a:p>
          <a:p>
            <a:pPr marL="514350" indent="-514350">
              <a:buAutoNum type="arabicPeriod"/>
            </a:pPr>
            <a:r>
              <a:rPr lang="en-US" smtClean="0"/>
              <a:t>Cơ sở lí thuyết thuật toán</a:t>
            </a:r>
          </a:p>
          <a:p>
            <a:pPr marL="880110" lvl="1" indent="-514350">
              <a:buAutoNum type="arabicPeriod"/>
            </a:pPr>
            <a:r>
              <a:rPr lang="en-US" smtClean="0"/>
              <a:t>Thuật toán KL</a:t>
            </a:r>
          </a:p>
          <a:p>
            <a:pPr marL="880110" lvl="1" indent="-514350">
              <a:buAutoNum type="arabicPeriod"/>
            </a:pPr>
            <a:r>
              <a:rPr lang="en-US" smtClean="0"/>
              <a:t>Thuật toán PCA</a:t>
            </a:r>
          </a:p>
          <a:p>
            <a:pPr marL="514350" indent="-514350">
              <a:buAutoNum type="arabicPeriod"/>
            </a:pPr>
            <a:r>
              <a:rPr lang="en-US" smtClean="0"/>
              <a:t>Ứng dụng của KL &amp; PCA trong trích chọn đặc trưng khuôn mặt</a:t>
            </a:r>
          </a:p>
          <a:p>
            <a:pPr marL="880110" lvl="1" indent="-514350">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smtClean="0"/>
              <a:t>Sinh trắc học</a:t>
            </a:r>
            <a:endParaRPr lang="vi-VN"/>
          </a:p>
        </p:txBody>
      </p:sp>
      <p:sp>
        <p:nvSpPr>
          <p:cNvPr id="3" name="Content Placeholder 2"/>
          <p:cNvSpPr>
            <a:spLocks noGrp="1"/>
          </p:cNvSpPr>
          <p:nvPr>
            <p:ph idx="1"/>
          </p:nvPr>
        </p:nvSpPr>
        <p:spPr>
          <a:xfrm>
            <a:off x="457200" y="1571612"/>
            <a:ext cx="8229600" cy="3429024"/>
          </a:xfrm>
        </p:spPr>
        <p:txBody>
          <a:bodyPr/>
          <a:lstStyle/>
          <a:p>
            <a:r>
              <a:rPr lang="en-US" sz="3200" smtClean="0"/>
              <a:t>Các đặc trưng sinh trắc của con người</a:t>
            </a:r>
          </a:p>
          <a:p>
            <a:pPr lvl="1"/>
            <a:r>
              <a:rPr lang="vi-VN" sz="3200" smtClean="0"/>
              <a:t>Đặc trưng sinh lý: vân tay, khuôn mặt, vân lòng bàn tay, tròng mắt, tai, ADN...</a:t>
            </a:r>
          </a:p>
          <a:p>
            <a:pPr lvl="1"/>
            <a:r>
              <a:rPr lang="vi-VN" sz="3200" smtClean="0"/>
              <a:t>Đặc trưng hành vi: là các đặc trưng liên quan đến hành động, ví dụ dáng đi, giọng nói, chữ ký…</a:t>
            </a:r>
          </a:p>
          <a:p>
            <a:pPr lvl="1">
              <a:buNone/>
            </a:pP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Công nghệ sinh trắc học</a:t>
            </a:r>
            <a:endParaRPr lang="vi-VN"/>
          </a:p>
        </p:txBody>
      </p:sp>
      <p:sp>
        <p:nvSpPr>
          <p:cNvPr id="4" name="Content Placeholder 3"/>
          <p:cNvSpPr>
            <a:spLocks noGrp="1"/>
          </p:cNvSpPr>
          <p:nvPr>
            <p:ph idx="1"/>
          </p:nvPr>
        </p:nvSpPr>
        <p:spPr>
          <a:xfrm>
            <a:off x="500034" y="1285860"/>
            <a:ext cx="8229600" cy="2143140"/>
          </a:xfrm>
        </p:spPr>
        <p:txBody>
          <a:bodyPr/>
          <a:lstStyle/>
          <a:p>
            <a:pPr marL="274320" lvl="1" indent="-274320">
              <a:buClr>
                <a:schemeClr val="accent3"/>
              </a:buClr>
              <a:buSzPct val="95000"/>
            </a:pPr>
            <a:r>
              <a:rPr lang="vi-VN" smtClean="0"/>
              <a:t>Công nghệ sinh trắc học (biometric) sử dụng đặc trưng sinh trắc của con người để nhận diện ra cá thể người là duy nhất tồn tại trong một cơ sở dữ liệu. </a:t>
            </a:r>
          </a:p>
          <a:p>
            <a:pPr>
              <a:buNone/>
            </a:pPr>
            <a:endParaRPr lang="vi-VN"/>
          </a:p>
        </p:txBody>
      </p:sp>
      <p:pic>
        <p:nvPicPr>
          <p:cNvPr id="2050" name="Picture 2" descr="C:\Users\Thangbeomerock\Desktop\sinhtrachoc02.jpg"/>
          <p:cNvPicPr>
            <a:picLocks noChangeAspect="1" noChangeArrowheads="1"/>
          </p:cNvPicPr>
          <p:nvPr/>
        </p:nvPicPr>
        <p:blipFill>
          <a:blip r:embed="rId2"/>
          <a:srcRect/>
          <a:stretch>
            <a:fillRect/>
          </a:stretch>
        </p:blipFill>
        <p:spPr bwMode="auto">
          <a:xfrm>
            <a:off x="2786049" y="2500306"/>
            <a:ext cx="4117507" cy="435769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Sinh trắc học</a:t>
            </a:r>
            <a:endParaRPr lang="vi-VN"/>
          </a:p>
        </p:txBody>
      </p:sp>
      <p:sp>
        <p:nvSpPr>
          <p:cNvPr id="4" name="Content Placeholder 3"/>
          <p:cNvSpPr>
            <a:spLocks noGrp="1"/>
          </p:cNvSpPr>
          <p:nvPr>
            <p:ph idx="1"/>
          </p:nvPr>
        </p:nvSpPr>
        <p:spPr>
          <a:xfrm>
            <a:off x="500034" y="1285860"/>
            <a:ext cx="8229600" cy="3714776"/>
          </a:xfrm>
        </p:spPr>
        <p:txBody>
          <a:bodyPr>
            <a:normAutofit/>
          </a:bodyPr>
          <a:lstStyle/>
          <a:p>
            <a:pPr marL="274320" lvl="1" indent="-274320">
              <a:buClr>
                <a:schemeClr val="accent3"/>
              </a:buClr>
              <a:buSzPct val="95000"/>
            </a:pPr>
            <a:r>
              <a:rPr lang="vi-VN" smtClean="0"/>
              <a:t>Tính chất của các đặc trưng sinh trắc</a:t>
            </a:r>
          </a:p>
          <a:p>
            <a:pPr marL="548640" lvl="2" indent="-274320">
              <a:buClr>
                <a:schemeClr val="accent3"/>
              </a:buClr>
              <a:buSzPct val="95000"/>
            </a:pPr>
            <a:r>
              <a:rPr lang="vi-VN" smtClean="0"/>
              <a:t>Duy nhất</a:t>
            </a:r>
          </a:p>
          <a:p>
            <a:pPr marL="548640" lvl="2" indent="-274320">
              <a:buClr>
                <a:schemeClr val="accent3"/>
              </a:buClr>
              <a:buSzPct val="95000"/>
            </a:pPr>
            <a:r>
              <a:rPr lang="vi-VN" smtClean="0"/>
              <a:t>Không thể chia sẻ</a:t>
            </a:r>
          </a:p>
          <a:p>
            <a:pPr marL="548640" lvl="2" indent="-274320">
              <a:buClr>
                <a:schemeClr val="accent3"/>
              </a:buClr>
              <a:buSzPct val="95000"/>
            </a:pPr>
            <a:r>
              <a:rPr lang="vi-VN" smtClean="0"/>
              <a:t>Không thể sao chép</a:t>
            </a:r>
          </a:p>
          <a:p>
            <a:pPr marL="548640" lvl="2" indent="-274320">
              <a:buClr>
                <a:schemeClr val="accent3"/>
              </a:buClr>
              <a:buSzPct val="95000"/>
            </a:pPr>
            <a:r>
              <a:rPr lang="vi-VN" smtClean="0"/>
              <a:t>Khó biến mất</a:t>
            </a:r>
          </a:p>
          <a:p>
            <a:pPr marL="274320" lvl="1" indent="-274320">
              <a:buClr>
                <a:schemeClr val="accent3"/>
              </a:buClr>
              <a:buSzPct val="95000"/>
            </a:pPr>
            <a:r>
              <a:rPr lang="vi-VN" smtClean="0"/>
              <a:t>Cấu tạo một hệ thống nhận dạng sinh trắc học:</a:t>
            </a:r>
          </a:p>
          <a:p>
            <a:pPr marL="274320" lvl="1" indent="-274320">
              <a:buClr>
                <a:schemeClr val="accent3"/>
              </a:buClr>
              <a:buSzPct val="95000"/>
            </a:pPr>
            <a:endParaRPr lang="vi-VN" smtClean="0"/>
          </a:p>
          <a:p>
            <a:pPr>
              <a:buNone/>
            </a:pPr>
            <a:endParaRPr lang="vi-VN"/>
          </a:p>
        </p:txBody>
      </p:sp>
      <p:pic>
        <p:nvPicPr>
          <p:cNvPr id="3074" name="Picture 2" descr="C:\Users\Thangbeomerock\Desktop\sinhtrachoc04.jpg"/>
          <p:cNvPicPr>
            <a:picLocks noChangeAspect="1" noChangeArrowheads="1"/>
          </p:cNvPicPr>
          <p:nvPr/>
        </p:nvPicPr>
        <p:blipFill>
          <a:blip r:embed="rId2"/>
          <a:srcRect/>
          <a:stretch>
            <a:fillRect/>
          </a:stretch>
        </p:blipFill>
        <p:spPr bwMode="auto">
          <a:xfrm>
            <a:off x="1857356" y="4000504"/>
            <a:ext cx="5785517" cy="250033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Ứng dụng</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Thi hành pháp luật</a:t>
            </a:r>
          </a:p>
          <a:p>
            <a:pPr marL="274320" lvl="1" indent="-274320">
              <a:buClr>
                <a:schemeClr val="accent3"/>
              </a:buClr>
              <a:buSzPct val="95000"/>
            </a:pPr>
            <a:r>
              <a:rPr lang="vi-VN" smtClean="0"/>
              <a:t>Giám sát</a:t>
            </a:r>
          </a:p>
          <a:p>
            <a:pPr marL="274320" lvl="1" indent="-274320">
              <a:buClr>
                <a:schemeClr val="accent3"/>
              </a:buClr>
              <a:buSzPct val="95000"/>
            </a:pPr>
            <a:r>
              <a:rPr lang="vi-VN" smtClean="0"/>
              <a:t>Xuất nhập cảnh</a:t>
            </a:r>
          </a:p>
          <a:p>
            <a:pPr marL="274320" lvl="1" indent="-274320">
              <a:buClr>
                <a:schemeClr val="accent3"/>
              </a:buClr>
              <a:buSzPct val="95000"/>
            </a:pPr>
            <a:r>
              <a:rPr lang="vi-VN" smtClean="0"/>
              <a:t>Chống gian lận</a:t>
            </a:r>
          </a:p>
          <a:p>
            <a:pPr marL="274320" lvl="1" indent="-274320">
              <a:buClr>
                <a:schemeClr val="accent3"/>
              </a:buClr>
              <a:buSzPct val="95000"/>
            </a:pPr>
            <a:r>
              <a:rPr lang="vi-VN" smtClean="0"/>
              <a:t>Khách du lịch tin cậy</a:t>
            </a:r>
          </a:p>
          <a:p>
            <a:pPr marL="274320" lvl="1" indent="-274320">
              <a:buClr>
                <a:schemeClr val="accent3"/>
              </a:buClr>
              <a:buSzPct val="95000"/>
            </a:pPr>
            <a:r>
              <a:rPr lang="vi-VN" smtClean="0"/>
              <a:t>Quản lí vào – ra</a:t>
            </a:r>
          </a:p>
          <a:p>
            <a:pPr marL="274320" lvl="1" indent="-274320">
              <a:buClr>
                <a:schemeClr val="accent3"/>
              </a:buClr>
              <a:buSzPct val="95000"/>
            </a:pPr>
            <a:r>
              <a:rPr lang="vi-VN" smtClean="0"/>
              <a:t>Quản lí nhân công</a:t>
            </a:r>
          </a:p>
          <a:p>
            <a:pPr marL="274320" lvl="1" indent="-274320">
              <a:buClr>
                <a:schemeClr val="accent3"/>
              </a:buClr>
              <a:buSzPct val="95000"/>
            </a:pPr>
            <a:r>
              <a:rPr lang="vi-VN" smtClean="0"/>
              <a:t>Quản lí khách hàng</a:t>
            </a:r>
          </a:p>
          <a:p>
            <a:pPr marL="274320" lvl="1" indent="-274320">
              <a:buClr>
                <a:schemeClr val="accent3"/>
              </a:buClr>
              <a:buSzPct val="95000"/>
            </a:pPr>
            <a:r>
              <a:rPr lang="vi-VN" smtClean="0"/>
              <a:t>Bảo vệ tài sản</a:t>
            </a:r>
          </a:p>
          <a:p>
            <a:pPr marL="274320" lvl="1" indent="-274320">
              <a:buClr>
                <a:schemeClr val="accent3"/>
              </a:buClr>
              <a:buSzPct val="95000"/>
              <a:buNone/>
            </a:pPr>
            <a:r>
              <a:rPr lang="vi-VN" smtClean="0"/>
              <a:t>	...</a:t>
            </a:r>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Đặc trưng sinh trắc khuôn mặt</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en-US" smtClean="0"/>
              <a:t>Đây là những đặc điểm riêng trên khuôn mặt mỗi người gần như không thay đổi theo thời gian (trừ một số sự cố, tai nạn, phẫu thuật chỉnh hình...)</a:t>
            </a:r>
          </a:p>
          <a:p>
            <a:pPr marL="548640" lvl="2" indent="-274320">
              <a:buClr>
                <a:schemeClr val="accent3"/>
              </a:buClr>
              <a:buSzPct val="95000"/>
            </a:pPr>
            <a:r>
              <a:rPr lang="en-US" smtClean="0"/>
              <a:t>Khoảng cách giữa hai mắt</a:t>
            </a:r>
          </a:p>
          <a:p>
            <a:pPr marL="548640" lvl="2" indent="-274320">
              <a:buClr>
                <a:schemeClr val="accent3"/>
              </a:buClr>
              <a:buSzPct val="95000"/>
            </a:pPr>
            <a:r>
              <a:rPr lang="en-US" smtClean="0"/>
              <a:t>Mũi</a:t>
            </a:r>
          </a:p>
          <a:p>
            <a:pPr marL="548640" lvl="2" indent="-274320">
              <a:buClr>
                <a:schemeClr val="accent3"/>
              </a:buClr>
              <a:buSzPct val="95000"/>
            </a:pPr>
            <a:r>
              <a:rPr lang="en-US" smtClean="0"/>
              <a:t>Miệng (vị trí)</a:t>
            </a:r>
          </a:p>
          <a:p>
            <a:pPr marL="548640" lvl="2" indent="-274320">
              <a:buClr>
                <a:schemeClr val="accent3"/>
              </a:buClr>
              <a:buSzPct val="95000"/>
            </a:pPr>
            <a:r>
              <a:rPr lang="en-US" smtClean="0"/>
              <a:t>Cạnh hàm</a:t>
            </a:r>
          </a:p>
          <a:p>
            <a:pPr marL="548640" lvl="2" indent="-274320">
              <a:buClr>
                <a:schemeClr val="accent3"/>
              </a:buClr>
              <a:buSzPct val="95000"/>
            </a:pPr>
            <a:r>
              <a:rPr lang="en-US" smtClean="0"/>
              <a:t>Đường viền phía trên hốc mắt</a:t>
            </a:r>
          </a:p>
          <a:p>
            <a:pPr marL="548640" lvl="2" indent="-274320">
              <a:buClr>
                <a:schemeClr val="accent3"/>
              </a:buClr>
              <a:buSzPct val="95000"/>
            </a:pPr>
            <a:r>
              <a:rPr lang="en-US" smtClean="0"/>
              <a:t>Khu vực giữa mũi và mắt</a:t>
            </a:r>
          </a:p>
          <a:p>
            <a:pPr marL="548640" lvl="2" indent="-274320">
              <a:buClr>
                <a:schemeClr val="accent3"/>
              </a:buClr>
              <a:buSzPct val="95000"/>
            </a:pPr>
            <a:r>
              <a:rPr lang="en-US" smtClean="0"/>
              <a:t>Khu vực xung quanh xương gò má</a:t>
            </a:r>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marL="274320" lvl="1" indent="-274320">
              <a:buClr>
                <a:schemeClr val="accent3"/>
              </a:buClr>
              <a:buSzPct val="95000"/>
              <a:buNone/>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Nhận dạng khuôn mặt</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en-US" smtClean="0"/>
              <a:t>Phương pháp nhận dạng khuôn mặt (Face Regconition) tập trung vào các đặc trưng sinh trắc học của khuôn mặt người theo một bản đồ khuôn mặt dạng 2 chiều (hoặc 3 chiều)</a:t>
            </a:r>
          </a:p>
          <a:p>
            <a:pPr marL="274320" lvl="1" indent="-274320">
              <a:buClr>
                <a:schemeClr val="accent3"/>
              </a:buClr>
              <a:buSzPct val="95000"/>
            </a:pPr>
            <a:r>
              <a:rPr lang="en-US" smtClean="0"/>
              <a:t>Trích chọn các đặc trưng của khuôn mặt rồi dựng thành các khung mẫu duy nhất về khuôn mặt từng người</a:t>
            </a:r>
          </a:p>
          <a:p>
            <a:pPr marL="274320" lvl="1" indent="-274320">
              <a:buClr>
                <a:schemeClr val="accent3"/>
              </a:buClr>
              <a:buSzPct val="95000"/>
            </a:pPr>
            <a:r>
              <a:rPr lang="en-US" smtClean="0"/>
              <a:t>Đối sánh các mẫu đó với tập rất lớn các mẫu có trong cơ sở dữ liệu và đưa ra kết luận</a:t>
            </a:r>
            <a:endParaRPr lang="vi-VN" smtClean="0"/>
          </a:p>
          <a:p>
            <a:pPr marL="274320" lvl="1" indent="-274320">
              <a:buClr>
                <a:schemeClr val="accent3"/>
              </a:buClr>
              <a:buSzPct val="95000"/>
              <a:buNone/>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Nhận dạng khuôn mặt</a:t>
            </a:r>
            <a:endParaRPr lang="vi-VN"/>
          </a:p>
        </p:txBody>
      </p:sp>
      <p:pic>
        <p:nvPicPr>
          <p:cNvPr id="2050" name="Picture 2" descr="C:\Users\Thangbeomerock\Downloads\face_geometry.jpg"/>
          <p:cNvPicPr>
            <a:picLocks noGrp="1" noChangeAspect="1" noChangeArrowheads="1"/>
          </p:cNvPicPr>
          <p:nvPr>
            <p:ph idx="1"/>
          </p:nvPr>
        </p:nvPicPr>
        <p:blipFill>
          <a:blip r:embed="rId2"/>
          <a:srcRect/>
          <a:stretch>
            <a:fillRect/>
          </a:stretch>
        </p:blipFill>
        <p:spPr bwMode="auto">
          <a:xfrm>
            <a:off x="1142975" y="1857364"/>
            <a:ext cx="2341579" cy="3214710"/>
          </a:xfrm>
          <a:prstGeom prst="rect">
            <a:avLst/>
          </a:prstGeom>
          <a:noFill/>
        </p:spPr>
      </p:pic>
      <p:pic>
        <p:nvPicPr>
          <p:cNvPr id="2052" name="Picture 4" descr="C:\Users\Thangbeomerock\Desktop\face_template.jpg"/>
          <p:cNvPicPr>
            <a:picLocks noChangeAspect="1" noChangeArrowheads="1"/>
          </p:cNvPicPr>
          <p:nvPr/>
        </p:nvPicPr>
        <p:blipFill>
          <a:blip r:embed="rId3"/>
          <a:srcRect/>
          <a:stretch>
            <a:fillRect/>
          </a:stretch>
        </p:blipFill>
        <p:spPr bwMode="auto">
          <a:xfrm>
            <a:off x="4429124" y="1857364"/>
            <a:ext cx="3143272" cy="329015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529</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ĐẠI HỌC BÁCH KHOA HÀ NỘI ViỆN CÔNG NGHỆ THÔNG TIN VÀ TRUYỀN THÔNG</vt:lpstr>
      <vt:lpstr>Nội dung</vt:lpstr>
      <vt:lpstr>Sinh trắc học</vt:lpstr>
      <vt:lpstr>Công nghệ sinh trắc học</vt:lpstr>
      <vt:lpstr>Sinh trắc học</vt:lpstr>
      <vt:lpstr>Ứng dụng</vt:lpstr>
      <vt:lpstr>Đặc trưng sinh trắc khuôn mặt</vt:lpstr>
      <vt:lpstr>Nhận dạng khuôn mặt</vt:lpstr>
      <vt:lpstr>Nhận dạng khuôn mặt</vt:lpstr>
      <vt:lpstr>Quá trình nhận dạng khuôn mặt</vt:lpstr>
      <vt:lpstr>Quá trình nhận dạng khuôn mặt</vt:lpstr>
      <vt:lpstr>Quá trình nhận dạng khuôn mặt</vt:lpstr>
      <vt:lpstr>Một số phương pháp</vt:lpstr>
      <vt:lpstr>Các vấn đề cần giải quyết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CÔNG NGHỆ THÔNG TIN VÀ TRUYỀN THÔNG</dc:title>
  <dc:creator>Thangbeomerock</dc:creator>
  <cp:lastModifiedBy>Thangbeomerock</cp:lastModifiedBy>
  <cp:revision>48</cp:revision>
  <dcterms:created xsi:type="dcterms:W3CDTF">2011-05-03T19:47:01Z</dcterms:created>
  <dcterms:modified xsi:type="dcterms:W3CDTF">2011-05-09T20:06:46Z</dcterms:modified>
</cp:coreProperties>
</file>