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1176-B869-4584-93A9-032F8FE292AB}" type="datetimeFigureOut">
              <a:rPr lang="vi-VN" smtClean="0"/>
              <a:t>25/04/2011</a:t>
            </a:fld>
            <a:endParaRPr lang="vi-V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3E50-EE1E-4027-9FDB-4187F42E17E8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1176-B869-4584-93A9-032F8FE292AB}" type="datetimeFigureOut">
              <a:rPr lang="vi-VN" smtClean="0"/>
              <a:t>25/04/2011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3E50-EE1E-4027-9FDB-4187F42E17E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1176-B869-4584-93A9-032F8FE292AB}" type="datetimeFigureOut">
              <a:rPr lang="vi-VN" smtClean="0"/>
              <a:t>25/04/2011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3E50-EE1E-4027-9FDB-4187F42E17E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1176-B869-4584-93A9-032F8FE292AB}" type="datetimeFigureOut">
              <a:rPr lang="vi-VN" smtClean="0"/>
              <a:t>25/04/2011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3E50-EE1E-4027-9FDB-4187F42E17E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1176-B869-4584-93A9-032F8FE292AB}" type="datetimeFigureOut">
              <a:rPr lang="vi-VN" smtClean="0"/>
              <a:t>25/04/2011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3E50-EE1E-4027-9FDB-4187F42E17E8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1176-B869-4584-93A9-032F8FE292AB}" type="datetimeFigureOut">
              <a:rPr lang="vi-VN" smtClean="0"/>
              <a:t>25/04/2011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3E50-EE1E-4027-9FDB-4187F42E17E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1176-B869-4584-93A9-032F8FE292AB}" type="datetimeFigureOut">
              <a:rPr lang="vi-VN" smtClean="0"/>
              <a:t>25/04/2011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3E50-EE1E-4027-9FDB-4187F42E17E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1176-B869-4584-93A9-032F8FE292AB}" type="datetimeFigureOut">
              <a:rPr lang="vi-VN" smtClean="0"/>
              <a:t>25/04/2011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3E50-EE1E-4027-9FDB-4187F42E17E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1176-B869-4584-93A9-032F8FE292AB}" type="datetimeFigureOut">
              <a:rPr lang="vi-VN" smtClean="0"/>
              <a:t>25/04/2011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3E50-EE1E-4027-9FDB-4187F42E17E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1176-B869-4584-93A9-032F8FE292AB}" type="datetimeFigureOut">
              <a:rPr lang="vi-VN" smtClean="0"/>
              <a:t>25/04/2011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3E50-EE1E-4027-9FDB-4187F42E17E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1176-B869-4584-93A9-032F8FE292AB}" type="datetimeFigureOut">
              <a:rPr lang="vi-VN" smtClean="0"/>
              <a:t>25/04/2011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C5A3E50-EE1E-4027-9FDB-4187F42E17E8}" type="slidenum">
              <a:rPr lang="vi-VN" smtClean="0"/>
              <a:t>‹#›</a:t>
            </a:fld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40A1176-B869-4584-93A9-032F8FE292AB}" type="datetimeFigureOut">
              <a:rPr lang="vi-VN" smtClean="0"/>
              <a:t>25/04/2011</a:t>
            </a:fld>
            <a:endParaRPr lang="vi-V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5A3E50-EE1E-4027-9FDB-4187F42E17E8}" type="slidenum">
              <a:rPr lang="vi-VN" smtClean="0"/>
              <a:t>‹#›</a:t>
            </a:fld>
            <a:endParaRPr lang="vi-V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500042"/>
            <a:ext cx="7851648" cy="1143008"/>
          </a:xfrm>
        </p:spPr>
        <p:txBody>
          <a:bodyPr>
            <a:normAutofit/>
          </a:bodyPr>
          <a:lstStyle/>
          <a:p>
            <a:pPr algn="ctr"/>
            <a:r>
              <a:rPr lang="en-US" sz="24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ĐẠI HỌC BÁCH KHOA HÀ NỘI</a:t>
            </a:r>
            <a:br>
              <a:rPr lang="en-US" sz="24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4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ViỆN CÔNG NGHỆ THÔNG TIN VÀ TRUYỀN THÔNG</a:t>
            </a:r>
            <a:endParaRPr lang="vi-VN" b="0">
              <a:solidFill>
                <a:srgbClr val="FF0000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857364"/>
            <a:ext cx="7854696" cy="392909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43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BÀI TẬP </a:t>
            </a:r>
            <a:r>
              <a:rPr lang="en-US" sz="43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LỚN </a:t>
            </a:r>
            <a:r>
              <a:rPr lang="en-US" sz="43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AN NINH MẠNG</a:t>
            </a:r>
            <a:endParaRPr lang="en-US" sz="4300" b="1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9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9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“Bảo mật trong Web Service”</a:t>
            </a:r>
            <a:endParaRPr lang="en-US" sz="3900" i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i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2400" b="1" smtClean="0"/>
              <a:t>Giáo viên		: PGS.</a:t>
            </a:r>
            <a:r>
              <a:rPr 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TS.Nguyễn Linh Giang</a:t>
            </a:r>
            <a:endParaRPr lang="en-US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2400" b="1" smtClean="0"/>
              <a:t>Sinh viên </a:t>
            </a:r>
            <a:r>
              <a:rPr lang="en-US" sz="2400" b="1" smtClean="0"/>
              <a:t>thực </a:t>
            </a:r>
            <a:r>
              <a:rPr lang="en-US" sz="2400" b="1" smtClean="0"/>
              <a:t>hiện   : Nguyễn </a:t>
            </a:r>
            <a:r>
              <a:rPr lang="en-US" sz="2400" b="1" smtClean="0"/>
              <a:t>Hồng Phúc – 20072236</a:t>
            </a:r>
          </a:p>
          <a:p>
            <a:pPr algn="l"/>
            <a:r>
              <a:rPr lang="en-US" sz="2400" b="1" smtClean="0"/>
              <a:t>		</a:t>
            </a:r>
            <a:r>
              <a:rPr lang="en-US" sz="2400" b="1" smtClean="0"/>
              <a:t>	</a:t>
            </a:r>
            <a:r>
              <a:rPr lang="en-US" sz="2400" b="1" smtClean="0"/>
              <a:t>   Vũ </a:t>
            </a:r>
            <a:r>
              <a:rPr lang="en-US" sz="2400" b="1" smtClean="0"/>
              <a:t>Thành Trung       - 20073070</a:t>
            </a:r>
          </a:p>
          <a:p>
            <a:pPr algn="l"/>
            <a:r>
              <a:rPr lang="en-US" sz="2400" b="1" smtClean="0"/>
              <a:t>		</a:t>
            </a:r>
            <a:r>
              <a:rPr lang="en-US" sz="2400" b="1" smtClean="0"/>
              <a:t>	</a:t>
            </a:r>
            <a:endParaRPr lang="en-US" sz="2400" b="1" smtClean="0"/>
          </a:p>
          <a:p>
            <a:pPr algn="l"/>
            <a:r>
              <a:rPr lang="en-US" sz="2400" b="1" smtClean="0"/>
              <a:t>Lớp</a:t>
            </a:r>
            <a:r>
              <a:rPr lang="en-US" sz="2400" b="1" smtClean="0"/>
              <a:t>:                                </a:t>
            </a:r>
            <a:r>
              <a:rPr lang="en-US" sz="2400" b="1" smtClean="0"/>
              <a:t>: Truyền </a:t>
            </a:r>
            <a:r>
              <a:rPr lang="en-US" sz="2400" b="1" smtClean="0"/>
              <a:t>thông mạng-K52</a:t>
            </a:r>
            <a:endParaRPr lang="en-US" sz="2800" b="1" smtClean="0"/>
          </a:p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 về chứng chỉ X509</a:t>
            </a:r>
            <a:endParaRPr lang="vi-VN"/>
          </a:p>
        </p:txBody>
      </p:sp>
      <p:pic>
        <p:nvPicPr>
          <p:cNvPr id="4" name="Content Placeholder 3" descr="C:\Users\Thangbeomerock\Desktop\xm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3675" y="1935163"/>
            <a:ext cx="689664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/>
          <a:lstStyle/>
          <a:p>
            <a:r>
              <a:rPr lang="en-US" smtClean="0"/>
              <a:t>Giới thiệu về chứng chỉ X509</a:t>
            </a:r>
            <a:endParaRPr lang="vi-VN"/>
          </a:p>
        </p:txBody>
      </p:sp>
      <p:pic>
        <p:nvPicPr>
          <p:cNvPr id="4" name="Content Placeholder 3" descr="C:\Users\Thangbeomerock\Desktop\ClientCertificat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857364"/>
            <a:ext cx="354631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Thangbeomerock\Desktop\ServerCert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857364"/>
            <a:ext cx="357190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lục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Tổng quan về Web Service</a:t>
            </a:r>
          </a:p>
          <a:p>
            <a:pPr lvl="1"/>
            <a:r>
              <a:rPr lang="en-US" smtClean="0"/>
              <a:t>Khái niệm cơ bản</a:t>
            </a:r>
          </a:p>
          <a:p>
            <a:pPr lvl="1"/>
            <a:r>
              <a:rPr lang="en-US" smtClean="0"/>
              <a:t>Các phương thức hoạt động</a:t>
            </a:r>
          </a:p>
          <a:p>
            <a:r>
              <a:rPr lang="en-US" smtClean="0"/>
              <a:t>Bảo mật trong Web Service</a:t>
            </a:r>
          </a:p>
          <a:p>
            <a:pPr lvl="1"/>
            <a:r>
              <a:rPr lang="en-US" smtClean="0"/>
              <a:t>Tổng quan về chính sách bảo mật</a:t>
            </a:r>
          </a:p>
          <a:p>
            <a:pPr lvl="1"/>
            <a:r>
              <a:rPr lang="en-US" smtClean="0"/>
              <a:t>Mục tiêu bảo mật</a:t>
            </a:r>
          </a:p>
          <a:p>
            <a:pPr lvl="1"/>
            <a:r>
              <a:rPr lang="en-US" smtClean="0"/>
              <a:t>Các phương thức tấn công</a:t>
            </a:r>
          </a:p>
          <a:p>
            <a:pPr lvl="1"/>
            <a:r>
              <a:rPr lang="en-US" smtClean="0"/>
              <a:t>Các giải pháp phòng chống</a:t>
            </a:r>
          </a:p>
          <a:p>
            <a:pPr lvl="1"/>
            <a:r>
              <a:rPr lang="en-US" smtClean="0"/>
              <a:t>Giới thiệu chứng chỉ bảo mật X509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/>
          <a:lstStyle/>
          <a:p>
            <a:r>
              <a:rPr lang="en-US" smtClean="0"/>
              <a:t>Tổng quan về Web Service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3000396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Phương thức giao tiếp giữa hai đối tượng trên mạng</a:t>
            </a:r>
          </a:p>
          <a:p>
            <a:r>
              <a:rPr lang="en-US" smtClean="0"/>
              <a:t>Giao diện để các thành phần kết nối thông qua WSDL</a:t>
            </a:r>
          </a:p>
          <a:p>
            <a:pPr lvl="1"/>
            <a:r>
              <a:rPr lang="en-US" smtClean="0"/>
              <a:t>SOAP</a:t>
            </a:r>
          </a:p>
          <a:p>
            <a:pPr lvl="1"/>
            <a:r>
              <a:rPr lang="en-US" smtClean="0"/>
              <a:t>XML</a:t>
            </a:r>
          </a:p>
          <a:p>
            <a:pPr lvl="0">
              <a:buClr>
                <a:srgbClr val="0BD0D9"/>
              </a:buClr>
            </a:pPr>
            <a:r>
              <a:rPr lang="en-US" smtClean="0">
                <a:solidFill>
                  <a:prstClr val="black"/>
                </a:solidFill>
              </a:rPr>
              <a:t>Các đối tượng tham gia</a:t>
            </a:r>
          </a:p>
          <a:p>
            <a:pPr lvl="1"/>
            <a:r>
              <a:rPr lang="en-US" smtClean="0"/>
              <a:t>Requesters</a:t>
            </a:r>
          </a:p>
          <a:p>
            <a:pPr lvl="1"/>
            <a:r>
              <a:rPr lang="en-US" smtClean="0"/>
              <a:t>Providers</a:t>
            </a:r>
          </a:p>
          <a:p>
            <a:pPr lvl="1">
              <a:buNone/>
            </a:pPr>
            <a:endParaRPr lang="en-US" smtClean="0"/>
          </a:p>
          <a:p>
            <a:pPr lvl="1">
              <a:buNone/>
            </a:pPr>
            <a:endParaRPr lang="vi-VN"/>
          </a:p>
        </p:txBody>
      </p:sp>
      <p:pic>
        <p:nvPicPr>
          <p:cNvPr id="1027" name="Picture 3" descr="C:\Users\Thangbeomerock\Desktop\eav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4929198"/>
            <a:ext cx="2171700" cy="1504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thành phần cơ bản</a:t>
            </a:r>
            <a:endParaRPr lang="vi-VN"/>
          </a:p>
        </p:txBody>
      </p:sp>
      <p:pic>
        <p:nvPicPr>
          <p:cNvPr id="4" name="Content Placeholder 3" descr="C:\Users\Thangbeomerock\Desktop\WebService.gif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000240"/>
            <a:ext cx="5929354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mô hình hoạt động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mtClean="0"/>
              <a:t>Remote Procedure Calls Model</a:t>
            </a:r>
            <a:endParaRPr lang="vi-VN" sz="180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mtClean="0"/>
              <a:t>Representational State Transfer (REST) Model</a:t>
            </a:r>
            <a:endParaRPr lang="vi-VN" sz="180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mtClean="0"/>
              <a:t>Message Oriented Model</a:t>
            </a:r>
            <a:endParaRPr lang="vi-VN" sz="180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mtClean="0"/>
              <a:t>Service Oriented Model</a:t>
            </a:r>
            <a:endParaRPr lang="vi-VN" sz="180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mtClean="0"/>
              <a:t>Resource Oriented Model</a:t>
            </a:r>
            <a:endParaRPr lang="vi-VN" sz="180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mtClean="0"/>
              <a:t>Policy Model</a:t>
            </a:r>
            <a:endParaRPr lang="vi-VN" sz="1800" smtClean="0"/>
          </a:p>
          <a:p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 về bảo mật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Bảo mật tài nguyên trên mạng</a:t>
            </a:r>
          </a:p>
          <a:p>
            <a:r>
              <a:rPr lang="en-US" smtClean="0"/>
              <a:t>Bảo mật việc thực hiện trao đổi thông tin</a:t>
            </a:r>
          </a:p>
          <a:p>
            <a:r>
              <a:rPr lang="en-US" smtClean="0"/>
              <a:t>Các cơ chế, chính sách ràng buộc các đối tượng và tài nguyên tham gia quá trình trao đổi thông tin</a:t>
            </a:r>
          </a:p>
          <a:p>
            <a:pPr lvl="1"/>
            <a:r>
              <a:rPr lang="en-US" smtClean="0"/>
              <a:t>Các chính sách cho phép</a:t>
            </a:r>
          </a:p>
          <a:p>
            <a:pPr lvl="1"/>
            <a:r>
              <a:rPr lang="en-US" smtClean="0"/>
              <a:t>Các chính sách bắt buộc</a:t>
            </a:r>
            <a:endParaRPr lang="vi-V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/>
          <a:lstStyle/>
          <a:p>
            <a:r>
              <a:rPr lang="en-US" smtClean="0"/>
              <a:t>Mục tiêu bảo mật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681550"/>
          </a:xfrm>
        </p:spPr>
        <p:txBody>
          <a:bodyPr>
            <a:normAutofit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mtClean="0"/>
              <a:t>Cơ chế xác thực (Authentication Mechanisms)</a:t>
            </a:r>
            <a:endParaRPr lang="vi-VN" sz="180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mtClean="0"/>
              <a:t>Cơ chế phân quyền (Authorization)</a:t>
            </a:r>
            <a:endParaRPr lang="vi-VN" sz="180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mtClean="0"/>
              <a:t>Toàn vẹn dữ liệu và an toàn dữ liệu (Data Integrity and Data Confidentiality)</a:t>
            </a:r>
            <a:endParaRPr lang="vi-VN" sz="180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mtClean="0"/>
              <a:t>Toàn vẹn giao dịch và giao tiếp (Integrity of Transaction and Communications)</a:t>
            </a:r>
            <a:endParaRPr lang="vi-VN" sz="180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fr-FR" smtClean="0"/>
              <a:t>Loại bỏ từ chối (Non-Repudiation)</a:t>
            </a:r>
            <a:endParaRPr lang="vi-VN" sz="180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mtClean="0"/>
              <a:t>An toàn với thông điệp (End-to-End Integrity and Confidentiality of Messages)</a:t>
            </a:r>
            <a:endParaRPr lang="vi-VN" sz="180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mtClean="0"/>
              <a:t>Kiểm soát vết giao dịch (Audit Trails)</a:t>
            </a:r>
            <a:endParaRPr lang="vi-VN" sz="180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mtClean="0"/>
              <a:t>Các chính sách bảo mật cho các thực thi phân tán (Distributed Enforcement of Security </a:t>
            </a:r>
            <a:r>
              <a:rPr lang="en-US" smtClean="0"/>
              <a:t>Policies</a:t>
            </a:r>
            <a:r>
              <a:rPr lang="en-US" smtClean="0"/>
              <a:t>)</a:t>
            </a:r>
            <a:endParaRPr lang="vi-V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phương thức tấn công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mtClean="0"/>
              <a:t>Message Alteration (Thay đổi nội dung thông điệp)</a:t>
            </a:r>
            <a:endParaRPr lang="vi-VN" sz="180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mtClean="0"/>
              <a:t>Confidentiality (Bảo mật giả)</a:t>
            </a:r>
            <a:endParaRPr lang="vi-VN" sz="180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mtClean="0"/>
              <a:t>Man-in-the-middle</a:t>
            </a:r>
            <a:endParaRPr lang="vi-VN" sz="180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mtClean="0"/>
              <a:t>Spoofing (Giả mạo)</a:t>
            </a:r>
            <a:endParaRPr lang="vi-VN" sz="180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mtClean="0"/>
              <a:t>Denial of Service (Từ chối dịch vụ)</a:t>
            </a:r>
            <a:endParaRPr lang="vi-VN" sz="180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mtClean="0"/>
              <a:t>Replay Attacks (Tấn công phát lại)</a:t>
            </a:r>
            <a:endParaRPr lang="vi-VN" sz="1800" smtClean="0"/>
          </a:p>
          <a:p>
            <a:endParaRPr lang="vi-V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giải pháp bảo mật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mtClean="0"/>
              <a:t>Authentication (Cơ chế xác </a:t>
            </a:r>
            <a:r>
              <a:rPr lang="en-US" smtClean="0"/>
              <a:t>thực</a:t>
            </a:r>
            <a:r>
              <a:rPr lang="en-US" smtClean="0"/>
              <a:t>)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smtClean="0"/>
              <a:t>Thuật toán Kerberos sử dụng ý tưởng DES 56 bit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mtClean="0"/>
              <a:t>Encryption (Mã hóa dữ liệu)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mtClean="0"/>
              <a:t>Digital Signature (Chữ kí số)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72</TotalTime>
  <Words>378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ĐẠI HỌC BÁCH KHOA HÀ NỘI ViỆN CÔNG NGHỆ THÔNG TIN VÀ TRUYỀN THÔNG</vt:lpstr>
      <vt:lpstr>Mục lục</vt:lpstr>
      <vt:lpstr>Tổng quan về Web Service</vt:lpstr>
      <vt:lpstr>Các thành phần cơ bản</vt:lpstr>
      <vt:lpstr>Các mô hình hoạt động</vt:lpstr>
      <vt:lpstr>Tổng quan về bảo mật</vt:lpstr>
      <vt:lpstr>Mục tiêu bảo mật</vt:lpstr>
      <vt:lpstr>Các phương thức tấn công</vt:lpstr>
      <vt:lpstr>Các giải pháp bảo mật</vt:lpstr>
      <vt:lpstr>Giới thiệu về chứng chỉ X509</vt:lpstr>
      <vt:lpstr>Giới thiệu về chứng chỉ X509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Thangbeomerock</dc:creator>
  <cp:lastModifiedBy>Thangbeomerock</cp:lastModifiedBy>
  <cp:revision>23</cp:revision>
  <dcterms:created xsi:type="dcterms:W3CDTF">2011-04-25T06:20:06Z</dcterms:created>
  <dcterms:modified xsi:type="dcterms:W3CDTF">2011-04-25T07:32:20Z</dcterms:modified>
</cp:coreProperties>
</file>