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70" autoAdjust="0"/>
    <p:restoredTop sz="94660"/>
  </p:normalViewPr>
  <p:slideViewPr>
    <p:cSldViewPr>
      <p:cViewPr varScale="1">
        <p:scale>
          <a:sx n="74" d="100"/>
          <a:sy n="74" d="100"/>
        </p:scale>
        <p:origin x="-102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11/29/2010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11/29/2010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11/29/2010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11/29/2010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11/29/2010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11/29/2010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11/29/2010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11/29/2010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90600"/>
            <a:ext cx="7406640" cy="1472184"/>
          </a:xfrm>
        </p:spPr>
        <p:txBody>
          <a:bodyPr>
            <a:noAutofit/>
          </a:bodyPr>
          <a:lstStyle/>
          <a:p>
            <a:pPr algn="ctr"/>
            <a:r>
              <a:rPr lang="en-US" sz="5400" smtClean="0">
                <a:latin typeface="Times New Roman" pitchFamily="18" charset="0"/>
                <a:cs typeface="Times New Roman" pitchFamily="18" charset="0"/>
              </a:rPr>
              <a:t>CÂY QUYẾT ĐỊNH</a:t>
            </a:r>
            <a:endParaRPr lang="vi-VN" sz="5400">
              <a:latin typeface="Times New Roman" pitchFamily="18" charset="0"/>
              <a:cs typeface="Times New Roman" pitchFamily="18" charset="0"/>
            </a:endParaRPr>
          </a:p>
        </p:txBody>
      </p:sp>
      <p:sp>
        <p:nvSpPr>
          <p:cNvPr id="3" name="Subtitle 2"/>
          <p:cNvSpPr>
            <a:spLocks noGrp="1"/>
          </p:cNvSpPr>
          <p:nvPr>
            <p:ph type="subTitle" idx="1"/>
          </p:nvPr>
        </p:nvSpPr>
        <p:spPr>
          <a:xfrm>
            <a:off x="1524000" y="3048000"/>
            <a:ext cx="7406640" cy="3200400"/>
          </a:xfrm>
        </p:spPr>
        <p:txBody>
          <a:bodyPr/>
          <a:lstStyle/>
          <a:p>
            <a:r>
              <a:rPr lang="en-US" smtClean="0">
                <a:latin typeface="Times New Roman" pitchFamily="18" charset="0"/>
                <a:cs typeface="Times New Roman" pitchFamily="18" charset="0"/>
              </a:rPr>
              <a:t>	Giáo viên hướng dẫn: TS. Nguyễn Nhật Quang</a:t>
            </a:r>
          </a:p>
          <a:p>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Sinh viên thực hiện   : Vũ Thành Trung</a:t>
            </a:r>
          </a:p>
          <a:p>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Nguyễn Hồng Phúc</a:t>
            </a:r>
          </a:p>
          <a:p>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Lưu Văn Đảng</a:t>
            </a:r>
          </a:p>
          <a:p>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Nguyễn Văn Hưng</a:t>
            </a:r>
          </a:p>
          <a:p>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Lớp			 : TTM K52</a:t>
            </a:r>
            <a:endParaRPr lang="vi-VN">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Mô phỏng chương trình</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0" lvl="2" fontAlgn="base">
              <a:lnSpc>
                <a:spcPct val="115000"/>
              </a:lnSpc>
              <a:buNone/>
            </a:pPr>
            <a:r>
              <a:rPr lang="fr-FR" sz="2800" i="1" smtClean="0">
                <a:solidFill>
                  <a:srgbClr val="000000"/>
                </a:solidFill>
                <a:latin typeface="Times New Roman"/>
                <a:ea typeface="Arial"/>
                <a:cs typeface="Times New Roman"/>
              </a:rPr>
              <a:t>Form khi ấn vào nút tạo cây :</a:t>
            </a:r>
            <a:endParaRPr lang="vi-VN" sz="2000">
              <a:latin typeface="Arial"/>
              <a:ea typeface="Arial"/>
              <a:cs typeface="Times New Roman"/>
            </a:endParaRPr>
          </a:p>
        </p:txBody>
      </p:sp>
      <p:pic>
        <p:nvPicPr>
          <p:cNvPr id="5" name="Picture 4"/>
          <p:cNvPicPr/>
          <p:nvPr/>
        </p:nvPicPr>
        <p:blipFill>
          <a:blip r:embed="rId2"/>
          <a:srcRect/>
          <a:stretch>
            <a:fillRect/>
          </a:stretch>
        </p:blipFill>
        <p:spPr bwMode="auto">
          <a:xfrm>
            <a:off x="2229432" y="2093180"/>
            <a:ext cx="5695367" cy="40028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Mô phỏng chương trình</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0" lvl="2" fontAlgn="base">
              <a:lnSpc>
                <a:spcPct val="115000"/>
              </a:lnSpc>
              <a:buNone/>
            </a:pPr>
            <a:r>
              <a:rPr lang="en-US" sz="2800" i="1" smtClean="0">
                <a:solidFill>
                  <a:srgbClr val="000000"/>
                </a:solidFill>
                <a:latin typeface="Times New Roman"/>
                <a:ea typeface="Arial"/>
                <a:cs typeface="Times New Roman"/>
              </a:rPr>
              <a:t>Form khi ấn vào </a:t>
            </a:r>
            <a:r>
              <a:rPr lang="en-US" sz="2800" i="1" smtClean="0">
                <a:solidFill>
                  <a:srgbClr val="000000"/>
                </a:solidFill>
                <a:latin typeface="Times New Roman"/>
                <a:ea typeface="Arial"/>
                <a:cs typeface="Times New Roman"/>
              </a:rPr>
              <a:t>nút </a:t>
            </a:r>
            <a:r>
              <a:rPr lang="en-US" sz="2800" i="1" smtClean="0">
                <a:solidFill>
                  <a:srgbClr val="000000"/>
                </a:solidFill>
                <a:latin typeface="Times New Roman"/>
                <a:ea typeface="Arial"/>
                <a:cs typeface="Times New Roman"/>
              </a:rPr>
              <a:t>demo</a:t>
            </a:r>
            <a:endParaRPr lang="vi-VN" sz="2000">
              <a:latin typeface="Arial"/>
              <a:ea typeface="Arial"/>
              <a:cs typeface="Times New Roman"/>
            </a:endParaRPr>
          </a:p>
        </p:txBody>
      </p:sp>
      <p:pic>
        <p:nvPicPr>
          <p:cNvPr id="6" name="Picture 5"/>
          <p:cNvPicPr/>
          <p:nvPr/>
        </p:nvPicPr>
        <p:blipFill>
          <a:blip r:embed="rId2"/>
          <a:srcRect/>
          <a:stretch>
            <a:fillRect/>
          </a:stretch>
        </p:blipFill>
        <p:spPr bwMode="auto">
          <a:xfrm>
            <a:off x="2209800" y="2057400"/>
            <a:ext cx="55626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Điểm yếu của ID3</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342900" lvl="0" indent="-342900" algn="just">
              <a:lnSpc>
                <a:spcPct val="115000"/>
              </a:lnSpc>
              <a:spcAft>
                <a:spcPts val="1000"/>
              </a:spcAft>
              <a:buFont typeface="Times New Roman"/>
              <a:buChar char="-"/>
            </a:pPr>
            <a:r>
              <a:rPr lang="fr-FR" smtClean="0">
                <a:latin typeface="Times New Roman"/>
                <a:ea typeface="Arial"/>
                <a:cs typeface="Times New Roman"/>
              </a:rPr>
              <a:t>Chỉ thích hợp với mô hình có lượng dữ liệu ít, rời rạc</a:t>
            </a:r>
            <a:endParaRPr lang="vi-VN" sz="2400" smtClean="0">
              <a:latin typeface="Arial"/>
              <a:ea typeface="Arial"/>
              <a:cs typeface="Times New Roman"/>
            </a:endParaRPr>
          </a:p>
          <a:p>
            <a:pPr marL="342900" lvl="0" indent="-342900" algn="just">
              <a:lnSpc>
                <a:spcPct val="115000"/>
              </a:lnSpc>
              <a:spcAft>
                <a:spcPts val="1000"/>
              </a:spcAft>
              <a:buFont typeface="Times New Roman"/>
              <a:buChar char="-"/>
            </a:pPr>
            <a:r>
              <a:rPr lang="fr-FR" smtClean="0">
                <a:latin typeface="Times New Roman"/>
                <a:ea typeface="Arial"/>
                <a:cs typeface="Times New Roman"/>
              </a:rPr>
              <a:t>Không thích ứng được với những tập dữ liệu tạp (dễ phát sinh lỗi)</a:t>
            </a:r>
            <a:endParaRPr lang="vi-VN" sz="2400" smtClean="0">
              <a:latin typeface="Arial"/>
              <a:ea typeface="Arial"/>
              <a:cs typeface="Times New Roman"/>
            </a:endParaRPr>
          </a:p>
          <a:p>
            <a:pPr marL="342900" lvl="0" indent="-342900" algn="just">
              <a:lnSpc>
                <a:spcPct val="115000"/>
              </a:lnSpc>
              <a:spcAft>
                <a:spcPts val="1000"/>
              </a:spcAft>
              <a:buFont typeface="Times New Roman"/>
              <a:buChar char="-"/>
            </a:pPr>
            <a:r>
              <a:rPr lang="fr-FR" smtClean="0">
                <a:latin typeface="Times New Roman"/>
                <a:ea typeface="Arial"/>
                <a:cs typeface="Times New Roman"/>
              </a:rPr>
              <a:t>Không hiệu quả khi xuất hiện những dữ liệu không mong muốn</a:t>
            </a:r>
            <a:endParaRPr lang="vi-VN" sz="2400" smtClean="0">
              <a:latin typeface="Arial"/>
              <a:ea typeface="Arial"/>
              <a:cs typeface="Times New Roman"/>
            </a:endParaRPr>
          </a:p>
          <a:p>
            <a:pPr marL="342900" lvl="0" indent="-342900" algn="just">
              <a:lnSpc>
                <a:spcPct val="115000"/>
              </a:lnSpc>
              <a:spcAft>
                <a:spcPts val="1000"/>
              </a:spcAft>
              <a:buFont typeface="Times New Roman"/>
              <a:buChar char="-"/>
            </a:pPr>
            <a:r>
              <a:rPr lang="fr-FR" smtClean="0">
                <a:latin typeface="Times New Roman"/>
                <a:ea typeface="Arial"/>
                <a:cs typeface="Times New Roman"/>
              </a:rPr>
              <a:t>Cây quyết định khi dựng ra vẫn còn có thể lớn, rườm rà, chưa được tối ưu ở mức tối đa có thể</a:t>
            </a:r>
            <a:endParaRPr lang="vi-VN" sz="2400" smtClean="0">
              <a:latin typeface="Arial"/>
              <a:ea typeface="Arial"/>
              <a:cs typeface="Times New Roman"/>
            </a:endParaRPr>
          </a:p>
          <a:p>
            <a:pPr>
              <a:buNone/>
            </a:pPr>
            <a:endParaRPr lang="vi-V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Cải tiến thuật toán – C4.5</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None/>
            </a:pPr>
            <a:r>
              <a:rPr lang="fr-FR" smtClean="0">
                <a:latin typeface="Times New Roman"/>
                <a:ea typeface="Arial"/>
              </a:rPr>
              <a:t>- Có </a:t>
            </a:r>
            <a:r>
              <a:rPr lang="fr-FR" smtClean="0">
                <a:latin typeface="Times New Roman"/>
                <a:ea typeface="Arial"/>
              </a:rPr>
              <a:t>khả năng phòng tránh hiện </a:t>
            </a:r>
            <a:r>
              <a:rPr lang="fr-FR" smtClean="0">
                <a:latin typeface="Times New Roman"/>
                <a:ea typeface="Arial"/>
              </a:rPr>
              <a:t>tượng </a:t>
            </a:r>
            <a:r>
              <a:rPr lang="fr-FR" smtClean="0">
                <a:latin typeface="Times New Roman"/>
                <a:ea typeface="Arial"/>
              </a:rPr>
              <a:t>Overfiting</a:t>
            </a:r>
            <a:r>
              <a:rPr lang="fr-FR" smtClean="0">
                <a:latin typeface="Times New Roman"/>
                <a:ea typeface="Arial"/>
              </a:rPr>
              <a:t> : là hiện tượng lượng dữ liệu không cần </a:t>
            </a:r>
            <a:r>
              <a:rPr lang="fr-FR" smtClean="0">
                <a:latin typeface="Times New Roman"/>
                <a:ea typeface="Arial"/>
              </a:rPr>
              <a:t>thiết </a:t>
            </a:r>
            <a:endParaRPr lang="fr-FR" smtClean="0">
              <a:latin typeface="Times New Roman"/>
              <a:ea typeface="Arial"/>
            </a:endParaRPr>
          </a:p>
          <a:p>
            <a:pPr marL="342900" lvl="0" indent="-342900" algn="just">
              <a:lnSpc>
                <a:spcPct val="115000"/>
              </a:lnSpc>
              <a:spcAft>
                <a:spcPts val="1000"/>
              </a:spcAft>
              <a:buNone/>
            </a:pPr>
            <a:r>
              <a:rPr lang="fr-FR" smtClean="0">
                <a:latin typeface="Times New Roman"/>
                <a:ea typeface="Arial"/>
                <a:cs typeface="Times New Roman"/>
              </a:rPr>
              <a:t> - Thích </a:t>
            </a:r>
            <a:r>
              <a:rPr lang="fr-FR" smtClean="0">
                <a:latin typeface="Times New Roman"/>
                <a:ea typeface="Arial"/>
                <a:cs typeface="Times New Roman"/>
              </a:rPr>
              <a:t>hợp được với các dữ liệu liên tục</a:t>
            </a:r>
            <a:endParaRPr lang="vi-VN" sz="2400" smtClean="0">
              <a:latin typeface="Arial"/>
              <a:ea typeface="Arial"/>
              <a:cs typeface="Times New Roman"/>
            </a:endParaRPr>
          </a:p>
          <a:p>
            <a:pPr>
              <a:buFontTx/>
              <a:buChar char="-"/>
            </a:pPr>
            <a:r>
              <a:rPr lang="fr-FR" smtClean="0">
                <a:latin typeface="Times New Roman"/>
                <a:ea typeface="Arial"/>
              </a:rPr>
              <a:t>Giải </a:t>
            </a:r>
            <a:r>
              <a:rPr lang="fr-FR" smtClean="0">
                <a:latin typeface="Times New Roman"/>
                <a:ea typeface="Arial"/>
              </a:rPr>
              <a:t>quyết bài toán với trường hợp mà </a:t>
            </a:r>
            <a:r>
              <a:rPr lang="fr-FR" smtClean="0">
                <a:latin typeface="Times New Roman"/>
                <a:ea typeface="Arial"/>
              </a:rPr>
              <a:t>các </a:t>
            </a:r>
            <a:r>
              <a:rPr lang="fr-FR" smtClean="0">
                <a:latin typeface="Times New Roman"/>
                <a:ea typeface="Arial"/>
              </a:rPr>
              <a:t>thuộc </a:t>
            </a:r>
            <a:r>
              <a:rPr lang="fr-FR" smtClean="0">
                <a:latin typeface="Times New Roman"/>
                <a:ea typeface="Arial"/>
              </a:rPr>
              <a:t>tính có dữ </a:t>
            </a:r>
            <a:r>
              <a:rPr lang="fr-FR" smtClean="0">
                <a:latin typeface="Times New Roman"/>
                <a:ea typeface="Arial"/>
              </a:rPr>
              <a:t>liệu </a:t>
            </a:r>
            <a:r>
              <a:rPr lang="fr-FR" smtClean="0">
                <a:latin typeface="Times New Roman"/>
                <a:ea typeface="Arial"/>
              </a:rPr>
              <a:t>trống</a:t>
            </a:r>
          </a:p>
          <a:p>
            <a:pPr>
              <a:buFontTx/>
              <a:buChar char="-"/>
            </a:pPr>
            <a:r>
              <a:rPr lang="fr-FR" smtClean="0">
                <a:latin typeface="Times New Roman"/>
                <a:ea typeface="Arial"/>
              </a:rPr>
              <a:t>Cắt tỉa cây: Pre-pruning, Post-pruning</a:t>
            </a:r>
          </a:p>
          <a:p>
            <a:pPr marL="342900" lvl="0" indent="-342900" algn="just">
              <a:lnSpc>
                <a:spcPct val="115000"/>
              </a:lnSpc>
              <a:spcAft>
                <a:spcPts val="1000"/>
              </a:spcAft>
              <a:buFont typeface="Times New Roman"/>
              <a:buChar char="-"/>
            </a:pPr>
            <a:r>
              <a:rPr lang="fr-FR" smtClean="0">
                <a:latin typeface="Times New Roman"/>
                <a:ea typeface="Arial"/>
                <a:cs typeface="Times New Roman"/>
              </a:rPr>
              <a:t>Có thể chuyển đổi từ Cây quyết định thành các Luật</a:t>
            </a:r>
            <a:endParaRPr lang="vi-VN" sz="2400" smtClean="0">
              <a:latin typeface="Arial"/>
              <a:ea typeface="Arial"/>
              <a:cs typeface="Times New Roman"/>
            </a:endParaRPr>
          </a:p>
          <a:p>
            <a:pPr>
              <a:buFontTx/>
              <a:buChar char="-"/>
            </a:pPr>
            <a:endParaRPr lang="fr-FR" smtClean="0">
              <a:latin typeface="Times New Roman"/>
              <a:ea typeface="Arial"/>
            </a:endParaRPr>
          </a:p>
          <a:p>
            <a:endParaRPr lang="vi-V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Những khó khăn gặp phải</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342900" lvl="0" indent="-342900" algn="just">
              <a:lnSpc>
                <a:spcPct val="115000"/>
              </a:lnSpc>
              <a:spcAft>
                <a:spcPts val="1000"/>
              </a:spcAft>
              <a:buFont typeface="Times New Roman"/>
              <a:buChar char="-"/>
            </a:pPr>
            <a:r>
              <a:rPr lang="en-US" sz="2800" smtClean="0">
                <a:latin typeface="Times New Roman"/>
                <a:ea typeface="Arial"/>
                <a:cs typeface="Times New Roman"/>
              </a:rPr>
              <a:t>Khó khăn trong việc tìm tài liệu cho thuật toán C4.5</a:t>
            </a:r>
            <a:endParaRPr lang="vi-VN" sz="2800" smtClean="0">
              <a:latin typeface="Arial"/>
              <a:ea typeface="Arial"/>
              <a:cs typeface="Times New Roman"/>
            </a:endParaRPr>
          </a:p>
          <a:p>
            <a:pPr marL="342900" lvl="0" indent="-342900" algn="just">
              <a:lnSpc>
                <a:spcPct val="115000"/>
              </a:lnSpc>
              <a:spcAft>
                <a:spcPts val="1000"/>
              </a:spcAft>
              <a:buFont typeface="Times New Roman"/>
              <a:buChar char="-"/>
            </a:pPr>
            <a:r>
              <a:rPr lang="en-US" sz="2800" smtClean="0">
                <a:latin typeface="Times New Roman"/>
                <a:ea typeface="Arial"/>
                <a:cs typeface="Times New Roman"/>
              </a:rPr>
              <a:t>Khó khăn trong việc tìm hiểu về tính chất của khách hàng, thông tin khóa học/lớp học trong thực tiễn ở các trung tâm đào </a:t>
            </a:r>
            <a:r>
              <a:rPr lang="en-US" sz="2800" smtClean="0">
                <a:latin typeface="Times New Roman"/>
                <a:ea typeface="Arial"/>
                <a:cs typeface="Times New Roman"/>
              </a:rPr>
              <a:t>tạo</a:t>
            </a:r>
            <a:r>
              <a:rPr lang="en-US" sz="2800" smtClean="0">
                <a:latin typeface="Times New Roman"/>
                <a:ea typeface="Arial"/>
                <a:cs typeface="Times New Roman"/>
              </a:rPr>
              <a:t>.</a:t>
            </a:r>
          </a:p>
          <a:p>
            <a:pPr marL="342900" lvl="0" indent="-342900" algn="just">
              <a:lnSpc>
                <a:spcPct val="115000"/>
              </a:lnSpc>
              <a:spcAft>
                <a:spcPts val="1000"/>
              </a:spcAft>
              <a:buFont typeface="Times New Roman"/>
              <a:buChar char="-"/>
            </a:pPr>
            <a:r>
              <a:rPr lang="en-US" sz="2800" smtClean="0">
                <a:latin typeface="Times New Roman"/>
                <a:ea typeface="Arial"/>
                <a:cs typeface="Times New Roman"/>
              </a:rPr>
              <a:t>Khó khăn trong việc nhập dữ liệu để kiểm nghiệm vì bài toán đòi hỏi một lượng dữ liệu tương đối lớn, nếu ít dữ liệu quá thì mức độ đánh giá thuật toán sẽ không khách quan.</a:t>
            </a:r>
            <a:endParaRPr lang="vi-VN" sz="2000" smtClean="0">
              <a:latin typeface="Arial"/>
              <a:ea typeface="Arial"/>
              <a:cs typeface="Times New Roman"/>
            </a:endParaRPr>
          </a:p>
          <a:p>
            <a:pPr marL="342900" lvl="0" indent="-342900" algn="just">
              <a:lnSpc>
                <a:spcPct val="115000"/>
              </a:lnSpc>
              <a:spcAft>
                <a:spcPts val="1000"/>
              </a:spcAft>
              <a:buFont typeface="Times New Roman"/>
              <a:buChar char="-"/>
            </a:pPr>
            <a:endParaRPr lang="vi-VN" sz="2800" smtClean="0">
              <a:latin typeface="Arial"/>
              <a:ea typeface="Arial"/>
              <a:cs typeface="Times New Roman"/>
            </a:endParaRPr>
          </a:p>
          <a:p>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Kết luận</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Hiệu năng và chi phí cho công việc là bài toán khó</a:t>
            </a:r>
          </a:p>
          <a:p>
            <a:r>
              <a:rPr lang="en-US" smtClean="0">
                <a:latin typeface="Times New Roman" pitchFamily="18" charset="0"/>
                <a:cs typeface="Times New Roman" pitchFamily="18" charset="0"/>
              </a:rPr>
              <a:t>Những ứng dụng của khoa học kĩ thuật đã giúp ích rất nhiều cho con người</a:t>
            </a:r>
          </a:p>
          <a:p>
            <a:endParaRPr lang="vi-VN">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Nội dung</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Mô hình làm việc</a:t>
            </a:r>
          </a:p>
          <a:p>
            <a:r>
              <a:rPr lang="en-US" smtClean="0">
                <a:latin typeface="Times New Roman" pitchFamily="18" charset="0"/>
                <a:cs typeface="Times New Roman" pitchFamily="18" charset="0"/>
              </a:rPr>
              <a:t>Thuật toán ID3</a:t>
            </a:r>
          </a:p>
          <a:p>
            <a:r>
              <a:rPr lang="en-US" smtClean="0">
                <a:latin typeface="Times New Roman" pitchFamily="18" charset="0"/>
                <a:cs typeface="Times New Roman" pitchFamily="18" charset="0"/>
              </a:rPr>
              <a:t>Cơ sở dữ liệu và DataSet</a:t>
            </a:r>
          </a:p>
          <a:p>
            <a:r>
              <a:rPr lang="en-US" smtClean="0">
                <a:latin typeface="Times New Roman" pitchFamily="18" charset="0"/>
                <a:cs typeface="Times New Roman" pitchFamily="18" charset="0"/>
              </a:rPr>
              <a:t>Mô phỏng chương trình</a:t>
            </a:r>
          </a:p>
          <a:p>
            <a:r>
              <a:rPr lang="en-US" smtClean="0">
                <a:latin typeface="Times New Roman" pitchFamily="18" charset="0"/>
                <a:cs typeface="Times New Roman" pitchFamily="18" charset="0"/>
              </a:rPr>
              <a:t>Những khó khăn và đề xuất cải tiến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Quan hệ khách hàng</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So sánh thông tin khách hàng – thông tin khóa học/lớp học</a:t>
            </a:r>
          </a:p>
          <a:p>
            <a:r>
              <a:rPr lang="en-US" smtClean="0">
                <a:latin typeface="Times New Roman" pitchFamily="18" charset="0"/>
                <a:cs typeface="Times New Roman" pitchFamily="18" charset="0"/>
              </a:rPr>
              <a:t>Chọn ra các đối tượng khách hàng phù hợp</a:t>
            </a:r>
          </a:p>
          <a:p>
            <a:r>
              <a:rPr lang="en-US" smtClean="0">
                <a:latin typeface="Times New Roman" pitchFamily="18" charset="0"/>
                <a:cs typeface="Times New Roman" pitchFamily="18" charset="0"/>
              </a:rPr>
              <a:t>Gửi thư tư vấn, hỗ trợ thông tin khách hàng</a:t>
            </a:r>
          </a:p>
          <a:p>
            <a:pPr>
              <a:buNone/>
            </a:pPr>
            <a:r>
              <a:rPr lang="en-US" smtClean="0">
                <a:latin typeface="Times New Roman" pitchFamily="18" charset="0"/>
                <a:cs typeface="Times New Roman" pitchFamily="18" charset="0"/>
              </a:rPr>
              <a:t>=&gt; Đây là công việc rất vất vả</a:t>
            </a:r>
            <a:endParaRPr lang="vi-VN">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itchFamily="18" charset="0"/>
                <a:cs typeface="Times New Roman" pitchFamily="18" charset="0"/>
              </a:rPr>
              <a:t>Mô hình làm việc của chương trình</a:t>
            </a:r>
            <a:endParaRPr lang="vi-VN">
              <a:latin typeface="Times New Roman" pitchFamily="18" charset="0"/>
              <a:cs typeface="Times New Roman" pitchFamily="18" charset="0"/>
            </a:endParaRPr>
          </a:p>
        </p:txBody>
      </p:sp>
      <p:pic>
        <p:nvPicPr>
          <p:cNvPr id="1026" name="Picture 2" descr="C:\Users\Thangbeomerock\Desktop\AI.jpg"/>
          <p:cNvPicPr>
            <a:picLocks noGrp="1" noChangeAspect="1" noChangeArrowheads="1"/>
          </p:cNvPicPr>
          <p:nvPr>
            <p:ph idx="1"/>
          </p:nvPr>
        </p:nvPicPr>
        <p:blipFill>
          <a:blip r:embed="rId2"/>
          <a:srcRect/>
          <a:stretch>
            <a:fillRect/>
          </a:stretch>
        </p:blipFill>
        <p:spPr bwMode="auto">
          <a:xfrm>
            <a:off x="1905000" y="1295400"/>
            <a:ext cx="6297227" cy="5791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itchFamily="18" charset="0"/>
                <a:cs typeface="Times New Roman" pitchFamily="18" charset="0"/>
              </a:rPr>
              <a:t>Thuật toán ID3</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vi-VN" smtClean="0">
                <a:latin typeface="Times New Roman" pitchFamily="18" charset="0"/>
                <a:cs typeface="Times New Roman" pitchFamily="18" charset="0"/>
              </a:rPr>
              <a:t>Entropy: </a:t>
            </a:r>
            <a:r>
              <a:rPr lang="en-US" smtClean="0">
                <a:solidFill>
                  <a:srgbClr val="000000"/>
                </a:solidFill>
                <a:latin typeface="Times New Roman"/>
                <a:ea typeface="Arial"/>
              </a:rPr>
              <a:t>định mức giá trị cho những nguồn thông tin không </a:t>
            </a:r>
            <a:r>
              <a:rPr lang="en-US" smtClean="0">
                <a:solidFill>
                  <a:srgbClr val="000000"/>
                </a:solidFill>
                <a:latin typeface="Times New Roman"/>
                <a:ea typeface="Arial"/>
              </a:rPr>
              <a:t>chắc </a:t>
            </a:r>
            <a:r>
              <a:rPr lang="en-US" smtClean="0">
                <a:solidFill>
                  <a:srgbClr val="000000"/>
                </a:solidFill>
                <a:latin typeface="Times New Roman"/>
                <a:ea typeface="Arial"/>
              </a:rPr>
              <a:t>chắn</a:t>
            </a:r>
          </a:p>
          <a:p>
            <a:endParaRPr lang="en-US" smtClean="0">
              <a:solidFill>
                <a:srgbClr val="000000"/>
              </a:solidFill>
              <a:latin typeface="Times New Roman"/>
              <a:cs typeface="Times New Roman" pitchFamily="18" charset="0"/>
            </a:endParaRPr>
          </a:p>
          <a:p>
            <a:endParaRPr lang="en-US" smtClean="0">
              <a:solidFill>
                <a:srgbClr val="000000"/>
              </a:solidFill>
              <a:latin typeface="Times New Roman"/>
              <a:cs typeface="Times New Roman" pitchFamily="18" charset="0"/>
            </a:endParaRPr>
          </a:p>
          <a:p>
            <a:endParaRPr lang="en-US" smtClean="0">
              <a:solidFill>
                <a:srgbClr val="000000"/>
              </a:solidFill>
              <a:latin typeface="Times New Roman"/>
              <a:cs typeface="Times New Roman" pitchFamily="18" charset="0"/>
            </a:endParaRPr>
          </a:p>
          <a:p>
            <a:r>
              <a:rPr lang="en-US" smtClean="0">
                <a:solidFill>
                  <a:srgbClr val="000000"/>
                </a:solidFill>
                <a:latin typeface="Times New Roman"/>
                <a:cs typeface="Times New Roman" pitchFamily="18" charset="0"/>
              </a:rPr>
              <a:t>Info – Gain: </a:t>
            </a:r>
            <a:r>
              <a:rPr lang="fr-FR" smtClean="0">
                <a:solidFill>
                  <a:srgbClr val="000000"/>
                </a:solidFill>
                <a:latin typeface="Times New Roman"/>
                <a:ea typeface="Arial"/>
              </a:rPr>
              <a:t>độ lợi thông </a:t>
            </a:r>
            <a:r>
              <a:rPr lang="fr-FR" smtClean="0">
                <a:solidFill>
                  <a:srgbClr val="000000"/>
                </a:solidFill>
                <a:latin typeface="Times New Roman"/>
                <a:ea typeface="Arial"/>
              </a:rPr>
              <a:t>tin </a:t>
            </a:r>
            <a:endParaRPr lang="fr-FR" smtClean="0">
              <a:solidFill>
                <a:srgbClr val="000000"/>
              </a:solidFill>
              <a:latin typeface="Times New Roman"/>
              <a:ea typeface="Arial"/>
            </a:endParaRPr>
          </a:p>
          <a:p>
            <a:endParaRPr lang="fr-FR" smtClean="0">
              <a:solidFill>
                <a:srgbClr val="000000"/>
              </a:solidFill>
              <a:latin typeface="Times New Roman"/>
              <a:ea typeface="Arial"/>
            </a:endParaRPr>
          </a:p>
          <a:p>
            <a:endParaRPr lang="vi-VN" smtClean="0">
              <a:solidFill>
                <a:srgbClr val="000000"/>
              </a:solidFill>
              <a:latin typeface="Times New Roman"/>
              <a:ea typeface="Arial"/>
            </a:endParaRPr>
          </a:p>
          <a:p>
            <a:pPr>
              <a:buNone/>
            </a:pPr>
            <a:endParaRPr lang="vi-VN" smtClean="0">
              <a:latin typeface="Times New Roman" pitchFamily="18" charset="0"/>
              <a:cs typeface="Times New Roman" pitchFamily="18" charset="0"/>
            </a:endParaRPr>
          </a:p>
          <a:p>
            <a:pPr algn="ctr">
              <a:buNone/>
            </a:pPr>
            <a:r>
              <a:rPr lang="vi-VN" smtClean="0">
                <a:latin typeface="Times New Roman" pitchFamily="18" charset="0"/>
                <a:cs typeface="Times New Roman" pitchFamily="18" charset="0"/>
              </a:rPr>
              <a:t>	</a:t>
            </a:r>
            <a:endParaRPr lang="en-US" smtClean="0">
              <a:latin typeface="Times New Roman" pitchFamily="18" charset="0"/>
              <a:cs typeface="Times New Roman" pitchFamily="18" charset="0"/>
            </a:endParaRPr>
          </a:p>
          <a:p>
            <a:pPr algn="ctr">
              <a:buNone/>
            </a:pPr>
            <a:r>
              <a:rPr lang="fr-FR" i="1" smtClean="0">
                <a:latin typeface="Times New Roman" pitchFamily="18" charset="0"/>
                <a:cs typeface="Times New Roman" pitchFamily="18" charset="0"/>
              </a:rPr>
              <a:t>Gain </a:t>
            </a:r>
            <a:r>
              <a:rPr lang="fr-FR" i="1" smtClean="0">
                <a:latin typeface="Times New Roman" pitchFamily="18" charset="0"/>
                <a:cs typeface="Times New Roman" pitchFamily="18" charset="0"/>
              </a:rPr>
              <a:t>(X,T) = H(T) – H(X,T)</a:t>
            </a:r>
            <a:endParaRPr lang="vi-VN" smtClean="0">
              <a:latin typeface="Times New Roman" pitchFamily="18" charset="0"/>
              <a:cs typeface="Times New Roman" pitchFamily="18" charset="0"/>
            </a:endParaRPr>
          </a:p>
          <a:p>
            <a:pPr>
              <a:buNone/>
            </a:pPr>
            <a:r>
              <a:rPr lang="vi-VN" smtClean="0">
                <a:latin typeface="Times New Roman" pitchFamily="18" charset="0"/>
                <a:cs typeface="Times New Roman" pitchFamily="18" charset="0"/>
              </a:rPr>
              <a:t>		</a:t>
            </a:r>
            <a:endParaRPr lang="vi-VN">
              <a:latin typeface="Times New Roman" pitchFamily="18" charset="0"/>
              <a:cs typeface="Times New Roman"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2051" name="Object 3"/>
          <p:cNvGraphicFramePr>
            <a:graphicFrameLocks noChangeAspect="1"/>
          </p:cNvGraphicFramePr>
          <p:nvPr/>
        </p:nvGraphicFramePr>
        <p:xfrm>
          <a:off x="3352800" y="2209800"/>
          <a:ext cx="3124200" cy="950843"/>
        </p:xfrm>
        <a:graphic>
          <a:graphicData uri="http://schemas.openxmlformats.org/presentationml/2006/ole">
            <p:oleObj spid="_x0000_s2051" name="Equation" r:id="rId3" imgW="1409088" imgH="431613" progId="Equation.DSMT4">
              <p:embed/>
            </p:oleObj>
          </a:graphicData>
        </a:graphic>
      </p:graphicFrame>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2053" name="Object 5"/>
          <p:cNvGraphicFramePr>
            <a:graphicFrameLocks noChangeAspect="1"/>
          </p:cNvGraphicFramePr>
          <p:nvPr/>
        </p:nvGraphicFramePr>
        <p:xfrm>
          <a:off x="3733800" y="3962400"/>
          <a:ext cx="2939955" cy="838200"/>
        </p:xfrm>
        <a:graphic>
          <a:graphicData uri="http://schemas.openxmlformats.org/presentationml/2006/ole">
            <p:oleObj spid="_x0000_s2053" name="Equation" r:id="rId4" imgW="1511300" imgH="431800" progId="Equation.DSMT4">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Times New Roman" pitchFamily="18" charset="0"/>
                <a:cs typeface="Times New Roman" pitchFamily="18" charset="0"/>
              </a:rPr>
              <a:t>Ưu điểm của ID3</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342900" lvl="0" indent="-342900" algn="just">
              <a:lnSpc>
                <a:spcPct val="115000"/>
              </a:lnSpc>
              <a:spcAft>
                <a:spcPts val="1000"/>
              </a:spcAft>
              <a:buFont typeface="Times New Roman"/>
              <a:buChar char="-"/>
            </a:pPr>
            <a:r>
              <a:rPr lang="en-US" sz="2800" smtClean="0">
                <a:latin typeface="Times New Roman"/>
                <a:ea typeface="Arial"/>
                <a:cs typeface="Times New Roman"/>
              </a:rPr>
              <a:t>Sử dụng thuật tìm kiếm leo đồi (hill - climbing) dựa trên giá trị Gain để tìm kiếm các thuộc tính trong toàn bộ Cây </a:t>
            </a:r>
            <a:r>
              <a:rPr lang="en-US" sz="2800" smtClean="0">
                <a:latin typeface="Times New Roman"/>
                <a:ea typeface="Arial"/>
                <a:cs typeface="Times New Roman"/>
              </a:rPr>
              <a:t>quyết </a:t>
            </a:r>
            <a:r>
              <a:rPr lang="en-US" sz="2800" smtClean="0">
                <a:latin typeface="Times New Roman"/>
                <a:ea typeface="Arial"/>
                <a:cs typeface="Times New Roman"/>
              </a:rPr>
              <a:t>định</a:t>
            </a:r>
          </a:p>
          <a:p>
            <a:pPr marL="342900" lvl="0" indent="-342900" algn="just">
              <a:lnSpc>
                <a:spcPct val="115000"/>
              </a:lnSpc>
              <a:spcAft>
                <a:spcPts val="1000"/>
              </a:spcAft>
              <a:buFont typeface="Times New Roman"/>
              <a:buChar char="-"/>
            </a:pPr>
            <a:r>
              <a:rPr lang="en-US" sz="2800" smtClean="0">
                <a:latin typeface="Times New Roman"/>
                <a:ea typeface="Arial"/>
                <a:cs typeface="Times New Roman"/>
              </a:rPr>
              <a:t>Đầu ra (Output) chỉ là một giả thuyết đơn (1 kết quả duy </a:t>
            </a:r>
            <a:r>
              <a:rPr lang="en-US" sz="2800" smtClean="0">
                <a:latin typeface="Times New Roman"/>
                <a:ea typeface="Arial"/>
                <a:cs typeface="Times New Roman"/>
              </a:rPr>
              <a:t>nhất</a:t>
            </a:r>
            <a:r>
              <a:rPr lang="en-US" sz="2800" smtClean="0">
                <a:latin typeface="Times New Roman"/>
                <a:ea typeface="Arial"/>
                <a:cs typeface="Times New Roman"/>
              </a:rPr>
              <a:t>)</a:t>
            </a:r>
          </a:p>
          <a:p>
            <a:pPr marL="342900" lvl="0" indent="-342900" algn="just">
              <a:lnSpc>
                <a:spcPct val="115000"/>
              </a:lnSpc>
              <a:spcAft>
                <a:spcPts val="1000"/>
              </a:spcAft>
              <a:buFont typeface="Times New Roman"/>
              <a:buChar char="-"/>
            </a:pPr>
            <a:r>
              <a:rPr lang="en-US" sz="2800" smtClean="0">
                <a:latin typeface="Times New Roman"/>
                <a:ea typeface="Arial"/>
                <a:cs typeface="Times New Roman"/>
              </a:rPr>
              <a:t>Không bao giờ gặp hiện tượng quay lui – tính hội tụ cao</a:t>
            </a:r>
            <a:endParaRPr lang="vi-VN" sz="2800" smtClean="0">
              <a:latin typeface="Arial"/>
              <a:ea typeface="Arial"/>
              <a:cs typeface="Times New Roman"/>
            </a:endParaRPr>
          </a:p>
          <a:p>
            <a:pPr marL="342900" lvl="0" indent="-342900" algn="just">
              <a:lnSpc>
                <a:spcPct val="115000"/>
              </a:lnSpc>
              <a:spcAft>
                <a:spcPts val="1000"/>
              </a:spcAft>
              <a:buFont typeface="Times New Roman"/>
              <a:buChar char="-"/>
            </a:pPr>
            <a:r>
              <a:rPr lang="en-US" sz="2000" smtClean="0">
                <a:latin typeface="Arial"/>
                <a:ea typeface="Arial"/>
                <a:cs typeface="Times New Roman"/>
              </a:rPr>
              <a:t>...</a:t>
            </a:r>
            <a:endParaRPr lang="vi-VN" sz="2000" smtClean="0">
              <a:latin typeface="Arial"/>
              <a:ea typeface="Arial"/>
              <a:cs typeface="Times New Roman"/>
            </a:endParaRPr>
          </a:p>
          <a:p>
            <a:pPr marL="342900" lvl="0" indent="-342900" algn="just">
              <a:lnSpc>
                <a:spcPct val="115000"/>
              </a:lnSpc>
              <a:spcAft>
                <a:spcPts val="1000"/>
              </a:spcAft>
              <a:buFont typeface="Times New Roman"/>
              <a:buChar char="-"/>
            </a:pPr>
            <a:endParaRPr lang="vi-VN" sz="2800" smtClean="0">
              <a:latin typeface="Arial"/>
              <a:ea typeface="Arial"/>
              <a:cs typeface="Times New Roman"/>
            </a:endParaRPr>
          </a:p>
          <a:p>
            <a:endParaRPr lang="vi-VN">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lstStyle/>
          <a:p>
            <a:r>
              <a:rPr lang="en-US" smtClean="0">
                <a:latin typeface="Times New Roman" pitchFamily="18" charset="0"/>
                <a:cs typeface="Times New Roman" pitchFamily="18" charset="0"/>
              </a:rPr>
              <a:t>DataSet</a:t>
            </a:r>
            <a:endParaRPr lang="vi-VN">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447800" y="1066800"/>
          <a:ext cx="7486652" cy="2794000"/>
        </p:xfrm>
        <a:graphic>
          <a:graphicData uri="http://schemas.openxmlformats.org/drawingml/2006/table">
            <a:tbl>
              <a:tblPr firstRow="1" bandRow="1">
                <a:tableStyleId>{5C22544A-7EE6-4342-B048-85BDC9FD1C3A}</a:tableStyleId>
              </a:tblPr>
              <a:tblGrid>
                <a:gridCol w="1058636"/>
                <a:gridCol w="1071336"/>
                <a:gridCol w="1071336"/>
                <a:gridCol w="913493"/>
                <a:gridCol w="990600"/>
                <a:gridCol w="1219199"/>
                <a:gridCol w="1162052"/>
              </a:tblGrid>
              <a:tr h="370840">
                <a:tc>
                  <a:txBody>
                    <a:bodyPr/>
                    <a:lstStyle/>
                    <a:p>
                      <a:pPr>
                        <a:lnSpc>
                          <a:spcPct val="115000"/>
                        </a:lnSpc>
                        <a:spcAft>
                          <a:spcPts val="0"/>
                        </a:spcAft>
                      </a:pPr>
                      <a:r>
                        <a:rPr lang="en-US" sz="1200" b="1">
                          <a:latin typeface="Times New Roman"/>
                          <a:ea typeface="Arial"/>
                          <a:cs typeface="Times New Roman"/>
                        </a:rPr>
                        <a:t>CourseName</a:t>
                      </a:r>
                      <a:endParaRPr lang="vi-VN" sz="1200">
                        <a:latin typeface="Arial"/>
                        <a:ea typeface="Arial"/>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smtClean="0">
                          <a:latin typeface="Times New Roman"/>
                          <a:ea typeface="Arial"/>
                        </a:rPr>
                        <a:t>CourseCertificate</a:t>
                      </a:r>
                      <a:endParaRPr lang="vi-VN" sz="1200"/>
                    </a:p>
                  </a:txBody>
                  <a:tcPr anchor="ctr"/>
                </a:tc>
                <a:tc>
                  <a:txBody>
                    <a:bodyPr/>
                    <a:lstStyle/>
                    <a:p>
                      <a:pPr>
                        <a:lnSpc>
                          <a:spcPct val="115000"/>
                        </a:lnSpc>
                        <a:spcAft>
                          <a:spcPts val="0"/>
                        </a:spcAft>
                      </a:pPr>
                      <a:r>
                        <a:rPr lang="en-US" sz="1200" b="1">
                          <a:latin typeface="Times New Roman"/>
                          <a:ea typeface="Arial"/>
                          <a:cs typeface="Times New Roman"/>
                        </a:rPr>
                        <a:t>GroupName</a:t>
                      </a:r>
                      <a:endParaRPr lang="vi-VN" sz="1100">
                        <a:latin typeface="Arial"/>
                        <a:ea typeface="Arial"/>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smtClean="0">
                          <a:latin typeface="Times New Roman"/>
                          <a:ea typeface="Arial"/>
                        </a:rPr>
                        <a:t>CourseFee</a:t>
                      </a:r>
                      <a:endParaRPr lang="vi-VN" sz="12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smtClean="0">
                          <a:latin typeface="Times New Roman"/>
                          <a:ea typeface="Arial"/>
                        </a:rPr>
                        <a:t>TimeName</a:t>
                      </a:r>
                      <a:endParaRPr lang="vi-VN" sz="12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smtClean="0">
                          <a:latin typeface="Times New Roman"/>
                          <a:ea typeface="Arial"/>
                        </a:rPr>
                        <a:t>TeacherName</a:t>
                      </a:r>
                      <a:endParaRPr lang="vi-VN" sz="1200"/>
                    </a:p>
                  </a:txBody>
                  <a:tcPr anchor="ctr"/>
                </a:tc>
                <a:tc>
                  <a:txBody>
                    <a:bodyPr/>
                    <a:lstStyle/>
                    <a:p>
                      <a:pPr>
                        <a:lnSpc>
                          <a:spcPct val="115000"/>
                        </a:lnSpc>
                        <a:spcAft>
                          <a:spcPts val="0"/>
                        </a:spcAft>
                      </a:pPr>
                      <a:r>
                        <a:rPr lang="en-US" sz="1200" b="1">
                          <a:latin typeface="Times New Roman"/>
                          <a:ea typeface="Arial"/>
                          <a:cs typeface="Times New Roman"/>
                        </a:rPr>
                        <a:t>IsStudentLearned</a:t>
                      </a:r>
                      <a:endParaRPr lang="vi-VN" sz="1100">
                        <a:latin typeface="Arial"/>
                        <a:ea typeface="Arial"/>
                        <a:cs typeface="Times New Roman"/>
                      </a:endParaRPr>
                    </a:p>
                  </a:txBody>
                  <a:tcPr marL="68580" marR="68580" marT="0" marB="0" anchor="ctr"/>
                </a:tc>
              </a:tr>
              <a:tr h="370840">
                <a:tc>
                  <a:txBody>
                    <a:bodyPr/>
                    <a:lstStyle/>
                    <a:p>
                      <a:pPr>
                        <a:spcAft>
                          <a:spcPts val="0"/>
                        </a:spcAft>
                      </a:pPr>
                      <a:r>
                        <a:rPr lang="en-US" sz="1400">
                          <a:latin typeface="Times New Roman"/>
                          <a:ea typeface="Times New Roman"/>
                          <a:cs typeface="Times New Roman"/>
                        </a:rPr>
                        <a:t>CCNA</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CCNA</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Network</a:t>
                      </a:r>
                      <a:endParaRPr lang="vi-VN" sz="1400">
                        <a:latin typeface="Arial"/>
                        <a:ea typeface="Times New Roman"/>
                        <a:cs typeface="Times New Roman"/>
                      </a:endParaRPr>
                    </a:p>
                  </a:txBody>
                  <a:tcPr marL="68580" marR="68580" marT="0" marB="0" anchor="ctr"/>
                </a:tc>
                <a:tc>
                  <a:txBody>
                    <a:bodyPr/>
                    <a:lstStyle/>
                    <a:p>
                      <a:pPr algn="r">
                        <a:spcAft>
                          <a:spcPts val="0"/>
                        </a:spcAft>
                      </a:pPr>
                      <a:r>
                        <a:rPr lang="en-US" sz="1400">
                          <a:latin typeface="Times New Roman"/>
                          <a:ea typeface="Times New Roman"/>
                          <a:cs typeface="Times New Roman"/>
                        </a:rPr>
                        <a:t>300</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Ca Sáng 1</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Nguyễn Văn Cường</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True</a:t>
                      </a:r>
                      <a:endParaRPr lang="vi-VN" sz="1400">
                        <a:latin typeface="Arial"/>
                        <a:ea typeface="Times New Roman"/>
                        <a:cs typeface="Times New Roman"/>
                      </a:endParaRPr>
                    </a:p>
                  </a:txBody>
                  <a:tcPr marL="68580" marR="68580" marT="0" marB="0"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latin typeface="Times New Roman"/>
                          <a:ea typeface="Arial"/>
                        </a:rPr>
                        <a:t>CCNP</a:t>
                      </a:r>
                      <a:endParaRPr lang="vi-VN" sz="1400"/>
                    </a:p>
                  </a:txBody>
                  <a:tcPr anchor="ctr"/>
                </a:tc>
                <a:tc>
                  <a:txBody>
                    <a:bodyPr/>
                    <a:lstStyle/>
                    <a:p>
                      <a:pPr>
                        <a:spcAft>
                          <a:spcPts val="0"/>
                        </a:spcAft>
                      </a:pPr>
                      <a:r>
                        <a:rPr lang="en-US" sz="1400">
                          <a:latin typeface="Times New Roman"/>
                          <a:ea typeface="Times New Roman"/>
                          <a:cs typeface="Times New Roman"/>
                        </a:rPr>
                        <a:t>CCNP</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Network</a:t>
                      </a:r>
                      <a:endParaRPr lang="vi-VN" sz="1400">
                        <a:latin typeface="Arial"/>
                        <a:ea typeface="Times New Roman"/>
                        <a:cs typeface="Times New Roman"/>
                      </a:endParaRPr>
                    </a:p>
                  </a:txBody>
                  <a:tcPr marL="68580" marR="68580" marT="0" marB="0" anchor="ctr"/>
                </a:tc>
                <a:tc>
                  <a:txBody>
                    <a:bodyPr/>
                    <a:lstStyle/>
                    <a:p>
                      <a:pPr algn="r">
                        <a:spcAft>
                          <a:spcPts val="0"/>
                        </a:spcAft>
                      </a:pPr>
                      <a:r>
                        <a:rPr lang="en-US" sz="1400">
                          <a:latin typeface="Times New Roman"/>
                          <a:ea typeface="Times New Roman"/>
                          <a:cs typeface="Times New Roman"/>
                        </a:rPr>
                        <a:t>400</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Ca </a:t>
                      </a:r>
                      <a:r>
                        <a:rPr lang="en-US" sz="1400">
                          <a:latin typeface="Times New Roman"/>
                          <a:ea typeface="Times New Roman"/>
                          <a:cs typeface="Times New Roman"/>
                        </a:rPr>
                        <a:t>Chiều </a:t>
                      </a:r>
                      <a:r>
                        <a:rPr lang="en-US" sz="1400" smtClean="0">
                          <a:latin typeface="Times New Roman"/>
                          <a:ea typeface="Times New Roman"/>
                          <a:cs typeface="Times New Roman"/>
                        </a:rPr>
                        <a:t>1</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Trần Văn Nam</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True</a:t>
                      </a:r>
                      <a:endParaRPr lang="vi-VN" sz="1400">
                        <a:latin typeface="Arial"/>
                        <a:ea typeface="Times New Roman"/>
                        <a:cs typeface="Times New Roman"/>
                      </a:endParaRPr>
                    </a:p>
                  </a:txBody>
                  <a:tcPr marL="68580" marR="68580" marT="0" marB="0"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latin typeface="Times New Roman"/>
                          <a:ea typeface="Arial"/>
                        </a:rPr>
                        <a:t>Office</a:t>
                      </a:r>
                      <a:endParaRPr lang="vi-VN" sz="140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latin typeface="Times New Roman"/>
                          <a:ea typeface="Arial"/>
                        </a:rPr>
                        <a:t>MOS</a:t>
                      </a:r>
                      <a:endParaRPr lang="vi-VN" sz="1400"/>
                    </a:p>
                  </a:txBody>
                  <a:tcPr anchor="ctr"/>
                </a:tc>
                <a:tc>
                  <a:txBody>
                    <a:bodyPr/>
                    <a:lstStyle/>
                    <a:p>
                      <a:pPr>
                        <a:spcAft>
                          <a:spcPts val="0"/>
                        </a:spcAft>
                      </a:pPr>
                      <a:r>
                        <a:rPr lang="en-US" sz="1400">
                          <a:latin typeface="Times New Roman"/>
                          <a:ea typeface="Times New Roman"/>
                          <a:cs typeface="Times New Roman"/>
                        </a:rPr>
                        <a:t>Office</a:t>
                      </a:r>
                      <a:endParaRPr lang="vi-VN" sz="1400">
                        <a:latin typeface="Arial"/>
                        <a:ea typeface="Times New Roman"/>
                        <a:cs typeface="Times New Roman"/>
                      </a:endParaRPr>
                    </a:p>
                  </a:txBody>
                  <a:tcPr marL="68580" marR="68580" marT="0" marB="0" anchor="ctr"/>
                </a:tc>
                <a:tc>
                  <a:txBody>
                    <a:bodyPr/>
                    <a:lstStyle/>
                    <a:p>
                      <a:pPr algn="r">
                        <a:spcAft>
                          <a:spcPts val="0"/>
                        </a:spcAft>
                      </a:pPr>
                      <a:r>
                        <a:rPr lang="en-US" sz="1400">
                          <a:latin typeface="Times New Roman"/>
                          <a:ea typeface="Times New Roman"/>
                          <a:cs typeface="Times New Roman"/>
                        </a:rPr>
                        <a:t>200</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Ca Sáng 2</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Trần Trọng Tài</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True</a:t>
                      </a:r>
                      <a:endParaRPr lang="vi-VN" sz="1400">
                        <a:latin typeface="Arial"/>
                        <a:ea typeface="Times New Roman"/>
                        <a:cs typeface="Times New Roman"/>
                      </a:endParaRPr>
                    </a:p>
                  </a:txBody>
                  <a:tcPr marL="68580" marR="68580" marT="0" marB="0" anchor="ctr"/>
                </a:tc>
              </a:tr>
              <a:tr h="370840">
                <a:tc>
                  <a:txBody>
                    <a:bodyPr/>
                    <a:lstStyle/>
                    <a:p>
                      <a:pPr>
                        <a:spcAft>
                          <a:spcPts val="0"/>
                        </a:spcAft>
                      </a:pPr>
                      <a:r>
                        <a:rPr lang="en-US" sz="1400">
                          <a:latin typeface="Times New Roman"/>
                          <a:ea typeface="Times New Roman"/>
                          <a:cs typeface="Times New Roman"/>
                        </a:rPr>
                        <a:t>CCNA</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CCNA</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Network</a:t>
                      </a:r>
                      <a:endParaRPr lang="vi-VN" sz="1400">
                        <a:latin typeface="Arial"/>
                        <a:ea typeface="Times New Roman"/>
                        <a:cs typeface="Times New Roman"/>
                      </a:endParaRPr>
                    </a:p>
                  </a:txBody>
                  <a:tcPr marL="68580" marR="68580" marT="0" marB="0" anchor="ctr"/>
                </a:tc>
                <a:tc>
                  <a:txBody>
                    <a:bodyPr/>
                    <a:lstStyle/>
                    <a:p>
                      <a:pPr algn="r">
                        <a:spcAft>
                          <a:spcPts val="0"/>
                        </a:spcAft>
                      </a:pPr>
                      <a:r>
                        <a:rPr lang="en-US" sz="1400">
                          <a:latin typeface="Times New Roman"/>
                          <a:ea typeface="Times New Roman"/>
                          <a:cs typeface="Times New Roman"/>
                        </a:rPr>
                        <a:t>300</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Ca Sáng 2</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Nguyễn Văn Cường</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True</a:t>
                      </a:r>
                      <a:endParaRPr lang="vi-VN" sz="1400">
                        <a:latin typeface="Arial"/>
                        <a:ea typeface="Times New Roman"/>
                        <a:cs typeface="Times New Roman"/>
                      </a:endParaRPr>
                    </a:p>
                  </a:txBody>
                  <a:tcPr marL="68580" marR="68580" marT="0" marB="0" anchor="ctr"/>
                </a:tc>
              </a:tr>
              <a:tr h="370840">
                <a:tc>
                  <a:txBody>
                    <a:bodyPr/>
                    <a:lstStyle/>
                    <a:p>
                      <a:pPr>
                        <a:spcAft>
                          <a:spcPts val="0"/>
                        </a:spcAft>
                      </a:pPr>
                      <a:r>
                        <a:rPr lang="en-US" sz="1400">
                          <a:latin typeface="Times New Roman"/>
                          <a:ea typeface="Times New Roman"/>
                          <a:cs typeface="Times New Roman"/>
                        </a:rPr>
                        <a:t>CCNP</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CCNP</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Network</a:t>
                      </a:r>
                      <a:endParaRPr lang="vi-VN" sz="1400">
                        <a:latin typeface="Arial"/>
                        <a:ea typeface="Times New Roman"/>
                        <a:cs typeface="Times New Roman"/>
                      </a:endParaRPr>
                    </a:p>
                  </a:txBody>
                  <a:tcPr marL="68580" marR="68580" marT="0" marB="0" anchor="ctr"/>
                </a:tc>
                <a:tc>
                  <a:txBody>
                    <a:bodyPr/>
                    <a:lstStyle/>
                    <a:p>
                      <a:pPr algn="r">
                        <a:spcAft>
                          <a:spcPts val="0"/>
                        </a:spcAft>
                      </a:pPr>
                      <a:r>
                        <a:rPr lang="en-US" sz="1400">
                          <a:latin typeface="Times New Roman"/>
                          <a:ea typeface="Times New Roman"/>
                          <a:cs typeface="Times New Roman"/>
                        </a:rPr>
                        <a:t>400</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Ca Chiều 1</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Trần Văn Nam</a:t>
                      </a:r>
                      <a:endParaRPr lang="vi-VN" sz="1400">
                        <a:latin typeface="Arial"/>
                        <a:ea typeface="Times New Roman"/>
                        <a:cs typeface="Times New Roman"/>
                      </a:endParaRPr>
                    </a:p>
                  </a:txBody>
                  <a:tcPr marL="68580" marR="68580" marT="0" marB="0" anchor="ctr"/>
                </a:tc>
                <a:tc>
                  <a:txBody>
                    <a:bodyPr/>
                    <a:lstStyle/>
                    <a:p>
                      <a:pPr>
                        <a:spcAft>
                          <a:spcPts val="0"/>
                        </a:spcAft>
                      </a:pPr>
                      <a:r>
                        <a:rPr lang="en-US" sz="1400">
                          <a:latin typeface="Times New Roman"/>
                          <a:ea typeface="Times New Roman"/>
                          <a:cs typeface="Times New Roman"/>
                        </a:rPr>
                        <a:t>True</a:t>
                      </a:r>
                      <a:endParaRPr lang="vi-VN" sz="1400">
                        <a:latin typeface="Arial"/>
                        <a:ea typeface="Times New Roman"/>
                        <a:cs typeface="Times New Roman"/>
                      </a:endParaRPr>
                    </a:p>
                  </a:txBody>
                  <a:tcPr marL="68580" marR="68580" marT="0" marB="0" anchor="ctr"/>
                </a:tc>
              </a:tr>
              <a:tr h="370840">
                <a:tc>
                  <a:txBody>
                    <a:bodyPr/>
                    <a:lstStyle/>
                    <a:p>
                      <a:r>
                        <a:rPr lang="en-US" smtClean="0"/>
                        <a:t>...</a:t>
                      </a:r>
                      <a:endParaRPr lang="vi-VN"/>
                    </a:p>
                  </a:txBody>
                  <a:tcPr/>
                </a:tc>
                <a:tc>
                  <a:txBody>
                    <a:bodyPr/>
                    <a:lstStyle/>
                    <a:p>
                      <a:r>
                        <a:rPr lang="en-US" smtClean="0"/>
                        <a:t>...</a:t>
                      </a:r>
                      <a:endParaRPr lang="vi-VN"/>
                    </a:p>
                  </a:txBody>
                  <a:tcPr/>
                </a:tc>
                <a:tc>
                  <a:txBody>
                    <a:bodyPr/>
                    <a:lstStyle/>
                    <a:p>
                      <a:r>
                        <a:rPr lang="en-US" smtClean="0"/>
                        <a:t>...</a:t>
                      </a:r>
                      <a:endParaRPr lang="vi-VN"/>
                    </a:p>
                  </a:txBody>
                  <a:tcPr/>
                </a:tc>
                <a:tc>
                  <a:txBody>
                    <a:bodyPr/>
                    <a:lstStyle/>
                    <a:p>
                      <a:r>
                        <a:rPr lang="en-US" smtClean="0"/>
                        <a:t>...</a:t>
                      </a:r>
                      <a:endParaRPr lang="vi-VN"/>
                    </a:p>
                  </a:txBody>
                  <a:tcPr/>
                </a:tc>
                <a:tc>
                  <a:txBody>
                    <a:bodyPr/>
                    <a:lstStyle/>
                    <a:p>
                      <a:r>
                        <a:rPr lang="en-US" smtClean="0"/>
                        <a:t>...</a:t>
                      </a:r>
                      <a:endParaRPr lang="vi-VN"/>
                    </a:p>
                  </a:txBody>
                  <a:tcPr/>
                </a:tc>
                <a:tc>
                  <a:txBody>
                    <a:bodyPr/>
                    <a:lstStyle/>
                    <a:p>
                      <a:r>
                        <a:rPr lang="en-US" smtClean="0"/>
                        <a:t>...</a:t>
                      </a:r>
                      <a:endParaRPr lang="vi-VN"/>
                    </a:p>
                  </a:txBody>
                  <a:tcPr/>
                </a:tc>
                <a:tc>
                  <a:txBody>
                    <a:bodyPr/>
                    <a:lstStyle/>
                    <a:p>
                      <a:r>
                        <a:rPr lang="en-US" smtClean="0"/>
                        <a:t>...</a:t>
                      </a:r>
                      <a:endParaRPr lang="vi-VN"/>
                    </a:p>
                  </a:txBody>
                  <a:tcPr/>
                </a:tc>
              </a:tr>
            </a:tbl>
          </a:graphicData>
        </a:graphic>
      </p:graphicFrame>
      <p:sp>
        <p:nvSpPr>
          <p:cNvPr id="5" name="TextBox 4"/>
          <p:cNvSpPr txBox="1"/>
          <p:nvPr/>
        </p:nvSpPr>
        <p:spPr>
          <a:xfrm>
            <a:off x="1447800" y="4038601"/>
            <a:ext cx="7239000" cy="2862322"/>
          </a:xfrm>
          <a:prstGeom prst="rect">
            <a:avLst/>
          </a:prstGeom>
          <a:noFill/>
        </p:spPr>
        <p:txBody>
          <a:bodyPr wrap="square" rtlCol="0">
            <a:spAutoFit/>
          </a:bodyPr>
          <a:lstStyle/>
          <a:p>
            <a:pPr fontAlgn="base"/>
            <a:r>
              <a:rPr lang="fr-FR" smtClean="0">
                <a:latin typeface="Times New Roman" pitchFamily="18" charset="0"/>
                <a:cs typeface="Times New Roman" pitchFamily="18" charset="0"/>
              </a:rPr>
              <a:t>Với Dataset trên, ta có các thuộc tính và miền giá trị :</a:t>
            </a:r>
            <a:endParaRPr lang="vi-VN" smtClean="0">
              <a:latin typeface="Times New Roman" pitchFamily="18" charset="0"/>
              <a:cs typeface="Times New Roman" pitchFamily="18" charset="0"/>
            </a:endParaRPr>
          </a:p>
          <a:p>
            <a:pPr lvl="0" fontAlgn="base"/>
            <a:r>
              <a:rPr lang="fr-FR" smtClean="0">
                <a:latin typeface="Times New Roman" pitchFamily="18" charset="0"/>
                <a:cs typeface="Times New Roman" pitchFamily="18" charset="0"/>
              </a:rPr>
              <a:t>- CourseName</a:t>
            </a:r>
            <a:r>
              <a:rPr lang="fr-FR" smtClean="0">
                <a:latin typeface="Times New Roman" pitchFamily="18" charset="0"/>
                <a:cs typeface="Times New Roman" pitchFamily="18" charset="0"/>
              </a:rPr>
              <a:t> : {MCSA, CCNP, MCDBA, SCJP…}</a:t>
            </a:r>
            <a:endParaRPr lang="vi-VN" smtClean="0">
              <a:latin typeface="Times New Roman" pitchFamily="18" charset="0"/>
              <a:cs typeface="Times New Roman" pitchFamily="18" charset="0"/>
            </a:endParaRPr>
          </a:p>
          <a:p>
            <a:pPr lvl="0" fontAlgn="base"/>
            <a:r>
              <a:rPr lang="fr-FR" smtClean="0">
                <a:latin typeface="Times New Roman" pitchFamily="18" charset="0"/>
                <a:cs typeface="Times New Roman" pitchFamily="18" charset="0"/>
              </a:rPr>
              <a:t>- CourseCertificated</a:t>
            </a:r>
            <a:r>
              <a:rPr lang="fr-FR" smtClean="0">
                <a:latin typeface="Times New Roman" pitchFamily="18" charset="0"/>
                <a:cs typeface="Times New Roman" pitchFamily="18" charset="0"/>
              </a:rPr>
              <a:t> : {CCNP, MCSA, MCDBA}</a:t>
            </a:r>
            <a:endParaRPr lang="vi-VN" smtClean="0">
              <a:latin typeface="Times New Roman" pitchFamily="18" charset="0"/>
              <a:cs typeface="Times New Roman" pitchFamily="18" charset="0"/>
            </a:endParaRPr>
          </a:p>
          <a:p>
            <a:pPr lvl="0" fontAlgn="base"/>
            <a:r>
              <a:rPr lang="fr-FR" smtClean="0">
                <a:latin typeface="Times New Roman" pitchFamily="18" charset="0"/>
                <a:cs typeface="Times New Roman" pitchFamily="18" charset="0"/>
              </a:rPr>
              <a:t>…tương tự với các thuộc tính khác</a:t>
            </a:r>
            <a:endParaRPr lang="vi-VN" smtClean="0">
              <a:latin typeface="Times New Roman" pitchFamily="18" charset="0"/>
              <a:cs typeface="Times New Roman" pitchFamily="18" charset="0"/>
            </a:endParaRPr>
          </a:p>
          <a:p>
            <a:pPr fontAlgn="base"/>
            <a:r>
              <a:rPr lang="fr-FR" smtClean="0">
                <a:latin typeface="Times New Roman" pitchFamily="18" charset="0"/>
                <a:cs typeface="Times New Roman" pitchFamily="18" charset="0"/>
              </a:rPr>
              <a:t>Ta sẽ dựa vào ý tưởng của thuật toán ID3, tính toán các giá trị Entropy H(T), các giá trị H(X,T) và tính giá trị Gain. Từ đó, với giá trị Gain nào lớn nhất thì đó là thuộc tính có độ lợi thông tin lớn nhất thì sẽ được chọn làm nút để xây dựng cây quyết định. Thao tác trên được lặp đi lặp lại đến khi kết thúc (hết thuộc tính để duyệt hoặc tìm ra được lá tối ưu)</a:t>
            </a:r>
            <a:endParaRPr lang="vi-VN" smtClean="0">
              <a:latin typeface="Times New Roman" pitchFamily="18" charset="0"/>
              <a:cs typeface="Times New Roman" pitchFamily="18" charset="0"/>
            </a:endParaRPr>
          </a:p>
          <a:p>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Cơ sở dữ liệu</a:t>
            </a:r>
            <a:endParaRPr lang="vi-VN">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1371600" y="1447800"/>
            <a:ext cx="71755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Mô phỏng chương trình</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i="1" smtClean="0">
                <a:solidFill>
                  <a:srgbClr val="000000"/>
                </a:solidFill>
                <a:latin typeface="Times New Roman"/>
                <a:ea typeface="Arial"/>
              </a:rPr>
              <a:t>Main Form và tập dữ liệu Dataset :</a:t>
            </a:r>
            <a:endParaRPr lang="vi-VN"/>
          </a:p>
        </p:txBody>
      </p:sp>
      <p:pic>
        <p:nvPicPr>
          <p:cNvPr id="4" name="Picture 3"/>
          <p:cNvPicPr/>
          <p:nvPr/>
        </p:nvPicPr>
        <p:blipFill>
          <a:blip r:embed="rId2"/>
          <a:srcRect/>
          <a:stretch>
            <a:fillRect/>
          </a:stretch>
        </p:blipFill>
        <p:spPr bwMode="auto">
          <a:xfrm>
            <a:off x="2209800" y="2133600"/>
            <a:ext cx="54102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132</TotalTime>
  <Words>490</Words>
  <Application>Microsoft Office PowerPoint</Application>
  <PresentationFormat>On-screen Show (4:3)</PresentationFormat>
  <Paragraphs>116</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Solstice</vt:lpstr>
      <vt:lpstr>MathType 6.0 Equation</vt:lpstr>
      <vt:lpstr>CÂY QUYẾT ĐỊNH</vt:lpstr>
      <vt:lpstr>Nội dung</vt:lpstr>
      <vt:lpstr>Quan hệ khách hàng</vt:lpstr>
      <vt:lpstr>Mô hình làm việc của chương trình</vt:lpstr>
      <vt:lpstr>Thuật toán ID3</vt:lpstr>
      <vt:lpstr>Ưu điểm của ID3</vt:lpstr>
      <vt:lpstr>DataSet</vt:lpstr>
      <vt:lpstr>Cơ sở dữ liệu</vt:lpstr>
      <vt:lpstr>Mô phỏng chương trình</vt:lpstr>
      <vt:lpstr>Mô phỏng chương trình</vt:lpstr>
      <vt:lpstr>Mô phỏng chương trình</vt:lpstr>
      <vt:lpstr>Điểm yếu của ID3</vt:lpstr>
      <vt:lpstr>Cải tiến thuật toán – C4.5</vt:lpstr>
      <vt:lpstr>Những khó khăn gặp phải</vt:lpstr>
      <vt:lpstr>Kết luận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CÂY QUYẾT ĐỊNH</dc:title>
  <dc:creator>Thangbeomerock</dc:creator>
  <cp:lastModifiedBy>Thangbeomerock</cp:lastModifiedBy>
  <cp:revision>32</cp:revision>
  <dcterms:created xsi:type="dcterms:W3CDTF">2006-08-16T00:00:00Z</dcterms:created>
  <dcterms:modified xsi:type="dcterms:W3CDTF">2010-11-28T19:31:43Z</dcterms:modified>
</cp:coreProperties>
</file>