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48" r:id="rId5"/>
    <p:sldMasterId id="2147483672" r:id="rId6"/>
  </p:sldMasterIdLst>
  <p:notesMasterIdLst>
    <p:notesMasterId r:id="rId21"/>
  </p:notesMasterIdLst>
  <p:sldIdLst>
    <p:sldId id="257" r:id="rId7"/>
    <p:sldId id="269" r:id="rId8"/>
    <p:sldId id="261" r:id="rId9"/>
    <p:sldId id="262" r:id="rId10"/>
    <p:sldId id="289" r:id="rId11"/>
    <p:sldId id="290" r:id="rId12"/>
    <p:sldId id="280" r:id="rId13"/>
    <p:sldId id="281" r:id="rId14"/>
    <p:sldId id="282" r:id="rId15"/>
    <p:sldId id="283" r:id="rId16"/>
    <p:sldId id="267" r:id="rId17"/>
    <p:sldId id="275" r:id="rId18"/>
    <p:sldId id="286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Huy Phuc" initials="NHP" lastIdx="1" clrIdx="0">
    <p:extLst>
      <p:ext uri="{19B8F6BF-5375-455C-9EA6-DF929625EA0E}">
        <p15:presenceInfo xmlns:p15="http://schemas.microsoft.com/office/powerpoint/2012/main" userId="Nguyen Huy Phu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7079" autoAdjust="0"/>
  </p:normalViewPr>
  <p:slideViewPr>
    <p:cSldViewPr snapToGrid="0">
      <p:cViewPr varScale="1">
        <p:scale>
          <a:sx n="32" d="100"/>
          <a:sy n="32" d="100"/>
        </p:scale>
        <p:origin x="261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6C1D3-DC74-46BE-8788-FBAAA43FACE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6CCFD-AB68-4F11-835D-F5E448BF6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2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Company represents a multi national  supply chain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CFD-AB68-4F11-835D-F5E448BF6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10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CFD-AB68-4F11-835D-F5E448BF6A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44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designed our dimensional model to support the 2 perspectives that were proposed</a:t>
            </a:r>
          </a:p>
          <a:p>
            <a:endParaRPr lang="en-US" dirty="0"/>
          </a:p>
          <a:p>
            <a:r>
              <a:rPr lang="en-US" dirty="0"/>
              <a:t>The model is built in Star Schema. </a:t>
            </a:r>
          </a:p>
          <a:p>
            <a:endParaRPr lang="en-US" dirty="0"/>
          </a:p>
          <a:p>
            <a:r>
              <a:rPr lang="en-US" dirty="0"/>
              <a:t>We have 3 fact tables</a:t>
            </a:r>
          </a:p>
          <a:p>
            <a:r>
              <a:rPr lang="en-US" dirty="0"/>
              <a:t>The first one is Product Sales. This fact table will focus on the Sales perspective which will included the quantity, total sales, profit and discount of each order item.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second one is Order Fact. This fact table will focus on the Supply </a:t>
            </a:r>
            <a:r>
              <a:rPr lang="en-US" dirty="0" err="1"/>
              <a:t>chian</a:t>
            </a:r>
            <a:r>
              <a:rPr lang="en-US" dirty="0"/>
              <a:t> perspective which will included the shipping information, order status and delivery status of each order.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third one is a minor fact table about website traffic. This will have information about the traffic of each product during time of days.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Following the 3 fact tables will be 6 dimension tables covered by Product dimension, Store or warehouse location, Order location, Date of Order, of Shipping and Date for Web 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total 4 hierarchies.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Abt</a:t>
            </a:r>
            <a:r>
              <a:rPr lang="en-US" dirty="0"/>
              <a:t> product, there are 3 levels which are product, category and </a:t>
            </a:r>
            <a:r>
              <a:rPr lang="en-US" dirty="0" err="1"/>
              <a:t>deparment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store location, it will be from City to State to Country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Order location, there will be from city </a:t>
            </a:r>
            <a:r>
              <a:rPr lang="en-US" dirty="0" err="1"/>
              <a:t>upto</a:t>
            </a:r>
            <a:r>
              <a:rPr lang="en-US" dirty="0"/>
              <a:t> market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date will be month, quarter and year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CFD-AB68-4F11-835D-F5E448BF6A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And finally present our dimensional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CFD-AB68-4F11-835D-F5E448BF6A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6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118 t</a:t>
            </a:r>
            <a:r>
              <a:rPr lang="en-US"/>
              <a:t>ypes of products which are </a:t>
            </a:r>
            <a:r>
              <a:rPr lang="en-US" err="1"/>
              <a:t>devided</a:t>
            </a:r>
            <a:r>
              <a:rPr lang="en-US"/>
              <a:t> into 50 categories.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CFD-AB68-4F11-835D-F5E448BF6A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38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err="1">
                <a:cs typeface="Calibri"/>
              </a:rPr>
              <a:t>And</a:t>
            </a:r>
            <a:r>
              <a:rPr lang="pt-PT">
                <a:cs typeface="Calibri"/>
              </a:rPr>
              <a:t> africa</a:t>
            </a:r>
          </a:p>
          <a:p>
            <a:endParaRPr lang="pt-PT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CFD-AB68-4F11-835D-F5E448BF6A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1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Now, we are going to talk about data discovery. The goal for this part was to have an overview of the main insights about the data, to understand possible patterns: on sales, products and customers.</a:t>
            </a:r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let´s discuss sales per year. As you can see on the graph, between 2015 and 2017, sales decreased about four percent.  In 2015, Mendeley had a revenue of around 12.3 millions and, 2 years later, this value decreased half a million, to around 11.8 millions.</a:t>
            </a:r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CFD-AB68-4F11-835D-F5E448BF6A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32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Regarding sales per region, Mendeley ships it´s products to five different markets all over the world mostly, for Europe and south America, which represent almost sixty percent of the total sales. </a:t>
            </a:r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CFD-AB68-4F11-835D-F5E448BF6A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34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terms of revenue per country, it is interesting to note that United States buys almost twice as France. Although Europe is the most represented continent with 4 countries on the top 10. </a:t>
            </a:r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CFD-AB68-4F11-835D-F5E448BF6A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8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Regarding the main categories of products shipped, they are mostly sports related, like cleats, fishing and hiking products. </a:t>
            </a:r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our company also ship other kind of products like clothing and electronic products. </a:t>
            </a:r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process of data discovery we have found some potential business problems that we aim to analyse on our project. Let´s discuss them.</a:t>
            </a:r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CFD-AB68-4F11-835D-F5E448BF6A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8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err="1"/>
              <a:t>Write</a:t>
            </a:r>
            <a:r>
              <a:rPr lang="pt-PT"/>
              <a:t> a </a:t>
            </a:r>
            <a:r>
              <a:rPr lang="pt-PT" err="1"/>
              <a:t>sentence</a:t>
            </a:r>
            <a:r>
              <a:rPr lang="pt-PT"/>
              <a:t> </a:t>
            </a:r>
            <a:r>
              <a:rPr lang="pt-PT" err="1"/>
              <a:t>commenting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picture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err="1"/>
              <a:t>numbers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6CCFD-AB68-4F11-835D-F5E448BF6A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1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8733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898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2990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A1AB-2EFE-E84F-BA12-C61C7B683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0EE01-0D66-0243-84DF-92C8CF862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6F26-EA6C-274E-8156-24E02082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6A5D7-8436-6D46-BA47-D283DE05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F9794-B114-5549-8626-AC98EAF5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50121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DE98-074E-2740-9688-612EA229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DAD4B-E3F6-5949-8CE4-A34BD08D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B644-8C7F-DA4F-AE20-E8BFCFBD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01EB-A4E9-9F42-8D6F-3E004159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0921D-0C93-774C-84E4-ECDBC570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74883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2969-CE47-E44B-8136-3B6C3E79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DEC48-AA52-914D-805D-A1CE0AC3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082EC-BE91-C646-A5AC-DCE012C6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071F9-D1E0-7141-9C36-04EBF586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4302-D753-6A45-8CFF-4A1705E3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8209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1C24-5671-B845-8052-22443268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9762-26C3-CF4E-A516-B4F6DB126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4A934-3F1D-8B49-AE03-EC1D3E03B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8EE07-1CE8-2A4D-8DEA-DCD219CB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8A0F6-B549-6140-8CAD-4510E214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15AB3-836C-5C43-9315-D12623F8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5317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FAB9-0C27-4146-82C4-1CBB2135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1A1BC-F896-4D4A-A934-6A77D36B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18100-AAAD-B146-B009-D11355B50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2F0A2-0BA0-314D-B087-36A288FFC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02855-68C6-3740-AE12-4DEE16E91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5D181-6355-DF43-A3A5-48E59BD3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0F3CA-3E78-EF47-808E-6B903792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2819F-257A-A543-850D-5FEF2D93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8409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5771-36B9-9B4F-B9C1-2A02C4C4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0F46A-7D4F-5643-9073-3AEFC74A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54C79-ACC9-384C-9C52-E01582F9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7AB66-CCC6-C146-A7C3-55D0B253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97794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DA778-9904-9440-99E9-46570776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3216F-4BFB-AA40-B87C-FE39E5B7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E9163-B96D-CE4A-9AE2-7B3412A2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64576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4C7B-EDBF-DC4C-98DC-6C3FED98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3AE7-1289-394E-BEFF-0941D074E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B7853-26FB-E841-89CF-C1D2C8503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9EA02-F75B-2D4C-B59F-57FDE41E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2B5F5-F034-504F-B772-30F0A359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F4214-E0BA-324B-B97B-FD8F46BC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873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43047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3819-4744-5643-8CA2-66E9976F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685F0-6AB1-3748-982A-92A65AC1E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61BB5-39D4-7C49-B659-3D2FC9752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BCDA0-6DB1-1547-928A-DF37A788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41887-6815-9B4A-8115-4120CBB8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5F626-5C32-4847-A4BD-F3CE08B1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08606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5E45-E2AF-7A4B-89AE-D4E3BE5E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1C2D2-7F29-7D42-B1EC-E9A28682A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9FB6-DE66-2B45-9F51-E6958836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05242-AA4C-3E47-96E3-E87DC2FA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3FC4A-7DFE-EE45-B966-FD62F3FD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96336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CAB28-20E9-9043-8FF6-A35637917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3642D-2F91-0A40-B4DC-F3DF3C440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B119-43B5-9A46-B166-58137476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64AC8-07B4-8E47-9AEF-6E743AD9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4FF4-901D-A74F-9DCB-39BB245F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90544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67831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227201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677523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946691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95935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381041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1408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78882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58364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695712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411925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8111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8713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6176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6862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324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216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3603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63966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CDF03-91B1-2346-982E-8B0EC386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808F7-A1FB-4740-AD2E-3A46C462C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5F836-E949-0445-8AC8-A1B80693D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D2B87-C0E4-C243-B09A-6CF46AE97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9C683-1D54-E146-88CA-632AA6862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3921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2E4C2-25BA-914A-AD72-34F0A32B0EB9}" type="datetimeFigureOut">
              <a:rPr lang="en-PT" smtClean="0"/>
              <a:t>03/24/2021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50979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18" b="18438"/>
          <a:stretch/>
        </p:blipFill>
        <p:spPr>
          <a:xfrm>
            <a:off x="0" y="3789122"/>
            <a:ext cx="12192000" cy="34544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58800" y="659364"/>
            <a:ext cx="10213249" cy="2384095"/>
            <a:chOff x="-755131" y="-52873"/>
            <a:chExt cx="18620276" cy="4768190"/>
          </a:xfrm>
        </p:grpSpPr>
        <p:sp>
          <p:nvSpPr>
            <p:cNvPr id="5" name="TextBox 5"/>
            <p:cNvSpPr txBox="1"/>
            <p:nvPr/>
          </p:nvSpPr>
          <p:spPr>
            <a:xfrm>
              <a:off x="-755131" y="921371"/>
              <a:ext cx="17865144" cy="33059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400"/>
                </a:lnSpc>
              </a:pPr>
              <a:r>
                <a:rPr lang="en-US" sz="6600">
                  <a:solidFill>
                    <a:srgbClr val="DFDFDF"/>
                  </a:solidFill>
                  <a:latin typeface="HK Grotesk Bold Bold"/>
                </a:rPr>
                <a:t>MENDELEY</a:t>
              </a:r>
            </a:p>
            <a:p>
              <a:pPr>
                <a:lnSpc>
                  <a:spcPts val="6400"/>
                </a:lnSpc>
              </a:pPr>
              <a:r>
                <a:rPr lang="en-US" sz="6600">
                  <a:solidFill>
                    <a:srgbClr val="DFDFDF"/>
                  </a:solidFill>
                  <a:latin typeface="HK Grotesk Bold Bold"/>
                </a:rPr>
                <a:t>SMART SUPPLY CHAIN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47131" y="-52873"/>
              <a:ext cx="17865144" cy="531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600">
                  <a:solidFill>
                    <a:srgbClr val="DFDFDF"/>
                  </a:solidFill>
                  <a:latin typeface="HK Grotesk Medium"/>
                </a:rPr>
                <a:t>Business Intelligence course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" y="4235825"/>
              <a:ext cx="17865144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DFDFDF"/>
                  </a:solidFill>
                  <a:latin typeface="HK Grotesk Light"/>
                </a:rPr>
                <a:t>By Group 006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758760" y="2824773"/>
            <a:ext cx="747440" cy="858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  <a:spcBef>
                <a:spcPct val="0"/>
              </a:spcBef>
            </a:pPr>
            <a:endParaRPr lang="en-US" sz="1200">
              <a:solidFill>
                <a:srgbClr val="FFFFFF"/>
              </a:solidFill>
              <a:latin typeface="HK Grotesk Medium Bold"/>
            </a:endParaRPr>
          </a:p>
          <a:p>
            <a:pPr algn="r">
              <a:lnSpc>
                <a:spcPts val="1680"/>
              </a:lnSpc>
              <a:spcBef>
                <a:spcPct val="0"/>
              </a:spcBef>
            </a:pPr>
            <a:endParaRPr lang="en-US" sz="1200">
              <a:solidFill>
                <a:srgbClr val="FFFFFF"/>
              </a:solidFill>
              <a:latin typeface="HK Grotesk Medium Bold"/>
            </a:endParaRPr>
          </a:p>
          <a:p>
            <a:pPr algn="r">
              <a:lnSpc>
                <a:spcPts val="1680"/>
              </a:lnSpc>
              <a:spcBef>
                <a:spcPct val="0"/>
              </a:spcBef>
            </a:pPr>
            <a:endParaRPr lang="en-US" sz="1200">
              <a:solidFill>
                <a:srgbClr val="FFFFFF"/>
              </a:solidFill>
              <a:latin typeface="HK Grotesk Medium Bold"/>
            </a:endParaRPr>
          </a:p>
          <a:p>
            <a:pPr algn="r">
              <a:lnSpc>
                <a:spcPts val="1680"/>
              </a:lnSpc>
              <a:spcBef>
                <a:spcPct val="0"/>
              </a:spcBef>
            </a:pPr>
            <a:endParaRPr lang="en-US" sz="1200">
              <a:solidFill>
                <a:srgbClr val="FFFFFF"/>
              </a:solidFill>
              <a:latin typeface="HK Grotesk Medium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58760" y="5967730"/>
            <a:ext cx="747440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HK Grotesk Medium Bold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346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17DB0-3DB8-4C1F-B2B4-F63135B5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95" y="334903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latin typeface="+mj-lt"/>
                <a:ea typeface="+mj-ea"/>
                <a:cs typeface="+mj-cs"/>
              </a:rPr>
              <a:t>DATA DISCOVERY</a:t>
            </a:r>
            <a:br>
              <a:rPr lang="en-US" sz="3600">
                <a:latin typeface="+mj-lt"/>
                <a:ea typeface="+mj-ea"/>
                <a:cs typeface="+mj-cs"/>
              </a:rPr>
            </a:br>
            <a:endParaRPr lang="pt-PT" sz="36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D80B15-23F7-481A-9AB2-879040D81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95" y="1905275"/>
            <a:ext cx="3667036" cy="3779520"/>
          </a:xfrm>
        </p:spPr>
        <p:txBody>
          <a:bodyPr>
            <a:normAutofit/>
          </a:bodyPr>
          <a:lstStyle/>
          <a:p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 products shipped are sports related (fishing, water sports, camping &amp; hiking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).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However, other categories like clothing and electronic supplies are also dispatched.</a:t>
            </a:r>
            <a:endParaRPr lang="en-US" sz="3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B0DC028-B0C2-49D6-A549-FAD4533EEC4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1" r="1249" b="-2"/>
          <a:stretch/>
        </p:blipFill>
        <p:spPr>
          <a:xfrm>
            <a:off x="4861995" y="1331967"/>
            <a:ext cx="7104016" cy="4502333"/>
          </a:xfrm>
          <a:prstGeom prst="rect">
            <a:avLst/>
          </a:prstGeom>
          <a:effectLst/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2B3EAA-FEA2-49E5-A6DE-1FB98A819A75}"/>
              </a:ext>
            </a:extLst>
          </p:cNvPr>
          <p:cNvSpPr txBox="1"/>
          <p:nvPr/>
        </p:nvSpPr>
        <p:spPr>
          <a:xfrm>
            <a:off x="5668220" y="562035"/>
            <a:ext cx="549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sz="2400" err="1">
                <a:solidFill>
                  <a:schemeClr val="bg1"/>
                </a:solidFill>
              </a:rPr>
              <a:t>Main</a:t>
            </a:r>
            <a:r>
              <a:rPr lang="pt-PT" sz="2400">
                <a:solidFill>
                  <a:schemeClr val="bg1"/>
                </a:solidFill>
              </a:rPr>
              <a:t> </a:t>
            </a:r>
            <a:r>
              <a:rPr lang="pt-PT" sz="2400" err="1">
                <a:solidFill>
                  <a:schemeClr val="bg1"/>
                </a:solidFill>
              </a:rPr>
              <a:t>Categories</a:t>
            </a:r>
            <a:endParaRPr lang="pt-PT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63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DB83-2B45-4D51-927D-453EEE98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PT" sz="4000">
                <a:solidFill>
                  <a:srgbClr val="FFFFFF"/>
                </a:solidFill>
              </a:rPr>
              <a:t>BUSINESS PROBLEM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DF02-6885-4BBC-B5C9-865E4259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722" y="1394653"/>
            <a:ext cx="4944533" cy="696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2000" b="1">
                <a:solidFill>
                  <a:srgbClr val="000000"/>
                </a:solidFill>
                <a:latin typeface="HK Grotesk Medium Bold"/>
              </a:rPr>
              <a:t>SUPPLY CHAIN</a:t>
            </a:r>
          </a:p>
          <a:p>
            <a:pPr marL="0" indent="0" algn="just" rtl="0" fontAlgn="base">
              <a:buNone/>
            </a:pPr>
            <a:endParaRPr lang="en-US" sz="1800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64888-B2FE-4B0C-A4D1-4AE658016A7B}"/>
              </a:ext>
            </a:extLst>
          </p:cNvPr>
          <p:cNvSpPr txBox="1"/>
          <p:nvPr/>
        </p:nvSpPr>
        <p:spPr>
          <a:xfrm>
            <a:off x="6600300" y="1021993"/>
            <a:ext cx="4944533" cy="9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b="1">
              <a:solidFill>
                <a:schemeClr val="bg1"/>
              </a:solidFill>
            </a:endParaRPr>
          </a:p>
          <a:p>
            <a:pPr algn="ctr"/>
            <a:r>
              <a:rPr lang="pt-PT" b="1">
                <a:solidFill>
                  <a:schemeClr val="bg1"/>
                </a:solidFill>
                <a:latin typeface="HK Grotesk Medium Bold"/>
              </a:rPr>
              <a:t>SALES</a:t>
            </a:r>
            <a:endParaRPr lang="pt-PT">
              <a:solidFill>
                <a:schemeClr val="bg1"/>
              </a:solidFill>
              <a:latin typeface="HK Grotesk Medium Bold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140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Graphic 18" descr="Loan outline">
            <a:extLst>
              <a:ext uri="{FF2B5EF4-FFF2-40B4-BE49-F238E27FC236}">
                <a16:creationId xmlns:a16="http://schemas.microsoft.com/office/drawing/2014/main" id="{CCACAD89-196B-48F2-81D4-5439C1B72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638" y="1083626"/>
            <a:ext cx="914400" cy="914400"/>
          </a:xfrm>
          <a:prstGeom prst="rect">
            <a:avLst/>
          </a:prstGeom>
        </p:spPr>
      </p:pic>
      <p:pic>
        <p:nvPicPr>
          <p:cNvPr id="21" name="Graphic 20" descr="Delivery outline">
            <a:extLst>
              <a:ext uri="{FF2B5EF4-FFF2-40B4-BE49-F238E27FC236}">
                <a16:creationId xmlns:a16="http://schemas.microsoft.com/office/drawing/2014/main" id="{A3E23F95-84B3-4F62-BC95-208712247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4235" y="1115634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47B5C6-7583-44D9-961C-D02779731D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7826" y="1942171"/>
            <a:ext cx="4720977" cy="3875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C98EA3-D96C-4A34-985B-EC1D053AE2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723" y="1942172"/>
            <a:ext cx="5056742" cy="387526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7F7AFA1-C695-4A72-A3D3-88CC8357B75C}"/>
              </a:ext>
            </a:extLst>
          </p:cNvPr>
          <p:cNvSpPr txBox="1">
            <a:spLocks/>
          </p:cNvSpPr>
          <p:nvPr/>
        </p:nvSpPr>
        <p:spPr>
          <a:xfrm>
            <a:off x="1179226" y="163897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>
                <a:solidFill>
                  <a:schemeClr val="bg1"/>
                </a:solidFill>
                <a:latin typeface="HK Grotesk Medium Bold"/>
              </a:rPr>
              <a:t>BUSINESS PROBLEM</a:t>
            </a:r>
            <a:endParaRPr lang="en-US" sz="4000">
              <a:solidFill>
                <a:schemeClr val="bg1"/>
              </a:solidFill>
              <a:latin typeface="HK Grotesk Medium Bold"/>
            </a:endParaRPr>
          </a:p>
        </p:txBody>
      </p:sp>
      <p:pic>
        <p:nvPicPr>
          <p:cNvPr id="7" name="Graphic 6" descr="Warning with solid fill">
            <a:extLst>
              <a:ext uri="{FF2B5EF4-FFF2-40B4-BE49-F238E27FC236}">
                <a16:creationId xmlns:a16="http://schemas.microsoft.com/office/drawing/2014/main" id="{D403DC8A-3292-4490-86E5-8E7EF2E344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0164" y="5963743"/>
            <a:ext cx="471625" cy="471625"/>
          </a:xfrm>
          <a:prstGeom prst="rect">
            <a:avLst/>
          </a:prstGeom>
        </p:spPr>
      </p:pic>
      <p:pic>
        <p:nvPicPr>
          <p:cNvPr id="14" name="Graphic 13" descr="Warning with solid fill">
            <a:extLst>
              <a:ext uri="{FF2B5EF4-FFF2-40B4-BE49-F238E27FC236}">
                <a16:creationId xmlns:a16="http://schemas.microsoft.com/office/drawing/2014/main" id="{6D6A9E16-3759-4249-B680-CED5768472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00300" y="5950956"/>
            <a:ext cx="471625" cy="471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B08838-4728-46C8-BF59-75072A055BDB}"/>
              </a:ext>
            </a:extLst>
          </p:cNvPr>
          <p:cNvSpPr txBox="1"/>
          <p:nvPr/>
        </p:nvSpPr>
        <p:spPr>
          <a:xfrm>
            <a:off x="1409252" y="5963744"/>
            <a:ext cx="468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err="1">
                <a:solidFill>
                  <a:schemeClr val="bg1"/>
                </a:solidFill>
              </a:rPr>
              <a:t>Approximately</a:t>
            </a:r>
            <a:r>
              <a:rPr lang="pt-PT">
                <a:solidFill>
                  <a:schemeClr val="bg1"/>
                </a:solidFill>
              </a:rPr>
              <a:t> 60% </a:t>
            </a:r>
            <a:r>
              <a:rPr lang="pt-PT" err="1">
                <a:solidFill>
                  <a:schemeClr val="bg1"/>
                </a:solidFill>
              </a:rPr>
              <a:t>of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err="1">
                <a:solidFill>
                  <a:schemeClr val="bg1"/>
                </a:solidFill>
              </a:rPr>
              <a:t>the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err="1">
                <a:solidFill>
                  <a:schemeClr val="bg1"/>
                </a:solidFill>
              </a:rPr>
              <a:t>orders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err="1">
                <a:solidFill>
                  <a:schemeClr val="bg1"/>
                </a:solidFill>
              </a:rPr>
              <a:t>arrive</a:t>
            </a:r>
            <a:r>
              <a:rPr lang="pt-PT">
                <a:solidFill>
                  <a:schemeClr val="bg1"/>
                </a:solidFill>
              </a:rPr>
              <a:t> later </a:t>
            </a:r>
            <a:r>
              <a:rPr lang="pt-PT" err="1">
                <a:solidFill>
                  <a:schemeClr val="bg1"/>
                </a:solidFill>
              </a:rPr>
              <a:t>than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err="1">
                <a:solidFill>
                  <a:schemeClr val="bg1"/>
                </a:solidFill>
              </a:rPr>
              <a:t>scheduled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BF8D3-C62B-44F7-856D-520E230324F4}"/>
              </a:ext>
            </a:extLst>
          </p:cNvPr>
          <p:cNvSpPr txBox="1"/>
          <p:nvPr/>
        </p:nvSpPr>
        <p:spPr>
          <a:xfrm>
            <a:off x="7110812" y="5963744"/>
            <a:ext cx="468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err="1">
                <a:solidFill>
                  <a:schemeClr val="bg1"/>
                </a:solidFill>
              </a:rPr>
              <a:t>Mendeley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err="1">
                <a:solidFill>
                  <a:schemeClr val="bg1"/>
                </a:solidFill>
              </a:rPr>
              <a:t>is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err="1">
                <a:solidFill>
                  <a:schemeClr val="bg1"/>
                </a:solidFill>
              </a:rPr>
              <a:t>losing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err="1">
                <a:solidFill>
                  <a:schemeClr val="bg1"/>
                </a:solidFill>
              </a:rPr>
              <a:t>money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err="1">
                <a:solidFill>
                  <a:schemeClr val="bg1"/>
                </a:solidFill>
              </a:rPr>
              <a:t>on</a:t>
            </a:r>
            <a:r>
              <a:rPr lang="pt-PT">
                <a:solidFill>
                  <a:schemeClr val="bg1"/>
                </a:solidFill>
              </a:rPr>
              <a:t> 20% </a:t>
            </a:r>
            <a:r>
              <a:rPr lang="pt-PT" err="1">
                <a:solidFill>
                  <a:schemeClr val="bg1"/>
                </a:solidFill>
              </a:rPr>
              <a:t>of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err="1">
                <a:solidFill>
                  <a:schemeClr val="bg1"/>
                </a:solidFill>
              </a:rPr>
              <a:t>the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err="1">
                <a:solidFill>
                  <a:schemeClr val="bg1"/>
                </a:solidFill>
              </a:rPr>
              <a:t>shipped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err="1">
                <a:solidFill>
                  <a:schemeClr val="bg1"/>
                </a:solidFill>
              </a:rPr>
              <a:t>orders</a:t>
            </a:r>
            <a:r>
              <a:rPr lang="pt-PT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7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DB83-2B45-4D51-927D-453EEE98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49049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PT" sz="4000">
                <a:solidFill>
                  <a:srgbClr val="FFFFFF"/>
                </a:solidFill>
                <a:latin typeface="HK Grotesk Medium Bold"/>
              </a:rPr>
              <a:t>PERSPECTIVE OF ANALYSIS</a:t>
            </a:r>
            <a:endParaRPr lang="en-US" sz="4000">
              <a:solidFill>
                <a:srgbClr val="FFFFFF"/>
              </a:solidFill>
              <a:latin typeface="HK Grotesk Medium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DF02-6885-4BBC-B5C9-865E4259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63" y="4450803"/>
            <a:ext cx="3694507" cy="504416"/>
          </a:xfrm>
        </p:spPr>
        <p:txBody>
          <a:bodyPr>
            <a:normAutofit/>
          </a:bodyPr>
          <a:lstStyle/>
          <a:p>
            <a:pPr marL="0" indent="0" algn="just" rtl="0" fontAlgn="base">
              <a:lnSpc>
                <a:spcPct val="150000"/>
              </a:lnSpc>
              <a:buNone/>
            </a:pPr>
            <a:r>
              <a:rPr lang="en-US" sz="1600" b="0" i="0">
                <a:effectLst/>
                <a:latin typeface="HK Grotesk Medium Bold"/>
              </a:rPr>
              <a:t>What is the preferred shipment mode? </a:t>
            </a:r>
            <a:endParaRPr lang="en-US" sz="1600" b="0" i="0">
              <a:solidFill>
                <a:srgbClr val="000000"/>
              </a:solidFill>
              <a:effectLst/>
              <a:latin typeface="HK Grotesk Medium Bold"/>
            </a:endParaRPr>
          </a:p>
          <a:p>
            <a:endParaRPr lang="pt-PT" sz="2000">
              <a:latin typeface="HK Grotesk Medium Bold"/>
            </a:endParaRPr>
          </a:p>
          <a:p>
            <a:endParaRPr lang="pt-PT" sz="200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64888-B2FE-4B0C-A4D1-4AE658016A7B}"/>
              </a:ext>
            </a:extLst>
          </p:cNvPr>
          <p:cNvSpPr txBox="1"/>
          <p:nvPr/>
        </p:nvSpPr>
        <p:spPr>
          <a:xfrm>
            <a:off x="6450059" y="4374644"/>
            <a:ext cx="5096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1600" b="0" i="0">
                <a:effectLst/>
                <a:latin typeface="HK Grotesk Medium Bold"/>
              </a:rPr>
              <a:t>Is there any seasonality in the products purchasing  patterns? </a:t>
            </a:r>
          </a:p>
          <a:p>
            <a:pPr algn="just" fontAlgn="base">
              <a:lnSpc>
                <a:spcPct val="150000"/>
              </a:lnSpc>
            </a:pPr>
            <a:r>
              <a:rPr lang="en-US" sz="1600" b="0" i="0">
                <a:effectLst/>
                <a:latin typeface="HK Grotesk Medium Bold"/>
              </a:rPr>
              <a:t>Where is the key market of the company? </a:t>
            </a:r>
          </a:p>
          <a:p>
            <a:endParaRPr lang="en-US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21EE6D2-8D60-47DF-A65D-5CFEA140F952}"/>
              </a:ext>
            </a:extLst>
          </p:cNvPr>
          <p:cNvSpPr/>
          <p:nvPr/>
        </p:nvSpPr>
        <p:spPr>
          <a:xfrm>
            <a:off x="727175" y="4135497"/>
            <a:ext cx="4020882" cy="1218997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Loan outline">
            <a:extLst>
              <a:ext uri="{FF2B5EF4-FFF2-40B4-BE49-F238E27FC236}">
                <a16:creationId xmlns:a16="http://schemas.microsoft.com/office/drawing/2014/main" id="{CCACAD89-196B-48F2-81D4-5439C1B72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7979" y="1369264"/>
            <a:ext cx="914400" cy="914400"/>
          </a:xfrm>
          <a:prstGeom prst="rect">
            <a:avLst/>
          </a:prstGeom>
        </p:spPr>
      </p:pic>
      <p:pic>
        <p:nvPicPr>
          <p:cNvPr id="21" name="Graphic 20" descr="Delivery outline">
            <a:extLst>
              <a:ext uri="{FF2B5EF4-FFF2-40B4-BE49-F238E27FC236}">
                <a16:creationId xmlns:a16="http://schemas.microsoft.com/office/drawing/2014/main" id="{A3E23F95-84B3-4F62-BC95-208712247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9651" y="1369264"/>
            <a:ext cx="1018253" cy="1018253"/>
          </a:xfrm>
          <a:prstGeom prst="rect">
            <a:avLst/>
          </a:prstGeom>
        </p:spPr>
      </p:pic>
      <p:pic>
        <p:nvPicPr>
          <p:cNvPr id="23" name="Graphic 22" descr="Office worker male with solid fill">
            <a:extLst>
              <a:ext uri="{FF2B5EF4-FFF2-40B4-BE49-F238E27FC236}">
                <a16:creationId xmlns:a16="http://schemas.microsoft.com/office/drawing/2014/main" id="{7FE2CF3B-06DE-4FC1-BE4E-0896FDE24C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22399" y="5590534"/>
            <a:ext cx="914400" cy="914400"/>
          </a:xfrm>
          <a:prstGeom prst="rect">
            <a:avLst/>
          </a:prstGeom>
        </p:spPr>
      </p:pic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CACE9E0F-996B-4F29-85EA-BAE07339CCFE}"/>
              </a:ext>
            </a:extLst>
          </p:cNvPr>
          <p:cNvSpPr/>
          <p:nvPr/>
        </p:nvSpPr>
        <p:spPr>
          <a:xfrm>
            <a:off x="6149789" y="3927957"/>
            <a:ext cx="5509792" cy="2054523"/>
          </a:xfrm>
          <a:prstGeom prst="wedgeEllipseCallout">
            <a:avLst>
              <a:gd name="adj1" fmla="val 45321"/>
              <a:gd name="adj2" fmla="val 476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School girl with solid fill">
            <a:extLst>
              <a:ext uri="{FF2B5EF4-FFF2-40B4-BE49-F238E27FC236}">
                <a16:creationId xmlns:a16="http://schemas.microsoft.com/office/drawing/2014/main" id="{A70CDEFC-249C-42E3-8D33-DB44AECC30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7614" y="535449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D0BA67-6145-4BBE-9E84-A37780045EAB}"/>
              </a:ext>
            </a:extLst>
          </p:cNvPr>
          <p:cNvSpPr txBox="1"/>
          <p:nvPr/>
        </p:nvSpPr>
        <p:spPr>
          <a:xfrm>
            <a:off x="2006495" y="1592235"/>
            <a:ext cx="251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2400" b="1">
                <a:latin typeface="HK Grotesk Medium Bold"/>
              </a:rPr>
              <a:t>SUPPLY CHAIN</a:t>
            </a:r>
            <a:endParaRPr lang="en-US" sz="2000" b="0" i="0">
              <a:effectLst/>
              <a:latin typeface="HK Grotesk Medium 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B86F0A-08EC-456B-8E8C-43AD67EACA09}"/>
              </a:ext>
            </a:extLst>
          </p:cNvPr>
          <p:cNvSpPr txBox="1"/>
          <p:nvPr/>
        </p:nvSpPr>
        <p:spPr>
          <a:xfrm>
            <a:off x="7479475" y="1597142"/>
            <a:ext cx="251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2400" b="1">
                <a:latin typeface="HK Grotesk Medium Bold"/>
              </a:rPr>
              <a:t>SALES</a:t>
            </a:r>
            <a:endParaRPr lang="en-US" sz="2000" b="0" i="0">
              <a:effectLst/>
              <a:latin typeface="HK Grotesk Medium 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29B275-FCBD-466A-B115-7CAAD4921F7D}"/>
              </a:ext>
            </a:extLst>
          </p:cNvPr>
          <p:cNvSpPr txBox="1"/>
          <p:nvPr/>
        </p:nvSpPr>
        <p:spPr>
          <a:xfrm>
            <a:off x="586209" y="2144471"/>
            <a:ext cx="4281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HK Grotesk Medium Bold"/>
              </a:rPr>
              <a:t>Measure on-time delivery KPI 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HK Grotesk Medium Bold"/>
              </a:rPr>
              <a:t>Average shipment time to each region in the world  </a:t>
            </a:r>
          </a:p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4FABA-BA29-4B46-A8B4-0517EDB954D8}"/>
              </a:ext>
            </a:extLst>
          </p:cNvPr>
          <p:cNvSpPr txBox="1"/>
          <p:nvPr/>
        </p:nvSpPr>
        <p:spPr>
          <a:xfrm>
            <a:off x="6450059" y="2130631"/>
            <a:ext cx="442326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HK Grotesk Medium Bold"/>
              </a:rPr>
              <a:t> What is the key products in term of Product sales? </a:t>
            </a:r>
          </a:p>
          <a:p>
            <a:pPr algn="just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HK Grotesk Medium Bold"/>
              </a:rPr>
              <a:t> KPIs on sales – Annually, quarterly, monthly</a:t>
            </a:r>
            <a:endParaRPr lang="en-US">
              <a:latin typeface="HK Grotesk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173168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E90A29E-82DA-4AA8-905C-7730440B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14356"/>
            <a:ext cx="6324600" cy="1040503"/>
          </a:xfrm>
        </p:spPr>
        <p:txBody>
          <a:bodyPr>
            <a:normAutofit/>
          </a:bodyPr>
          <a:lstStyle/>
          <a:p>
            <a:pPr algn="ctr"/>
            <a:r>
              <a:rPr lang="pt-PT" sz="4000">
                <a:solidFill>
                  <a:schemeClr val="bg1"/>
                </a:solidFill>
                <a:latin typeface="HK Grotesk Bold"/>
              </a:rPr>
              <a:t>DIMENSIONAL MODEL</a:t>
            </a:r>
            <a:endParaRPr lang="en-US" sz="4000">
              <a:solidFill>
                <a:schemeClr val="bg1"/>
              </a:solidFill>
              <a:latin typeface="HK Grotesk Bold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49EA71-A74A-44C5-A0A7-7BAD48537679}"/>
              </a:ext>
            </a:extLst>
          </p:cNvPr>
          <p:cNvGrpSpPr/>
          <p:nvPr/>
        </p:nvGrpSpPr>
        <p:grpSpPr>
          <a:xfrm>
            <a:off x="234720" y="967991"/>
            <a:ext cx="5553311" cy="5727072"/>
            <a:chOff x="6402056" y="1036084"/>
            <a:chExt cx="5553311" cy="5727072"/>
          </a:xfrm>
        </p:grpSpPr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926DF277-2D44-4FBA-B453-ABC5759B33D2}"/>
                </a:ext>
              </a:extLst>
            </p:cNvPr>
            <p:cNvSpPr/>
            <p:nvPr/>
          </p:nvSpPr>
          <p:spPr>
            <a:xfrm>
              <a:off x="7157472" y="4881016"/>
              <a:ext cx="368058" cy="1150620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26327F-6AD4-4BBC-BF0C-E470D40AFDAC}"/>
                </a:ext>
              </a:extLst>
            </p:cNvPr>
            <p:cNvSpPr/>
            <p:nvPr/>
          </p:nvSpPr>
          <p:spPr>
            <a:xfrm>
              <a:off x="6402056" y="1386504"/>
              <a:ext cx="2663301" cy="4793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bg1"/>
                  </a:solidFill>
                </a:rPr>
                <a:t>3 Fact Tables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6F6FA0-545C-4BED-BF04-8F7D332A927B}"/>
                </a:ext>
              </a:extLst>
            </p:cNvPr>
            <p:cNvSpPr txBox="1"/>
            <p:nvPr/>
          </p:nvSpPr>
          <p:spPr>
            <a:xfrm>
              <a:off x="6402056" y="3075249"/>
              <a:ext cx="45851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bg1"/>
                  </a:solidFill>
                </a:rPr>
                <a:t>6 Dimension Tables 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01DCE00-6A3E-432D-8C98-7D2DB4E59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33678" y="1967776"/>
              <a:ext cx="577377" cy="577377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AE04D6F-E6E8-425E-B967-AC077CD8C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60549" y="1913191"/>
              <a:ext cx="651661" cy="651661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EE441BB-1AF7-4299-8652-0EBDE3F69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73077" y="1884822"/>
              <a:ext cx="651661" cy="65166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E778FF-0AEB-4A83-809B-9C0D4DD021B4}"/>
                </a:ext>
              </a:extLst>
            </p:cNvPr>
            <p:cNvSpPr txBox="1"/>
            <p:nvPr/>
          </p:nvSpPr>
          <p:spPr>
            <a:xfrm>
              <a:off x="7029034" y="2622418"/>
              <a:ext cx="1139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Fact Product Sales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2C0BE1-E2D0-41AE-84E7-EE6AF2CD5F31}"/>
                </a:ext>
              </a:extLst>
            </p:cNvPr>
            <p:cNvSpPr txBox="1"/>
            <p:nvPr/>
          </p:nvSpPr>
          <p:spPr>
            <a:xfrm>
              <a:off x="8612590" y="2631088"/>
              <a:ext cx="11397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Fact Orders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5A6DB1-D9D3-44DF-8A6A-104168DBD111}"/>
                </a:ext>
              </a:extLst>
            </p:cNvPr>
            <p:cNvSpPr txBox="1"/>
            <p:nvPr/>
          </p:nvSpPr>
          <p:spPr>
            <a:xfrm>
              <a:off x="10035757" y="2622418"/>
              <a:ext cx="1343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Fact </a:t>
              </a:r>
            </a:p>
            <a:p>
              <a:pPr algn="ctr"/>
              <a:r>
                <a:rPr lang="en-US" sz="1200">
                  <a:solidFill>
                    <a:schemeClr val="bg1"/>
                  </a:solidFill>
                </a:rPr>
                <a:t>Web Access Log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1D1EC20-5203-47DE-B0A4-FE05745B6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86560" y="3805687"/>
              <a:ext cx="469829" cy="422324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BB6F6A5-1C87-4829-A845-1BD2F04BE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37962" y="3900571"/>
              <a:ext cx="367073" cy="329958"/>
            </a:xfrm>
            <a:prstGeom prst="rect">
              <a:avLst/>
            </a:prstGeom>
          </p:spPr>
        </p:pic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E3ABEC8-3589-40EE-B019-34AB54295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139946" y="3843551"/>
              <a:ext cx="385584" cy="346597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641CA41F-8F2E-4179-81B1-34C7C7FC4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215689" y="3873773"/>
              <a:ext cx="318340" cy="286153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C84BF85-ED67-4E5B-B6D9-C5C66C77AB32}"/>
                </a:ext>
              </a:extLst>
            </p:cNvPr>
            <p:cNvSpPr txBox="1"/>
            <p:nvPr/>
          </p:nvSpPr>
          <p:spPr>
            <a:xfrm>
              <a:off x="8060538" y="4250956"/>
              <a:ext cx="1321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Store Location Dimension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969D742-6BCA-463E-980A-8B3AF9496C5C}"/>
                </a:ext>
              </a:extLst>
            </p:cNvPr>
            <p:cNvSpPr txBox="1"/>
            <p:nvPr/>
          </p:nvSpPr>
          <p:spPr>
            <a:xfrm>
              <a:off x="10794350" y="4250956"/>
              <a:ext cx="11610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Date Dimension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56E8B8E-CAA9-4BA3-8F60-63182DF015A2}"/>
                </a:ext>
              </a:extLst>
            </p:cNvPr>
            <p:cNvSpPr txBox="1"/>
            <p:nvPr/>
          </p:nvSpPr>
          <p:spPr>
            <a:xfrm>
              <a:off x="9517653" y="4250956"/>
              <a:ext cx="11610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Order Location Dimension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F77A8AF-4ECE-4134-AE5F-47B454D67198}"/>
                </a:ext>
              </a:extLst>
            </p:cNvPr>
            <p:cNvSpPr txBox="1"/>
            <p:nvPr/>
          </p:nvSpPr>
          <p:spPr>
            <a:xfrm>
              <a:off x="6765117" y="4250956"/>
              <a:ext cx="1123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Product Dimension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8F4BE34-2EA2-4B9D-A673-D11C2913FD7A}"/>
                </a:ext>
              </a:extLst>
            </p:cNvPr>
            <p:cNvSpPr/>
            <p:nvPr/>
          </p:nvSpPr>
          <p:spPr>
            <a:xfrm>
              <a:off x="6402056" y="1036084"/>
              <a:ext cx="2663301" cy="4793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bg1"/>
                  </a:solidFill>
                </a:rPr>
                <a:t>Star Schema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6B9965A-36C1-4564-BF18-9E07E7670CC7}"/>
                </a:ext>
              </a:extLst>
            </p:cNvPr>
            <p:cNvSpPr/>
            <p:nvPr/>
          </p:nvSpPr>
          <p:spPr>
            <a:xfrm>
              <a:off x="6855769" y="5155145"/>
              <a:ext cx="953938" cy="265396"/>
            </a:xfrm>
            <a:prstGeom prst="round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Category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3DBA5E7F-F386-4B2E-9E84-92C735130BBE}"/>
                </a:ext>
              </a:extLst>
            </p:cNvPr>
            <p:cNvSpPr/>
            <p:nvPr/>
          </p:nvSpPr>
          <p:spPr>
            <a:xfrm>
              <a:off x="6855769" y="4795012"/>
              <a:ext cx="953938" cy="265396"/>
            </a:xfrm>
            <a:prstGeom prst="round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Product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504A4BB2-DFC6-4F6A-B872-0B97E78DD148}"/>
                </a:ext>
              </a:extLst>
            </p:cNvPr>
            <p:cNvSpPr/>
            <p:nvPr/>
          </p:nvSpPr>
          <p:spPr>
            <a:xfrm>
              <a:off x="6855769" y="5515278"/>
              <a:ext cx="953938" cy="265396"/>
            </a:xfrm>
            <a:prstGeom prst="round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Department</a:t>
              </a:r>
            </a:p>
          </p:txBody>
        </p:sp>
        <p:sp>
          <p:nvSpPr>
            <p:cNvPr id="124" name="Arrow: Down 123">
              <a:extLst>
                <a:ext uri="{FF2B5EF4-FFF2-40B4-BE49-F238E27FC236}">
                  <a16:creationId xmlns:a16="http://schemas.microsoft.com/office/drawing/2014/main" id="{226980D0-6D3E-4C00-AB63-A0679100735C}"/>
                </a:ext>
              </a:extLst>
            </p:cNvPr>
            <p:cNvSpPr/>
            <p:nvPr/>
          </p:nvSpPr>
          <p:spPr>
            <a:xfrm>
              <a:off x="8564504" y="4881016"/>
              <a:ext cx="368058" cy="1150620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0ABE95BA-9B88-45A5-83B5-39EF4B67C0AB}"/>
                </a:ext>
              </a:extLst>
            </p:cNvPr>
            <p:cNvSpPr/>
            <p:nvPr/>
          </p:nvSpPr>
          <p:spPr>
            <a:xfrm>
              <a:off x="8262801" y="5155145"/>
              <a:ext cx="953938" cy="265396"/>
            </a:xfrm>
            <a:prstGeom prst="round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State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CD0D5E30-7077-4263-B416-C1B9726E8D38}"/>
                </a:ext>
              </a:extLst>
            </p:cNvPr>
            <p:cNvSpPr/>
            <p:nvPr/>
          </p:nvSpPr>
          <p:spPr>
            <a:xfrm>
              <a:off x="8262801" y="4795012"/>
              <a:ext cx="953938" cy="265396"/>
            </a:xfrm>
            <a:prstGeom prst="round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City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15541C7-8B94-4031-9A97-3AC055788ACF}"/>
                </a:ext>
              </a:extLst>
            </p:cNvPr>
            <p:cNvSpPr/>
            <p:nvPr/>
          </p:nvSpPr>
          <p:spPr>
            <a:xfrm>
              <a:off x="8262801" y="5515278"/>
              <a:ext cx="953938" cy="265396"/>
            </a:xfrm>
            <a:prstGeom prst="round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36" name="Arrow: Down 135">
              <a:extLst>
                <a:ext uri="{FF2B5EF4-FFF2-40B4-BE49-F238E27FC236}">
                  <a16:creationId xmlns:a16="http://schemas.microsoft.com/office/drawing/2014/main" id="{F76EB5C6-ED82-40A1-A0FF-0E2FF8948A45}"/>
                </a:ext>
              </a:extLst>
            </p:cNvPr>
            <p:cNvSpPr/>
            <p:nvPr/>
          </p:nvSpPr>
          <p:spPr>
            <a:xfrm>
              <a:off x="9946233" y="4881016"/>
              <a:ext cx="368058" cy="1882140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41580CF7-009C-427C-ACB5-256E59D7CE90}"/>
                </a:ext>
              </a:extLst>
            </p:cNvPr>
            <p:cNvSpPr/>
            <p:nvPr/>
          </p:nvSpPr>
          <p:spPr>
            <a:xfrm>
              <a:off x="9644530" y="5155145"/>
              <a:ext cx="953938" cy="265396"/>
            </a:xfrm>
            <a:prstGeom prst="round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State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D11B3649-A05B-4170-9153-705C335F0E68}"/>
                </a:ext>
              </a:extLst>
            </p:cNvPr>
            <p:cNvSpPr/>
            <p:nvPr/>
          </p:nvSpPr>
          <p:spPr>
            <a:xfrm>
              <a:off x="9644530" y="4795012"/>
              <a:ext cx="953938" cy="265396"/>
            </a:xfrm>
            <a:prstGeom prst="round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City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3AA299E-5B4B-404B-A6E2-5D5BB91D8B07}"/>
                </a:ext>
              </a:extLst>
            </p:cNvPr>
            <p:cNvSpPr/>
            <p:nvPr/>
          </p:nvSpPr>
          <p:spPr>
            <a:xfrm>
              <a:off x="9644530" y="5515278"/>
              <a:ext cx="953938" cy="265396"/>
            </a:xfrm>
            <a:prstGeom prst="round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40" name="Arrow: Down 139">
              <a:extLst>
                <a:ext uri="{FF2B5EF4-FFF2-40B4-BE49-F238E27FC236}">
                  <a16:creationId xmlns:a16="http://schemas.microsoft.com/office/drawing/2014/main" id="{18D9B4B6-AFC2-4C66-92A5-D970A535C667}"/>
                </a:ext>
              </a:extLst>
            </p:cNvPr>
            <p:cNvSpPr/>
            <p:nvPr/>
          </p:nvSpPr>
          <p:spPr>
            <a:xfrm>
              <a:off x="11201874" y="4881016"/>
              <a:ext cx="368058" cy="1546860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A0BFACC9-C71A-42FC-BDA7-B09CE068B54A}"/>
                </a:ext>
              </a:extLst>
            </p:cNvPr>
            <p:cNvSpPr/>
            <p:nvPr/>
          </p:nvSpPr>
          <p:spPr>
            <a:xfrm>
              <a:off x="10900171" y="5155145"/>
              <a:ext cx="953938" cy="265396"/>
            </a:xfrm>
            <a:prstGeom prst="round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Month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846607A3-8D3D-4A24-9ABB-28BA168EFFAE}"/>
                </a:ext>
              </a:extLst>
            </p:cNvPr>
            <p:cNvSpPr/>
            <p:nvPr/>
          </p:nvSpPr>
          <p:spPr>
            <a:xfrm>
              <a:off x="10900171" y="4795012"/>
              <a:ext cx="953938" cy="265396"/>
            </a:xfrm>
            <a:prstGeom prst="round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Date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08599CDA-C5AF-48C2-93E2-0D8AD169EF93}"/>
                </a:ext>
              </a:extLst>
            </p:cNvPr>
            <p:cNvSpPr/>
            <p:nvPr/>
          </p:nvSpPr>
          <p:spPr>
            <a:xfrm>
              <a:off x="10900171" y="5515278"/>
              <a:ext cx="953938" cy="265396"/>
            </a:xfrm>
            <a:prstGeom prst="round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Quarter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C5A4C64E-C7EC-4E10-A228-66A07DB8EF5C}"/>
                </a:ext>
              </a:extLst>
            </p:cNvPr>
            <p:cNvSpPr/>
            <p:nvPr/>
          </p:nvSpPr>
          <p:spPr>
            <a:xfrm>
              <a:off x="9644530" y="5875411"/>
              <a:ext cx="953938" cy="265396"/>
            </a:xfrm>
            <a:prstGeom prst="round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Region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8C914007-9221-463D-B72E-3666289AB32C}"/>
                </a:ext>
              </a:extLst>
            </p:cNvPr>
            <p:cNvSpPr/>
            <p:nvPr/>
          </p:nvSpPr>
          <p:spPr>
            <a:xfrm>
              <a:off x="9644530" y="6238035"/>
              <a:ext cx="953938" cy="265396"/>
            </a:xfrm>
            <a:prstGeom prst="round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Market</a:t>
              </a: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CF2D35EE-BB55-4217-9C47-15923B476CCF}"/>
                </a:ext>
              </a:extLst>
            </p:cNvPr>
            <p:cNvSpPr/>
            <p:nvPr/>
          </p:nvSpPr>
          <p:spPr>
            <a:xfrm>
              <a:off x="10900171" y="5866678"/>
              <a:ext cx="953938" cy="265396"/>
            </a:xfrm>
            <a:prstGeom prst="round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Year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20232CF-9055-4917-AA42-D4B5D307FBC1}"/>
                </a:ext>
              </a:extLst>
            </p:cNvPr>
            <p:cNvSpPr txBox="1"/>
            <p:nvPr/>
          </p:nvSpPr>
          <p:spPr>
            <a:xfrm>
              <a:off x="6402056" y="3465702"/>
              <a:ext cx="26256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bg1"/>
                  </a:solidFill>
                </a:rPr>
                <a:t>4 Hierarchies</a:t>
              </a:r>
            </a:p>
          </p:txBody>
        </p:sp>
      </p:grpSp>
      <p:sp>
        <p:nvSpPr>
          <p:cNvPr id="148" name="AutoShape 2">
            <a:extLst>
              <a:ext uri="{FF2B5EF4-FFF2-40B4-BE49-F238E27FC236}">
                <a16:creationId xmlns:a16="http://schemas.microsoft.com/office/drawing/2014/main" id="{F82EF737-BAB4-4B66-89FD-06DD87E32D4A}"/>
              </a:ext>
            </a:extLst>
          </p:cNvPr>
          <p:cNvSpPr/>
          <p:nvPr/>
        </p:nvSpPr>
        <p:spPr>
          <a:xfrm>
            <a:off x="5860368" y="1052064"/>
            <a:ext cx="6204329" cy="5588401"/>
          </a:xfrm>
          <a:prstGeom prst="roundRect">
            <a:avLst>
              <a:gd name="adj" fmla="val 12663"/>
            </a:avLst>
          </a:prstGeom>
          <a:solidFill>
            <a:srgbClr val="F1F1F1"/>
          </a:solidFill>
        </p:spPr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CC2E2DA3-472A-4BC0-B9BB-7453FC9898A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88697" y="1318411"/>
            <a:ext cx="6022224" cy="5207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9FEFBD4-1D97-441A-9CB4-0F8343F271E8}"/>
              </a:ext>
            </a:extLst>
          </p:cNvPr>
          <p:cNvSpPr/>
          <p:nvPr/>
        </p:nvSpPr>
        <p:spPr>
          <a:xfrm>
            <a:off x="861698" y="1773064"/>
            <a:ext cx="252000" cy="253237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8391C8D-4483-451D-8B5B-36C974A8A5C8}"/>
              </a:ext>
            </a:extLst>
          </p:cNvPr>
          <p:cNvSpPr/>
          <p:nvPr/>
        </p:nvSpPr>
        <p:spPr>
          <a:xfrm>
            <a:off x="2425331" y="1773064"/>
            <a:ext cx="252000" cy="253237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158C33C-453F-4C4E-84EA-DF8E6EB6DA39}"/>
              </a:ext>
            </a:extLst>
          </p:cNvPr>
          <p:cNvSpPr/>
          <p:nvPr/>
        </p:nvSpPr>
        <p:spPr>
          <a:xfrm>
            <a:off x="4007967" y="1773064"/>
            <a:ext cx="252000" cy="253237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B880D2-4EF9-4F4D-9C01-13D37E6B04C8}"/>
              </a:ext>
            </a:extLst>
          </p:cNvPr>
          <p:cNvSpPr/>
          <p:nvPr/>
        </p:nvSpPr>
        <p:spPr>
          <a:xfrm>
            <a:off x="8478738" y="3400029"/>
            <a:ext cx="252000" cy="253237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1BA3557-A82F-43BC-BF26-5349259F081B}"/>
              </a:ext>
            </a:extLst>
          </p:cNvPr>
          <p:cNvSpPr/>
          <p:nvPr/>
        </p:nvSpPr>
        <p:spPr>
          <a:xfrm>
            <a:off x="10238454" y="3429000"/>
            <a:ext cx="252000" cy="253237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939DF0-3226-4F61-BC3A-03D987003E0D}"/>
              </a:ext>
            </a:extLst>
          </p:cNvPr>
          <p:cNvSpPr/>
          <p:nvPr/>
        </p:nvSpPr>
        <p:spPr>
          <a:xfrm>
            <a:off x="8412670" y="5586353"/>
            <a:ext cx="252000" cy="253237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5491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117600" y="2362200"/>
            <a:ext cx="4978400" cy="1576880"/>
            <a:chOff x="0" y="57150"/>
            <a:chExt cx="9956800" cy="3153760"/>
          </a:xfrm>
        </p:grpSpPr>
        <p:sp>
          <p:nvSpPr>
            <p:cNvPr id="4" name="TextBox 4"/>
            <p:cNvSpPr txBox="1"/>
            <p:nvPr/>
          </p:nvSpPr>
          <p:spPr>
            <a:xfrm>
              <a:off x="0" y="57150"/>
              <a:ext cx="9956800" cy="255647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694"/>
                </a:lnSpc>
              </a:pPr>
              <a:r>
                <a:rPr lang="en-US" sz="6600">
                  <a:solidFill>
                    <a:srgbClr val="F1F1F1"/>
                  </a:solidFill>
                  <a:latin typeface="HK Grotesk Bold Bold"/>
                </a:rPr>
                <a:t>Thank you for your time!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697950"/>
              <a:ext cx="8023362" cy="512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81"/>
                </a:lnSpc>
              </a:pPr>
              <a:r>
                <a:rPr lang="en-US" sz="1801">
                  <a:solidFill>
                    <a:srgbClr val="DFDFDF"/>
                  </a:solidFill>
                  <a:latin typeface="HK Grotesk Medium"/>
                </a:rPr>
                <a:t>Please feel free to ask your questions 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39049" y="5967730"/>
            <a:ext cx="747440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1F1F1"/>
                </a:solidFill>
                <a:latin typeface="HK Grotesk Medium Bold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876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877845" y="941439"/>
            <a:ext cx="7720712" cy="1164183"/>
            <a:chOff x="0" y="57151"/>
            <a:chExt cx="15441424" cy="232836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57151"/>
              <a:ext cx="15441424" cy="15132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67"/>
                </a:lnSpc>
              </a:pPr>
              <a:r>
                <a:rPr lang="en-US" sz="5400">
                  <a:solidFill>
                    <a:srgbClr val="000000"/>
                  </a:solidFill>
                  <a:latin typeface="HK Grotesk Bold Bold"/>
                </a:rPr>
                <a:t>Presentation Agenda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638132"/>
              <a:ext cx="15441424" cy="7473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2800">
                  <a:solidFill>
                    <a:srgbClr val="000000"/>
                  </a:solidFill>
                  <a:latin typeface="HK Grotesk Medium"/>
                </a:rPr>
                <a:t>Key topics for discussion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16001" y="3665651"/>
            <a:ext cx="1710050" cy="85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2400">
                <a:solidFill>
                  <a:srgbClr val="000000"/>
                </a:solidFill>
                <a:latin typeface="HK Grotesk Bold"/>
              </a:rPr>
              <a:t>01 </a:t>
            </a:r>
          </a:p>
          <a:p>
            <a:pPr>
              <a:lnSpc>
                <a:spcPts val="2240"/>
              </a:lnSpc>
            </a:pPr>
            <a:r>
              <a:rPr lang="en-US" sz="2400">
                <a:solidFill>
                  <a:srgbClr val="000000"/>
                </a:solidFill>
                <a:latin typeface="HK Grotesk Bold"/>
              </a:rPr>
              <a:t>Introduction to Company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190297" y="3665651"/>
            <a:ext cx="1583948" cy="11301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2400">
                <a:solidFill>
                  <a:srgbClr val="000000"/>
                </a:solidFill>
                <a:latin typeface="HK Grotesk Bold"/>
              </a:rPr>
              <a:t>02</a:t>
            </a:r>
          </a:p>
          <a:p>
            <a:pPr>
              <a:lnSpc>
                <a:spcPts val="2240"/>
              </a:lnSpc>
            </a:pPr>
            <a:r>
              <a:rPr lang="en-US" sz="2400">
                <a:solidFill>
                  <a:srgbClr val="000000"/>
                </a:solidFill>
                <a:latin typeface="HK Grotesk Bold"/>
              </a:rPr>
              <a:t>Description of Source Data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351893" y="3657921"/>
            <a:ext cx="1351959" cy="1130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2400">
                <a:solidFill>
                  <a:srgbClr val="000000"/>
                </a:solidFill>
                <a:latin typeface="HK Grotesk Bold"/>
              </a:rPr>
              <a:t>03</a:t>
            </a:r>
          </a:p>
          <a:p>
            <a:pPr>
              <a:lnSpc>
                <a:spcPts val="2239"/>
              </a:lnSpc>
            </a:pPr>
            <a:r>
              <a:rPr lang="en-US" sz="2400">
                <a:solidFill>
                  <a:srgbClr val="000000"/>
                </a:solidFill>
                <a:latin typeface="HK Grotesk Bold"/>
              </a:rPr>
              <a:t>Data Discovery Process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519840" y="3662338"/>
            <a:ext cx="1890056" cy="11301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2400">
                <a:solidFill>
                  <a:srgbClr val="000000"/>
                </a:solidFill>
                <a:latin typeface="HK Grotesk Bold"/>
              </a:rPr>
              <a:t>04</a:t>
            </a:r>
          </a:p>
          <a:p>
            <a:pPr>
              <a:lnSpc>
                <a:spcPts val="2239"/>
              </a:lnSpc>
            </a:pPr>
            <a:r>
              <a:rPr lang="en-GB" sz="2400">
                <a:solidFill>
                  <a:srgbClr val="000000"/>
                </a:solidFill>
                <a:latin typeface="HK Grotesk Bold"/>
              </a:rPr>
              <a:t>Identification of Business Needs </a:t>
            </a:r>
            <a:endParaRPr lang="en-US" sz="2400">
              <a:solidFill>
                <a:srgbClr val="000000"/>
              </a:solidFill>
              <a:latin typeface="HK Grotesk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9687510" y="3661772"/>
            <a:ext cx="1737429" cy="85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2400">
                <a:solidFill>
                  <a:srgbClr val="000000"/>
                </a:solidFill>
                <a:latin typeface="HK Grotesk Bold"/>
              </a:rPr>
              <a:t>05</a:t>
            </a:r>
          </a:p>
          <a:p>
            <a:pPr>
              <a:lnSpc>
                <a:spcPts val="2240"/>
              </a:lnSpc>
            </a:pPr>
            <a:r>
              <a:rPr lang="en-US" sz="2400">
                <a:solidFill>
                  <a:srgbClr val="000000"/>
                </a:solidFill>
                <a:latin typeface="HK Grotesk Bold"/>
              </a:rPr>
              <a:t>Dimensional Model</a:t>
            </a:r>
          </a:p>
        </p:txBody>
      </p:sp>
    </p:spTree>
    <p:extLst>
      <p:ext uri="{BB962C8B-B14F-4D97-AF65-F5344CB8AC3E}">
        <p14:creationId xmlns:p14="http://schemas.microsoft.com/office/powerpoint/2010/main" val="268684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5950" y="2712897"/>
            <a:ext cx="4912465" cy="123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94"/>
              </a:lnSpc>
            </a:pPr>
            <a:r>
              <a:rPr lang="en-US" sz="4800">
                <a:solidFill>
                  <a:srgbClr val="F1F1F1"/>
                </a:solidFill>
                <a:latin typeface="HK Grotesk Bold Bold"/>
              </a:rPr>
              <a:t>I</a:t>
            </a:r>
            <a:r>
              <a:rPr lang="en-US" sz="5200">
                <a:solidFill>
                  <a:srgbClr val="F1F1F1"/>
                </a:solidFill>
                <a:latin typeface="HK Grotesk Bold Bold"/>
              </a:rPr>
              <a:t>ntroduction to</a:t>
            </a:r>
          </a:p>
          <a:p>
            <a:pPr>
              <a:lnSpc>
                <a:spcPts val="4694"/>
              </a:lnSpc>
            </a:pPr>
            <a:r>
              <a:rPr lang="en-US" sz="5200">
                <a:solidFill>
                  <a:srgbClr val="F1F1F1"/>
                </a:solidFill>
                <a:latin typeface="HK Grotesk Bold Bold"/>
              </a:rPr>
              <a:t>Mendeley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008590" y="2712896"/>
            <a:ext cx="6027175" cy="756446"/>
            <a:chOff x="-4333071" y="-991610"/>
            <a:chExt cx="12054351" cy="1512889"/>
          </a:xfrm>
        </p:grpSpPr>
        <p:sp>
          <p:nvSpPr>
            <p:cNvPr id="5" name="TextBox 5"/>
            <p:cNvSpPr txBox="1"/>
            <p:nvPr/>
          </p:nvSpPr>
          <p:spPr>
            <a:xfrm>
              <a:off x="-4160543" y="-628651"/>
              <a:ext cx="11881823" cy="11499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ts val="2240"/>
                </a:lnSpc>
                <a:buFont typeface="Arial"/>
                <a:buChar char="•"/>
              </a:pPr>
              <a:r>
                <a:rPr lang="en-US" sz="2400">
                  <a:solidFill>
                    <a:srgbClr val="F1F1F1"/>
                  </a:solidFill>
                  <a:latin typeface="HK Grotesk Bold"/>
                </a:rPr>
                <a:t>Total Revenue in 2017       11 808 436 $  </a:t>
              </a:r>
              <a:endParaRPr lang="en-US" sz="2400">
                <a:cs typeface="Calibri"/>
              </a:endParaRPr>
            </a:p>
            <a:p>
              <a:pPr>
                <a:lnSpc>
                  <a:spcPts val="2240"/>
                </a:lnSpc>
              </a:pPr>
              <a:r>
                <a:rPr lang="en-US" sz="2400">
                  <a:solidFill>
                    <a:srgbClr val="F1F1F1"/>
                  </a:solidFill>
                  <a:latin typeface="HK Grotesk Bold"/>
                </a:rPr>
                <a:t>     Total Profit in 2017               1 304 085 $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-4333071" y="-991610"/>
              <a:ext cx="10478057" cy="12700"/>
            </a:xfrm>
            <a:prstGeom prst="rect">
              <a:avLst/>
            </a:prstGeom>
            <a:solidFill>
              <a:srgbClr val="BDBDB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008590" y="3798110"/>
            <a:ext cx="5954143" cy="1819669"/>
            <a:chOff x="-1866652" y="281659"/>
            <a:chExt cx="11908287" cy="3639338"/>
          </a:xfrm>
        </p:grpSpPr>
        <p:sp>
          <p:nvSpPr>
            <p:cNvPr id="9" name="TextBox 9"/>
            <p:cNvSpPr txBox="1"/>
            <p:nvPr/>
          </p:nvSpPr>
          <p:spPr>
            <a:xfrm>
              <a:off x="-1694124" y="1078295"/>
              <a:ext cx="11735759" cy="284270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ts val="2240"/>
                </a:lnSpc>
                <a:buFont typeface="Arial"/>
                <a:buChar char="•"/>
              </a:pPr>
              <a:r>
                <a:rPr lang="en-US" sz="2400">
                  <a:solidFill>
                    <a:srgbClr val="F1F1F1"/>
                  </a:solidFill>
                  <a:latin typeface="HK Grotesk Bold"/>
                </a:rPr>
                <a:t>Most products shipped are sports related, however other categories like clothing and electronic supplies are also dispatched. 118 types of products which are divided into 50 categories 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-1866652" y="281659"/>
              <a:ext cx="10635609" cy="12700"/>
            </a:xfrm>
            <a:prstGeom prst="rect">
              <a:avLst/>
            </a:prstGeom>
            <a:solidFill>
              <a:srgbClr val="BDBDBD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6094854" y="1602569"/>
            <a:ext cx="5615025" cy="845263"/>
            <a:chOff x="-1650394" y="44277"/>
            <a:chExt cx="11230049" cy="1690523"/>
          </a:xfrm>
        </p:grpSpPr>
        <p:sp>
          <p:nvSpPr>
            <p:cNvPr id="13" name="TextBox 13"/>
            <p:cNvSpPr txBox="1"/>
            <p:nvPr/>
          </p:nvSpPr>
          <p:spPr>
            <a:xfrm>
              <a:off x="-1650394" y="584870"/>
              <a:ext cx="11230049" cy="11499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ts val="2240"/>
                </a:lnSpc>
                <a:buFont typeface="Arial"/>
                <a:buChar char="•"/>
              </a:pPr>
              <a:r>
                <a:rPr lang="en-US" sz="2400">
                  <a:solidFill>
                    <a:srgbClr val="F1F1F1"/>
                  </a:solidFill>
                  <a:latin typeface="HK Grotesk Bold"/>
                </a:rPr>
                <a:t>Product shipment company in time and cost-efficient manner</a:t>
              </a:r>
              <a:endParaRPr lang="en-US" sz="2400"/>
            </a:p>
          </p:txBody>
        </p:sp>
        <p:sp>
          <p:nvSpPr>
            <p:cNvPr id="14" name="AutoShape 14"/>
            <p:cNvSpPr/>
            <p:nvPr/>
          </p:nvSpPr>
          <p:spPr>
            <a:xfrm>
              <a:off x="-1477866" y="44277"/>
              <a:ext cx="10307857" cy="12700"/>
            </a:xfrm>
            <a:prstGeom prst="rect">
              <a:avLst/>
            </a:prstGeom>
            <a:solidFill>
              <a:srgbClr val="BDBDBD"/>
            </a:solidFill>
          </p:spPr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3245D093-3F16-4A4C-B022-CB3664F4F45A}"/>
              </a:ext>
            </a:extLst>
          </p:cNvPr>
          <p:cNvSpPr txBox="1"/>
          <p:nvPr/>
        </p:nvSpPr>
        <p:spPr>
          <a:xfrm>
            <a:off x="0" y="6324600"/>
            <a:ext cx="747440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HK Grotesk Medium Bold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8498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0" b="11770"/>
          <a:stretch/>
        </p:blipFill>
        <p:spPr>
          <a:xfrm>
            <a:off x="6096000" y="686112"/>
            <a:ext cx="5682193" cy="2704245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828201" y="687852"/>
            <a:ext cx="3992985" cy="12172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94"/>
              </a:lnSpc>
            </a:pPr>
            <a:r>
              <a:rPr lang="en-US" sz="4800">
                <a:solidFill>
                  <a:schemeClr val="bg1"/>
                </a:solidFill>
                <a:latin typeface="HK Grotesk Bold Bold"/>
              </a:rPr>
              <a:t>Introduction to</a:t>
            </a:r>
          </a:p>
          <a:p>
            <a:pPr>
              <a:lnSpc>
                <a:spcPts val="4694"/>
              </a:lnSpc>
            </a:pPr>
            <a:r>
              <a:rPr lang="en-US" sz="4800">
                <a:solidFill>
                  <a:schemeClr val="bg1"/>
                </a:solidFill>
                <a:latin typeface="HK Grotesk Bold Bold"/>
              </a:rPr>
              <a:t>Mendeley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758760" y="5967730"/>
            <a:ext cx="747440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latin typeface="HK Grotesk Medium Bold"/>
              </a:rPr>
              <a:t>03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5D9527F9-CD58-4B47-82B9-627C70DD8082}"/>
              </a:ext>
            </a:extLst>
          </p:cNvPr>
          <p:cNvSpPr txBox="1"/>
          <p:nvPr/>
        </p:nvSpPr>
        <p:spPr>
          <a:xfrm>
            <a:off x="5780863" y="4246042"/>
            <a:ext cx="2604917" cy="1138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2467" b="1">
                <a:solidFill>
                  <a:schemeClr val="bg1"/>
                </a:solidFill>
                <a:latin typeface="HK Grotesk Medium Bold"/>
              </a:rPr>
              <a:t>Mendeley ships products to </a:t>
            </a:r>
          </a:p>
          <a:p>
            <a:pPr algn="r"/>
            <a:r>
              <a:rPr lang="en-US" sz="2467" b="1">
                <a:solidFill>
                  <a:schemeClr val="bg1"/>
                </a:solidFill>
                <a:latin typeface="HK Grotesk Medium Bold"/>
              </a:rPr>
              <a:t>5 different markets</a:t>
            </a:r>
            <a:endParaRPr lang="en-US" sz="2467">
              <a:solidFill>
                <a:schemeClr val="bg1"/>
              </a:solidFill>
              <a:latin typeface="HK Grotesk Medium Bold"/>
            </a:endParaRPr>
          </a:p>
        </p:txBody>
      </p:sp>
      <p:sp>
        <p:nvSpPr>
          <p:cNvPr id="32" name="AutoShape 5">
            <a:extLst>
              <a:ext uri="{FF2B5EF4-FFF2-40B4-BE49-F238E27FC236}">
                <a16:creationId xmlns:a16="http://schemas.microsoft.com/office/drawing/2014/main" id="{4BAAFECA-37C4-FF49-B15C-F89529C1552A}"/>
              </a:ext>
            </a:extLst>
          </p:cNvPr>
          <p:cNvSpPr/>
          <p:nvPr/>
        </p:nvSpPr>
        <p:spPr>
          <a:xfrm rot="5400000">
            <a:off x="1771347" y="3637219"/>
            <a:ext cx="7534787" cy="6350"/>
          </a:xfrm>
          <a:prstGeom prst="rect">
            <a:avLst/>
          </a:prstGeom>
          <a:solidFill>
            <a:srgbClr val="BDBDBD"/>
          </a:solidFill>
        </p:spPr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851D5A-0551-D647-983B-0149DD2BACD1}"/>
              </a:ext>
            </a:extLst>
          </p:cNvPr>
          <p:cNvSpPr txBox="1"/>
          <p:nvPr/>
        </p:nvSpPr>
        <p:spPr>
          <a:xfrm>
            <a:off x="8441853" y="4132343"/>
            <a:ext cx="3837765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90500" indent="-1905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HK Grotesk Medium Bold"/>
              </a:rPr>
              <a:t>Latin America (LATAM)</a:t>
            </a:r>
          </a:p>
          <a:p>
            <a:pPr marL="190500" indent="-1905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HK Grotesk Medium Bold"/>
              </a:rPr>
              <a:t>Europe</a:t>
            </a:r>
          </a:p>
          <a:p>
            <a:pPr marL="190500" indent="-1905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HK Grotesk Medium Bold"/>
              </a:rPr>
              <a:t>Pacific Asia</a:t>
            </a:r>
          </a:p>
          <a:p>
            <a:pPr marL="190500" indent="-1905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HK Grotesk Medium Bold"/>
              </a:rPr>
              <a:t>United States &amp; Canada (USCA) </a:t>
            </a:r>
          </a:p>
          <a:p>
            <a:pPr marL="190500" indent="-1905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HK Grotesk Medium Bold"/>
              </a:rPr>
              <a:t>Africa</a:t>
            </a:r>
            <a:endParaRPr lang="en-PT">
              <a:solidFill>
                <a:schemeClr val="bg1"/>
              </a:solidFill>
              <a:latin typeface="HK Grotesk Medium Bold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614B411D-0D39-41C5-9927-C662F2C89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933" y="2845363"/>
            <a:ext cx="3692105" cy="2326255"/>
          </a:xfrm>
          <a:prstGeom prst="rect">
            <a:avLst/>
          </a:prstGeom>
        </p:spPr>
      </p:pic>
      <p:pic>
        <p:nvPicPr>
          <p:cNvPr id="4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44CBE28-96AC-45F7-85A0-89E631EC0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367" y="2119021"/>
            <a:ext cx="3522402" cy="42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3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Graph">
            <a:extLst>
              <a:ext uri="{FF2B5EF4-FFF2-40B4-BE49-F238E27FC236}">
                <a16:creationId xmlns:a16="http://schemas.microsoft.com/office/drawing/2014/main" id="{D54158ED-DF2C-3D4D-A64A-13F0C3C9E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012" y="3005555"/>
            <a:ext cx="5309610" cy="2909135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AB040824-B1AF-444C-9E3A-34A207AB1279}"/>
              </a:ext>
            </a:extLst>
          </p:cNvPr>
          <p:cNvSpPr txBox="1"/>
          <p:nvPr/>
        </p:nvSpPr>
        <p:spPr>
          <a:xfrm>
            <a:off x="582333" y="812899"/>
            <a:ext cx="5336879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/>
            <a:r>
              <a:rPr lang="en-US" sz="2000">
                <a:latin typeface="HK Grotesk Bold"/>
              </a:rPr>
              <a:t>Mendeley stores information in three CSV formatted files which consists of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>
                <a:latin typeface="HK Grotesk Bold"/>
              </a:rPr>
              <a:t>180519 observations and 53 features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>
                <a:latin typeface="HK Grotesk Bold"/>
              </a:rPr>
              <a:t>29 numeric and 24 categorical </a:t>
            </a:r>
          </a:p>
          <a:p>
            <a:pPr fontAlgn="base"/>
            <a:r>
              <a:rPr lang="en-US" sz="2000">
                <a:latin typeface="HK Grotesk Bold"/>
              </a:rPr>
              <a:t>It has data on customers, orders, products and shipping details.</a:t>
            </a:r>
          </a:p>
          <a:p>
            <a:pPr fontAlgn="base"/>
            <a:endParaRPr lang="en-US" sz="2000">
              <a:solidFill>
                <a:schemeClr val="bg1"/>
              </a:solidFill>
              <a:latin typeface="HK Grotesk Bold"/>
            </a:endParaRPr>
          </a:p>
          <a:p>
            <a:pPr fontAlgn="base"/>
            <a:endParaRPr lang="en-US" sz="2000">
              <a:latin typeface="HK Grotesk Bold"/>
            </a:endParaRPr>
          </a:p>
          <a:p>
            <a:pPr fontAlgn="base"/>
            <a:r>
              <a:rPr lang="en-US" sz="2000">
                <a:latin typeface="HK Grotesk Bold"/>
              </a:rPr>
              <a:t>The second dataset has 469 997 observations and 8 features including details on the available products and the third dataset has description of variables.​</a:t>
            </a:r>
          </a:p>
          <a:p>
            <a:pPr fontAlgn="base"/>
            <a:endParaRPr lang="en-US" sz="2000">
              <a:latin typeface="HK Grotesk Bold"/>
            </a:endParaRPr>
          </a:p>
          <a:p>
            <a:pPr fontAlgn="base"/>
            <a:endParaRPr lang="en-US" sz="2000">
              <a:latin typeface="HK Grotesk Bold"/>
            </a:endParaRPr>
          </a:p>
          <a:p>
            <a:pPr fontAlgn="base"/>
            <a:r>
              <a:rPr lang="en-US" sz="2000">
                <a:latin typeface="HK Grotesk Bold"/>
              </a:rPr>
              <a:t>The dataset includes transactional records that represent quantifiable facts</a:t>
            </a:r>
            <a:r>
              <a:rPr lang="en-US" sz="2000">
                <a:solidFill>
                  <a:schemeClr val="bg1"/>
                </a:solidFill>
                <a:latin typeface="HK Grotesk Bold"/>
              </a:rPr>
              <a:t>.</a:t>
            </a:r>
          </a:p>
        </p:txBody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D8C14FE3-9451-054E-8AB2-E214E3EA0212}"/>
              </a:ext>
            </a:extLst>
          </p:cNvPr>
          <p:cNvSpPr/>
          <p:nvPr/>
        </p:nvSpPr>
        <p:spPr>
          <a:xfrm>
            <a:off x="582333" y="2902786"/>
            <a:ext cx="5153929" cy="6350"/>
          </a:xfrm>
          <a:prstGeom prst="rect">
            <a:avLst/>
          </a:prstGeom>
          <a:solidFill>
            <a:srgbClr val="BDBDBD"/>
          </a:solidFill>
        </p:spPr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9E8E94C9-240A-7244-9780-E09FB14979D0}"/>
              </a:ext>
            </a:extLst>
          </p:cNvPr>
          <p:cNvSpPr/>
          <p:nvPr/>
        </p:nvSpPr>
        <p:spPr>
          <a:xfrm>
            <a:off x="582332" y="4460123"/>
            <a:ext cx="5153929" cy="6350"/>
          </a:xfrm>
          <a:prstGeom prst="rect">
            <a:avLst/>
          </a:prstGeom>
          <a:solidFill>
            <a:srgbClr val="BDBDBD"/>
          </a:solidFill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78252-FCC1-B446-AE67-468CAD217FBD}"/>
              </a:ext>
            </a:extLst>
          </p:cNvPr>
          <p:cNvSpPr txBox="1"/>
          <p:nvPr/>
        </p:nvSpPr>
        <p:spPr>
          <a:xfrm>
            <a:off x="7151968" y="633216"/>
            <a:ext cx="4457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Description of Source Data</a:t>
            </a:r>
          </a:p>
        </p:txBody>
      </p:sp>
    </p:spTree>
    <p:extLst>
      <p:ext uri="{BB962C8B-B14F-4D97-AF65-F5344CB8AC3E}">
        <p14:creationId xmlns:p14="http://schemas.microsoft.com/office/powerpoint/2010/main" val="282700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410A8137-34B0-4B43-8521-AB1C9C1963FE}"/>
              </a:ext>
            </a:extLst>
          </p:cNvPr>
          <p:cNvSpPr txBox="1"/>
          <p:nvPr/>
        </p:nvSpPr>
        <p:spPr>
          <a:xfrm>
            <a:off x="6588267" y="1724409"/>
            <a:ext cx="4527408" cy="2257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2000">
                <a:latin typeface="HK Grotesk Bold"/>
              </a:rPr>
              <a:t>Information about transactional data is included in the database for example</a:t>
            </a:r>
          </a:p>
          <a:p>
            <a:pPr marL="342900" indent="-342900">
              <a:lnSpc>
                <a:spcPts val="224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HK Grotesk Bold"/>
              </a:rPr>
              <a:t>Shipping</a:t>
            </a:r>
          </a:p>
          <a:p>
            <a:pPr marL="342900" indent="-342900">
              <a:lnSpc>
                <a:spcPts val="224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HK Grotesk Bold"/>
              </a:rPr>
              <a:t>Profit per order</a:t>
            </a:r>
          </a:p>
          <a:p>
            <a:pPr marL="342900" indent="-342900">
              <a:lnSpc>
                <a:spcPts val="224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HK Grotesk Bold"/>
              </a:rPr>
              <a:t>Sales per customer</a:t>
            </a:r>
          </a:p>
          <a:p>
            <a:pPr marL="342900" indent="-342900">
              <a:lnSpc>
                <a:spcPts val="224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HK Grotesk Bold"/>
              </a:rPr>
              <a:t>Quantities per order</a:t>
            </a:r>
          </a:p>
          <a:p>
            <a:pPr marL="342900" indent="-342900">
              <a:lnSpc>
                <a:spcPts val="224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HK Grotesk Bold"/>
              </a:rPr>
              <a:t>Product discounts</a:t>
            </a:r>
          </a:p>
          <a:p>
            <a:pPr marL="342900" indent="-342900">
              <a:lnSpc>
                <a:spcPts val="224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HK Grotesk Bold"/>
              </a:rPr>
              <a:t>Product prices​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BC373-80D3-B54F-8C07-42FCCCE2FA68}"/>
              </a:ext>
            </a:extLst>
          </p:cNvPr>
          <p:cNvSpPr/>
          <p:nvPr/>
        </p:nvSpPr>
        <p:spPr>
          <a:xfrm>
            <a:off x="1133118" y="426014"/>
            <a:ext cx="3610331" cy="1297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94"/>
              </a:lnSpc>
            </a:pPr>
            <a:r>
              <a:rPr lang="en-US" sz="4400">
                <a:solidFill>
                  <a:srgbClr val="F1F1F1"/>
                </a:solidFill>
                <a:latin typeface="HK Grotesk Bold Bold"/>
              </a:rPr>
              <a:t>Description of Source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409B8-3D17-9D4C-84D9-2BD3F4A9ACE4}"/>
              </a:ext>
            </a:extLst>
          </p:cNvPr>
          <p:cNvSpPr/>
          <p:nvPr/>
        </p:nvSpPr>
        <p:spPr>
          <a:xfrm>
            <a:off x="6588267" y="4283695"/>
            <a:ext cx="6096000" cy="6469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40"/>
              </a:lnSpc>
            </a:pPr>
            <a:r>
              <a:rPr lang="en-US">
                <a:latin typeface="HK Grotesk Bold"/>
              </a:rPr>
              <a:t>The dataset consists 3 years of </a:t>
            </a:r>
          </a:p>
          <a:p>
            <a:pPr>
              <a:lnSpc>
                <a:spcPts val="2240"/>
              </a:lnSpc>
            </a:pPr>
            <a:r>
              <a:rPr lang="en-US">
                <a:latin typeface="HK Grotesk Bold"/>
              </a:rPr>
              <a:t>transactional history.​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4C466A3D-888F-1845-A633-30B054200F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6" r="16295"/>
          <a:stretch/>
        </p:blipFill>
        <p:spPr>
          <a:xfrm>
            <a:off x="1076325" y="1982761"/>
            <a:ext cx="3788035" cy="3997353"/>
          </a:xfrm>
          <a:prstGeom prst="rect">
            <a:avLst/>
          </a:prstGeom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C391CDF7-BFEA-6A49-A8AF-CF14D4DFB2ED}"/>
              </a:ext>
            </a:extLst>
          </p:cNvPr>
          <p:cNvSpPr/>
          <p:nvPr/>
        </p:nvSpPr>
        <p:spPr>
          <a:xfrm>
            <a:off x="6588267" y="4129391"/>
            <a:ext cx="5239028" cy="6350"/>
          </a:xfrm>
          <a:prstGeom prst="rect">
            <a:avLst/>
          </a:prstGeom>
          <a:solidFill>
            <a:srgbClr val="BDBDBD"/>
          </a:solidFill>
        </p:spPr>
      </p:sp>
    </p:spTree>
    <p:extLst>
      <p:ext uri="{BB962C8B-B14F-4D97-AF65-F5344CB8AC3E}">
        <p14:creationId xmlns:p14="http://schemas.microsoft.com/office/powerpoint/2010/main" val="233962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17DB0-3DB8-4C1F-B2B4-F63135B5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01" y="151284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latin typeface="+mj-lt"/>
                <a:ea typeface="+mj-ea"/>
                <a:cs typeface="+mj-cs"/>
              </a:rPr>
              <a:t>DATA DISCOVERY</a:t>
            </a:r>
            <a:br>
              <a:rPr lang="en-US" sz="3600">
                <a:latin typeface="+mj-lt"/>
                <a:ea typeface="+mj-ea"/>
                <a:cs typeface="+mj-cs"/>
              </a:rPr>
            </a:br>
            <a:endParaRPr lang="pt-PT" sz="36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D80B15-23F7-481A-9AB2-879040D81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915887"/>
            <a:ext cx="3667036" cy="3779520"/>
          </a:xfrm>
        </p:spPr>
        <p:txBody>
          <a:bodyPr>
            <a:normAutofit/>
          </a:bodyPr>
          <a:lstStyle/>
          <a:p>
            <a:r>
              <a:rPr lang="pt-PT" sz="2400"/>
              <a:t>In 2015, Mendeley had a revenue of around 12,3 million $</a:t>
            </a:r>
          </a:p>
          <a:p>
            <a:r>
              <a:rPr lang="pt-PT" sz="2400"/>
              <a:t>2 years later, this value decreased to around 11,8 million $</a:t>
            </a:r>
          </a:p>
          <a:p>
            <a:r>
              <a:rPr lang="pt-PT" sz="2400"/>
              <a:t>In two years lost over 4% in sales</a:t>
            </a:r>
          </a:p>
          <a:p>
            <a:endParaRPr lang="pt-PT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A0EA46-89CB-400E-BCB0-741235EEF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2" r="2" b="2"/>
          <a:stretch/>
        </p:blipFill>
        <p:spPr>
          <a:xfrm>
            <a:off x="5339711" y="915105"/>
            <a:ext cx="6203358" cy="5513057"/>
          </a:xfrm>
          <a:prstGeom prst="rect">
            <a:avLst/>
          </a:prstGeom>
          <a:effectLst/>
        </p:spPr>
      </p:pic>
      <p:pic>
        <p:nvPicPr>
          <p:cNvPr id="7" name="Gráfico 6" descr="Aviso com preenchimento sólido">
            <a:extLst>
              <a:ext uri="{FF2B5EF4-FFF2-40B4-BE49-F238E27FC236}">
                <a16:creationId xmlns:a16="http://schemas.microsoft.com/office/drawing/2014/main" id="{13F713BC-12FF-4867-91E7-82CFE6D9C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233" y="4219941"/>
            <a:ext cx="619645" cy="61964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D45C5AD-DF84-42AC-B7AF-6F16CB6437B6}"/>
              </a:ext>
            </a:extLst>
          </p:cNvPr>
          <p:cNvSpPr txBox="1"/>
          <p:nvPr/>
        </p:nvSpPr>
        <p:spPr>
          <a:xfrm>
            <a:off x="5668221" y="486703"/>
            <a:ext cx="549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err="1">
                <a:solidFill>
                  <a:schemeClr val="bg1"/>
                </a:solidFill>
              </a:rPr>
              <a:t>Annual</a:t>
            </a:r>
            <a:r>
              <a:rPr lang="pt-PT" sz="2000">
                <a:solidFill>
                  <a:schemeClr val="bg1"/>
                </a:solidFill>
              </a:rPr>
              <a:t> </a:t>
            </a:r>
            <a:r>
              <a:rPr lang="pt-PT" sz="2400">
                <a:solidFill>
                  <a:schemeClr val="bg1"/>
                </a:solidFill>
              </a:rPr>
              <a:t>sales</a:t>
            </a:r>
            <a:r>
              <a:rPr lang="pt-PT" sz="2000">
                <a:solidFill>
                  <a:schemeClr val="bg1"/>
                </a:solidFill>
              </a:rPr>
              <a:t> </a:t>
            </a:r>
            <a:r>
              <a:rPr lang="pt-PT" sz="2000" err="1">
                <a:solidFill>
                  <a:schemeClr val="bg1"/>
                </a:solidFill>
              </a:rPr>
              <a:t>of</a:t>
            </a:r>
            <a:r>
              <a:rPr lang="pt-PT" sz="2000">
                <a:solidFill>
                  <a:schemeClr val="bg1"/>
                </a:solidFill>
              </a:rPr>
              <a:t> </a:t>
            </a:r>
            <a:r>
              <a:rPr lang="pt-PT" sz="2000" err="1">
                <a:solidFill>
                  <a:schemeClr val="bg1"/>
                </a:solidFill>
              </a:rPr>
              <a:t>Mendeley</a:t>
            </a:r>
            <a:r>
              <a:rPr lang="pt-PT" sz="2000">
                <a:solidFill>
                  <a:schemeClr val="bg1"/>
                </a:solidFill>
              </a:rPr>
              <a:t> </a:t>
            </a:r>
            <a:r>
              <a:rPr lang="pt-PT" sz="2000" err="1">
                <a:solidFill>
                  <a:schemeClr val="bg1"/>
                </a:solidFill>
              </a:rPr>
              <a:t>from</a:t>
            </a:r>
            <a:r>
              <a:rPr lang="pt-PT" sz="2000">
                <a:solidFill>
                  <a:schemeClr val="bg1"/>
                </a:solidFill>
              </a:rPr>
              <a:t> 2015 to 2017</a:t>
            </a:r>
          </a:p>
        </p:txBody>
      </p:sp>
    </p:spTree>
    <p:extLst>
      <p:ext uri="{BB962C8B-B14F-4D97-AF65-F5344CB8AC3E}">
        <p14:creationId xmlns:p14="http://schemas.microsoft.com/office/powerpoint/2010/main" val="429079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17DB0-3DB8-4C1F-B2B4-F63135B5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5" y="165138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latin typeface="+mj-lt"/>
                <a:ea typeface="+mj-ea"/>
                <a:cs typeface="+mj-cs"/>
              </a:rPr>
              <a:t>DATA DISCOVERY</a:t>
            </a:r>
            <a:br>
              <a:rPr lang="en-US" sz="3600">
                <a:latin typeface="+mj-lt"/>
                <a:ea typeface="+mj-ea"/>
                <a:cs typeface="+mj-cs"/>
              </a:rPr>
            </a:br>
            <a:endParaRPr lang="pt-PT" sz="36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D80B15-23F7-481A-9AB2-879040D81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50" y="1841741"/>
            <a:ext cx="3667036" cy="3779520"/>
          </a:xfrm>
        </p:spPr>
        <p:txBody>
          <a:bodyPr>
            <a:normAutofit/>
          </a:bodyPr>
          <a:lstStyle/>
          <a:p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Mendeley is a multi-national company that ships products all over the world (over 164 countries)</a:t>
            </a:r>
          </a:p>
          <a:p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Europe and South America represent almost 60% of the market</a:t>
            </a:r>
          </a:p>
          <a:p>
            <a:endParaRPr lang="pt-PT" sz="240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4">
            <a:extLst>
              <a:ext uri="{FF2B5EF4-FFF2-40B4-BE49-F238E27FC236}">
                <a16:creationId xmlns:a16="http://schemas.microsoft.com/office/drawing/2014/main" id="{F29ECE61-F460-4585-BDB3-5C4B976D1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757" y="1003439"/>
            <a:ext cx="6496493" cy="558698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2B3EAA-FEA2-49E5-A6DE-1FB98A819A75}"/>
              </a:ext>
            </a:extLst>
          </p:cNvPr>
          <p:cNvSpPr txBox="1"/>
          <p:nvPr/>
        </p:nvSpPr>
        <p:spPr>
          <a:xfrm>
            <a:off x="5668220" y="435152"/>
            <a:ext cx="549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>
                <a:solidFill>
                  <a:schemeClr val="bg1"/>
                </a:solidFill>
              </a:rPr>
              <a:t>Sales per </a:t>
            </a:r>
            <a:r>
              <a:rPr lang="pt-PT" sz="2400" err="1">
                <a:solidFill>
                  <a:schemeClr val="bg1"/>
                </a:solidFill>
              </a:rPr>
              <a:t>Region</a:t>
            </a:r>
            <a:r>
              <a:rPr lang="pt-PT" sz="24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2638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17DB0-3DB8-4C1F-B2B4-F63135B5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68" y="326829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latin typeface="+mj-lt"/>
                <a:ea typeface="+mj-ea"/>
                <a:cs typeface="+mj-cs"/>
              </a:rPr>
              <a:t>DATA DISCOVERY</a:t>
            </a:r>
            <a:br>
              <a:rPr lang="en-US" sz="3600">
                <a:latin typeface="+mj-lt"/>
                <a:ea typeface="+mj-ea"/>
                <a:cs typeface="+mj-cs"/>
              </a:rPr>
            </a:br>
            <a:endParaRPr lang="pt-PT" sz="36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D80B15-23F7-481A-9AB2-879040D81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7" y="2563802"/>
            <a:ext cx="3667036" cy="1730396"/>
          </a:xfrm>
        </p:spPr>
        <p:txBody>
          <a:bodyPr>
            <a:normAutofit/>
          </a:bodyPr>
          <a:lstStyle/>
          <a:p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United States is the country with the highest revenue followed by France and Mexico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2B3EAA-FEA2-49E5-A6DE-1FB98A819A75}"/>
              </a:ext>
            </a:extLst>
          </p:cNvPr>
          <p:cNvSpPr txBox="1"/>
          <p:nvPr/>
        </p:nvSpPr>
        <p:spPr>
          <a:xfrm>
            <a:off x="5668220" y="435152"/>
            <a:ext cx="549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sz="2400">
                <a:solidFill>
                  <a:schemeClr val="bg1"/>
                </a:solidFill>
              </a:rPr>
              <a:t>Top 10 Countries </a:t>
            </a:r>
            <a:r>
              <a:rPr lang="pt-PT" sz="2400" err="1">
                <a:solidFill>
                  <a:schemeClr val="bg1"/>
                </a:solidFill>
              </a:rPr>
              <a:t>by</a:t>
            </a:r>
            <a:r>
              <a:rPr lang="pt-PT" sz="2400">
                <a:solidFill>
                  <a:schemeClr val="bg1"/>
                </a:solidFill>
              </a:rPr>
              <a:t> </a:t>
            </a:r>
            <a:r>
              <a:rPr lang="pt-PT" sz="2400" err="1">
                <a:solidFill>
                  <a:schemeClr val="bg1"/>
                </a:solidFill>
              </a:rPr>
              <a:t>revenue</a:t>
            </a:r>
            <a:endParaRPr lang="pt-PT" sz="240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55116B-F3E5-4CAA-9F7A-D2740A4E2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04" y="896817"/>
            <a:ext cx="6314765" cy="581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1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E81A82474CFF4D9511C2D48425E560" ma:contentTypeVersion="4" ma:contentTypeDescription="Create a new document." ma:contentTypeScope="" ma:versionID="3715a9541a815ecfc15fd474c63913f1">
  <xsd:schema xmlns:xsd="http://www.w3.org/2001/XMLSchema" xmlns:xs="http://www.w3.org/2001/XMLSchema" xmlns:p="http://schemas.microsoft.com/office/2006/metadata/properties" xmlns:ns2="556238c9-04fa-43e8-b308-e67314e777ea" targetNamespace="http://schemas.microsoft.com/office/2006/metadata/properties" ma:root="true" ma:fieldsID="b3516b636470e1b717486aa5c0a0bff2" ns2:_="">
    <xsd:import namespace="556238c9-04fa-43e8-b308-e67314e777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6238c9-04fa-43e8-b308-e67314e777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BB4539-3B85-40FD-BC7B-059F4CEF891C}">
  <ds:schemaRefs>
    <ds:schemaRef ds:uri="http://schemas.microsoft.com/office/infopath/2007/PartnerControls"/>
    <ds:schemaRef ds:uri="http://www.w3.org/XML/1998/namespace"/>
    <ds:schemaRef ds:uri="556238c9-04fa-43e8-b308-e67314e777ea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7CBC0D6-968E-4F61-8A00-168AFA74C9D8}">
  <ds:schemaRefs>
    <ds:schemaRef ds:uri="556238c9-04fa-43e8-b308-e67314e777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B7C21CF-F9C0-4464-875E-B75237E27E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1029</Words>
  <Application>Microsoft Office PowerPoint</Application>
  <PresentationFormat>Widescreen</PresentationFormat>
  <Paragraphs>170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HK Grotesk Bold</vt:lpstr>
      <vt:lpstr>HK Grotesk Bold Bold</vt:lpstr>
      <vt:lpstr>HK Grotesk Light</vt:lpstr>
      <vt:lpstr>HK Grotesk Medium</vt:lpstr>
      <vt:lpstr>HK Grotesk Medium Bold</vt:lpstr>
      <vt:lpstr>Times New Roman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DISCOVERY </vt:lpstr>
      <vt:lpstr>DATA DISCOVERY </vt:lpstr>
      <vt:lpstr>DATA DISCOVERY </vt:lpstr>
      <vt:lpstr>DATA DISCOVERY </vt:lpstr>
      <vt:lpstr>BUSINESS PROBLEM</vt:lpstr>
      <vt:lpstr>PERSPECTIVE OF ANALYSIS</vt:lpstr>
      <vt:lpstr>DIMENSIONAL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Lilit Tonoyan</dc:creator>
  <cp:lastModifiedBy>Nguyen Huy Phuc</cp:lastModifiedBy>
  <cp:revision>7</cp:revision>
  <dcterms:created xsi:type="dcterms:W3CDTF">2021-03-22T15:31:25Z</dcterms:created>
  <dcterms:modified xsi:type="dcterms:W3CDTF">2021-03-24T12:13:58Z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0x01010086E81A82474CFF4D9511C2D48425E560</vt:lpwstr>
  </property>
</Properties>
</file>