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61" r:id="rId4"/>
    <p:sldId id="262" r:id="rId5"/>
    <p:sldId id="260" r:id="rId6"/>
    <p:sldId id="258" r:id="rId7"/>
    <p:sldId id="267" r:id="rId8"/>
    <p:sldId id="259" r:id="rId9"/>
    <p:sldId id="263" r:id="rId10"/>
    <p:sldId id="270" r:id="rId11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A1AB-2EFE-E84F-BA12-C61C7B683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0EE01-0D66-0243-84DF-92C8CF86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6F26-EA6C-274E-8156-24E02082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A5D7-8436-6D46-BA47-D283DE05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9794-B114-5549-8626-AC98EAF5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012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5E45-E2AF-7A4B-89AE-D4E3BE5E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1C2D2-7F29-7D42-B1EC-E9A28682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9FB6-DE66-2B45-9F51-E6958836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05242-AA4C-3E47-96E3-E87DC2FA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3FC4A-7DFE-EE45-B966-FD62F3FD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9633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CAB28-20E9-9043-8FF6-A356379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3642D-2F91-0A40-B4DC-F3DF3C440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B119-43B5-9A46-B166-58137476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4AC8-07B4-8E47-9AEF-6E743AD9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4FF4-901D-A74F-9DCB-39BB245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905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DE98-074E-2740-9688-612EA229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AD4B-E3F6-5949-8CE4-A34BD08D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B644-8C7F-DA4F-AE20-E8BFCFBD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01EB-A4E9-9F42-8D6F-3E004159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921D-0C93-774C-84E4-ECDBC570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7488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2969-CE47-E44B-8136-3B6C3E79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EC48-AA52-914D-805D-A1CE0AC3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82EC-BE91-C646-A5AC-DCE012C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71F9-D1E0-7141-9C36-04EBF586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4302-D753-6A45-8CFF-4A1705E3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8209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1C24-5671-B845-8052-22443268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9762-26C3-CF4E-A516-B4F6DB126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4A934-3F1D-8B49-AE03-EC1D3E03B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8EE07-1CE8-2A4D-8DEA-DCD219CB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8A0F6-B549-6140-8CAD-4510E214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5AB3-836C-5C43-9315-D12623F8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53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FAB9-0C27-4146-82C4-1CBB2135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A1BC-F896-4D4A-A934-6A77D36B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18100-AAAD-B146-B009-D11355B50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2F0A2-0BA0-314D-B087-36A288FFC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02855-68C6-3740-AE12-4DEE16E91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5D181-6355-DF43-A3A5-48E59BD3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0F3CA-3E78-EF47-808E-6B903792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2819F-257A-A543-850D-5FEF2D93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840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5771-36B9-9B4F-B9C1-2A02C4C4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0F46A-7D4F-5643-9073-3AEFC74A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54C79-ACC9-384C-9C52-E01582F9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7AB66-CCC6-C146-A7C3-55D0B253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9779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DA778-9904-9440-99E9-46570776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3216F-4BFB-AA40-B87C-FE39E5B7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E9163-B96D-CE4A-9AE2-7B3412A2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645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4C7B-EDBF-DC4C-98DC-6C3FED98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3AE7-1289-394E-BEFF-0941D074E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B7853-26FB-E841-89CF-C1D2C850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9EA02-F75B-2D4C-B59F-57FDE41E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2B5F5-F034-504F-B772-30F0A359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F4214-E0BA-324B-B97B-FD8F46BC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873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3819-4744-5643-8CA2-66E9976F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685F0-6AB1-3748-982A-92A65AC1E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61BB5-39D4-7C49-B659-3D2FC975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BCDA0-6DB1-1547-928A-DF37A788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41887-6815-9B4A-8115-4120CBB8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F626-5C32-4847-A4BD-F3CE08B1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0860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CDF03-91B1-2346-982E-8B0EC386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08F7-A1FB-4740-AD2E-3A46C462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F836-E949-0445-8AC8-A1B80693D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E4C2-25BA-914A-AD72-34F0A32B0EB9}" type="datetimeFigureOut">
              <a:rPr lang="en-PT" smtClean="0"/>
              <a:t>22/03/2021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D2B87-C0E4-C243-B09A-6CF46AE97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C683-1D54-E146-88CA-632AA6862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FD3A-F4FA-EE42-9B18-A75CFE042FA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3921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18" b="18438"/>
          <a:stretch/>
        </p:blipFill>
        <p:spPr>
          <a:xfrm>
            <a:off x="0" y="3789122"/>
            <a:ext cx="12192000" cy="3454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58800" y="659364"/>
            <a:ext cx="9310138" cy="2384095"/>
            <a:chOff x="-755131" y="-52873"/>
            <a:chExt cx="18620276" cy="4768190"/>
          </a:xfrm>
        </p:grpSpPr>
        <p:sp>
          <p:nvSpPr>
            <p:cNvPr id="5" name="TextBox 5"/>
            <p:cNvSpPr txBox="1"/>
            <p:nvPr/>
          </p:nvSpPr>
          <p:spPr>
            <a:xfrm>
              <a:off x="-755131" y="921371"/>
              <a:ext cx="17865144" cy="33059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00"/>
                </a:lnSpc>
              </a:pPr>
              <a:r>
                <a:rPr lang="en-US" sz="6600" dirty="0">
                  <a:solidFill>
                    <a:srgbClr val="DFDFDF"/>
                  </a:solidFill>
                  <a:latin typeface="HK Grotesk Bold Bold"/>
                </a:rPr>
                <a:t>MENDELEY</a:t>
              </a:r>
            </a:p>
            <a:p>
              <a:pPr>
                <a:lnSpc>
                  <a:spcPts val="6400"/>
                </a:lnSpc>
              </a:pPr>
              <a:r>
                <a:rPr lang="en-US" sz="6600" dirty="0">
                  <a:solidFill>
                    <a:srgbClr val="DFDFDF"/>
                  </a:solidFill>
                  <a:latin typeface="HK Grotesk Bold Bold"/>
                </a:rPr>
                <a:t>SMART SUPPLY CHAIN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247131" y="-52873"/>
              <a:ext cx="17865144" cy="531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600" dirty="0">
                  <a:solidFill>
                    <a:srgbClr val="DFDFDF"/>
                  </a:solidFill>
                  <a:latin typeface="HK Grotesk Medium"/>
                </a:rPr>
                <a:t>Business Intelligence course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" y="4235825"/>
              <a:ext cx="17865144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rgbClr val="DFDFDF"/>
                  </a:solidFill>
                  <a:latin typeface="HK Grotesk Light"/>
                </a:rPr>
                <a:t>By Group ?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758760" y="2824773"/>
            <a:ext cx="747440" cy="858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  <a:latin typeface="HK Grotesk Medium Bold"/>
            </a:endParaRPr>
          </a:p>
          <a:p>
            <a:pPr algn="r">
              <a:lnSpc>
                <a:spcPts val="1680"/>
              </a:lnSpc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  <a:latin typeface="HK Grotesk Medium Bold"/>
            </a:endParaRPr>
          </a:p>
          <a:p>
            <a:pPr algn="r">
              <a:lnSpc>
                <a:spcPts val="1680"/>
              </a:lnSpc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  <a:latin typeface="HK Grotesk Medium Bold"/>
            </a:endParaRPr>
          </a:p>
          <a:p>
            <a:pPr algn="r">
              <a:lnSpc>
                <a:spcPts val="1680"/>
              </a:lnSpc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  <a:latin typeface="HK Grotesk Medium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58760" y="596773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  <a:latin typeface="HK Grotesk Medium Bold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46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17600" y="2362200"/>
            <a:ext cx="4978400" cy="1576880"/>
            <a:chOff x="0" y="57150"/>
            <a:chExt cx="9956800" cy="3153760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50"/>
              <a:ext cx="9956800" cy="25564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694"/>
                </a:lnSpc>
              </a:pPr>
              <a:r>
                <a:rPr lang="en-US" sz="6600" dirty="0">
                  <a:solidFill>
                    <a:srgbClr val="F1F1F1"/>
                  </a:solidFill>
                  <a:latin typeface="HK Grotesk Bold Bold"/>
                </a:rPr>
                <a:t>Thank you for your time!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697950"/>
              <a:ext cx="8023362" cy="512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81"/>
                </a:lnSpc>
              </a:pPr>
              <a:r>
                <a:rPr lang="en-US" sz="1801" dirty="0">
                  <a:solidFill>
                    <a:srgbClr val="DFDFDF"/>
                  </a:solidFill>
                  <a:latin typeface="HK Grotesk Medium"/>
                </a:rPr>
                <a:t>Please feel free to ask your questions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39049" y="596773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 dirty="0">
                <a:solidFill>
                  <a:srgbClr val="F1F1F1"/>
                </a:solidFill>
                <a:latin typeface="HK Grotesk Medium Bold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876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6001" y="3199315"/>
            <a:ext cx="11542971" cy="225235"/>
            <a:chOff x="0" y="0"/>
            <a:chExt cx="23085942" cy="450469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3085942" cy="1270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12700" cy="450469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335893" y="0"/>
              <a:ext cx="12700" cy="450469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8671785" y="0"/>
              <a:ext cx="12700" cy="450469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13007678" y="0"/>
              <a:ext cx="12700" cy="450469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17343570" y="0"/>
              <a:ext cx="12700" cy="450469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77845" y="941439"/>
            <a:ext cx="7720712" cy="1164183"/>
            <a:chOff x="0" y="57151"/>
            <a:chExt cx="15441424" cy="232836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57151"/>
              <a:ext cx="15441424" cy="1513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67"/>
                </a:lnSpc>
              </a:pPr>
              <a:r>
                <a:rPr lang="en-US" sz="5400" dirty="0">
                  <a:solidFill>
                    <a:srgbClr val="000000"/>
                  </a:solidFill>
                  <a:latin typeface="HK Grotesk Bold Bold"/>
                </a:rPr>
                <a:t>Presentation Agenda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638132"/>
              <a:ext cx="15441424" cy="747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HK Grotesk Medium"/>
                </a:rPr>
                <a:t>Key topics for discussion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16001" y="3665651"/>
            <a:ext cx="1583051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400" dirty="0">
                <a:solidFill>
                  <a:srgbClr val="000000"/>
                </a:solidFill>
                <a:latin typeface="HK Grotesk Bold"/>
              </a:rPr>
              <a:t>01 </a:t>
            </a:r>
          </a:p>
          <a:p>
            <a:pPr>
              <a:lnSpc>
                <a:spcPts val="2240"/>
              </a:lnSpc>
            </a:pPr>
            <a:r>
              <a:rPr lang="en-US" sz="2400" dirty="0">
                <a:solidFill>
                  <a:srgbClr val="000000"/>
                </a:solidFill>
                <a:latin typeface="HK Grotesk Bold"/>
              </a:rPr>
              <a:t>Introduction to Company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90297" y="3665651"/>
            <a:ext cx="1428726" cy="1130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400" dirty="0">
                <a:solidFill>
                  <a:srgbClr val="000000"/>
                </a:solidFill>
                <a:latin typeface="HK Grotesk Bold"/>
              </a:rPr>
              <a:t>02</a:t>
            </a:r>
          </a:p>
          <a:p>
            <a:pPr>
              <a:lnSpc>
                <a:spcPts val="2240"/>
              </a:lnSpc>
            </a:pPr>
            <a:r>
              <a:rPr lang="en-US" sz="2400" dirty="0">
                <a:solidFill>
                  <a:srgbClr val="000000"/>
                </a:solidFill>
                <a:latin typeface="HK Grotesk Bold"/>
              </a:rPr>
              <a:t>Description of Source Data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351893" y="3657921"/>
            <a:ext cx="1351959" cy="1130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2400" dirty="0">
                <a:solidFill>
                  <a:srgbClr val="000000"/>
                </a:solidFill>
                <a:latin typeface="HK Grotesk Bold"/>
              </a:rPr>
              <a:t>03</a:t>
            </a:r>
          </a:p>
          <a:p>
            <a:pPr>
              <a:lnSpc>
                <a:spcPts val="2239"/>
              </a:lnSpc>
            </a:pPr>
            <a:r>
              <a:rPr lang="en-US" sz="2400" dirty="0">
                <a:solidFill>
                  <a:srgbClr val="000000"/>
                </a:solidFill>
                <a:latin typeface="HK Grotesk Bold"/>
              </a:rPr>
              <a:t>Data Discovery Process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519840" y="3662338"/>
            <a:ext cx="1692501" cy="1130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2400" dirty="0">
                <a:solidFill>
                  <a:srgbClr val="000000"/>
                </a:solidFill>
                <a:latin typeface="HK Grotesk Bold"/>
              </a:rPr>
              <a:t>04</a:t>
            </a:r>
          </a:p>
          <a:p>
            <a:pPr>
              <a:lnSpc>
                <a:spcPts val="2239"/>
              </a:lnSpc>
            </a:pPr>
            <a:r>
              <a:rPr lang="en-GB" sz="2400" dirty="0">
                <a:solidFill>
                  <a:srgbClr val="000000"/>
                </a:solidFill>
                <a:latin typeface="HK Grotesk Bold"/>
              </a:rPr>
              <a:t>Identification of Business Needs </a:t>
            </a:r>
            <a:endParaRPr lang="en-US" sz="2400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687510" y="3647661"/>
            <a:ext cx="1596318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400" dirty="0">
                <a:solidFill>
                  <a:srgbClr val="000000"/>
                </a:solidFill>
                <a:latin typeface="HK Grotesk Bold"/>
              </a:rPr>
              <a:t>05</a:t>
            </a:r>
          </a:p>
          <a:p>
            <a:pPr>
              <a:lnSpc>
                <a:spcPts val="2240"/>
              </a:lnSpc>
            </a:pPr>
            <a:r>
              <a:rPr lang="en-US" sz="2400" dirty="0">
                <a:solidFill>
                  <a:srgbClr val="000000"/>
                </a:solidFill>
                <a:latin typeface="HK Grotesk Bold"/>
              </a:rPr>
              <a:t>Dimensional Model</a:t>
            </a:r>
          </a:p>
        </p:txBody>
      </p:sp>
    </p:spTree>
    <p:extLst>
      <p:ext uri="{BB962C8B-B14F-4D97-AF65-F5344CB8AC3E}">
        <p14:creationId xmlns:p14="http://schemas.microsoft.com/office/powerpoint/2010/main" val="268684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83535" y="2799161"/>
            <a:ext cx="4912465" cy="1217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4"/>
              </a:lnSpc>
            </a:pPr>
            <a:r>
              <a:rPr lang="en-US" sz="4800" dirty="0">
                <a:solidFill>
                  <a:srgbClr val="F1F1F1"/>
                </a:solidFill>
                <a:latin typeface="HK Grotesk Bold Bold"/>
              </a:rPr>
              <a:t>Introduction to</a:t>
            </a:r>
          </a:p>
          <a:p>
            <a:pPr>
              <a:lnSpc>
                <a:spcPts val="4694"/>
              </a:lnSpc>
            </a:pPr>
            <a:r>
              <a:rPr lang="en-US" sz="4800" dirty="0">
                <a:solidFill>
                  <a:srgbClr val="F1F1F1"/>
                </a:solidFill>
                <a:latin typeface="HK Grotesk Bold Bold"/>
              </a:rPr>
              <a:t>Mendeley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029382" y="2799161"/>
            <a:ext cx="5239028" cy="961397"/>
            <a:chOff x="-2291487" y="-991610"/>
            <a:chExt cx="10478057" cy="1922792"/>
          </a:xfrm>
        </p:grpSpPr>
        <p:sp>
          <p:nvSpPr>
            <p:cNvPr id="5" name="TextBox 5"/>
            <p:cNvSpPr txBox="1"/>
            <p:nvPr/>
          </p:nvSpPr>
          <p:spPr>
            <a:xfrm>
              <a:off x="-2291487" y="-197331"/>
              <a:ext cx="9207637" cy="11285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 dirty="0">
                  <a:solidFill>
                    <a:srgbClr val="F1F1F1"/>
                  </a:solidFill>
                  <a:latin typeface="HK Grotesk Bold"/>
                </a:rPr>
                <a:t>Company has an average order value of $183 from which it profits of $22. s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-2291487" y="-991610"/>
              <a:ext cx="10478057" cy="12700"/>
            </a:xfrm>
            <a:prstGeom prst="rect">
              <a:avLst/>
            </a:prstGeom>
            <a:solidFill>
              <a:srgbClr val="BDBDB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029382" y="4430715"/>
            <a:ext cx="5317804" cy="1201571"/>
            <a:chOff x="174932" y="-235925"/>
            <a:chExt cx="10635609" cy="2403142"/>
          </a:xfrm>
        </p:grpSpPr>
        <p:sp>
          <p:nvSpPr>
            <p:cNvPr id="9" name="TextBox 9"/>
            <p:cNvSpPr txBox="1"/>
            <p:nvPr/>
          </p:nvSpPr>
          <p:spPr>
            <a:xfrm>
              <a:off x="174932" y="474445"/>
              <a:ext cx="9550401" cy="16927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 dirty="0">
                  <a:solidFill>
                    <a:srgbClr val="F1F1F1"/>
                  </a:solidFill>
                  <a:latin typeface="HK Grotesk Bold"/>
                </a:rPr>
                <a:t>Most products shipped are sports related, however other categories like clothing and electronic supplies are also dispatched. 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174932" y="-235925"/>
              <a:ext cx="10635609" cy="12700"/>
            </a:xfrm>
            <a:prstGeom prst="rect">
              <a:avLst/>
            </a:prstGeom>
            <a:solidFill>
              <a:srgbClr val="BDBDB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7029382" y="1372531"/>
            <a:ext cx="5153929" cy="834554"/>
            <a:chOff x="17380" y="44277"/>
            <a:chExt cx="10307857" cy="1669106"/>
          </a:xfrm>
        </p:grpSpPr>
        <p:sp>
          <p:nvSpPr>
            <p:cNvPr id="13" name="TextBox 13"/>
            <p:cNvSpPr txBox="1"/>
            <p:nvPr/>
          </p:nvSpPr>
          <p:spPr>
            <a:xfrm>
              <a:off x="17380" y="584870"/>
              <a:ext cx="8699635" cy="11285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 dirty="0">
                  <a:solidFill>
                    <a:srgbClr val="F1F1F1"/>
                  </a:solidFill>
                  <a:latin typeface="HK Grotesk Bold"/>
                </a:rPr>
                <a:t>Product shipment company in a timely and cost-efficient manner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17380" y="44277"/>
              <a:ext cx="10307857" cy="12700"/>
            </a:xfrm>
            <a:prstGeom prst="rect">
              <a:avLst/>
            </a:prstGeom>
            <a:solidFill>
              <a:srgbClr val="BDBDBD"/>
            </a:solidFill>
          </p:spPr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3245D093-3F16-4A4C-B022-CB3664F4F45A}"/>
              </a:ext>
            </a:extLst>
          </p:cNvPr>
          <p:cNvSpPr txBox="1"/>
          <p:nvPr/>
        </p:nvSpPr>
        <p:spPr>
          <a:xfrm>
            <a:off x="0" y="632460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  <a:latin typeface="HK Grotesk Medium Bold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8498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0" b="11770"/>
          <a:stretch/>
        </p:blipFill>
        <p:spPr>
          <a:xfrm>
            <a:off x="6096000" y="686112"/>
            <a:ext cx="5682193" cy="2704245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84427" y="1679890"/>
            <a:ext cx="3992985" cy="1217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94"/>
              </a:lnSpc>
            </a:pPr>
            <a:r>
              <a:rPr lang="en-US" sz="4800" dirty="0">
                <a:latin typeface="HK Grotesk Bold Bold"/>
              </a:rPr>
              <a:t>Introduction to</a:t>
            </a:r>
          </a:p>
          <a:p>
            <a:pPr>
              <a:lnSpc>
                <a:spcPts val="4694"/>
              </a:lnSpc>
            </a:pPr>
            <a:r>
              <a:rPr lang="en-US" sz="4800" dirty="0">
                <a:latin typeface="HK Grotesk Bold Bold"/>
              </a:rPr>
              <a:t>Mendeley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58760" y="596773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HK Grotesk Medium Bold"/>
              </a:rPr>
              <a:t>03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44145E10-0792-484A-B8A3-BD7773A76E82}"/>
              </a:ext>
            </a:extLst>
          </p:cNvPr>
          <p:cNvGrpSpPr/>
          <p:nvPr/>
        </p:nvGrpSpPr>
        <p:grpSpPr>
          <a:xfrm>
            <a:off x="155956" y="3937001"/>
            <a:ext cx="5228629" cy="1410643"/>
            <a:chOff x="4571957" y="314648"/>
            <a:chExt cx="10457258" cy="2821288"/>
          </a:xfrm>
        </p:grpSpPr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ECCDD0B5-5826-B94D-93C0-9BFFAFC37012}"/>
                </a:ext>
              </a:extLst>
            </p:cNvPr>
            <p:cNvSpPr txBox="1"/>
            <p:nvPr/>
          </p:nvSpPr>
          <p:spPr>
            <a:xfrm>
              <a:off x="9830549" y="623834"/>
              <a:ext cx="5198666" cy="2173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600" dirty="0"/>
                <a:t>Total of 7458 warehouses in 563 different cities through the US and PR .Mendeley sends its products to 164 countries in more than 3500 different cities. </a:t>
              </a:r>
              <a:endParaRPr lang="en-US" sz="1600" dirty="0">
                <a:solidFill>
                  <a:srgbClr val="000000"/>
                </a:solidFill>
                <a:latin typeface="HK Grotesk Light"/>
              </a:endParaRPr>
            </a:p>
          </p:txBody>
        </p: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AA938976-E7A0-3F4D-BEA0-A8F7FAD42227}"/>
                </a:ext>
              </a:extLst>
            </p:cNvPr>
            <p:cNvSpPr txBox="1"/>
            <p:nvPr/>
          </p:nvSpPr>
          <p:spPr>
            <a:xfrm>
              <a:off x="4571957" y="314648"/>
              <a:ext cx="4748518" cy="2821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867" b="1" dirty="0"/>
                <a:t>The company owns several warehouses in Puerto Rico (PR) and the United States of America (US</a:t>
              </a:r>
              <a:r>
                <a:rPr lang="en-US" sz="1867" dirty="0"/>
                <a:t>)</a:t>
              </a:r>
              <a:endParaRPr lang="en-US" sz="1867" dirty="0">
                <a:solidFill>
                  <a:srgbClr val="000000"/>
                </a:solidFill>
                <a:latin typeface="HK Grotesk Bold"/>
              </a:endParaRPr>
            </a:p>
          </p:txBody>
        </p:sp>
      </p:grpSp>
      <p:sp>
        <p:nvSpPr>
          <p:cNvPr id="31" name="TextBox 7">
            <a:extLst>
              <a:ext uri="{FF2B5EF4-FFF2-40B4-BE49-F238E27FC236}">
                <a16:creationId xmlns:a16="http://schemas.microsoft.com/office/drawing/2014/main" id="{5D9527F9-CD58-4B47-82B9-627C70DD8082}"/>
              </a:ext>
            </a:extLst>
          </p:cNvPr>
          <p:cNvSpPr txBox="1"/>
          <p:nvPr/>
        </p:nvSpPr>
        <p:spPr>
          <a:xfrm>
            <a:off x="5787064" y="4091594"/>
            <a:ext cx="2510869" cy="1141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sz="2467" b="1" dirty="0"/>
              <a:t>Company ships products </a:t>
            </a:r>
          </a:p>
          <a:p>
            <a:pPr algn="r">
              <a:lnSpc>
                <a:spcPts val="2240"/>
              </a:lnSpc>
            </a:pPr>
            <a:r>
              <a:rPr lang="en-US" sz="2467" b="1" dirty="0"/>
              <a:t>to different markets</a:t>
            </a:r>
            <a:r>
              <a:rPr lang="en-US" sz="2467" dirty="0"/>
              <a:t> </a:t>
            </a:r>
            <a:endParaRPr lang="en-US" sz="2467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4BAAFECA-37C4-FF49-B15C-F89529C1552A}"/>
              </a:ext>
            </a:extLst>
          </p:cNvPr>
          <p:cNvSpPr/>
          <p:nvPr/>
        </p:nvSpPr>
        <p:spPr>
          <a:xfrm rot="5400000">
            <a:off x="1771347" y="3637219"/>
            <a:ext cx="7534787" cy="6350"/>
          </a:xfrm>
          <a:prstGeom prst="rect">
            <a:avLst/>
          </a:prstGeom>
          <a:solidFill>
            <a:srgbClr val="BDBDBD"/>
          </a:solidFill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851D5A-0551-D647-983B-0149DD2BACD1}"/>
              </a:ext>
            </a:extLst>
          </p:cNvPr>
          <p:cNvSpPr txBox="1"/>
          <p:nvPr/>
        </p:nvSpPr>
        <p:spPr>
          <a:xfrm>
            <a:off x="8396561" y="4091593"/>
            <a:ext cx="416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10" indent="-190510">
              <a:buFont typeface="Arial" panose="020B0604020202020204" pitchFamily="34" charset="0"/>
              <a:buChar char="•"/>
            </a:pPr>
            <a:r>
              <a:rPr lang="en-US" sz="1600" dirty="0"/>
              <a:t>Latin America (LATAM)</a:t>
            </a:r>
          </a:p>
          <a:p>
            <a:pPr marL="190510" indent="-190510">
              <a:buFont typeface="Arial" panose="020B0604020202020204" pitchFamily="34" charset="0"/>
              <a:buChar char="•"/>
            </a:pPr>
            <a:r>
              <a:rPr lang="en-US" sz="1600" dirty="0"/>
              <a:t>Europe</a:t>
            </a:r>
          </a:p>
          <a:p>
            <a:pPr marL="190510" indent="-190510">
              <a:buFont typeface="Arial" panose="020B0604020202020204" pitchFamily="34" charset="0"/>
              <a:buChar char="•"/>
            </a:pPr>
            <a:r>
              <a:rPr lang="en-US" sz="1600" dirty="0"/>
              <a:t>Pacific Asia</a:t>
            </a:r>
          </a:p>
          <a:p>
            <a:pPr marL="190510" indent="-190510">
              <a:buFont typeface="Arial" panose="020B0604020202020204" pitchFamily="34" charset="0"/>
              <a:buChar char="•"/>
            </a:pPr>
            <a:r>
              <a:rPr lang="en-US" sz="1600" dirty="0"/>
              <a:t>United States </a:t>
            </a:r>
          </a:p>
          <a:p>
            <a:pPr marL="190510" indent="-190510">
              <a:buFont typeface="Arial" panose="020B0604020202020204" pitchFamily="34" charset="0"/>
              <a:buChar char="•"/>
            </a:pPr>
            <a:r>
              <a:rPr lang="en-US" sz="1600" dirty="0"/>
              <a:t>Canada (USCA) </a:t>
            </a:r>
          </a:p>
          <a:p>
            <a:pPr marL="190510" indent="-190510">
              <a:buFont typeface="Arial" panose="020B0604020202020204" pitchFamily="34" charset="0"/>
              <a:buChar char="•"/>
            </a:pPr>
            <a:r>
              <a:rPr lang="en-US" sz="1600" dirty="0"/>
              <a:t>Africa</a:t>
            </a: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32822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563049" cy="68580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AutoShape 3"/>
          <p:cNvSpPr/>
          <p:nvPr/>
        </p:nvSpPr>
        <p:spPr>
          <a:xfrm>
            <a:off x="10621987" y="0"/>
            <a:ext cx="1570013" cy="6858000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4" name="Group 4"/>
          <p:cNvGrpSpPr/>
          <p:nvPr/>
        </p:nvGrpSpPr>
        <p:grpSpPr>
          <a:xfrm>
            <a:off x="685801" y="1198321"/>
            <a:ext cx="4366415" cy="4636598"/>
            <a:chOff x="0" y="-76200"/>
            <a:chExt cx="8732831" cy="9273196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8732831" cy="8165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HK Grotesk Bold"/>
                </a:rPr>
                <a:t>Bounce rate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57906"/>
              <a:ext cx="8732831" cy="2949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521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000000"/>
                  </a:solidFill>
                  <a:latin typeface="HK Grotesk Bold Bold"/>
                </a:rPr>
                <a:t>65.5%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038496"/>
              <a:ext cx="8732831" cy="1293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</a:pPr>
              <a:r>
                <a:rPr lang="en-US" sz="1867">
                  <a:solidFill>
                    <a:srgbClr val="000000"/>
                  </a:solidFill>
                  <a:latin typeface="HK Grotesk Medium Bold"/>
                </a:rPr>
                <a:t>users who visit and leave without visiting a different link on the page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91582"/>
              <a:ext cx="8732831" cy="1505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HK Grotesk Light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001209" y="1198321"/>
            <a:ext cx="4390641" cy="4636598"/>
            <a:chOff x="0" y="-76200"/>
            <a:chExt cx="8781281" cy="927319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8781281" cy="8165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 dirty="0">
                  <a:solidFill>
                    <a:schemeClr val="bg2">
                      <a:lumMod val="25000"/>
                    </a:schemeClr>
                  </a:solidFill>
                  <a:latin typeface="HK Grotesk Bold"/>
                </a:rPr>
                <a:t>Search engine optimization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57906"/>
              <a:ext cx="8781281" cy="2949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521"/>
                </a:lnSpc>
                <a:spcBef>
                  <a:spcPct val="0"/>
                </a:spcBef>
              </a:pPr>
              <a:r>
                <a:rPr lang="en-US" sz="9600" dirty="0">
                  <a:solidFill>
                    <a:schemeClr val="bg2">
                      <a:lumMod val="25000"/>
                    </a:schemeClr>
                  </a:solidFill>
                  <a:latin typeface="HK Grotesk Bold Bold"/>
                </a:rPr>
                <a:t>1 in 5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038496"/>
              <a:ext cx="8781281" cy="1293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</a:pPr>
              <a:r>
                <a:rPr lang="en-US" sz="1867" dirty="0">
                  <a:solidFill>
                    <a:schemeClr val="bg2">
                      <a:lumMod val="25000"/>
                    </a:schemeClr>
                  </a:solidFill>
                  <a:latin typeface="HK Grotesk Medium Bold"/>
                </a:rPr>
                <a:t>pages that reach the minimum level of optimization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691582"/>
              <a:ext cx="8781281" cy="15054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HK Grotesk Light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758760" y="596773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HK Grotesk Medium Bold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11724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36365" y="807403"/>
            <a:ext cx="5326452" cy="2314599"/>
            <a:chOff x="0" y="123825"/>
            <a:chExt cx="10652904" cy="4629198"/>
          </a:xfrm>
        </p:grpSpPr>
        <p:sp>
          <p:nvSpPr>
            <p:cNvPr id="4" name="TextBox 4"/>
            <p:cNvSpPr txBox="1"/>
            <p:nvPr/>
          </p:nvSpPr>
          <p:spPr>
            <a:xfrm>
              <a:off x="0" y="123825"/>
              <a:ext cx="10652904" cy="2479396"/>
            </a:xfrm>
            <a:prstGeom prst="rect">
              <a:avLst/>
            </a:prstGeom>
            <a:solidFill>
              <a:schemeClr val="tx1"/>
            </a:solidFill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4800" dirty="0">
                  <a:solidFill>
                    <a:srgbClr val="DFDFDF"/>
                  </a:solidFill>
                  <a:latin typeface="HK Grotesk Bold Bold"/>
                </a:rPr>
                <a:t>Summary of Content</a:t>
              </a:r>
            </a:p>
            <a:p>
              <a:pPr>
                <a:lnSpc>
                  <a:spcPts val="4800"/>
                </a:lnSpc>
              </a:pPr>
              <a:r>
                <a:rPr lang="en-US" sz="4800" dirty="0">
                  <a:solidFill>
                    <a:srgbClr val="DFDFDF"/>
                  </a:solidFill>
                  <a:latin typeface="HK Grotesk Bold Bold"/>
                </a:rPr>
                <a:t>Strategy Audit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50165"/>
              <a:ext cx="10652904" cy="602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1"/>
                </a:lnSpc>
              </a:pPr>
              <a:r>
                <a:rPr lang="en-US" sz="1801" dirty="0">
                  <a:solidFill>
                    <a:srgbClr val="DFDFDF"/>
                  </a:solidFill>
                  <a:latin typeface="HK Grotesk Medium"/>
                </a:rPr>
                <a:t>A combination of strengths and opportunities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6" r="16295"/>
          <a:stretch/>
        </p:blipFill>
        <p:spPr>
          <a:xfrm>
            <a:off x="7467600" y="1230231"/>
            <a:ext cx="3788035" cy="4107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347BB9-C017-A849-83E1-D293A30F5B2B}"/>
              </a:ext>
            </a:extLst>
          </p:cNvPr>
          <p:cNvSpPr txBox="1"/>
          <p:nvPr/>
        </p:nvSpPr>
        <p:spPr>
          <a:xfrm>
            <a:off x="-12801" y="6324600"/>
            <a:ext cx="747440" cy="42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  <a:latin typeface="HK Grotesk Medium Bold"/>
              </a:rPr>
              <a:t>04</a:t>
            </a:r>
          </a:p>
          <a:p>
            <a:pPr algn="r">
              <a:lnSpc>
                <a:spcPts val="1680"/>
              </a:lnSpc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  <a:latin typeface="HK Grotesk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187699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509097" y="2563039"/>
            <a:ext cx="6682903" cy="6394"/>
          </a:xfrm>
          <a:prstGeom prst="rect">
            <a:avLst/>
          </a:prstGeom>
          <a:solidFill>
            <a:srgbClr val="BDBDBD"/>
          </a:solidFill>
        </p:spPr>
      </p:sp>
      <p:sp>
        <p:nvSpPr>
          <p:cNvPr id="3" name="AutoShape 3"/>
          <p:cNvSpPr/>
          <p:nvPr/>
        </p:nvSpPr>
        <p:spPr>
          <a:xfrm>
            <a:off x="5509097" y="4394810"/>
            <a:ext cx="6682903" cy="6394"/>
          </a:xfrm>
          <a:prstGeom prst="rect">
            <a:avLst/>
          </a:prstGeom>
          <a:solidFill>
            <a:srgbClr val="BDBDBD"/>
          </a:solidFill>
        </p:spPr>
      </p:sp>
      <p:sp>
        <p:nvSpPr>
          <p:cNvPr id="4" name="TextBox 4"/>
          <p:cNvSpPr txBox="1"/>
          <p:nvPr/>
        </p:nvSpPr>
        <p:spPr>
          <a:xfrm>
            <a:off x="1403527" y="2659363"/>
            <a:ext cx="3538304" cy="1808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4"/>
              </a:lnSpc>
            </a:pPr>
            <a:r>
              <a:rPr lang="en-US" sz="4267">
                <a:solidFill>
                  <a:srgbClr val="000000"/>
                </a:solidFill>
                <a:latin typeface="HK Grotesk Bold Bold"/>
              </a:rPr>
              <a:t>New Content Guidelines to Observe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509097" y="690563"/>
            <a:ext cx="2745251" cy="1632266"/>
            <a:chOff x="0" y="9525"/>
            <a:chExt cx="5490502" cy="3264531"/>
          </a:xfrm>
        </p:grpSpPr>
        <p:sp>
          <p:nvSpPr>
            <p:cNvPr id="6" name="AutoShape 6"/>
            <p:cNvSpPr/>
            <p:nvPr/>
          </p:nvSpPr>
          <p:spPr>
            <a:xfrm rot="-10800000">
              <a:off x="0" y="571340"/>
              <a:ext cx="345923" cy="1270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196838"/>
              <a:ext cx="5490502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000000"/>
                  </a:solidFill>
                  <a:latin typeface="HK Grotesk Light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46125"/>
              <a:ext cx="5490502" cy="1128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000000"/>
                  </a:solidFill>
                  <a:latin typeface="HK Grotesk Bold"/>
                </a:rPr>
                <a:t>Maintain and update editorial calendar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1008270" cy="384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40"/>
                </a:lnSpc>
              </a:pPr>
              <a:r>
                <a:rPr lang="en-US" sz="1400">
                  <a:solidFill>
                    <a:srgbClr val="000000"/>
                  </a:solidFill>
                  <a:latin typeface="HK Grotesk Light Bold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509097" y="2685677"/>
            <a:ext cx="2745251" cy="1622499"/>
            <a:chOff x="0" y="9525"/>
            <a:chExt cx="5490502" cy="3244998"/>
          </a:xfrm>
        </p:grpSpPr>
        <p:sp>
          <p:nvSpPr>
            <p:cNvPr id="11" name="AutoShape 11"/>
            <p:cNvSpPr/>
            <p:nvPr/>
          </p:nvSpPr>
          <p:spPr>
            <a:xfrm rot="-10800000">
              <a:off x="0" y="571340"/>
              <a:ext cx="345923" cy="1270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2177305"/>
              <a:ext cx="5490502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000000"/>
                  </a:solidFill>
                  <a:latin typeface="HK Grotesk Light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26591"/>
              <a:ext cx="5490502" cy="1128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000000"/>
                  </a:solidFill>
                  <a:latin typeface="HK Grotesk Bold"/>
                </a:rPr>
                <a:t>Always include researched keywords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525"/>
              <a:ext cx="1008270" cy="384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40"/>
                </a:lnSpc>
              </a:pPr>
              <a:r>
                <a:rPr lang="en-US" sz="1400">
                  <a:solidFill>
                    <a:srgbClr val="000000"/>
                  </a:solidFill>
                  <a:latin typeface="HK Grotesk Light Bold"/>
                </a:rPr>
                <a:t>03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509097" y="4571669"/>
            <a:ext cx="2745251" cy="1644562"/>
            <a:chOff x="0" y="9525"/>
            <a:chExt cx="5490502" cy="3289125"/>
          </a:xfrm>
        </p:grpSpPr>
        <p:sp>
          <p:nvSpPr>
            <p:cNvPr id="16" name="AutoShape 16"/>
            <p:cNvSpPr/>
            <p:nvPr/>
          </p:nvSpPr>
          <p:spPr>
            <a:xfrm rot="-10800000">
              <a:off x="0" y="571340"/>
              <a:ext cx="345923" cy="1270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2221432"/>
              <a:ext cx="5490502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000000"/>
                  </a:solidFill>
                  <a:latin typeface="HK Grotesk Light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70717"/>
              <a:ext cx="5490502" cy="564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000000"/>
                  </a:solidFill>
                  <a:latin typeface="HK Grotesk Bold"/>
                </a:rPr>
                <a:t>Always use brand hashtags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525"/>
              <a:ext cx="1008270" cy="384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40"/>
                </a:lnSpc>
              </a:pPr>
              <a:r>
                <a:rPr lang="en-US" sz="1400">
                  <a:solidFill>
                    <a:srgbClr val="000000"/>
                  </a:solidFill>
                  <a:latin typeface="HK Grotesk Light Bold"/>
                </a:rPr>
                <a:t>05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752771" y="690563"/>
            <a:ext cx="2745251" cy="1632266"/>
            <a:chOff x="0" y="9525"/>
            <a:chExt cx="5490502" cy="3264531"/>
          </a:xfrm>
        </p:grpSpPr>
        <p:sp>
          <p:nvSpPr>
            <p:cNvPr id="21" name="AutoShape 21"/>
            <p:cNvSpPr/>
            <p:nvPr/>
          </p:nvSpPr>
          <p:spPr>
            <a:xfrm rot="-10800000">
              <a:off x="0" y="571340"/>
              <a:ext cx="345923" cy="1270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2" name="AutoShape 22"/>
            <p:cNvSpPr/>
            <p:nvPr/>
          </p:nvSpPr>
          <p:spPr>
            <a:xfrm rot="-10800000">
              <a:off x="0" y="571340"/>
              <a:ext cx="345923" cy="1270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2196838"/>
              <a:ext cx="5490502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000000"/>
                  </a:solidFill>
                  <a:latin typeface="HK Grotesk Light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746125"/>
              <a:ext cx="5490502" cy="1128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000000"/>
                  </a:solidFill>
                  <a:latin typeface="HK Grotesk Bold"/>
                </a:rPr>
                <a:t>Follow new brand style guide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525"/>
              <a:ext cx="1008270" cy="384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40"/>
                </a:lnSpc>
              </a:pPr>
              <a:r>
                <a:rPr lang="en-US" sz="1400">
                  <a:solidFill>
                    <a:srgbClr val="000000"/>
                  </a:solidFill>
                  <a:latin typeface="HK Grotesk Light Bold"/>
                </a:rPr>
                <a:t>02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752771" y="2685677"/>
            <a:ext cx="2745251" cy="1343392"/>
            <a:chOff x="0" y="9525"/>
            <a:chExt cx="5490502" cy="2686784"/>
          </a:xfrm>
        </p:grpSpPr>
        <p:sp>
          <p:nvSpPr>
            <p:cNvPr id="27" name="AutoShape 27"/>
            <p:cNvSpPr/>
            <p:nvPr/>
          </p:nvSpPr>
          <p:spPr>
            <a:xfrm rot="-10800000">
              <a:off x="0" y="571340"/>
              <a:ext cx="345923" cy="1270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8" name="AutoShape 28"/>
            <p:cNvSpPr/>
            <p:nvPr/>
          </p:nvSpPr>
          <p:spPr>
            <a:xfrm rot="-10800000">
              <a:off x="0" y="571340"/>
              <a:ext cx="345923" cy="1270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1619091"/>
              <a:ext cx="5490502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000000"/>
                  </a:solidFill>
                  <a:latin typeface="HK Grotesk Light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727175"/>
              <a:ext cx="5490502" cy="564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000000"/>
                  </a:solidFill>
                  <a:latin typeface="HK Grotesk Bold"/>
                </a:rPr>
                <a:t>Follow SEO guide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525"/>
              <a:ext cx="1008270" cy="384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40"/>
                </a:lnSpc>
              </a:pPr>
              <a:r>
                <a:rPr lang="en-US" sz="1400">
                  <a:solidFill>
                    <a:srgbClr val="000000"/>
                  </a:solidFill>
                  <a:latin typeface="HK Grotesk Light Bold"/>
                </a:rPr>
                <a:t>04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752772" y="4571669"/>
            <a:ext cx="2753429" cy="1644562"/>
            <a:chOff x="0" y="9525"/>
            <a:chExt cx="5506858" cy="3289125"/>
          </a:xfrm>
        </p:grpSpPr>
        <p:sp>
          <p:nvSpPr>
            <p:cNvPr id="33" name="AutoShape 33"/>
            <p:cNvSpPr/>
            <p:nvPr/>
          </p:nvSpPr>
          <p:spPr>
            <a:xfrm rot="-10800000">
              <a:off x="0" y="571340"/>
              <a:ext cx="345923" cy="1270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34" name="AutoShape 34"/>
            <p:cNvSpPr/>
            <p:nvPr/>
          </p:nvSpPr>
          <p:spPr>
            <a:xfrm rot="-10800000">
              <a:off x="0" y="571340"/>
              <a:ext cx="345923" cy="12700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16356" y="2221432"/>
              <a:ext cx="5490502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000000"/>
                  </a:solidFill>
                  <a:latin typeface="HK Grotesk Light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6356" y="770717"/>
              <a:ext cx="5490502" cy="1128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000000"/>
                  </a:solidFill>
                  <a:latin typeface="HK Grotesk Bold"/>
                </a:rPr>
                <a:t>Include internal links when applicable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9525"/>
              <a:ext cx="1008270" cy="384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40"/>
                </a:lnSpc>
              </a:pPr>
              <a:r>
                <a:rPr lang="en-US" sz="1400">
                  <a:solidFill>
                    <a:srgbClr val="000000"/>
                  </a:solidFill>
                  <a:latin typeface="HK Grotesk Light Bold"/>
                </a:rPr>
                <a:t>06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539049" y="596773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HK Grotesk Medium Bold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6331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329" b="21675"/>
          <a:stretch>
            <a:fillRect/>
          </a:stretch>
        </p:blipFill>
        <p:spPr>
          <a:xfrm>
            <a:off x="988500" y="2713051"/>
            <a:ext cx="2599333" cy="107465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19002" b="19002"/>
          <a:stretch>
            <a:fillRect/>
          </a:stretch>
        </p:blipFill>
        <p:spPr>
          <a:xfrm>
            <a:off x="4353999" y="2713051"/>
            <a:ext cx="2599333" cy="107465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19002" b="19002"/>
          <a:stretch>
            <a:fillRect/>
          </a:stretch>
        </p:blipFill>
        <p:spPr>
          <a:xfrm>
            <a:off x="7612265" y="2713051"/>
            <a:ext cx="2599333" cy="107465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33975" y="723900"/>
            <a:ext cx="4665166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4"/>
              </a:lnSpc>
            </a:pPr>
            <a:r>
              <a:rPr lang="en-US" sz="4267">
                <a:solidFill>
                  <a:srgbClr val="000000"/>
                </a:solidFill>
                <a:latin typeface="HK Grotesk Bold Bold"/>
              </a:rPr>
              <a:t>Content Strategy Audit Highlights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8500" y="3981502"/>
            <a:ext cx="2599333" cy="2019843"/>
            <a:chOff x="0" y="0"/>
            <a:chExt cx="5198667" cy="4039685"/>
          </a:xfrm>
        </p:grpSpPr>
        <p:sp>
          <p:nvSpPr>
            <p:cNvPr id="7" name="TextBox 7"/>
            <p:cNvSpPr txBox="1"/>
            <p:nvPr/>
          </p:nvSpPr>
          <p:spPr>
            <a:xfrm>
              <a:off x="0" y="2603395"/>
              <a:ext cx="5198667" cy="1436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000000"/>
                  </a:solidFill>
                  <a:latin typeface="HK Grotesk Light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5198667" cy="2257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000000"/>
                  </a:solidFill>
                  <a:latin typeface="HK Grotesk Bold"/>
                </a:rPr>
                <a:t>The homepage is updated and optimized, but other landing pages need improvement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353999" y="3981502"/>
            <a:ext cx="2599333" cy="2019843"/>
            <a:chOff x="0" y="0"/>
            <a:chExt cx="5198667" cy="403968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603395"/>
              <a:ext cx="5198667" cy="1436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000000"/>
                  </a:solidFill>
                  <a:latin typeface="HK Grotesk Light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5198667" cy="2257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000000"/>
                  </a:solidFill>
                  <a:latin typeface="HK Grotesk Bold"/>
                </a:rPr>
                <a:t>Blog presents opportunities to publish new content or re-purpose old content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12265" y="3981502"/>
            <a:ext cx="2599333" cy="2019843"/>
            <a:chOff x="0" y="0"/>
            <a:chExt cx="5198667" cy="403968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2603395"/>
              <a:ext cx="5198667" cy="1436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000000"/>
                  </a:solidFill>
                  <a:latin typeface="HK Grotesk Light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5198667" cy="1692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000000"/>
                  </a:solidFill>
                  <a:latin typeface="HK Grotesk Bold"/>
                </a:rPr>
                <a:t>Overall search engine optimization needs improvement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 rot="-5400000">
            <a:off x="2116060" y="4782351"/>
            <a:ext cx="4144949" cy="6350"/>
          </a:xfrm>
          <a:prstGeom prst="rect">
            <a:avLst/>
          </a:prstGeom>
          <a:solidFill>
            <a:srgbClr val="BDBDBD"/>
          </a:solidFill>
        </p:spPr>
      </p:sp>
      <p:sp>
        <p:nvSpPr>
          <p:cNvPr id="16" name="AutoShape 16"/>
          <p:cNvSpPr/>
          <p:nvPr/>
        </p:nvSpPr>
        <p:spPr>
          <a:xfrm rot="-5400000">
            <a:off x="-1235325" y="4782351"/>
            <a:ext cx="4144949" cy="6350"/>
          </a:xfrm>
          <a:prstGeom prst="rect">
            <a:avLst/>
          </a:prstGeom>
          <a:solidFill>
            <a:srgbClr val="BDBDBD"/>
          </a:solidFill>
        </p:spPr>
      </p:sp>
      <p:sp>
        <p:nvSpPr>
          <p:cNvPr id="17" name="AutoShape 17"/>
          <p:cNvSpPr/>
          <p:nvPr/>
        </p:nvSpPr>
        <p:spPr>
          <a:xfrm rot="-5400000">
            <a:off x="5402332" y="4782351"/>
            <a:ext cx="4144949" cy="6350"/>
          </a:xfrm>
          <a:prstGeom prst="rect">
            <a:avLst/>
          </a:prstGeom>
          <a:solidFill>
            <a:srgbClr val="BDBDBD"/>
          </a:solidFill>
        </p:spPr>
      </p:sp>
      <p:sp>
        <p:nvSpPr>
          <p:cNvPr id="20" name="TextBox 20"/>
          <p:cNvSpPr txBox="1"/>
          <p:nvPr/>
        </p:nvSpPr>
        <p:spPr>
          <a:xfrm>
            <a:off x="10758760" y="596773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HK Grotesk Medium Bold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6545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6963" y="935297"/>
            <a:ext cx="8964088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4"/>
              </a:lnSpc>
            </a:pPr>
            <a:r>
              <a:rPr lang="en-US" sz="4267">
                <a:solidFill>
                  <a:srgbClr val="F1F1F1"/>
                </a:solidFill>
                <a:latin typeface="HK Grotesk Bold Bold"/>
              </a:rPr>
              <a:t>New Content Channels to Publish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10655" y="2207021"/>
            <a:ext cx="504135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53"/>
              </a:lnSpc>
            </a:pPr>
            <a:r>
              <a:rPr lang="en-US" sz="1867">
                <a:solidFill>
                  <a:srgbClr val="F1F1F1"/>
                </a:solidFill>
                <a:latin typeface="HK Grotesk Light Bold"/>
              </a:rPr>
              <a:t>03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510655" y="2721072"/>
            <a:ext cx="2705204" cy="955832"/>
            <a:chOff x="0" y="0"/>
            <a:chExt cx="5410407" cy="1911664"/>
          </a:xfrm>
        </p:grpSpPr>
        <p:sp>
          <p:nvSpPr>
            <p:cNvPr id="5" name="TextBox 5"/>
            <p:cNvSpPr txBox="1"/>
            <p:nvPr/>
          </p:nvSpPr>
          <p:spPr>
            <a:xfrm>
              <a:off x="0" y="834446"/>
              <a:ext cx="5410407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F1F1F1"/>
                  </a:solidFill>
                  <a:latin typeface="HK Grotesk Light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5410407" cy="564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F1F1F1"/>
                  </a:solidFill>
                  <a:latin typeface="HK Grotesk Bold"/>
                </a:rPr>
                <a:t>SnapzSpace</a:t>
              </a:r>
            </a:p>
          </p:txBody>
        </p:sp>
      </p:grpSp>
      <p:sp>
        <p:nvSpPr>
          <p:cNvPr id="7" name="AutoShape 7"/>
          <p:cNvSpPr/>
          <p:nvPr/>
        </p:nvSpPr>
        <p:spPr>
          <a:xfrm rot="-5400000">
            <a:off x="3429366" y="3624766"/>
            <a:ext cx="2879967" cy="6377"/>
          </a:xfrm>
          <a:prstGeom prst="rect">
            <a:avLst/>
          </a:prstGeom>
          <a:solidFill>
            <a:srgbClr val="3B3B3B"/>
          </a:solidFill>
        </p:spPr>
      </p:sp>
      <p:sp>
        <p:nvSpPr>
          <p:cNvPr id="8" name="AutoShape 8"/>
          <p:cNvSpPr/>
          <p:nvPr/>
        </p:nvSpPr>
        <p:spPr>
          <a:xfrm rot="-5400000">
            <a:off x="-24653" y="3624721"/>
            <a:ext cx="2879967" cy="6468"/>
          </a:xfrm>
          <a:prstGeom prst="rect">
            <a:avLst/>
          </a:prstGeom>
          <a:solidFill>
            <a:srgbClr val="3B3B3B"/>
          </a:solidFill>
        </p:spPr>
      </p:sp>
      <p:grpSp>
        <p:nvGrpSpPr>
          <p:cNvPr id="9" name="Group 9"/>
          <p:cNvGrpSpPr/>
          <p:nvPr/>
        </p:nvGrpSpPr>
        <p:grpSpPr>
          <a:xfrm>
            <a:off x="1566963" y="2202259"/>
            <a:ext cx="2745251" cy="1474645"/>
            <a:chOff x="0" y="28575"/>
            <a:chExt cx="5490502" cy="2949290"/>
          </a:xfrm>
        </p:grpSpPr>
        <p:sp>
          <p:nvSpPr>
            <p:cNvPr id="10" name="TextBox 10"/>
            <p:cNvSpPr txBox="1"/>
            <p:nvPr/>
          </p:nvSpPr>
          <p:spPr>
            <a:xfrm>
              <a:off x="53940" y="28575"/>
              <a:ext cx="1008270" cy="538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53"/>
                </a:lnSpc>
              </a:pPr>
              <a:r>
                <a:rPr lang="en-US" sz="1867">
                  <a:solidFill>
                    <a:srgbClr val="F1F1F1"/>
                  </a:solidFill>
                  <a:latin typeface="HK Grotesk Light Bold"/>
                </a:rPr>
                <a:t>01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00647"/>
              <a:ext cx="5490502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F1F1F1"/>
                  </a:solidFill>
                  <a:latin typeface="HK Grotesk Light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66203"/>
              <a:ext cx="5490502" cy="564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F1F1F1"/>
                  </a:solidFill>
                  <a:latin typeface="HK Grotesk Bold"/>
                </a:rPr>
                <a:t>Product People Forum</a:t>
              </a:r>
            </a:p>
          </p:txBody>
        </p:sp>
        <p:sp>
          <p:nvSpPr>
            <p:cNvPr id="13" name="AutoShape 13"/>
            <p:cNvSpPr/>
            <p:nvPr/>
          </p:nvSpPr>
          <p:spPr>
            <a:xfrm rot="-10800000">
              <a:off x="53940" y="851356"/>
              <a:ext cx="345923" cy="12700"/>
            </a:xfrm>
            <a:prstGeom prst="rect">
              <a:avLst/>
            </a:prstGeom>
            <a:solidFill>
              <a:srgbClr val="BDBDB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5048758" y="2202259"/>
            <a:ext cx="2725227" cy="1474645"/>
            <a:chOff x="0" y="28575"/>
            <a:chExt cx="5450455" cy="294929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28575"/>
              <a:ext cx="1008268" cy="538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53"/>
                </a:lnSpc>
              </a:pPr>
              <a:r>
                <a:rPr lang="en-US" sz="1867">
                  <a:solidFill>
                    <a:srgbClr val="F1F1F1"/>
                  </a:solidFill>
                  <a:latin typeface="HK Grotesk Light Bold"/>
                </a:rPr>
                <a:t>02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900647"/>
              <a:ext cx="5450455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0"/>
                </a:lnSpc>
              </a:pPr>
              <a:r>
                <a:rPr lang="en-US" sz="1200">
                  <a:solidFill>
                    <a:srgbClr val="F1F1F1"/>
                  </a:solidFill>
                  <a:latin typeface="HK Grotesk Light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066203"/>
              <a:ext cx="5450455" cy="564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867">
                  <a:solidFill>
                    <a:srgbClr val="F1F1F1"/>
                  </a:solidFill>
                  <a:latin typeface="HK Grotesk Bold"/>
                </a:rPr>
                <a:t>WhutzHappz</a:t>
              </a:r>
            </a:p>
          </p:txBody>
        </p:sp>
        <p:sp>
          <p:nvSpPr>
            <p:cNvPr id="18" name="AutoShape 18"/>
            <p:cNvSpPr/>
            <p:nvPr/>
          </p:nvSpPr>
          <p:spPr>
            <a:xfrm rot="-10800000">
              <a:off x="0" y="851356"/>
              <a:ext cx="345923" cy="12700"/>
            </a:xfrm>
            <a:prstGeom prst="rect">
              <a:avLst/>
            </a:prstGeom>
            <a:solidFill>
              <a:srgbClr val="BDBDBD"/>
            </a:solidFill>
          </p:spPr>
        </p:sp>
      </p:grpSp>
      <p:sp>
        <p:nvSpPr>
          <p:cNvPr id="19" name="AutoShape 19"/>
          <p:cNvSpPr/>
          <p:nvPr/>
        </p:nvSpPr>
        <p:spPr>
          <a:xfrm rot="-10800000">
            <a:off x="8510655" y="2613650"/>
            <a:ext cx="172961" cy="6350"/>
          </a:xfrm>
          <a:prstGeom prst="rect">
            <a:avLst/>
          </a:prstGeom>
          <a:solidFill>
            <a:srgbClr val="BDBDBD"/>
          </a:solidFill>
        </p:spPr>
      </p:sp>
      <p:sp>
        <p:nvSpPr>
          <p:cNvPr id="20" name="AutoShape 20"/>
          <p:cNvSpPr/>
          <p:nvPr/>
        </p:nvSpPr>
        <p:spPr>
          <a:xfrm rot="-5400000">
            <a:off x="6933511" y="3624743"/>
            <a:ext cx="2879967" cy="6423"/>
          </a:xfrm>
          <a:prstGeom prst="rect">
            <a:avLst/>
          </a:prstGeom>
          <a:solidFill>
            <a:srgbClr val="3B3B3B"/>
          </a:solidFill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 t="10098" b="10098"/>
          <a:stretch>
            <a:fillRect/>
          </a:stretch>
        </p:blipFill>
        <p:spPr>
          <a:xfrm>
            <a:off x="7683320" y="4647444"/>
            <a:ext cx="4508680" cy="221055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3"/>
          <a:srcRect t="9562" b="42032"/>
          <a:stretch>
            <a:fillRect/>
          </a:stretch>
        </p:blipFill>
        <p:spPr>
          <a:xfrm>
            <a:off x="0" y="4647444"/>
            <a:ext cx="7683320" cy="2210556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539049" y="5967730"/>
            <a:ext cx="747440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1F1F1"/>
                </a:solidFill>
                <a:latin typeface="HK Grotesk Medium Bold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03380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626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HK Grotesk Bold</vt:lpstr>
      <vt:lpstr>HK Grotesk Bold Bold</vt:lpstr>
      <vt:lpstr>HK Grotesk Light</vt:lpstr>
      <vt:lpstr>HK Grotesk Light Bold</vt:lpstr>
      <vt:lpstr>HK Grotesk Medium</vt:lpstr>
      <vt:lpstr>HK Grotesk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Lilit Tonoyan</dc:creator>
  <cp:lastModifiedBy>Lilit Tonoyan</cp:lastModifiedBy>
  <cp:revision>2</cp:revision>
  <dcterms:created xsi:type="dcterms:W3CDTF">2021-03-22T15:31:25Z</dcterms:created>
  <dcterms:modified xsi:type="dcterms:W3CDTF">2021-03-22T15:40:09Z</dcterms:modified>
</cp:coreProperties>
</file>