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3" r:id="rId8"/>
    <p:sldId id="264" r:id="rId9"/>
    <p:sldId id="268" r:id="rId10"/>
    <p:sldId id="259" r:id="rId11"/>
    <p:sldId id="262" r:id="rId12"/>
    <p:sldId id="260" r:id="rId13"/>
    <p:sldId id="267" r:id="rId14"/>
    <p:sldId id="261" r:id="rId15"/>
    <p:sldId id="269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8A43C-6854-A0D8-1FC8-F3BF80DD46C6}" v="134" dt="2021-03-22T16:05:50.825"/>
    <p1510:client id="{88A5B9FD-D0D0-92F7-17A6-51CDC5BC6489}" v="1" dt="2021-03-22T14:27:32.115"/>
    <p1510:client id="{8A0BA35A-F4BC-4191-9D6B-E555DF7B7DAC}" v="4" vWet="6" dt="2021-03-22T14:40:26.539"/>
    <p1510:client id="{AC04BD43-7895-4CF8-A657-3296F6119DDB}" v="1072" dt="2021-03-22T15:16:16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FD7FF-F848-426D-9312-54AB1D13D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F0528A-FB9A-470F-A5BD-747CD7C3E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B4C4AE-0D8C-4EE6-901E-D7FD6A47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C3CD-3507-4DF3-A1CE-81F6306AABD5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E58E4A8-905A-4E08-8B6A-94CA8B3C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9489ED-D706-459E-9C38-F2E6BD19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0CD4-FA57-4CB9-833D-34C0B120469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441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32582-8EBC-4319-9A1B-42590A4B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04A831C-F7A3-4C23-9B6D-107C4DF05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35B758-E92A-47D1-A3B0-43F91E53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C3CD-3507-4DF3-A1CE-81F6306AABD5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0AB721-9F98-48FE-95EC-9437FE36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DDB927-9320-4DA3-B11C-27E9F4C8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0CD4-FA57-4CB9-833D-34C0B120469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258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508E09-2802-4EC0-819C-F7FBB7CA0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E62245-0345-4929-A53C-1E074426F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C5CD69-6716-45A2-8680-43F898A5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C3CD-3507-4DF3-A1CE-81F6306AABD5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8EF48D-3612-4D34-B047-8F1A2B06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194DA15-C129-410F-A0D6-63E15090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0CD4-FA57-4CB9-833D-34C0B120469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875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6FFA8-0F24-4760-9312-C1A13FE1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8BB310-763F-4C58-A0B9-D368BA175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400F71-5A74-4BA0-8F79-B9E2D7BB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C3CD-3507-4DF3-A1CE-81F6306AABD5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2F65874-FB1B-47CF-8CD1-4A76A85A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5D1D1D-E841-4B52-B952-09361E9E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0CD4-FA57-4CB9-833D-34C0B120469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732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66FDE-1A0D-42E5-8064-0DB02178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40D908E-CC4B-44E7-BAC0-D0974AF1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7CF621-5EC1-41EB-B295-3DF9DED4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C3CD-3507-4DF3-A1CE-81F6306AABD5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6524F98-590C-49E7-94B1-41CC02CF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8374B0-6065-4530-9B3F-52460D71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0CD4-FA57-4CB9-833D-34C0B120469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964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6E484-90EF-47DB-ABAF-BD174428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6208CD-816B-4444-BE93-C9D305C23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BEFC44C-2EB5-49F5-A7E3-85913BA1F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4F1F031-2759-4AA6-A76A-EDB846B7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C3CD-3507-4DF3-A1CE-81F6306AABD5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080195B-7130-43A0-80B9-63A1FC62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A307793-AB9A-4834-A5B6-24970EA5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0CD4-FA57-4CB9-833D-34C0B120469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35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76D27-127A-47F5-8B36-FA162B90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7BD4D24-323C-41D4-A3F7-B26F2B45B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6B23BC8-37BD-41E4-9CCE-96439384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201AB66-D8E2-4C03-BB83-526A2BAAF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F96CFF8-DF53-43C1-803F-FFE9ED0FB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727CFDE-7062-410C-BDC0-D95B2B24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C3CD-3507-4DF3-A1CE-81F6306AABD5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6492844-3641-4E55-B310-22A1136E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09A6684-7504-407B-9AA6-5E283947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0CD4-FA57-4CB9-833D-34C0B120469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65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64486-6942-4ADA-AE53-3BFA4CCA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464A9B8-1392-484D-A00C-4C225C45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C3CD-3507-4DF3-A1CE-81F6306AABD5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E294047-394E-4951-A92D-298D0063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3942328-52F8-4CA7-B1FA-8683F9B0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0CD4-FA57-4CB9-833D-34C0B120469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68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4BA3FBC-252C-4999-83D6-BBD62FFA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C3CD-3507-4DF3-A1CE-81F6306AABD5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789244C-89C2-4CCA-825B-74F54F5E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AEE0034-F7A0-482F-96F1-4E20CF0F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0CD4-FA57-4CB9-833D-34C0B120469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514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80E6D-FE48-4FDD-A381-C62B9190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BBE0FC-FE31-417F-A715-97BF38BA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26890D1-6AF9-464C-A4DB-A5446BEC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2B49863-FBED-4B7B-9B45-2A7FF02E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C3CD-3507-4DF3-A1CE-81F6306AABD5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90E0ABB-1F08-4533-AF5E-9EC78949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09B9DB1-B05F-4E48-8AE6-5349842E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0CD4-FA57-4CB9-833D-34C0B120469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81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84B05-D488-4FA6-9C9A-B80C6377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F9DC642-67A4-4DA9-849F-F8485103B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5118BF9-DBAE-4B80-A22B-CEC1DB7F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CD7BD1E-E585-4D06-80E4-BDB1B35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C3CD-3507-4DF3-A1CE-81F6306AABD5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449164-D56A-47A9-B338-407118DE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5FD402-8207-4057-A174-596A75F0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0CD4-FA57-4CB9-833D-34C0B120469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076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49072D3-9C2D-4D3F-9508-91160356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408010-CCE4-4B1A-9541-82115D63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475082-591D-4079-8E4E-BC76FB47E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C3CD-3507-4DF3-A1CE-81F6306AABD5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5AD0A7-C1C9-4440-B0BD-B5C9E12DE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71ACDE-69E4-42F2-A429-A27AEF8F4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30CD4-FA57-4CB9-833D-34C0B120469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394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A84D7B-67B4-4B66-B594-3321E2004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  <a:cs typeface="Calibri Light"/>
              </a:rPr>
              <a:t>Mendeley</a:t>
            </a:r>
            <a:endParaRPr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EDB83-2B45-4D51-927D-453EEE98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PT" sz="4000">
                <a:solidFill>
                  <a:srgbClr val="FFFFFF"/>
                </a:solidFill>
              </a:rPr>
              <a:t>BUSINESS PROBLEM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DF02-6885-4BBC-B5C9-865E4259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2895467"/>
            <a:ext cx="4944533" cy="25092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2000" b="1">
                <a:solidFill>
                  <a:srgbClr val="000000"/>
                </a:solidFill>
              </a:rPr>
              <a:t>SUPPLY CHAIN</a:t>
            </a:r>
          </a:p>
          <a:p>
            <a:pPr marL="0" indent="0" algn="just" rtl="0" fontAlgn="base">
              <a:buNone/>
            </a:pPr>
            <a:endParaRPr lang="en-US" sz="1800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64888-B2FE-4B0C-A4D1-4AE658016A7B}"/>
              </a:ext>
            </a:extLst>
          </p:cNvPr>
          <p:cNvSpPr txBox="1"/>
          <p:nvPr/>
        </p:nvSpPr>
        <p:spPr>
          <a:xfrm>
            <a:off x="6434667" y="2697789"/>
            <a:ext cx="4944533" cy="9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b="1"/>
          </a:p>
          <a:p>
            <a:pPr algn="ctr"/>
            <a:r>
              <a:rPr lang="pt-PT" b="1"/>
              <a:t>SALES</a:t>
            </a:r>
            <a:endParaRPr lang="pt-PT"/>
          </a:p>
          <a:p>
            <a:pPr algn="just" fontAlgn="base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en-US"/>
          </a:p>
        </p:txBody>
      </p:sp>
      <p:pic>
        <p:nvPicPr>
          <p:cNvPr id="19" name="Graphic 18" descr="Loan outline">
            <a:extLst>
              <a:ext uri="{FF2B5EF4-FFF2-40B4-BE49-F238E27FC236}">
                <a16:creationId xmlns:a16="http://schemas.microsoft.com/office/drawing/2014/main" id="{CCACAD89-196B-48F2-81D4-5439C1B72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3935" y="2522933"/>
            <a:ext cx="914400" cy="914400"/>
          </a:xfrm>
          <a:prstGeom prst="rect">
            <a:avLst/>
          </a:prstGeom>
        </p:spPr>
      </p:pic>
      <p:pic>
        <p:nvPicPr>
          <p:cNvPr id="21" name="Graphic 20" descr="Delivery outline">
            <a:extLst>
              <a:ext uri="{FF2B5EF4-FFF2-40B4-BE49-F238E27FC236}">
                <a16:creationId xmlns:a16="http://schemas.microsoft.com/office/drawing/2014/main" id="{A3E23F95-84B3-4F62-BC95-208712247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7065" y="2514600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7B5C6-7583-44D9-961C-D02779731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734" y="3429000"/>
            <a:ext cx="3759202" cy="3202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C98EA3-D96C-4A34-985B-EC1D053AE2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097" y="3429000"/>
            <a:ext cx="4076170" cy="31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7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B91677-417E-4279-9932-D6C6C44F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rgbClr val="FFFFFF"/>
                </a:solidFill>
              </a:rPr>
              <a:t>MODEL (PHUC)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87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D4BDF-F02B-4B19-A4D4-8E5423EAF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9" y="1170201"/>
            <a:ext cx="5835717" cy="50604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E90A29E-82DA-4AA8-905C-7730440B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817" y="5329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1"/>
                </a:solidFill>
              </a:rPr>
              <a:t>MODEL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6327F-6AD4-4BBC-BF0C-E470D40AFDAC}"/>
              </a:ext>
            </a:extLst>
          </p:cNvPr>
          <p:cNvSpPr/>
          <p:nvPr/>
        </p:nvSpPr>
        <p:spPr>
          <a:xfrm>
            <a:off x="6793636" y="1011726"/>
            <a:ext cx="2663301" cy="479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3 Fact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F6FA0-545C-4BED-BF04-8F7D332A927B}"/>
              </a:ext>
            </a:extLst>
          </p:cNvPr>
          <p:cNvSpPr txBox="1"/>
          <p:nvPr/>
        </p:nvSpPr>
        <p:spPr>
          <a:xfrm>
            <a:off x="6793636" y="2553636"/>
            <a:ext cx="4585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Dimension tables with 4 hierarchies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01DCE00-6A3E-432D-8C98-7D2DB4E59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0197" y="1523508"/>
            <a:ext cx="577377" cy="57737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AE04D6F-E6E8-425E-B967-AC077CD8C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7068" y="1468923"/>
            <a:ext cx="651661" cy="65166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EE441BB-1AF7-4299-8652-0EBDE3F694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73939" y="1449224"/>
            <a:ext cx="651661" cy="6516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E778FF-0AEB-4A83-809B-9C0D4DD021B4}"/>
              </a:ext>
            </a:extLst>
          </p:cNvPr>
          <p:cNvSpPr txBox="1"/>
          <p:nvPr/>
        </p:nvSpPr>
        <p:spPr>
          <a:xfrm>
            <a:off x="7129896" y="2186820"/>
            <a:ext cx="11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Product Sales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2C0BE1-E2D0-41AE-84E7-EE6AF2CD5F31}"/>
              </a:ext>
            </a:extLst>
          </p:cNvPr>
          <p:cNvSpPr txBox="1"/>
          <p:nvPr/>
        </p:nvSpPr>
        <p:spPr>
          <a:xfrm>
            <a:off x="8632003" y="2186820"/>
            <a:ext cx="11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Orders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5A6DB1-D9D3-44DF-8A6A-104168DBD111}"/>
              </a:ext>
            </a:extLst>
          </p:cNvPr>
          <p:cNvSpPr txBox="1"/>
          <p:nvPr/>
        </p:nvSpPr>
        <p:spPr>
          <a:xfrm>
            <a:off x="10239012" y="2186820"/>
            <a:ext cx="11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Access Log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A1D1EC20-5203-47DE-B0A4-FE05745B6D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09265" y="3158532"/>
            <a:ext cx="541870" cy="54187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BB6F6A5-1C87-4829-A845-1BD2F04BE1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43547" y="3196321"/>
            <a:ext cx="541870" cy="54187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1E3ABEC8-3589-40EE-B019-34AB542956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0588" y="3203161"/>
            <a:ext cx="541870" cy="54187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641CA41F-8F2E-4179-81B1-34C7C7FC42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75910" y="5020105"/>
            <a:ext cx="432020" cy="43202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C84BF85-ED67-4E5B-B6D9-C5C66C77AB32}"/>
              </a:ext>
            </a:extLst>
          </p:cNvPr>
          <p:cNvSpPr txBox="1"/>
          <p:nvPr/>
        </p:nvSpPr>
        <p:spPr>
          <a:xfrm>
            <a:off x="9120655" y="3238737"/>
            <a:ext cx="13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Store Location Dimension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969D742-6BCA-463E-980A-8B3AF9496C5C}"/>
              </a:ext>
            </a:extLst>
          </p:cNvPr>
          <p:cNvSpPr txBox="1"/>
          <p:nvPr/>
        </p:nvSpPr>
        <p:spPr>
          <a:xfrm>
            <a:off x="7319191" y="5020105"/>
            <a:ext cx="9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Date Dimensions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6E8B8E-CAA9-4BA3-8F60-63182DF015A2}"/>
              </a:ext>
            </a:extLst>
          </p:cNvPr>
          <p:cNvSpPr txBox="1"/>
          <p:nvPr/>
        </p:nvSpPr>
        <p:spPr>
          <a:xfrm>
            <a:off x="10985417" y="3238737"/>
            <a:ext cx="113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Location Dimension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77A8AF-4ECE-4134-AE5F-47B454D67198}"/>
              </a:ext>
            </a:extLst>
          </p:cNvPr>
          <p:cNvSpPr txBox="1"/>
          <p:nvPr/>
        </p:nvSpPr>
        <p:spPr>
          <a:xfrm>
            <a:off x="7411194" y="3224064"/>
            <a:ext cx="96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Product Dimension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1071A6E-277F-4C64-B3DE-F55A9B83DCEB}"/>
              </a:ext>
            </a:extLst>
          </p:cNvPr>
          <p:cNvSpPr/>
          <p:nvPr/>
        </p:nvSpPr>
        <p:spPr>
          <a:xfrm>
            <a:off x="6702641" y="3134023"/>
            <a:ext cx="1595591" cy="68316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4300AA-883D-4F90-BBB8-61E7E06ABD86}"/>
              </a:ext>
            </a:extLst>
          </p:cNvPr>
          <p:cNvSpPr/>
          <p:nvPr/>
        </p:nvSpPr>
        <p:spPr>
          <a:xfrm>
            <a:off x="8519389" y="3146319"/>
            <a:ext cx="1643888" cy="68316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8D3AFA4-B6A2-4C63-A86A-75EBEC8FB4D2}"/>
              </a:ext>
            </a:extLst>
          </p:cNvPr>
          <p:cNvSpPr/>
          <p:nvPr/>
        </p:nvSpPr>
        <p:spPr>
          <a:xfrm>
            <a:off x="10322276" y="3149263"/>
            <a:ext cx="1717273" cy="68316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8D949D-38F3-4440-9FA0-D46D9A441936}"/>
              </a:ext>
            </a:extLst>
          </p:cNvPr>
          <p:cNvGrpSpPr/>
          <p:nvPr/>
        </p:nvGrpSpPr>
        <p:grpSpPr>
          <a:xfrm>
            <a:off x="6870334" y="3912206"/>
            <a:ext cx="953939" cy="276999"/>
            <a:chOff x="6995527" y="4409475"/>
            <a:chExt cx="953939" cy="27699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1E93E05-FB0D-4010-8503-86025E952ED1}"/>
                </a:ext>
              </a:extLst>
            </p:cNvPr>
            <p:cNvSpPr txBox="1"/>
            <p:nvPr/>
          </p:nvSpPr>
          <p:spPr>
            <a:xfrm>
              <a:off x="7031039" y="4409475"/>
              <a:ext cx="918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Category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21DF55A-9401-4EEE-9662-A20C8EF5830A}"/>
                </a:ext>
              </a:extLst>
            </p:cNvPr>
            <p:cNvSpPr/>
            <p:nvPr/>
          </p:nvSpPr>
          <p:spPr>
            <a:xfrm>
              <a:off x="6995527" y="4409475"/>
              <a:ext cx="953939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A3488D-C361-4CAB-AAAD-85253C80812D}"/>
              </a:ext>
            </a:extLst>
          </p:cNvPr>
          <p:cNvGrpSpPr/>
          <p:nvPr/>
        </p:nvGrpSpPr>
        <p:grpSpPr>
          <a:xfrm>
            <a:off x="7165407" y="4266706"/>
            <a:ext cx="989451" cy="277580"/>
            <a:chOff x="6995527" y="4720469"/>
            <a:chExt cx="989451" cy="27758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FB9F166-C65C-4082-93C6-1BD92C380036}"/>
                </a:ext>
              </a:extLst>
            </p:cNvPr>
            <p:cNvSpPr txBox="1"/>
            <p:nvPr/>
          </p:nvSpPr>
          <p:spPr>
            <a:xfrm>
              <a:off x="7031039" y="4720469"/>
              <a:ext cx="953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5EA15718-8018-4E75-8241-A5E857574965}"/>
                </a:ext>
              </a:extLst>
            </p:cNvPr>
            <p:cNvSpPr/>
            <p:nvPr/>
          </p:nvSpPr>
          <p:spPr>
            <a:xfrm>
              <a:off x="6995527" y="4721050"/>
              <a:ext cx="953939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CA7E0E2-3CB0-46CC-9B75-2FA538742E5F}"/>
              </a:ext>
            </a:extLst>
          </p:cNvPr>
          <p:cNvCxnSpPr>
            <a:cxnSpLocks/>
            <a:endCxn id="77" idx="1"/>
          </p:cNvCxnSpPr>
          <p:nvPr/>
        </p:nvCxnSpPr>
        <p:spPr>
          <a:xfrm rot="16200000" flipH="1">
            <a:off x="6708092" y="3888464"/>
            <a:ext cx="234640" cy="898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0183159-7221-4C6A-AE0A-B0D561EAFE48}"/>
              </a:ext>
            </a:extLst>
          </p:cNvPr>
          <p:cNvCxnSpPr>
            <a:cxnSpLocks/>
            <a:endCxn id="78" idx="1"/>
          </p:cNvCxnSpPr>
          <p:nvPr/>
        </p:nvCxnSpPr>
        <p:spPr>
          <a:xfrm rot="16200000" flipH="1">
            <a:off x="6991417" y="4231797"/>
            <a:ext cx="215762" cy="1322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9D2C0A7-05F4-49E7-9702-9318F59502D2}"/>
              </a:ext>
            </a:extLst>
          </p:cNvPr>
          <p:cNvGrpSpPr/>
          <p:nvPr/>
        </p:nvGrpSpPr>
        <p:grpSpPr>
          <a:xfrm>
            <a:off x="8699109" y="3920174"/>
            <a:ext cx="953939" cy="276999"/>
            <a:chOff x="6995527" y="4409475"/>
            <a:chExt cx="953939" cy="27699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0E91768-1802-41C3-8625-617DAE0FD375}"/>
                </a:ext>
              </a:extLst>
            </p:cNvPr>
            <p:cNvSpPr txBox="1"/>
            <p:nvPr/>
          </p:nvSpPr>
          <p:spPr>
            <a:xfrm>
              <a:off x="7031039" y="4409475"/>
              <a:ext cx="918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City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088351D-58BA-4F5B-84F2-E6FD7350E90A}"/>
                </a:ext>
              </a:extLst>
            </p:cNvPr>
            <p:cNvSpPr/>
            <p:nvPr/>
          </p:nvSpPr>
          <p:spPr>
            <a:xfrm>
              <a:off x="6995527" y="4409475"/>
              <a:ext cx="953939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9C14ACF-4E55-421A-BEAC-B15C85C38082}"/>
              </a:ext>
            </a:extLst>
          </p:cNvPr>
          <p:cNvGrpSpPr/>
          <p:nvPr/>
        </p:nvGrpSpPr>
        <p:grpSpPr>
          <a:xfrm>
            <a:off x="8994182" y="4274674"/>
            <a:ext cx="989451" cy="277580"/>
            <a:chOff x="6995527" y="4720469"/>
            <a:chExt cx="989451" cy="27758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3CF8CE4-E525-4EBB-B949-8076AEF5CBF9}"/>
                </a:ext>
              </a:extLst>
            </p:cNvPr>
            <p:cNvSpPr txBox="1"/>
            <p:nvPr/>
          </p:nvSpPr>
          <p:spPr>
            <a:xfrm>
              <a:off x="7031039" y="4720469"/>
              <a:ext cx="953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State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E1DF8AE-AC4A-4563-9760-A2FF028E25BB}"/>
                </a:ext>
              </a:extLst>
            </p:cNvPr>
            <p:cNvSpPr/>
            <p:nvPr/>
          </p:nvSpPr>
          <p:spPr>
            <a:xfrm>
              <a:off x="6995527" y="4721050"/>
              <a:ext cx="953939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7DB4799-6E6E-417B-950D-01426DE6949A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H="1">
            <a:off x="8536867" y="3896432"/>
            <a:ext cx="234640" cy="898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EB1702B4-7BFE-424F-BBC3-2B9AA61CF9F5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8820192" y="4239765"/>
            <a:ext cx="215762" cy="1322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4DEA11D-450B-478C-9257-AD7E2308D63F}"/>
              </a:ext>
            </a:extLst>
          </p:cNvPr>
          <p:cNvGrpSpPr/>
          <p:nvPr/>
        </p:nvGrpSpPr>
        <p:grpSpPr>
          <a:xfrm>
            <a:off x="9209337" y="4634322"/>
            <a:ext cx="989451" cy="277580"/>
            <a:chOff x="6995527" y="4720469"/>
            <a:chExt cx="989451" cy="277580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0C14DE8-3489-40FD-BC6A-3C08D68F7E79}"/>
                </a:ext>
              </a:extLst>
            </p:cNvPr>
            <p:cNvSpPr txBox="1"/>
            <p:nvPr/>
          </p:nvSpPr>
          <p:spPr>
            <a:xfrm>
              <a:off x="7031039" y="4720469"/>
              <a:ext cx="953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Country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170D063C-186E-4CCD-AD65-19467BCC6801}"/>
                </a:ext>
              </a:extLst>
            </p:cNvPr>
            <p:cNvSpPr/>
            <p:nvPr/>
          </p:nvSpPr>
          <p:spPr>
            <a:xfrm>
              <a:off x="6995527" y="4721050"/>
              <a:ext cx="953939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29B01B0-5616-4717-BB2D-0E589D2BA4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32903" y="4605335"/>
            <a:ext cx="215762" cy="1322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A056A2E-37FD-4066-8C02-06564CFE993D}"/>
              </a:ext>
            </a:extLst>
          </p:cNvPr>
          <p:cNvGrpSpPr/>
          <p:nvPr/>
        </p:nvGrpSpPr>
        <p:grpSpPr>
          <a:xfrm>
            <a:off x="10469051" y="3903320"/>
            <a:ext cx="953939" cy="276999"/>
            <a:chOff x="6995527" y="4409475"/>
            <a:chExt cx="953939" cy="27699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3CC8241-9594-4146-8323-ED22D7B3C731}"/>
                </a:ext>
              </a:extLst>
            </p:cNvPr>
            <p:cNvSpPr txBox="1"/>
            <p:nvPr/>
          </p:nvSpPr>
          <p:spPr>
            <a:xfrm>
              <a:off x="7031039" y="4409475"/>
              <a:ext cx="918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City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6BC2AE66-8C89-4C99-B825-3BAF00899AFC}"/>
                </a:ext>
              </a:extLst>
            </p:cNvPr>
            <p:cNvSpPr/>
            <p:nvPr/>
          </p:nvSpPr>
          <p:spPr>
            <a:xfrm>
              <a:off x="6995527" y="4409475"/>
              <a:ext cx="953939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06580DC-C278-4529-BE58-CEC7B4410838}"/>
              </a:ext>
            </a:extLst>
          </p:cNvPr>
          <p:cNvGrpSpPr/>
          <p:nvPr/>
        </p:nvGrpSpPr>
        <p:grpSpPr>
          <a:xfrm>
            <a:off x="10628593" y="4258380"/>
            <a:ext cx="989451" cy="277580"/>
            <a:chOff x="6995527" y="4720469"/>
            <a:chExt cx="989451" cy="277580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D8813C-4682-4282-8C37-0121EC604E6D}"/>
                </a:ext>
              </a:extLst>
            </p:cNvPr>
            <p:cNvSpPr txBox="1"/>
            <p:nvPr/>
          </p:nvSpPr>
          <p:spPr>
            <a:xfrm>
              <a:off x="7031039" y="4720469"/>
              <a:ext cx="953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State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98A0C324-6D0A-409B-96F5-EAA08010BCC4}"/>
                </a:ext>
              </a:extLst>
            </p:cNvPr>
            <p:cNvSpPr/>
            <p:nvPr/>
          </p:nvSpPr>
          <p:spPr>
            <a:xfrm>
              <a:off x="6995527" y="4721050"/>
              <a:ext cx="953939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2AD01DF-5B7C-4F01-9F41-CDA805F58C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6809" y="3894818"/>
            <a:ext cx="234640" cy="898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990ED5F2-013B-4DBC-B8AC-E3D5EBAD3E9E}"/>
              </a:ext>
            </a:extLst>
          </p:cNvPr>
          <p:cNvCxnSpPr>
            <a:cxnSpLocks/>
            <a:endCxn id="112" idx="1"/>
          </p:cNvCxnSpPr>
          <p:nvPr/>
        </p:nvCxnSpPr>
        <p:spPr>
          <a:xfrm rot="16200000" flipH="1">
            <a:off x="10477574" y="4246442"/>
            <a:ext cx="217142" cy="848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627832C-ED67-496E-8EC7-E84F2BB618B4}"/>
              </a:ext>
            </a:extLst>
          </p:cNvPr>
          <p:cNvGrpSpPr/>
          <p:nvPr/>
        </p:nvGrpSpPr>
        <p:grpSpPr>
          <a:xfrm>
            <a:off x="10758524" y="4617055"/>
            <a:ext cx="989451" cy="277580"/>
            <a:chOff x="6995527" y="4720469"/>
            <a:chExt cx="989451" cy="27758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668DED-5A3E-4528-AEEC-711D6E3B84AC}"/>
                </a:ext>
              </a:extLst>
            </p:cNvPr>
            <p:cNvSpPr txBox="1"/>
            <p:nvPr/>
          </p:nvSpPr>
          <p:spPr>
            <a:xfrm>
              <a:off x="7031039" y="4720469"/>
              <a:ext cx="953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Country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D5493025-9488-40E7-A5C9-3C75841C5BC6}"/>
                </a:ext>
              </a:extLst>
            </p:cNvPr>
            <p:cNvSpPr/>
            <p:nvPr/>
          </p:nvSpPr>
          <p:spPr>
            <a:xfrm>
              <a:off x="6995527" y="4721050"/>
              <a:ext cx="953939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CB6A974B-811A-446D-9638-C81677FC0552}"/>
              </a:ext>
            </a:extLst>
          </p:cNvPr>
          <p:cNvCxnSpPr>
            <a:cxnSpLocks/>
            <a:endCxn id="117" idx="1"/>
          </p:cNvCxnSpPr>
          <p:nvPr/>
        </p:nvCxnSpPr>
        <p:spPr>
          <a:xfrm rot="16200000" flipH="1">
            <a:off x="10614942" y="4612553"/>
            <a:ext cx="220757" cy="664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346A77D-951A-49C7-980C-9CB93C15005E}"/>
              </a:ext>
            </a:extLst>
          </p:cNvPr>
          <p:cNvGrpSpPr/>
          <p:nvPr/>
        </p:nvGrpSpPr>
        <p:grpSpPr>
          <a:xfrm>
            <a:off x="10928264" y="4977360"/>
            <a:ext cx="989451" cy="277580"/>
            <a:chOff x="6995527" y="4720469"/>
            <a:chExt cx="989451" cy="277580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0DA76BD-50CF-40D7-8BD7-BD576C1422C8}"/>
                </a:ext>
              </a:extLst>
            </p:cNvPr>
            <p:cNvSpPr txBox="1"/>
            <p:nvPr/>
          </p:nvSpPr>
          <p:spPr>
            <a:xfrm>
              <a:off x="7031039" y="4720469"/>
              <a:ext cx="953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Region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65FA9CE-A14E-4DF4-984E-A751760ABEDA}"/>
                </a:ext>
              </a:extLst>
            </p:cNvPr>
            <p:cNvSpPr/>
            <p:nvPr/>
          </p:nvSpPr>
          <p:spPr>
            <a:xfrm>
              <a:off x="6995527" y="4721050"/>
              <a:ext cx="953939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967C5BD-0B27-467A-A790-2841AC263D2E}"/>
              </a:ext>
            </a:extLst>
          </p:cNvPr>
          <p:cNvGrpSpPr/>
          <p:nvPr/>
        </p:nvGrpSpPr>
        <p:grpSpPr>
          <a:xfrm>
            <a:off x="11105229" y="5333730"/>
            <a:ext cx="989451" cy="277580"/>
            <a:chOff x="6995527" y="4720469"/>
            <a:chExt cx="989451" cy="277580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D0CB204-49D2-40E3-8829-BF24E4CCE251}"/>
                </a:ext>
              </a:extLst>
            </p:cNvPr>
            <p:cNvSpPr txBox="1"/>
            <p:nvPr/>
          </p:nvSpPr>
          <p:spPr>
            <a:xfrm>
              <a:off x="7031039" y="4720469"/>
              <a:ext cx="953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Market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9A00DAA9-F1C0-4996-AE6B-A1EE0DA8674C}"/>
                </a:ext>
              </a:extLst>
            </p:cNvPr>
            <p:cNvSpPr/>
            <p:nvPr/>
          </p:nvSpPr>
          <p:spPr>
            <a:xfrm>
              <a:off x="6995527" y="4721050"/>
              <a:ext cx="953939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390C8C8E-9047-473F-81F8-2F17F6512C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66926" y="4971229"/>
            <a:ext cx="220757" cy="664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7EC49C7-617E-4A69-8F10-696FFF023C47}"/>
              </a:ext>
            </a:extLst>
          </p:cNvPr>
          <p:cNvCxnSpPr>
            <a:cxnSpLocks/>
            <a:endCxn id="131" idx="1"/>
          </p:cNvCxnSpPr>
          <p:nvPr/>
        </p:nvCxnSpPr>
        <p:spPr>
          <a:xfrm rot="16200000" flipH="1">
            <a:off x="10939673" y="5307255"/>
            <a:ext cx="218452" cy="1126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C302D71-7EF0-4ABC-87D8-0FA50FD70635}"/>
              </a:ext>
            </a:extLst>
          </p:cNvPr>
          <p:cNvGrpSpPr/>
          <p:nvPr/>
        </p:nvGrpSpPr>
        <p:grpSpPr>
          <a:xfrm>
            <a:off x="6953112" y="5645077"/>
            <a:ext cx="953939" cy="276999"/>
            <a:chOff x="6995527" y="4409475"/>
            <a:chExt cx="953939" cy="276999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0187631-BB24-434B-97E1-C30954E05B78}"/>
                </a:ext>
              </a:extLst>
            </p:cNvPr>
            <p:cNvSpPr txBox="1"/>
            <p:nvPr/>
          </p:nvSpPr>
          <p:spPr>
            <a:xfrm>
              <a:off x="7031039" y="4409475"/>
              <a:ext cx="918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Month</a:t>
              </a: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B2C10960-0849-4C02-8CB9-1C68C29DB3C7}"/>
                </a:ext>
              </a:extLst>
            </p:cNvPr>
            <p:cNvSpPr/>
            <p:nvPr/>
          </p:nvSpPr>
          <p:spPr>
            <a:xfrm>
              <a:off x="6995527" y="4409475"/>
              <a:ext cx="953939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7D59E0-AC62-4CCF-B296-410526065175}"/>
              </a:ext>
            </a:extLst>
          </p:cNvPr>
          <p:cNvGrpSpPr/>
          <p:nvPr/>
        </p:nvGrpSpPr>
        <p:grpSpPr>
          <a:xfrm>
            <a:off x="7248185" y="5999577"/>
            <a:ext cx="989451" cy="277580"/>
            <a:chOff x="6995527" y="4720469"/>
            <a:chExt cx="989451" cy="277580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07DC525-2F17-46E2-BEB4-7888A1455F17}"/>
                </a:ext>
              </a:extLst>
            </p:cNvPr>
            <p:cNvSpPr txBox="1"/>
            <p:nvPr/>
          </p:nvSpPr>
          <p:spPr>
            <a:xfrm>
              <a:off x="7031039" y="4720469"/>
              <a:ext cx="953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Quarter</a:t>
              </a: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89D08D0A-0053-4FE9-AFAA-2B9EA13A643D}"/>
                </a:ext>
              </a:extLst>
            </p:cNvPr>
            <p:cNvSpPr/>
            <p:nvPr/>
          </p:nvSpPr>
          <p:spPr>
            <a:xfrm>
              <a:off x="6995527" y="4721050"/>
              <a:ext cx="953939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248EC5F-85B8-4D06-9D46-5DDDC27995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83250" y="5621335"/>
            <a:ext cx="234640" cy="898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A81BD08-09AC-478C-B9FA-E5FDDAC73644}"/>
              </a:ext>
            </a:extLst>
          </p:cNvPr>
          <p:cNvCxnSpPr>
            <a:cxnSpLocks/>
            <a:endCxn id="160" idx="1"/>
          </p:cNvCxnSpPr>
          <p:nvPr/>
        </p:nvCxnSpPr>
        <p:spPr>
          <a:xfrm rot="16200000" flipH="1">
            <a:off x="7074195" y="5964668"/>
            <a:ext cx="215762" cy="1322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82CAA20-05E5-4EB9-A2B4-47D0BFA478E5}"/>
              </a:ext>
            </a:extLst>
          </p:cNvPr>
          <p:cNvGrpSpPr/>
          <p:nvPr/>
        </p:nvGrpSpPr>
        <p:grpSpPr>
          <a:xfrm>
            <a:off x="7463340" y="6359225"/>
            <a:ext cx="989451" cy="277580"/>
            <a:chOff x="6995527" y="4720469"/>
            <a:chExt cx="989451" cy="277580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0C31C78-D761-46CB-86F6-0F0D967FCA94}"/>
                </a:ext>
              </a:extLst>
            </p:cNvPr>
            <p:cNvSpPr txBox="1"/>
            <p:nvPr/>
          </p:nvSpPr>
          <p:spPr>
            <a:xfrm>
              <a:off x="7031039" y="4720469"/>
              <a:ext cx="953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Year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965026D6-663E-4B7C-BF2D-B82F98A1919F}"/>
                </a:ext>
              </a:extLst>
            </p:cNvPr>
            <p:cNvSpPr/>
            <p:nvPr/>
          </p:nvSpPr>
          <p:spPr>
            <a:xfrm>
              <a:off x="6995527" y="4721050"/>
              <a:ext cx="953939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E689DAA4-7458-40DB-A522-835E5A474E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86906" y="6330238"/>
            <a:ext cx="215762" cy="1322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A97BB57-7FA6-4825-B313-072FA3FC8171}"/>
              </a:ext>
            </a:extLst>
          </p:cNvPr>
          <p:cNvSpPr/>
          <p:nvPr/>
        </p:nvSpPr>
        <p:spPr>
          <a:xfrm>
            <a:off x="6742280" y="4940253"/>
            <a:ext cx="1717273" cy="61043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24BF4D3-D0B0-45D4-8914-A461983D741F}"/>
              </a:ext>
            </a:extLst>
          </p:cNvPr>
          <p:cNvCxnSpPr>
            <a:cxnSpLocks/>
          </p:cNvCxnSpPr>
          <p:nvPr/>
        </p:nvCxnSpPr>
        <p:spPr>
          <a:xfrm>
            <a:off x="6324600" y="2011680"/>
            <a:ext cx="0" cy="324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9FC1D15D-C55B-4BBE-A948-773345A55583}"/>
              </a:ext>
            </a:extLst>
          </p:cNvPr>
          <p:cNvSpPr/>
          <p:nvPr/>
        </p:nvSpPr>
        <p:spPr>
          <a:xfrm>
            <a:off x="6233160" y="3429000"/>
            <a:ext cx="266618" cy="256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0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061379-FCFC-4207-BFA7-289FB4A0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PT" sz="4000">
                <a:solidFill>
                  <a:srgbClr val="FFFFFF"/>
                </a:solidFill>
              </a:rPr>
              <a:t>BUSINESS PRESENTATION (LILI)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7280-5EB5-4963-916A-F91D3A692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pt-PT" sz="2000">
                <a:solidFill>
                  <a:srgbClr val="000000"/>
                </a:solidFill>
              </a:rPr>
              <a:t>DESCRIPTION OF THE COMPANY</a:t>
            </a:r>
          </a:p>
          <a:p>
            <a:r>
              <a:rPr lang="pt-PT" sz="2000">
                <a:solidFill>
                  <a:srgbClr val="000000"/>
                </a:solidFill>
              </a:rPr>
              <a:t>KEY FIGURES/VALUES</a:t>
            </a:r>
          </a:p>
          <a:p>
            <a:r>
              <a:rPr lang="pt-PT" sz="2000">
                <a:solidFill>
                  <a:srgbClr val="000000"/>
                </a:solidFill>
              </a:rPr>
              <a:t>CATCHING THE EYE OF THE AUDIENCE !!! CAUSE GOD IMPRESSION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9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6857E7-B91D-42D6-A449-25856125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DATA SOURCE (RUPESH)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72F6-C71B-4F13-B117-AA3E98E8E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t-PT" sz="2400">
                <a:solidFill>
                  <a:srgbClr val="000000"/>
                </a:solidFill>
              </a:rPr>
              <a:t>WHAT WERE THE FILES</a:t>
            </a:r>
          </a:p>
          <a:p>
            <a:r>
              <a:rPr lang="pt-PT" sz="2400">
                <a:solidFill>
                  <a:srgbClr val="000000"/>
                </a:solidFill>
              </a:rPr>
              <a:t>WHAT DATA DID EACH ONE GIVE US</a:t>
            </a:r>
            <a:endParaRPr lang="pt-PT" sz="240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pt-PT" sz="2400">
                <a:solidFill>
                  <a:srgbClr val="000000"/>
                </a:solidFill>
              </a:rPr>
              <a:t>KEEP IT SIMPLE</a:t>
            </a:r>
            <a:endParaRPr lang="pt-PT" sz="240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pt-PT" sz="2400">
                <a:solidFill>
                  <a:srgbClr val="000000"/>
                </a:solidFill>
              </a:rPr>
              <a:t>EXPLAIN WHAT INFORMATION WE HAVE</a:t>
            </a: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86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F1BD-7083-40BB-8173-5BDC6AE2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Mendeley's Data Source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145F-C53D-4607-887D-EDE7F2B45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3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6947-1C30-4073-901C-FB34881F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Mendeley's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4C22-1128-4966-89ED-E1E6E732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Mendeley stores information about the customers, orders, shipping and other details in three CSV formatted files. 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The dataset consists of many records and the data includes both numerical and categorical features.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dataset includes transactional records that represent quantifiable facts which is used in dimensional modelling.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B23C-4E8B-43A2-9A7A-DF92CEC4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Mendeley's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764E-9949-4CCC-B824-C9522C77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Transactional data related to Shipping, profit per order, sales per customer, quantities per order, product discounts and product prices are highlighted.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The dataset consists of more than a year of transactional history.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2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8EA979-064D-4932-92D6-31A71069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3F3F3F"/>
                </a:solidFill>
              </a:rPr>
              <a:t>DATA DISCOVERY (HENRIQUE)</a:t>
            </a:r>
            <a:endParaRPr lang="en-US">
              <a:solidFill>
                <a:srgbClr val="3F3F3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5A10-3AA4-4FCD-92F4-5DEDCDA43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r>
              <a:rPr lang="pt-PT" sz="2400">
                <a:solidFill>
                  <a:srgbClr val="FFFFFF"/>
                </a:solidFill>
              </a:rPr>
              <a:t>MAIN INSIGHTS</a:t>
            </a:r>
          </a:p>
          <a:p>
            <a:r>
              <a:rPr lang="pt-PT" sz="2400">
                <a:solidFill>
                  <a:srgbClr val="FFFFFF"/>
                </a:solidFill>
              </a:rPr>
              <a:t>MAIN GRAPHS AND IMAGES</a:t>
            </a:r>
            <a:endParaRPr lang="pt-PT" sz="2400">
              <a:solidFill>
                <a:srgbClr val="FFFFFF"/>
              </a:solidFill>
              <a:cs typeface="Calibri"/>
            </a:endParaRPr>
          </a:p>
          <a:p>
            <a:r>
              <a:rPr lang="pt-PT" sz="2400">
                <a:solidFill>
                  <a:srgbClr val="FFFFFF"/>
                </a:solidFill>
              </a:rPr>
              <a:t>GIVE AN OVERALL VIEW OF THE DATA</a:t>
            </a:r>
            <a:endParaRPr lang="pt-PT" sz="2400">
              <a:solidFill>
                <a:srgbClr val="FFFFFF"/>
              </a:solidFill>
              <a:cs typeface="Calibri"/>
            </a:endParaRPr>
          </a:p>
          <a:p>
            <a:r>
              <a:rPr lang="pt-PT" sz="2400">
                <a:solidFill>
                  <a:srgbClr val="FFFFFF"/>
                </a:solidFill>
              </a:rPr>
              <a:t>MAIN CATEGORIES</a:t>
            </a:r>
            <a:endParaRPr lang="pt-PT" sz="2400">
              <a:solidFill>
                <a:srgbClr val="FFFFFF"/>
              </a:solidFill>
              <a:cs typeface="Calibri"/>
            </a:endParaRPr>
          </a:p>
          <a:p>
            <a:r>
              <a:rPr lang="pt-PT" sz="2400">
                <a:solidFill>
                  <a:srgbClr val="FFFFFF"/>
                </a:solidFill>
              </a:rPr>
              <a:t>SALES PER REGION</a:t>
            </a:r>
            <a:endParaRPr lang="pt-PT" sz="2400">
              <a:solidFill>
                <a:srgbClr val="FFFFFF"/>
              </a:solidFill>
              <a:cs typeface="Calibri"/>
            </a:endParaRPr>
          </a:p>
          <a:p>
            <a:r>
              <a:rPr lang="pt-PT" sz="2400">
                <a:solidFill>
                  <a:srgbClr val="FFFFFF"/>
                </a:solidFill>
              </a:rPr>
              <a:t>LATE DELIVERY</a:t>
            </a:r>
            <a:endParaRPr lang="pt-PT" sz="2400">
              <a:solidFill>
                <a:srgbClr val="FFFFFF"/>
              </a:solidFill>
              <a:cs typeface="Calibri"/>
            </a:endParaRPr>
          </a:p>
          <a:p>
            <a:r>
              <a:rPr lang="pt-PT" sz="2400">
                <a:solidFill>
                  <a:srgbClr val="FFFFFF"/>
                </a:solidFill>
              </a:rPr>
              <a:t>PRODUCTS/ORDERS WE ARE LOSING MONEY</a:t>
            </a: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1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01A2-6F47-4A47-A782-E902CC7D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3855-A406-488E-A7E5-AA7308DD8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8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EDB83-2B45-4D51-927D-453EEE98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PT" sz="4000">
                <a:solidFill>
                  <a:srgbClr val="FFFFFF"/>
                </a:solidFill>
              </a:rPr>
              <a:t>PERSPECTIVE OF ANALYSIS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DF02-6885-4BBC-B5C9-865E4259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2895467"/>
            <a:ext cx="4944533" cy="250921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PT" sz="2000" b="1">
                <a:solidFill>
                  <a:srgbClr val="000000"/>
                </a:solidFill>
              </a:rPr>
              <a:t>SUPPLY CHAIN</a:t>
            </a:r>
          </a:p>
          <a:p>
            <a:pPr algn="just" fontAlgn="base">
              <a:lnSpc>
                <a:spcPct val="150000"/>
              </a:lnSpc>
            </a:pP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Measure on-time delivery KPI </a:t>
            </a:r>
          </a:p>
          <a:p>
            <a:pPr algn="just" fontAlgn="base">
              <a:lnSpc>
                <a:spcPct val="150000"/>
              </a:lnSpc>
            </a:pP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Average shipment time to each region in the world  </a:t>
            </a:r>
          </a:p>
          <a:p>
            <a:pPr algn="just" fontAlgn="base">
              <a:lnSpc>
                <a:spcPct val="150000"/>
              </a:lnSpc>
            </a:pPr>
            <a:endParaRPr lang="en-US" sz="1800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en-US" sz="1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What is the preferred shipment mode?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en-US" sz="1800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pt-PT" sz="2000">
              <a:solidFill>
                <a:srgbClr val="000000"/>
              </a:solidFill>
            </a:endParaRPr>
          </a:p>
          <a:p>
            <a:endParaRPr lang="pt-PT" sz="200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64888-B2FE-4B0C-A4D1-4AE658016A7B}"/>
              </a:ext>
            </a:extLst>
          </p:cNvPr>
          <p:cNvSpPr txBox="1"/>
          <p:nvPr/>
        </p:nvSpPr>
        <p:spPr>
          <a:xfrm>
            <a:off x="6434667" y="2697789"/>
            <a:ext cx="494453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b="1"/>
          </a:p>
          <a:p>
            <a:pPr algn="ctr"/>
            <a:r>
              <a:rPr lang="pt-PT" b="1"/>
              <a:t>SALES</a:t>
            </a:r>
            <a:endParaRPr lang="pt-PT"/>
          </a:p>
          <a:p>
            <a:pPr algn="just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What is the key products in term of Product sales? </a:t>
            </a:r>
          </a:p>
          <a:p>
            <a:pPr algn="just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KPIs on sales – Annually, quarterly, monthly</a:t>
            </a: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14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</a:p>
          <a:p>
            <a:pPr algn="just" fontAlgn="base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14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 there any seasonality in the products purchasing 	patterns? </a:t>
            </a:r>
          </a:p>
          <a:p>
            <a:pPr algn="just" fontAlgn="base">
              <a:lnSpc>
                <a:spcPct val="150000"/>
              </a:lnSpc>
            </a:pPr>
            <a:r>
              <a:rPr lang="en-US" sz="14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Where is the key market of the company? </a:t>
            </a:r>
          </a:p>
          <a:p>
            <a:endParaRPr lang="en-US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21EE6D2-8D60-47DF-A65D-5CFEA140F952}"/>
              </a:ext>
            </a:extLst>
          </p:cNvPr>
          <p:cNvSpPr/>
          <p:nvPr/>
        </p:nvSpPr>
        <p:spPr>
          <a:xfrm>
            <a:off x="634999" y="4394745"/>
            <a:ext cx="3242734" cy="1404922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Confused face outline with solid fill">
            <a:extLst>
              <a:ext uri="{FF2B5EF4-FFF2-40B4-BE49-F238E27FC236}">
                <a16:creationId xmlns:a16="http://schemas.microsoft.com/office/drawing/2014/main" id="{3F94546E-A486-44D7-BB0A-34137862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00" y="5851012"/>
            <a:ext cx="914400" cy="914400"/>
          </a:xfrm>
          <a:prstGeom prst="rect">
            <a:avLst/>
          </a:prstGeom>
        </p:spPr>
      </p:pic>
      <p:pic>
        <p:nvPicPr>
          <p:cNvPr id="19" name="Graphic 18" descr="Loan outline">
            <a:extLst>
              <a:ext uri="{FF2B5EF4-FFF2-40B4-BE49-F238E27FC236}">
                <a16:creationId xmlns:a16="http://schemas.microsoft.com/office/drawing/2014/main" id="{CCACAD89-196B-48F2-81D4-5439C1B72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3935" y="2522933"/>
            <a:ext cx="914400" cy="914400"/>
          </a:xfrm>
          <a:prstGeom prst="rect">
            <a:avLst/>
          </a:prstGeom>
        </p:spPr>
      </p:pic>
      <p:pic>
        <p:nvPicPr>
          <p:cNvPr id="21" name="Graphic 20" descr="Delivery outline">
            <a:extLst>
              <a:ext uri="{FF2B5EF4-FFF2-40B4-BE49-F238E27FC236}">
                <a16:creationId xmlns:a16="http://schemas.microsoft.com/office/drawing/2014/main" id="{A3E23F95-84B3-4F62-BC95-208712247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7065" y="2514600"/>
            <a:ext cx="914400" cy="914400"/>
          </a:xfrm>
          <a:prstGeom prst="rect">
            <a:avLst/>
          </a:prstGeom>
        </p:spPr>
      </p:pic>
      <p:pic>
        <p:nvPicPr>
          <p:cNvPr id="23" name="Graphic 22" descr="Office worker male with solid fill">
            <a:extLst>
              <a:ext uri="{FF2B5EF4-FFF2-40B4-BE49-F238E27FC236}">
                <a16:creationId xmlns:a16="http://schemas.microsoft.com/office/drawing/2014/main" id="{7FE2CF3B-06DE-4FC1-BE4E-0896FDE24C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49000" y="5799667"/>
            <a:ext cx="914400" cy="914400"/>
          </a:xfrm>
          <a:prstGeom prst="rect">
            <a:avLst/>
          </a:prstGeom>
        </p:spPr>
      </p:pic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CACE9E0F-996B-4F29-85EA-BAE07339CCFE}"/>
              </a:ext>
            </a:extLst>
          </p:cNvPr>
          <p:cNvSpPr/>
          <p:nvPr/>
        </p:nvSpPr>
        <p:spPr>
          <a:xfrm>
            <a:off x="6434667" y="4607044"/>
            <a:ext cx="5249334" cy="1404922"/>
          </a:xfrm>
          <a:prstGeom prst="wedgeEllipseCallout">
            <a:avLst>
              <a:gd name="adj1" fmla="val 42393"/>
              <a:gd name="adj2" fmla="val 637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0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5C334576CED4EB908B094FEB9779D" ma:contentTypeVersion="7" ma:contentTypeDescription="Create a new document." ma:contentTypeScope="" ma:versionID="fb0b07e84aa98df304ab4622ea7f0ed9">
  <xsd:schema xmlns:xsd="http://www.w3.org/2001/XMLSchema" xmlns:xs="http://www.w3.org/2001/XMLSchema" xmlns:p="http://schemas.microsoft.com/office/2006/metadata/properties" xmlns:ns3="2e45d11c-bd71-4ff7-a639-92d1daa728ae" xmlns:ns4="7bb7352d-27bc-4150-9e26-4d82ae545073" targetNamespace="http://schemas.microsoft.com/office/2006/metadata/properties" ma:root="true" ma:fieldsID="ed66cd144ea97f098859db2bc9637ada" ns3:_="" ns4:_="">
    <xsd:import namespace="2e45d11c-bd71-4ff7-a639-92d1daa728ae"/>
    <xsd:import namespace="7bb7352d-27bc-4150-9e26-4d82ae5450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5d11c-bd71-4ff7-a639-92d1daa728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7352d-27bc-4150-9e26-4d82ae54507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8326E5-D0E1-4ED1-A103-590CB6C251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033F62-18DD-4EB4-A62A-43942F01F049}">
  <ds:schemaRefs>
    <ds:schemaRef ds:uri="2e45d11c-bd71-4ff7-a639-92d1daa728ae"/>
    <ds:schemaRef ds:uri="7bb7352d-27bc-4150-9e26-4d82ae5450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93538EF-E6D8-425E-B9B3-08A6246F3AFE}">
  <ds:schemaRefs>
    <ds:schemaRef ds:uri="2e45d11c-bd71-4ff7-a639-92d1daa728ae"/>
    <ds:schemaRef ds:uri="7bb7352d-27bc-4150-9e26-4d82ae54507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295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do Office</vt:lpstr>
      <vt:lpstr>Mendeley</vt:lpstr>
      <vt:lpstr>BUSINESS PRESENTATION (LILI)</vt:lpstr>
      <vt:lpstr>DATA SOURCE (RUPESH)</vt:lpstr>
      <vt:lpstr>Mendeley's Data Source</vt:lpstr>
      <vt:lpstr>Mendeley's Dataset</vt:lpstr>
      <vt:lpstr>Mendeley's Dataset</vt:lpstr>
      <vt:lpstr>DATA DISCOVERY (HENRIQUE)</vt:lpstr>
      <vt:lpstr>PowerPoint Presentation</vt:lpstr>
      <vt:lpstr>PERSPECTIVE OF ANALYSIS</vt:lpstr>
      <vt:lpstr>BUSINESS PROBLEM</vt:lpstr>
      <vt:lpstr>MODEL (PHUC)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</dc:creator>
  <cp:lastModifiedBy>Nguyen Huy Phuc</cp:lastModifiedBy>
  <cp:revision>11</cp:revision>
  <dcterms:created xsi:type="dcterms:W3CDTF">2021-03-20T10:05:04Z</dcterms:created>
  <dcterms:modified xsi:type="dcterms:W3CDTF">2021-03-22T17:45:11Z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0x0101008555C334576CED4EB908B094FEB9779D</vt:lpwstr>
  </property>
</Properties>
</file>