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77" r:id="rId5"/>
    <p:sldId id="266" r:id="rId6"/>
    <p:sldId id="500" r:id="rId7"/>
    <p:sldId id="275" r:id="rId8"/>
    <p:sldId id="1501" r:id="rId9"/>
    <p:sldId id="272" r:id="rId10"/>
    <p:sldId id="285" r:id="rId11"/>
    <p:sldId id="150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046F9-9A97-4AE7-9D38-49B7832447E5}" v="1227" dt="2021-03-15T13:11:30.301"/>
    <p1510:client id="{7B2FECF3-2968-40CA-8F1B-14588E4C72FB}" v="112" dt="2021-03-15T20:10:18.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74" autoAdjust="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Mr</a:t>
            </a:r>
            <a:r>
              <a:rPr lang="en-US" dirty="0"/>
              <a:t> Manager, thank you for having us to day. We are group F from NOVA IMS AI consultancy company</a:t>
            </a:r>
          </a:p>
          <a:p>
            <a:endParaRPr lang="en-US" dirty="0"/>
          </a:p>
          <a:p>
            <a:r>
              <a:rPr lang="en-US" dirty="0"/>
              <a:t>We will present you our solution to solve your problem on the negative impact due to booking cancelations of your hotel</a:t>
            </a:r>
          </a:p>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1</a:t>
            </a:fld>
            <a:endParaRPr lang="en-US"/>
          </a:p>
        </p:txBody>
      </p:sp>
    </p:spTree>
    <p:extLst>
      <p:ext uri="{BB962C8B-B14F-4D97-AF65-F5344CB8AC3E}">
        <p14:creationId xmlns:p14="http://schemas.microsoft.com/office/powerpoint/2010/main" val="331525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summary of our process and also our presentation today</a:t>
            </a:r>
          </a:p>
          <a:p>
            <a:endParaRPr lang="en-US" dirty="0"/>
          </a:p>
          <a:p>
            <a:r>
              <a:rPr lang="en-US" dirty="0"/>
              <a:t>Firstly, we carry out analysis to better understand you problem and how our solution and help you achieve your business goals</a:t>
            </a:r>
          </a:p>
          <a:p>
            <a:endParaRPr lang="en-US" dirty="0"/>
          </a:p>
          <a:p>
            <a:r>
              <a:rPr lang="en-US" dirty="0"/>
              <a:t>Secondly, we explore the dataset and carryout some statistical description about your current business and cancelation rate</a:t>
            </a:r>
          </a:p>
          <a:p>
            <a:endParaRPr lang="en-US" dirty="0"/>
          </a:p>
          <a:p>
            <a:r>
              <a:rPr lang="en-US" dirty="0"/>
              <a:t>Thirdly, we design our predictive model and evaluate the result to best fit your business concept</a:t>
            </a:r>
          </a:p>
          <a:p>
            <a:endParaRPr lang="en-US" dirty="0"/>
          </a:p>
          <a:p>
            <a:r>
              <a:rPr lang="en-US" dirty="0"/>
              <a:t>And finally, we will present a draft API to help you better understand the application of the model in your business</a:t>
            </a:r>
          </a:p>
        </p:txBody>
      </p:sp>
      <p:sp>
        <p:nvSpPr>
          <p:cNvPr id="4" name="Slide Number Placeholder 3"/>
          <p:cNvSpPr>
            <a:spLocks noGrp="1"/>
          </p:cNvSpPr>
          <p:nvPr>
            <p:ph type="sldNum" sz="quarter" idx="5"/>
          </p:nvPr>
        </p:nvSpPr>
        <p:spPr/>
        <p:txBody>
          <a:bodyPr/>
          <a:lstStyle/>
          <a:p>
            <a:fld id="{9946CEE3-4835-4F73-BA0B-02C09C038718}" type="slidenum">
              <a:rPr lang="en-US" smtClean="0"/>
              <a:t>2</a:t>
            </a:fld>
            <a:endParaRPr lang="en-US"/>
          </a:p>
        </p:txBody>
      </p:sp>
    </p:spTree>
    <p:extLst>
      <p:ext uri="{BB962C8B-B14F-4D97-AF65-F5344CB8AC3E}">
        <p14:creationId xmlns:p14="http://schemas.microsoft.com/office/powerpoint/2010/main" val="214990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understanding of the business, you are facing a problem of high booking cancelation rate. But since you can not correctly specify which bookings will be canceled or not. The methods to tackle the problem, the restrictive cancelation policies and overbooking is not really affective. And eventually brings negative impact to your business</a:t>
            </a:r>
          </a:p>
          <a:p>
            <a:endParaRPr lang="en-US" dirty="0"/>
          </a:p>
          <a:p>
            <a:r>
              <a:rPr lang="en-US" dirty="0"/>
              <a:t>Thus, we would like to provide a solution which is a predictive model. Our model will help you to correctly identify the booking that is likely to be canceled. Thus, effectively apply Strategically plan for preventive actions and overbooking policies. And eventually lower the cancellation rate and costs</a:t>
            </a:r>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a:p>
        </p:txBody>
      </p:sp>
    </p:spTree>
    <p:extLst>
      <p:ext uri="{BB962C8B-B14F-4D97-AF65-F5344CB8AC3E}">
        <p14:creationId xmlns:p14="http://schemas.microsoft.com/office/powerpoint/2010/main" val="48003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3/15/2021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5181599" y="2928597"/>
            <a:ext cx="2133601" cy="2130424"/>
          </a:xfrm>
          <a:prstGeom prst="ellipse">
            <a:avLst/>
          </a:prstGeom>
        </p:spPr>
        <p:txBody>
          <a:bodyPr anchor="ctr">
            <a:normAutofit/>
          </a:bodyPr>
          <a:lstStyle>
            <a:lvl1pPr marL="0" indent="0" algn="ctr">
              <a:buNone/>
              <a:defRPr sz="1200"/>
            </a:lvl1pPr>
          </a:lstStyle>
          <a:p>
            <a:endParaRPr lang="en-US"/>
          </a:p>
        </p:txBody>
      </p:sp>
      <p:sp>
        <p:nvSpPr>
          <p:cNvPr id="2" name="Date Placeholder 1"/>
          <p:cNvSpPr>
            <a:spLocks noGrp="1"/>
          </p:cNvSpPr>
          <p:nvPr>
            <p:ph type="dt" sz="half" idx="10"/>
          </p:nvPr>
        </p:nvSpPr>
        <p:spPr/>
        <p:txBody>
          <a:bodyPr/>
          <a:lstStyle/>
          <a:p>
            <a:fld id="{9E25FB85-5C0D-4BC5-880B-2628A82A4BC2}"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89730-4BA7-4A6E-9ADF-70FD5E03A14E}" type="slidenum">
              <a:rPr lang="en-US" smtClean="0"/>
              <a:t>‹#›</a:t>
            </a:fld>
            <a:endParaRPr lang="en-US"/>
          </a:p>
        </p:txBody>
      </p:sp>
    </p:spTree>
    <p:extLst>
      <p:ext uri="{BB962C8B-B14F-4D97-AF65-F5344CB8AC3E}">
        <p14:creationId xmlns:p14="http://schemas.microsoft.com/office/powerpoint/2010/main" val="134681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2624"/>
            <a:ext cx="10131425" cy="1300788"/>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3/15/2021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 id="2147483669" r:id="rId18"/>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microsoft.com/office/2007/relationships/hdphoto" Target="../media/hdphoto1.wdp"/><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LorenzoPigozzi/Business_Cases/tree/main/Case%202" TargetMode="Externa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a:t>HOTEL BOOKING CANCELLATIONS</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r>
              <a:rPr lang="en-US"/>
              <a:t>Nova </a:t>
            </a:r>
            <a:r>
              <a:rPr lang="en-US" err="1"/>
              <a:t>ims</a:t>
            </a:r>
            <a:r>
              <a:rPr lang="en-US"/>
              <a:t> business cases for data science project</a:t>
            </a:r>
          </a:p>
          <a:p>
            <a:pPr algn="ctr"/>
            <a:r>
              <a:rPr lang="en-US"/>
              <a:t>Group f</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Title 1"/>
          <p:cNvSpPr txBox="1">
            <a:spLocks/>
          </p:cNvSpPr>
          <p:nvPr/>
        </p:nvSpPr>
        <p:spPr>
          <a:xfrm>
            <a:off x="3461639" y="525818"/>
            <a:ext cx="5268722" cy="49244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dirty="0">
                <a:ea typeface="Segoe UI" panose="020B0502040204020203" pitchFamily="34" charset="0"/>
                <a:cs typeface="Segoe UI" panose="020B0502040204020203" pitchFamily="34" charset="0"/>
              </a:rPr>
              <a:t>PROJECT SUMMARY</a:t>
            </a:r>
          </a:p>
        </p:txBody>
      </p:sp>
      <p:grpSp>
        <p:nvGrpSpPr>
          <p:cNvPr id="3" name="Group 2"/>
          <p:cNvGrpSpPr/>
          <p:nvPr/>
        </p:nvGrpSpPr>
        <p:grpSpPr>
          <a:xfrm>
            <a:off x="2688879" y="2420623"/>
            <a:ext cx="7159171" cy="2211482"/>
            <a:chOff x="824992" y="2357249"/>
            <a:chExt cx="7058461" cy="2211482"/>
          </a:xfrm>
          <a:solidFill>
            <a:schemeClr val="bg1">
              <a:lumMod val="95000"/>
            </a:schemeClr>
          </a:solidFill>
          <a:effectLst>
            <a:outerShdw blurRad="38100" dist="25400" dir="5400000" algn="ctr" rotWithShape="0">
              <a:srgbClr val="000000">
                <a:alpha val="20000"/>
              </a:srgbClr>
            </a:outerShdw>
          </a:effectLst>
        </p:grpSpPr>
        <p:sp>
          <p:nvSpPr>
            <p:cNvPr id="55" name="Freeform 7"/>
            <p:cNvSpPr>
              <a:spLocks/>
            </p:cNvSpPr>
            <p:nvPr/>
          </p:nvSpPr>
          <p:spPr bwMode="auto">
            <a:xfrm>
              <a:off x="824992" y="2357249"/>
              <a:ext cx="1842116"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chemeClr val="tx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p:nvSpPr>
          <p:spPr bwMode="auto">
            <a:xfrm>
              <a:off x="2559690" y="3131786"/>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chemeClr val="tx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p:nvSpPr>
          <p:spPr bwMode="auto">
            <a:xfrm>
              <a:off x="4301932" y="2357249"/>
              <a:ext cx="1841174"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chemeClr val="tx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p:nvSpPr>
          <p:spPr bwMode="auto">
            <a:xfrm>
              <a:off x="6036626" y="3131786"/>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chemeClr val="tx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9" name="Oval 12"/>
          <p:cNvSpPr>
            <a:spLocks noChangeArrowheads="1"/>
          </p:cNvSpPr>
          <p:nvPr/>
        </p:nvSpPr>
        <p:spPr bwMode="auto">
          <a:xfrm>
            <a:off x="2858378" y="3567352"/>
            <a:ext cx="1174055" cy="1175939"/>
          </a:xfrm>
          <a:prstGeom prst="ellipse">
            <a:avLst/>
          </a:prstGeom>
          <a:solidFill>
            <a:schemeClr val="bg2"/>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60" name="Oval 11"/>
          <p:cNvSpPr>
            <a:spLocks noChangeArrowheads="1"/>
          </p:cNvSpPr>
          <p:nvPr/>
        </p:nvSpPr>
        <p:spPr bwMode="auto">
          <a:xfrm>
            <a:off x="2974276" y="3683246"/>
            <a:ext cx="942259" cy="944144"/>
          </a:xfrm>
          <a:prstGeom prst="ellipse">
            <a:avLst/>
          </a:prstGeom>
          <a:solidFill>
            <a:schemeClr val="accent2">
              <a:lumMod val="60000"/>
              <a:lumOff val="40000"/>
            </a:schemeClr>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61" name="Oval 14"/>
          <p:cNvSpPr>
            <a:spLocks noChangeArrowheads="1"/>
          </p:cNvSpPr>
          <p:nvPr/>
        </p:nvSpPr>
        <p:spPr bwMode="auto">
          <a:xfrm>
            <a:off x="8181096" y="2352931"/>
            <a:ext cx="1171228" cy="1174055"/>
          </a:xfrm>
          <a:prstGeom prst="ellipse">
            <a:avLst/>
          </a:prstGeom>
          <a:solidFill>
            <a:schemeClr val="accent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62" name="Oval 13"/>
          <p:cNvSpPr>
            <a:spLocks noChangeArrowheads="1"/>
          </p:cNvSpPr>
          <p:nvPr/>
        </p:nvSpPr>
        <p:spPr bwMode="auto">
          <a:xfrm>
            <a:off x="8295105" y="2466940"/>
            <a:ext cx="941317" cy="946028"/>
          </a:xfrm>
          <a:prstGeom prst="ellipse">
            <a:avLst/>
          </a:prstGeom>
          <a:solidFill>
            <a:schemeClr val="accent1">
              <a:lumMod val="60000"/>
              <a:lumOff val="40000"/>
            </a:schemeClr>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63" name="Oval 16"/>
          <p:cNvSpPr>
            <a:spLocks noChangeArrowheads="1"/>
          </p:cNvSpPr>
          <p:nvPr/>
        </p:nvSpPr>
        <p:spPr bwMode="auto">
          <a:xfrm>
            <a:off x="6315526" y="3567352"/>
            <a:ext cx="1171228" cy="1175939"/>
          </a:xfrm>
          <a:prstGeom prst="ellipse">
            <a:avLst/>
          </a:prstGeom>
          <a:solidFill>
            <a:schemeClr val="accent5">
              <a:lumMod val="75000"/>
            </a:schemeClr>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64" name="Oval 15"/>
          <p:cNvSpPr>
            <a:spLocks noChangeArrowheads="1"/>
          </p:cNvSpPr>
          <p:nvPr/>
        </p:nvSpPr>
        <p:spPr bwMode="auto">
          <a:xfrm>
            <a:off x="6428597" y="3683246"/>
            <a:ext cx="942259" cy="944144"/>
          </a:xfrm>
          <a:prstGeom prst="ellipse">
            <a:avLst/>
          </a:prstGeom>
          <a:solidFill>
            <a:srgbClr val="FEA34F"/>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2426087" y="1844925"/>
            <a:ext cx="2038635" cy="246221"/>
          </a:xfrm>
          <a:prstGeom prst="rect">
            <a:avLst/>
          </a:prstGeom>
          <a:noFill/>
        </p:spPr>
        <p:txBody>
          <a:bodyPr wrap="none" lIns="0" tIns="0" rIns="0" bIns="0" rtlCol="0">
            <a:spAutoFit/>
          </a:bodyPr>
          <a:lstStyle/>
          <a:p>
            <a:r>
              <a:rPr lang="en-US" sz="1600" b="1" dirty="0"/>
              <a:t>Business Understanding</a:t>
            </a:r>
          </a:p>
        </p:txBody>
      </p:sp>
      <p:sp>
        <p:nvSpPr>
          <p:cNvPr id="76" name="TextBox 75"/>
          <p:cNvSpPr txBox="1"/>
          <p:nvPr/>
        </p:nvSpPr>
        <p:spPr>
          <a:xfrm>
            <a:off x="2533137" y="2100671"/>
            <a:ext cx="1757861" cy="338554"/>
          </a:xfrm>
          <a:prstGeom prst="rect">
            <a:avLst/>
          </a:prstGeom>
          <a:noFill/>
        </p:spPr>
        <p:txBody>
          <a:bodyPr wrap="square" lIns="0" tIns="0" rIns="0" bIns="0" rtlCol="0">
            <a:spAutoFit/>
          </a:bodyPr>
          <a:lstStyle/>
          <a:p>
            <a:r>
              <a:rPr lang="en-US" sz="1100" dirty="0"/>
              <a:t>Understand the business need and goals of the project</a:t>
            </a:r>
          </a:p>
        </p:txBody>
      </p:sp>
      <p:sp>
        <p:nvSpPr>
          <p:cNvPr id="88" name="TextBox 87"/>
          <p:cNvSpPr txBox="1"/>
          <p:nvPr/>
        </p:nvSpPr>
        <p:spPr>
          <a:xfrm>
            <a:off x="4538171" y="4369215"/>
            <a:ext cx="1419556" cy="246221"/>
          </a:xfrm>
          <a:prstGeom prst="rect">
            <a:avLst/>
          </a:prstGeom>
          <a:noFill/>
        </p:spPr>
        <p:txBody>
          <a:bodyPr wrap="none" lIns="0" tIns="0" rIns="0" bIns="0" rtlCol="0">
            <a:spAutoFit/>
          </a:bodyPr>
          <a:lstStyle/>
          <a:p>
            <a:r>
              <a:rPr lang="en-US" sz="1600" b="1" dirty="0"/>
              <a:t>Data Exploration</a:t>
            </a:r>
          </a:p>
        </p:txBody>
      </p:sp>
      <p:sp>
        <p:nvSpPr>
          <p:cNvPr id="89" name="TextBox 88"/>
          <p:cNvSpPr txBox="1"/>
          <p:nvPr/>
        </p:nvSpPr>
        <p:spPr>
          <a:xfrm>
            <a:off x="4538167" y="4660495"/>
            <a:ext cx="1846827" cy="846386"/>
          </a:xfrm>
          <a:prstGeom prst="rect">
            <a:avLst/>
          </a:prstGeom>
          <a:noFill/>
        </p:spPr>
        <p:txBody>
          <a:bodyPr wrap="square" lIns="0" tIns="0" rIns="0" bIns="0" rtlCol="0">
            <a:spAutoFit/>
          </a:bodyPr>
          <a:lstStyle/>
          <a:p>
            <a:r>
              <a:rPr lang="en-US" sz="1100" dirty="0"/>
              <a:t>Prepare the data and some statistical concept of the business current performance</a:t>
            </a:r>
          </a:p>
          <a:p>
            <a:r>
              <a:rPr lang="en-US" sz="1100" dirty="0"/>
              <a:t>What factors affect the result of the predictive model?</a:t>
            </a:r>
          </a:p>
        </p:txBody>
      </p:sp>
      <p:sp>
        <p:nvSpPr>
          <p:cNvPr id="90" name="TextBox 89"/>
          <p:cNvSpPr txBox="1"/>
          <p:nvPr/>
        </p:nvSpPr>
        <p:spPr>
          <a:xfrm>
            <a:off x="6002112" y="1800850"/>
            <a:ext cx="2174121" cy="246221"/>
          </a:xfrm>
          <a:prstGeom prst="rect">
            <a:avLst/>
          </a:prstGeom>
          <a:noFill/>
        </p:spPr>
        <p:txBody>
          <a:bodyPr wrap="none" lIns="0" tIns="0" rIns="0" bIns="0" rtlCol="0">
            <a:spAutoFit/>
          </a:bodyPr>
          <a:lstStyle/>
          <a:p>
            <a:r>
              <a:rPr lang="en-US" sz="1600" b="1" dirty="0"/>
              <a:t>Modelling and evaluation</a:t>
            </a:r>
          </a:p>
        </p:txBody>
      </p:sp>
      <p:sp>
        <p:nvSpPr>
          <p:cNvPr id="91" name="TextBox 90"/>
          <p:cNvSpPr txBox="1"/>
          <p:nvPr/>
        </p:nvSpPr>
        <p:spPr>
          <a:xfrm>
            <a:off x="6217051" y="2055124"/>
            <a:ext cx="1886933" cy="677108"/>
          </a:xfrm>
          <a:prstGeom prst="rect">
            <a:avLst/>
          </a:prstGeom>
          <a:noFill/>
        </p:spPr>
        <p:txBody>
          <a:bodyPr wrap="square" lIns="0" tIns="0" rIns="0" bIns="0" rtlCol="0">
            <a:spAutoFit/>
          </a:bodyPr>
          <a:lstStyle/>
          <a:p>
            <a:r>
              <a:rPr lang="en-US" sz="1100" dirty="0"/>
              <a:t>Apply and fine tuning different supervised machine learning algorithms and evaluate the result</a:t>
            </a:r>
          </a:p>
        </p:txBody>
      </p:sp>
      <p:sp>
        <p:nvSpPr>
          <p:cNvPr id="94" name="TextBox 93"/>
          <p:cNvSpPr txBox="1"/>
          <p:nvPr/>
        </p:nvSpPr>
        <p:spPr>
          <a:xfrm>
            <a:off x="8176233" y="4370336"/>
            <a:ext cx="1176091" cy="246221"/>
          </a:xfrm>
          <a:prstGeom prst="rect">
            <a:avLst/>
          </a:prstGeom>
          <a:noFill/>
        </p:spPr>
        <p:txBody>
          <a:bodyPr wrap="none" lIns="0" tIns="0" rIns="0" bIns="0" rtlCol="0">
            <a:spAutoFit/>
          </a:bodyPr>
          <a:lstStyle/>
          <a:p>
            <a:r>
              <a:rPr lang="en-US" sz="1600" b="1" dirty="0"/>
              <a:t>DEPLOYMENT</a:t>
            </a:r>
          </a:p>
        </p:txBody>
      </p:sp>
      <p:sp>
        <p:nvSpPr>
          <p:cNvPr id="95" name="TextBox 94"/>
          <p:cNvSpPr txBox="1"/>
          <p:nvPr/>
        </p:nvSpPr>
        <p:spPr>
          <a:xfrm>
            <a:off x="8176233" y="4615436"/>
            <a:ext cx="1588211" cy="677108"/>
          </a:xfrm>
          <a:prstGeom prst="rect">
            <a:avLst/>
          </a:prstGeom>
          <a:noFill/>
        </p:spPr>
        <p:txBody>
          <a:bodyPr wrap="square" lIns="0" tIns="0" rIns="0" bIns="0" rtlCol="0">
            <a:spAutoFit/>
          </a:bodyPr>
          <a:lstStyle/>
          <a:p>
            <a:r>
              <a:rPr lang="en-US" sz="1100" dirty="0"/>
              <a:t>An API is drafty designed to help business stakeholders in understanding the application of the model</a:t>
            </a:r>
          </a:p>
        </p:txBody>
      </p:sp>
      <p:cxnSp>
        <p:nvCxnSpPr>
          <p:cNvPr id="136" name="Straight Connector 135"/>
          <p:cNvCxnSpPr/>
          <p:nvPr/>
        </p:nvCxnSpPr>
        <p:spPr>
          <a:xfrm>
            <a:off x="814388" y="5641827"/>
            <a:ext cx="105632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7" name="Freeform 4347"/>
          <p:cNvSpPr>
            <a:spLocks/>
          </p:cNvSpPr>
          <p:nvPr/>
        </p:nvSpPr>
        <p:spPr bwMode="auto">
          <a:xfrm>
            <a:off x="6759924" y="4013237"/>
            <a:ext cx="284163" cy="284163"/>
          </a:xfrm>
          <a:custGeom>
            <a:avLst/>
            <a:gdLst>
              <a:gd name="T0" fmla="*/ 795 w 891"/>
              <a:gd name="T1" fmla="*/ 575 h 893"/>
              <a:gd name="T2" fmla="*/ 727 w 891"/>
              <a:gd name="T3" fmla="*/ 560 h 893"/>
              <a:gd name="T4" fmla="*/ 546 w 891"/>
              <a:gd name="T5" fmla="*/ 446 h 893"/>
              <a:gd name="T6" fmla="*/ 742 w 891"/>
              <a:gd name="T7" fmla="*/ 331 h 893"/>
              <a:gd name="T8" fmla="*/ 831 w 891"/>
              <a:gd name="T9" fmla="*/ 295 h 893"/>
              <a:gd name="T10" fmla="*/ 877 w 891"/>
              <a:gd name="T11" fmla="*/ 233 h 893"/>
              <a:gd name="T12" fmla="*/ 891 w 891"/>
              <a:gd name="T13" fmla="*/ 163 h 893"/>
              <a:gd name="T14" fmla="*/ 876 w 891"/>
              <a:gd name="T15" fmla="*/ 101 h 893"/>
              <a:gd name="T16" fmla="*/ 856 w 891"/>
              <a:gd name="T17" fmla="*/ 98 h 893"/>
              <a:gd name="T18" fmla="*/ 797 w 891"/>
              <a:gd name="T19" fmla="*/ 36 h 893"/>
              <a:gd name="T20" fmla="*/ 794 w 891"/>
              <a:gd name="T21" fmla="*/ 15 h 893"/>
              <a:gd name="T22" fmla="*/ 709 w 891"/>
              <a:gd name="T23" fmla="*/ 1 h 893"/>
              <a:gd name="T24" fmla="*/ 620 w 891"/>
              <a:gd name="T25" fmla="*/ 38 h 893"/>
              <a:gd name="T26" fmla="*/ 574 w 891"/>
              <a:gd name="T27" fmla="*/ 97 h 893"/>
              <a:gd name="T28" fmla="*/ 559 w 891"/>
              <a:gd name="T29" fmla="*/ 163 h 893"/>
              <a:gd name="T30" fmla="*/ 446 w 891"/>
              <a:gd name="T31" fmla="*/ 345 h 893"/>
              <a:gd name="T32" fmla="*/ 331 w 891"/>
              <a:gd name="T33" fmla="*/ 163 h 893"/>
              <a:gd name="T34" fmla="*/ 316 w 891"/>
              <a:gd name="T35" fmla="*/ 97 h 893"/>
              <a:gd name="T36" fmla="*/ 274 w 891"/>
              <a:gd name="T37" fmla="*/ 40 h 893"/>
              <a:gd name="T38" fmla="*/ 209 w 891"/>
              <a:gd name="T39" fmla="*/ 6 h 893"/>
              <a:gd name="T40" fmla="*/ 139 w 891"/>
              <a:gd name="T41" fmla="*/ 3 h 893"/>
              <a:gd name="T42" fmla="*/ 96 w 891"/>
              <a:gd name="T43" fmla="*/ 21 h 893"/>
              <a:gd name="T44" fmla="*/ 179 w 891"/>
              <a:gd name="T45" fmla="*/ 105 h 893"/>
              <a:gd name="T46" fmla="*/ 28 w 891"/>
              <a:gd name="T47" fmla="*/ 95 h 893"/>
              <a:gd name="T48" fmla="*/ 8 w 891"/>
              <a:gd name="T49" fmla="*/ 116 h 893"/>
              <a:gd name="T50" fmla="*/ 1 w 891"/>
              <a:gd name="T51" fmla="*/ 188 h 893"/>
              <a:gd name="T52" fmla="*/ 24 w 891"/>
              <a:gd name="T53" fmla="*/ 256 h 893"/>
              <a:gd name="T54" fmla="*/ 76 w 891"/>
              <a:gd name="T55" fmla="*/ 308 h 893"/>
              <a:gd name="T56" fmla="*/ 140 w 891"/>
              <a:gd name="T57" fmla="*/ 331 h 893"/>
              <a:gd name="T58" fmla="*/ 209 w 891"/>
              <a:gd name="T59" fmla="*/ 327 h 893"/>
              <a:gd name="T60" fmla="*/ 179 w 891"/>
              <a:gd name="T61" fmla="*/ 561 h 893"/>
              <a:gd name="T62" fmla="*/ 87 w 891"/>
              <a:gd name="T63" fmla="*/ 580 h 893"/>
              <a:gd name="T64" fmla="*/ 24 w 891"/>
              <a:gd name="T65" fmla="*/ 638 h 893"/>
              <a:gd name="T66" fmla="*/ 1 w 891"/>
              <a:gd name="T67" fmla="*/ 707 h 893"/>
              <a:gd name="T68" fmla="*/ 8 w 891"/>
              <a:gd name="T69" fmla="*/ 778 h 893"/>
              <a:gd name="T70" fmla="*/ 28 w 891"/>
              <a:gd name="T71" fmla="*/ 800 h 893"/>
              <a:gd name="T72" fmla="*/ 179 w 891"/>
              <a:gd name="T73" fmla="*/ 786 h 893"/>
              <a:gd name="T74" fmla="*/ 96 w 891"/>
              <a:gd name="T75" fmla="*/ 871 h 893"/>
              <a:gd name="T76" fmla="*/ 152 w 891"/>
              <a:gd name="T77" fmla="*/ 892 h 893"/>
              <a:gd name="T78" fmla="*/ 231 w 891"/>
              <a:gd name="T79" fmla="*/ 879 h 893"/>
              <a:gd name="T80" fmla="*/ 299 w 891"/>
              <a:gd name="T81" fmla="*/ 825 h 893"/>
              <a:gd name="T82" fmla="*/ 328 w 891"/>
              <a:gd name="T83" fmla="*/ 763 h 893"/>
              <a:gd name="T84" fmla="*/ 328 w 891"/>
              <a:gd name="T85" fmla="*/ 694 h 893"/>
              <a:gd name="T86" fmla="*/ 563 w 891"/>
              <a:gd name="T87" fmla="*/ 694 h 893"/>
              <a:gd name="T88" fmla="*/ 564 w 891"/>
              <a:gd name="T89" fmla="*/ 762 h 893"/>
              <a:gd name="T90" fmla="*/ 592 w 891"/>
              <a:gd name="T91" fmla="*/ 825 h 893"/>
              <a:gd name="T92" fmla="*/ 662 w 891"/>
              <a:gd name="T93" fmla="*/ 879 h 893"/>
              <a:gd name="T94" fmla="*/ 758 w 891"/>
              <a:gd name="T95" fmla="*/ 889 h 893"/>
              <a:gd name="T96" fmla="*/ 799 w 891"/>
              <a:gd name="T97" fmla="*/ 867 h 893"/>
              <a:gd name="T98" fmla="*/ 718 w 891"/>
              <a:gd name="T99" fmla="*/ 717 h 893"/>
              <a:gd name="T100" fmla="*/ 866 w 891"/>
              <a:gd name="T101" fmla="*/ 800 h 893"/>
              <a:gd name="T102" fmla="*/ 886 w 891"/>
              <a:gd name="T103" fmla="*/ 767 h 893"/>
              <a:gd name="T104" fmla="*/ 889 w 891"/>
              <a:gd name="T105" fmla="*/ 695 h 893"/>
              <a:gd name="T106" fmla="*/ 859 w 891"/>
              <a:gd name="T107" fmla="*/ 628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93">
                <a:moveTo>
                  <a:pt x="843" y="608"/>
                </a:moveTo>
                <a:lnTo>
                  <a:pt x="834" y="600"/>
                </a:lnTo>
                <a:lnTo>
                  <a:pt x="825" y="593"/>
                </a:lnTo>
                <a:lnTo>
                  <a:pt x="815" y="586"/>
                </a:lnTo>
                <a:lnTo>
                  <a:pt x="805" y="580"/>
                </a:lnTo>
                <a:lnTo>
                  <a:pt x="795" y="575"/>
                </a:lnTo>
                <a:lnTo>
                  <a:pt x="784" y="571"/>
                </a:lnTo>
                <a:lnTo>
                  <a:pt x="773" y="567"/>
                </a:lnTo>
                <a:lnTo>
                  <a:pt x="762" y="564"/>
                </a:lnTo>
                <a:lnTo>
                  <a:pt x="751" y="562"/>
                </a:lnTo>
                <a:lnTo>
                  <a:pt x="739" y="560"/>
                </a:lnTo>
                <a:lnTo>
                  <a:pt x="727" y="560"/>
                </a:lnTo>
                <a:lnTo>
                  <a:pt x="717" y="560"/>
                </a:lnTo>
                <a:lnTo>
                  <a:pt x="705" y="561"/>
                </a:lnTo>
                <a:lnTo>
                  <a:pt x="693" y="563"/>
                </a:lnTo>
                <a:lnTo>
                  <a:pt x="681" y="566"/>
                </a:lnTo>
                <a:lnTo>
                  <a:pt x="671" y="570"/>
                </a:lnTo>
                <a:lnTo>
                  <a:pt x="546" y="446"/>
                </a:lnTo>
                <a:lnTo>
                  <a:pt x="671" y="323"/>
                </a:lnTo>
                <a:lnTo>
                  <a:pt x="683" y="327"/>
                </a:lnTo>
                <a:lnTo>
                  <a:pt x="697" y="329"/>
                </a:lnTo>
                <a:lnTo>
                  <a:pt x="711" y="331"/>
                </a:lnTo>
                <a:lnTo>
                  <a:pt x="725" y="331"/>
                </a:lnTo>
                <a:lnTo>
                  <a:pt x="742" y="331"/>
                </a:lnTo>
                <a:lnTo>
                  <a:pt x="758" y="329"/>
                </a:lnTo>
                <a:lnTo>
                  <a:pt x="774" y="325"/>
                </a:lnTo>
                <a:lnTo>
                  <a:pt x="789" y="319"/>
                </a:lnTo>
                <a:lnTo>
                  <a:pt x="803" y="313"/>
                </a:lnTo>
                <a:lnTo>
                  <a:pt x="817" y="304"/>
                </a:lnTo>
                <a:lnTo>
                  <a:pt x="831" y="295"/>
                </a:lnTo>
                <a:lnTo>
                  <a:pt x="843" y="284"/>
                </a:lnTo>
                <a:lnTo>
                  <a:pt x="851" y="275"/>
                </a:lnTo>
                <a:lnTo>
                  <a:pt x="859" y="265"/>
                </a:lnTo>
                <a:lnTo>
                  <a:pt x="866" y="254"/>
                </a:lnTo>
                <a:lnTo>
                  <a:pt x="873" y="243"/>
                </a:lnTo>
                <a:lnTo>
                  <a:pt x="877" y="233"/>
                </a:lnTo>
                <a:lnTo>
                  <a:pt x="882" y="221"/>
                </a:lnTo>
                <a:lnTo>
                  <a:pt x="886" y="210"/>
                </a:lnTo>
                <a:lnTo>
                  <a:pt x="889" y="199"/>
                </a:lnTo>
                <a:lnTo>
                  <a:pt x="890" y="187"/>
                </a:lnTo>
                <a:lnTo>
                  <a:pt x="891" y="175"/>
                </a:lnTo>
                <a:lnTo>
                  <a:pt x="891" y="163"/>
                </a:lnTo>
                <a:lnTo>
                  <a:pt x="891" y="151"/>
                </a:lnTo>
                <a:lnTo>
                  <a:pt x="889" y="140"/>
                </a:lnTo>
                <a:lnTo>
                  <a:pt x="886" y="128"/>
                </a:lnTo>
                <a:lnTo>
                  <a:pt x="882" y="116"/>
                </a:lnTo>
                <a:lnTo>
                  <a:pt x="878" y="104"/>
                </a:lnTo>
                <a:lnTo>
                  <a:pt x="876" y="101"/>
                </a:lnTo>
                <a:lnTo>
                  <a:pt x="874" y="98"/>
                </a:lnTo>
                <a:lnTo>
                  <a:pt x="871" y="96"/>
                </a:lnTo>
                <a:lnTo>
                  <a:pt x="866" y="96"/>
                </a:lnTo>
                <a:lnTo>
                  <a:pt x="863" y="95"/>
                </a:lnTo>
                <a:lnTo>
                  <a:pt x="859" y="96"/>
                </a:lnTo>
                <a:lnTo>
                  <a:pt x="856" y="98"/>
                </a:lnTo>
                <a:lnTo>
                  <a:pt x="852" y="100"/>
                </a:lnTo>
                <a:lnTo>
                  <a:pt x="785" y="179"/>
                </a:lnTo>
                <a:lnTo>
                  <a:pt x="718" y="179"/>
                </a:lnTo>
                <a:lnTo>
                  <a:pt x="718" y="105"/>
                </a:lnTo>
                <a:lnTo>
                  <a:pt x="795" y="38"/>
                </a:lnTo>
                <a:lnTo>
                  <a:pt x="797" y="36"/>
                </a:lnTo>
                <a:lnTo>
                  <a:pt x="799" y="33"/>
                </a:lnTo>
                <a:lnTo>
                  <a:pt x="799" y="28"/>
                </a:lnTo>
                <a:lnTo>
                  <a:pt x="799" y="25"/>
                </a:lnTo>
                <a:lnTo>
                  <a:pt x="798" y="21"/>
                </a:lnTo>
                <a:lnTo>
                  <a:pt x="796" y="18"/>
                </a:lnTo>
                <a:lnTo>
                  <a:pt x="794" y="15"/>
                </a:lnTo>
                <a:lnTo>
                  <a:pt x="790" y="13"/>
                </a:lnTo>
                <a:lnTo>
                  <a:pt x="774" y="7"/>
                </a:lnTo>
                <a:lnTo>
                  <a:pt x="758" y="3"/>
                </a:lnTo>
                <a:lnTo>
                  <a:pt x="742" y="1"/>
                </a:lnTo>
                <a:lnTo>
                  <a:pt x="725" y="0"/>
                </a:lnTo>
                <a:lnTo>
                  <a:pt x="709" y="1"/>
                </a:lnTo>
                <a:lnTo>
                  <a:pt x="693" y="3"/>
                </a:lnTo>
                <a:lnTo>
                  <a:pt x="677" y="7"/>
                </a:lnTo>
                <a:lnTo>
                  <a:pt x="662" y="12"/>
                </a:lnTo>
                <a:lnTo>
                  <a:pt x="647" y="20"/>
                </a:lnTo>
                <a:lnTo>
                  <a:pt x="633" y="28"/>
                </a:lnTo>
                <a:lnTo>
                  <a:pt x="620" y="38"/>
                </a:lnTo>
                <a:lnTo>
                  <a:pt x="609" y="49"/>
                </a:lnTo>
                <a:lnTo>
                  <a:pt x="600" y="57"/>
                </a:lnTo>
                <a:lnTo>
                  <a:pt x="592" y="67"/>
                </a:lnTo>
                <a:lnTo>
                  <a:pt x="586" y="77"/>
                </a:lnTo>
                <a:lnTo>
                  <a:pt x="580" y="86"/>
                </a:lnTo>
                <a:lnTo>
                  <a:pt x="574" y="97"/>
                </a:lnTo>
                <a:lnTo>
                  <a:pt x="570" y="108"/>
                </a:lnTo>
                <a:lnTo>
                  <a:pt x="567" y="118"/>
                </a:lnTo>
                <a:lnTo>
                  <a:pt x="564" y="129"/>
                </a:lnTo>
                <a:lnTo>
                  <a:pt x="561" y="141"/>
                </a:lnTo>
                <a:lnTo>
                  <a:pt x="560" y="153"/>
                </a:lnTo>
                <a:lnTo>
                  <a:pt x="559" y="163"/>
                </a:lnTo>
                <a:lnTo>
                  <a:pt x="560" y="175"/>
                </a:lnTo>
                <a:lnTo>
                  <a:pt x="561" y="187"/>
                </a:lnTo>
                <a:lnTo>
                  <a:pt x="563" y="199"/>
                </a:lnTo>
                <a:lnTo>
                  <a:pt x="566" y="209"/>
                </a:lnTo>
                <a:lnTo>
                  <a:pt x="569" y="221"/>
                </a:lnTo>
                <a:lnTo>
                  <a:pt x="446" y="345"/>
                </a:lnTo>
                <a:lnTo>
                  <a:pt x="322" y="221"/>
                </a:lnTo>
                <a:lnTo>
                  <a:pt x="325" y="209"/>
                </a:lnTo>
                <a:lnTo>
                  <a:pt x="328" y="199"/>
                </a:lnTo>
                <a:lnTo>
                  <a:pt x="330" y="187"/>
                </a:lnTo>
                <a:lnTo>
                  <a:pt x="331" y="175"/>
                </a:lnTo>
                <a:lnTo>
                  <a:pt x="331" y="163"/>
                </a:lnTo>
                <a:lnTo>
                  <a:pt x="330" y="153"/>
                </a:lnTo>
                <a:lnTo>
                  <a:pt x="329" y="141"/>
                </a:lnTo>
                <a:lnTo>
                  <a:pt x="327" y="129"/>
                </a:lnTo>
                <a:lnTo>
                  <a:pt x="324" y="118"/>
                </a:lnTo>
                <a:lnTo>
                  <a:pt x="321" y="108"/>
                </a:lnTo>
                <a:lnTo>
                  <a:pt x="316" y="97"/>
                </a:lnTo>
                <a:lnTo>
                  <a:pt x="311" y="86"/>
                </a:lnTo>
                <a:lnTo>
                  <a:pt x="305" y="77"/>
                </a:lnTo>
                <a:lnTo>
                  <a:pt x="298" y="67"/>
                </a:lnTo>
                <a:lnTo>
                  <a:pt x="291" y="57"/>
                </a:lnTo>
                <a:lnTo>
                  <a:pt x="282" y="49"/>
                </a:lnTo>
                <a:lnTo>
                  <a:pt x="274" y="40"/>
                </a:lnTo>
                <a:lnTo>
                  <a:pt x="264" y="33"/>
                </a:lnTo>
                <a:lnTo>
                  <a:pt x="253" y="25"/>
                </a:lnTo>
                <a:lnTo>
                  <a:pt x="243" y="20"/>
                </a:lnTo>
                <a:lnTo>
                  <a:pt x="232" y="15"/>
                </a:lnTo>
                <a:lnTo>
                  <a:pt x="221" y="10"/>
                </a:lnTo>
                <a:lnTo>
                  <a:pt x="209" y="6"/>
                </a:lnTo>
                <a:lnTo>
                  <a:pt x="199" y="4"/>
                </a:lnTo>
                <a:lnTo>
                  <a:pt x="187" y="2"/>
                </a:lnTo>
                <a:lnTo>
                  <a:pt x="175" y="1"/>
                </a:lnTo>
                <a:lnTo>
                  <a:pt x="162" y="1"/>
                </a:lnTo>
                <a:lnTo>
                  <a:pt x="151" y="2"/>
                </a:lnTo>
                <a:lnTo>
                  <a:pt x="139" y="3"/>
                </a:lnTo>
                <a:lnTo>
                  <a:pt x="127" y="5"/>
                </a:lnTo>
                <a:lnTo>
                  <a:pt x="115" y="9"/>
                </a:lnTo>
                <a:lnTo>
                  <a:pt x="103" y="13"/>
                </a:lnTo>
                <a:lnTo>
                  <a:pt x="100" y="16"/>
                </a:lnTo>
                <a:lnTo>
                  <a:pt x="97" y="18"/>
                </a:lnTo>
                <a:lnTo>
                  <a:pt x="96" y="21"/>
                </a:lnTo>
                <a:lnTo>
                  <a:pt x="95" y="25"/>
                </a:lnTo>
                <a:lnTo>
                  <a:pt x="94" y="28"/>
                </a:lnTo>
                <a:lnTo>
                  <a:pt x="95" y="33"/>
                </a:lnTo>
                <a:lnTo>
                  <a:pt x="97" y="36"/>
                </a:lnTo>
                <a:lnTo>
                  <a:pt x="99" y="38"/>
                </a:lnTo>
                <a:lnTo>
                  <a:pt x="179" y="105"/>
                </a:lnTo>
                <a:lnTo>
                  <a:pt x="179" y="179"/>
                </a:lnTo>
                <a:lnTo>
                  <a:pt x="106" y="179"/>
                </a:lnTo>
                <a:lnTo>
                  <a:pt x="38" y="100"/>
                </a:lnTo>
                <a:lnTo>
                  <a:pt x="35" y="98"/>
                </a:lnTo>
                <a:lnTo>
                  <a:pt x="32" y="96"/>
                </a:lnTo>
                <a:lnTo>
                  <a:pt x="28" y="95"/>
                </a:lnTo>
                <a:lnTo>
                  <a:pt x="24" y="96"/>
                </a:lnTo>
                <a:lnTo>
                  <a:pt x="20" y="96"/>
                </a:lnTo>
                <a:lnTo>
                  <a:pt x="17" y="98"/>
                </a:lnTo>
                <a:lnTo>
                  <a:pt x="15" y="101"/>
                </a:lnTo>
                <a:lnTo>
                  <a:pt x="13" y="104"/>
                </a:lnTo>
                <a:lnTo>
                  <a:pt x="8" y="116"/>
                </a:lnTo>
                <a:lnTo>
                  <a:pt x="5" y="128"/>
                </a:lnTo>
                <a:lnTo>
                  <a:pt x="2" y="140"/>
                </a:lnTo>
                <a:lnTo>
                  <a:pt x="1" y="151"/>
                </a:lnTo>
                <a:lnTo>
                  <a:pt x="0" y="164"/>
                </a:lnTo>
                <a:lnTo>
                  <a:pt x="0" y="176"/>
                </a:lnTo>
                <a:lnTo>
                  <a:pt x="1" y="188"/>
                </a:lnTo>
                <a:lnTo>
                  <a:pt x="3" y="200"/>
                </a:lnTo>
                <a:lnTo>
                  <a:pt x="5" y="211"/>
                </a:lnTo>
                <a:lnTo>
                  <a:pt x="9" y="223"/>
                </a:lnTo>
                <a:lnTo>
                  <a:pt x="14" y="235"/>
                </a:lnTo>
                <a:lnTo>
                  <a:pt x="19" y="246"/>
                </a:lnTo>
                <a:lnTo>
                  <a:pt x="24" y="256"/>
                </a:lnTo>
                <a:lnTo>
                  <a:pt x="32" y="266"/>
                </a:lnTo>
                <a:lnTo>
                  <a:pt x="39" y="276"/>
                </a:lnTo>
                <a:lnTo>
                  <a:pt x="48" y="285"/>
                </a:lnTo>
                <a:lnTo>
                  <a:pt x="56" y="294"/>
                </a:lnTo>
                <a:lnTo>
                  <a:pt x="66" y="300"/>
                </a:lnTo>
                <a:lnTo>
                  <a:pt x="76" y="308"/>
                </a:lnTo>
                <a:lnTo>
                  <a:pt x="85" y="313"/>
                </a:lnTo>
                <a:lnTo>
                  <a:pt x="96" y="318"/>
                </a:lnTo>
                <a:lnTo>
                  <a:pt x="107" y="323"/>
                </a:lnTo>
                <a:lnTo>
                  <a:pt x="117" y="326"/>
                </a:lnTo>
                <a:lnTo>
                  <a:pt x="128" y="329"/>
                </a:lnTo>
                <a:lnTo>
                  <a:pt x="140" y="331"/>
                </a:lnTo>
                <a:lnTo>
                  <a:pt x="152" y="332"/>
                </a:lnTo>
                <a:lnTo>
                  <a:pt x="162" y="333"/>
                </a:lnTo>
                <a:lnTo>
                  <a:pt x="174" y="332"/>
                </a:lnTo>
                <a:lnTo>
                  <a:pt x="186" y="331"/>
                </a:lnTo>
                <a:lnTo>
                  <a:pt x="198" y="329"/>
                </a:lnTo>
                <a:lnTo>
                  <a:pt x="209" y="327"/>
                </a:lnTo>
                <a:lnTo>
                  <a:pt x="220" y="323"/>
                </a:lnTo>
                <a:lnTo>
                  <a:pt x="344" y="447"/>
                </a:lnTo>
                <a:lnTo>
                  <a:pt x="220" y="570"/>
                </a:lnTo>
                <a:lnTo>
                  <a:pt x="207" y="566"/>
                </a:lnTo>
                <a:lnTo>
                  <a:pt x="193" y="562"/>
                </a:lnTo>
                <a:lnTo>
                  <a:pt x="179" y="561"/>
                </a:lnTo>
                <a:lnTo>
                  <a:pt x="166" y="560"/>
                </a:lnTo>
                <a:lnTo>
                  <a:pt x="148" y="561"/>
                </a:lnTo>
                <a:lnTo>
                  <a:pt x="132" y="563"/>
                </a:lnTo>
                <a:lnTo>
                  <a:pt x="117" y="568"/>
                </a:lnTo>
                <a:lnTo>
                  <a:pt x="101" y="573"/>
                </a:lnTo>
                <a:lnTo>
                  <a:pt x="87" y="580"/>
                </a:lnTo>
                <a:lnTo>
                  <a:pt x="74" y="588"/>
                </a:lnTo>
                <a:lnTo>
                  <a:pt x="61" y="598"/>
                </a:lnTo>
                <a:lnTo>
                  <a:pt x="48" y="608"/>
                </a:lnTo>
                <a:lnTo>
                  <a:pt x="39" y="618"/>
                </a:lnTo>
                <a:lnTo>
                  <a:pt x="32" y="628"/>
                </a:lnTo>
                <a:lnTo>
                  <a:pt x="24" y="638"/>
                </a:lnTo>
                <a:lnTo>
                  <a:pt x="19" y="649"/>
                </a:lnTo>
                <a:lnTo>
                  <a:pt x="14" y="660"/>
                </a:lnTo>
                <a:lnTo>
                  <a:pt x="9" y="671"/>
                </a:lnTo>
                <a:lnTo>
                  <a:pt x="5" y="683"/>
                </a:lnTo>
                <a:lnTo>
                  <a:pt x="3" y="695"/>
                </a:lnTo>
                <a:lnTo>
                  <a:pt x="1" y="707"/>
                </a:lnTo>
                <a:lnTo>
                  <a:pt x="0" y="719"/>
                </a:lnTo>
                <a:lnTo>
                  <a:pt x="0" y="730"/>
                </a:lnTo>
                <a:lnTo>
                  <a:pt x="1" y="743"/>
                </a:lnTo>
                <a:lnTo>
                  <a:pt x="2" y="755"/>
                </a:lnTo>
                <a:lnTo>
                  <a:pt x="5" y="767"/>
                </a:lnTo>
                <a:lnTo>
                  <a:pt x="8" y="778"/>
                </a:lnTo>
                <a:lnTo>
                  <a:pt x="13" y="790"/>
                </a:lnTo>
                <a:lnTo>
                  <a:pt x="15" y="793"/>
                </a:lnTo>
                <a:lnTo>
                  <a:pt x="17" y="797"/>
                </a:lnTo>
                <a:lnTo>
                  <a:pt x="20" y="799"/>
                </a:lnTo>
                <a:lnTo>
                  <a:pt x="24" y="800"/>
                </a:lnTo>
                <a:lnTo>
                  <a:pt x="28" y="800"/>
                </a:lnTo>
                <a:lnTo>
                  <a:pt x="32" y="799"/>
                </a:lnTo>
                <a:lnTo>
                  <a:pt x="35" y="798"/>
                </a:lnTo>
                <a:lnTo>
                  <a:pt x="38" y="796"/>
                </a:lnTo>
                <a:lnTo>
                  <a:pt x="106" y="717"/>
                </a:lnTo>
                <a:lnTo>
                  <a:pt x="179" y="717"/>
                </a:lnTo>
                <a:lnTo>
                  <a:pt x="179" y="786"/>
                </a:lnTo>
                <a:lnTo>
                  <a:pt x="99" y="853"/>
                </a:lnTo>
                <a:lnTo>
                  <a:pt x="97" y="857"/>
                </a:lnTo>
                <a:lnTo>
                  <a:pt x="95" y="860"/>
                </a:lnTo>
                <a:lnTo>
                  <a:pt x="94" y="863"/>
                </a:lnTo>
                <a:lnTo>
                  <a:pt x="95" y="867"/>
                </a:lnTo>
                <a:lnTo>
                  <a:pt x="96" y="871"/>
                </a:lnTo>
                <a:lnTo>
                  <a:pt x="97" y="875"/>
                </a:lnTo>
                <a:lnTo>
                  <a:pt x="100" y="877"/>
                </a:lnTo>
                <a:lnTo>
                  <a:pt x="103" y="879"/>
                </a:lnTo>
                <a:lnTo>
                  <a:pt x="120" y="884"/>
                </a:lnTo>
                <a:lnTo>
                  <a:pt x="135" y="889"/>
                </a:lnTo>
                <a:lnTo>
                  <a:pt x="152" y="892"/>
                </a:lnTo>
                <a:lnTo>
                  <a:pt x="168" y="893"/>
                </a:lnTo>
                <a:lnTo>
                  <a:pt x="168" y="893"/>
                </a:lnTo>
                <a:lnTo>
                  <a:pt x="184" y="892"/>
                </a:lnTo>
                <a:lnTo>
                  <a:pt x="200" y="889"/>
                </a:lnTo>
                <a:lnTo>
                  <a:pt x="216" y="885"/>
                </a:lnTo>
                <a:lnTo>
                  <a:pt x="231" y="879"/>
                </a:lnTo>
                <a:lnTo>
                  <a:pt x="245" y="873"/>
                </a:lnTo>
                <a:lnTo>
                  <a:pt x="259" y="864"/>
                </a:lnTo>
                <a:lnTo>
                  <a:pt x="271" y="854"/>
                </a:lnTo>
                <a:lnTo>
                  <a:pt x="284" y="843"/>
                </a:lnTo>
                <a:lnTo>
                  <a:pt x="292" y="834"/>
                </a:lnTo>
                <a:lnTo>
                  <a:pt x="299" y="825"/>
                </a:lnTo>
                <a:lnTo>
                  <a:pt x="306" y="816"/>
                </a:lnTo>
                <a:lnTo>
                  <a:pt x="312" y="806"/>
                </a:lnTo>
                <a:lnTo>
                  <a:pt x="317" y="796"/>
                </a:lnTo>
                <a:lnTo>
                  <a:pt x="322" y="785"/>
                </a:lnTo>
                <a:lnTo>
                  <a:pt x="325" y="774"/>
                </a:lnTo>
                <a:lnTo>
                  <a:pt x="328" y="763"/>
                </a:lnTo>
                <a:lnTo>
                  <a:pt x="330" y="752"/>
                </a:lnTo>
                <a:lnTo>
                  <a:pt x="331" y="741"/>
                </a:lnTo>
                <a:lnTo>
                  <a:pt x="331" y="729"/>
                </a:lnTo>
                <a:lnTo>
                  <a:pt x="331" y="717"/>
                </a:lnTo>
                <a:lnTo>
                  <a:pt x="330" y="706"/>
                </a:lnTo>
                <a:lnTo>
                  <a:pt x="328" y="694"/>
                </a:lnTo>
                <a:lnTo>
                  <a:pt x="325" y="682"/>
                </a:lnTo>
                <a:lnTo>
                  <a:pt x="322" y="671"/>
                </a:lnTo>
                <a:lnTo>
                  <a:pt x="446" y="547"/>
                </a:lnTo>
                <a:lnTo>
                  <a:pt x="569" y="671"/>
                </a:lnTo>
                <a:lnTo>
                  <a:pt x="566" y="682"/>
                </a:lnTo>
                <a:lnTo>
                  <a:pt x="563" y="694"/>
                </a:lnTo>
                <a:lnTo>
                  <a:pt x="561" y="706"/>
                </a:lnTo>
                <a:lnTo>
                  <a:pt x="560" y="716"/>
                </a:lnTo>
                <a:lnTo>
                  <a:pt x="559" y="728"/>
                </a:lnTo>
                <a:lnTo>
                  <a:pt x="560" y="740"/>
                </a:lnTo>
                <a:lnTo>
                  <a:pt x="561" y="752"/>
                </a:lnTo>
                <a:lnTo>
                  <a:pt x="564" y="762"/>
                </a:lnTo>
                <a:lnTo>
                  <a:pt x="567" y="774"/>
                </a:lnTo>
                <a:lnTo>
                  <a:pt x="570" y="785"/>
                </a:lnTo>
                <a:lnTo>
                  <a:pt x="574" y="796"/>
                </a:lnTo>
                <a:lnTo>
                  <a:pt x="580" y="805"/>
                </a:lnTo>
                <a:lnTo>
                  <a:pt x="586" y="816"/>
                </a:lnTo>
                <a:lnTo>
                  <a:pt x="592" y="825"/>
                </a:lnTo>
                <a:lnTo>
                  <a:pt x="600" y="834"/>
                </a:lnTo>
                <a:lnTo>
                  <a:pt x="609" y="843"/>
                </a:lnTo>
                <a:lnTo>
                  <a:pt x="620" y="854"/>
                </a:lnTo>
                <a:lnTo>
                  <a:pt x="634" y="864"/>
                </a:lnTo>
                <a:lnTo>
                  <a:pt x="648" y="873"/>
                </a:lnTo>
                <a:lnTo>
                  <a:pt x="662" y="879"/>
                </a:lnTo>
                <a:lnTo>
                  <a:pt x="678" y="885"/>
                </a:lnTo>
                <a:lnTo>
                  <a:pt x="693" y="889"/>
                </a:lnTo>
                <a:lnTo>
                  <a:pt x="709" y="892"/>
                </a:lnTo>
                <a:lnTo>
                  <a:pt x="725" y="893"/>
                </a:lnTo>
                <a:lnTo>
                  <a:pt x="741" y="892"/>
                </a:lnTo>
                <a:lnTo>
                  <a:pt x="758" y="889"/>
                </a:lnTo>
                <a:lnTo>
                  <a:pt x="774" y="884"/>
                </a:lnTo>
                <a:lnTo>
                  <a:pt x="790" y="879"/>
                </a:lnTo>
                <a:lnTo>
                  <a:pt x="794" y="877"/>
                </a:lnTo>
                <a:lnTo>
                  <a:pt x="796" y="875"/>
                </a:lnTo>
                <a:lnTo>
                  <a:pt x="798" y="871"/>
                </a:lnTo>
                <a:lnTo>
                  <a:pt x="799" y="867"/>
                </a:lnTo>
                <a:lnTo>
                  <a:pt x="799" y="863"/>
                </a:lnTo>
                <a:lnTo>
                  <a:pt x="799" y="860"/>
                </a:lnTo>
                <a:lnTo>
                  <a:pt x="797" y="857"/>
                </a:lnTo>
                <a:lnTo>
                  <a:pt x="795" y="853"/>
                </a:lnTo>
                <a:lnTo>
                  <a:pt x="718" y="786"/>
                </a:lnTo>
                <a:lnTo>
                  <a:pt x="718" y="717"/>
                </a:lnTo>
                <a:lnTo>
                  <a:pt x="785" y="717"/>
                </a:lnTo>
                <a:lnTo>
                  <a:pt x="854" y="796"/>
                </a:lnTo>
                <a:lnTo>
                  <a:pt x="856" y="798"/>
                </a:lnTo>
                <a:lnTo>
                  <a:pt x="859" y="799"/>
                </a:lnTo>
                <a:lnTo>
                  <a:pt x="863" y="800"/>
                </a:lnTo>
                <a:lnTo>
                  <a:pt x="866" y="800"/>
                </a:lnTo>
                <a:lnTo>
                  <a:pt x="871" y="799"/>
                </a:lnTo>
                <a:lnTo>
                  <a:pt x="874" y="797"/>
                </a:lnTo>
                <a:lnTo>
                  <a:pt x="876" y="793"/>
                </a:lnTo>
                <a:lnTo>
                  <a:pt x="878" y="790"/>
                </a:lnTo>
                <a:lnTo>
                  <a:pt x="882" y="778"/>
                </a:lnTo>
                <a:lnTo>
                  <a:pt x="886" y="767"/>
                </a:lnTo>
                <a:lnTo>
                  <a:pt x="889" y="755"/>
                </a:lnTo>
                <a:lnTo>
                  <a:pt x="891" y="743"/>
                </a:lnTo>
                <a:lnTo>
                  <a:pt x="891" y="730"/>
                </a:lnTo>
                <a:lnTo>
                  <a:pt x="891" y="719"/>
                </a:lnTo>
                <a:lnTo>
                  <a:pt x="890" y="707"/>
                </a:lnTo>
                <a:lnTo>
                  <a:pt x="889" y="695"/>
                </a:lnTo>
                <a:lnTo>
                  <a:pt x="886" y="683"/>
                </a:lnTo>
                <a:lnTo>
                  <a:pt x="882" y="671"/>
                </a:lnTo>
                <a:lnTo>
                  <a:pt x="877" y="660"/>
                </a:lnTo>
                <a:lnTo>
                  <a:pt x="872" y="649"/>
                </a:lnTo>
                <a:lnTo>
                  <a:pt x="866" y="638"/>
                </a:lnTo>
                <a:lnTo>
                  <a:pt x="859" y="628"/>
                </a:lnTo>
                <a:lnTo>
                  <a:pt x="851" y="618"/>
                </a:lnTo>
                <a:lnTo>
                  <a:pt x="843" y="608"/>
                </a:lnTo>
                <a:close/>
              </a:path>
            </a:pathLst>
          </a:custGeom>
          <a:solidFill>
            <a:schemeClr val="bg1"/>
          </a:solidFill>
          <a:ln>
            <a:noFill/>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p>
            <a:endParaRPr lang="en-US"/>
          </a:p>
        </p:txBody>
      </p:sp>
      <p:grpSp>
        <p:nvGrpSpPr>
          <p:cNvPr id="151" name="Group 150"/>
          <p:cNvGrpSpPr/>
          <p:nvPr/>
        </p:nvGrpSpPr>
        <p:grpSpPr>
          <a:xfrm>
            <a:off x="3345393" y="4011649"/>
            <a:ext cx="200025" cy="287338"/>
            <a:chOff x="10502900" y="815975"/>
            <a:chExt cx="200025" cy="287338"/>
          </a:xfrm>
          <a:solidFill>
            <a:schemeClr val="bg1"/>
          </a:solidFill>
          <a:effectLst>
            <a:outerShdw blurRad="38100" dist="25400" dir="5400000" algn="ctr" rotWithShape="0">
              <a:srgbClr val="000000">
                <a:alpha val="20000"/>
              </a:srgbClr>
            </a:outerShdw>
          </a:effectLst>
        </p:grpSpPr>
        <p:sp>
          <p:nvSpPr>
            <p:cNvPr id="152" name="Freeform 2127"/>
            <p:cNvSpPr>
              <a:spLocks/>
            </p:cNvSpPr>
            <p:nvPr/>
          </p:nvSpPr>
          <p:spPr bwMode="auto">
            <a:xfrm>
              <a:off x="10502900" y="815975"/>
              <a:ext cx="200025" cy="201613"/>
            </a:xfrm>
            <a:custGeom>
              <a:avLst/>
              <a:gdLst>
                <a:gd name="T0" fmla="*/ 284 w 632"/>
                <a:gd name="T1" fmla="*/ 3 h 632"/>
                <a:gd name="T2" fmla="*/ 237 w 632"/>
                <a:gd name="T3" fmla="*/ 10 h 632"/>
                <a:gd name="T4" fmla="*/ 193 w 632"/>
                <a:gd name="T5" fmla="*/ 26 h 632"/>
                <a:gd name="T6" fmla="*/ 152 w 632"/>
                <a:gd name="T7" fmla="*/ 47 h 632"/>
                <a:gd name="T8" fmla="*/ 115 w 632"/>
                <a:gd name="T9" fmla="*/ 72 h 632"/>
                <a:gd name="T10" fmla="*/ 82 w 632"/>
                <a:gd name="T11" fmla="*/ 104 h 632"/>
                <a:gd name="T12" fmla="*/ 54 w 632"/>
                <a:gd name="T13" fmla="*/ 139 h 632"/>
                <a:gd name="T14" fmla="*/ 31 w 632"/>
                <a:gd name="T15" fmla="*/ 180 h 632"/>
                <a:gd name="T16" fmla="*/ 14 w 632"/>
                <a:gd name="T17" fmla="*/ 222 h 632"/>
                <a:gd name="T18" fmla="*/ 4 w 632"/>
                <a:gd name="T19" fmla="*/ 269 h 632"/>
                <a:gd name="T20" fmla="*/ 0 w 632"/>
                <a:gd name="T21" fmla="*/ 316 h 632"/>
                <a:gd name="T22" fmla="*/ 3 w 632"/>
                <a:gd name="T23" fmla="*/ 363 h 632"/>
                <a:gd name="T24" fmla="*/ 14 w 632"/>
                <a:gd name="T25" fmla="*/ 407 h 632"/>
                <a:gd name="T26" fmla="*/ 30 w 632"/>
                <a:gd name="T27" fmla="*/ 450 h 632"/>
                <a:gd name="T28" fmla="*/ 50 w 632"/>
                <a:gd name="T29" fmla="*/ 489 h 632"/>
                <a:gd name="T30" fmla="*/ 77 w 632"/>
                <a:gd name="T31" fmla="*/ 523 h 632"/>
                <a:gd name="T32" fmla="*/ 109 w 632"/>
                <a:gd name="T33" fmla="*/ 555 h 632"/>
                <a:gd name="T34" fmla="*/ 144 w 632"/>
                <a:gd name="T35" fmla="*/ 581 h 632"/>
                <a:gd name="T36" fmla="*/ 183 w 632"/>
                <a:gd name="T37" fmla="*/ 602 h 632"/>
                <a:gd name="T38" fmla="*/ 225 w 632"/>
                <a:gd name="T39" fmla="*/ 618 h 632"/>
                <a:gd name="T40" fmla="*/ 270 w 632"/>
                <a:gd name="T41" fmla="*/ 628 h 632"/>
                <a:gd name="T42" fmla="*/ 301 w 632"/>
                <a:gd name="T43" fmla="*/ 473 h 632"/>
                <a:gd name="T44" fmla="*/ 256 w 632"/>
                <a:gd name="T45" fmla="*/ 512 h 632"/>
                <a:gd name="T46" fmla="*/ 185 w 632"/>
                <a:gd name="T47" fmla="*/ 447 h 632"/>
                <a:gd name="T48" fmla="*/ 181 w 632"/>
                <a:gd name="T49" fmla="*/ 431 h 632"/>
                <a:gd name="T50" fmla="*/ 196 w 632"/>
                <a:gd name="T51" fmla="*/ 421 h 632"/>
                <a:gd name="T52" fmla="*/ 256 w 632"/>
                <a:gd name="T53" fmla="*/ 475 h 632"/>
                <a:gd name="T54" fmla="*/ 309 w 632"/>
                <a:gd name="T55" fmla="*/ 423 h 632"/>
                <a:gd name="T56" fmla="*/ 319 w 632"/>
                <a:gd name="T57" fmla="*/ 421 h 632"/>
                <a:gd name="T58" fmla="*/ 326 w 632"/>
                <a:gd name="T59" fmla="*/ 426 h 632"/>
                <a:gd name="T60" fmla="*/ 430 w 632"/>
                <a:gd name="T61" fmla="*/ 423 h 632"/>
                <a:gd name="T62" fmla="*/ 446 w 632"/>
                <a:gd name="T63" fmla="*/ 426 h 632"/>
                <a:gd name="T64" fmla="*/ 450 w 632"/>
                <a:gd name="T65" fmla="*/ 442 h 632"/>
                <a:gd name="T66" fmla="*/ 381 w 632"/>
                <a:gd name="T67" fmla="*/ 511 h 632"/>
                <a:gd name="T68" fmla="*/ 365 w 632"/>
                <a:gd name="T69" fmla="*/ 507 h 632"/>
                <a:gd name="T70" fmla="*/ 346 w 632"/>
                <a:gd name="T71" fmla="*/ 630 h 632"/>
                <a:gd name="T72" fmla="*/ 391 w 632"/>
                <a:gd name="T73" fmla="*/ 623 h 632"/>
                <a:gd name="T74" fmla="*/ 434 w 632"/>
                <a:gd name="T75" fmla="*/ 608 h 632"/>
                <a:gd name="T76" fmla="*/ 474 w 632"/>
                <a:gd name="T77" fmla="*/ 589 h 632"/>
                <a:gd name="T78" fmla="*/ 511 w 632"/>
                <a:gd name="T79" fmla="*/ 564 h 632"/>
                <a:gd name="T80" fmla="*/ 544 w 632"/>
                <a:gd name="T81" fmla="*/ 534 h 632"/>
                <a:gd name="T82" fmla="*/ 572 w 632"/>
                <a:gd name="T83" fmla="*/ 501 h 632"/>
                <a:gd name="T84" fmla="*/ 595 w 632"/>
                <a:gd name="T85" fmla="*/ 463 h 632"/>
                <a:gd name="T86" fmla="*/ 613 w 632"/>
                <a:gd name="T87" fmla="*/ 421 h 632"/>
                <a:gd name="T88" fmla="*/ 626 w 632"/>
                <a:gd name="T89" fmla="*/ 378 h 632"/>
                <a:gd name="T90" fmla="*/ 631 w 632"/>
                <a:gd name="T91" fmla="*/ 332 h 632"/>
                <a:gd name="T92" fmla="*/ 629 w 632"/>
                <a:gd name="T93" fmla="*/ 283 h 632"/>
                <a:gd name="T94" fmla="*/ 622 w 632"/>
                <a:gd name="T95" fmla="*/ 237 h 632"/>
                <a:gd name="T96" fmla="*/ 606 w 632"/>
                <a:gd name="T97" fmla="*/ 193 h 632"/>
                <a:gd name="T98" fmla="*/ 585 w 632"/>
                <a:gd name="T99" fmla="*/ 153 h 632"/>
                <a:gd name="T100" fmla="*/ 560 w 632"/>
                <a:gd name="T101" fmla="*/ 115 h 632"/>
                <a:gd name="T102" fmla="*/ 528 w 632"/>
                <a:gd name="T103" fmla="*/ 82 h 632"/>
                <a:gd name="T104" fmla="*/ 492 w 632"/>
                <a:gd name="T105" fmla="*/ 54 h 632"/>
                <a:gd name="T106" fmla="*/ 452 w 632"/>
                <a:gd name="T107" fmla="*/ 32 h 632"/>
                <a:gd name="T108" fmla="*/ 409 w 632"/>
                <a:gd name="T109" fmla="*/ 15 h 632"/>
                <a:gd name="T110" fmla="*/ 364 w 632"/>
                <a:gd name="T111" fmla="*/ 4 h 632"/>
                <a:gd name="T112" fmla="*/ 315 w 632"/>
                <a:gd name="T11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2" h="632">
                  <a:moveTo>
                    <a:pt x="315" y="0"/>
                  </a:moveTo>
                  <a:lnTo>
                    <a:pt x="299" y="1"/>
                  </a:lnTo>
                  <a:lnTo>
                    <a:pt x="284" y="3"/>
                  </a:lnTo>
                  <a:lnTo>
                    <a:pt x="268" y="4"/>
                  </a:lnTo>
                  <a:lnTo>
                    <a:pt x="252" y="6"/>
                  </a:lnTo>
                  <a:lnTo>
                    <a:pt x="237" y="10"/>
                  </a:lnTo>
                  <a:lnTo>
                    <a:pt x="221" y="15"/>
                  </a:lnTo>
                  <a:lnTo>
                    <a:pt x="207" y="20"/>
                  </a:lnTo>
                  <a:lnTo>
                    <a:pt x="193" y="26"/>
                  </a:lnTo>
                  <a:lnTo>
                    <a:pt x="179" y="32"/>
                  </a:lnTo>
                  <a:lnTo>
                    <a:pt x="165" y="38"/>
                  </a:lnTo>
                  <a:lnTo>
                    <a:pt x="152" y="47"/>
                  </a:lnTo>
                  <a:lnTo>
                    <a:pt x="139" y="54"/>
                  </a:lnTo>
                  <a:lnTo>
                    <a:pt x="127" y="64"/>
                  </a:lnTo>
                  <a:lnTo>
                    <a:pt x="115" y="72"/>
                  </a:lnTo>
                  <a:lnTo>
                    <a:pt x="103" y="82"/>
                  </a:lnTo>
                  <a:lnTo>
                    <a:pt x="92" y="93"/>
                  </a:lnTo>
                  <a:lnTo>
                    <a:pt x="82" y="104"/>
                  </a:lnTo>
                  <a:lnTo>
                    <a:pt x="72" y="115"/>
                  </a:lnTo>
                  <a:lnTo>
                    <a:pt x="63" y="127"/>
                  </a:lnTo>
                  <a:lnTo>
                    <a:pt x="54" y="139"/>
                  </a:lnTo>
                  <a:lnTo>
                    <a:pt x="45" y="153"/>
                  </a:lnTo>
                  <a:lnTo>
                    <a:pt x="38" y="166"/>
                  </a:lnTo>
                  <a:lnTo>
                    <a:pt x="31" y="180"/>
                  </a:lnTo>
                  <a:lnTo>
                    <a:pt x="25" y="193"/>
                  </a:lnTo>
                  <a:lnTo>
                    <a:pt x="19" y="208"/>
                  </a:lnTo>
                  <a:lnTo>
                    <a:pt x="14" y="222"/>
                  </a:lnTo>
                  <a:lnTo>
                    <a:pt x="10" y="237"/>
                  </a:lnTo>
                  <a:lnTo>
                    <a:pt x="6" y="253"/>
                  </a:lnTo>
                  <a:lnTo>
                    <a:pt x="4" y="269"/>
                  </a:lnTo>
                  <a:lnTo>
                    <a:pt x="1" y="283"/>
                  </a:lnTo>
                  <a:lnTo>
                    <a:pt x="0" y="301"/>
                  </a:lnTo>
                  <a:lnTo>
                    <a:pt x="0" y="316"/>
                  </a:lnTo>
                  <a:lnTo>
                    <a:pt x="0" y="332"/>
                  </a:lnTo>
                  <a:lnTo>
                    <a:pt x="1" y="347"/>
                  </a:lnTo>
                  <a:lnTo>
                    <a:pt x="3" y="363"/>
                  </a:lnTo>
                  <a:lnTo>
                    <a:pt x="6" y="378"/>
                  </a:lnTo>
                  <a:lnTo>
                    <a:pt x="9" y="393"/>
                  </a:lnTo>
                  <a:lnTo>
                    <a:pt x="14" y="407"/>
                  </a:lnTo>
                  <a:lnTo>
                    <a:pt x="17" y="421"/>
                  </a:lnTo>
                  <a:lnTo>
                    <a:pt x="23" y="436"/>
                  </a:lnTo>
                  <a:lnTo>
                    <a:pt x="30" y="450"/>
                  </a:lnTo>
                  <a:lnTo>
                    <a:pt x="36" y="463"/>
                  </a:lnTo>
                  <a:lnTo>
                    <a:pt x="43" y="475"/>
                  </a:lnTo>
                  <a:lnTo>
                    <a:pt x="50" y="489"/>
                  </a:lnTo>
                  <a:lnTo>
                    <a:pt x="59" y="501"/>
                  </a:lnTo>
                  <a:lnTo>
                    <a:pt x="69" y="512"/>
                  </a:lnTo>
                  <a:lnTo>
                    <a:pt x="77" y="523"/>
                  </a:lnTo>
                  <a:lnTo>
                    <a:pt x="87" y="534"/>
                  </a:lnTo>
                  <a:lnTo>
                    <a:pt x="98" y="545"/>
                  </a:lnTo>
                  <a:lnTo>
                    <a:pt x="109" y="555"/>
                  </a:lnTo>
                  <a:lnTo>
                    <a:pt x="120" y="564"/>
                  </a:lnTo>
                  <a:lnTo>
                    <a:pt x="132" y="573"/>
                  </a:lnTo>
                  <a:lnTo>
                    <a:pt x="144" y="581"/>
                  </a:lnTo>
                  <a:lnTo>
                    <a:pt x="157" y="589"/>
                  </a:lnTo>
                  <a:lnTo>
                    <a:pt x="170" y="596"/>
                  </a:lnTo>
                  <a:lnTo>
                    <a:pt x="183" y="602"/>
                  </a:lnTo>
                  <a:lnTo>
                    <a:pt x="197" y="608"/>
                  </a:lnTo>
                  <a:lnTo>
                    <a:pt x="210" y="613"/>
                  </a:lnTo>
                  <a:lnTo>
                    <a:pt x="225" y="618"/>
                  </a:lnTo>
                  <a:lnTo>
                    <a:pt x="240" y="623"/>
                  </a:lnTo>
                  <a:lnTo>
                    <a:pt x="254" y="625"/>
                  </a:lnTo>
                  <a:lnTo>
                    <a:pt x="270" y="628"/>
                  </a:lnTo>
                  <a:lnTo>
                    <a:pt x="285" y="630"/>
                  </a:lnTo>
                  <a:lnTo>
                    <a:pt x="301" y="632"/>
                  </a:lnTo>
                  <a:lnTo>
                    <a:pt x="301" y="473"/>
                  </a:lnTo>
                  <a:lnTo>
                    <a:pt x="267" y="507"/>
                  </a:lnTo>
                  <a:lnTo>
                    <a:pt x="262" y="511"/>
                  </a:lnTo>
                  <a:lnTo>
                    <a:pt x="256" y="512"/>
                  </a:lnTo>
                  <a:lnTo>
                    <a:pt x="249" y="511"/>
                  </a:lnTo>
                  <a:lnTo>
                    <a:pt x="245" y="507"/>
                  </a:lnTo>
                  <a:lnTo>
                    <a:pt x="185" y="447"/>
                  </a:lnTo>
                  <a:lnTo>
                    <a:pt x="181" y="442"/>
                  </a:lnTo>
                  <a:lnTo>
                    <a:pt x="180" y="436"/>
                  </a:lnTo>
                  <a:lnTo>
                    <a:pt x="181" y="431"/>
                  </a:lnTo>
                  <a:lnTo>
                    <a:pt x="185" y="426"/>
                  </a:lnTo>
                  <a:lnTo>
                    <a:pt x="190" y="423"/>
                  </a:lnTo>
                  <a:lnTo>
                    <a:pt x="196" y="421"/>
                  </a:lnTo>
                  <a:lnTo>
                    <a:pt x="201" y="423"/>
                  </a:lnTo>
                  <a:lnTo>
                    <a:pt x="205" y="426"/>
                  </a:lnTo>
                  <a:lnTo>
                    <a:pt x="256" y="475"/>
                  </a:lnTo>
                  <a:lnTo>
                    <a:pt x="304" y="426"/>
                  </a:lnTo>
                  <a:lnTo>
                    <a:pt x="307" y="424"/>
                  </a:lnTo>
                  <a:lnTo>
                    <a:pt x="309" y="423"/>
                  </a:lnTo>
                  <a:lnTo>
                    <a:pt x="313" y="421"/>
                  </a:lnTo>
                  <a:lnTo>
                    <a:pt x="315" y="421"/>
                  </a:lnTo>
                  <a:lnTo>
                    <a:pt x="319" y="421"/>
                  </a:lnTo>
                  <a:lnTo>
                    <a:pt x="321" y="423"/>
                  </a:lnTo>
                  <a:lnTo>
                    <a:pt x="324" y="424"/>
                  </a:lnTo>
                  <a:lnTo>
                    <a:pt x="326" y="426"/>
                  </a:lnTo>
                  <a:lnTo>
                    <a:pt x="375" y="475"/>
                  </a:lnTo>
                  <a:lnTo>
                    <a:pt x="425" y="426"/>
                  </a:lnTo>
                  <a:lnTo>
                    <a:pt x="430" y="423"/>
                  </a:lnTo>
                  <a:lnTo>
                    <a:pt x="436" y="421"/>
                  </a:lnTo>
                  <a:lnTo>
                    <a:pt x="441" y="423"/>
                  </a:lnTo>
                  <a:lnTo>
                    <a:pt x="446" y="426"/>
                  </a:lnTo>
                  <a:lnTo>
                    <a:pt x="450" y="431"/>
                  </a:lnTo>
                  <a:lnTo>
                    <a:pt x="451" y="436"/>
                  </a:lnTo>
                  <a:lnTo>
                    <a:pt x="450" y="442"/>
                  </a:lnTo>
                  <a:lnTo>
                    <a:pt x="446" y="447"/>
                  </a:lnTo>
                  <a:lnTo>
                    <a:pt x="386" y="507"/>
                  </a:lnTo>
                  <a:lnTo>
                    <a:pt x="381" y="511"/>
                  </a:lnTo>
                  <a:lnTo>
                    <a:pt x="375" y="512"/>
                  </a:lnTo>
                  <a:lnTo>
                    <a:pt x="370" y="511"/>
                  </a:lnTo>
                  <a:lnTo>
                    <a:pt x="365" y="507"/>
                  </a:lnTo>
                  <a:lnTo>
                    <a:pt x="330" y="473"/>
                  </a:lnTo>
                  <a:lnTo>
                    <a:pt x="330" y="632"/>
                  </a:lnTo>
                  <a:lnTo>
                    <a:pt x="346" y="630"/>
                  </a:lnTo>
                  <a:lnTo>
                    <a:pt x="362" y="628"/>
                  </a:lnTo>
                  <a:lnTo>
                    <a:pt x="376" y="625"/>
                  </a:lnTo>
                  <a:lnTo>
                    <a:pt x="391" y="623"/>
                  </a:lnTo>
                  <a:lnTo>
                    <a:pt x="406" y="618"/>
                  </a:lnTo>
                  <a:lnTo>
                    <a:pt x="420" y="613"/>
                  </a:lnTo>
                  <a:lnTo>
                    <a:pt x="434" y="608"/>
                  </a:lnTo>
                  <a:lnTo>
                    <a:pt x="449" y="602"/>
                  </a:lnTo>
                  <a:lnTo>
                    <a:pt x="462" y="596"/>
                  </a:lnTo>
                  <a:lnTo>
                    <a:pt x="474" y="589"/>
                  </a:lnTo>
                  <a:lnTo>
                    <a:pt x="488" y="581"/>
                  </a:lnTo>
                  <a:lnTo>
                    <a:pt x="500" y="573"/>
                  </a:lnTo>
                  <a:lnTo>
                    <a:pt x="511" y="564"/>
                  </a:lnTo>
                  <a:lnTo>
                    <a:pt x="522" y="555"/>
                  </a:lnTo>
                  <a:lnTo>
                    <a:pt x="533" y="545"/>
                  </a:lnTo>
                  <a:lnTo>
                    <a:pt x="544" y="534"/>
                  </a:lnTo>
                  <a:lnTo>
                    <a:pt x="554" y="523"/>
                  </a:lnTo>
                  <a:lnTo>
                    <a:pt x="563" y="512"/>
                  </a:lnTo>
                  <a:lnTo>
                    <a:pt x="572" y="501"/>
                  </a:lnTo>
                  <a:lnTo>
                    <a:pt x="580" y="489"/>
                  </a:lnTo>
                  <a:lnTo>
                    <a:pt x="588" y="475"/>
                  </a:lnTo>
                  <a:lnTo>
                    <a:pt x="595" y="463"/>
                  </a:lnTo>
                  <a:lnTo>
                    <a:pt x="602" y="450"/>
                  </a:lnTo>
                  <a:lnTo>
                    <a:pt x="609" y="436"/>
                  </a:lnTo>
                  <a:lnTo>
                    <a:pt x="613" y="421"/>
                  </a:lnTo>
                  <a:lnTo>
                    <a:pt x="618" y="408"/>
                  </a:lnTo>
                  <a:lnTo>
                    <a:pt x="622" y="393"/>
                  </a:lnTo>
                  <a:lnTo>
                    <a:pt x="626" y="378"/>
                  </a:lnTo>
                  <a:lnTo>
                    <a:pt x="628" y="363"/>
                  </a:lnTo>
                  <a:lnTo>
                    <a:pt x="631" y="347"/>
                  </a:lnTo>
                  <a:lnTo>
                    <a:pt x="631" y="332"/>
                  </a:lnTo>
                  <a:lnTo>
                    <a:pt x="632" y="316"/>
                  </a:lnTo>
                  <a:lnTo>
                    <a:pt x="631" y="301"/>
                  </a:lnTo>
                  <a:lnTo>
                    <a:pt x="629" y="283"/>
                  </a:lnTo>
                  <a:lnTo>
                    <a:pt x="628" y="269"/>
                  </a:lnTo>
                  <a:lnTo>
                    <a:pt x="626" y="253"/>
                  </a:lnTo>
                  <a:lnTo>
                    <a:pt x="622" y="237"/>
                  </a:lnTo>
                  <a:lnTo>
                    <a:pt x="617" y="222"/>
                  </a:lnTo>
                  <a:lnTo>
                    <a:pt x="612" y="208"/>
                  </a:lnTo>
                  <a:lnTo>
                    <a:pt x="606" y="193"/>
                  </a:lnTo>
                  <a:lnTo>
                    <a:pt x="600" y="180"/>
                  </a:lnTo>
                  <a:lnTo>
                    <a:pt x="594" y="166"/>
                  </a:lnTo>
                  <a:lnTo>
                    <a:pt x="585" y="153"/>
                  </a:lnTo>
                  <a:lnTo>
                    <a:pt x="578" y="139"/>
                  </a:lnTo>
                  <a:lnTo>
                    <a:pt x="568" y="127"/>
                  </a:lnTo>
                  <a:lnTo>
                    <a:pt x="560" y="115"/>
                  </a:lnTo>
                  <a:lnTo>
                    <a:pt x="550" y="104"/>
                  </a:lnTo>
                  <a:lnTo>
                    <a:pt x="539" y="93"/>
                  </a:lnTo>
                  <a:lnTo>
                    <a:pt x="528" y="82"/>
                  </a:lnTo>
                  <a:lnTo>
                    <a:pt x="517" y="72"/>
                  </a:lnTo>
                  <a:lnTo>
                    <a:pt x="505" y="64"/>
                  </a:lnTo>
                  <a:lnTo>
                    <a:pt x="492" y="54"/>
                  </a:lnTo>
                  <a:lnTo>
                    <a:pt x="479" y="47"/>
                  </a:lnTo>
                  <a:lnTo>
                    <a:pt x="466" y="38"/>
                  </a:lnTo>
                  <a:lnTo>
                    <a:pt x="452" y="32"/>
                  </a:lnTo>
                  <a:lnTo>
                    <a:pt x="439" y="26"/>
                  </a:lnTo>
                  <a:lnTo>
                    <a:pt x="424" y="20"/>
                  </a:lnTo>
                  <a:lnTo>
                    <a:pt x="409" y="15"/>
                  </a:lnTo>
                  <a:lnTo>
                    <a:pt x="395" y="10"/>
                  </a:lnTo>
                  <a:lnTo>
                    <a:pt x="379" y="6"/>
                  </a:lnTo>
                  <a:lnTo>
                    <a:pt x="364" y="4"/>
                  </a:lnTo>
                  <a:lnTo>
                    <a:pt x="348" y="3"/>
                  </a:lnTo>
                  <a:lnTo>
                    <a:pt x="331" y="1"/>
                  </a:lnTo>
                  <a:lnTo>
                    <a:pt x="3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8"/>
            <p:cNvSpPr>
              <a:spLocks/>
            </p:cNvSpPr>
            <p:nvPr/>
          </p:nvSpPr>
          <p:spPr bwMode="auto">
            <a:xfrm>
              <a:off x="10569575" y="1036638"/>
              <a:ext cx="66675" cy="9525"/>
            </a:xfrm>
            <a:custGeom>
              <a:avLst/>
              <a:gdLst>
                <a:gd name="T0" fmla="*/ 196 w 210"/>
                <a:gd name="T1" fmla="*/ 0 h 29"/>
                <a:gd name="T2" fmla="*/ 15 w 210"/>
                <a:gd name="T3" fmla="*/ 0 h 29"/>
                <a:gd name="T4" fmla="*/ 9 w 210"/>
                <a:gd name="T5" fmla="*/ 1 h 29"/>
                <a:gd name="T6" fmla="*/ 5 w 210"/>
                <a:gd name="T7" fmla="*/ 3 h 29"/>
                <a:gd name="T8" fmla="*/ 2 w 210"/>
                <a:gd name="T9" fmla="*/ 8 h 29"/>
                <a:gd name="T10" fmla="*/ 0 w 210"/>
                <a:gd name="T11" fmla="*/ 14 h 29"/>
                <a:gd name="T12" fmla="*/ 2 w 210"/>
                <a:gd name="T13" fmla="*/ 20 h 29"/>
                <a:gd name="T14" fmla="*/ 5 w 210"/>
                <a:gd name="T15" fmla="*/ 25 h 29"/>
                <a:gd name="T16" fmla="*/ 9 w 210"/>
                <a:gd name="T17" fmla="*/ 28 h 29"/>
                <a:gd name="T18" fmla="*/ 15 w 210"/>
                <a:gd name="T19" fmla="*/ 29 h 29"/>
                <a:gd name="T20" fmla="*/ 196 w 210"/>
                <a:gd name="T21" fmla="*/ 29 h 29"/>
                <a:gd name="T22" fmla="*/ 202 w 210"/>
                <a:gd name="T23" fmla="*/ 28 h 29"/>
                <a:gd name="T24" fmla="*/ 207 w 210"/>
                <a:gd name="T25" fmla="*/ 25 h 29"/>
                <a:gd name="T26" fmla="*/ 209 w 210"/>
                <a:gd name="T27" fmla="*/ 20 h 29"/>
                <a:gd name="T28" fmla="*/ 210 w 210"/>
                <a:gd name="T29" fmla="*/ 14 h 29"/>
                <a:gd name="T30" fmla="*/ 209 w 210"/>
                <a:gd name="T31" fmla="*/ 8 h 29"/>
                <a:gd name="T32" fmla="*/ 207 w 210"/>
                <a:gd name="T33" fmla="*/ 3 h 29"/>
                <a:gd name="T34" fmla="*/ 202 w 210"/>
                <a:gd name="T35" fmla="*/ 1 h 29"/>
                <a:gd name="T36" fmla="*/ 196 w 21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9">
                  <a:moveTo>
                    <a:pt x="196" y="0"/>
                  </a:moveTo>
                  <a:lnTo>
                    <a:pt x="15" y="0"/>
                  </a:lnTo>
                  <a:lnTo>
                    <a:pt x="9" y="1"/>
                  </a:lnTo>
                  <a:lnTo>
                    <a:pt x="5" y="3"/>
                  </a:lnTo>
                  <a:lnTo>
                    <a:pt x="2" y="8"/>
                  </a:lnTo>
                  <a:lnTo>
                    <a:pt x="0" y="14"/>
                  </a:lnTo>
                  <a:lnTo>
                    <a:pt x="2" y="20"/>
                  </a:lnTo>
                  <a:lnTo>
                    <a:pt x="5" y="25"/>
                  </a:lnTo>
                  <a:lnTo>
                    <a:pt x="9" y="28"/>
                  </a:lnTo>
                  <a:lnTo>
                    <a:pt x="15" y="29"/>
                  </a:lnTo>
                  <a:lnTo>
                    <a:pt x="196" y="29"/>
                  </a:lnTo>
                  <a:lnTo>
                    <a:pt x="202" y="28"/>
                  </a:lnTo>
                  <a:lnTo>
                    <a:pt x="207" y="25"/>
                  </a:lnTo>
                  <a:lnTo>
                    <a:pt x="209" y="20"/>
                  </a:lnTo>
                  <a:lnTo>
                    <a:pt x="210" y="14"/>
                  </a:lnTo>
                  <a:lnTo>
                    <a:pt x="209" y="8"/>
                  </a:lnTo>
                  <a:lnTo>
                    <a:pt x="207" y="3"/>
                  </a:lnTo>
                  <a:lnTo>
                    <a:pt x="202" y="1"/>
                  </a:lnTo>
                  <a:lnTo>
                    <a:pt x="1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29"/>
            <p:cNvSpPr>
              <a:spLocks/>
            </p:cNvSpPr>
            <p:nvPr/>
          </p:nvSpPr>
          <p:spPr bwMode="auto">
            <a:xfrm>
              <a:off x="10569575" y="1055688"/>
              <a:ext cx="66675" cy="9525"/>
            </a:xfrm>
            <a:custGeom>
              <a:avLst/>
              <a:gdLst>
                <a:gd name="T0" fmla="*/ 196 w 210"/>
                <a:gd name="T1" fmla="*/ 0 h 31"/>
                <a:gd name="T2" fmla="*/ 15 w 210"/>
                <a:gd name="T3" fmla="*/ 0 h 31"/>
                <a:gd name="T4" fmla="*/ 9 w 210"/>
                <a:gd name="T5" fmla="*/ 2 h 31"/>
                <a:gd name="T6" fmla="*/ 5 w 210"/>
                <a:gd name="T7" fmla="*/ 5 h 31"/>
                <a:gd name="T8" fmla="*/ 2 w 210"/>
                <a:gd name="T9" fmla="*/ 10 h 31"/>
                <a:gd name="T10" fmla="*/ 0 w 210"/>
                <a:gd name="T11" fmla="*/ 15 h 31"/>
                <a:gd name="T12" fmla="*/ 2 w 210"/>
                <a:gd name="T13" fmla="*/ 21 h 31"/>
                <a:gd name="T14" fmla="*/ 5 w 210"/>
                <a:gd name="T15" fmla="*/ 26 h 31"/>
                <a:gd name="T16" fmla="*/ 9 w 210"/>
                <a:gd name="T17" fmla="*/ 30 h 31"/>
                <a:gd name="T18" fmla="*/ 15 w 210"/>
                <a:gd name="T19" fmla="*/ 31 h 31"/>
                <a:gd name="T20" fmla="*/ 196 w 210"/>
                <a:gd name="T21" fmla="*/ 31 h 31"/>
                <a:gd name="T22" fmla="*/ 202 w 210"/>
                <a:gd name="T23" fmla="*/ 30 h 31"/>
                <a:gd name="T24" fmla="*/ 207 w 210"/>
                <a:gd name="T25" fmla="*/ 26 h 31"/>
                <a:gd name="T26" fmla="*/ 209 w 210"/>
                <a:gd name="T27" fmla="*/ 21 h 31"/>
                <a:gd name="T28" fmla="*/ 210 w 210"/>
                <a:gd name="T29" fmla="*/ 15 h 31"/>
                <a:gd name="T30" fmla="*/ 209 w 210"/>
                <a:gd name="T31" fmla="*/ 10 h 31"/>
                <a:gd name="T32" fmla="*/ 207 w 210"/>
                <a:gd name="T33" fmla="*/ 5 h 31"/>
                <a:gd name="T34" fmla="*/ 202 w 210"/>
                <a:gd name="T35" fmla="*/ 2 h 31"/>
                <a:gd name="T36" fmla="*/ 196 w 21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31">
                  <a:moveTo>
                    <a:pt x="196" y="0"/>
                  </a:moveTo>
                  <a:lnTo>
                    <a:pt x="15" y="0"/>
                  </a:lnTo>
                  <a:lnTo>
                    <a:pt x="9" y="2"/>
                  </a:lnTo>
                  <a:lnTo>
                    <a:pt x="5" y="5"/>
                  </a:lnTo>
                  <a:lnTo>
                    <a:pt x="2" y="10"/>
                  </a:lnTo>
                  <a:lnTo>
                    <a:pt x="0" y="15"/>
                  </a:lnTo>
                  <a:lnTo>
                    <a:pt x="2" y="21"/>
                  </a:lnTo>
                  <a:lnTo>
                    <a:pt x="5" y="26"/>
                  </a:lnTo>
                  <a:lnTo>
                    <a:pt x="9" y="30"/>
                  </a:lnTo>
                  <a:lnTo>
                    <a:pt x="15" y="31"/>
                  </a:lnTo>
                  <a:lnTo>
                    <a:pt x="196" y="31"/>
                  </a:lnTo>
                  <a:lnTo>
                    <a:pt x="202" y="30"/>
                  </a:lnTo>
                  <a:lnTo>
                    <a:pt x="207" y="26"/>
                  </a:lnTo>
                  <a:lnTo>
                    <a:pt x="209" y="21"/>
                  </a:lnTo>
                  <a:lnTo>
                    <a:pt x="210" y="15"/>
                  </a:lnTo>
                  <a:lnTo>
                    <a:pt x="209" y="10"/>
                  </a:lnTo>
                  <a:lnTo>
                    <a:pt x="207" y="5"/>
                  </a:lnTo>
                  <a:lnTo>
                    <a:pt x="202" y="2"/>
                  </a:lnTo>
                  <a:lnTo>
                    <a:pt x="1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30"/>
            <p:cNvSpPr>
              <a:spLocks/>
            </p:cNvSpPr>
            <p:nvPr/>
          </p:nvSpPr>
          <p:spPr bwMode="auto">
            <a:xfrm>
              <a:off x="10569575" y="1074738"/>
              <a:ext cx="66675" cy="28575"/>
            </a:xfrm>
            <a:custGeom>
              <a:avLst/>
              <a:gdLst>
                <a:gd name="T0" fmla="*/ 196 w 210"/>
                <a:gd name="T1" fmla="*/ 0 h 91"/>
                <a:gd name="T2" fmla="*/ 15 w 210"/>
                <a:gd name="T3" fmla="*/ 0 h 91"/>
                <a:gd name="T4" fmla="*/ 9 w 210"/>
                <a:gd name="T5" fmla="*/ 1 h 91"/>
                <a:gd name="T6" fmla="*/ 5 w 210"/>
                <a:gd name="T7" fmla="*/ 5 h 91"/>
                <a:gd name="T8" fmla="*/ 2 w 210"/>
                <a:gd name="T9" fmla="*/ 10 h 91"/>
                <a:gd name="T10" fmla="*/ 0 w 210"/>
                <a:gd name="T11" fmla="*/ 16 h 91"/>
                <a:gd name="T12" fmla="*/ 2 w 210"/>
                <a:gd name="T13" fmla="*/ 21 h 91"/>
                <a:gd name="T14" fmla="*/ 5 w 210"/>
                <a:gd name="T15" fmla="*/ 26 h 91"/>
                <a:gd name="T16" fmla="*/ 9 w 210"/>
                <a:gd name="T17" fmla="*/ 30 h 91"/>
                <a:gd name="T18" fmla="*/ 15 w 210"/>
                <a:gd name="T19" fmla="*/ 31 h 91"/>
                <a:gd name="T20" fmla="*/ 91 w 210"/>
                <a:gd name="T21" fmla="*/ 31 h 91"/>
                <a:gd name="T22" fmla="*/ 91 w 210"/>
                <a:gd name="T23" fmla="*/ 76 h 91"/>
                <a:gd name="T24" fmla="*/ 92 w 210"/>
                <a:gd name="T25" fmla="*/ 82 h 91"/>
                <a:gd name="T26" fmla="*/ 94 w 210"/>
                <a:gd name="T27" fmla="*/ 87 h 91"/>
                <a:gd name="T28" fmla="*/ 99 w 210"/>
                <a:gd name="T29" fmla="*/ 89 h 91"/>
                <a:gd name="T30" fmla="*/ 105 w 210"/>
                <a:gd name="T31" fmla="*/ 91 h 91"/>
                <a:gd name="T32" fmla="*/ 111 w 210"/>
                <a:gd name="T33" fmla="*/ 89 h 91"/>
                <a:gd name="T34" fmla="*/ 116 w 210"/>
                <a:gd name="T35" fmla="*/ 87 h 91"/>
                <a:gd name="T36" fmla="*/ 120 w 210"/>
                <a:gd name="T37" fmla="*/ 82 h 91"/>
                <a:gd name="T38" fmla="*/ 120 w 210"/>
                <a:gd name="T39" fmla="*/ 76 h 91"/>
                <a:gd name="T40" fmla="*/ 120 w 210"/>
                <a:gd name="T41" fmla="*/ 31 h 91"/>
                <a:gd name="T42" fmla="*/ 196 w 210"/>
                <a:gd name="T43" fmla="*/ 31 h 91"/>
                <a:gd name="T44" fmla="*/ 202 w 210"/>
                <a:gd name="T45" fmla="*/ 30 h 91"/>
                <a:gd name="T46" fmla="*/ 207 w 210"/>
                <a:gd name="T47" fmla="*/ 26 h 91"/>
                <a:gd name="T48" fmla="*/ 209 w 210"/>
                <a:gd name="T49" fmla="*/ 21 h 91"/>
                <a:gd name="T50" fmla="*/ 210 w 210"/>
                <a:gd name="T51" fmla="*/ 16 h 91"/>
                <a:gd name="T52" fmla="*/ 209 w 210"/>
                <a:gd name="T53" fmla="*/ 10 h 91"/>
                <a:gd name="T54" fmla="*/ 207 w 210"/>
                <a:gd name="T55" fmla="*/ 5 h 91"/>
                <a:gd name="T56" fmla="*/ 202 w 210"/>
                <a:gd name="T57" fmla="*/ 1 h 91"/>
                <a:gd name="T58" fmla="*/ 196 w 210"/>
                <a:gd name="T5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0" h="91">
                  <a:moveTo>
                    <a:pt x="196" y="0"/>
                  </a:moveTo>
                  <a:lnTo>
                    <a:pt x="15" y="0"/>
                  </a:lnTo>
                  <a:lnTo>
                    <a:pt x="9" y="1"/>
                  </a:lnTo>
                  <a:lnTo>
                    <a:pt x="5" y="5"/>
                  </a:lnTo>
                  <a:lnTo>
                    <a:pt x="2" y="10"/>
                  </a:lnTo>
                  <a:lnTo>
                    <a:pt x="0" y="16"/>
                  </a:lnTo>
                  <a:lnTo>
                    <a:pt x="2" y="21"/>
                  </a:lnTo>
                  <a:lnTo>
                    <a:pt x="5" y="26"/>
                  </a:lnTo>
                  <a:lnTo>
                    <a:pt x="9" y="30"/>
                  </a:lnTo>
                  <a:lnTo>
                    <a:pt x="15" y="31"/>
                  </a:lnTo>
                  <a:lnTo>
                    <a:pt x="91" y="31"/>
                  </a:lnTo>
                  <a:lnTo>
                    <a:pt x="91" y="76"/>
                  </a:lnTo>
                  <a:lnTo>
                    <a:pt x="92" y="82"/>
                  </a:lnTo>
                  <a:lnTo>
                    <a:pt x="94" y="87"/>
                  </a:lnTo>
                  <a:lnTo>
                    <a:pt x="99" y="89"/>
                  </a:lnTo>
                  <a:lnTo>
                    <a:pt x="105" y="91"/>
                  </a:lnTo>
                  <a:lnTo>
                    <a:pt x="111" y="89"/>
                  </a:lnTo>
                  <a:lnTo>
                    <a:pt x="116" y="87"/>
                  </a:lnTo>
                  <a:lnTo>
                    <a:pt x="120" y="82"/>
                  </a:lnTo>
                  <a:lnTo>
                    <a:pt x="120" y="76"/>
                  </a:lnTo>
                  <a:lnTo>
                    <a:pt x="120" y="31"/>
                  </a:lnTo>
                  <a:lnTo>
                    <a:pt x="196" y="31"/>
                  </a:lnTo>
                  <a:lnTo>
                    <a:pt x="202" y="30"/>
                  </a:lnTo>
                  <a:lnTo>
                    <a:pt x="207" y="26"/>
                  </a:lnTo>
                  <a:lnTo>
                    <a:pt x="209" y="21"/>
                  </a:lnTo>
                  <a:lnTo>
                    <a:pt x="210" y="16"/>
                  </a:lnTo>
                  <a:lnTo>
                    <a:pt x="209" y="10"/>
                  </a:lnTo>
                  <a:lnTo>
                    <a:pt x="207" y="5"/>
                  </a:lnTo>
                  <a:lnTo>
                    <a:pt x="202" y="1"/>
                  </a:lnTo>
                  <a:lnTo>
                    <a:pt x="19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Oval 20">
            <a:extLst>
              <a:ext uri="{FF2B5EF4-FFF2-40B4-BE49-F238E27FC236}">
                <a16:creationId xmlns:a16="http://schemas.microsoft.com/office/drawing/2014/main" id="{E55BDE57-0B0C-4EAA-8039-798D3A16E121}"/>
              </a:ext>
            </a:extLst>
          </p:cNvPr>
          <p:cNvSpPr>
            <a:spLocks noChangeArrowheads="1"/>
          </p:cNvSpPr>
          <p:nvPr/>
        </p:nvSpPr>
        <p:spPr bwMode="auto">
          <a:xfrm>
            <a:off x="4681183" y="2301146"/>
            <a:ext cx="1174055" cy="1175939"/>
          </a:xfrm>
          <a:prstGeom prst="ellipse">
            <a:avLst/>
          </a:prstGeom>
          <a:solidFill>
            <a:schemeClr val="accent3">
              <a:lumMod val="75000"/>
            </a:schemeClr>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82" name="Oval 19">
            <a:extLst>
              <a:ext uri="{FF2B5EF4-FFF2-40B4-BE49-F238E27FC236}">
                <a16:creationId xmlns:a16="http://schemas.microsoft.com/office/drawing/2014/main" id="{84E73C8E-0D39-407D-A78F-135880C0D544}"/>
              </a:ext>
            </a:extLst>
          </p:cNvPr>
          <p:cNvSpPr>
            <a:spLocks noChangeArrowheads="1"/>
          </p:cNvSpPr>
          <p:nvPr/>
        </p:nvSpPr>
        <p:spPr bwMode="auto">
          <a:xfrm>
            <a:off x="4797081" y="2417040"/>
            <a:ext cx="942259" cy="944144"/>
          </a:xfrm>
          <a:prstGeom prst="ellipse">
            <a:avLst/>
          </a:prstGeom>
          <a:solidFill>
            <a:srgbClr val="46B688"/>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85" name="Group 84">
            <a:extLst>
              <a:ext uri="{FF2B5EF4-FFF2-40B4-BE49-F238E27FC236}">
                <a16:creationId xmlns:a16="http://schemas.microsoft.com/office/drawing/2014/main" id="{A7BD98F1-526E-4A03-8DD9-2F48BBD3FF40}"/>
              </a:ext>
            </a:extLst>
          </p:cNvPr>
          <p:cNvGrpSpPr/>
          <p:nvPr/>
        </p:nvGrpSpPr>
        <p:grpSpPr>
          <a:xfrm>
            <a:off x="5119434" y="2762790"/>
            <a:ext cx="285750" cy="287338"/>
            <a:chOff x="2025650" y="4786313"/>
            <a:chExt cx="285750" cy="287338"/>
          </a:xfrm>
          <a:solidFill>
            <a:schemeClr val="bg1"/>
          </a:solidFill>
          <a:effectLst>
            <a:outerShdw blurRad="38100" dist="25400" dir="5400000" algn="ctr" rotWithShape="0">
              <a:srgbClr val="000000">
                <a:alpha val="20000"/>
              </a:srgbClr>
            </a:outerShdw>
          </a:effectLst>
        </p:grpSpPr>
        <p:sp>
          <p:nvSpPr>
            <p:cNvPr id="86" name="Freeform 565">
              <a:extLst>
                <a:ext uri="{FF2B5EF4-FFF2-40B4-BE49-F238E27FC236}">
                  <a16:creationId xmlns:a16="http://schemas.microsoft.com/office/drawing/2014/main" id="{38BD82FD-B542-4248-B70C-A3EECD0B6FBC}"/>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66">
              <a:extLst>
                <a:ext uri="{FF2B5EF4-FFF2-40B4-BE49-F238E27FC236}">
                  <a16:creationId xmlns:a16="http://schemas.microsoft.com/office/drawing/2014/main" id="{A535156E-352A-4C2F-AF59-FEEAB011F9AC}"/>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 name="Graphic 3" descr="Monitor">
            <a:extLst>
              <a:ext uri="{FF2B5EF4-FFF2-40B4-BE49-F238E27FC236}">
                <a16:creationId xmlns:a16="http://schemas.microsoft.com/office/drawing/2014/main" id="{7E7D40DD-012E-488B-BD63-C8EBD041EE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3546" y="2750331"/>
            <a:ext cx="409122" cy="409122"/>
          </a:xfrm>
          <a:prstGeom prst="rect">
            <a:avLst/>
          </a:prstGeom>
        </p:spPr>
      </p:pic>
    </p:spTree>
    <p:extLst>
      <p:ext uri="{BB962C8B-B14F-4D97-AF65-F5344CB8AC3E}">
        <p14:creationId xmlns:p14="http://schemas.microsoft.com/office/powerpoint/2010/main" val="279823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2F784C0-2A39-4897-BFF8-49E153D8FCBA}"/>
              </a:ext>
            </a:extLst>
          </p:cNvPr>
          <p:cNvSpPr/>
          <p:nvPr/>
        </p:nvSpPr>
        <p:spPr>
          <a:xfrm>
            <a:off x="2343344" y="4834340"/>
            <a:ext cx="1591251" cy="771348"/>
          </a:xfrm>
          <a:prstGeom prst="roundRect">
            <a:avLst/>
          </a:prstGeom>
          <a:solidFill>
            <a:schemeClr val="accent1"/>
          </a:solidFill>
          <a:ln>
            <a:solidFill>
              <a:schemeClr val="accent1">
                <a:lumMod val="20000"/>
                <a:lumOff val="8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bs-Latn-BA"/>
          </a:p>
        </p:txBody>
      </p:sp>
      <p:sp>
        <p:nvSpPr>
          <p:cNvPr id="2" name="Rectangle: Rounded Corners 1">
            <a:extLst>
              <a:ext uri="{FF2B5EF4-FFF2-40B4-BE49-F238E27FC236}">
                <a16:creationId xmlns:a16="http://schemas.microsoft.com/office/drawing/2014/main" id="{C149E5D2-3EAD-4F44-A0D1-F7B89B930795}"/>
              </a:ext>
            </a:extLst>
          </p:cNvPr>
          <p:cNvSpPr/>
          <p:nvPr/>
        </p:nvSpPr>
        <p:spPr>
          <a:xfrm>
            <a:off x="808090" y="2995952"/>
            <a:ext cx="2572344" cy="1231786"/>
          </a:xfrm>
          <a:prstGeom prst="roundRect">
            <a:avLst/>
          </a:prstGeom>
          <a:solidFill>
            <a:schemeClr val="tx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pic>
        <p:nvPicPr>
          <p:cNvPr id="9" name="Graphic 8" descr="User network with solid fill">
            <a:extLst>
              <a:ext uri="{FF2B5EF4-FFF2-40B4-BE49-F238E27FC236}">
                <a16:creationId xmlns:a16="http://schemas.microsoft.com/office/drawing/2014/main" id="{BFBC5DE9-F59D-460D-8AFD-1EBE8A53D9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24920" y="0"/>
            <a:ext cx="767080" cy="767080"/>
          </a:xfrm>
          <a:prstGeom prst="rect">
            <a:avLst/>
          </a:prstGeom>
        </p:spPr>
      </p:pic>
      <p:sp>
        <p:nvSpPr>
          <p:cNvPr id="26" name="TextBox 25">
            <a:extLst>
              <a:ext uri="{FF2B5EF4-FFF2-40B4-BE49-F238E27FC236}">
                <a16:creationId xmlns:a16="http://schemas.microsoft.com/office/drawing/2014/main" id="{055C1909-AAB0-4ABE-ADAC-CB34FEBADC97}"/>
              </a:ext>
            </a:extLst>
          </p:cNvPr>
          <p:cNvSpPr txBox="1"/>
          <p:nvPr/>
        </p:nvSpPr>
        <p:spPr>
          <a:xfrm>
            <a:off x="6733963" y="3785527"/>
            <a:ext cx="1480525" cy="369332"/>
          </a:xfrm>
          <a:prstGeom prst="rect">
            <a:avLst/>
          </a:prstGeom>
          <a:noFill/>
        </p:spPr>
        <p:txBody>
          <a:bodyPr wrap="square" rtlCol="0">
            <a:spAutoFit/>
          </a:bodyPr>
          <a:lstStyle/>
          <a:p>
            <a:r>
              <a:rPr lang="en-US"/>
              <a:t>OBJECTIVES</a:t>
            </a:r>
          </a:p>
        </p:txBody>
      </p:sp>
      <p:sp>
        <p:nvSpPr>
          <p:cNvPr id="28" name="TextBox 27">
            <a:extLst>
              <a:ext uri="{FF2B5EF4-FFF2-40B4-BE49-F238E27FC236}">
                <a16:creationId xmlns:a16="http://schemas.microsoft.com/office/drawing/2014/main" id="{52B59FB3-5003-4896-9449-E79EA39F1E55}"/>
              </a:ext>
            </a:extLst>
          </p:cNvPr>
          <p:cNvSpPr txBox="1"/>
          <p:nvPr/>
        </p:nvSpPr>
        <p:spPr>
          <a:xfrm>
            <a:off x="8845104" y="3328038"/>
            <a:ext cx="2219325" cy="521649"/>
          </a:xfrm>
          <a:prstGeom prst="rect">
            <a:avLst/>
          </a:prstGeom>
          <a:noFill/>
        </p:spPr>
        <p:txBody>
          <a:bodyPr wrap="square" rtlCol="0">
            <a:spAutoFit/>
          </a:bodyPr>
          <a:lstStyle/>
          <a:p>
            <a:endParaRPr lang="en-US"/>
          </a:p>
        </p:txBody>
      </p:sp>
      <p:sp>
        <p:nvSpPr>
          <p:cNvPr id="29" name="TextBox 28">
            <a:extLst>
              <a:ext uri="{FF2B5EF4-FFF2-40B4-BE49-F238E27FC236}">
                <a16:creationId xmlns:a16="http://schemas.microsoft.com/office/drawing/2014/main" id="{170E1C6D-B502-4123-AA17-ACFFAFA5BA7F}"/>
              </a:ext>
            </a:extLst>
          </p:cNvPr>
          <p:cNvSpPr txBox="1"/>
          <p:nvPr/>
        </p:nvSpPr>
        <p:spPr>
          <a:xfrm>
            <a:off x="8997504" y="3480438"/>
            <a:ext cx="2219325" cy="521649"/>
          </a:xfrm>
          <a:prstGeom prst="rect">
            <a:avLst/>
          </a:prstGeom>
          <a:noFill/>
        </p:spPr>
        <p:txBody>
          <a:bodyPr wrap="square" rtlCol="0">
            <a:spAutoFit/>
          </a:bodyPr>
          <a:lstStyle/>
          <a:p>
            <a:endParaRPr lang="en-US"/>
          </a:p>
        </p:txBody>
      </p:sp>
      <p:sp>
        <p:nvSpPr>
          <p:cNvPr id="33" name="TextBox 32">
            <a:extLst>
              <a:ext uri="{FF2B5EF4-FFF2-40B4-BE49-F238E27FC236}">
                <a16:creationId xmlns:a16="http://schemas.microsoft.com/office/drawing/2014/main" id="{F9462E3B-EC5E-4B1E-B9B1-A484CB378874}"/>
              </a:ext>
            </a:extLst>
          </p:cNvPr>
          <p:cNvSpPr txBox="1"/>
          <p:nvPr/>
        </p:nvSpPr>
        <p:spPr>
          <a:xfrm>
            <a:off x="765420" y="3104014"/>
            <a:ext cx="2667635" cy="1015663"/>
          </a:xfrm>
          <a:prstGeom prst="rect">
            <a:avLst/>
          </a:prstGeom>
          <a:noFill/>
        </p:spPr>
        <p:txBody>
          <a:bodyPr wrap="square" rtlCol="0">
            <a:spAutoFit/>
          </a:bodyPr>
          <a:lstStyle/>
          <a:p>
            <a:pPr algn="ctr"/>
            <a:r>
              <a:rPr lang="en-US" sz="2000" dirty="0">
                <a:solidFill>
                  <a:schemeClr val="accent1">
                    <a:lumMod val="75000"/>
                  </a:schemeClr>
                </a:solidFill>
              </a:rPr>
              <a:t>The problem:</a:t>
            </a:r>
          </a:p>
          <a:p>
            <a:pPr algn="ctr"/>
            <a:r>
              <a:rPr lang="en-US" sz="2000" dirty="0">
                <a:solidFill>
                  <a:schemeClr val="accent1">
                    <a:lumMod val="75000"/>
                  </a:schemeClr>
                </a:solidFill>
              </a:rPr>
              <a:t>High booking cancelation rate</a:t>
            </a:r>
          </a:p>
        </p:txBody>
      </p:sp>
      <p:sp>
        <p:nvSpPr>
          <p:cNvPr id="37" name="Rectangle: Rounded Corners 36">
            <a:extLst>
              <a:ext uri="{FF2B5EF4-FFF2-40B4-BE49-F238E27FC236}">
                <a16:creationId xmlns:a16="http://schemas.microsoft.com/office/drawing/2014/main" id="{FAE67BA7-4558-40D3-BEA5-60044B25B2F8}"/>
              </a:ext>
            </a:extLst>
          </p:cNvPr>
          <p:cNvSpPr/>
          <p:nvPr/>
        </p:nvSpPr>
        <p:spPr>
          <a:xfrm>
            <a:off x="6788755" y="3661757"/>
            <a:ext cx="1216345" cy="598687"/>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Arrow: Right 37">
            <a:extLst>
              <a:ext uri="{FF2B5EF4-FFF2-40B4-BE49-F238E27FC236}">
                <a16:creationId xmlns:a16="http://schemas.microsoft.com/office/drawing/2014/main" id="{B3C2B824-236B-45B5-8422-F4EE17B536B0}"/>
              </a:ext>
            </a:extLst>
          </p:cNvPr>
          <p:cNvSpPr/>
          <p:nvPr/>
        </p:nvSpPr>
        <p:spPr>
          <a:xfrm>
            <a:off x="6423537" y="2145611"/>
            <a:ext cx="689098" cy="2132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847C8510-1DEE-48C0-AF6A-8FC7DF83D2B8}"/>
              </a:ext>
            </a:extLst>
          </p:cNvPr>
          <p:cNvSpPr/>
          <p:nvPr/>
        </p:nvSpPr>
        <p:spPr>
          <a:xfrm rot="4026866">
            <a:off x="6413855" y="2709976"/>
            <a:ext cx="1013237"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a:extLst>
              <a:ext uri="{FF2B5EF4-FFF2-40B4-BE49-F238E27FC236}">
                <a16:creationId xmlns:a16="http://schemas.microsoft.com/office/drawing/2014/main" id="{95D073E0-211E-4F70-8EEE-3D21D9C179DB}"/>
              </a:ext>
            </a:extLst>
          </p:cNvPr>
          <p:cNvSpPr txBox="1">
            <a:spLocks/>
          </p:cNvSpPr>
          <p:nvPr/>
        </p:nvSpPr>
        <p:spPr>
          <a:xfrm>
            <a:off x="1249495" y="234318"/>
            <a:ext cx="10131425" cy="771348"/>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Business goal</a:t>
            </a:r>
          </a:p>
        </p:txBody>
      </p:sp>
      <p:sp>
        <p:nvSpPr>
          <p:cNvPr id="52" name="TextBox 51">
            <a:extLst>
              <a:ext uri="{FF2B5EF4-FFF2-40B4-BE49-F238E27FC236}">
                <a16:creationId xmlns:a16="http://schemas.microsoft.com/office/drawing/2014/main" id="{0B5F3870-941E-4E93-9945-0CBE7A73751A}"/>
              </a:ext>
            </a:extLst>
          </p:cNvPr>
          <p:cNvSpPr txBox="1"/>
          <p:nvPr/>
        </p:nvSpPr>
        <p:spPr>
          <a:xfrm>
            <a:off x="2094262" y="5013191"/>
            <a:ext cx="2128771" cy="307777"/>
          </a:xfrm>
          <a:prstGeom prst="rect">
            <a:avLst/>
          </a:prstGeom>
          <a:noFill/>
        </p:spPr>
        <p:txBody>
          <a:bodyPr wrap="square" rtlCol="0">
            <a:spAutoFit/>
          </a:bodyPr>
          <a:lstStyle/>
          <a:p>
            <a:pPr algn="ctr"/>
            <a:r>
              <a:rPr lang="en-US" sz="1400"/>
              <a:t>Overbooking</a:t>
            </a:r>
            <a:endParaRPr lang="en-US"/>
          </a:p>
        </p:txBody>
      </p:sp>
      <p:sp>
        <p:nvSpPr>
          <p:cNvPr id="54" name="Arrow: Right 53">
            <a:extLst>
              <a:ext uri="{FF2B5EF4-FFF2-40B4-BE49-F238E27FC236}">
                <a16:creationId xmlns:a16="http://schemas.microsoft.com/office/drawing/2014/main" id="{26E407E7-A624-4115-A54C-0E5499F60B18}"/>
              </a:ext>
            </a:extLst>
          </p:cNvPr>
          <p:cNvSpPr/>
          <p:nvPr/>
        </p:nvSpPr>
        <p:spPr>
          <a:xfrm rot="3052579">
            <a:off x="5104373" y="3953235"/>
            <a:ext cx="1013237"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28A6746-A6B8-4CCF-B94B-30BB5438D8DA}"/>
              </a:ext>
            </a:extLst>
          </p:cNvPr>
          <p:cNvGrpSpPr/>
          <p:nvPr/>
        </p:nvGrpSpPr>
        <p:grpSpPr>
          <a:xfrm>
            <a:off x="4736253" y="1214566"/>
            <a:ext cx="4625468" cy="4377673"/>
            <a:chOff x="1966751" y="1498241"/>
            <a:chExt cx="4771784" cy="4377673"/>
          </a:xfrm>
        </p:grpSpPr>
        <p:cxnSp>
          <p:nvCxnSpPr>
            <p:cNvPr id="74" name="Straight Connector 73">
              <a:extLst>
                <a:ext uri="{FF2B5EF4-FFF2-40B4-BE49-F238E27FC236}">
                  <a16:creationId xmlns:a16="http://schemas.microsoft.com/office/drawing/2014/main" id="{D8A4D313-53CB-4342-A2C3-1A114209D480}"/>
                </a:ext>
              </a:extLst>
            </p:cNvPr>
            <p:cNvCxnSpPr/>
            <p:nvPr/>
          </p:nvCxnSpPr>
          <p:spPr>
            <a:xfrm flipV="1">
              <a:off x="4280661" y="1976396"/>
              <a:ext cx="2457874" cy="1"/>
            </a:xfrm>
            <a:prstGeom prst="line">
              <a:avLst/>
            </a:prstGeom>
            <a:ln>
              <a:solidFill>
                <a:schemeClr val="accent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A000439-C4A4-4105-A433-159582F7BE83}"/>
                </a:ext>
              </a:extLst>
            </p:cNvPr>
            <p:cNvCxnSpPr/>
            <p:nvPr/>
          </p:nvCxnSpPr>
          <p:spPr>
            <a:xfrm>
              <a:off x="5715033" y="4512834"/>
              <a:ext cx="1023502" cy="1"/>
            </a:xfrm>
            <a:prstGeom prst="line">
              <a:avLst/>
            </a:prstGeom>
            <a:ln>
              <a:solidFill>
                <a:schemeClr val="accent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0AB678D-8D01-4452-9753-75846DE2CB0B}"/>
                </a:ext>
              </a:extLst>
            </p:cNvPr>
            <p:cNvCxnSpPr/>
            <p:nvPr/>
          </p:nvCxnSpPr>
          <p:spPr>
            <a:xfrm>
              <a:off x="5769427" y="3097447"/>
              <a:ext cx="969108" cy="1"/>
            </a:xfrm>
            <a:prstGeom prst="line">
              <a:avLst/>
            </a:prstGeom>
            <a:ln>
              <a:solidFill>
                <a:schemeClr val="accent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183A2E86-216D-4171-A342-D6D8EAABB75A}"/>
                </a:ext>
              </a:extLst>
            </p:cNvPr>
            <p:cNvSpPr>
              <a:spLocks noChangeArrowheads="1"/>
            </p:cNvSpPr>
            <p:nvPr/>
          </p:nvSpPr>
          <p:spPr bwMode="auto">
            <a:xfrm>
              <a:off x="1966751" y="2189756"/>
              <a:ext cx="3686160" cy="3686158"/>
            </a:xfrm>
            <a:prstGeom prst="ellipse">
              <a:avLst/>
            </a:prstGeom>
            <a:solidFill>
              <a:schemeClr val="bg2">
                <a:lumMod val="50000"/>
              </a:schemeClr>
            </a:solidFill>
            <a:ln w="3175" cap="flat">
              <a:solidFill>
                <a:schemeClr val="accent1">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315">
              <a:extLst>
                <a:ext uri="{FF2B5EF4-FFF2-40B4-BE49-F238E27FC236}">
                  <a16:creationId xmlns:a16="http://schemas.microsoft.com/office/drawing/2014/main" id="{54D253A8-03A6-4DE8-BE0E-C4C3795721F0}"/>
                </a:ext>
              </a:extLst>
            </p:cNvPr>
            <p:cNvSpPr>
              <a:spLocks/>
            </p:cNvSpPr>
            <p:nvPr/>
          </p:nvSpPr>
          <p:spPr bwMode="auto">
            <a:xfrm>
              <a:off x="4246830" y="4041479"/>
              <a:ext cx="1811386" cy="1774888"/>
            </a:xfrm>
            <a:custGeom>
              <a:avLst/>
              <a:gdLst>
                <a:gd name="T0" fmla="*/ 231 w 398"/>
                <a:gd name="T1" fmla="*/ 390 h 390"/>
                <a:gd name="T2" fmla="*/ 0 w 398"/>
                <a:gd name="T3" fmla="*/ 148 h 390"/>
                <a:gd name="T4" fmla="*/ 80 w 398"/>
                <a:gd name="T5" fmla="*/ 28 h 390"/>
                <a:gd name="T6" fmla="*/ 398 w 398"/>
                <a:gd name="T7" fmla="*/ 0 h 390"/>
                <a:gd name="T8" fmla="*/ 396 w 398"/>
                <a:gd name="T9" fmla="*/ 27 h 390"/>
                <a:gd name="T10" fmla="*/ 231 w 398"/>
                <a:gd name="T11" fmla="*/ 390 h 390"/>
              </a:gdLst>
              <a:ahLst/>
              <a:cxnLst>
                <a:cxn ang="0">
                  <a:pos x="T0" y="T1"/>
                </a:cxn>
                <a:cxn ang="0">
                  <a:pos x="T2" y="T3"/>
                </a:cxn>
                <a:cxn ang="0">
                  <a:pos x="T4" y="T5"/>
                </a:cxn>
                <a:cxn ang="0">
                  <a:pos x="T6" y="T7"/>
                </a:cxn>
                <a:cxn ang="0">
                  <a:pos x="T8" y="T9"/>
                </a:cxn>
                <a:cxn ang="0">
                  <a:pos x="T10" y="T11"/>
                </a:cxn>
              </a:cxnLst>
              <a:rect l="0" t="0" r="r" b="b"/>
              <a:pathLst>
                <a:path w="398" h="390">
                  <a:moveTo>
                    <a:pt x="231" y="390"/>
                  </a:moveTo>
                  <a:cubicBezTo>
                    <a:pt x="0" y="148"/>
                    <a:pt x="0" y="148"/>
                    <a:pt x="0" y="148"/>
                  </a:cubicBezTo>
                  <a:cubicBezTo>
                    <a:pt x="80" y="28"/>
                    <a:pt x="80" y="28"/>
                    <a:pt x="80" y="28"/>
                  </a:cubicBezTo>
                  <a:cubicBezTo>
                    <a:pt x="398" y="0"/>
                    <a:pt x="398" y="0"/>
                    <a:pt x="398" y="0"/>
                  </a:cubicBezTo>
                  <a:cubicBezTo>
                    <a:pt x="396" y="27"/>
                    <a:pt x="396" y="27"/>
                    <a:pt x="396" y="27"/>
                  </a:cubicBezTo>
                  <a:cubicBezTo>
                    <a:pt x="396" y="27"/>
                    <a:pt x="388" y="250"/>
                    <a:pt x="231" y="390"/>
                  </a:cubicBezTo>
                  <a:close/>
                </a:path>
              </a:pathLst>
            </a:custGeom>
            <a:solidFill>
              <a:schemeClr val="accent1">
                <a:lumMod val="75000"/>
              </a:schemeClr>
            </a:solidFill>
            <a:ln w="3175" cap="flat">
              <a:solidFill>
                <a:schemeClr val="accent1">
                  <a:lumMod val="75000"/>
                </a:schemeClr>
              </a:solid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502">
              <a:extLst>
                <a:ext uri="{FF2B5EF4-FFF2-40B4-BE49-F238E27FC236}">
                  <a16:creationId xmlns:a16="http://schemas.microsoft.com/office/drawing/2014/main" id="{A90F7D1F-AE01-419C-A5E4-4BB92E8C9319}"/>
                </a:ext>
              </a:extLst>
            </p:cNvPr>
            <p:cNvSpPr>
              <a:spLocks/>
            </p:cNvSpPr>
            <p:nvPr/>
          </p:nvSpPr>
          <p:spPr bwMode="auto">
            <a:xfrm>
              <a:off x="4360162" y="2303087"/>
              <a:ext cx="1840198" cy="1867090"/>
            </a:xfrm>
            <a:custGeom>
              <a:avLst/>
              <a:gdLst>
                <a:gd name="T0" fmla="*/ 403 w 404"/>
                <a:gd name="T1" fmla="*/ 409 h 410"/>
                <a:gd name="T2" fmla="*/ 55 w 404"/>
                <a:gd name="T3" fmla="*/ 410 h 410"/>
                <a:gd name="T4" fmla="*/ 0 w 404"/>
                <a:gd name="T5" fmla="*/ 256 h 410"/>
                <a:gd name="T6" fmla="*/ 222 w 404"/>
                <a:gd name="T7" fmla="*/ 0 h 410"/>
                <a:gd name="T8" fmla="*/ 244 w 404"/>
                <a:gd name="T9" fmla="*/ 17 h 410"/>
                <a:gd name="T10" fmla="*/ 403 w 404"/>
                <a:gd name="T11" fmla="*/ 409 h 410"/>
              </a:gdLst>
              <a:ahLst/>
              <a:cxnLst>
                <a:cxn ang="0">
                  <a:pos x="T0" y="T1"/>
                </a:cxn>
                <a:cxn ang="0">
                  <a:pos x="T2" y="T3"/>
                </a:cxn>
                <a:cxn ang="0">
                  <a:pos x="T4" y="T5"/>
                </a:cxn>
                <a:cxn ang="0">
                  <a:pos x="T6" y="T7"/>
                </a:cxn>
                <a:cxn ang="0">
                  <a:pos x="T8" y="T9"/>
                </a:cxn>
                <a:cxn ang="0">
                  <a:pos x="T10" y="T11"/>
                </a:cxn>
              </a:cxnLst>
              <a:rect l="0" t="0" r="r" b="b"/>
              <a:pathLst>
                <a:path w="404" h="410">
                  <a:moveTo>
                    <a:pt x="403" y="409"/>
                  </a:moveTo>
                  <a:cubicBezTo>
                    <a:pt x="55" y="410"/>
                    <a:pt x="55" y="410"/>
                    <a:pt x="55" y="410"/>
                  </a:cubicBezTo>
                  <a:cubicBezTo>
                    <a:pt x="0" y="256"/>
                    <a:pt x="0" y="256"/>
                    <a:pt x="0" y="256"/>
                  </a:cubicBezTo>
                  <a:cubicBezTo>
                    <a:pt x="222" y="0"/>
                    <a:pt x="222" y="0"/>
                    <a:pt x="222" y="0"/>
                  </a:cubicBezTo>
                  <a:cubicBezTo>
                    <a:pt x="244" y="17"/>
                    <a:pt x="244" y="17"/>
                    <a:pt x="244" y="17"/>
                  </a:cubicBezTo>
                  <a:cubicBezTo>
                    <a:pt x="244" y="17"/>
                    <a:pt x="404" y="167"/>
                    <a:pt x="403" y="409"/>
                  </a:cubicBezTo>
                  <a:close/>
                </a:path>
              </a:pathLst>
            </a:custGeom>
            <a:solidFill>
              <a:schemeClr val="accent1">
                <a:lumMod val="60000"/>
                <a:lumOff val="40000"/>
              </a:schemeClr>
            </a:solidFill>
            <a:ln w="3175" cap="flat">
              <a:solidFill>
                <a:schemeClr val="accent1">
                  <a:lumMod val="75000"/>
                </a:schemeClr>
              </a:solid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highlight>
                  <a:srgbClr val="000080"/>
                </a:highlight>
              </a:endParaRPr>
            </a:p>
          </p:txBody>
        </p:sp>
        <p:sp>
          <p:nvSpPr>
            <p:cNvPr id="82" name="Freeform 503">
              <a:extLst>
                <a:ext uri="{FF2B5EF4-FFF2-40B4-BE49-F238E27FC236}">
                  <a16:creationId xmlns:a16="http://schemas.microsoft.com/office/drawing/2014/main" id="{816D45AE-B88E-4AFB-8B9B-254D2B6C46F5}"/>
                </a:ext>
              </a:extLst>
            </p:cNvPr>
            <p:cNvSpPr>
              <a:spLocks/>
            </p:cNvSpPr>
            <p:nvPr/>
          </p:nvSpPr>
          <p:spPr bwMode="auto">
            <a:xfrm>
              <a:off x="3595653" y="1498241"/>
              <a:ext cx="1957372" cy="1984263"/>
            </a:xfrm>
            <a:custGeom>
              <a:avLst/>
              <a:gdLst>
                <a:gd name="T0" fmla="*/ 0 w 430"/>
                <a:gd name="T1" fmla="*/ 6 h 436"/>
                <a:gd name="T2" fmla="*/ 7 w 430"/>
                <a:gd name="T3" fmla="*/ 383 h 436"/>
                <a:gd name="T4" fmla="*/ 177 w 430"/>
                <a:gd name="T5" fmla="*/ 436 h 436"/>
                <a:gd name="T6" fmla="*/ 430 w 430"/>
                <a:gd name="T7" fmla="*/ 175 h 436"/>
                <a:gd name="T8" fmla="*/ 0 w 430"/>
                <a:gd name="T9" fmla="*/ 6 h 436"/>
              </a:gdLst>
              <a:ahLst/>
              <a:cxnLst>
                <a:cxn ang="0">
                  <a:pos x="T0" y="T1"/>
                </a:cxn>
                <a:cxn ang="0">
                  <a:pos x="T2" y="T3"/>
                </a:cxn>
                <a:cxn ang="0">
                  <a:pos x="T4" y="T5"/>
                </a:cxn>
                <a:cxn ang="0">
                  <a:pos x="T6" y="T7"/>
                </a:cxn>
                <a:cxn ang="0">
                  <a:pos x="T8" y="T9"/>
                </a:cxn>
              </a:cxnLst>
              <a:rect l="0" t="0" r="r" b="b"/>
              <a:pathLst>
                <a:path w="430" h="436">
                  <a:moveTo>
                    <a:pt x="0" y="6"/>
                  </a:moveTo>
                  <a:cubicBezTo>
                    <a:pt x="7" y="383"/>
                    <a:pt x="7" y="383"/>
                    <a:pt x="7" y="383"/>
                  </a:cubicBezTo>
                  <a:cubicBezTo>
                    <a:pt x="177" y="436"/>
                    <a:pt x="177" y="436"/>
                    <a:pt x="177" y="436"/>
                  </a:cubicBezTo>
                  <a:cubicBezTo>
                    <a:pt x="430" y="175"/>
                    <a:pt x="430" y="175"/>
                    <a:pt x="430" y="175"/>
                  </a:cubicBezTo>
                  <a:cubicBezTo>
                    <a:pt x="430" y="175"/>
                    <a:pt x="262" y="0"/>
                    <a:pt x="0" y="6"/>
                  </a:cubicBezTo>
                  <a:close/>
                </a:path>
              </a:pathLst>
            </a:custGeom>
            <a:solidFill>
              <a:schemeClr val="accent1">
                <a:lumMod val="20000"/>
                <a:lumOff val="80000"/>
              </a:schemeClr>
            </a:solidFill>
            <a:ln w="3175" cap="flat">
              <a:solidFill>
                <a:schemeClr val="accent1">
                  <a:lumMod val="75000"/>
                </a:schemeClr>
              </a:solid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83" name="Group 82">
              <a:extLst>
                <a:ext uri="{FF2B5EF4-FFF2-40B4-BE49-F238E27FC236}">
                  <a16:creationId xmlns:a16="http://schemas.microsoft.com/office/drawing/2014/main" id="{1A1E75CD-15A1-4C08-8D61-15E367E24B01}"/>
                </a:ext>
              </a:extLst>
            </p:cNvPr>
            <p:cNvGrpSpPr/>
            <p:nvPr/>
          </p:nvGrpSpPr>
          <p:grpSpPr>
            <a:xfrm>
              <a:off x="2844592" y="3067595"/>
              <a:ext cx="1930480" cy="1930479"/>
              <a:chOff x="1497013" y="3295650"/>
              <a:chExt cx="1595438" cy="1595437"/>
            </a:xfrm>
          </p:grpSpPr>
          <p:sp>
            <p:nvSpPr>
              <p:cNvPr id="92" name="Oval 91">
                <a:extLst>
                  <a:ext uri="{FF2B5EF4-FFF2-40B4-BE49-F238E27FC236}">
                    <a16:creationId xmlns:a16="http://schemas.microsoft.com/office/drawing/2014/main" id="{1378F8C5-FAF3-4AE9-B8AD-9CC8C2892A9E}"/>
                  </a:ext>
                </a:extLst>
              </p:cNvPr>
              <p:cNvSpPr>
                <a:spLocks noChangeArrowheads="1"/>
              </p:cNvSpPr>
              <p:nvPr/>
            </p:nvSpPr>
            <p:spPr bwMode="auto">
              <a:xfrm>
                <a:off x="1497013" y="3295650"/>
                <a:ext cx="1595438" cy="1595437"/>
              </a:xfrm>
              <a:prstGeom prst="ellipse">
                <a:avLst/>
              </a:prstGeom>
              <a:solidFill>
                <a:schemeClr val="bg2">
                  <a:lumMod val="40000"/>
                  <a:lumOff val="60000"/>
                </a:schemeClr>
              </a:solidFill>
              <a:ln w="3175" cap="flat">
                <a:solidFill>
                  <a:schemeClr val="accent1">
                    <a:lumMod val="75000"/>
                  </a:schemeClr>
                </a:solid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Oval 92">
                <a:extLst>
                  <a:ext uri="{FF2B5EF4-FFF2-40B4-BE49-F238E27FC236}">
                    <a16:creationId xmlns:a16="http://schemas.microsoft.com/office/drawing/2014/main" id="{DCDCAC9F-54AD-4F62-A1E8-296C744E58C7}"/>
                  </a:ext>
                </a:extLst>
              </p:cNvPr>
              <p:cNvSpPr>
                <a:spLocks noChangeArrowheads="1"/>
              </p:cNvSpPr>
              <p:nvPr/>
            </p:nvSpPr>
            <p:spPr bwMode="auto">
              <a:xfrm>
                <a:off x="1625600" y="3424238"/>
                <a:ext cx="1338263" cy="1338262"/>
              </a:xfrm>
              <a:prstGeom prst="ellipse">
                <a:avLst/>
              </a:prstGeom>
              <a:solidFill>
                <a:schemeClr val="bg2">
                  <a:lumMod val="50000"/>
                </a:schemeClr>
              </a:solidFill>
              <a:ln w="3175" cap="flat">
                <a:solidFill>
                  <a:schemeClr val="accent1">
                    <a:lumMod val="75000"/>
                  </a:schemeClr>
                </a:solid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4" name="Oval 93">
                <a:extLst>
                  <a:ext uri="{FF2B5EF4-FFF2-40B4-BE49-F238E27FC236}">
                    <a16:creationId xmlns:a16="http://schemas.microsoft.com/office/drawing/2014/main" id="{26866050-7F16-481C-9AA3-708B9C37FCDB}"/>
                  </a:ext>
                </a:extLst>
              </p:cNvPr>
              <p:cNvSpPr>
                <a:spLocks noChangeArrowheads="1"/>
              </p:cNvSpPr>
              <p:nvPr/>
            </p:nvSpPr>
            <p:spPr bwMode="auto">
              <a:xfrm>
                <a:off x="1733106" y="3531743"/>
                <a:ext cx="1123251" cy="1123251"/>
              </a:xfrm>
              <a:prstGeom prst="ellipse">
                <a:avLst/>
              </a:prstGeom>
              <a:solidFill>
                <a:schemeClr val="bg2"/>
              </a:solidFill>
              <a:ln w="3175" cap="flat">
                <a:solidFill>
                  <a:schemeClr val="accent1">
                    <a:lumMod val="75000"/>
                  </a:schemeClr>
                </a:solid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4" name="TextBox 105">
              <a:extLst>
                <a:ext uri="{FF2B5EF4-FFF2-40B4-BE49-F238E27FC236}">
                  <a16:creationId xmlns:a16="http://schemas.microsoft.com/office/drawing/2014/main" id="{8EEC36EC-919B-4464-B43F-023D00CDC63F}"/>
                </a:ext>
              </a:extLst>
            </p:cNvPr>
            <p:cNvSpPr txBox="1"/>
            <p:nvPr/>
          </p:nvSpPr>
          <p:spPr>
            <a:xfrm>
              <a:off x="3807882" y="2550881"/>
              <a:ext cx="1131682" cy="215513"/>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rPr>
                <a:t>Identification</a:t>
              </a:r>
            </a:p>
          </p:txBody>
        </p:sp>
        <p:sp>
          <p:nvSpPr>
            <p:cNvPr id="85" name="TextBox 128">
              <a:extLst>
                <a:ext uri="{FF2B5EF4-FFF2-40B4-BE49-F238E27FC236}">
                  <a16:creationId xmlns:a16="http://schemas.microsoft.com/office/drawing/2014/main" id="{41A0DA81-C3C9-44DA-915D-A07C45327EBC}"/>
                </a:ext>
              </a:extLst>
            </p:cNvPr>
            <p:cNvSpPr txBox="1"/>
            <p:nvPr/>
          </p:nvSpPr>
          <p:spPr>
            <a:xfrm>
              <a:off x="4875831" y="3443084"/>
              <a:ext cx="993205" cy="20410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rPr>
                <a:t>Strategy</a:t>
              </a:r>
            </a:p>
          </p:txBody>
        </p:sp>
        <p:sp>
          <p:nvSpPr>
            <p:cNvPr id="86" name="TextBox 133">
              <a:extLst>
                <a:ext uri="{FF2B5EF4-FFF2-40B4-BE49-F238E27FC236}">
                  <a16:creationId xmlns:a16="http://schemas.microsoft.com/office/drawing/2014/main" id="{E935354E-3D61-4499-95BF-3402314CEF6B}"/>
                </a:ext>
              </a:extLst>
            </p:cNvPr>
            <p:cNvSpPr txBox="1"/>
            <p:nvPr/>
          </p:nvSpPr>
          <p:spPr>
            <a:xfrm>
              <a:off x="4816578" y="4809619"/>
              <a:ext cx="993205" cy="184666"/>
            </a:xfrm>
            <a:prstGeom prst="rect">
              <a:avLst/>
            </a:prstGeom>
            <a:noFill/>
            <a:ln w="6350">
              <a:solidFill>
                <a:schemeClr val="accent1">
                  <a:lumMod val="75000"/>
                </a:schemeClr>
              </a:solid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rPr>
                <a:t>Deployment</a:t>
              </a:r>
            </a:p>
          </p:txBody>
        </p:sp>
        <p:sp>
          <p:nvSpPr>
            <p:cNvPr id="88" name="TextBox 105">
              <a:extLst>
                <a:ext uri="{FF2B5EF4-FFF2-40B4-BE49-F238E27FC236}">
                  <a16:creationId xmlns:a16="http://schemas.microsoft.com/office/drawing/2014/main" id="{9707D92E-0E88-4543-99F6-C8567CF2A419}"/>
                </a:ext>
              </a:extLst>
            </p:cNvPr>
            <p:cNvSpPr txBox="1"/>
            <p:nvPr/>
          </p:nvSpPr>
          <p:spPr>
            <a:xfrm>
              <a:off x="3851488" y="1972356"/>
              <a:ext cx="993205" cy="492443"/>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a:solidFill>
                    <a:schemeClr val="bg1"/>
                  </a:solidFill>
                  <a:latin typeface="+mj-lt"/>
                </a:rPr>
                <a:t>01</a:t>
              </a:r>
            </a:p>
          </p:txBody>
        </p:sp>
        <p:sp>
          <p:nvSpPr>
            <p:cNvPr id="89" name="TextBox 105">
              <a:extLst>
                <a:ext uri="{FF2B5EF4-FFF2-40B4-BE49-F238E27FC236}">
                  <a16:creationId xmlns:a16="http://schemas.microsoft.com/office/drawing/2014/main" id="{5E0C19C7-1DCF-4B34-B122-2D00CD509E9B}"/>
                </a:ext>
              </a:extLst>
            </p:cNvPr>
            <p:cNvSpPr txBox="1"/>
            <p:nvPr/>
          </p:nvSpPr>
          <p:spPr>
            <a:xfrm>
              <a:off x="4875831" y="3020710"/>
              <a:ext cx="993205" cy="492443"/>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chemeClr val="bg1"/>
                  </a:solidFill>
                  <a:latin typeface="+mj-lt"/>
                </a:rPr>
                <a:t>02</a:t>
              </a:r>
            </a:p>
          </p:txBody>
        </p:sp>
        <p:sp>
          <p:nvSpPr>
            <p:cNvPr id="90" name="TextBox 105">
              <a:extLst>
                <a:ext uri="{FF2B5EF4-FFF2-40B4-BE49-F238E27FC236}">
                  <a16:creationId xmlns:a16="http://schemas.microsoft.com/office/drawing/2014/main" id="{3E43CCFD-4A91-4986-B7C6-1C8876637A90}"/>
                </a:ext>
              </a:extLst>
            </p:cNvPr>
            <p:cNvSpPr txBox="1"/>
            <p:nvPr/>
          </p:nvSpPr>
          <p:spPr>
            <a:xfrm>
              <a:off x="4787500" y="4334196"/>
              <a:ext cx="993205" cy="492443"/>
            </a:xfrm>
            <a:prstGeom prst="rect">
              <a:avLst/>
            </a:prstGeom>
            <a:noFill/>
            <a:ln w="6350">
              <a:solidFill>
                <a:schemeClr val="accent1">
                  <a:lumMod val="75000"/>
                </a:schemeClr>
              </a:solid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a:solidFill>
                    <a:schemeClr val="bg1"/>
                  </a:solidFill>
                  <a:latin typeface="+mj-lt"/>
                </a:rPr>
                <a:t>03</a:t>
              </a:r>
            </a:p>
          </p:txBody>
        </p:sp>
      </p:grpSp>
      <p:pic>
        <p:nvPicPr>
          <p:cNvPr id="95" name="Graphic 94" descr="Bullseye with solid fill">
            <a:extLst>
              <a:ext uri="{FF2B5EF4-FFF2-40B4-BE49-F238E27FC236}">
                <a16:creationId xmlns:a16="http://schemas.microsoft.com/office/drawing/2014/main" id="{792CB076-40EC-4ACB-8CE6-F6D06AFA35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02400" y="3250976"/>
            <a:ext cx="441169" cy="441169"/>
          </a:xfrm>
          <a:prstGeom prst="rect">
            <a:avLst/>
          </a:prstGeom>
        </p:spPr>
      </p:pic>
      <p:sp>
        <p:nvSpPr>
          <p:cNvPr id="96" name="TextBox 95">
            <a:extLst>
              <a:ext uri="{FF2B5EF4-FFF2-40B4-BE49-F238E27FC236}">
                <a16:creationId xmlns:a16="http://schemas.microsoft.com/office/drawing/2014/main" id="{0828C353-17A8-464B-B674-E8EDAE43F2AF}"/>
              </a:ext>
            </a:extLst>
          </p:cNvPr>
          <p:cNvSpPr txBox="1"/>
          <p:nvPr/>
        </p:nvSpPr>
        <p:spPr>
          <a:xfrm>
            <a:off x="5938954" y="3613322"/>
            <a:ext cx="1226492" cy="646331"/>
          </a:xfrm>
          <a:prstGeom prst="rect">
            <a:avLst/>
          </a:prstGeom>
          <a:noFill/>
        </p:spPr>
        <p:txBody>
          <a:bodyPr wrap="square" rtlCol="0">
            <a:spAutoFit/>
          </a:bodyPr>
          <a:lstStyle/>
          <a:p>
            <a:pPr algn="ctr"/>
            <a:r>
              <a:rPr lang="en-US" dirty="0"/>
              <a:t>Predictive </a:t>
            </a:r>
          </a:p>
          <a:p>
            <a:pPr algn="ctr"/>
            <a:r>
              <a:rPr lang="en-US" dirty="0"/>
              <a:t>Model</a:t>
            </a:r>
          </a:p>
        </p:txBody>
      </p:sp>
      <p:sp>
        <p:nvSpPr>
          <p:cNvPr id="97" name="TextBox 96">
            <a:extLst>
              <a:ext uri="{FF2B5EF4-FFF2-40B4-BE49-F238E27FC236}">
                <a16:creationId xmlns:a16="http://schemas.microsoft.com/office/drawing/2014/main" id="{C0334B14-D335-4D7B-9F1C-696B3A6A2443}"/>
              </a:ext>
            </a:extLst>
          </p:cNvPr>
          <p:cNvSpPr txBox="1"/>
          <p:nvPr/>
        </p:nvSpPr>
        <p:spPr>
          <a:xfrm>
            <a:off x="9472785" y="1256109"/>
            <a:ext cx="2451705" cy="923330"/>
          </a:xfrm>
          <a:prstGeom prst="rect">
            <a:avLst/>
          </a:prstGeom>
          <a:noFill/>
        </p:spPr>
        <p:txBody>
          <a:bodyPr wrap="square" rtlCol="0">
            <a:spAutoFit/>
          </a:bodyPr>
          <a:lstStyle/>
          <a:p>
            <a:r>
              <a:rPr lang="en-US" dirty="0"/>
              <a:t>Identify the risk of high cancellation in customers booking</a:t>
            </a:r>
          </a:p>
        </p:txBody>
      </p:sp>
      <p:sp>
        <p:nvSpPr>
          <p:cNvPr id="98" name="TextBox 97">
            <a:extLst>
              <a:ext uri="{FF2B5EF4-FFF2-40B4-BE49-F238E27FC236}">
                <a16:creationId xmlns:a16="http://schemas.microsoft.com/office/drawing/2014/main" id="{FB3F7F61-D8BE-46D0-88A1-7B2A4091FFA7}"/>
              </a:ext>
            </a:extLst>
          </p:cNvPr>
          <p:cNvSpPr txBox="1"/>
          <p:nvPr/>
        </p:nvSpPr>
        <p:spPr>
          <a:xfrm>
            <a:off x="9472785" y="2409950"/>
            <a:ext cx="2427820" cy="923330"/>
          </a:xfrm>
          <a:prstGeom prst="rect">
            <a:avLst/>
          </a:prstGeom>
          <a:noFill/>
        </p:spPr>
        <p:txBody>
          <a:bodyPr wrap="square" rtlCol="0">
            <a:spAutoFit/>
          </a:bodyPr>
          <a:lstStyle/>
          <a:p>
            <a:r>
              <a:rPr lang="en-US" dirty="0"/>
              <a:t>Strategically plan for</a:t>
            </a:r>
          </a:p>
          <a:p>
            <a:r>
              <a:rPr lang="en-US" dirty="0"/>
              <a:t>preventive actions and overbooking policies</a:t>
            </a:r>
          </a:p>
        </p:txBody>
      </p:sp>
      <p:sp>
        <p:nvSpPr>
          <p:cNvPr id="99" name="TextBox 98">
            <a:extLst>
              <a:ext uri="{FF2B5EF4-FFF2-40B4-BE49-F238E27FC236}">
                <a16:creationId xmlns:a16="http://schemas.microsoft.com/office/drawing/2014/main" id="{769F0922-28DF-4790-8190-30DAE963F398}"/>
              </a:ext>
            </a:extLst>
          </p:cNvPr>
          <p:cNvSpPr txBox="1"/>
          <p:nvPr/>
        </p:nvSpPr>
        <p:spPr>
          <a:xfrm>
            <a:off x="9543484" y="3828965"/>
            <a:ext cx="2219325" cy="923330"/>
          </a:xfrm>
          <a:prstGeom prst="rect">
            <a:avLst/>
          </a:prstGeom>
          <a:noFill/>
        </p:spPr>
        <p:txBody>
          <a:bodyPr wrap="square" rtlCol="0">
            <a:spAutoFit/>
          </a:bodyPr>
          <a:lstStyle/>
          <a:p>
            <a:r>
              <a:rPr lang="en-US" dirty="0"/>
              <a:t>Lower the cancellation rate and cancellation costs</a:t>
            </a:r>
          </a:p>
        </p:txBody>
      </p:sp>
      <p:pic>
        <p:nvPicPr>
          <p:cNvPr id="4" name="Graphic 3" descr="Warning with solid fill">
            <a:extLst>
              <a:ext uri="{FF2B5EF4-FFF2-40B4-BE49-F238E27FC236}">
                <a16:creationId xmlns:a16="http://schemas.microsoft.com/office/drawing/2014/main" id="{761FB667-DAA3-42C5-8D97-AFF219A435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2296" y="3126082"/>
            <a:ext cx="314993" cy="314993"/>
          </a:xfrm>
          <a:prstGeom prst="rect">
            <a:avLst/>
          </a:prstGeom>
        </p:spPr>
      </p:pic>
      <p:sp>
        <p:nvSpPr>
          <p:cNvPr id="8" name="Rectangle: Rounded Corners 7">
            <a:extLst>
              <a:ext uri="{FF2B5EF4-FFF2-40B4-BE49-F238E27FC236}">
                <a16:creationId xmlns:a16="http://schemas.microsoft.com/office/drawing/2014/main" id="{20F37603-62C3-4C54-AF09-414B9C3E49BF}"/>
              </a:ext>
            </a:extLst>
          </p:cNvPr>
          <p:cNvSpPr/>
          <p:nvPr/>
        </p:nvSpPr>
        <p:spPr>
          <a:xfrm>
            <a:off x="271089" y="4820891"/>
            <a:ext cx="1591251" cy="771348"/>
          </a:xfrm>
          <a:prstGeom prst="roundRect">
            <a:avLst/>
          </a:prstGeom>
          <a:solidFill>
            <a:schemeClr val="accent1"/>
          </a:solidFill>
          <a:ln>
            <a:solidFill>
              <a:schemeClr val="accent1">
                <a:lumMod val="40000"/>
                <a:lumOff val="6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a:t>Restrictive cancellation policies</a:t>
            </a:r>
            <a:endParaRPr lang="bs-Latn-BA" sz="1400"/>
          </a:p>
        </p:txBody>
      </p:sp>
      <p:sp>
        <p:nvSpPr>
          <p:cNvPr id="15" name="Arrow: Right 14">
            <a:extLst>
              <a:ext uri="{FF2B5EF4-FFF2-40B4-BE49-F238E27FC236}">
                <a16:creationId xmlns:a16="http://schemas.microsoft.com/office/drawing/2014/main" id="{F3F66301-F5E0-4834-8659-34E838C21FBD}"/>
              </a:ext>
            </a:extLst>
          </p:cNvPr>
          <p:cNvSpPr/>
          <p:nvPr/>
        </p:nvSpPr>
        <p:spPr>
          <a:xfrm rot="2436967">
            <a:off x="2395383" y="4444685"/>
            <a:ext cx="538968" cy="168458"/>
          </a:xfrm>
          <a:prstGeom prst="rightArrow">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bs-Latn-BA"/>
          </a:p>
        </p:txBody>
      </p:sp>
      <p:sp>
        <p:nvSpPr>
          <p:cNvPr id="17" name="Arrow: Chevron 16">
            <a:extLst>
              <a:ext uri="{FF2B5EF4-FFF2-40B4-BE49-F238E27FC236}">
                <a16:creationId xmlns:a16="http://schemas.microsoft.com/office/drawing/2014/main" id="{32ED665A-23D9-4E10-BB5A-71A4A225FA80}"/>
              </a:ext>
            </a:extLst>
          </p:cNvPr>
          <p:cNvSpPr/>
          <p:nvPr/>
        </p:nvSpPr>
        <p:spPr>
          <a:xfrm>
            <a:off x="3667885" y="3061959"/>
            <a:ext cx="904801" cy="1015663"/>
          </a:xfrm>
          <a:prstGeom prst="chevron">
            <a:avLst/>
          </a:prstGeom>
          <a:solidFill>
            <a:schemeClr val="accent1"/>
          </a:solidFill>
          <a:ln>
            <a:solidFill>
              <a:schemeClr val="accent1">
                <a:lumMod val="40000"/>
                <a:lumOff val="6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bs-Latn-BA">
              <a:solidFill>
                <a:schemeClr val="tx1"/>
              </a:solidFill>
            </a:endParaRPr>
          </a:p>
        </p:txBody>
      </p:sp>
      <p:sp>
        <p:nvSpPr>
          <p:cNvPr id="104" name="Arrow: Right 103">
            <a:extLst>
              <a:ext uri="{FF2B5EF4-FFF2-40B4-BE49-F238E27FC236}">
                <a16:creationId xmlns:a16="http://schemas.microsoft.com/office/drawing/2014/main" id="{52863832-B713-48F4-B40D-80ECECC4BE13}"/>
              </a:ext>
            </a:extLst>
          </p:cNvPr>
          <p:cNvSpPr/>
          <p:nvPr/>
        </p:nvSpPr>
        <p:spPr>
          <a:xfrm rot="8211160">
            <a:off x="1276504" y="4421962"/>
            <a:ext cx="538968" cy="168458"/>
          </a:xfrm>
          <a:prstGeom prst="rightArrow">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bs-Latn-BA"/>
          </a:p>
        </p:txBody>
      </p:sp>
      <p:sp>
        <p:nvSpPr>
          <p:cNvPr id="44" name="Rectangle: Rounded Corners 43">
            <a:extLst>
              <a:ext uri="{FF2B5EF4-FFF2-40B4-BE49-F238E27FC236}">
                <a16:creationId xmlns:a16="http://schemas.microsoft.com/office/drawing/2014/main" id="{B18DA6FA-97AF-447E-8FF7-73FBA2D0871C}"/>
              </a:ext>
            </a:extLst>
          </p:cNvPr>
          <p:cNvSpPr/>
          <p:nvPr/>
        </p:nvSpPr>
        <p:spPr>
          <a:xfrm>
            <a:off x="5375817" y="6061018"/>
            <a:ext cx="2572344" cy="355595"/>
          </a:xfrm>
          <a:prstGeom prst="roundRect">
            <a:avLst/>
          </a:prstGeom>
          <a:solidFill>
            <a:schemeClr val="tx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lumMod val="75000"/>
                  </a:schemeClr>
                </a:solidFill>
              </a:rPr>
              <a:t>Our solution</a:t>
            </a:r>
          </a:p>
        </p:txBody>
      </p:sp>
    </p:spTree>
    <p:extLst>
      <p:ext uri="{BB962C8B-B14F-4D97-AF65-F5344CB8AC3E}">
        <p14:creationId xmlns:p14="http://schemas.microsoft.com/office/powerpoint/2010/main" val="61864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232493" y="2404699"/>
            <a:ext cx="667657" cy="667657"/>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232493" y="0"/>
            <a:ext cx="667657" cy="667657"/>
          </a:xfrm>
          <a:prstGeom prst="rect">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32493" y="798285"/>
            <a:ext cx="667657" cy="667657"/>
          </a:xfrm>
          <a:prstGeom prst="rect">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2446277" y="2404699"/>
            <a:ext cx="667657" cy="667657"/>
          </a:xfrm>
          <a:prstGeom prst="rect">
            <a:avLst/>
          </a:prstGeom>
          <a:solidFill>
            <a:srgbClr val="7C7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2446277" y="0"/>
            <a:ext cx="667657" cy="667657"/>
          </a:xfrm>
          <a:prstGeom prst="rect">
            <a:avLst/>
          </a:prstGeom>
          <a:solidFill>
            <a:srgbClr val="015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2446277" y="798285"/>
            <a:ext cx="667657" cy="667657"/>
          </a:xfrm>
          <a:prstGeom prst="rect">
            <a:avLst/>
          </a:prstGeom>
          <a:solidFill>
            <a:srgbClr val="389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4018709" y="2404699"/>
            <a:ext cx="667657" cy="6676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4018709" y="0"/>
            <a:ext cx="667657" cy="667657"/>
          </a:xfrm>
          <a:prstGeom prst="rect">
            <a:avLst/>
          </a:prstGeom>
          <a:solidFill>
            <a:srgbClr val="018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4018709" y="798285"/>
            <a:ext cx="667657" cy="667657"/>
          </a:xfrm>
          <a:prstGeom prst="rect">
            <a:avLst/>
          </a:prstGeom>
          <a:solidFill>
            <a:srgbClr val="7AC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3232493" y="1594919"/>
            <a:ext cx="667657" cy="667657"/>
          </a:xfrm>
          <a:prstGeom prst="rect">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2446276" y="1594919"/>
            <a:ext cx="667657" cy="667657"/>
          </a:xfrm>
          <a:prstGeom prst="rect">
            <a:avLst/>
          </a:prstGeom>
          <a:solidFill>
            <a:srgbClr val="FE8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4018709" y="1594919"/>
            <a:ext cx="667657" cy="667657"/>
          </a:xfrm>
          <a:prstGeom prst="rect">
            <a:avLst/>
          </a:prstGeom>
          <a:solidFill>
            <a:srgbClr val="FEB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93E238E-C7B6-4C46-964C-51F5C31F35BB}"/>
              </a:ext>
            </a:extLst>
          </p:cNvPr>
          <p:cNvGrpSpPr/>
          <p:nvPr/>
        </p:nvGrpSpPr>
        <p:grpSpPr>
          <a:xfrm>
            <a:off x="4037014" y="1781176"/>
            <a:ext cx="4429125" cy="4430713"/>
            <a:chOff x="4037014" y="1781176"/>
            <a:chExt cx="4429125" cy="4430713"/>
          </a:xfrm>
        </p:grpSpPr>
        <p:sp>
          <p:nvSpPr>
            <p:cNvPr id="88" name="Freeform 5"/>
            <p:cNvSpPr>
              <a:spLocks/>
            </p:cNvSpPr>
            <p:nvPr/>
          </p:nvSpPr>
          <p:spPr bwMode="auto">
            <a:xfrm>
              <a:off x="4356101" y="2081214"/>
              <a:ext cx="458788" cy="458788"/>
            </a:xfrm>
            <a:custGeom>
              <a:avLst/>
              <a:gdLst>
                <a:gd name="T0" fmla="*/ 250 w 289"/>
                <a:gd name="T1" fmla="*/ 289 h 289"/>
                <a:gd name="T2" fmla="*/ 0 w 289"/>
                <a:gd name="T3" fmla="*/ 38 h 289"/>
                <a:gd name="T4" fmla="*/ 38 w 289"/>
                <a:gd name="T5" fmla="*/ 0 h 289"/>
                <a:gd name="T6" fmla="*/ 289 w 289"/>
                <a:gd name="T7" fmla="*/ 250 h 289"/>
                <a:gd name="T8" fmla="*/ 250 w 289"/>
                <a:gd name="T9" fmla="*/ 289 h 289"/>
              </a:gdLst>
              <a:ahLst/>
              <a:cxnLst>
                <a:cxn ang="0">
                  <a:pos x="T0" y="T1"/>
                </a:cxn>
                <a:cxn ang="0">
                  <a:pos x="T2" y="T3"/>
                </a:cxn>
                <a:cxn ang="0">
                  <a:pos x="T4" y="T5"/>
                </a:cxn>
                <a:cxn ang="0">
                  <a:pos x="T6" y="T7"/>
                </a:cxn>
                <a:cxn ang="0">
                  <a:pos x="T8" y="T9"/>
                </a:cxn>
              </a:cxnLst>
              <a:rect l="0" t="0" r="r" b="b"/>
              <a:pathLst>
                <a:path w="289" h="289">
                  <a:moveTo>
                    <a:pt x="250" y="289"/>
                  </a:moveTo>
                  <a:lnTo>
                    <a:pt x="0" y="38"/>
                  </a:lnTo>
                  <a:lnTo>
                    <a:pt x="38" y="0"/>
                  </a:lnTo>
                  <a:lnTo>
                    <a:pt x="289" y="250"/>
                  </a:lnTo>
                  <a:lnTo>
                    <a:pt x="250" y="289"/>
                  </a:ln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 name="Freeform 6"/>
            <p:cNvSpPr>
              <a:spLocks/>
            </p:cNvSpPr>
            <p:nvPr/>
          </p:nvSpPr>
          <p:spPr bwMode="auto">
            <a:xfrm>
              <a:off x="4283076" y="2008189"/>
              <a:ext cx="215900" cy="215900"/>
            </a:xfrm>
            <a:custGeom>
              <a:avLst/>
              <a:gdLst>
                <a:gd name="T0" fmla="*/ 78 w 95"/>
                <a:gd name="T1" fmla="*/ 17 h 95"/>
                <a:gd name="T2" fmla="*/ 17 w 95"/>
                <a:gd name="T3" fmla="*/ 17 h 95"/>
                <a:gd name="T4" fmla="*/ 17 w 95"/>
                <a:gd name="T5" fmla="*/ 78 h 95"/>
                <a:gd name="T6" fmla="*/ 78 w 95"/>
                <a:gd name="T7" fmla="*/ 78 h 95"/>
                <a:gd name="T8" fmla="*/ 78 w 95"/>
                <a:gd name="T9" fmla="*/ 17 h 95"/>
              </a:gdLst>
              <a:ahLst/>
              <a:cxnLst>
                <a:cxn ang="0">
                  <a:pos x="T0" y="T1"/>
                </a:cxn>
                <a:cxn ang="0">
                  <a:pos x="T2" y="T3"/>
                </a:cxn>
                <a:cxn ang="0">
                  <a:pos x="T4" y="T5"/>
                </a:cxn>
                <a:cxn ang="0">
                  <a:pos x="T6" y="T7"/>
                </a:cxn>
                <a:cxn ang="0">
                  <a:pos x="T8" y="T9"/>
                </a:cxn>
              </a:cxnLst>
              <a:rect l="0" t="0" r="r" b="b"/>
              <a:pathLst>
                <a:path w="95" h="95">
                  <a:moveTo>
                    <a:pt x="78" y="17"/>
                  </a:moveTo>
                  <a:cubicBezTo>
                    <a:pt x="61" y="0"/>
                    <a:pt x="34" y="0"/>
                    <a:pt x="17" y="17"/>
                  </a:cubicBezTo>
                  <a:cubicBezTo>
                    <a:pt x="0" y="34"/>
                    <a:pt x="0" y="61"/>
                    <a:pt x="17" y="78"/>
                  </a:cubicBezTo>
                  <a:cubicBezTo>
                    <a:pt x="34" y="95"/>
                    <a:pt x="61" y="95"/>
                    <a:pt x="78" y="78"/>
                  </a:cubicBezTo>
                  <a:cubicBezTo>
                    <a:pt x="95" y="61"/>
                    <a:pt x="95" y="34"/>
                    <a:pt x="78" y="17"/>
                  </a:cubicBez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 name="Freeform 9"/>
            <p:cNvSpPr>
              <a:spLocks/>
            </p:cNvSpPr>
            <p:nvPr/>
          </p:nvSpPr>
          <p:spPr bwMode="auto">
            <a:xfrm>
              <a:off x="4037014" y="1781176"/>
              <a:ext cx="4429125" cy="4430713"/>
            </a:xfrm>
            <a:custGeom>
              <a:avLst/>
              <a:gdLst>
                <a:gd name="T0" fmla="*/ 975 w 1950"/>
                <a:gd name="T1" fmla="*/ 1951 h 1951"/>
                <a:gd name="T2" fmla="*/ 285 w 1950"/>
                <a:gd name="T3" fmla="*/ 1665 h 1951"/>
                <a:gd name="T4" fmla="*/ 0 w 1950"/>
                <a:gd name="T5" fmla="*/ 976 h 1951"/>
                <a:gd name="T6" fmla="*/ 285 w 1950"/>
                <a:gd name="T7" fmla="*/ 286 h 1951"/>
                <a:gd name="T8" fmla="*/ 975 w 1950"/>
                <a:gd name="T9" fmla="*/ 0 h 1951"/>
                <a:gd name="T10" fmla="*/ 1019 w 1950"/>
                <a:gd name="T11" fmla="*/ 44 h 1951"/>
                <a:gd name="T12" fmla="*/ 975 w 1950"/>
                <a:gd name="T13" fmla="*/ 89 h 1951"/>
                <a:gd name="T14" fmla="*/ 348 w 1950"/>
                <a:gd name="T15" fmla="*/ 348 h 1951"/>
                <a:gd name="T16" fmla="*/ 88 w 1950"/>
                <a:gd name="T17" fmla="*/ 976 h 1951"/>
                <a:gd name="T18" fmla="*/ 348 w 1950"/>
                <a:gd name="T19" fmla="*/ 1603 h 1951"/>
                <a:gd name="T20" fmla="*/ 975 w 1950"/>
                <a:gd name="T21" fmla="*/ 1862 h 1951"/>
                <a:gd name="T22" fmla="*/ 1602 w 1950"/>
                <a:gd name="T23" fmla="*/ 1603 h 1951"/>
                <a:gd name="T24" fmla="*/ 1862 w 1950"/>
                <a:gd name="T25" fmla="*/ 976 h 1951"/>
                <a:gd name="T26" fmla="*/ 1906 w 1950"/>
                <a:gd name="T27" fmla="*/ 931 h 1951"/>
                <a:gd name="T28" fmla="*/ 1950 w 1950"/>
                <a:gd name="T29" fmla="*/ 976 h 1951"/>
                <a:gd name="T30" fmla="*/ 1665 w 1950"/>
                <a:gd name="T31" fmla="*/ 1665 h 1951"/>
                <a:gd name="T32" fmla="*/ 975 w 1950"/>
                <a:gd name="T33" fmla="*/ 1951 h 1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0" h="1951">
                  <a:moveTo>
                    <a:pt x="975" y="1951"/>
                  </a:moveTo>
                  <a:cubicBezTo>
                    <a:pt x="715" y="1951"/>
                    <a:pt x="470" y="1849"/>
                    <a:pt x="285" y="1665"/>
                  </a:cubicBezTo>
                  <a:cubicBezTo>
                    <a:pt x="101" y="1481"/>
                    <a:pt x="0" y="1236"/>
                    <a:pt x="0" y="976"/>
                  </a:cubicBezTo>
                  <a:cubicBezTo>
                    <a:pt x="0" y="715"/>
                    <a:pt x="101" y="470"/>
                    <a:pt x="285" y="286"/>
                  </a:cubicBezTo>
                  <a:cubicBezTo>
                    <a:pt x="470" y="102"/>
                    <a:pt x="715" y="0"/>
                    <a:pt x="975" y="0"/>
                  </a:cubicBezTo>
                  <a:cubicBezTo>
                    <a:pt x="1000" y="0"/>
                    <a:pt x="1019" y="20"/>
                    <a:pt x="1019" y="44"/>
                  </a:cubicBezTo>
                  <a:cubicBezTo>
                    <a:pt x="1019" y="69"/>
                    <a:pt x="1000" y="89"/>
                    <a:pt x="975" y="89"/>
                  </a:cubicBezTo>
                  <a:cubicBezTo>
                    <a:pt x="738" y="89"/>
                    <a:pt x="516" y="181"/>
                    <a:pt x="348" y="348"/>
                  </a:cubicBezTo>
                  <a:cubicBezTo>
                    <a:pt x="181" y="516"/>
                    <a:pt x="88" y="739"/>
                    <a:pt x="88" y="976"/>
                  </a:cubicBezTo>
                  <a:cubicBezTo>
                    <a:pt x="88" y="1212"/>
                    <a:pt x="181" y="1435"/>
                    <a:pt x="348" y="1603"/>
                  </a:cubicBezTo>
                  <a:cubicBezTo>
                    <a:pt x="516" y="1770"/>
                    <a:pt x="738" y="1862"/>
                    <a:pt x="975" y="1862"/>
                  </a:cubicBezTo>
                  <a:cubicBezTo>
                    <a:pt x="1212" y="1862"/>
                    <a:pt x="1435" y="1770"/>
                    <a:pt x="1602" y="1603"/>
                  </a:cubicBezTo>
                  <a:cubicBezTo>
                    <a:pt x="1770" y="1435"/>
                    <a:pt x="1862" y="1212"/>
                    <a:pt x="1862" y="976"/>
                  </a:cubicBezTo>
                  <a:cubicBezTo>
                    <a:pt x="1862" y="951"/>
                    <a:pt x="1882" y="931"/>
                    <a:pt x="1906" y="931"/>
                  </a:cubicBezTo>
                  <a:cubicBezTo>
                    <a:pt x="1931" y="931"/>
                    <a:pt x="1950" y="951"/>
                    <a:pt x="1950" y="976"/>
                  </a:cubicBezTo>
                  <a:cubicBezTo>
                    <a:pt x="1950" y="1236"/>
                    <a:pt x="1849" y="1481"/>
                    <a:pt x="1665" y="1665"/>
                  </a:cubicBezTo>
                  <a:cubicBezTo>
                    <a:pt x="1481" y="1849"/>
                    <a:pt x="1236" y="1951"/>
                    <a:pt x="975" y="1951"/>
                  </a:cubicBezTo>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91" name="Group 90"/>
          <p:cNvGrpSpPr/>
          <p:nvPr/>
        </p:nvGrpSpPr>
        <p:grpSpPr>
          <a:xfrm>
            <a:off x="4859339" y="2082800"/>
            <a:ext cx="3306763" cy="3295650"/>
            <a:chOff x="3059113" y="2082800"/>
            <a:chExt cx="3306763" cy="3295650"/>
          </a:xfrm>
          <a:solidFill>
            <a:srgbClr val="46B688"/>
          </a:solidFill>
          <a:effectLst>
            <a:outerShdw blurRad="38100" dist="25400" dir="5400000" algn="ctr" rotWithShape="0">
              <a:srgbClr val="000000">
                <a:alpha val="20000"/>
              </a:srgbClr>
            </a:outerShdw>
          </a:effectLst>
        </p:grpSpPr>
        <p:sp>
          <p:nvSpPr>
            <p:cNvPr id="92" name="Freeform 7"/>
            <p:cNvSpPr>
              <a:spLocks/>
            </p:cNvSpPr>
            <p:nvPr/>
          </p:nvSpPr>
          <p:spPr bwMode="auto">
            <a:xfrm>
              <a:off x="5705475" y="2265363"/>
              <a:ext cx="458788" cy="458788"/>
            </a:xfrm>
            <a:custGeom>
              <a:avLst/>
              <a:gdLst>
                <a:gd name="T0" fmla="*/ 38 w 289"/>
                <a:gd name="T1" fmla="*/ 289 h 289"/>
                <a:gd name="T2" fmla="*/ 0 w 289"/>
                <a:gd name="T3" fmla="*/ 250 h 289"/>
                <a:gd name="T4" fmla="*/ 249 w 289"/>
                <a:gd name="T5" fmla="*/ 0 h 289"/>
                <a:gd name="T6" fmla="*/ 289 w 289"/>
                <a:gd name="T7" fmla="*/ 40 h 289"/>
                <a:gd name="T8" fmla="*/ 38 w 289"/>
                <a:gd name="T9" fmla="*/ 289 h 289"/>
              </a:gdLst>
              <a:ahLst/>
              <a:cxnLst>
                <a:cxn ang="0">
                  <a:pos x="T0" y="T1"/>
                </a:cxn>
                <a:cxn ang="0">
                  <a:pos x="T2" y="T3"/>
                </a:cxn>
                <a:cxn ang="0">
                  <a:pos x="T4" y="T5"/>
                </a:cxn>
                <a:cxn ang="0">
                  <a:pos x="T6" y="T7"/>
                </a:cxn>
                <a:cxn ang="0">
                  <a:pos x="T8" y="T9"/>
                </a:cxn>
              </a:cxnLst>
              <a:rect l="0" t="0" r="r" b="b"/>
              <a:pathLst>
                <a:path w="289" h="289">
                  <a:moveTo>
                    <a:pt x="38" y="289"/>
                  </a:moveTo>
                  <a:lnTo>
                    <a:pt x="0" y="250"/>
                  </a:lnTo>
                  <a:lnTo>
                    <a:pt x="249" y="0"/>
                  </a:lnTo>
                  <a:lnTo>
                    <a:pt x="289" y="40"/>
                  </a:lnTo>
                  <a:lnTo>
                    <a:pt x="38" y="28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 name="Freeform 8"/>
            <p:cNvSpPr>
              <a:spLocks/>
            </p:cNvSpPr>
            <p:nvPr/>
          </p:nvSpPr>
          <p:spPr bwMode="auto">
            <a:xfrm>
              <a:off x="6021388" y="2192338"/>
              <a:ext cx="215900" cy="215900"/>
            </a:xfrm>
            <a:custGeom>
              <a:avLst/>
              <a:gdLst>
                <a:gd name="T0" fmla="*/ 78 w 95"/>
                <a:gd name="T1" fmla="*/ 78 h 95"/>
                <a:gd name="T2" fmla="*/ 78 w 95"/>
                <a:gd name="T3" fmla="*/ 17 h 95"/>
                <a:gd name="T4" fmla="*/ 17 w 95"/>
                <a:gd name="T5" fmla="*/ 17 h 95"/>
                <a:gd name="T6" fmla="*/ 17 w 95"/>
                <a:gd name="T7" fmla="*/ 78 h 95"/>
                <a:gd name="T8" fmla="*/ 78 w 95"/>
                <a:gd name="T9" fmla="*/ 78 h 95"/>
              </a:gdLst>
              <a:ahLst/>
              <a:cxnLst>
                <a:cxn ang="0">
                  <a:pos x="T0" y="T1"/>
                </a:cxn>
                <a:cxn ang="0">
                  <a:pos x="T2" y="T3"/>
                </a:cxn>
                <a:cxn ang="0">
                  <a:pos x="T4" y="T5"/>
                </a:cxn>
                <a:cxn ang="0">
                  <a:pos x="T6" y="T7"/>
                </a:cxn>
                <a:cxn ang="0">
                  <a:pos x="T8" y="T9"/>
                </a:cxn>
              </a:cxnLst>
              <a:rect l="0" t="0" r="r" b="b"/>
              <a:pathLst>
                <a:path w="95" h="95">
                  <a:moveTo>
                    <a:pt x="78" y="78"/>
                  </a:moveTo>
                  <a:cubicBezTo>
                    <a:pt x="95" y="61"/>
                    <a:pt x="95" y="34"/>
                    <a:pt x="78" y="17"/>
                  </a:cubicBezTo>
                  <a:cubicBezTo>
                    <a:pt x="61" y="0"/>
                    <a:pt x="34" y="0"/>
                    <a:pt x="17" y="17"/>
                  </a:cubicBezTo>
                  <a:cubicBezTo>
                    <a:pt x="0" y="34"/>
                    <a:pt x="0" y="61"/>
                    <a:pt x="17" y="78"/>
                  </a:cubicBezTo>
                  <a:cubicBezTo>
                    <a:pt x="34" y="95"/>
                    <a:pt x="61" y="95"/>
                    <a:pt x="78" y="7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 name="Freeform 10"/>
            <p:cNvSpPr>
              <a:spLocks/>
            </p:cNvSpPr>
            <p:nvPr/>
          </p:nvSpPr>
          <p:spPr bwMode="auto">
            <a:xfrm>
              <a:off x="3059113" y="2082800"/>
              <a:ext cx="3306763" cy="3295650"/>
            </a:xfrm>
            <a:custGeom>
              <a:avLst/>
              <a:gdLst>
                <a:gd name="T0" fmla="*/ 1178 w 1456"/>
                <a:gd name="T1" fmla="*/ 1451 h 1451"/>
                <a:gd name="T2" fmla="*/ 1146 w 1456"/>
                <a:gd name="T3" fmla="*/ 1438 h 1451"/>
                <a:gd name="T4" fmla="*/ 1146 w 1456"/>
                <a:gd name="T5" fmla="*/ 1376 h 1451"/>
                <a:gd name="T6" fmla="*/ 1367 w 1456"/>
                <a:gd name="T7" fmla="*/ 843 h 1451"/>
                <a:gd name="T8" fmla="*/ 1146 w 1456"/>
                <a:gd name="T9" fmla="*/ 309 h 1451"/>
                <a:gd name="T10" fmla="*/ 613 w 1456"/>
                <a:gd name="T11" fmla="*/ 88 h 1451"/>
                <a:gd name="T12" fmla="*/ 80 w 1456"/>
                <a:gd name="T13" fmla="*/ 309 h 1451"/>
                <a:gd name="T14" fmla="*/ 17 w 1456"/>
                <a:gd name="T15" fmla="*/ 309 h 1451"/>
                <a:gd name="T16" fmla="*/ 17 w 1456"/>
                <a:gd name="T17" fmla="*/ 247 h 1451"/>
                <a:gd name="T18" fmla="*/ 613 w 1456"/>
                <a:gd name="T19" fmla="*/ 0 h 1451"/>
                <a:gd name="T20" fmla="*/ 1209 w 1456"/>
                <a:gd name="T21" fmla="*/ 247 h 1451"/>
                <a:gd name="T22" fmla="*/ 1456 w 1456"/>
                <a:gd name="T23" fmla="*/ 843 h 1451"/>
                <a:gd name="T24" fmla="*/ 1209 w 1456"/>
                <a:gd name="T25" fmla="*/ 1438 h 1451"/>
                <a:gd name="T26" fmla="*/ 1178 w 1456"/>
                <a:gd name="T27" fmla="*/ 1451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6" h="1451">
                  <a:moveTo>
                    <a:pt x="1178" y="1451"/>
                  </a:moveTo>
                  <a:cubicBezTo>
                    <a:pt x="1166" y="1451"/>
                    <a:pt x="1155" y="1447"/>
                    <a:pt x="1146" y="1438"/>
                  </a:cubicBezTo>
                  <a:cubicBezTo>
                    <a:pt x="1129" y="1421"/>
                    <a:pt x="1129" y="1393"/>
                    <a:pt x="1146" y="1376"/>
                  </a:cubicBezTo>
                  <a:cubicBezTo>
                    <a:pt x="1289" y="1233"/>
                    <a:pt x="1367" y="1044"/>
                    <a:pt x="1367" y="843"/>
                  </a:cubicBezTo>
                  <a:cubicBezTo>
                    <a:pt x="1367" y="641"/>
                    <a:pt x="1289" y="452"/>
                    <a:pt x="1146" y="309"/>
                  </a:cubicBezTo>
                  <a:cubicBezTo>
                    <a:pt x="1004" y="167"/>
                    <a:pt x="814" y="88"/>
                    <a:pt x="613" y="88"/>
                  </a:cubicBezTo>
                  <a:cubicBezTo>
                    <a:pt x="412" y="88"/>
                    <a:pt x="222" y="167"/>
                    <a:pt x="80" y="309"/>
                  </a:cubicBezTo>
                  <a:cubicBezTo>
                    <a:pt x="63" y="327"/>
                    <a:pt x="35" y="327"/>
                    <a:pt x="17" y="309"/>
                  </a:cubicBezTo>
                  <a:cubicBezTo>
                    <a:pt x="0" y="292"/>
                    <a:pt x="0" y="264"/>
                    <a:pt x="17" y="247"/>
                  </a:cubicBezTo>
                  <a:cubicBezTo>
                    <a:pt x="176" y="88"/>
                    <a:pt x="388" y="0"/>
                    <a:pt x="613" y="0"/>
                  </a:cubicBezTo>
                  <a:cubicBezTo>
                    <a:pt x="838" y="0"/>
                    <a:pt x="1050" y="88"/>
                    <a:pt x="1209" y="247"/>
                  </a:cubicBezTo>
                  <a:cubicBezTo>
                    <a:pt x="1368" y="406"/>
                    <a:pt x="1456" y="617"/>
                    <a:pt x="1456" y="843"/>
                  </a:cubicBezTo>
                  <a:cubicBezTo>
                    <a:pt x="1456" y="1068"/>
                    <a:pt x="1368" y="1279"/>
                    <a:pt x="1209" y="1438"/>
                  </a:cubicBezTo>
                  <a:cubicBezTo>
                    <a:pt x="1200" y="1447"/>
                    <a:pt x="1189" y="1451"/>
                    <a:pt x="1178" y="145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36" name="TextBox 135"/>
          <p:cNvSpPr txBox="1"/>
          <p:nvPr/>
        </p:nvSpPr>
        <p:spPr>
          <a:xfrm>
            <a:off x="1721912" y="1141494"/>
            <a:ext cx="3123958" cy="430887"/>
          </a:xfrm>
          <a:prstGeom prst="rect">
            <a:avLst/>
          </a:prstGeom>
          <a:noFill/>
          <a:ln w="6350">
            <a:noFill/>
            <a:prstDash val="dash"/>
          </a:ln>
        </p:spPr>
        <p:txBody>
          <a:bodyPr wrap="square" lIns="0" tIns="0" rIns="0" bIns="0" rtlCol="0" anchor="ctr">
            <a:spAutoFit/>
          </a:bodyPr>
          <a:lstStyle/>
          <a:p>
            <a:r>
              <a:rPr lang="en-US" sz="1400"/>
              <a:t>of the hotel customers are 		</a:t>
            </a:r>
          </a:p>
          <a:p>
            <a:r>
              <a:rPr lang="en-US" sz="1400"/>
              <a:t>new customers </a:t>
            </a:r>
            <a:endParaRPr lang="en-US" sz="3200"/>
          </a:p>
        </p:txBody>
      </p:sp>
      <p:sp>
        <p:nvSpPr>
          <p:cNvPr id="2" name="Oval 1"/>
          <p:cNvSpPr/>
          <p:nvPr/>
        </p:nvSpPr>
        <p:spPr>
          <a:xfrm>
            <a:off x="5115081" y="2915465"/>
            <a:ext cx="2143578" cy="2134612"/>
          </a:xfrm>
          <a:prstGeom prst="ellipse">
            <a:avLst/>
          </a:prstGeom>
          <a:gradFill>
            <a:gsLst>
              <a:gs pos="0">
                <a:srgbClr val="0C4068"/>
              </a:gs>
              <a:gs pos="50000">
                <a:srgbClr val="46B688">
                  <a:alpha val="70000"/>
                </a:srgbClr>
              </a:gs>
              <a:gs pos="100000">
                <a:srgbClr val="016AA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4913312" y="2707032"/>
            <a:ext cx="3736976" cy="3735388"/>
            <a:chOff x="3178175" y="2724150"/>
            <a:chExt cx="3736976" cy="3735388"/>
          </a:xfrm>
          <a:effectLst>
            <a:outerShdw blurRad="38100" dist="25400" dir="5400000" algn="ctr" rotWithShape="0">
              <a:srgbClr val="000000">
                <a:alpha val="20000"/>
              </a:srgbClr>
            </a:outerShdw>
          </a:effectLst>
        </p:grpSpPr>
        <p:sp>
          <p:nvSpPr>
            <p:cNvPr id="96" name="Freeform 12"/>
            <p:cNvSpPr>
              <a:spLocks/>
            </p:cNvSpPr>
            <p:nvPr/>
          </p:nvSpPr>
          <p:spPr bwMode="auto">
            <a:xfrm>
              <a:off x="5230813" y="4776788"/>
              <a:ext cx="792163" cy="792163"/>
            </a:xfrm>
            <a:custGeom>
              <a:avLst/>
              <a:gdLst>
                <a:gd name="T0" fmla="*/ 382 w 499"/>
                <a:gd name="T1" fmla="*/ 499 h 499"/>
                <a:gd name="T2" fmla="*/ 499 w 499"/>
                <a:gd name="T3" fmla="*/ 380 h 499"/>
                <a:gd name="T4" fmla="*/ 117 w 499"/>
                <a:gd name="T5" fmla="*/ 0 h 499"/>
                <a:gd name="T6" fmla="*/ 0 w 499"/>
                <a:gd name="T7" fmla="*/ 117 h 499"/>
                <a:gd name="T8" fmla="*/ 382 w 499"/>
                <a:gd name="T9" fmla="*/ 499 h 499"/>
              </a:gdLst>
              <a:ahLst/>
              <a:cxnLst>
                <a:cxn ang="0">
                  <a:pos x="T0" y="T1"/>
                </a:cxn>
                <a:cxn ang="0">
                  <a:pos x="T2" y="T3"/>
                </a:cxn>
                <a:cxn ang="0">
                  <a:pos x="T4" y="T5"/>
                </a:cxn>
                <a:cxn ang="0">
                  <a:pos x="T6" y="T7"/>
                </a:cxn>
                <a:cxn ang="0">
                  <a:pos x="T8" y="T9"/>
                </a:cxn>
              </a:cxnLst>
              <a:rect l="0" t="0" r="r" b="b"/>
              <a:pathLst>
                <a:path w="499" h="499">
                  <a:moveTo>
                    <a:pt x="382" y="499"/>
                  </a:moveTo>
                  <a:lnTo>
                    <a:pt x="499" y="380"/>
                  </a:lnTo>
                  <a:lnTo>
                    <a:pt x="117" y="0"/>
                  </a:lnTo>
                  <a:lnTo>
                    <a:pt x="0" y="117"/>
                  </a:lnTo>
                  <a:lnTo>
                    <a:pt x="382" y="499"/>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 name="Freeform 13"/>
            <p:cNvSpPr>
              <a:spLocks/>
            </p:cNvSpPr>
            <p:nvPr/>
          </p:nvSpPr>
          <p:spPr bwMode="auto">
            <a:xfrm>
              <a:off x="5230813" y="4776788"/>
              <a:ext cx="792163" cy="792163"/>
            </a:xfrm>
            <a:custGeom>
              <a:avLst/>
              <a:gdLst>
                <a:gd name="T0" fmla="*/ 382 w 499"/>
                <a:gd name="T1" fmla="*/ 499 h 499"/>
                <a:gd name="T2" fmla="*/ 499 w 499"/>
                <a:gd name="T3" fmla="*/ 380 h 499"/>
                <a:gd name="T4" fmla="*/ 117 w 499"/>
                <a:gd name="T5" fmla="*/ 0 h 499"/>
                <a:gd name="T6" fmla="*/ 0 w 499"/>
                <a:gd name="T7" fmla="*/ 117 h 499"/>
                <a:gd name="T8" fmla="*/ 382 w 499"/>
                <a:gd name="T9" fmla="*/ 499 h 499"/>
              </a:gdLst>
              <a:ahLst/>
              <a:cxnLst>
                <a:cxn ang="0">
                  <a:pos x="T0" y="T1"/>
                </a:cxn>
                <a:cxn ang="0">
                  <a:pos x="T2" y="T3"/>
                </a:cxn>
                <a:cxn ang="0">
                  <a:pos x="T4" y="T5"/>
                </a:cxn>
                <a:cxn ang="0">
                  <a:pos x="T6" y="T7"/>
                </a:cxn>
                <a:cxn ang="0">
                  <a:pos x="T8" y="T9"/>
                </a:cxn>
              </a:cxnLst>
              <a:rect l="0" t="0" r="r" b="b"/>
              <a:pathLst>
                <a:path w="499" h="499">
                  <a:moveTo>
                    <a:pt x="382" y="499"/>
                  </a:moveTo>
                  <a:lnTo>
                    <a:pt x="499" y="380"/>
                  </a:lnTo>
                  <a:lnTo>
                    <a:pt x="117" y="0"/>
                  </a:lnTo>
                  <a:lnTo>
                    <a:pt x="0" y="117"/>
                  </a:lnTo>
                  <a:lnTo>
                    <a:pt x="382" y="4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 name="Freeform 14"/>
            <p:cNvSpPr>
              <a:spLocks/>
            </p:cNvSpPr>
            <p:nvPr/>
          </p:nvSpPr>
          <p:spPr bwMode="auto">
            <a:xfrm>
              <a:off x="5241925" y="4926013"/>
              <a:ext cx="631825" cy="631825"/>
            </a:xfrm>
            <a:custGeom>
              <a:avLst/>
              <a:gdLst>
                <a:gd name="T0" fmla="*/ 382 w 398"/>
                <a:gd name="T1" fmla="*/ 398 h 398"/>
                <a:gd name="T2" fmla="*/ 398 w 398"/>
                <a:gd name="T3" fmla="*/ 381 h 398"/>
                <a:gd name="T4" fmla="*/ 16 w 398"/>
                <a:gd name="T5" fmla="*/ 0 h 398"/>
                <a:gd name="T6" fmla="*/ 0 w 398"/>
                <a:gd name="T7" fmla="*/ 16 h 398"/>
                <a:gd name="T8" fmla="*/ 382 w 398"/>
                <a:gd name="T9" fmla="*/ 398 h 398"/>
              </a:gdLst>
              <a:ahLst/>
              <a:cxnLst>
                <a:cxn ang="0">
                  <a:pos x="T0" y="T1"/>
                </a:cxn>
                <a:cxn ang="0">
                  <a:pos x="T2" y="T3"/>
                </a:cxn>
                <a:cxn ang="0">
                  <a:pos x="T4" y="T5"/>
                </a:cxn>
                <a:cxn ang="0">
                  <a:pos x="T6" y="T7"/>
                </a:cxn>
                <a:cxn ang="0">
                  <a:pos x="T8" y="T9"/>
                </a:cxn>
              </a:cxnLst>
              <a:rect l="0" t="0" r="r" b="b"/>
              <a:pathLst>
                <a:path w="398" h="398">
                  <a:moveTo>
                    <a:pt x="382" y="398"/>
                  </a:moveTo>
                  <a:lnTo>
                    <a:pt x="398" y="381"/>
                  </a:lnTo>
                  <a:lnTo>
                    <a:pt x="16" y="0"/>
                  </a:lnTo>
                  <a:lnTo>
                    <a:pt x="0" y="16"/>
                  </a:lnTo>
                  <a:lnTo>
                    <a:pt x="382" y="39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 name="Freeform 15"/>
            <p:cNvSpPr>
              <a:spLocks/>
            </p:cNvSpPr>
            <p:nvPr/>
          </p:nvSpPr>
          <p:spPr bwMode="auto">
            <a:xfrm>
              <a:off x="5241925" y="4926013"/>
              <a:ext cx="631825" cy="631825"/>
            </a:xfrm>
            <a:custGeom>
              <a:avLst/>
              <a:gdLst>
                <a:gd name="T0" fmla="*/ 382 w 398"/>
                <a:gd name="T1" fmla="*/ 398 h 398"/>
                <a:gd name="T2" fmla="*/ 398 w 398"/>
                <a:gd name="T3" fmla="*/ 381 h 398"/>
                <a:gd name="T4" fmla="*/ 16 w 398"/>
                <a:gd name="T5" fmla="*/ 0 h 398"/>
                <a:gd name="T6" fmla="*/ 0 w 398"/>
                <a:gd name="T7" fmla="*/ 16 h 398"/>
                <a:gd name="T8" fmla="*/ 382 w 398"/>
                <a:gd name="T9" fmla="*/ 398 h 398"/>
              </a:gdLst>
              <a:ahLst/>
              <a:cxnLst>
                <a:cxn ang="0">
                  <a:pos x="T0" y="T1"/>
                </a:cxn>
                <a:cxn ang="0">
                  <a:pos x="T2" y="T3"/>
                </a:cxn>
                <a:cxn ang="0">
                  <a:pos x="T4" y="T5"/>
                </a:cxn>
                <a:cxn ang="0">
                  <a:pos x="T6" y="T7"/>
                </a:cxn>
                <a:cxn ang="0">
                  <a:pos x="T8" y="T9"/>
                </a:cxn>
              </a:cxnLst>
              <a:rect l="0" t="0" r="r" b="b"/>
              <a:pathLst>
                <a:path w="398" h="398">
                  <a:moveTo>
                    <a:pt x="382" y="398"/>
                  </a:moveTo>
                  <a:lnTo>
                    <a:pt x="398" y="381"/>
                  </a:lnTo>
                  <a:lnTo>
                    <a:pt x="16" y="0"/>
                  </a:lnTo>
                  <a:lnTo>
                    <a:pt x="0" y="16"/>
                  </a:lnTo>
                  <a:lnTo>
                    <a:pt x="382"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 name="Freeform 16"/>
            <p:cNvSpPr>
              <a:spLocks/>
            </p:cNvSpPr>
            <p:nvPr/>
          </p:nvSpPr>
          <p:spPr bwMode="auto">
            <a:xfrm>
              <a:off x="5278438" y="4905375"/>
              <a:ext cx="615950" cy="615950"/>
            </a:xfrm>
            <a:custGeom>
              <a:avLst/>
              <a:gdLst>
                <a:gd name="T0" fmla="*/ 380 w 388"/>
                <a:gd name="T1" fmla="*/ 388 h 388"/>
                <a:gd name="T2" fmla="*/ 388 w 388"/>
                <a:gd name="T3" fmla="*/ 382 h 388"/>
                <a:gd name="T4" fmla="*/ 6 w 388"/>
                <a:gd name="T5" fmla="*/ 0 h 388"/>
                <a:gd name="T6" fmla="*/ 0 w 388"/>
                <a:gd name="T7" fmla="*/ 6 h 388"/>
                <a:gd name="T8" fmla="*/ 380 w 388"/>
                <a:gd name="T9" fmla="*/ 388 h 388"/>
              </a:gdLst>
              <a:ahLst/>
              <a:cxnLst>
                <a:cxn ang="0">
                  <a:pos x="T0" y="T1"/>
                </a:cxn>
                <a:cxn ang="0">
                  <a:pos x="T2" y="T3"/>
                </a:cxn>
                <a:cxn ang="0">
                  <a:pos x="T4" y="T5"/>
                </a:cxn>
                <a:cxn ang="0">
                  <a:pos x="T6" y="T7"/>
                </a:cxn>
                <a:cxn ang="0">
                  <a:pos x="T8" y="T9"/>
                </a:cxn>
              </a:cxnLst>
              <a:rect l="0" t="0" r="r" b="b"/>
              <a:pathLst>
                <a:path w="388" h="388">
                  <a:moveTo>
                    <a:pt x="380" y="388"/>
                  </a:moveTo>
                  <a:lnTo>
                    <a:pt x="388" y="382"/>
                  </a:lnTo>
                  <a:lnTo>
                    <a:pt x="6" y="0"/>
                  </a:lnTo>
                  <a:lnTo>
                    <a:pt x="0" y="6"/>
                  </a:lnTo>
                  <a:lnTo>
                    <a:pt x="380" y="38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 name="Freeform 17"/>
            <p:cNvSpPr>
              <a:spLocks/>
            </p:cNvSpPr>
            <p:nvPr/>
          </p:nvSpPr>
          <p:spPr bwMode="auto">
            <a:xfrm>
              <a:off x="5278438" y="4905375"/>
              <a:ext cx="615950" cy="615950"/>
            </a:xfrm>
            <a:custGeom>
              <a:avLst/>
              <a:gdLst>
                <a:gd name="T0" fmla="*/ 380 w 388"/>
                <a:gd name="T1" fmla="*/ 388 h 388"/>
                <a:gd name="T2" fmla="*/ 388 w 388"/>
                <a:gd name="T3" fmla="*/ 382 h 388"/>
                <a:gd name="T4" fmla="*/ 6 w 388"/>
                <a:gd name="T5" fmla="*/ 0 h 388"/>
                <a:gd name="T6" fmla="*/ 0 w 388"/>
                <a:gd name="T7" fmla="*/ 6 h 388"/>
                <a:gd name="T8" fmla="*/ 380 w 388"/>
                <a:gd name="T9" fmla="*/ 388 h 388"/>
              </a:gdLst>
              <a:ahLst/>
              <a:cxnLst>
                <a:cxn ang="0">
                  <a:pos x="T0" y="T1"/>
                </a:cxn>
                <a:cxn ang="0">
                  <a:pos x="T2" y="T3"/>
                </a:cxn>
                <a:cxn ang="0">
                  <a:pos x="T4" y="T5"/>
                </a:cxn>
                <a:cxn ang="0">
                  <a:pos x="T6" y="T7"/>
                </a:cxn>
                <a:cxn ang="0">
                  <a:pos x="T8" y="T9"/>
                </a:cxn>
              </a:cxnLst>
              <a:rect l="0" t="0" r="r" b="b"/>
              <a:pathLst>
                <a:path w="388" h="388">
                  <a:moveTo>
                    <a:pt x="380" y="388"/>
                  </a:moveTo>
                  <a:lnTo>
                    <a:pt x="388" y="382"/>
                  </a:lnTo>
                  <a:lnTo>
                    <a:pt x="6" y="0"/>
                  </a:lnTo>
                  <a:lnTo>
                    <a:pt x="0" y="6"/>
                  </a:lnTo>
                  <a:lnTo>
                    <a:pt x="380" y="3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 name="Freeform 18"/>
            <p:cNvSpPr>
              <a:spLocks/>
            </p:cNvSpPr>
            <p:nvPr/>
          </p:nvSpPr>
          <p:spPr bwMode="auto">
            <a:xfrm>
              <a:off x="5675313" y="5219700"/>
              <a:ext cx="1239838" cy="1239838"/>
            </a:xfrm>
            <a:custGeom>
              <a:avLst/>
              <a:gdLst>
                <a:gd name="T0" fmla="*/ 405 w 546"/>
                <a:gd name="T1" fmla="*/ 535 h 546"/>
                <a:gd name="T2" fmla="*/ 446 w 546"/>
                <a:gd name="T3" fmla="*/ 535 h 546"/>
                <a:gd name="T4" fmla="*/ 534 w 546"/>
                <a:gd name="T5" fmla="*/ 447 h 546"/>
                <a:gd name="T6" fmla="*/ 534 w 546"/>
                <a:gd name="T7" fmla="*/ 405 h 546"/>
                <a:gd name="T8" fmla="*/ 140 w 546"/>
                <a:gd name="T9" fmla="*/ 11 h 546"/>
                <a:gd name="T10" fmla="*/ 99 w 546"/>
                <a:gd name="T11" fmla="*/ 11 h 546"/>
                <a:gd name="T12" fmla="*/ 11 w 546"/>
                <a:gd name="T13" fmla="*/ 100 h 546"/>
                <a:gd name="T14" fmla="*/ 11 w 546"/>
                <a:gd name="T15" fmla="*/ 141 h 546"/>
                <a:gd name="T16" fmla="*/ 405 w 546"/>
                <a:gd name="T17" fmla="*/ 5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546">
                  <a:moveTo>
                    <a:pt x="405" y="535"/>
                  </a:moveTo>
                  <a:cubicBezTo>
                    <a:pt x="416" y="546"/>
                    <a:pt x="435" y="546"/>
                    <a:pt x="446" y="535"/>
                  </a:cubicBezTo>
                  <a:cubicBezTo>
                    <a:pt x="534" y="447"/>
                    <a:pt x="534" y="447"/>
                    <a:pt x="534" y="447"/>
                  </a:cubicBezTo>
                  <a:cubicBezTo>
                    <a:pt x="546" y="435"/>
                    <a:pt x="546" y="417"/>
                    <a:pt x="534" y="405"/>
                  </a:cubicBezTo>
                  <a:cubicBezTo>
                    <a:pt x="140" y="11"/>
                    <a:pt x="140" y="11"/>
                    <a:pt x="140" y="11"/>
                  </a:cubicBezTo>
                  <a:cubicBezTo>
                    <a:pt x="129" y="0"/>
                    <a:pt x="111" y="0"/>
                    <a:pt x="99" y="11"/>
                  </a:cubicBezTo>
                  <a:cubicBezTo>
                    <a:pt x="11" y="100"/>
                    <a:pt x="11" y="100"/>
                    <a:pt x="11" y="100"/>
                  </a:cubicBezTo>
                  <a:cubicBezTo>
                    <a:pt x="0" y="111"/>
                    <a:pt x="0" y="130"/>
                    <a:pt x="11" y="141"/>
                  </a:cubicBezTo>
                  <a:cubicBezTo>
                    <a:pt x="405" y="535"/>
                    <a:pt x="405" y="535"/>
                    <a:pt x="405" y="535"/>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 name="Freeform 19"/>
            <p:cNvSpPr>
              <a:spLocks/>
            </p:cNvSpPr>
            <p:nvPr/>
          </p:nvSpPr>
          <p:spPr bwMode="auto">
            <a:xfrm>
              <a:off x="6724650" y="6369050"/>
              <a:ext cx="30163" cy="28575"/>
            </a:xfrm>
            <a:custGeom>
              <a:avLst/>
              <a:gdLst>
                <a:gd name="T0" fmla="*/ 19 w 19"/>
                <a:gd name="T1" fmla="*/ 0 h 18"/>
                <a:gd name="T2" fmla="*/ 0 w 19"/>
                <a:gd name="T3" fmla="*/ 18 h 18"/>
                <a:gd name="T4" fmla="*/ 0 w 19"/>
                <a:gd name="T5" fmla="*/ 18 h 18"/>
                <a:gd name="T6" fmla="*/ 19 w 19"/>
                <a:gd name="T7" fmla="*/ 0 h 18"/>
              </a:gdLst>
              <a:ahLst/>
              <a:cxnLst>
                <a:cxn ang="0">
                  <a:pos x="T0" y="T1"/>
                </a:cxn>
                <a:cxn ang="0">
                  <a:pos x="T2" y="T3"/>
                </a:cxn>
                <a:cxn ang="0">
                  <a:pos x="T4" y="T5"/>
                </a:cxn>
                <a:cxn ang="0">
                  <a:pos x="T6" y="T7"/>
                </a:cxn>
              </a:cxnLst>
              <a:rect l="0" t="0" r="r" b="b"/>
              <a:pathLst>
                <a:path w="19" h="18">
                  <a:moveTo>
                    <a:pt x="19" y="0"/>
                  </a:moveTo>
                  <a:lnTo>
                    <a:pt x="0" y="18"/>
                  </a:lnTo>
                  <a:lnTo>
                    <a:pt x="0" y="18"/>
                  </a:lnTo>
                  <a:lnTo>
                    <a:pt x="19" y="0"/>
                  </a:lnTo>
                  <a:close/>
                </a:path>
              </a:pathLst>
            </a:custGeom>
            <a:solidFill>
              <a:srgbClr val="C2B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 name="Freeform 20"/>
            <p:cNvSpPr>
              <a:spLocks/>
            </p:cNvSpPr>
            <p:nvPr/>
          </p:nvSpPr>
          <p:spPr bwMode="auto">
            <a:xfrm>
              <a:off x="6724650" y="6369050"/>
              <a:ext cx="30163" cy="28575"/>
            </a:xfrm>
            <a:custGeom>
              <a:avLst/>
              <a:gdLst>
                <a:gd name="T0" fmla="*/ 19 w 19"/>
                <a:gd name="T1" fmla="*/ 0 h 18"/>
                <a:gd name="T2" fmla="*/ 0 w 19"/>
                <a:gd name="T3" fmla="*/ 18 h 18"/>
                <a:gd name="T4" fmla="*/ 0 w 19"/>
                <a:gd name="T5" fmla="*/ 18 h 18"/>
                <a:gd name="T6" fmla="*/ 19 w 19"/>
                <a:gd name="T7" fmla="*/ 0 h 18"/>
              </a:gdLst>
              <a:ahLst/>
              <a:cxnLst>
                <a:cxn ang="0">
                  <a:pos x="T0" y="T1"/>
                </a:cxn>
                <a:cxn ang="0">
                  <a:pos x="T2" y="T3"/>
                </a:cxn>
                <a:cxn ang="0">
                  <a:pos x="T4" y="T5"/>
                </a:cxn>
                <a:cxn ang="0">
                  <a:pos x="T6" y="T7"/>
                </a:cxn>
              </a:cxnLst>
              <a:rect l="0" t="0" r="r" b="b"/>
              <a:pathLst>
                <a:path w="19" h="18">
                  <a:moveTo>
                    <a:pt x="19" y="0"/>
                  </a:moveTo>
                  <a:lnTo>
                    <a:pt x="0" y="18"/>
                  </a:lnTo>
                  <a:lnTo>
                    <a:pt x="0" y="18"/>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 name="Freeform 21"/>
            <p:cNvSpPr>
              <a:spLocks/>
            </p:cNvSpPr>
            <p:nvPr/>
          </p:nvSpPr>
          <p:spPr bwMode="auto">
            <a:xfrm>
              <a:off x="5737225" y="5380038"/>
              <a:ext cx="1017588" cy="1017588"/>
            </a:xfrm>
            <a:custGeom>
              <a:avLst/>
              <a:gdLst>
                <a:gd name="T0" fmla="*/ 18 w 641"/>
                <a:gd name="T1" fmla="*/ 0 h 641"/>
                <a:gd name="T2" fmla="*/ 1 w 641"/>
                <a:gd name="T3" fmla="*/ 18 h 641"/>
                <a:gd name="T4" fmla="*/ 0 w 641"/>
                <a:gd name="T5" fmla="*/ 19 h 641"/>
                <a:gd name="T6" fmla="*/ 622 w 641"/>
                <a:gd name="T7" fmla="*/ 641 h 641"/>
                <a:gd name="T8" fmla="*/ 641 w 641"/>
                <a:gd name="T9" fmla="*/ 623 h 641"/>
                <a:gd name="T10" fmla="*/ 18 w 641"/>
                <a:gd name="T11" fmla="*/ 0 h 641"/>
              </a:gdLst>
              <a:ahLst/>
              <a:cxnLst>
                <a:cxn ang="0">
                  <a:pos x="T0" y="T1"/>
                </a:cxn>
                <a:cxn ang="0">
                  <a:pos x="T2" y="T3"/>
                </a:cxn>
                <a:cxn ang="0">
                  <a:pos x="T4" y="T5"/>
                </a:cxn>
                <a:cxn ang="0">
                  <a:pos x="T6" y="T7"/>
                </a:cxn>
                <a:cxn ang="0">
                  <a:pos x="T8" y="T9"/>
                </a:cxn>
                <a:cxn ang="0">
                  <a:pos x="T10" y="T11"/>
                </a:cxn>
              </a:cxnLst>
              <a:rect l="0" t="0" r="r" b="b"/>
              <a:pathLst>
                <a:path w="641" h="641">
                  <a:moveTo>
                    <a:pt x="18" y="0"/>
                  </a:moveTo>
                  <a:lnTo>
                    <a:pt x="1" y="18"/>
                  </a:lnTo>
                  <a:lnTo>
                    <a:pt x="0" y="19"/>
                  </a:lnTo>
                  <a:lnTo>
                    <a:pt x="622" y="641"/>
                  </a:lnTo>
                  <a:lnTo>
                    <a:pt x="641" y="623"/>
                  </a:lnTo>
                  <a:lnTo>
                    <a:pt x="18"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 name="Freeform 22"/>
            <p:cNvSpPr>
              <a:spLocks/>
            </p:cNvSpPr>
            <p:nvPr/>
          </p:nvSpPr>
          <p:spPr bwMode="auto">
            <a:xfrm>
              <a:off x="5737225" y="5380038"/>
              <a:ext cx="1017588" cy="1017588"/>
            </a:xfrm>
            <a:custGeom>
              <a:avLst/>
              <a:gdLst>
                <a:gd name="T0" fmla="*/ 18 w 641"/>
                <a:gd name="T1" fmla="*/ 0 h 641"/>
                <a:gd name="T2" fmla="*/ 1 w 641"/>
                <a:gd name="T3" fmla="*/ 18 h 641"/>
                <a:gd name="T4" fmla="*/ 0 w 641"/>
                <a:gd name="T5" fmla="*/ 19 h 641"/>
                <a:gd name="T6" fmla="*/ 622 w 641"/>
                <a:gd name="T7" fmla="*/ 641 h 641"/>
                <a:gd name="T8" fmla="*/ 641 w 641"/>
                <a:gd name="T9" fmla="*/ 623 h 641"/>
                <a:gd name="T10" fmla="*/ 18 w 641"/>
                <a:gd name="T11" fmla="*/ 0 h 641"/>
              </a:gdLst>
              <a:ahLst/>
              <a:cxnLst>
                <a:cxn ang="0">
                  <a:pos x="T0" y="T1"/>
                </a:cxn>
                <a:cxn ang="0">
                  <a:pos x="T2" y="T3"/>
                </a:cxn>
                <a:cxn ang="0">
                  <a:pos x="T4" y="T5"/>
                </a:cxn>
                <a:cxn ang="0">
                  <a:pos x="T6" y="T7"/>
                </a:cxn>
                <a:cxn ang="0">
                  <a:pos x="T8" y="T9"/>
                </a:cxn>
                <a:cxn ang="0">
                  <a:pos x="T10" y="T11"/>
                </a:cxn>
              </a:cxnLst>
              <a:rect l="0" t="0" r="r" b="b"/>
              <a:pathLst>
                <a:path w="641" h="641">
                  <a:moveTo>
                    <a:pt x="18" y="0"/>
                  </a:moveTo>
                  <a:lnTo>
                    <a:pt x="1" y="18"/>
                  </a:lnTo>
                  <a:lnTo>
                    <a:pt x="0" y="19"/>
                  </a:lnTo>
                  <a:lnTo>
                    <a:pt x="622" y="641"/>
                  </a:lnTo>
                  <a:lnTo>
                    <a:pt x="641" y="623"/>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 name="Freeform 23"/>
            <p:cNvSpPr>
              <a:spLocks/>
            </p:cNvSpPr>
            <p:nvPr/>
          </p:nvSpPr>
          <p:spPr bwMode="auto">
            <a:xfrm>
              <a:off x="5680075" y="5440363"/>
              <a:ext cx="26988" cy="52388"/>
            </a:xfrm>
            <a:custGeom>
              <a:avLst/>
              <a:gdLst>
                <a:gd name="T0" fmla="*/ 12 w 12"/>
                <a:gd name="T1" fmla="*/ 0 h 23"/>
                <a:gd name="T2" fmla="*/ 9 w 12"/>
                <a:gd name="T3" fmla="*/ 3 h 23"/>
                <a:gd name="T4" fmla="*/ 0 w 12"/>
                <a:gd name="T5" fmla="*/ 23 h 23"/>
                <a:gd name="T6" fmla="*/ 9 w 12"/>
                <a:gd name="T7" fmla="*/ 3 h 23"/>
                <a:gd name="T8" fmla="*/ 12 w 12"/>
                <a:gd name="T9" fmla="*/ 0 h 23"/>
                <a:gd name="T10" fmla="*/ 12 w 12"/>
                <a:gd name="T11" fmla="*/ 0 h 23"/>
              </a:gdLst>
              <a:ahLst/>
              <a:cxnLst>
                <a:cxn ang="0">
                  <a:pos x="T0" y="T1"/>
                </a:cxn>
                <a:cxn ang="0">
                  <a:pos x="T2" y="T3"/>
                </a:cxn>
                <a:cxn ang="0">
                  <a:pos x="T4" y="T5"/>
                </a:cxn>
                <a:cxn ang="0">
                  <a:pos x="T6" y="T7"/>
                </a:cxn>
                <a:cxn ang="0">
                  <a:pos x="T8" y="T9"/>
                </a:cxn>
                <a:cxn ang="0">
                  <a:pos x="T10" y="T11"/>
                </a:cxn>
              </a:cxnLst>
              <a:rect l="0" t="0" r="r" b="b"/>
              <a:pathLst>
                <a:path w="12" h="23">
                  <a:moveTo>
                    <a:pt x="12" y="0"/>
                  </a:moveTo>
                  <a:cubicBezTo>
                    <a:pt x="9" y="3"/>
                    <a:pt x="9" y="3"/>
                    <a:pt x="9" y="3"/>
                  </a:cubicBezTo>
                  <a:cubicBezTo>
                    <a:pt x="3" y="8"/>
                    <a:pt x="0" y="16"/>
                    <a:pt x="0" y="23"/>
                  </a:cubicBezTo>
                  <a:cubicBezTo>
                    <a:pt x="0" y="16"/>
                    <a:pt x="3" y="8"/>
                    <a:pt x="9" y="3"/>
                  </a:cubicBezTo>
                  <a:cubicBezTo>
                    <a:pt x="12" y="0"/>
                    <a:pt x="12" y="0"/>
                    <a:pt x="12" y="0"/>
                  </a:cubicBezTo>
                  <a:cubicBezTo>
                    <a:pt x="12" y="0"/>
                    <a:pt x="12" y="0"/>
                    <a:pt x="12" y="0"/>
                  </a:cubicBezTo>
                </a:path>
              </a:pathLst>
            </a:custGeom>
            <a:solidFill>
              <a:srgbClr val="C2B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 name="Freeform 24"/>
            <p:cNvSpPr>
              <a:spLocks/>
            </p:cNvSpPr>
            <p:nvPr/>
          </p:nvSpPr>
          <p:spPr bwMode="auto">
            <a:xfrm>
              <a:off x="5707063" y="5427663"/>
              <a:ext cx="11113" cy="12700"/>
            </a:xfrm>
            <a:custGeom>
              <a:avLst/>
              <a:gdLst>
                <a:gd name="T0" fmla="*/ 7 w 7"/>
                <a:gd name="T1" fmla="*/ 0 h 8"/>
                <a:gd name="T2" fmla="*/ 0 w 7"/>
                <a:gd name="T3" fmla="*/ 8 h 8"/>
                <a:gd name="T4" fmla="*/ 0 w 7"/>
                <a:gd name="T5" fmla="*/ 8 h 8"/>
                <a:gd name="T6" fmla="*/ 7 w 7"/>
                <a:gd name="T7" fmla="*/ 0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lnTo>
                    <a:pt x="0" y="8"/>
                  </a:lnTo>
                  <a:lnTo>
                    <a:pt x="0" y="8"/>
                  </a:lnTo>
                  <a:lnTo>
                    <a:pt x="7" y="0"/>
                  </a:lnTo>
                  <a:lnTo>
                    <a:pt x="7" y="0"/>
                  </a:lnTo>
                  <a:close/>
                </a:path>
              </a:pathLst>
            </a:custGeom>
            <a:solidFill>
              <a:srgbClr val="736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 name="Freeform 25"/>
            <p:cNvSpPr>
              <a:spLocks/>
            </p:cNvSpPr>
            <p:nvPr/>
          </p:nvSpPr>
          <p:spPr bwMode="auto">
            <a:xfrm>
              <a:off x="5707063" y="5427663"/>
              <a:ext cx="11113" cy="12700"/>
            </a:xfrm>
            <a:custGeom>
              <a:avLst/>
              <a:gdLst>
                <a:gd name="T0" fmla="*/ 7 w 7"/>
                <a:gd name="T1" fmla="*/ 0 h 8"/>
                <a:gd name="T2" fmla="*/ 0 w 7"/>
                <a:gd name="T3" fmla="*/ 8 h 8"/>
                <a:gd name="T4" fmla="*/ 0 w 7"/>
                <a:gd name="T5" fmla="*/ 8 h 8"/>
                <a:gd name="T6" fmla="*/ 7 w 7"/>
                <a:gd name="T7" fmla="*/ 0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lnTo>
                    <a:pt x="0" y="8"/>
                  </a:lnTo>
                  <a:lnTo>
                    <a:pt x="0" y="8"/>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 name="Rectangle 109"/>
            <p:cNvSpPr>
              <a:spLocks noChangeArrowheads="1"/>
            </p:cNvSpPr>
            <p:nvPr/>
          </p:nvSpPr>
          <p:spPr bwMode="auto">
            <a:xfrm>
              <a:off x="5718175" y="5426075"/>
              <a:ext cx="1588" cy="1588"/>
            </a:xfrm>
            <a:prstGeom prst="rect">
              <a:avLst/>
            </a:prstGeom>
            <a:solidFill>
              <a:srgbClr val="61586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 name="Rectangle 110"/>
            <p:cNvSpPr>
              <a:spLocks noChangeArrowheads="1"/>
            </p:cNvSpPr>
            <p:nvPr/>
          </p:nvSpPr>
          <p:spPr bwMode="auto">
            <a:xfrm>
              <a:off x="5718175" y="54260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 name="Freeform 111"/>
            <p:cNvSpPr>
              <a:spLocks/>
            </p:cNvSpPr>
            <p:nvPr/>
          </p:nvSpPr>
          <p:spPr bwMode="auto">
            <a:xfrm>
              <a:off x="6688138" y="6416675"/>
              <a:ext cx="19050" cy="17463"/>
            </a:xfrm>
            <a:custGeom>
              <a:avLst/>
              <a:gdLst>
                <a:gd name="T0" fmla="*/ 12 w 12"/>
                <a:gd name="T1" fmla="*/ 0 h 11"/>
                <a:gd name="T2" fmla="*/ 0 w 12"/>
                <a:gd name="T3" fmla="*/ 11 h 11"/>
                <a:gd name="T4" fmla="*/ 12 w 12"/>
                <a:gd name="T5" fmla="*/ 0 h 11"/>
              </a:gdLst>
              <a:ahLst/>
              <a:cxnLst>
                <a:cxn ang="0">
                  <a:pos x="T0" y="T1"/>
                </a:cxn>
                <a:cxn ang="0">
                  <a:pos x="T2" y="T3"/>
                </a:cxn>
                <a:cxn ang="0">
                  <a:pos x="T4" y="T5"/>
                </a:cxn>
              </a:cxnLst>
              <a:rect l="0" t="0" r="r" b="b"/>
              <a:pathLst>
                <a:path w="12" h="11">
                  <a:moveTo>
                    <a:pt x="12" y="0"/>
                  </a:moveTo>
                  <a:lnTo>
                    <a:pt x="0" y="11"/>
                  </a:lnTo>
                  <a:lnTo>
                    <a:pt x="12" y="0"/>
                  </a:lnTo>
                  <a:close/>
                </a:path>
              </a:pathLst>
            </a:custGeom>
            <a:solidFill>
              <a:srgbClr val="C2B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 name="Freeform 112"/>
            <p:cNvSpPr>
              <a:spLocks/>
            </p:cNvSpPr>
            <p:nvPr/>
          </p:nvSpPr>
          <p:spPr bwMode="auto">
            <a:xfrm>
              <a:off x="6688138" y="6416675"/>
              <a:ext cx="19050" cy="17463"/>
            </a:xfrm>
            <a:custGeom>
              <a:avLst/>
              <a:gdLst>
                <a:gd name="T0" fmla="*/ 12 w 12"/>
                <a:gd name="T1" fmla="*/ 0 h 11"/>
                <a:gd name="T2" fmla="*/ 0 w 12"/>
                <a:gd name="T3" fmla="*/ 11 h 11"/>
                <a:gd name="T4" fmla="*/ 12 w 12"/>
                <a:gd name="T5" fmla="*/ 0 h 11"/>
              </a:gdLst>
              <a:ahLst/>
              <a:cxnLst>
                <a:cxn ang="0">
                  <a:pos x="T0" y="T1"/>
                </a:cxn>
                <a:cxn ang="0">
                  <a:pos x="T2" y="T3"/>
                </a:cxn>
                <a:cxn ang="0">
                  <a:pos x="T4" y="T5"/>
                </a:cxn>
              </a:cxnLst>
              <a:rect l="0" t="0" r="r" b="b"/>
              <a:pathLst>
                <a:path w="12" h="11">
                  <a:moveTo>
                    <a:pt x="12" y="0"/>
                  </a:moveTo>
                  <a:lnTo>
                    <a:pt x="0" y="11"/>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 name="Freeform 30"/>
            <p:cNvSpPr>
              <a:spLocks/>
            </p:cNvSpPr>
            <p:nvPr/>
          </p:nvSpPr>
          <p:spPr bwMode="auto">
            <a:xfrm>
              <a:off x="5680075" y="5426075"/>
              <a:ext cx="1027113" cy="1027113"/>
            </a:xfrm>
            <a:custGeom>
              <a:avLst/>
              <a:gdLst>
                <a:gd name="T0" fmla="*/ 17 w 452"/>
                <a:gd name="T1" fmla="*/ 0 h 452"/>
                <a:gd name="T2" fmla="*/ 17 w 452"/>
                <a:gd name="T3" fmla="*/ 1 h 452"/>
                <a:gd name="T4" fmla="*/ 12 w 452"/>
                <a:gd name="T5" fmla="*/ 6 h 452"/>
                <a:gd name="T6" fmla="*/ 9 w 452"/>
                <a:gd name="T7" fmla="*/ 9 h 452"/>
                <a:gd name="T8" fmla="*/ 0 w 452"/>
                <a:gd name="T9" fmla="*/ 29 h 452"/>
                <a:gd name="T10" fmla="*/ 9 w 452"/>
                <a:gd name="T11" fmla="*/ 50 h 452"/>
                <a:gd name="T12" fmla="*/ 403 w 452"/>
                <a:gd name="T13" fmla="*/ 444 h 452"/>
                <a:gd name="T14" fmla="*/ 424 w 452"/>
                <a:gd name="T15" fmla="*/ 452 h 452"/>
                <a:gd name="T16" fmla="*/ 444 w 452"/>
                <a:gd name="T17" fmla="*/ 444 h 452"/>
                <a:gd name="T18" fmla="*/ 444 w 452"/>
                <a:gd name="T19" fmla="*/ 444 h 452"/>
                <a:gd name="T20" fmla="*/ 452 w 452"/>
                <a:gd name="T21" fmla="*/ 436 h 452"/>
                <a:gd name="T22" fmla="*/ 17 w 452"/>
                <a:gd name="T23"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2" h="452">
                  <a:moveTo>
                    <a:pt x="17" y="0"/>
                  </a:moveTo>
                  <a:cubicBezTo>
                    <a:pt x="17" y="1"/>
                    <a:pt x="17" y="1"/>
                    <a:pt x="17" y="1"/>
                  </a:cubicBezTo>
                  <a:cubicBezTo>
                    <a:pt x="12" y="6"/>
                    <a:pt x="12" y="6"/>
                    <a:pt x="12" y="6"/>
                  </a:cubicBezTo>
                  <a:cubicBezTo>
                    <a:pt x="9" y="9"/>
                    <a:pt x="9" y="9"/>
                    <a:pt x="9" y="9"/>
                  </a:cubicBezTo>
                  <a:cubicBezTo>
                    <a:pt x="3" y="14"/>
                    <a:pt x="0" y="22"/>
                    <a:pt x="0" y="29"/>
                  </a:cubicBezTo>
                  <a:cubicBezTo>
                    <a:pt x="0" y="37"/>
                    <a:pt x="3" y="44"/>
                    <a:pt x="9" y="50"/>
                  </a:cubicBezTo>
                  <a:cubicBezTo>
                    <a:pt x="403" y="444"/>
                    <a:pt x="403" y="444"/>
                    <a:pt x="403" y="444"/>
                  </a:cubicBezTo>
                  <a:cubicBezTo>
                    <a:pt x="409" y="450"/>
                    <a:pt x="416" y="452"/>
                    <a:pt x="424" y="452"/>
                  </a:cubicBezTo>
                  <a:cubicBezTo>
                    <a:pt x="431" y="452"/>
                    <a:pt x="438" y="450"/>
                    <a:pt x="444" y="444"/>
                  </a:cubicBezTo>
                  <a:cubicBezTo>
                    <a:pt x="444" y="444"/>
                    <a:pt x="444" y="444"/>
                    <a:pt x="444" y="444"/>
                  </a:cubicBezTo>
                  <a:cubicBezTo>
                    <a:pt x="452" y="436"/>
                    <a:pt x="452" y="436"/>
                    <a:pt x="452" y="436"/>
                  </a:cubicBezTo>
                  <a:cubicBezTo>
                    <a:pt x="17" y="0"/>
                    <a:pt x="17" y="0"/>
                    <a:pt x="17" y="0"/>
                  </a:cubicBezTo>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 name="Freeform 31"/>
            <p:cNvSpPr>
              <a:spLocks/>
            </p:cNvSpPr>
            <p:nvPr/>
          </p:nvSpPr>
          <p:spPr bwMode="auto">
            <a:xfrm>
              <a:off x="5199063" y="4745038"/>
              <a:ext cx="315913" cy="315913"/>
            </a:xfrm>
            <a:custGeom>
              <a:avLst/>
              <a:gdLst>
                <a:gd name="T0" fmla="*/ 54 w 199"/>
                <a:gd name="T1" fmla="*/ 199 h 199"/>
                <a:gd name="T2" fmla="*/ 199 w 199"/>
                <a:gd name="T3" fmla="*/ 53 h 199"/>
                <a:gd name="T4" fmla="*/ 146 w 199"/>
                <a:gd name="T5" fmla="*/ 0 h 199"/>
                <a:gd name="T6" fmla="*/ 0 w 199"/>
                <a:gd name="T7" fmla="*/ 144 h 199"/>
                <a:gd name="T8" fmla="*/ 54 w 199"/>
                <a:gd name="T9" fmla="*/ 199 h 199"/>
              </a:gdLst>
              <a:ahLst/>
              <a:cxnLst>
                <a:cxn ang="0">
                  <a:pos x="T0" y="T1"/>
                </a:cxn>
                <a:cxn ang="0">
                  <a:pos x="T2" y="T3"/>
                </a:cxn>
                <a:cxn ang="0">
                  <a:pos x="T4" y="T5"/>
                </a:cxn>
                <a:cxn ang="0">
                  <a:pos x="T6" y="T7"/>
                </a:cxn>
                <a:cxn ang="0">
                  <a:pos x="T8" y="T9"/>
                </a:cxn>
              </a:cxnLst>
              <a:rect l="0" t="0" r="r" b="b"/>
              <a:pathLst>
                <a:path w="199" h="199">
                  <a:moveTo>
                    <a:pt x="54" y="199"/>
                  </a:moveTo>
                  <a:lnTo>
                    <a:pt x="199" y="53"/>
                  </a:lnTo>
                  <a:lnTo>
                    <a:pt x="146" y="0"/>
                  </a:lnTo>
                  <a:lnTo>
                    <a:pt x="0" y="144"/>
                  </a:lnTo>
                  <a:lnTo>
                    <a:pt x="54" y="19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 name="Freeform 32"/>
            <p:cNvSpPr>
              <a:spLocks/>
            </p:cNvSpPr>
            <p:nvPr/>
          </p:nvSpPr>
          <p:spPr bwMode="auto">
            <a:xfrm>
              <a:off x="5203825" y="4935538"/>
              <a:ext cx="119063" cy="117475"/>
            </a:xfrm>
            <a:custGeom>
              <a:avLst/>
              <a:gdLst>
                <a:gd name="T0" fmla="*/ 54 w 75"/>
                <a:gd name="T1" fmla="*/ 74 h 74"/>
                <a:gd name="T2" fmla="*/ 75 w 75"/>
                <a:gd name="T3" fmla="*/ 54 h 74"/>
                <a:gd name="T4" fmla="*/ 21 w 75"/>
                <a:gd name="T5" fmla="*/ 0 h 74"/>
                <a:gd name="T6" fmla="*/ 0 w 75"/>
                <a:gd name="T7" fmla="*/ 21 h 74"/>
                <a:gd name="T8" fmla="*/ 54 w 75"/>
                <a:gd name="T9" fmla="*/ 74 h 74"/>
              </a:gdLst>
              <a:ahLst/>
              <a:cxnLst>
                <a:cxn ang="0">
                  <a:pos x="T0" y="T1"/>
                </a:cxn>
                <a:cxn ang="0">
                  <a:pos x="T2" y="T3"/>
                </a:cxn>
                <a:cxn ang="0">
                  <a:pos x="T4" y="T5"/>
                </a:cxn>
                <a:cxn ang="0">
                  <a:pos x="T6" y="T7"/>
                </a:cxn>
                <a:cxn ang="0">
                  <a:pos x="T8" y="T9"/>
                </a:cxn>
              </a:cxnLst>
              <a:rect l="0" t="0" r="r" b="b"/>
              <a:pathLst>
                <a:path w="75" h="74">
                  <a:moveTo>
                    <a:pt x="54" y="74"/>
                  </a:moveTo>
                  <a:lnTo>
                    <a:pt x="75" y="54"/>
                  </a:lnTo>
                  <a:lnTo>
                    <a:pt x="21" y="0"/>
                  </a:lnTo>
                  <a:lnTo>
                    <a:pt x="0" y="21"/>
                  </a:lnTo>
                  <a:lnTo>
                    <a:pt x="54" y="74"/>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 name="Freeform 33"/>
            <p:cNvSpPr>
              <a:spLocks/>
            </p:cNvSpPr>
            <p:nvPr/>
          </p:nvSpPr>
          <p:spPr bwMode="auto">
            <a:xfrm>
              <a:off x="5251450" y="4908550"/>
              <a:ext cx="100013" cy="100013"/>
            </a:xfrm>
            <a:custGeom>
              <a:avLst/>
              <a:gdLst>
                <a:gd name="T0" fmla="*/ 53 w 63"/>
                <a:gd name="T1" fmla="*/ 63 h 63"/>
                <a:gd name="T2" fmla="*/ 63 w 63"/>
                <a:gd name="T3" fmla="*/ 54 h 63"/>
                <a:gd name="T4" fmla="*/ 8 w 63"/>
                <a:gd name="T5" fmla="*/ 0 h 63"/>
                <a:gd name="T6" fmla="*/ 0 w 63"/>
                <a:gd name="T7" fmla="*/ 8 h 63"/>
                <a:gd name="T8" fmla="*/ 53 w 63"/>
                <a:gd name="T9" fmla="*/ 63 h 63"/>
              </a:gdLst>
              <a:ahLst/>
              <a:cxnLst>
                <a:cxn ang="0">
                  <a:pos x="T0" y="T1"/>
                </a:cxn>
                <a:cxn ang="0">
                  <a:pos x="T2" y="T3"/>
                </a:cxn>
                <a:cxn ang="0">
                  <a:pos x="T4" y="T5"/>
                </a:cxn>
                <a:cxn ang="0">
                  <a:pos x="T6" y="T7"/>
                </a:cxn>
                <a:cxn ang="0">
                  <a:pos x="T8" y="T9"/>
                </a:cxn>
              </a:cxnLst>
              <a:rect l="0" t="0" r="r" b="b"/>
              <a:pathLst>
                <a:path w="63" h="63">
                  <a:moveTo>
                    <a:pt x="53" y="63"/>
                  </a:moveTo>
                  <a:lnTo>
                    <a:pt x="63" y="54"/>
                  </a:lnTo>
                  <a:lnTo>
                    <a:pt x="8" y="0"/>
                  </a:lnTo>
                  <a:lnTo>
                    <a:pt x="0" y="8"/>
                  </a:lnTo>
                  <a:lnTo>
                    <a:pt x="53" y="63"/>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 name="Freeform 34"/>
            <p:cNvSpPr>
              <a:spLocks/>
            </p:cNvSpPr>
            <p:nvPr/>
          </p:nvSpPr>
          <p:spPr bwMode="auto">
            <a:xfrm>
              <a:off x="3178175" y="2724150"/>
              <a:ext cx="2547938" cy="2544763"/>
            </a:xfrm>
            <a:custGeom>
              <a:avLst/>
              <a:gdLst>
                <a:gd name="T0" fmla="*/ 1076 w 1122"/>
                <a:gd name="T1" fmla="*/ 561 h 1121"/>
                <a:gd name="T2" fmla="*/ 1030 w 1122"/>
                <a:gd name="T3" fmla="*/ 561 h 1121"/>
                <a:gd name="T4" fmla="*/ 993 w 1122"/>
                <a:gd name="T5" fmla="*/ 743 h 1121"/>
                <a:gd name="T6" fmla="*/ 823 w 1122"/>
                <a:gd name="T7" fmla="*/ 949 h 1121"/>
                <a:gd name="T8" fmla="*/ 561 w 1122"/>
                <a:gd name="T9" fmla="*/ 1029 h 1121"/>
                <a:gd name="T10" fmla="*/ 379 w 1122"/>
                <a:gd name="T11" fmla="*/ 993 h 1121"/>
                <a:gd name="T12" fmla="*/ 172 w 1122"/>
                <a:gd name="T13" fmla="*/ 823 h 1121"/>
                <a:gd name="T14" fmla="*/ 92 w 1122"/>
                <a:gd name="T15" fmla="*/ 561 h 1121"/>
                <a:gd name="T16" fmla="*/ 129 w 1122"/>
                <a:gd name="T17" fmla="*/ 378 h 1121"/>
                <a:gd name="T18" fmla="*/ 299 w 1122"/>
                <a:gd name="T19" fmla="*/ 172 h 1121"/>
                <a:gd name="T20" fmla="*/ 561 w 1122"/>
                <a:gd name="T21" fmla="*/ 92 h 1121"/>
                <a:gd name="T22" fmla="*/ 744 w 1122"/>
                <a:gd name="T23" fmla="*/ 128 h 1121"/>
                <a:gd name="T24" fmla="*/ 950 w 1122"/>
                <a:gd name="T25" fmla="*/ 298 h 1121"/>
                <a:gd name="T26" fmla="*/ 1030 w 1122"/>
                <a:gd name="T27" fmla="*/ 561 h 1121"/>
                <a:gd name="T28" fmla="*/ 1076 w 1122"/>
                <a:gd name="T29" fmla="*/ 561 h 1121"/>
                <a:gd name="T30" fmla="*/ 1122 w 1122"/>
                <a:gd name="T31" fmla="*/ 561 h 1121"/>
                <a:gd name="T32" fmla="*/ 1078 w 1122"/>
                <a:gd name="T33" fmla="*/ 342 h 1121"/>
                <a:gd name="T34" fmla="*/ 875 w 1122"/>
                <a:gd name="T35" fmla="*/ 96 h 1121"/>
                <a:gd name="T36" fmla="*/ 561 w 1122"/>
                <a:gd name="T37" fmla="*/ 0 h 1121"/>
                <a:gd name="T38" fmla="*/ 343 w 1122"/>
                <a:gd name="T39" fmla="*/ 44 h 1121"/>
                <a:gd name="T40" fmla="*/ 96 w 1122"/>
                <a:gd name="T41" fmla="*/ 247 h 1121"/>
                <a:gd name="T42" fmla="*/ 0 w 1122"/>
                <a:gd name="T43" fmla="*/ 561 h 1121"/>
                <a:gd name="T44" fmla="*/ 44 w 1122"/>
                <a:gd name="T45" fmla="*/ 779 h 1121"/>
                <a:gd name="T46" fmla="*/ 248 w 1122"/>
                <a:gd name="T47" fmla="*/ 1026 h 1121"/>
                <a:gd name="T48" fmla="*/ 561 w 1122"/>
                <a:gd name="T49" fmla="*/ 1121 h 1121"/>
                <a:gd name="T50" fmla="*/ 779 w 1122"/>
                <a:gd name="T51" fmla="*/ 1077 h 1121"/>
                <a:gd name="T52" fmla="*/ 1026 w 1122"/>
                <a:gd name="T53" fmla="*/ 874 h 1121"/>
                <a:gd name="T54" fmla="*/ 1122 w 1122"/>
                <a:gd name="T55" fmla="*/ 561 h 1121"/>
                <a:gd name="T56" fmla="*/ 1076 w 1122"/>
                <a:gd name="T57" fmla="*/ 561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2" h="1121">
                  <a:moveTo>
                    <a:pt x="1076" y="561"/>
                  </a:moveTo>
                  <a:cubicBezTo>
                    <a:pt x="1030" y="561"/>
                    <a:pt x="1030" y="561"/>
                    <a:pt x="1030" y="561"/>
                  </a:cubicBezTo>
                  <a:cubicBezTo>
                    <a:pt x="1030" y="625"/>
                    <a:pt x="1017" y="687"/>
                    <a:pt x="993" y="743"/>
                  </a:cubicBezTo>
                  <a:cubicBezTo>
                    <a:pt x="958" y="827"/>
                    <a:pt x="898" y="899"/>
                    <a:pt x="823" y="949"/>
                  </a:cubicBezTo>
                  <a:cubicBezTo>
                    <a:pt x="748" y="1000"/>
                    <a:pt x="658" y="1029"/>
                    <a:pt x="561" y="1029"/>
                  </a:cubicBezTo>
                  <a:cubicBezTo>
                    <a:pt x="496" y="1029"/>
                    <a:pt x="435" y="1016"/>
                    <a:pt x="379" y="993"/>
                  </a:cubicBezTo>
                  <a:cubicBezTo>
                    <a:pt x="294" y="957"/>
                    <a:pt x="223" y="898"/>
                    <a:pt x="172" y="823"/>
                  </a:cubicBezTo>
                  <a:cubicBezTo>
                    <a:pt x="122" y="748"/>
                    <a:pt x="92" y="658"/>
                    <a:pt x="92" y="561"/>
                  </a:cubicBezTo>
                  <a:cubicBezTo>
                    <a:pt x="92" y="496"/>
                    <a:pt x="105" y="434"/>
                    <a:pt x="129" y="378"/>
                  </a:cubicBezTo>
                  <a:cubicBezTo>
                    <a:pt x="165" y="294"/>
                    <a:pt x="224" y="222"/>
                    <a:pt x="299" y="172"/>
                  </a:cubicBezTo>
                  <a:cubicBezTo>
                    <a:pt x="374" y="121"/>
                    <a:pt x="464" y="92"/>
                    <a:pt x="561" y="92"/>
                  </a:cubicBezTo>
                  <a:cubicBezTo>
                    <a:pt x="626" y="92"/>
                    <a:pt x="688" y="105"/>
                    <a:pt x="744" y="128"/>
                  </a:cubicBezTo>
                  <a:cubicBezTo>
                    <a:pt x="828" y="164"/>
                    <a:pt x="899" y="224"/>
                    <a:pt x="950" y="298"/>
                  </a:cubicBezTo>
                  <a:cubicBezTo>
                    <a:pt x="1000" y="373"/>
                    <a:pt x="1030" y="463"/>
                    <a:pt x="1030" y="561"/>
                  </a:cubicBezTo>
                  <a:cubicBezTo>
                    <a:pt x="1076" y="561"/>
                    <a:pt x="1076" y="561"/>
                    <a:pt x="1076" y="561"/>
                  </a:cubicBezTo>
                  <a:cubicBezTo>
                    <a:pt x="1122" y="561"/>
                    <a:pt x="1122" y="561"/>
                    <a:pt x="1122" y="561"/>
                  </a:cubicBezTo>
                  <a:cubicBezTo>
                    <a:pt x="1122" y="483"/>
                    <a:pt x="1106" y="409"/>
                    <a:pt x="1078" y="342"/>
                  </a:cubicBezTo>
                  <a:cubicBezTo>
                    <a:pt x="1035" y="242"/>
                    <a:pt x="964" y="156"/>
                    <a:pt x="875" y="96"/>
                  </a:cubicBezTo>
                  <a:cubicBezTo>
                    <a:pt x="785" y="35"/>
                    <a:pt x="677" y="0"/>
                    <a:pt x="561" y="0"/>
                  </a:cubicBezTo>
                  <a:cubicBezTo>
                    <a:pt x="484" y="0"/>
                    <a:pt x="410" y="15"/>
                    <a:pt x="343" y="44"/>
                  </a:cubicBezTo>
                  <a:cubicBezTo>
                    <a:pt x="242" y="86"/>
                    <a:pt x="157" y="157"/>
                    <a:pt x="96" y="247"/>
                  </a:cubicBezTo>
                  <a:cubicBezTo>
                    <a:pt x="36" y="336"/>
                    <a:pt x="0" y="445"/>
                    <a:pt x="0" y="561"/>
                  </a:cubicBezTo>
                  <a:cubicBezTo>
                    <a:pt x="0" y="638"/>
                    <a:pt x="16" y="712"/>
                    <a:pt x="44" y="779"/>
                  </a:cubicBezTo>
                  <a:cubicBezTo>
                    <a:pt x="87" y="880"/>
                    <a:pt x="158" y="965"/>
                    <a:pt x="248" y="1026"/>
                  </a:cubicBezTo>
                  <a:cubicBezTo>
                    <a:pt x="337" y="1086"/>
                    <a:pt x="445" y="1121"/>
                    <a:pt x="561" y="1121"/>
                  </a:cubicBezTo>
                  <a:cubicBezTo>
                    <a:pt x="638" y="1121"/>
                    <a:pt x="712" y="1106"/>
                    <a:pt x="779" y="1077"/>
                  </a:cubicBezTo>
                  <a:cubicBezTo>
                    <a:pt x="880" y="1035"/>
                    <a:pt x="966" y="964"/>
                    <a:pt x="1026" y="874"/>
                  </a:cubicBezTo>
                  <a:cubicBezTo>
                    <a:pt x="1087" y="785"/>
                    <a:pt x="1122" y="677"/>
                    <a:pt x="1122" y="561"/>
                  </a:cubicBezTo>
                  <a:lnTo>
                    <a:pt x="1076" y="561"/>
                  </a:lnTo>
                  <a:close/>
                </a:path>
              </a:pathLst>
            </a:custGeom>
            <a:solidFill>
              <a:schemeClr val="tx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 name="Freeform 35"/>
            <p:cNvSpPr>
              <a:spLocks/>
            </p:cNvSpPr>
            <p:nvPr/>
          </p:nvSpPr>
          <p:spPr bwMode="auto">
            <a:xfrm>
              <a:off x="3230563" y="2776538"/>
              <a:ext cx="2443163" cy="2439988"/>
            </a:xfrm>
            <a:custGeom>
              <a:avLst/>
              <a:gdLst>
                <a:gd name="T0" fmla="*/ 1053 w 1076"/>
                <a:gd name="T1" fmla="*/ 538 h 1075"/>
                <a:gd name="T2" fmla="*/ 1030 w 1076"/>
                <a:gd name="T3" fmla="*/ 538 h 1075"/>
                <a:gd name="T4" fmla="*/ 886 w 1076"/>
                <a:gd name="T5" fmla="*/ 885 h 1075"/>
                <a:gd name="T6" fmla="*/ 538 w 1076"/>
                <a:gd name="T7" fmla="*/ 1029 h 1075"/>
                <a:gd name="T8" fmla="*/ 190 w 1076"/>
                <a:gd name="T9" fmla="*/ 885 h 1075"/>
                <a:gd name="T10" fmla="*/ 46 w 1076"/>
                <a:gd name="T11" fmla="*/ 538 h 1075"/>
                <a:gd name="T12" fmla="*/ 190 w 1076"/>
                <a:gd name="T13" fmla="*/ 190 h 1075"/>
                <a:gd name="T14" fmla="*/ 538 w 1076"/>
                <a:gd name="T15" fmla="*/ 46 h 1075"/>
                <a:gd name="T16" fmla="*/ 886 w 1076"/>
                <a:gd name="T17" fmla="*/ 190 h 1075"/>
                <a:gd name="T18" fmla="*/ 1030 w 1076"/>
                <a:gd name="T19" fmla="*/ 538 h 1075"/>
                <a:gd name="T20" fmla="*/ 1053 w 1076"/>
                <a:gd name="T21" fmla="*/ 538 h 1075"/>
                <a:gd name="T22" fmla="*/ 1076 w 1076"/>
                <a:gd name="T23" fmla="*/ 538 h 1075"/>
                <a:gd name="T24" fmla="*/ 918 w 1076"/>
                <a:gd name="T25" fmla="*/ 157 h 1075"/>
                <a:gd name="T26" fmla="*/ 538 w 1076"/>
                <a:gd name="T27" fmla="*/ 0 h 1075"/>
                <a:gd name="T28" fmla="*/ 158 w 1076"/>
                <a:gd name="T29" fmla="*/ 157 h 1075"/>
                <a:gd name="T30" fmla="*/ 0 w 1076"/>
                <a:gd name="T31" fmla="*/ 538 h 1075"/>
                <a:gd name="T32" fmla="*/ 158 w 1076"/>
                <a:gd name="T33" fmla="*/ 918 h 1075"/>
                <a:gd name="T34" fmla="*/ 538 w 1076"/>
                <a:gd name="T35" fmla="*/ 1075 h 1075"/>
                <a:gd name="T36" fmla="*/ 918 w 1076"/>
                <a:gd name="T37" fmla="*/ 918 h 1075"/>
                <a:gd name="T38" fmla="*/ 1076 w 1076"/>
                <a:gd name="T39" fmla="*/ 538 h 1075"/>
                <a:gd name="T40" fmla="*/ 1053 w 1076"/>
                <a:gd name="T41" fmla="*/ 538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6" h="1075">
                  <a:moveTo>
                    <a:pt x="1053" y="538"/>
                  </a:moveTo>
                  <a:cubicBezTo>
                    <a:pt x="1030" y="538"/>
                    <a:pt x="1030" y="538"/>
                    <a:pt x="1030" y="538"/>
                  </a:cubicBezTo>
                  <a:cubicBezTo>
                    <a:pt x="1030" y="673"/>
                    <a:pt x="975" y="796"/>
                    <a:pt x="886" y="885"/>
                  </a:cubicBezTo>
                  <a:cubicBezTo>
                    <a:pt x="797" y="974"/>
                    <a:pt x="674" y="1029"/>
                    <a:pt x="538" y="1029"/>
                  </a:cubicBezTo>
                  <a:cubicBezTo>
                    <a:pt x="402" y="1029"/>
                    <a:pt x="279" y="974"/>
                    <a:pt x="190" y="885"/>
                  </a:cubicBezTo>
                  <a:cubicBezTo>
                    <a:pt x="101" y="796"/>
                    <a:pt x="46" y="673"/>
                    <a:pt x="46" y="538"/>
                  </a:cubicBezTo>
                  <a:cubicBezTo>
                    <a:pt x="46" y="402"/>
                    <a:pt x="101" y="279"/>
                    <a:pt x="190" y="190"/>
                  </a:cubicBezTo>
                  <a:cubicBezTo>
                    <a:pt x="279" y="101"/>
                    <a:pt x="402" y="46"/>
                    <a:pt x="538" y="46"/>
                  </a:cubicBezTo>
                  <a:cubicBezTo>
                    <a:pt x="674" y="46"/>
                    <a:pt x="797" y="101"/>
                    <a:pt x="886" y="190"/>
                  </a:cubicBezTo>
                  <a:cubicBezTo>
                    <a:pt x="975" y="279"/>
                    <a:pt x="1030" y="402"/>
                    <a:pt x="1030" y="538"/>
                  </a:cubicBezTo>
                  <a:cubicBezTo>
                    <a:pt x="1053" y="538"/>
                    <a:pt x="1053" y="538"/>
                    <a:pt x="1053" y="538"/>
                  </a:cubicBezTo>
                  <a:cubicBezTo>
                    <a:pt x="1076" y="538"/>
                    <a:pt x="1076" y="538"/>
                    <a:pt x="1076" y="538"/>
                  </a:cubicBezTo>
                  <a:cubicBezTo>
                    <a:pt x="1076" y="389"/>
                    <a:pt x="1016" y="255"/>
                    <a:pt x="918" y="157"/>
                  </a:cubicBezTo>
                  <a:cubicBezTo>
                    <a:pt x="821" y="60"/>
                    <a:pt x="687" y="0"/>
                    <a:pt x="538" y="0"/>
                  </a:cubicBezTo>
                  <a:cubicBezTo>
                    <a:pt x="390" y="0"/>
                    <a:pt x="255" y="60"/>
                    <a:pt x="158" y="157"/>
                  </a:cubicBezTo>
                  <a:cubicBezTo>
                    <a:pt x="61" y="255"/>
                    <a:pt x="0" y="389"/>
                    <a:pt x="0" y="538"/>
                  </a:cubicBezTo>
                  <a:cubicBezTo>
                    <a:pt x="0" y="686"/>
                    <a:pt x="61" y="821"/>
                    <a:pt x="158" y="918"/>
                  </a:cubicBezTo>
                  <a:cubicBezTo>
                    <a:pt x="255" y="1015"/>
                    <a:pt x="390" y="1075"/>
                    <a:pt x="538" y="1075"/>
                  </a:cubicBezTo>
                  <a:cubicBezTo>
                    <a:pt x="687" y="1075"/>
                    <a:pt x="821" y="1015"/>
                    <a:pt x="918" y="918"/>
                  </a:cubicBezTo>
                  <a:cubicBezTo>
                    <a:pt x="1016" y="821"/>
                    <a:pt x="1076" y="686"/>
                    <a:pt x="1076" y="538"/>
                  </a:cubicBezTo>
                  <a:lnTo>
                    <a:pt x="1053" y="538"/>
                  </a:lnTo>
                  <a:close/>
                </a:path>
              </a:pathLst>
            </a:custGeom>
            <a:solidFill>
              <a:schemeClr val="bg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20" name="Group 119"/>
          <p:cNvGrpSpPr/>
          <p:nvPr/>
        </p:nvGrpSpPr>
        <p:grpSpPr>
          <a:xfrm>
            <a:off x="4284664" y="2819401"/>
            <a:ext cx="3579813" cy="3128963"/>
            <a:chOff x="2484438" y="2819400"/>
            <a:chExt cx="3579813" cy="3128963"/>
          </a:xfrm>
          <a:solidFill>
            <a:srgbClr val="016AA3"/>
          </a:solidFill>
          <a:effectLst>
            <a:outerShdw blurRad="38100" dist="25400" dir="5400000" algn="ctr" rotWithShape="0">
              <a:srgbClr val="000000">
                <a:alpha val="20000"/>
              </a:srgbClr>
            </a:outerShdw>
          </a:effectLst>
        </p:grpSpPr>
        <p:sp>
          <p:nvSpPr>
            <p:cNvPr id="121" name="Freeform 11"/>
            <p:cNvSpPr>
              <a:spLocks/>
            </p:cNvSpPr>
            <p:nvPr/>
          </p:nvSpPr>
          <p:spPr bwMode="auto">
            <a:xfrm>
              <a:off x="2840038" y="2819400"/>
              <a:ext cx="3224213" cy="2787650"/>
            </a:xfrm>
            <a:custGeom>
              <a:avLst/>
              <a:gdLst>
                <a:gd name="T0" fmla="*/ 710 w 1420"/>
                <a:gd name="T1" fmla="*/ 1228 h 1228"/>
                <a:gd name="T2" fmla="*/ 208 w 1420"/>
                <a:gd name="T3" fmla="*/ 1020 h 1228"/>
                <a:gd name="T4" fmla="*/ 0 w 1420"/>
                <a:gd name="T5" fmla="*/ 519 h 1228"/>
                <a:gd name="T6" fmla="*/ 208 w 1420"/>
                <a:gd name="T7" fmla="*/ 17 h 1228"/>
                <a:gd name="T8" fmla="*/ 270 w 1420"/>
                <a:gd name="T9" fmla="*/ 17 h 1228"/>
                <a:gd name="T10" fmla="*/ 270 w 1420"/>
                <a:gd name="T11" fmla="*/ 80 h 1228"/>
                <a:gd name="T12" fmla="*/ 89 w 1420"/>
                <a:gd name="T13" fmla="*/ 519 h 1228"/>
                <a:gd name="T14" fmla="*/ 710 w 1420"/>
                <a:gd name="T15" fmla="*/ 1140 h 1228"/>
                <a:gd name="T16" fmla="*/ 1331 w 1420"/>
                <a:gd name="T17" fmla="*/ 519 h 1228"/>
                <a:gd name="T18" fmla="*/ 1376 w 1420"/>
                <a:gd name="T19" fmla="*/ 474 h 1228"/>
                <a:gd name="T20" fmla="*/ 1420 w 1420"/>
                <a:gd name="T21" fmla="*/ 519 h 1228"/>
                <a:gd name="T22" fmla="*/ 1212 w 1420"/>
                <a:gd name="T23" fmla="*/ 1020 h 1228"/>
                <a:gd name="T24" fmla="*/ 710 w 1420"/>
                <a:gd name="T25" fmla="*/ 12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0" h="1228">
                  <a:moveTo>
                    <a:pt x="710" y="1228"/>
                  </a:moveTo>
                  <a:cubicBezTo>
                    <a:pt x="520" y="1228"/>
                    <a:pt x="342" y="1154"/>
                    <a:pt x="208" y="1020"/>
                  </a:cubicBezTo>
                  <a:cubicBezTo>
                    <a:pt x="74" y="886"/>
                    <a:pt x="0" y="708"/>
                    <a:pt x="0" y="519"/>
                  </a:cubicBezTo>
                  <a:cubicBezTo>
                    <a:pt x="0" y="329"/>
                    <a:pt x="74" y="151"/>
                    <a:pt x="208" y="17"/>
                  </a:cubicBezTo>
                  <a:cubicBezTo>
                    <a:pt x="225" y="0"/>
                    <a:pt x="253" y="0"/>
                    <a:pt x="270" y="17"/>
                  </a:cubicBezTo>
                  <a:cubicBezTo>
                    <a:pt x="288" y="34"/>
                    <a:pt x="288" y="62"/>
                    <a:pt x="270" y="80"/>
                  </a:cubicBezTo>
                  <a:cubicBezTo>
                    <a:pt x="153" y="197"/>
                    <a:pt x="89" y="353"/>
                    <a:pt x="89" y="519"/>
                  </a:cubicBezTo>
                  <a:cubicBezTo>
                    <a:pt x="89" y="861"/>
                    <a:pt x="368" y="1140"/>
                    <a:pt x="710" y="1140"/>
                  </a:cubicBezTo>
                  <a:cubicBezTo>
                    <a:pt x="1053" y="1140"/>
                    <a:pt x="1331" y="861"/>
                    <a:pt x="1331" y="519"/>
                  </a:cubicBezTo>
                  <a:cubicBezTo>
                    <a:pt x="1331" y="494"/>
                    <a:pt x="1351" y="474"/>
                    <a:pt x="1376" y="474"/>
                  </a:cubicBezTo>
                  <a:cubicBezTo>
                    <a:pt x="1400" y="474"/>
                    <a:pt x="1420" y="494"/>
                    <a:pt x="1420" y="519"/>
                  </a:cubicBezTo>
                  <a:cubicBezTo>
                    <a:pt x="1420" y="708"/>
                    <a:pt x="1346" y="886"/>
                    <a:pt x="1212" y="1020"/>
                  </a:cubicBezTo>
                  <a:cubicBezTo>
                    <a:pt x="1078" y="1154"/>
                    <a:pt x="900" y="1228"/>
                    <a:pt x="710"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 name="Freeform 36"/>
            <p:cNvSpPr>
              <a:spLocks/>
            </p:cNvSpPr>
            <p:nvPr/>
          </p:nvSpPr>
          <p:spPr bwMode="auto">
            <a:xfrm>
              <a:off x="2560638" y="5024438"/>
              <a:ext cx="849313" cy="849313"/>
            </a:xfrm>
            <a:custGeom>
              <a:avLst/>
              <a:gdLst>
                <a:gd name="T0" fmla="*/ 38 w 535"/>
                <a:gd name="T1" fmla="*/ 535 h 535"/>
                <a:gd name="T2" fmla="*/ 0 w 535"/>
                <a:gd name="T3" fmla="*/ 496 h 535"/>
                <a:gd name="T4" fmla="*/ 496 w 535"/>
                <a:gd name="T5" fmla="*/ 0 h 535"/>
                <a:gd name="T6" fmla="*/ 535 w 535"/>
                <a:gd name="T7" fmla="*/ 38 h 535"/>
                <a:gd name="T8" fmla="*/ 38 w 535"/>
                <a:gd name="T9" fmla="*/ 535 h 535"/>
              </a:gdLst>
              <a:ahLst/>
              <a:cxnLst>
                <a:cxn ang="0">
                  <a:pos x="T0" y="T1"/>
                </a:cxn>
                <a:cxn ang="0">
                  <a:pos x="T2" y="T3"/>
                </a:cxn>
                <a:cxn ang="0">
                  <a:pos x="T4" y="T5"/>
                </a:cxn>
                <a:cxn ang="0">
                  <a:pos x="T6" y="T7"/>
                </a:cxn>
                <a:cxn ang="0">
                  <a:pos x="T8" y="T9"/>
                </a:cxn>
              </a:cxnLst>
              <a:rect l="0" t="0" r="r" b="b"/>
              <a:pathLst>
                <a:path w="535" h="535">
                  <a:moveTo>
                    <a:pt x="38" y="535"/>
                  </a:moveTo>
                  <a:lnTo>
                    <a:pt x="0" y="496"/>
                  </a:lnTo>
                  <a:lnTo>
                    <a:pt x="496" y="0"/>
                  </a:lnTo>
                  <a:lnTo>
                    <a:pt x="535" y="38"/>
                  </a:lnTo>
                  <a:lnTo>
                    <a:pt x="38" y="5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 name="Freeform 37"/>
            <p:cNvSpPr>
              <a:spLocks/>
            </p:cNvSpPr>
            <p:nvPr/>
          </p:nvSpPr>
          <p:spPr bwMode="auto">
            <a:xfrm>
              <a:off x="2484438" y="5732463"/>
              <a:ext cx="215900" cy="215900"/>
            </a:xfrm>
            <a:custGeom>
              <a:avLst/>
              <a:gdLst>
                <a:gd name="T0" fmla="*/ 17 w 95"/>
                <a:gd name="T1" fmla="*/ 17 h 95"/>
                <a:gd name="T2" fmla="*/ 17 w 95"/>
                <a:gd name="T3" fmla="*/ 78 h 95"/>
                <a:gd name="T4" fmla="*/ 79 w 95"/>
                <a:gd name="T5" fmla="*/ 78 h 95"/>
                <a:gd name="T6" fmla="*/ 79 w 95"/>
                <a:gd name="T7" fmla="*/ 17 h 95"/>
                <a:gd name="T8" fmla="*/ 17 w 95"/>
                <a:gd name="T9" fmla="*/ 17 h 95"/>
              </a:gdLst>
              <a:ahLst/>
              <a:cxnLst>
                <a:cxn ang="0">
                  <a:pos x="T0" y="T1"/>
                </a:cxn>
                <a:cxn ang="0">
                  <a:pos x="T2" y="T3"/>
                </a:cxn>
                <a:cxn ang="0">
                  <a:pos x="T4" y="T5"/>
                </a:cxn>
                <a:cxn ang="0">
                  <a:pos x="T6" y="T7"/>
                </a:cxn>
                <a:cxn ang="0">
                  <a:pos x="T8" y="T9"/>
                </a:cxn>
              </a:cxnLst>
              <a:rect l="0" t="0" r="r" b="b"/>
              <a:pathLst>
                <a:path w="95" h="95">
                  <a:moveTo>
                    <a:pt x="17" y="17"/>
                  </a:moveTo>
                  <a:cubicBezTo>
                    <a:pt x="0" y="33"/>
                    <a:pt x="0" y="61"/>
                    <a:pt x="17" y="78"/>
                  </a:cubicBezTo>
                  <a:cubicBezTo>
                    <a:pt x="34" y="95"/>
                    <a:pt x="62" y="95"/>
                    <a:pt x="79" y="78"/>
                  </a:cubicBezTo>
                  <a:cubicBezTo>
                    <a:pt x="95" y="61"/>
                    <a:pt x="95" y="33"/>
                    <a:pt x="79" y="17"/>
                  </a:cubicBezTo>
                  <a:cubicBezTo>
                    <a:pt x="62" y="0"/>
                    <a:pt x="34" y="0"/>
                    <a:pt x="1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62" name="Group 161"/>
          <p:cNvGrpSpPr/>
          <p:nvPr/>
        </p:nvGrpSpPr>
        <p:grpSpPr>
          <a:xfrm>
            <a:off x="3738885" y="1477457"/>
            <a:ext cx="588346" cy="586856"/>
            <a:chOff x="1844383" y="1394308"/>
            <a:chExt cx="861398" cy="859217"/>
          </a:xfrm>
        </p:grpSpPr>
        <p:sp>
          <p:nvSpPr>
            <p:cNvPr id="163" name="Oval 162"/>
            <p:cNvSpPr>
              <a:spLocks noChangeArrowheads="1"/>
            </p:cNvSpPr>
            <p:nvPr/>
          </p:nvSpPr>
          <p:spPr bwMode="auto">
            <a:xfrm>
              <a:off x="1844383" y="1394308"/>
              <a:ext cx="861398" cy="859217"/>
            </a:xfrm>
            <a:prstGeom prst="ellipse">
              <a:avLst/>
            </a:prstGeom>
            <a:solidFill>
              <a:schemeClr val="bg2">
                <a:lumMod val="40000"/>
                <a:lumOff val="60000"/>
              </a:schemeClr>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164" name="Oval 163"/>
            <p:cNvSpPr>
              <a:spLocks noChangeArrowheads="1"/>
            </p:cNvSpPr>
            <p:nvPr/>
          </p:nvSpPr>
          <p:spPr bwMode="auto">
            <a:xfrm>
              <a:off x="1941427" y="1490261"/>
              <a:ext cx="666221" cy="668402"/>
            </a:xfrm>
            <a:prstGeom prst="ellipse">
              <a:avLst/>
            </a:prstGeom>
            <a:solidFill>
              <a:schemeClr val="bg2">
                <a:lumMod val="60000"/>
                <a:lumOff val="40000"/>
              </a:schemeClr>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grpSp>
      <p:grpSp>
        <p:nvGrpSpPr>
          <p:cNvPr id="168" name="Group 167"/>
          <p:cNvGrpSpPr/>
          <p:nvPr/>
        </p:nvGrpSpPr>
        <p:grpSpPr>
          <a:xfrm>
            <a:off x="7810680" y="1491270"/>
            <a:ext cx="588346" cy="586856"/>
            <a:chOff x="1844383" y="1394308"/>
            <a:chExt cx="861398" cy="859217"/>
          </a:xfrm>
        </p:grpSpPr>
        <p:sp>
          <p:nvSpPr>
            <p:cNvPr id="169" name="Oval 168"/>
            <p:cNvSpPr>
              <a:spLocks noChangeArrowheads="1"/>
            </p:cNvSpPr>
            <p:nvPr/>
          </p:nvSpPr>
          <p:spPr bwMode="auto">
            <a:xfrm>
              <a:off x="1844383" y="1394308"/>
              <a:ext cx="861398" cy="859217"/>
            </a:xfrm>
            <a:prstGeom prst="ellipse">
              <a:avLst/>
            </a:prstGeom>
            <a:solidFill>
              <a:schemeClr val="accent1">
                <a:lumMod val="40000"/>
                <a:lumOff val="60000"/>
              </a:schemeClr>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170" name="Oval 169"/>
            <p:cNvSpPr>
              <a:spLocks noChangeArrowheads="1"/>
            </p:cNvSpPr>
            <p:nvPr/>
          </p:nvSpPr>
          <p:spPr bwMode="auto">
            <a:xfrm>
              <a:off x="1941427" y="1490261"/>
              <a:ext cx="666221" cy="668402"/>
            </a:xfrm>
            <a:prstGeom prst="ellipse">
              <a:avLst/>
            </a:prstGeom>
            <a:solidFill>
              <a:schemeClr val="accent1">
                <a:lumMod val="75000"/>
              </a:schemeClr>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grpSp>
      <p:grpSp>
        <p:nvGrpSpPr>
          <p:cNvPr id="171" name="Group 170"/>
          <p:cNvGrpSpPr/>
          <p:nvPr/>
        </p:nvGrpSpPr>
        <p:grpSpPr>
          <a:xfrm>
            <a:off x="3637674" y="5777673"/>
            <a:ext cx="588346" cy="586856"/>
            <a:chOff x="1844383" y="1394308"/>
            <a:chExt cx="861398" cy="859217"/>
          </a:xfrm>
        </p:grpSpPr>
        <p:sp>
          <p:nvSpPr>
            <p:cNvPr id="173" name="Oval 172"/>
            <p:cNvSpPr>
              <a:spLocks noChangeArrowheads="1"/>
            </p:cNvSpPr>
            <p:nvPr/>
          </p:nvSpPr>
          <p:spPr bwMode="auto">
            <a:xfrm>
              <a:off x="1844383" y="1394308"/>
              <a:ext cx="861398" cy="859217"/>
            </a:xfrm>
            <a:prstGeom prst="ellipse">
              <a:avLst/>
            </a:prstGeom>
            <a:solidFill>
              <a:schemeClr val="accent2">
                <a:lumMod val="60000"/>
                <a:lumOff val="40000"/>
              </a:schemeClr>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174" name="Oval 173"/>
            <p:cNvSpPr>
              <a:spLocks noChangeArrowheads="1"/>
            </p:cNvSpPr>
            <p:nvPr/>
          </p:nvSpPr>
          <p:spPr bwMode="auto">
            <a:xfrm>
              <a:off x="1941427" y="1490261"/>
              <a:ext cx="666221" cy="668402"/>
            </a:xfrm>
            <a:prstGeom prst="ellipse">
              <a:avLst/>
            </a:prstGeom>
            <a:solidFill>
              <a:srgbClr val="016AA3"/>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grpSp>
      <p:sp>
        <p:nvSpPr>
          <p:cNvPr id="175" name="Freeform 3391"/>
          <p:cNvSpPr>
            <a:spLocks noEditPoints="1"/>
          </p:cNvSpPr>
          <p:nvPr/>
        </p:nvSpPr>
        <p:spPr bwMode="auto">
          <a:xfrm>
            <a:off x="3895595" y="1644682"/>
            <a:ext cx="277940" cy="252091"/>
          </a:xfrm>
          <a:custGeom>
            <a:avLst/>
            <a:gdLst>
              <a:gd name="T0" fmla="*/ 400 w 721"/>
              <a:gd name="T1" fmla="*/ 502 h 721"/>
              <a:gd name="T2" fmla="*/ 441 w 721"/>
              <a:gd name="T3" fmla="*/ 487 h 721"/>
              <a:gd name="T4" fmla="*/ 456 w 721"/>
              <a:gd name="T5" fmla="*/ 469 h 721"/>
              <a:gd name="T6" fmla="*/ 477 w 721"/>
              <a:gd name="T7" fmla="*/ 475 h 721"/>
              <a:gd name="T8" fmla="*/ 498 w 721"/>
              <a:gd name="T9" fmla="*/ 505 h 721"/>
              <a:gd name="T10" fmla="*/ 361 w 721"/>
              <a:gd name="T11" fmla="*/ 709 h 721"/>
              <a:gd name="T12" fmla="*/ 315 w 721"/>
              <a:gd name="T13" fmla="*/ 654 h 721"/>
              <a:gd name="T14" fmla="*/ 347 w 721"/>
              <a:gd name="T15" fmla="*/ 606 h 721"/>
              <a:gd name="T16" fmla="*/ 365 w 721"/>
              <a:gd name="T17" fmla="*/ 601 h 721"/>
              <a:gd name="T18" fmla="*/ 387 w 721"/>
              <a:gd name="T19" fmla="*/ 623 h 721"/>
              <a:gd name="T20" fmla="*/ 415 w 721"/>
              <a:gd name="T21" fmla="*/ 691 h 721"/>
              <a:gd name="T22" fmla="*/ 225 w 721"/>
              <a:gd name="T23" fmla="*/ 505 h 721"/>
              <a:gd name="T24" fmla="*/ 245 w 721"/>
              <a:gd name="T25" fmla="*/ 477 h 721"/>
              <a:gd name="T26" fmla="*/ 265 w 721"/>
              <a:gd name="T27" fmla="*/ 469 h 721"/>
              <a:gd name="T28" fmla="*/ 280 w 721"/>
              <a:gd name="T29" fmla="*/ 487 h 721"/>
              <a:gd name="T30" fmla="*/ 321 w 721"/>
              <a:gd name="T31" fmla="*/ 502 h 721"/>
              <a:gd name="T32" fmla="*/ 222 w 721"/>
              <a:gd name="T33" fmla="*/ 511 h 721"/>
              <a:gd name="T34" fmla="*/ 397 w 721"/>
              <a:gd name="T35" fmla="*/ 541 h 721"/>
              <a:gd name="T36" fmla="*/ 385 w 721"/>
              <a:gd name="T37" fmla="*/ 565 h 721"/>
              <a:gd name="T38" fmla="*/ 361 w 721"/>
              <a:gd name="T39" fmla="*/ 577 h 721"/>
              <a:gd name="T40" fmla="*/ 335 w 721"/>
              <a:gd name="T41" fmla="*/ 565 h 721"/>
              <a:gd name="T42" fmla="*/ 325 w 721"/>
              <a:gd name="T43" fmla="*/ 541 h 721"/>
              <a:gd name="T44" fmla="*/ 681 w 721"/>
              <a:gd name="T45" fmla="*/ 552 h 721"/>
              <a:gd name="T46" fmla="*/ 633 w 721"/>
              <a:gd name="T47" fmla="*/ 522 h 721"/>
              <a:gd name="T48" fmla="*/ 524 w 721"/>
              <a:gd name="T49" fmla="*/ 477 h 721"/>
              <a:gd name="T50" fmla="*/ 484 w 721"/>
              <a:gd name="T51" fmla="*/ 448 h 721"/>
              <a:gd name="T52" fmla="*/ 457 w 721"/>
              <a:gd name="T53" fmla="*/ 433 h 721"/>
              <a:gd name="T54" fmla="*/ 466 w 721"/>
              <a:gd name="T55" fmla="*/ 366 h 721"/>
              <a:gd name="T56" fmla="*/ 489 w 721"/>
              <a:gd name="T57" fmla="*/ 322 h 721"/>
              <a:gd name="T58" fmla="*/ 504 w 721"/>
              <a:gd name="T59" fmla="*/ 279 h 721"/>
              <a:gd name="T60" fmla="*/ 513 w 721"/>
              <a:gd name="T61" fmla="*/ 247 h 721"/>
              <a:gd name="T62" fmla="*/ 506 w 721"/>
              <a:gd name="T63" fmla="*/ 215 h 721"/>
              <a:gd name="T64" fmla="*/ 501 w 721"/>
              <a:gd name="T65" fmla="*/ 193 h 721"/>
              <a:gd name="T66" fmla="*/ 527 w 721"/>
              <a:gd name="T67" fmla="*/ 102 h 721"/>
              <a:gd name="T68" fmla="*/ 519 w 721"/>
              <a:gd name="T69" fmla="*/ 51 h 721"/>
              <a:gd name="T70" fmla="*/ 493 w 721"/>
              <a:gd name="T71" fmla="*/ 26 h 721"/>
              <a:gd name="T72" fmla="*/ 453 w 721"/>
              <a:gd name="T73" fmla="*/ 9 h 721"/>
              <a:gd name="T74" fmla="*/ 383 w 721"/>
              <a:gd name="T75" fmla="*/ 0 h 721"/>
              <a:gd name="T76" fmla="*/ 311 w 721"/>
              <a:gd name="T77" fmla="*/ 9 h 721"/>
              <a:gd name="T78" fmla="*/ 271 w 721"/>
              <a:gd name="T79" fmla="*/ 32 h 721"/>
              <a:gd name="T80" fmla="*/ 239 w 721"/>
              <a:gd name="T81" fmla="*/ 50 h 721"/>
              <a:gd name="T82" fmla="*/ 222 w 721"/>
              <a:gd name="T83" fmla="*/ 66 h 721"/>
              <a:gd name="T84" fmla="*/ 211 w 721"/>
              <a:gd name="T85" fmla="*/ 95 h 721"/>
              <a:gd name="T86" fmla="*/ 217 w 721"/>
              <a:gd name="T87" fmla="*/ 164 h 721"/>
              <a:gd name="T88" fmla="*/ 227 w 721"/>
              <a:gd name="T89" fmla="*/ 202 h 721"/>
              <a:gd name="T90" fmla="*/ 212 w 721"/>
              <a:gd name="T91" fmla="*/ 230 h 721"/>
              <a:gd name="T92" fmla="*/ 213 w 721"/>
              <a:gd name="T93" fmla="*/ 263 h 721"/>
              <a:gd name="T94" fmla="*/ 229 w 721"/>
              <a:gd name="T95" fmla="*/ 290 h 721"/>
              <a:gd name="T96" fmla="*/ 243 w 721"/>
              <a:gd name="T97" fmla="*/ 348 h 721"/>
              <a:gd name="T98" fmla="*/ 265 w 721"/>
              <a:gd name="T99" fmla="*/ 378 h 721"/>
              <a:gd name="T100" fmla="*/ 249 w 721"/>
              <a:gd name="T101" fmla="*/ 441 h 721"/>
              <a:gd name="T102" fmla="*/ 209 w 721"/>
              <a:gd name="T103" fmla="*/ 473 h 721"/>
              <a:gd name="T104" fmla="*/ 134 w 721"/>
              <a:gd name="T105" fmla="*/ 502 h 721"/>
              <a:gd name="T106" fmla="*/ 50 w 721"/>
              <a:gd name="T107" fmla="*/ 547 h 721"/>
              <a:gd name="T108" fmla="*/ 28 w 721"/>
              <a:gd name="T109" fmla="*/ 573 h 721"/>
              <a:gd name="T110" fmla="*/ 9 w 721"/>
              <a:gd name="T111" fmla="*/ 629 h 721"/>
              <a:gd name="T112" fmla="*/ 0 w 721"/>
              <a:gd name="T113" fmla="*/ 713 h 721"/>
              <a:gd name="T114" fmla="*/ 709 w 721"/>
              <a:gd name="T115" fmla="*/ 721 h 721"/>
              <a:gd name="T116" fmla="*/ 721 w 721"/>
              <a:gd name="T117" fmla="*/ 709 h 721"/>
              <a:gd name="T118" fmla="*/ 709 w 721"/>
              <a:gd name="T119" fmla="*/ 606 h 721"/>
              <a:gd name="T120" fmla="*/ 691 w 721"/>
              <a:gd name="T121" fmla="*/ 564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1" h="721">
                <a:moveTo>
                  <a:pt x="415" y="510"/>
                </a:moveTo>
                <a:lnTo>
                  <a:pt x="415" y="510"/>
                </a:lnTo>
                <a:lnTo>
                  <a:pt x="415" y="510"/>
                </a:lnTo>
                <a:lnTo>
                  <a:pt x="400" y="502"/>
                </a:lnTo>
                <a:lnTo>
                  <a:pt x="414" y="498"/>
                </a:lnTo>
                <a:lnTo>
                  <a:pt x="428" y="493"/>
                </a:lnTo>
                <a:lnTo>
                  <a:pt x="434" y="491"/>
                </a:lnTo>
                <a:lnTo>
                  <a:pt x="441" y="487"/>
                </a:lnTo>
                <a:lnTo>
                  <a:pt x="447" y="482"/>
                </a:lnTo>
                <a:lnTo>
                  <a:pt x="453" y="477"/>
                </a:lnTo>
                <a:lnTo>
                  <a:pt x="456" y="473"/>
                </a:lnTo>
                <a:lnTo>
                  <a:pt x="456" y="469"/>
                </a:lnTo>
                <a:lnTo>
                  <a:pt x="456" y="459"/>
                </a:lnTo>
                <a:lnTo>
                  <a:pt x="464" y="462"/>
                </a:lnTo>
                <a:lnTo>
                  <a:pt x="470" y="469"/>
                </a:lnTo>
                <a:lnTo>
                  <a:pt x="477" y="475"/>
                </a:lnTo>
                <a:lnTo>
                  <a:pt x="483" y="482"/>
                </a:lnTo>
                <a:lnTo>
                  <a:pt x="489" y="489"/>
                </a:lnTo>
                <a:lnTo>
                  <a:pt x="495" y="497"/>
                </a:lnTo>
                <a:lnTo>
                  <a:pt x="498" y="505"/>
                </a:lnTo>
                <a:lnTo>
                  <a:pt x="501" y="511"/>
                </a:lnTo>
                <a:lnTo>
                  <a:pt x="522" y="574"/>
                </a:lnTo>
                <a:lnTo>
                  <a:pt x="415" y="510"/>
                </a:lnTo>
                <a:close/>
                <a:moveTo>
                  <a:pt x="361" y="709"/>
                </a:moveTo>
                <a:lnTo>
                  <a:pt x="293" y="709"/>
                </a:lnTo>
                <a:lnTo>
                  <a:pt x="299" y="691"/>
                </a:lnTo>
                <a:lnTo>
                  <a:pt x="306" y="672"/>
                </a:lnTo>
                <a:lnTo>
                  <a:pt x="315" y="654"/>
                </a:lnTo>
                <a:lnTo>
                  <a:pt x="322" y="637"/>
                </a:lnTo>
                <a:lnTo>
                  <a:pt x="333" y="623"/>
                </a:lnTo>
                <a:lnTo>
                  <a:pt x="342" y="611"/>
                </a:lnTo>
                <a:lnTo>
                  <a:pt x="347" y="606"/>
                </a:lnTo>
                <a:lnTo>
                  <a:pt x="351" y="604"/>
                </a:lnTo>
                <a:lnTo>
                  <a:pt x="356" y="601"/>
                </a:lnTo>
                <a:lnTo>
                  <a:pt x="361" y="601"/>
                </a:lnTo>
                <a:lnTo>
                  <a:pt x="365" y="601"/>
                </a:lnTo>
                <a:lnTo>
                  <a:pt x="370" y="604"/>
                </a:lnTo>
                <a:lnTo>
                  <a:pt x="374" y="606"/>
                </a:lnTo>
                <a:lnTo>
                  <a:pt x="379" y="611"/>
                </a:lnTo>
                <a:lnTo>
                  <a:pt x="387" y="623"/>
                </a:lnTo>
                <a:lnTo>
                  <a:pt x="396" y="637"/>
                </a:lnTo>
                <a:lnTo>
                  <a:pt x="403" y="654"/>
                </a:lnTo>
                <a:lnTo>
                  <a:pt x="410" y="673"/>
                </a:lnTo>
                <a:lnTo>
                  <a:pt x="415" y="691"/>
                </a:lnTo>
                <a:lnTo>
                  <a:pt x="420" y="709"/>
                </a:lnTo>
                <a:lnTo>
                  <a:pt x="361" y="709"/>
                </a:lnTo>
                <a:close/>
                <a:moveTo>
                  <a:pt x="222" y="511"/>
                </a:moveTo>
                <a:lnTo>
                  <a:pt x="225" y="505"/>
                </a:lnTo>
                <a:lnTo>
                  <a:pt x="229" y="497"/>
                </a:lnTo>
                <a:lnTo>
                  <a:pt x="234" y="489"/>
                </a:lnTo>
                <a:lnTo>
                  <a:pt x="239" y="483"/>
                </a:lnTo>
                <a:lnTo>
                  <a:pt x="245" y="477"/>
                </a:lnTo>
                <a:lnTo>
                  <a:pt x="252" y="470"/>
                </a:lnTo>
                <a:lnTo>
                  <a:pt x="258" y="464"/>
                </a:lnTo>
                <a:lnTo>
                  <a:pt x="265" y="460"/>
                </a:lnTo>
                <a:lnTo>
                  <a:pt x="265" y="469"/>
                </a:lnTo>
                <a:lnTo>
                  <a:pt x="265" y="473"/>
                </a:lnTo>
                <a:lnTo>
                  <a:pt x="267" y="477"/>
                </a:lnTo>
                <a:lnTo>
                  <a:pt x="274" y="482"/>
                </a:lnTo>
                <a:lnTo>
                  <a:pt x="280" y="487"/>
                </a:lnTo>
                <a:lnTo>
                  <a:pt x="286" y="491"/>
                </a:lnTo>
                <a:lnTo>
                  <a:pt x="293" y="493"/>
                </a:lnTo>
                <a:lnTo>
                  <a:pt x="307" y="498"/>
                </a:lnTo>
                <a:lnTo>
                  <a:pt x="321" y="502"/>
                </a:lnTo>
                <a:lnTo>
                  <a:pt x="306" y="511"/>
                </a:lnTo>
                <a:lnTo>
                  <a:pt x="306" y="511"/>
                </a:lnTo>
                <a:lnTo>
                  <a:pt x="202" y="574"/>
                </a:lnTo>
                <a:lnTo>
                  <a:pt x="222" y="511"/>
                </a:lnTo>
                <a:close/>
                <a:moveTo>
                  <a:pt x="325" y="528"/>
                </a:moveTo>
                <a:lnTo>
                  <a:pt x="361" y="506"/>
                </a:lnTo>
                <a:lnTo>
                  <a:pt x="397" y="528"/>
                </a:lnTo>
                <a:lnTo>
                  <a:pt x="397" y="541"/>
                </a:lnTo>
                <a:lnTo>
                  <a:pt x="396" y="547"/>
                </a:lnTo>
                <a:lnTo>
                  <a:pt x="393" y="554"/>
                </a:lnTo>
                <a:lnTo>
                  <a:pt x="391" y="560"/>
                </a:lnTo>
                <a:lnTo>
                  <a:pt x="385" y="565"/>
                </a:lnTo>
                <a:lnTo>
                  <a:pt x="380" y="570"/>
                </a:lnTo>
                <a:lnTo>
                  <a:pt x="374" y="573"/>
                </a:lnTo>
                <a:lnTo>
                  <a:pt x="367" y="575"/>
                </a:lnTo>
                <a:lnTo>
                  <a:pt x="361" y="577"/>
                </a:lnTo>
                <a:lnTo>
                  <a:pt x="353" y="575"/>
                </a:lnTo>
                <a:lnTo>
                  <a:pt x="347" y="573"/>
                </a:lnTo>
                <a:lnTo>
                  <a:pt x="340" y="570"/>
                </a:lnTo>
                <a:lnTo>
                  <a:pt x="335" y="565"/>
                </a:lnTo>
                <a:lnTo>
                  <a:pt x="331" y="560"/>
                </a:lnTo>
                <a:lnTo>
                  <a:pt x="328" y="554"/>
                </a:lnTo>
                <a:lnTo>
                  <a:pt x="325" y="547"/>
                </a:lnTo>
                <a:lnTo>
                  <a:pt x="325" y="541"/>
                </a:lnTo>
                <a:lnTo>
                  <a:pt x="325" y="528"/>
                </a:lnTo>
                <a:close/>
                <a:moveTo>
                  <a:pt x="691" y="564"/>
                </a:moveTo>
                <a:lnTo>
                  <a:pt x="686" y="557"/>
                </a:lnTo>
                <a:lnTo>
                  <a:pt x="681" y="552"/>
                </a:lnTo>
                <a:lnTo>
                  <a:pt x="674" y="547"/>
                </a:lnTo>
                <a:lnTo>
                  <a:pt x="668" y="541"/>
                </a:lnTo>
                <a:lnTo>
                  <a:pt x="651" y="531"/>
                </a:lnTo>
                <a:lnTo>
                  <a:pt x="633" y="522"/>
                </a:lnTo>
                <a:lnTo>
                  <a:pt x="591" y="502"/>
                </a:lnTo>
                <a:lnTo>
                  <a:pt x="545" y="484"/>
                </a:lnTo>
                <a:lnTo>
                  <a:pt x="534" y="480"/>
                </a:lnTo>
                <a:lnTo>
                  <a:pt x="524" y="477"/>
                </a:lnTo>
                <a:lnTo>
                  <a:pt x="514" y="473"/>
                </a:lnTo>
                <a:lnTo>
                  <a:pt x="504" y="469"/>
                </a:lnTo>
                <a:lnTo>
                  <a:pt x="495" y="457"/>
                </a:lnTo>
                <a:lnTo>
                  <a:pt x="484" y="448"/>
                </a:lnTo>
                <a:lnTo>
                  <a:pt x="473" y="441"/>
                </a:lnTo>
                <a:lnTo>
                  <a:pt x="462" y="434"/>
                </a:lnTo>
                <a:lnTo>
                  <a:pt x="460" y="433"/>
                </a:lnTo>
                <a:lnTo>
                  <a:pt x="457" y="433"/>
                </a:lnTo>
                <a:lnTo>
                  <a:pt x="456" y="433"/>
                </a:lnTo>
                <a:lnTo>
                  <a:pt x="456" y="378"/>
                </a:lnTo>
                <a:lnTo>
                  <a:pt x="461" y="373"/>
                </a:lnTo>
                <a:lnTo>
                  <a:pt x="466" y="366"/>
                </a:lnTo>
                <a:lnTo>
                  <a:pt x="473" y="358"/>
                </a:lnTo>
                <a:lnTo>
                  <a:pt x="479" y="348"/>
                </a:lnTo>
                <a:lnTo>
                  <a:pt x="484" y="337"/>
                </a:lnTo>
                <a:lnTo>
                  <a:pt x="489" y="322"/>
                </a:lnTo>
                <a:lnTo>
                  <a:pt x="492" y="308"/>
                </a:lnTo>
                <a:lnTo>
                  <a:pt x="495" y="290"/>
                </a:lnTo>
                <a:lnTo>
                  <a:pt x="500" y="285"/>
                </a:lnTo>
                <a:lnTo>
                  <a:pt x="504" y="279"/>
                </a:lnTo>
                <a:lnTo>
                  <a:pt x="507" y="271"/>
                </a:lnTo>
                <a:lnTo>
                  <a:pt x="510" y="262"/>
                </a:lnTo>
                <a:lnTo>
                  <a:pt x="511" y="254"/>
                </a:lnTo>
                <a:lnTo>
                  <a:pt x="513" y="247"/>
                </a:lnTo>
                <a:lnTo>
                  <a:pt x="513" y="238"/>
                </a:lnTo>
                <a:lnTo>
                  <a:pt x="511" y="230"/>
                </a:lnTo>
                <a:lnTo>
                  <a:pt x="510" y="222"/>
                </a:lnTo>
                <a:lnTo>
                  <a:pt x="506" y="215"/>
                </a:lnTo>
                <a:lnTo>
                  <a:pt x="502" y="208"/>
                </a:lnTo>
                <a:lnTo>
                  <a:pt x="497" y="202"/>
                </a:lnTo>
                <a:lnTo>
                  <a:pt x="498" y="198"/>
                </a:lnTo>
                <a:lnTo>
                  <a:pt x="501" y="193"/>
                </a:lnTo>
                <a:lnTo>
                  <a:pt x="510" y="167"/>
                </a:lnTo>
                <a:lnTo>
                  <a:pt x="520" y="135"/>
                </a:lnTo>
                <a:lnTo>
                  <a:pt x="524" y="118"/>
                </a:lnTo>
                <a:lnTo>
                  <a:pt x="527" y="102"/>
                </a:lnTo>
                <a:lnTo>
                  <a:pt x="527" y="85"/>
                </a:lnTo>
                <a:lnTo>
                  <a:pt x="525" y="68"/>
                </a:lnTo>
                <a:lnTo>
                  <a:pt x="523" y="59"/>
                </a:lnTo>
                <a:lnTo>
                  <a:pt x="519" y="51"/>
                </a:lnTo>
                <a:lnTo>
                  <a:pt x="514" y="44"/>
                </a:lnTo>
                <a:lnTo>
                  <a:pt x="509" y="37"/>
                </a:lnTo>
                <a:lnTo>
                  <a:pt x="501" y="31"/>
                </a:lnTo>
                <a:lnTo>
                  <a:pt x="493" y="26"/>
                </a:lnTo>
                <a:lnTo>
                  <a:pt x="484" y="21"/>
                </a:lnTo>
                <a:lnTo>
                  <a:pt x="475" y="16"/>
                </a:lnTo>
                <a:lnTo>
                  <a:pt x="465" y="12"/>
                </a:lnTo>
                <a:lnTo>
                  <a:pt x="453" y="9"/>
                </a:lnTo>
                <a:lnTo>
                  <a:pt x="442" y="7"/>
                </a:lnTo>
                <a:lnTo>
                  <a:pt x="430" y="4"/>
                </a:lnTo>
                <a:lnTo>
                  <a:pt x="407" y="0"/>
                </a:lnTo>
                <a:lnTo>
                  <a:pt x="383" y="0"/>
                </a:lnTo>
                <a:lnTo>
                  <a:pt x="365" y="0"/>
                </a:lnTo>
                <a:lnTo>
                  <a:pt x="347" y="1"/>
                </a:lnTo>
                <a:lnTo>
                  <a:pt x="329" y="5"/>
                </a:lnTo>
                <a:lnTo>
                  <a:pt x="311" y="9"/>
                </a:lnTo>
                <a:lnTo>
                  <a:pt x="295" y="16"/>
                </a:lnTo>
                <a:lnTo>
                  <a:pt x="281" y="23"/>
                </a:lnTo>
                <a:lnTo>
                  <a:pt x="276" y="27"/>
                </a:lnTo>
                <a:lnTo>
                  <a:pt x="271" y="32"/>
                </a:lnTo>
                <a:lnTo>
                  <a:pt x="266" y="37"/>
                </a:lnTo>
                <a:lnTo>
                  <a:pt x="263" y="44"/>
                </a:lnTo>
                <a:lnTo>
                  <a:pt x="251" y="46"/>
                </a:lnTo>
                <a:lnTo>
                  <a:pt x="239" y="50"/>
                </a:lnTo>
                <a:lnTo>
                  <a:pt x="234" y="53"/>
                </a:lnTo>
                <a:lnTo>
                  <a:pt x="230" y="57"/>
                </a:lnTo>
                <a:lnTo>
                  <a:pt x="225" y="60"/>
                </a:lnTo>
                <a:lnTo>
                  <a:pt x="222" y="66"/>
                </a:lnTo>
                <a:lnTo>
                  <a:pt x="217" y="72"/>
                </a:lnTo>
                <a:lnTo>
                  <a:pt x="215" y="78"/>
                </a:lnTo>
                <a:lnTo>
                  <a:pt x="212" y="87"/>
                </a:lnTo>
                <a:lnTo>
                  <a:pt x="211" y="95"/>
                </a:lnTo>
                <a:lnTo>
                  <a:pt x="209" y="112"/>
                </a:lnTo>
                <a:lnTo>
                  <a:pt x="211" y="130"/>
                </a:lnTo>
                <a:lnTo>
                  <a:pt x="213" y="148"/>
                </a:lnTo>
                <a:lnTo>
                  <a:pt x="217" y="164"/>
                </a:lnTo>
                <a:lnTo>
                  <a:pt x="221" y="181"/>
                </a:lnTo>
                <a:lnTo>
                  <a:pt x="225" y="194"/>
                </a:lnTo>
                <a:lnTo>
                  <a:pt x="226" y="198"/>
                </a:lnTo>
                <a:lnTo>
                  <a:pt x="227" y="202"/>
                </a:lnTo>
                <a:lnTo>
                  <a:pt x="222" y="207"/>
                </a:lnTo>
                <a:lnTo>
                  <a:pt x="217" y="215"/>
                </a:lnTo>
                <a:lnTo>
                  <a:pt x="215" y="221"/>
                </a:lnTo>
                <a:lnTo>
                  <a:pt x="212" y="230"/>
                </a:lnTo>
                <a:lnTo>
                  <a:pt x="211" y="238"/>
                </a:lnTo>
                <a:lnTo>
                  <a:pt x="211" y="247"/>
                </a:lnTo>
                <a:lnTo>
                  <a:pt x="212" y="254"/>
                </a:lnTo>
                <a:lnTo>
                  <a:pt x="213" y="263"/>
                </a:lnTo>
                <a:lnTo>
                  <a:pt x="216" y="272"/>
                </a:lnTo>
                <a:lnTo>
                  <a:pt x="220" y="280"/>
                </a:lnTo>
                <a:lnTo>
                  <a:pt x="224" y="285"/>
                </a:lnTo>
                <a:lnTo>
                  <a:pt x="229" y="290"/>
                </a:lnTo>
                <a:lnTo>
                  <a:pt x="230" y="307"/>
                </a:lnTo>
                <a:lnTo>
                  <a:pt x="234" y="322"/>
                </a:lnTo>
                <a:lnTo>
                  <a:pt x="238" y="337"/>
                </a:lnTo>
                <a:lnTo>
                  <a:pt x="243" y="348"/>
                </a:lnTo>
                <a:lnTo>
                  <a:pt x="249" y="358"/>
                </a:lnTo>
                <a:lnTo>
                  <a:pt x="254" y="366"/>
                </a:lnTo>
                <a:lnTo>
                  <a:pt x="260" y="373"/>
                </a:lnTo>
                <a:lnTo>
                  <a:pt x="265" y="378"/>
                </a:lnTo>
                <a:lnTo>
                  <a:pt x="265" y="433"/>
                </a:lnTo>
                <a:lnTo>
                  <a:pt x="262" y="433"/>
                </a:lnTo>
                <a:lnTo>
                  <a:pt x="261" y="434"/>
                </a:lnTo>
                <a:lnTo>
                  <a:pt x="249" y="441"/>
                </a:lnTo>
                <a:lnTo>
                  <a:pt x="239" y="448"/>
                </a:lnTo>
                <a:lnTo>
                  <a:pt x="229" y="457"/>
                </a:lnTo>
                <a:lnTo>
                  <a:pt x="220" y="469"/>
                </a:lnTo>
                <a:lnTo>
                  <a:pt x="209" y="473"/>
                </a:lnTo>
                <a:lnTo>
                  <a:pt x="200" y="477"/>
                </a:lnTo>
                <a:lnTo>
                  <a:pt x="190" y="480"/>
                </a:lnTo>
                <a:lnTo>
                  <a:pt x="181" y="484"/>
                </a:lnTo>
                <a:lnTo>
                  <a:pt x="134" y="502"/>
                </a:lnTo>
                <a:lnTo>
                  <a:pt x="91" y="522"/>
                </a:lnTo>
                <a:lnTo>
                  <a:pt x="73" y="531"/>
                </a:lnTo>
                <a:lnTo>
                  <a:pt x="57" y="541"/>
                </a:lnTo>
                <a:lnTo>
                  <a:pt x="50" y="547"/>
                </a:lnTo>
                <a:lnTo>
                  <a:pt x="44" y="552"/>
                </a:lnTo>
                <a:lnTo>
                  <a:pt x="39" y="557"/>
                </a:lnTo>
                <a:lnTo>
                  <a:pt x="34" y="564"/>
                </a:lnTo>
                <a:lnTo>
                  <a:pt x="28" y="573"/>
                </a:lnTo>
                <a:lnTo>
                  <a:pt x="23" y="583"/>
                </a:lnTo>
                <a:lnTo>
                  <a:pt x="19" y="595"/>
                </a:lnTo>
                <a:lnTo>
                  <a:pt x="16" y="606"/>
                </a:lnTo>
                <a:lnTo>
                  <a:pt x="9" y="629"/>
                </a:lnTo>
                <a:lnTo>
                  <a:pt x="5" y="653"/>
                </a:lnTo>
                <a:lnTo>
                  <a:pt x="1" y="691"/>
                </a:lnTo>
                <a:lnTo>
                  <a:pt x="0" y="709"/>
                </a:lnTo>
                <a:lnTo>
                  <a:pt x="0" y="713"/>
                </a:lnTo>
                <a:lnTo>
                  <a:pt x="4" y="717"/>
                </a:lnTo>
                <a:lnTo>
                  <a:pt x="8" y="719"/>
                </a:lnTo>
                <a:lnTo>
                  <a:pt x="12" y="721"/>
                </a:lnTo>
                <a:lnTo>
                  <a:pt x="709" y="721"/>
                </a:lnTo>
                <a:lnTo>
                  <a:pt x="714" y="719"/>
                </a:lnTo>
                <a:lnTo>
                  <a:pt x="718" y="717"/>
                </a:lnTo>
                <a:lnTo>
                  <a:pt x="721" y="713"/>
                </a:lnTo>
                <a:lnTo>
                  <a:pt x="721" y="709"/>
                </a:lnTo>
                <a:lnTo>
                  <a:pt x="721" y="691"/>
                </a:lnTo>
                <a:lnTo>
                  <a:pt x="718" y="653"/>
                </a:lnTo>
                <a:lnTo>
                  <a:pt x="714" y="629"/>
                </a:lnTo>
                <a:lnTo>
                  <a:pt x="709" y="606"/>
                </a:lnTo>
                <a:lnTo>
                  <a:pt x="705" y="595"/>
                </a:lnTo>
                <a:lnTo>
                  <a:pt x="701" y="583"/>
                </a:lnTo>
                <a:lnTo>
                  <a:pt x="696" y="573"/>
                </a:lnTo>
                <a:lnTo>
                  <a:pt x="691" y="564"/>
                </a:lnTo>
                <a:close/>
              </a:path>
            </a:pathLst>
          </a:custGeom>
          <a:solidFill>
            <a:schemeClr val="tx1"/>
          </a:solidFill>
          <a:ln>
            <a:noFill/>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p>
            <a:endParaRPr lang="en-US"/>
          </a:p>
        </p:txBody>
      </p:sp>
      <p:grpSp>
        <p:nvGrpSpPr>
          <p:cNvPr id="176" name="Group 175"/>
          <p:cNvGrpSpPr/>
          <p:nvPr/>
        </p:nvGrpSpPr>
        <p:grpSpPr>
          <a:xfrm>
            <a:off x="7964489" y="1619495"/>
            <a:ext cx="301301" cy="277278"/>
            <a:chOff x="9882188" y="1336675"/>
            <a:chExt cx="276225" cy="285750"/>
          </a:xfrm>
          <a:solidFill>
            <a:schemeClr val="tx1"/>
          </a:solidFill>
          <a:effectLst>
            <a:outerShdw blurRad="38100" dist="25400" dir="5400000" algn="ctr" rotWithShape="0">
              <a:srgbClr val="000000">
                <a:alpha val="20000"/>
              </a:srgbClr>
            </a:outerShdw>
          </a:effectLst>
        </p:grpSpPr>
        <p:sp>
          <p:nvSpPr>
            <p:cNvPr id="177" name="Freeform 3049"/>
            <p:cNvSpPr>
              <a:spLocks/>
            </p:cNvSpPr>
            <p:nvPr/>
          </p:nvSpPr>
          <p:spPr bwMode="auto">
            <a:xfrm>
              <a:off x="9893300" y="1574800"/>
              <a:ext cx="254000" cy="47625"/>
            </a:xfrm>
            <a:custGeom>
              <a:avLst/>
              <a:gdLst>
                <a:gd name="T0" fmla="*/ 584 w 641"/>
                <a:gd name="T1" fmla="*/ 0 h 120"/>
                <a:gd name="T2" fmla="*/ 57 w 641"/>
                <a:gd name="T3" fmla="*/ 0 h 120"/>
                <a:gd name="T4" fmla="*/ 51 w 641"/>
                <a:gd name="T5" fmla="*/ 0 h 120"/>
                <a:gd name="T6" fmla="*/ 45 w 641"/>
                <a:gd name="T7" fmla="*/ 1 h 120"/>
                <a:gd name="T8" fmla="*/ 39 w 641"/>
                <a:gd name="T9" fmla="*/ 3 h 120"/>
                <a:gd name="T10" fmla="*/ 33 w 641"/>
                <a:gd name="T11" fmla="*/ 5 h 120"/>
                <a:gd name="T12" fmla="*/ 27 w 641"/>
                <a:gd name="T13" fmla="*/ 7 h 120"/>
                <a:gd name="T14" fmla="*/ 22 w 641"/>
                <a:gd name="T15" fmla="*/ 11 h 120"/>
                <a:gd name="T16" fmla="*/ 18 w 641"/>
                <a:gd name="T17" fmla="*/ 14 h 120"/>
                <a:gd name="T18" fmla="*/ 14 w 641"/>
                <a:gd name="T19" fmla="*/ 19 h 120"/>
                <a:gd name="T20" fmla="*/ 9 w 641"/>
                <a:gd name="T21" fmla="*/ 26 h 120"/>
                <a:gd name="T22" fmla="*/ 6 w 641"/>
                <a:gd name="T23" fmla="*/ 32 h 120"/>
                <a:gd name="T24" fmla="*/ 3 w 641"/>
                <a:gd name="T25" fmla="*/ 41 h 120"/>
                <a:gd name="T26" fmla="*/ 1 w 641"/>
                <a:gd name="T27" fmla="*/ 49 h 120"/>
                <a:gd name="T28" fmla="*/ 0 w 641"/>
                <a:gd name="T29" fmla="*/ 54 h 120"/>
                <a:gd name="T30" fmla="*/ 0 w 641"/>
                <a:gd name="T31" fmla="*/ 60 h 120"/>
                <a:gd name="T32" fmla="*/ 1 w 641"/>
                <a:gd name="T33" fmla="*/ 72 h 120"/>
                <a:gd name="T34" fmla="*/ 3 w 641"/>
                <a:gd name="T35" fmla="*/ 82 h 120"/>
                <a:gd name="T36" fmla="*/ 8 w 641"/>
                <a:gd name="T37" fmla="*/ 92 h 120"/>
                <a:gd name="T38" fmla="*/ 14 w 641"/>
                <a:gd name="T39" fmla="*/ 101 h 120"/>
                <a:gd name="T40" fmla="*/ 19 w 641"/>
                <a:gd name="T41" fmla="*/ 105 h 120"/>
                <a:gd name="T42" fmla="*/ 22 w 641"/>
                <a:gd name="T43" fmla="*/ 108 h 120"/>
                <a:gd name="T44" fmla="*/ 27 w 641"/>
                <a:gd name="T45" fmla="*/ 112 h 120"/>
                <a:gd name="T46" fmla="*/ 32 w 641"/>
                <a:gd name="T47" fmla="*/ 114 h 120"/>
                <a:gd name="T48" fmla="*/ 38 w 641"/>
                <a:gd name="T49" fmla="*/ 117 h 120"/>
                <a:gd name="T50" fmla="*/ 44 w 641"/>
                <a:gd name="T51" fmla="*/ 119 h 120"/>
                <a:gd name="T52" fmla="*/ 50 w 641"/>
                <a:gd name="T53" fmla="*/ 119 h 120"/>
                <a:gd name="T54" fmla="*/ 57 w 641"/>
                <a:gd name="T55" fmla="*/ 120 h 120"/>
                <a:gd name="T56" fmla="*/ 584 w 641"/>
                <a:gd name="T57" fmla="*/ 120 h 120"/>
                <a:gd name="T58" fmla="*/ 591 w 641"/>
                <a:gd name="T59" fmla="*/ 119 h 120"/>
                <a:gd name="T60" fmla="*/ 597 w 641"/>
                <a:gd name="T61" fmla="*/ 118 h 120"/>
                <a:gd name="T62" fmla="*/ 603 w 641"/>
                <a:gd name="T63" fmla="*/ 117 h 120"/>
                <a:gd name="T64" fmla="*/ 609 w 641"/>
                <a:gd name="T65" fmla="*/ 114 h 120"/>
                <a:gd name="T66" fmla="*/ 613 w 641"/>
                <a:gd name="T67" fmla="*/ 112 h 120"/>
                <a:gd name="T68" fmla="*/ 618 w 641"/>
                <a:gd name="T69" fmla="*/ 108 h 120"/>
                <a:gd name="T70" fmla="*/ 623 w 641"/>
                <a:gd name="T71" fmla="*/ 105 h 120"/>
                <a:gd name="T72" fmla="*/ 627 w 641"/>
                <a:gd name="T73" fmla="*/ 101 h 120"/>
                <a:gd name="T74" fmla="*/ 633 w 641"/>
                <a:gd name="T75" fmla="*/ 92 h 120"/>
                <a:gd name="T76" fmla="*/ 637 w 641"/>
                <a:gd name="T77" fmla="*/ 82 h 120"/>
                <a:gd name="T78" fmla="*/ 640 w 641"/>
                <a:gd name="T79" fmla="*/ 72 h 120"/>
                <a:gd name="T80" fmla="*/ 641 w 641"/>
                <a:gd name="T81" fmla="*/ 60 h 120"/>
                <a:gd name="T82" fmla="*/ 640 w 641"/>
                <a:gd name="T83" fmla="*/ 49 h 120"/>
                <a:gd name="T84" fmla="*/ 637 w 641"/>
                <a:gd name="T85" fmla="*/ 38 h 120"/>
                <a:gd name="T86" fmla="*/ 633 w 641"/>
                <a:gd name="T87" fmla="*/ 28 h 120"/>
                <a:gd name="T88" fmla="*/ 627 w 641"/>
                <a:gd name="T89" fmla="*/ 19 h 120"/>
                <a:gd name="T90" fmla="*/ 623 w 641"/>
                <a:gd name="T91" fmla="*/ 14 h 120"/>
                <a:gd name="T92" fmla="*/ 618 w 641"/>
                <a:gd name="T93" fmla="*/ 11 h 120"/>
                <a:gd name="T94" fmla="*/ 613 w 641"/>
                <a:gd name="T95" fmla="*/ 9 h 120"/>
                <a:gd name="T96" fmla="*/ 609 w 641"/>
                <a:gd name="T97" fmla="*/ 5 h 120"/>
                <a:gd name="T98" fmla="*/ 603 w 641"/>
                <a:gd name="T99" fmla="*/ 3 h 120"/>
                <a:gd name="T100" fmla="*/ 597 w 641"/>
                <a:gd name="T101" fmla="*/ 1 h 120"/>
                <a:gd name="T102" fmla="*/ 591 w 641"/>
                <a:gd name="T103" fmla="*/ 0 h 120"/>
                <a:gd name="T104" fmla="*/ 584 w 641"/>
                <a:gd name="T10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1" h="120">
                  <a:moveTo>
                    <a:pt x="584" y="0"/>
                  </a:moveTo>
                  <a:lnTo>
                    <a:pt x="57" y="0"/>
                  </a:lnTo>
                  <a:lnTo>
                    <a:pt x="51" y="0"/>
                  </a:lnTo>
                  <a:lnTo>
                    <a:pt x="45" y="1"/>
                  </a:lnTo>
                  <a:lnTo>
                    <a:pt x="39" y="3"/>
                  </a:lnTo>
                  <a:lnTo>
                    <a:pt x="33" y="5"/>
                  </a:lnTo>
                  <a:lnTo>
                    <a:pt x="27" y="7"/>
                  </a:lnTo>
                  <a:lnTo>
                    <a:pt x="22" y="11"/>
                  </a:lnTo>
                  <a:lnTo>
                    <a:pt x="18" y="14"/>
                  </a:lnTo>
                  <a:lnTo>
                    <a:pt x="14" y="19"/>
                  </a:lnTo>
                  <a:lnTo>
                    <a:pt x="9" y="26"/>
                  </a:lnTo>
                  <a:lnTo>
                    <a:pt x="6" y="32"/>
                  </a:lnTo>
                  <a:lnTo>
                    <a:pt x="3" y="41"/>
                  </a:lnTo>
                  <a:lnTo>
                    <a:pt x="1" y="49"/>
                  </a:lnTo>
                  <a:lnTo>
                    <a:pt x="0" y="54"/>
                  </a:lnTo>
                  <a:lnTo>
                    <a:pt x="0" y="60"/>
                  </a:lnTo>
                  <a:lnTo>
                    <a:pt x="1" y="72"/>
                  </a:lnTo>
                  <a:lnTo>
                    <a:pt x="3" y="82"/>
                  </a:lnTo>
                  <a:lnTo>
                    <a:pt x="8" y="92"/>
                  </a:lnTo>
                  <a:lnTo>
                    <a:pt x="14" y="101"/>
                  </a:lnTo>
                  <a:lnTo>
                    <a:pt x="19" y="105"/>
                  </a:lnTo>
                  <a:lnTo>
                    <a:pt x="22" y="108"/>
                  </a:lnTo>
                  <a:lnTo>
                    <a:pt x="27" y="112"/>
                  </a:lnTo>
                  <a:lnTo>
                    <a:pt x="32" y="114"/>
                  </a:lnTo>
                  <a:lnTo>
                    <a:pt x="38" y="117"/>
                  </a:lnTo>
                  <a:lnTo>
                    <a:pt x="44" y="119"/>
                  </a:lnTo>
                  <a:lnTo>
                    <a:pt x="50" y="119"/>
                  </a:lnTo>
                  <a:lnTo>
                    <a:pt x="57" y="120"/>
                  </a:lnTo>
                  <a:lnTo>
                    <a:pt x="584" y="120"/>
                  </a:lnTo>
                  <a:lnTo>
                    <a:pt x="591" y="119"/>
                  </a:lnTo>
                  <a:lnTo>
                    <a:pt x="597" y="118"/>
                  </a:lnTo>
                  <a:lnTo>
                    <a:pt x="603" y="117"/>
                  </a:lnTo>
                  <a:lnTo>
                    <a:pt x="609" y="114"/>
                  </a:lnTo>
                  <a:lnTo>
                    <a:pt x="613" y="112"/>
                  </a:lnTo>
                  <a:lnTo>
                    <a:pt x="618" y="108"/>
                  </a:lnTo>
                  <a:lnTo>
                    <a:pt x="623" y="105"/>
                  </a:lnTo>
                  <a:lnTo>
                    <a:pt x="627" y="101"/>
                  </a:lnTo>
                  <a:lnTo>
                    <a:pt x="633" y="92"/>
                  </a:lnTo>
                  <a:lnTo>
                    <a:pt x="637" y="82"/>
                  </a:lnTo>
                  <a:lnTo>
                    <a:pt x="640" y="72"/>
                  </a:lnTo>
                  <a:lnTo>
                    <a:pt x="641" y="60"/>
                  </a:lnTo>
                  <a:lnTo>
                    <a:pt x="640" y="49"/>
                  </a:lnTo>
                  <a:lnTo>
                    <a:pt x="637" y="38"/>
                  </a:lnTo>
                  <a:lnTo>
                    <a:pt x="633" y="28"/>
                  </a:lnTo>
                  <a:lnTo>
                    <a:pt x="627" y="19"/>
                  </a:lnTo>
                  <a:lnTo>
                    <a:pt x="623" y="14"/>
                  </a:lnTo>
                  <a:lnTo>
                    <a:pt x="618" y="11"/>
                  </a:lnTo>
                  <a:lnTo>
                    <a:pt x="613" y="9"/>
                  </a:lnTo>
                  <a:lnTo>
                    <a:pt x="609" y="5"/>
                  </a:lnTo>
                  <a:lnTo>
                    <a:pt x="603" y="3"/>
                  </a:lnTo>
                  <a:lnTo>
                    <a:pt x="597" y="1"/>
                  </a:lnTo>
                  <a:lnTo>
                    <a:pt x="591" y="0"/>
                  </a:lnTo>
                  <a:lnTo>
                    <a:pt x="5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3050"/>
            <p:cNvSpPr>
              <a:spLocks/>
            </p:cNvSpPr>
            <p:nvPr/>
          </p:nvSpPr>
          <p:spPr bwMode="auto">
            <a:xfrm>
              <a:off x="9986963" y="1336675"/>
              <a:ext cx="66675" cy="28575"/>
            </a:xfrm>
            <a:custGeom>
              <a:avLst/>
              <a:gdLst>
                <a:gd name="T0" fmla="*/ 83 w 165"/>
                <a:gd name="T1" fmla="*/ 0 h 72"/>
                <a:gd name="T2" fmla="*/ 75 w 165"/>
                <a:gd name="T3" fmla="*/ 1 h 72"/>
                <a:gd name="T4" fmla="*/ 67 w 165"/>
                <a:gd name="T5" fmla="*/ 2 h 72"/>
                <a:gd name="T6" fmla="*/ 59 w 165"/>
                <a:gd name="T7" fmla="*/ 3 h 72"/>
                <a:gd name="T8" fmla="*/ 52 w 165"/>
                <a:gd name="T9" fmla="*/ 6 h 72"/>
                <a:gd name="T10" fmla="*/ 46 w 165"/>
                <a:gd name="T11" fmla="*/ 9 h 72"/>
                <a:gd name="T12" fmla="*/ 39 w 165"/>
                <a:gd name="T13" fmla="*/ 13 h 72"/>
                <a:gd name="T14" fmla="*/ 33 w 165"/>
                <a:gd name="T15" fmla="*/ 16 h 72"/>
                <a:gd name="T16" fmla="*/ 27 w 165"/>
                <a:gd name="T17" fmla="*/ 21 h 72"/>
                <a:gd name="T18" fmla="*/ 22 w 165"/>
                <a:gd name="T19" fmla="*/ 26 h 72"/>
                <a:gd name="T20" fmla="*/ 17 w 165"/>
                <a:gd name="T21" fmla="*/ 32 h 72"/>
                <a:gd name="T22" fmla="*/ 13 w 165"/>
                <a:gd name="T23" fmla="*/ 38 h 72"/>
                <a:gd name="T24" fmla="*/ 9 w 165"/>
                <a:gd name="T25" fmla="*/ 44 h 72"/>
                <a:gd name="T26" fmla="*/ 6 w 165"/>
                <a:gd name="T27" fmla="*/ 51 h 72"/>
                <a:gd name="T28" fmla="*/ 3 w 165"/>
                <a:gd name="T29" fmla="*/ 58 h 72"/>
                <a:gd name="T30" fmla="*/ 1 w 165"/>
                <a:gd name="T31" fmla="*/ 65 h 72"/>
                <a:gd name="T32" fmla="*/ 0 w 165"/>
                <a:gd name="T33" fmla="*/ 72 h 72"/>
                <a:gd name="T34" fmla="*/ 165 w 165"/>
                <a:gd name="T35" fmla="*/ 72 h 72"/>
                <a:gd name="T36" fmla="*/ 164 w 165"/>
                <a:gd name="T37" fmla="*/ 65 h 72"/>
                <a:gd name="T38" fmla="*/ 161 w 165"/>
                <a:gd name="T39" fmla="*/ 57 h 72"/>
                <a:gd name="T40" fmla="*/ 159 w 165"/>
                <a:gd name="T41" fmla="*/ 51 h 72"/>
                <a:gd name="T42" fmla="*/ 155 w 165"/>
                <a:gd name="T43" fmla="*/ 44 h 72"/>
                <a:gd name="T44" fmla="*/ 152 w 165"/>
                <a:gd name="T45" fmla="*/ 38 h 72"/>
                <a:gd name="T46" fmla="*/ 147 w 165"/>
                <a:gd name="T47" fmla="*/ 32 h 72"/>
                <a:gd name="T48" fmla="*/ 142 w 165"/>
                <a:gd name="T49" fmla="*/ 26 h 72"/>
                <a:gd name="T50" fmla="*/ 138 w 165"/>
                <a:gd name="T51" fmla="*/ 21 h 72"/>
                <a:gd name="T52" fmla="*/ 132 w 165"/>
                <a:gd name="T53" fmla="*/ 16 h 72"/>
                <a:gd name="T54" fmla="*/ 126 w 165"/>
                <a:gd name="T55" fmla="*/ 13 h 72"/>
                <a:gd name="T56" fmla="*/ 119 w 165"/>
                <a:gd name="T57" fmla="*/ 9 h 72"/>
                <a:gd name="T58" fmla="*/ 113 w 165"/>
                <a:gd name="T59" fmla="*/ 6 h 72"/>
                <a:gd name="T60" fmla="*/ 105 w 165"/>
                <a:gd name="T61" fmla="*/ 3 h 72"/>
                <a:gd name="T62" fmla="*/ 98 w 165"/>
                <a:gd name="T63" fmla="*/ 2 h 72"/>
                <a:gd name="T64" fmla="*/ 90 w 165"/>
                <a:gd name="T65" fmla="*/ 1 h 72"/>
                <a:gd name="T66" fmla="*/ 83 w 165"/>
                <a:gd name="T67" fmla="*/ 0 h 72"/>
                <a:gd name="T68" fmla="*/ 83 w 165"/>
                <a:gd name="T6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72">
                  <a:moveTo>
                    <a:pt x="83" y="0"/>
                  </a:moveTo>
                  <a:lnTo>
                    <a:pt x="75" y="1"/>
                  </a:lnTo>
                  <a:lnTo>
                    <a:pt x="67" y="2"/>
                  </a:lnTo>
                  <a:lnTo>
                    <a:pt x="59" y="3"/>
                  </a:lnTo>
                  <a:lnTo>
                    <a:pt x="52" y="6"/>
                  </a:lnTo>
                  <a:lnTo>
                    <a:pt x="46" y="9"/>
                  </a:lnTo>
                  <a:lnTo>
                    <a:pt x="39" y="13"/>
                  </a:lnTo>
                  <a:lnTo>
                    <a:pt x="33" y="16"/>
                  </a:lnTo>
                  <a:lnTo>
                    <a:pt x="27" y="21"/>
                  </a:lnTo>
                  <a:lnTo>
                    <a:pt x="22" y="26"/>
                  </a:lnTo>
                  <a:lnTo>
                    <a:pt x="17" y="32"/>
                  </a:lnTo>
                  <a:lnTo>
                    <a:pt x="13" y="38"/>
                  </a:lnTo>
                  <a:lnTo>
                    <a:pt x="9" y="44"/>
                  </a:lnTo>
                  <a:lnTo>
                    <a:pt x="6" y="51"/>
                  </a:lnTo>
                  <a:lnTo>
                    <a:pt x="3" y="58"/>
                  </a:lnTo>
                  <a:lnTo>
                    <a:pt x="1" y="65"/>
                  </a:lnTo>
                  <a:lnTo>
                    <a:pt x="0" y="72"/>
                  </a:lnTo>
                  <a:lnTo>
                    <a:pt x="165" y="72"/>
                  </a:lnTo>
                  <a:lnTo>
                    <a:pt x="164" y="65"/>
                  </a:lnTo>
                  <a:lnTo>
                    <a:pt x="161" y="57"/>
                  </a:lnTo>
                  <a:lnTo>
                    <a:pt x="159" y="51"/>
                  </a:lnTo>
                  <a:lnTo>
                    <a:pt x="155" y="44"/>
                  </a:lnTo>
                  <a:lnTo>
                    <a:pt x="152" y="38"/>
                  </a:lnTo>
                  <a:lnTo>
                    <a:pt x="147" y="32"/>
                  </a:lnTo>
                  <a:lnTo>
                    <a:pt x="142" y="26"/>
                  </a:lnTo>
                  <a:lnTo>
                    <a:pt x="138" y="21"/>
                  </a:lnTo>
                  <a:lnTo>
                    <a:pt x="132" y="16"/>
                  </a:lnTo>
                  <a:lnTo>
                    <a:pt x="126" y="13"/>
                  </a:lnTo>
                  <a:lnTo>
                    <a:pt x="119" y="9"/>
                  </a:lnTo>
                  <a:lnTo>
                    <a:pt x="113" y="6"/>
                  </a:lnTo>
                  <a:lnTo>
                    <a:pt x="105" y="3"/>
                  </a:lnTo>
                  <a:lnTo>
                    <a:pt x="98" y="2"/>
                  </a:lnTo>
                  <a:lnTo>
                    <a:pt x="90" y="1"/>
                  </a:lnTo>
                  <a:lnTo>
                    <a:pt x="83" y="0"/>
                  </a:lnTo>
                  <a:lnTo>
                    <a:pt x="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3051"/>
            <p:cNvSpPr>
              <a:spLocks/>
            </p:cNvSpPr>
            <p:nvPr/>
          </p:nvSpPr>
          <p:spPr bwMode="auto">
            <a:xfrm>
              <a:off x="9986963" y="1374775"/>
              <a:ext cx="66675" cy="52388"/>
            </a:xfrm>
            <a:custGeom>
              <a:avLst/>
              <a:gdLst>
                <a:gd name="T0" fmla="*/ 71 w 165"/>
                <a:gd name="T1" fmla="*/ 71 h 132"/>
                <a:gd name="T2" fmla="*/ 71 w 165"/>
                <a:gd name="T3" fmla="*/ 120 h 132"/>
                <a:gd name="T4" fmla="*/ 71 w 165"/>
                <a:gd name="T5" fmla="*/ 124 h 132"/>
                <a:gd name="T6" fmla="*/ 73 w 165"/>
                <a:gd name="T7" fmla="*/ 127 h 132"/>
                <a:gd name="T8" fmla="*/ 77 w 165"/>
                <a:gd name="T9" fmla="*/ 130 h 132"/>
                <a:gd name="T10" fmla="*/ 80 w 165"/>
                <a:gd name="T11" fmla="*/ 132 h 132"/>
                <a:gd name="T12" fmla="*/ 82 w 165"/>
                <a:gd name="T13" fmla="*/ 131 h 132"/>
                <a:gd name="T14" fmla="*/ 83 w 165"/>
                <a:gd name="T15" fmla="*/ 132 h 132"/>
                <a:gd name="T16" fmla="*/ 83 w 165"/>
                <a:gd name="T17" fmla="*/ 131 h 132"/>
                <a:gd name="T18" fmla="*/ 84 w 165"/>
                <a:gd name="T19" fmla="*/ 132 h 132"/>
                <a:gd name="T20" fmla="*/ 88 w 165"/>
                <a:gd name="T21" fmla="*/ 130 h 132"/>
                <a:gd name="T22" fmla="*/ 91 w 165"/>
                <a:gd name="T23" fmla="*/ 127 h 132"/>
                <a:gd name="T24" fmla="*/ 94 w 165"/>
                <a:gd name="T25" fmla="*/ 124 h 132"/>
                <a:gd name="T26" fmla="*/ 95 w 165"/>
                <a:gd name="T27" fmla="*/ 120 h 132"/>
                <a:gd name="T28" fmla="*/ 95 w 165"/>
                <a:gd name="T29" fmla="*/ 71 h 132"/>
                <a:gd name="T30" fmla="*/ 108 w 165"/>
                <a:gd name="T31" fmla="*/ 68 h 132"/>
                <a:gd name="T32" fmla="*/ 120 w 165"/>
                <a:gd name="T33" fmla="*/ 63 h 132"/>
                <a:gd name="T34" fmla="*/ 132 w 165"/>
                <a:gd name="T35" fmla="*/ 56 h 132"/>
                <a:gd name="T36" fmla="*/ 141 w 165"/>
                <a:gd name="T37" fmla="*/ 48 h 132"/>
                <a:gd name="T38" fmla="*/ 151 w 165"/>
                <a:gd name="T39" fmla="*/ 37 h 132"/>
                <a:gd name="T40" fmla="*/ 157 w 165"/>
                <a:gd name="T41" fmla="*/ 26 h 132"/>
                <a:gd name="T42" fmla="*/ 163 w 165"/>
                <a:gd name="T43" fmla="*/ 13 h 132"/>
                <a:gd name="T44" fmla="*/ 165 w 165"/>
                <a:gd name="T45" fmla="*/ 0 h 132"/>
                <a:gd name="T46" fmla="*/ 0 w 165"/>
                <a:gd name="T47" fmla="*/ 0 h 132"/>
                <a:gd name="T48" fmla="*/ 2 w 165"/>
                <a:gd name="T49" fmla="*/ 13 h 132"/>
                <a:gd name="T50" fmla="*/ 8 w 165"/>
                <a:gd name="T51" fmla="*/ 26 h 132"/>
                <a:gd name="T52" fmla="*/ 15 w 165"/>
                <a:gd name="T53" fmla="*/ 37 h 132"/>
                <a:gd name="T54" fmla="*/ 23 w 165"/>
                <a:gd name="T55" fmla="*/ 48 h 132"/>
                <a:gd name="T56" fmla="*/ 33 w 165"/>
                <a:gd name="T57" fmla="*/ 56 h 132"/>
                <a:gd name="T58" fmla="*/ 45 w 165"/>
                <a:gd name="T59" fmla="*/ 63 h 132"/>
                <a:gd name="T60" fmla="*/ 57 w 165"/>
                <a:gd name="T61" fmla="*/ 68 h 132"/>
                <a:gd name="T62" fmla="*/ 71 w 165"/>
                <a:gd name="T63" fmla="*/ 7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5" h="132">
                  <a:moveTo>
                    <a:pt x="71" y="71"/>
                  </a:moveTo>
                  <a:lnTo>
                    <a:pt x="71" y="120"/>
                  </a:lnTo>
                  <a:lnTo>
                    <a:pt x="71" y="124"/>
                  </a:lnTo>
                  <a:lnTo>
                    <a:pt x="73" y="127"/>
                  </a:lnTo>
                  <a:lnTo>
                    <a:pt x="77" y="130"/>
                  </a:lnTo>
                  <a:lnTo>
                    <a:pt x="80" y="132"/>
                  </a:lnTo>
                  <a:lnTo>
                    <a:pt x="82" y="131"/>
                  </a:lnTo>
                  <a:lnTo>
                    <a:pt x="83" y="132"/>
                  </a:lnTo>
                  <a:lnTo>
                    <a:pt x="83" y="131"/>
                  </a:lnTo>
                  <a:lnTo>
                    <a:pt x="84" y="132"/>
                  </a:lnTo>
                  <a:lnTo>
                    <a:pt x="88" y="130"/>
                  </a:lnTo>
                  <a:lnTo>
                    <a:pt x="91" y="127"/>
                  </a:lnTo>
                  <a:lnTo>
                    <a:pt x="94" y="124"/>
                  </a:lnTo>
                  <a:lnTo>
                    <a:pt x="95" y="120"/>
                  </a:lnTo>
                  <a:lnTo>
                    <a:pt x="95" y="71"/>
                  </a:lnTo>
                  <a:lnTo>
                    <a:pt x="108" y="68"/>
                  </a:lnTo>
                  <a:lnTo>
                    <a:pt x="120" y="63"/>
                  </a:lnTo>
                  <a:lnTo>
                    <a:pt x="132" y="56"/>
                  </a:lnTo>
                  <a:lnTo>
                    <a:pt x="141" y="48"/>
                  </a:lnTo>
                  <a:lnTo>
                    <a:pt x="151" y="37"/>
                  </a:lnTo>
                  <a:lnTo>
                    <a:pt x="157" y="26"/>
                  </a:lnTo>
                  <a:lnTo>
                    <a:pt x="163" y="13"/>
                  </a:lnTo>
                  <a:lnTo>
                    <a:pt x="165" y="0"/>
                  </a:lnTo>
                  <a:lnTo>
                    <a:pt x="0" y="0"/>
                  </a:lnTo>
                  <a:lnTo>
                    <a:pt x="2" y="13"/>
                  </a:lnTo>
                  <a:lnTo>
                    <a:pt x="8" y="26"/>
                  </a:lnTo>
                  <a:lnTo>
                    <a:pt x="15" y="37"/>
                  </a:lnTo>
                  <a:lnTo>
                    <a:pt x="23" y="48"/>
                  </a:lnTo>
                  <a:lnTo>
                    <a:pt x="33" y="56"/>
                  </a:lnTo>
                  <a:lnTo>
                    <a:pt x="45" y="63"/>
                  </a:lnTo>
                  <a:lnTo>
                    <a:pt x="57" y="68"/>
                  </a:lnTo>
                  <a:lnTo>
                    <a:pt x="7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3052"/>
            <p:cNvSpPr>
              <a:spLocks/>
            </p:cNvSpPr>
            <p:nvPr/>
          </p:nvSpPr>
          <p:spPr bwMode="auto">
            <a:xfrm>
              <a:off x="9882188" y="1427163"/>
              <a:ext cx="276225" cy="138113"/>
            </a:xfrm>
            <a:custGeom>
              <a:avLst/>
              <a:gdLst>
                <a:gd name="T0" fmla="*/ 601 w 694"/>
                <a:gd name="T1" fmla="*/ 347 h 347"/>
                <a:gd name="T2" fmla="*/ 625 w 694"/>
                <a:gd name="T3" fmla="*/ 331 h 347"/>
                <a:gd name="T4" fmla="*/ 651 w 694"/>
                <a:gd name="T5" fmla="*/ 306 h 347"/>
                <a:gd name="T6" fmla="*/ 670 w 694"/>
                <a:gd name="T7" fmla="*/ 277 h 347"/>
                <a:gd name="T8" fmla="*/ 685 w 694"/>
                <a:gd name="T9" fmla="*/ 248 h 347"/>
                <a:gd name="T10" fmla="*/ 692 w 694"/>
                <a:gd name="T11" fmla="*/ 214 h 347"/>
                <a:gd name="T12" fmla="*/ 693 w 694"/>
                <a:gd name="T13" fmla="*/ 171 h 347"/>
                <a:gd name="T14" fmla="*/ 680 w 694"/>
                <a:gd name="T15" fmla="*/ 114 h 347"/>
                <a:gd name="T16" fmla="*/ 654 w 694"/>
                <a:gd name="T17" fmla="*/ 68 h 347"/>
                <a:gd name="T18" fmla="*/ 617 w 694"/>
                <a:gd name="T19" fmla="*/ 31 h 347"/>
                <a:gd name="T20" fmla="*/ 569 w 694"/>
                <a:gd name="T21" fmla="*/ 8 h 347"/>
                <a:gd name="T22" fmla="*/ 515 w 694"/>
                <a:gd name="T23" fmla="*/ 0 h 347"/>
                <a:gd name="T24" fmla="*/ 485 w 694"/>
                <a:gd name="T25" fmla="*/ 2 h 347"/>
                <a:gd name="T26" fmla="*/ 436 w 694"/>
                <a:gd name="T27" fmla="*/ 19 h 347"/>
                <a:gd name="T28" fmla="*/ 468 w 694"/>
                <a:gd name="T29" fmla="*/ 39 h 347"/>
                <a:gd name="T30" fmla="*/ 497 w 694"/>
                <a:gd name="T31" fmla="*/ 66 h 347"/>
                <a:gd name="T32" fmla="*/ 518 w 694"/>
                <a:gd name="T33" fmla="*/ 98 h 347"/>
                <a:gd name="T34" fmla="*/ 532 w 694"/>
                <a:gd name="T35" fmla="*/ 135 h 347"/>
                <a:gd name="T36" fmla="*/ 540 w 694"/>
                <a:gd name="T37" fmla="*/ 175 h 347"/>
                <a:gd name="T38" fmla="*/ 537 w 694"/>
                <a:gd name="T39" fmla="*/ 223 h 347"/>
                <a:gd name="T40" fmla="*/ 526 w 694"/>
                <a:gd name="T41" fmla="*/ 258 h 347"/>
                <a:gd name="T42" fmla="*/ 517 w 694"/>
                <a:gd name="T43" fmla="*/ 263 h 347"/>
                <a:gd name="T44" fmla="*/ 509 w 694"/>
                <a:gd name="T45" fmla="*/ 259 h 347"/>
                <a:gd name="T46" fmla="*/ 506 w 694"/>
                <a:gd name="T47" fmla="*/ 246 h 347"/>
                <a:gd name="T48" fmla="*/ 515 w 694"/>
                <a:gd name="T49" fmla="*/ 203 h 347"/>
                <a:gd name="T50" fmla="*/ 512 w 694"/>
                <a:gd name="T51" fmla="*/ 155 h 347"/>
                <a:gd name="T52" fmla="*/ 497 w 694"/>
                <a:gd name="T53" fmla="*/ 108 h 347"/>
                <a:gd name="T54" fmla="*/ 468 w 694"/>
                <a:gd name="T55" fmla="*/ 70 h 347"/>
                <a:gd name="T56" fmla="*/ 429 w 694"/>
                <a:gd name="T57" fmla="*/ 43 h 347"/>
                <a:gd name="T58" fmla="*/ 383 w 694"/>
                <a:gd name="T59" fmla="*/ 26 h 347"/>
                <a:gd name="T60" fmla="*/ 329 w 694"/>
                <a:gd name="T61" fmla="*/ 24 h 347"/>
                <a:gd name="T62" fmla="*/ 280 w 694"/>
                <a:gd name="T63" fmla="*/ 36 h 347"/>
                <a:gd name="T64" fmla="*/ 239 w 694"/>
                <a:gd name="T65" fmla="*/ 61 h 347"/>
                <a:gd name="T66" fmla="*/ 205 w 694"/>
                <a:gd name="T67" fmla="*/ 96 h 347"/>
                <a:gd name="T68" fmla="*/ 185 w 694"/>
                <a:gd name="T69" fmla="*/ 139 h 347"/>
                <a:gd name="T70" fmla="*/ 177 w 694"/>
                <a:gd name="T71" fmla="*/ 189 h 347"/>
                <a:gd name="T72" fmla="*/ 183 w 694"/>
                <a:gd name="T73" fmla="*/ 232 h 347"/>
                <a:gd name="T74" fmla="*/ 186 w 694"/>
                <a:gd name="T75" fmla="*/ 255 h 347"/>
                <a:gd name="T76" fmla="*/ 174 w 694"/>
                <a:gd name="T77" fmla="*/ 262 h 347"/>
                <a:gd name="T78" fmla="*/ 164 w 694"/>
                <a:gd name="T79" fmla="*/ 253 h 347"/>
                <a:gd name="T80" fmla="*/ 154 w 694"/>
                <a:gd name="T81" fmla="*/ 206 h 347"/>
                <a:gd name="T82" fmla="*/ 155 w 694"/>
                <a:gd name="T83" fmla="*/ 162 h 347"/>
                <a:gd name="T84" fmla="*/ 165 w 694"/>
                <a:gd name="T85" fmla="*/ 124 h 347"/>
                <a:gd name="T86" fmla="*/ 182 w 694"/>
                <a:gd name="T87" fmla="*/ 88 h 347"/>
                <a:gd name="T88" fmla="*/ 207 w 694"/>
                <a:gd name="T89" fmla="*/ 58 h 347"/>
                <a:gd name="T90" fmla="*/ 235 w 694"/>
                <a:gd name="T91" fmla="*/ 33 h 347"/>
                <a:gd name="T92" fmla="*/ 242 w 694"/>
                <a:gd name="T93" fmla="*/ 13 h 347"/>
                <a:gd name="T94" fmla="*/ 202 w 694"/>
                <a:gd name="T95" fmla="*/ 1 h 347"/>
                <a:gd name="T96" fmla="*/ 160 w 694"/>
                <a:gd name="T97" fmla="*/ 1 h 347"/>
                <a:gd name="T98" fmla="*/ 107 w 694"/>
                <a:gd name="T99" fmla="*/ 14 h 347"/>
                <a:gd name="T100" fmla="*/ 63 w 694"/>
                <a:gd name="T101" fmla="*/ 42 h 347"/>
                <a:gd name="T102" fmla="*/ 28 w 694"/>
                <a:gd name="T103" fmla="*/ 82 h 347"/>
                <a:gd name="T104" fmla="*/ 7 w 694"/>
                <a:gd name="T105" fmla="*/ 132 h 347"/>
                <a:gd name="T106" fmla="*/ 0 w 694"/>
                <a:gd name="T107" fmla="*/ 192 h 347"/>
                <a:gd name="T108" fmla="*/ 2 w 694"/>
                <a:gd name="T109" fmla="*/ 225 h 347"/>
                <a:gd name="T110" fmla="*/ 13 w 694"/>
                <a:gd name="T111" fmla="*/ 256 h 347"/>
                <a:gd name="T112" fmla="*/ 28 w 694"/>
                <a:gd name="T113" fmla="*/ 286 h 347"/>
                <a:gd name="T114" fmla="*/ 49 w 694"/>
                <a:gd name="T115" fmla="*/ 313 h 347"/>
                <a:gd name="T116" fmla="*/ 78 w 694"/>
                <a:gd name="T117" fmla="*/ 3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4" h="347">
                  <a:moveTo>
                    <a:pt x="88" y="345"/>
                  </a:moveTo>
                  <a:lnTo>
                    <a:pt x="91" y="347"/>
                  </a:lnTo>
                  <a:lnTo>
                    <a:pt x="601" y="347"/>
                  </a:lnTo>
                  <a:lnTo>
                    <a:pt x="605" y="345"/>
                  </a:lnTo>
                  <a:lnTo>
                    <a:pt x="615" y="338"/>
                  </a:lnTo>
                  <a:lnTo>
                    <a:pt x="625" y="331"/>
                  </a:lnTo>
                  <a:lnTo>
                    <a:pt x="635" y="322"/>
                  </a:lnTo>
                  <a:lnTo>
                    <a:pt x="643" y="314"/>
                  </a:lnTo>
                  <a:lnTo>
                    <a:pt x="651" y="306"/>
                  </a:lnTo>
                  <a:lnTo>
                    <a:pt x="659" y="296"/>
                  </a:lnTo>
                  <a:lnTo>
                    <a:pt x="664" y="288"/>
                  </a:lnTo>
                  <a:lnTo>
                    <a:pt x="670" y="277"/>
                  </a:lnTo>
                  <a:lnTo>
                    <a:pt x="676" y="268"/>
                  </a:lnTo>
                  <a:lnTo>
                    <a:pt x="681" y="258"/>
                  </a:lnTo>
                  <a:lnTo>
                    <a:pt x="685" y="248"/>
                  </a:lnTo>
                  <a:lnTo>
                    <a:pt x="688" y="237"/>
                  </a:lnTo>
                  <a:lnTo>
                    <a:pt x="691" y="226"/>
                  </a:lnTo>
                  <a:lnTo>
                    <a:pt x="692" y="214"/>
                  </a:lnTo>
                  <a:lnTo>
                    <a:pt x="693" y="203"/>
                  </a:lnTo>
                  <a:lnTo>
                    <a:pt x="694" y="192"/>
                  </a:lnTo>
                  <a:lnTo>
                    <a:pt x="693" y="171"/>
                  </a:lnTo>
                  <a:lnTo>
                    <a:pt x="691" y="151"/>
                  </a:lnTo>
                  <a:lnTo>
                    <a:pt x="686" y="132"/>
                  </a:lnTo>
                  <a:lnTo>
                    <a:pt x="680" y="114"/>
                  </a:lnTo>
                  <a:lnTo>
                    <a:pt x="673" y="98"/>
                  </a:lnTo>
                  <a:lnTo>
                    <a:pt x="664" y="82"/>
                  </a:lnTo>
                  <a:lnTo>
                    <a:pt x="654" y="68"/>
                  </a:lnTo>
                  <a:lnTo>
                    <a:pt x="643" y="54"/>
                  </a:lnTo>
                  <a:lnTo>
                    <a:pt x="630" y="42"/>
                  </a:lnTo>
                  <a:lnTo>
                    <a:pt x="617" y="31"/>
                  </a:lnTo>
                  <a:lnTo>
                    <a:pt x="601" y="22"/>
                  </a:lnTo>
                  <a:lnTo>
                    <a:pt x="586" y="14"/>
                  </a:lnTo>
                  <a:lnTo>
                    <a:pt x="569" y="8"/>
                  </a:lnTo>
                  <a:lnTo>
                    <a:pt x="551" y="4"/>
                  </a:lnTo>
                  <a:lnTo>
                    <a:pt x="534" y="1"/>
                  </a:lnTo>
                  <a:lnTo>
                    <a:pt x="515" y="0"/>
                  </a:lnTo>
                  <a:lnTo>
                    <a:pt x="504" y="0"/>
                  </a:lnTo>
                  <a:lnTo>
                    <a:pt x="494" y="1"/>
                  </a:lnTo>
                  <a:lnTo>
                    <a:pt x="485" y="2"/>
                  </a:lnTo>
                  <a:lnTo>
                    <a:pt x="475" y="5"/>
                  </a:lnTo>
                  <a:lnTo>
                    <a:pt x="455" y="11"/>
                  </a:lnTo>
                  <a:lnTo>
                    <a:pt x="436" y="19"/>
                  </a:lnTo>
                  <a:lnTo>
                    <a:pt x="447" y="25"/>
                  </a:lnTo>
                  <a:lnTo>
                    <a:pt x="459" y="32"/>
                  </a:lnTo>
                  <a:lnTo>
                    <a:pt x="468" y="39"/>
                  </a:lnTo>
                  <a:lnTo>
                    <a:pt x="479" y="48"/>
                  </a:lnTo>
                  <a:lnTo>
                    <a:pt x="487" y="56"/>
                  </a:lnTo>
                  <a:lnTo>
                    <a:pt x="497" y="66"/>
                  </a:lnTo>
                  <a:lnTo>
                    <a:pt x="504" y="75"/>
                  </a:lnTo>
                  <a:lnTo>
                    <a:pt x="511" y="86"/>
                  </a:lnTo>
                  <a:lnTo>
                    <a:pt x="518" y="98"/>
                  </a:lnTo>
                  <a:lnTo>
                    <a:pt x="523" y="110"/>
                  </a:lnTo>
                  <a:lnTo>
                    <a:pt x="528" y="121"/>
                  </a:lnTo>
                  <a:lnTo>
                    <a:pt x="532" y="135"/>
                  </a:lnTo>
                  <a:lnTo>
                    <a:pt x="536" y="148"/>
                  </a:lnTo>
                  <a:lnTo>
                    <a:pt x="537" y="161"/>
                  </a:lnTo>
                  <a:lnTo>
                    <a:pt x="540" y="175"/>
                  </a:lnTo>
                  <a:lnTo>
                    <a:pt x="540" y="189"/>
                  </a:lnTo>
                  <a:lnTo>
                    <a:pt x="538" y="206"/>
                  </a:lnTo>
                  <a:lnTo>
                    <a:pt x="537" y="223"/>
                  </a:lnTo>
                  <a:lnTo>
                    <a:pt x="534" y="239"/>
                  </a:lnTo>
                  <a:lnTo>
                    <a:pt x="528" y="255"/>
                  </a:lnTo>
                  <a:lnTo>
                    <a:pt x="526" y="258"/>
                  </a:lnTo>
                  <a:lnTo>
                    <a:pt x="524" y="261"/>
                  </a:lnTo>
                  <a:lnTo>
                    <a:pt x="521" y="262"/>
                  </a:lnTo>
                  <a:lnTo>
                    <a:pt x="517" y="263"/>
                  </a:lnTo>
                  <a:lnTo>
                    <a:pt x="515" y="263"/>
                  </a:lnTo>
                  <a:lnTo>
                    <a:pt x="513" y="262"/>
                  </a:lnTo>
                  <a:lnTo>
                    <a:pt x="509" y="259"/>
                  </a:lnTo>
                  <a:lnTo>
                    <a:pt x="506" y="256"/>
                  </a:lnTo>
                  <a:lnTo>
                    <a:pt x="505" y="251"/>
                  </a:lnTo>
                  <a:lnTo>
                    <a:pt x="506" y="246"/>
                  </a:lnTo>
                  <a:lnTo>
                    <a:pt x="510" y="233"/>
                  </a:lnTo>
                  <a:lnTo>
                    <a:pt x="513" y="219"/>
                  </a:lnTo>
                  <a:lnTo>
                    <a:pt x="515" y="203"/>
                  </a:lnTo>
                  <a:lnTo>
                    <a:pt x="516" y="189"/>
                  </a:lnTo>
                  <a:lnTo>
                    <a:pt x="515" y="171"/>
                  </a:lnTo>
                  <a:lnTo>
                    <a:pt x="512" y="155"/>
                  </a:lnTo>
                  <a:lnTo>
                    <a:pt x="509" y="138"/>
                  </a:lnTo>
                  <a:lnTo>
                    <a:pt x="503" y="123"/>
                  </a:lnTo>
                  <a:lnTo>
                    <a:pt x="497" y="108"/>
                  </a:lnTo>
                  <a:lnTo>
                    <a:pt x="488" y="94"/>
                  </a:lnTo>
                  <a:lnTo>
                    <a:pt x="479" y="82"/>
                  </a:lnTo>
                  <a:lnTo>
                    <a:pt x="468" y="70"/>
                  </a:lnTo>
                  <a:lnTo>
                    <a:pt x="456" y="60"/>
                  </a:lnTo>
                  <a:lnTo>
                    <a:pt x="443" y="50"/>
                  </a:lnTo>
                  <a:lnTo>
                    <a:pt x="429" y="43"/>
                  </a:lnTo>
                  <a:lnTo>
                    <a:pt x="415" y="36"/>
                  </a:lnTo>
                  <a:lnTo>
                    <a:pt x="398" y="31"/>
                  </a:lnTo>
                  <a:lnTo>
                    <a:pt x="383" y="26"/>
                  </a:lnTo>
                  <a:lnTo>
                    <a:pt x="365" y="24"/>
                  </a:lnTo>
                  <a:lnTo>
                    <a:pt x="347" y="24"/>
                  </a:lnTo>
                  <a:lnTo>
                    <a:pt x="329" y="24"/>
                  </a:lnTo>
                  <a:lnTo>
                    <a:pt x="312" y="26"/>
                  </a:lnTo>
                  <a:lnTo>
                    <a:pt x="296" y="31"/>
                  </a:lnTo>
                  <a:lnTo>
                    <a:pt x="280" y="36"/>
                  </a:lnTo>
                  <a:lnTo>
                    <a:pt x="265" y="43"/>
                  </a:lnTo>
                  <a:lnTo>
                    <a:pt x="252" y="51"/>
                  </a:lnTo>
                  <a:lnTo>
                    <a:pt x="239" y="61"/>
                  </a:lnTo>
                  <a:lnTo>
                    <a:pt x="227" y="71"/>
                  </a:lnTo>
                  <a:lnTo>
                    <a:pt x="215" y="83"/>
                  </a:lnTo>
                  <a:lnTo>
                    <a:pt x="205" y="96"/>
                  </a:lnTo>
                  <a:lnTo>
                    <a:pt x="197" y="110"/>
                  </a:lnTo>
                  <a:lnTo>
                    <a:pt x="190" y="124"/>
                  </a:lnTo>
                  <a:lnTo>
                    <a:pt x="185" y="139"/>
                  </a:lnTo>
                  <a:lnTo>
                    <a:pt x="180" y="156"/>
                  </a:lnTo>
                  <a:lnTo>
                    <a:pt x="178" y="173"/>
                  </a:lnTo>
                  <a:lnTo>
                    <a:pt x="177" y="189"/>
                  </a:lnTo>
                  <a:lnTo>
                    <a:pt x="178" y="203"/>
                  </a:lnTo>
                  <a:lnTo>
                    <a:pt x="179" y="218"/>
                  </a:lnTo>
                  <a:lnTo>
                    <a:pt x="183" y="232"/>
                  </a:lnTo>
                  <a:lnTo>
                    <a:pt x="186" y="245"/>
                  </a:lnTo>
                  <a:lnTo>
                    <a:pt x="187" y="250"/>
                  </a:lnTo>
                  <a:lnTo>
                    <a:pt x="186" y="255"/>
                  </a:lnTo>
                  <a:lnTo>
                    <a:pt x="184" y="258"/>
                  </a:lnTo>
                  <a:lnTo>
                    <a:pt x="179" y="261"/>
                  </a:lnTo>
                  <a:lnTo>
                    <a:pt x="174" y="262"/>
                  </a:lnTo>
                  <a:lnTo>
                    <a:pt x="170" y="261"/>
                  </a:lnTo>
                  <a:lnTo>
                    <a:pt x="166" y="257"/>
                  </a:lnTo>
                  <a:lnTo>
                    <a:pt x="164" y="253"/>
                  </a:lnTo>
                  <a:lnTo>
                    <a:pt x="159" y="238"/>
                  </a:lnTo>
                  <a:lnTo>
                    <a:pt x="155" y="223"/>
                  </a:lnTo>
                  <a:lnTo>
                    <a:pt x="154" y="206"/>
                  </a:lnTo>
                  <a:lnTo>
                    <a:pt x="153" y="189"/>
                  </a:lnTo>
                  <a:lnTo>
                    <a:pt x="154" y="176"/>
                  </a:lnTo>
                  <a:lnTo>
                    <a:pt x="155" y="162"/>
                  </a:lnTo>
                  <a:lnTo>
                    <a:pt x="158" y="149"/>
                  </a:lnTo>
                  <a:lnTo>
                    <a:pt x="161" y="136"/>
                  </a:lnTo>
                  <a:lnTo>
                    <a:pt x="165" y="124"/>
                  </a:lnTo>
                  <a:lnTo>
                    <a:pt x="170" y="111"/>
                  </a:lnTo>
                  <a:lnTo>
                    <a:pt x="176" y="100"/>
                  </a:lnTo>
                  <a:lnTo>
                    <a:pt x="182" y="88"/>
                  </a:lnTo>
                  <a:lnTo>
                    <a:pt x="190" y="77"/>
                  </a:lnTo>
                  <a:lnTo>
                    <a:pt x="197" y="68"/>
                  </a:lnTo>
                  <a:lnTo>
                    <a:pt x="207" y="58"/>
                  </a:lnTo>
                  <a:lnTo>
                    <a:pt x="215" y="49"/>
                  </a:lnTo>
                  <a:lnTo>
                    <a:pt x="226" y="41"/>
                  </a:lnTo>
                  <a:lnTo>
                    <a:pt x="235" y="33"/>
                  </a:lnTo>
                  <a:lnTo>
                    <a:pt x="247" y="26"/>
                  </a:lnTo>
                  <a:lnTo>
                    <a:pt x="258" y="20"/>
                  </a:lnTo>
                  <a:lnTo>
                    <a:pt x="242" y="13"/>
                  </a:lnTo>
                  <a:lnTo>
                    <a:pt x="223" y="6"/>
                  </a:lnTo>
                  <a:lnTo>
                    <a:pt x="212" y="4"/>
                  </a:lnTo>
                  <a:lnTo>
                    <a:pt x="202" y="1"/>
                  </a:lnTo>
                  <a:lnTo>
                    <a:pt x="191" y="0"/>
                  </a:lnTo>
                  <a:lnTo>
                    <a:pt x="179" y="0"/>
                  </a:lnTo>
                  <a:lnTo>
                    <a:pt x="160" y="1"/>
                  </a:lnTo>
                  <a:lnTo>
                    <a:pt x="141" y="4"/>
                  </a:lnTo>
                  <a:lnTo>
                    <a:pt x="123" y="8"/>
                  </a:lnTo>
                  <a:lnTo>
                    <a:pt x="107" y="14"/>
                  </a:lnTo>
                  <a:lnTo>
                    <a:pt x="91" y="22"/>
                  </a:lnTo>
                  <a:lnTo>
                    <a:pt x="76" y="31"/>
                  </a:lnTo>
                  <a:lnTo>
                    <a:pt x="63" y="42"/>
                  </a:lnTo>
                  <a:lnTo>
                    <a:pt x="49" y="54"/>
                  </a:lnTo>
                  <a:lnTo>
                    <a:pt x="39" y="68"/>
                  </a:lnTo>
                  <a:lnTo>
                    <a:pt x="28" y="82"/>
                  </a:lnTo>
                  <a:lnTo>
                    <a:pt x="20" y="98"/>
                  </a:lnTo>
                  <a:lnTo>
                    <a:pt x="13" y="114"/>
                  </a:lnTo>
                  <a:lnTo>
                    <a:pt x="7" y="132"/>
                  </a:lnTo>
                  <a:lnTo>
                    <a:pt x="3" y="151"/>
                  </a:lnTo>
                  <a:lnTo>
                    <a:pt x="0" y="171"/>
                  </a:lnTo>
                  <a:lnTo>
                    <a:pt x="0" y="192"/>
                  </a:lnTo>
                  <a:lnTo>
                    <a:pt x="0" y="202"/>
                  </a:lnTo>
                  <a:lnTo>
                    <a:pt x="1" y="213"/>
                  </a:lnTo>
                  <a:lnTo>
                    <a:pt x="2" y="225"/>
                  </a:lnTo>
                  <a:lnTo>
                    <a:pt x="5" y="236"/>
                  </a:lnTo>
                  <a:lnTo>
                    <a:pt x="8" y="245"/>
                  </a:lnTo>
                  <a:lnTo>
                    <a:pt x="13" y="256"/>
                  </a:lnTo>
                  <a:lnTo>
                    <a:pt x="16" y="267"/>
                  </a:lnTo>
                  <a:lnTo>
                    <a:pt x="22" y="276"/>
                  </a:lnTo>
                  <a:lnTo>
                    <a:pt x="28" y="286"/>
                  </a:lnTo>
                  <a:lnTo>
                    <a:pt x="35" y="295"/>
                  </a:lnTo>
                  <a:lnTo>
                    <a:pt x="42" y="305"/>
                  </a:lnTo>
                  <a:lnTo>
                    <a:pt x="49" y="313"/>
                  </a:lnTo>
                  <a:lnTo>
                    <a:pt x="59" y="321"/>
                  </a:lnTo>
                  <a:lnTo>
                    <a:pt x="67" y="330"/>
                  </a:lnTo>
                  <a:lnTo>
                    <a:pt x="78" y="338"/>
                  </a:lnTo>
                  <a:lnTo>
                    <a:pt x="88" y="345"/>
                  </a:lnTo>
                  <a:lnTo>
                    <a:pt x="88" y="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Placeholder 3">
            <a:extLst>
              <a:ext uri="{FF2B5EF4-FFF2-40B4-BE49-F238E27FC236}">
                <a16:creationId xmlns:a16="http://schemas.microsoft.com/office/drawing/2014/main" id="{36489024-164D-4B0D-8BEB-CCD6124181FD}"/>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66000"/>
                    </a14:imgEffect>
                  </a14:imgLayer>
                </a14:imgProps>
              </a:ext>
            </a:extLst>
          </a:blip>
          <a:srcRect t="74" b="74"/>
          <a:stretch>
            <a:fillRect/>
          </a:stretch>
        </p:blipFill>
        <p:spPr>
          <a:xfrm>
            <a:off x="5194499" y="2959411"/>
            <a:ext cx="1983414" cy="1980459"/>
          </a:xfrm>
        </p:spPr>
      </p:pic>
      <p:pic>
        <p:nvPicPr>
          <p:cNvPr id="124" name="Picture 14">
            <a:extLst>
              <a:ext uri="{FF2B5EF4-FFF2-40B4-BE49-F238E27FC236}">
                <a16:creationId xmlns:a16="http://schemas.microsoft.com/office/drawing/2014/main" id="{8E479F05-107C-45E6-B325-20DFA1666C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799" y="4797418"/>
            <a:ext cx="2514092" cy="1766289"/>
          </a:xfrm>
          <a:prstGeom prst="rect">
            <a:avLst/>
          </a:prstGeom>
          <a:noFill/>
          <a:ln w="76200">
            <a:solidFill>
              <a:schemeClr val="tx1"/>
            </a:solidFill>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5" name="Picture 124">
            <a:extLst>
              <a:ext uri="{FF2B5EF4-FFF2-40B4-BE49-F238E27FC236}">
                <a16:creationId xmlns:a16="http://schemas.microsoft.com/office/drawing/2014/main" id="{88114EE4-02E9-4357-B613-34C2C65684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615" y="1766564"/>
            <a:ext cx="2480206" cy="1695753"/>
          </a:xfrm>
          <a:prstGeom prst="rect">
            <a:avLst/>
          </a:prstGeom>
          <a:noFill/>
          <a:ln w="76200">
            <a:solidFill>
              <a:schemeClr val="tx1"/>
            </a:solidFill>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8B511599-31D5-43CA-9E3A-B284507DCC8D}"/>
              </a:ext>
            </a:extLst>
          </p:cNvPr>
          <p:cNvSpPr txBox="1"/>
          <p:nvPr/>
        </p:nvSpPr>
        <p:spPr>
          <a:xfrm>
            <a:off x="1479174" y="3781088"/>
            <a:ext cx="3003604" cy="215444"/>
          </a:xfrm>
          <a:prstGeom prst="rect">
            <a:avLst/>
          </a:prstGeom>
          <a:noFill/>
          <a:ln w="6350">
            <a:noFill/>
            <a:prstDash val="dash"/>
          </a:ln>
        </p:spPr>
        <p:txBody>
          <a:bodyPr wrap="square" lIns="0" tIns="0" rIns="0" bIns="0" rtlCol="0" anchor="ctr">
            <a:spAutoFit/>
          </a:bodyPr>
          <a:lstStyle/>
          <a:p>
            <a:r>
              <a:rPr lang="en-US" sz="1400"/>
              <a:t>of customers are from Portugal </a:t>
            </a:r>
            <a:endParaRPr lang="en-US" sz="3200"/>
          </a:p>
        </p:txBody>
      </p:sp>
      <p:pic>
        <p:nvPicPr>
          <p:cNvPr id="129" name="Picture 12">
            <a:extLst>
              <a:ext uri="{FF2B5EF4-FFF2-40B4-BE49-F238E27FC236}">
                <a16:creationId xmlns:a16="http://schemas.microsoft.com/office/drawing/2014/main" id="{B50F66EA-68DF-490C-BDCA-E239D3CC39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9443" y="2738527"/>
            <a:ext cx="2753932" cy="1936364"/>
          </a:xfrm>
          <a:prstGeom prst="rect">
            <a:avLst/>
          </a:prstGeom>
          <a:noFill/>
          <a:ln w="76200">
            <a:solidFill>
              <a:schemeClr val="tx1"/>
            </a:solidFill>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0" name="TextBox 129">
            <a:extLst>
              <a:ext uri="{FF2B5EF4-FFF2-40B4-BE49-F238E27FC236}">
                <a16:creationId xmlns:a16="http://schemas.microsoft.com/office/drawing/2014/main" id="{59C0BCD5-0C0F-489B-B496-5D4ABAC75217}"/>
              </a:ext>
            </a:extLst>
          </p:cNvPr>
          <p:cNvSpPr txBox="1"/>
          <p:nvPr/>
        </p:nvSpPr>
        <p:spPr>
          <a:xfrm>
            <a:off x="8868684" y="1857170"/>
            <a:ext cx="3233083" cy="738664"/>
          </a:xfrm>
          <a:prstGeom prst="rect">
            <a:avLst/>
          </a:prstGeom>
          <a:noFill/>
          <a:ln w="6350">
            <a:noFill/>
            <a:prstDash val="dash"/>
          </a:ln>
        </p:spPr>
        <p:txBody>
          <a:bodyPr wrap="square" lIns="0" tIns="0" rIns="0" bIns="0" rtlCol="0" anchor="ctr">
            <a:spAutoFit/>
          </a:bodyPr>
          <a:lstStyle/>
          <a:p>
            <a:r>
              <a:rPr lang="en-US" sz="1600"/>
              <a:t>Online Travel Agency and Direct customer have the highest ADR per booking. </a:t>
            </a:r>
          </a:p>
        </p:txBody>
      </p:sp>
      <p:sp>
        <p:nvSpPr>
          <p:cNvPr id="131" name="Title 1">
            <a:extLst>
              <a:ext uri="{FF2B5EF4-FFF2-40B4-BE49-F238E27FC236}">
                <a16:creationId xmlns:a16="http://schemas.microsoft.com/office/drawing/2014/main" id="{0FD0E78E-C998-4367-9D12-7B31FE04FF1A}"/>
              </a:ext>
            </a:extLst>
          </p:cNvPr>
          <p:cNvSpPr txBox="1">
            <a:spLocks/>
          </p:cNvSpPr>
          <p:nvPr/>
        </p:nvSpPr>
        <p:spPr>
          <a:xfrm>
            <a:off x="395243" y="225379"/>
            <a:ext cx="10131425" cy="771348"/>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INSIGHTS GATHERED FROM DATA</a:t>
            </a:r>
          </a:p>
        </p:txBody>
      </p:sp>
      <p:grpSp>
        <p:nvGrpSpPr>
          <p:cNvPr id="15" name="Group 14">
            <a:extLst>
              <a:ext uri="{FF2B5EF4-FFF2-40B4-BE49-F238E27FC236}">
                <a16:creationId xmlns:a16="http://schemas.microsoft.com/office/drawing/2014/main" id="{4B29CC1F-B822-4E7B-B4D8-1D5CE05AB7EA}"/>
              </a:ext>
            </a:extLst>
          </p:cNvPr>
          <p:cNvGrpSpPr/>
          <p:nvPr/>
        </p:nvGrpSpPr>
        <p:grpSpPr>
          <a:xfrm>
            <a:off x="3800481" y="5948724"/>
            <a:ext cx="294062" cy="244753"/>
            <a:chOff x="3773209" y="4917704"/>
            <a:chExt cx="433386" cy="397302"/>
          </a:xfrm>
        </p:grpSpPr>
        <p:sp>
          <p:nvSpPr>
            <p:cNvPr id="13" name="Freeform: Shape 12">
              <a:extLst>
                <a:ext uri="{FF2B5EF4-FFF2-40B4-BE49-F238E27FC236}">
                  <a16:creationId xmlns:a16="http://schemas.microsoft.com/office/drawing/2014/main" id="{40711756-41AC-458E-B534-26715F17D61C}"/>
                </a:ext>
              </a:extLst>
            </p:cNvPr>
            <p:cNvSpPr/>
            <p:nvPr/>
          </p:nvSpPr>
          <p:spPr>
            <a:xfrm>
              <a:off x="3773209" y="4919252"/>
              <a:ext cx="45719" cy="395754"/>
            </a:xfrm>
            <a:custGeom>
              <a:avLst/>
              <a:gdLst>
                <a:gd name="connsiteX0" fmla="*/ 23217 w 46434"/>
                <a:gd name="connsiteY0" fmla="*/ 0 h 619124"/>
                <a:gd name="connsiteX1" fmla="*/ 0 w 46434"/>
                <a:gd name="connsiteY1" fmla="*/ 23217 h 619124"/>
                <a:gd name="connsiteX2" fmla="*/ 0 w 46434"/>
                <a:gd name="connsiteY2" fmla="*/ 619124 h 619124"/>
                <a:gd name="connsiteX3" fmla="*/ 46434 w 46434"/>
                <a:gd name="connsiteY3" fmla="*/ 619124 h 619124"/>
                <a:gd name="connsiteX4" fmla="*/ 46434 w 46434"/>
                <a:gd name="connsiteY4" fmla="*/ 23217 h 619124"/>
                <a:gd name="connsiteX5" fmla="*/ 23217 w 46434"/>
                <a:gd name="connsiteY5" fmla="*/ 0 h 6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34" h="619124">
                  <a:moveTo>
                    <a:pt x="23217" y="0"/>
                  </a:moveTo>
                  <a:cubicBezTo>
                    <a:pt x="10061" y="0"/>
                    <a:pt x="0" y="10061"/>
                    <a:pt x="0" y="23217"/>
                  </a:cubicBezTo>
                  <a:lnTo>
                    <a:pt x="0" y="619124"/>
                  </a:lnTo>
                  <a:lnTo>
                    <a:pt x="46434" y="619124"/>
                  </a:lnTo>
                  <a:lnTo>
                    <a:pt x="46434" y="23217"/>
                  </a:lnTo>
                  <a:cubicBezTo>
                    <a:pt x="46434" y="10061"/>
                    <a:pt x="36374" y="0"/>
                    <a:pt x="23217" y="0"/>
                  </a:cubicBezTo>
                  <a:close/>
                </a:path>
              </a:pathLst>
            </a:custGeom>
            <a:solidFill>
              <a:schemeClr val="tx1"/>
            </a:solidFill>
            <a:ln w="764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B11AE31-59FA-40A5-8BCB-C57ECD4160A8}"/>
                </a:ext>
              </a:extLst>
            </p:cNvPr>
            <p:cNvSpPr/>
            <p:nvPr/>
          </p:nvSpPr>
          <p:spPr>
            <a:xfrm>
              <a:off x="3850599" y="4917704"/>
              <a:ext cx="355996" cy="278605"/>
            </a:xfrm>
            <a:custGeom>
              <a:avLst/>
              <a:gdLst>
                <a:gd name="connsiteX0" fmla="*/ 98286 w 355996"/>
                <a:gd name="connsiteY0" fmla="*/ 0 h 278605"/>
                <a:gd name="connsiteX1" fmla="*/ 0 w 355996"/>
                <a:gd name="connsiteY1" fmla="*/ 22443 h 278605"/>
                <a:gd name="connsiteX2" fmla="*/ 0 w 355996"/>
                <a:gd name="connsiteY2" fmla="*/ 278606 h 278605"/>
                <a:gd name="connsiteX3" fmla="*/ 98286 w 355996"/>
                <a:gd name="connsiteY3" fmla="*/ 256163 h 278605"/>
                <a:gd name="connsiteX4" fmla="*/ 355996 w 355996"/>
                <a:gd name="connsiteY4" fmla="*/ 257710 h 278605"/>
                <a:gd name="connsiteX5" fmla="*/ 355996 w 355996"/>
                <a:gd name="connsiteY5" fmla="*/ 1548 h 278605"/>
                <a:gd name="connsiteX6" fmla="*/ 98286 w 355996"/>
                <a:gd name="connsiteY6" fmla="*/ 0 h 27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996" h="278605">
                  <a:moveTo>
                    <a:pt x="98286" y="0"/>
                  </a:moveTo>
                  <a:cubicBezTo>
                    <a:pt x="30182" y="0"/>
                    <a:pt x="0" y="22443"/>
                    <a:pt x="0" y="22443"/>
                  </a:cubicBezTo>
                  <a:lnTo>
                    <a:pt x="0" y="278606"/>
                  </a:lnTo>
                  <a:cubicBezTo>
                    <a:pt x="0" y="278606"/>
                    <a:pt x="29408" y="256163"/>
                    <a:pt x="98286" y="256163"/>
                  </a:cubicBezTo>
                  <a:cubicBezTo>
                    <a:pt x="180320" y="256163"/>
                    <a:pt x="260806" y="301049"/>
                    <a:pt x="355996" y="257710"/>
                  </a:cubicBezTo>
                  <a:lnTo>
                    <a:pt x="355996" y="1548"/>
                  </a:lnTo>
                  <a:cubicBezTo>
                    <a:pt x="236041" y="37147"/>
                    <a:pt x="180320" y="0"/>
                    <a:pt x="98286" y="0"/>
                  </a:cubicBezTo>
                  <a:close/>
                </a:path>
              </a:pathLst>
            </a:custGeom>
            <a:solidFill>
              <a:schemeClr val="tx1"/>
            </a:solidFill>
            <a:ln w="7640" cap="flat">
              <a:noFill/>
              <a:prstDash val="solid"/>
              <a:miter/>
            </a:ln>
          </p:spPr>
          <p:txBody>
            <a:bodyPr rtlCol="0" anchor="ctr"/>
            <a:lstStyle/>
            <a:p>
              <a:endParaRPr lang="en-US"/>
            </a:p>
          </p:txBody>
        </p:sp>
      </p:grpSp>
      <p:sp>
        <p:nvSpPr>
          <p:cNvPr id="80" name="TextBox 79">
            <a:extLst>
              <a:ext uri="{FF2B5EF4-FFF2-40B4-BE49-F238E27FC236}">
                <a16:creationId xmlns:a16="http://schemas.microsoft.com/office/drawing/2014/main" id="{B61F390B-3665-4330-8414-5F4C91261D06}"/>
              </a:ext>
            </a:extLst>
          </p:cNvPr>
          <p:cNvSpPr txBox="1"/>
          <p:nvPr/>
        </p:nvSpPr>
        <p:spPr>
          <a:xfrm>
            <a:off x="704524" y="1038153"/>
            <a:ext cx="3123958" cy="615553"/>
          </a:xfrm>
          <a:prstGeom prst="rect">
            <a:avLst/>
          </a:prstGeom>
          <a:noFill/>
          <a:ln w="6350">
            <a:noFill/>
            <a:prstDash val="dash"/>
          </a:ln>
        </p:spPr>
        <p:txBody>
          <a:bodyPr wrap="square" lIns="0" tIns="0" rIns="0" bIns="0" rtlCol="0" anchor="ctr">
            <a:spAutoFit/>
          </a:bodyPr>
          <a:lstStyle/>
          <a:p>
            <a:r>
              <a:rPr lang="en-US" sz="4000" b="1"/>
              <a:t>97%</a:t>
            </a:r>
            <a:endParaRPr lang="en-US" sz="7200" b="1"/>
          </a:p>
        </p:txBody>
      </p:sp>
      <p:sp>
        <p:nvSpPr>
          <p:cNvPr id="3" name="TextBox 2">
            <a:extLst>
              <a:ext uri="{FF2B5EF4-FFF2-40B4-BE49-F238E27FC236}">
                <a16:creationId xmlns:a16="http://schemas.microsoft.com/office/drawing/2014/main" id="{1594122A-6DAC-4596-BABE-4C575B5B00D8}"/>
              </a:ext>
            </a:extLst>
          </p:cNvPr>
          <p:cNvSpPr txBox="1"/>
          <p:nvPr/>
        </p:nvSpPr>
        <p:spPr>
          <a:xfrm>
            <a:off x="1390538" y="4135365"/>
            <a:ext cx="2399824" cy="523220"/>
          </a:xfrm>
          <a:prstGeom prst="rect">
            <a:avLst/>
          </a:prstGeom>
          <a:noFill/>
        </p:spPr>
        <p:txBody>
          <a:bodyPr wrap="none" rtlCol="0">
            <a:spAutoFit/>
          </a:bodyPr>
          <a:lstStyle/>
          <a:p>
            <a:r>
              <a:rPr lang="en-US" sz="1400"/>
              <a:t>of the bookings from Portugal </a:t>
            </a:r>
          </a:p>
          <a:p>
            <a:r>
              <a:rPr lang="en-US" sz="1400"/>
              <a:t>get cancelled</a:t>
            </a:r>
            <a:endParaRPr lang="bs-Latn-BA" sz="1400"/>
          </a:p>
        </p:txBody>
      </p:sp>
      <p:sp>
        <p:nvSpPr>
          <p:cNvPr id="5" name="TextBox 4">
            <a:extLst>
              <a:ext uri="{FF2B5EF4-FFF2-40B4-BE49-F238E27FC236}">
                <a16:creationId xmlns:a16="http://schemas.microsoft.com/office/drawing/2014/main" id="{E2AC9511-72E5-445F-9679-8C1A50E7DF51}"/>
              </a:ext>
            </a:extLst>
          </p:cNvPr>
          <p:cNvSpPr txBox="1"/>
          <p:nvPr/>
        </p:nvSpPr>
        <p:spPr>
          <a:xfrm>
            <a:off x="404045" y="3534867"/>
            <a:ext cx="1071127" cy="707886"/>
          </a:xfrm>
          <a:prstGeom prst="rect">
            <a:avLst/>
          </a:prstGeom>
          <a:noFill/>
        </p:spPr>
        <p:txBody>
          <a:bodyPr wrap="none" rtlCol="0">
            <a:spAutoFit/>
          </a:bodyPr>
          <a:lstStyle/>
          <a:p>
            <a:r>
              <a:rPr lang="en-US" sz="4000" b="1"/>
              <a:t>38%</a:t>
            </a:r>
            <a:endParaRPr lang="bs-Latn-BA" sz="4000" b="1"/>
          </a:p>
        </p:txBody>
      </p:sp>
      <p:sp>
        <p:nvSpPr>
          <p:cNvPr id="8" name="TextBox 7">
            <a:extLst>
              <a:ext uri="{FF2B5EF4-FFF2-40B4-BE49-F238E27FC236}">
                <a16:creationId xmlns:a16="http://schemas.microsoft.com/office/drawing/2014/main" id="{C1A09A47-0AE0-415C-9DD7-5742C33CEE5E}"/>
              </a:ext>
            </a:extLst>
          </p:cNvPr>
          <p:cNvSpPr txBox="1"/>
          <p:nvPr/>
        </p:nvSpPr>
        <p:spPr>
          <a:xfrm>
            <a:off x="561642" y="4069139"/>
            <a:ext cx="901209" cy="584775"/>
          </a:xfrm>
          <a:prstGeom prst="rect">
            <a:avLst/>
          </a:prstGeom>
          <a:noFill/>
        </p:spPr>
        <p:txBody>
          <a:bodyPr wrap="none" rtlCol="0">
            <a:spAutoFit/>
          </a:bodyPr>
          <a:lstStyle/>
          <a:p>
            <a:r>
              <a:rPr lang="en-US" sz="3200" b="1"/>
              <a:t>64%</a:t>
            </a:r>
            <a:endParaRPr lang="bs-Latn-BA" sz="3200"/>
          </a:p>
        </p:txBody>
      </p:sp>
      <p:sp>
        <p:nvSpPr>
          <p:cNvPr id="10" name="TextBox 9">
            <a:extLst>
              <a:ext uri="{FF2B5EF4-FFF2-40B4-BE49-F238E27FC236}">
                <a16:creationId xmlns:a16="http://schemas.microsoft.com/office/drawing/2014/main" id="{C4CCBC92-D348-4643-A410-DF12229DC72E}"/>
              </a:ext>
            </a:extLst>
          </p:cNvPr>
          <p:cNvSpPr txBox="1"/>
          <p:nvPr/>
        </p:nvSpPr>
        <p:spPr>
          <a:xfrm>
            <a:off x="8797214" y="4870864"/>
            <a:ext cx="1077539" cy="707886"/>
          </a:xfrm>
          <a:prstGeom prst="rect">
            <a:avLst/>
          </a:prstGeom>
          <a:noFill/>
        </p:spPr>
        <p:txBody>
          <a:bodyPr wrap="none" rtlCol="0">
            <a:spAutoFit/>
          </a:bodyPr>
          <a:lstStyle/>
          <a:p>
            <a:r>
              <a:rPr lang="en-US" sz="4000" b="1"/>
              <a:t>69%</a:t>
            </a:r>
            <a:endParaRPr lang="bs-Latn-BA" sz="4000" b="1"/>
          </a:p>
        </p:txBody>
      </p:sp>
      <p:sp>
        <p:nvSpPr>
          <p:cNvPr id="11" name="TextBox 10">
            <a:extLst>
              <a:ext uri="{FF2B5EF4-FFF2-40B4-BE49-F238E27FC236}">
                <a16:creationId xmlns:a16="http://schemas.microsoft.com/office/drawing/2014/main" id="{86047DAD-2E7B-4C2C-949C-2320619231A8}"/>
              </a:ext>
            </a:extLst>
          </p:cNvPr>
          <p:cNvSpPr txBox="1"/>
          <p:nvPr/>
        </p:nvSpPr>
        <p:spPr>
          <a:xfrm>
            <a:off x="9809160" y="4963197"/>
            <a:ext cx="2307170" cy="523220"/>
          </a:xfrm>
          <a:prstGeom prst="rect">
            <a:avLst/>
          </a:prstGeom>
          <a:noFill/>
        </p:spPr>
        <p:txBody>
          <a:bodyPr wrap="none" rtlCol="0">
            <a:spAutoFit/>
          </a:bodyPr>
          <a:lstStyle/>
          <a:p>
            <a:r>
              <a:rPr lang="en-US" sz="1400"/>
              <a:t>of bookings made by Groups </a:t>
            </a:r>
          </a:p>
          <a:p>
            <a:r>
              <a:rPr lang="en-US" sz="1400"/>
              <a:t>were cancelled</a:t>
            </a:r>
            <a:endParaRPr lang="bs-Latn-BA" sz="1400"/>
          </a:p>
        </p:txBody>
      </p:sp>
      <p:sp>
        <p:nvSpPr>
          <p:cNvPr id="85" name="TextBox 84">
            <a:extLst>
              <a:ext uri="{FF2B5EF4-FFF2-40B4-BE49-F238E27FC236}">
                <a16:creationId xmlns:a16="http://schemas.microsoft.com/office/drawing/2014/main" id="{AC0B877C-5D39-481F-B354-28F3F0C181C2}"/>
              </a:ext>
            </a:extLst>
          </p:cNvPr>
          <p:cNvSpPr txBox="1"/>
          <p:nvPr/>
        </p:nvSpPr>
        <p:spPr>
          <a:xfrm>
            <a:off x="8821025" y="5475633"/>
            <a:ext cx="1077539" cy="707886"/>
          </a:xfrm>
          <a:prstGeom prst="rect">
            <a:avLst/>
          </a:prstGeom>
          <a:noFill/>
        </p:spPr>
        <p:txBody>
          <a:bodyPr wrap="none" rtlCol="0">
            <a:spAutoFit/>
          </a:bodyPr>
          <a:lstStyle/>
          <a:p>
            <a:r>
              <a:rPr lang="en-US" sz="4000" b="1"/>
              <a:t>17%</a:t>
            </a:r>
            <a:endParaRPr lang="bs-Latn-BA" sz="4000" b="1"/>
          </a:p>
        </p:txBody>
      </p:sp>
      <p:sp>
        <p:nvSpPr>
          <p:cNvPr id="86" name="TextBox 85">
            <a:extLst>
              <a:ext uri="{FF2B5EF4-FFF2-40B4-BE49-F238E27FC236}">
                <a16:creationId xmlns:a16="http://schemas.microsoft.com/office/drawing/2014/main" id="{C9695B52-1C1B-43A9-A3A6-02FC083B518B}"/>
              </a:ext>
            </a:extLst>
          </p:cNvPr>
          <p:cNvSpPr txBox="1"/>
          <p:nvPr/>
        </p:nvSpPr>
        <p:spPr>
          <a:xfrm>
            <a:off x="9813045" y="5560519"/>
            <a:ext cx="2178738" cy="523220"/>
          </a:xfrm>
          <a:prstGeom prst="rect">
            <a:avLst/>
          </a:prstGeom>
          <a:noFill/>
        </p:spPr>
        <p:txBody>
          <a:bodyPr wrap="none" rtlCol="0">
            <a:spAutoFit/>
          </a:bodyPr>
          <a:lstStyle/>
          <a:p>
            <a:r>
              <a:rPr lang="en-US" sz="1400"/>
              <a:t>of bookings made by Direct</a:t>
            </a:r>
          </a:p>
          <a:p>
            <a:r>
              <a:rPr lang="en-US" sz="1400"/>
              <a:t>customers were cancelled</a:t>
            </a:r>
            <a:endParaRPr lang="bs-Latn-BA" sz="1400"/>
          </a:p>
        </p:txBody>
      </p:sp>
    </p:spTree>
    <p:extLst>
      <p:ext uri="{BB962C8B-B14F-4D97-AF65-F5344CB8AC3E}">
        <p14:creationId xmlns:p14="http://schemas.microsoft.com/office/powerpoint/2010/main" val="62831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5D41AAF2-62AD-4649-85F7-FD8F8C5BD971}"/>
              </a:ext>
            </a:extLst>
          </p:cNvPr>
          <p:cNvGrpSpPr/>
          <p:nvPr/>
        </p:nvGrpSpPr>
        <p:grpSpPr>
          <a:xfrm>
            <a:off x="7810680" y="1491270"/>
            <a:ext cx="588346" cy="586856"/>
            <a:chOff x="1844383" y="1394308"/>
            <a:chExt cx="861398" cy="859217"/>
          </a:xfrm>
        </p:grpSpPr>
        <p:sp>
          <p:nvSpPr>
            <p:cNvPr id="133" name="Oval 132">
              <a:extLst>
                <a:ext uri="{FF2B5EF4-FFF2-40B4-BE49-F238E27FC236}">
                  <a16:creationId xmlns:a16="http://schemas.microsoft.com/office/drawing/2014/main" id="{5C0BF50E-4ADA-4B60-8D52-666009EDD10F}"/>
                </a:ext>
              </a:extLst>
            </p:cNvPr>
            <p:cNvSpPr>
              <a:spLocks noChangeArrowheads="1"/>
            </p:cNvSpPr>
            <p:nvPr/>
          </p:nvSpPr>
          <p:spPr bwMode="auto">
            <a:xfrm>
              <a:off x="1844383" y="1394308"/>
              <a:ext cx="861398" cy="859217"/>
            </a:xfrm>
            <a:prstGeom prst="ellipse">
              <a:avLst/>
            </a:prstGeom>
            <a:solidFill>
              <a:schemeClr val="accent1">
                <a:lumMod val="40000"/>
                <a:lumOff val="60000"/>
              </a:schemeClr>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134" name="Oval 133">
              <a:extLst>
                <a:ext uri="{FF2B5EF4-FFF2-40B4-BE49-F238E27FC236}">
                  <a16:creationId xmlns:a16="http://schemas.microsoft.com/office/drawing/2014/main" id="{7DDFFBF1-A1B2-44A2-85E9-0D9717ACF770}"/>
                </a:ext>
              </a:extLst>
            </p:cNvPr>
            <p:cNvSpPr>
              <a:spLocks noChangeArrowheads="1"/>
            </p:cNvSpPr>
            <p:nvPr/>
          </p:nvSpPr>
          <p:spPr bwMode="auto">
            <a:xfrm>
              <a:off x="1941427" y="1490261"/>
              <a:ext cx="666221" cy="668402"/>
            </a:xfrm>
            <a:prstGeom prst="ellipse">
              <a:avLst/>
            </a:prstGeom>
            <a:solidFill>
              <a:schemeClr val="accent1">
                <a:lumMod val="75000"/>
              </a:schemeClr>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grpSp>
      <p:sp>
        <p:nvSpPr>
          <p:cNvPr id="6" name="Rectangle 5"/>
          <p:cNvSpPr/>
          <p:nvPr/>
        </p:nvSpPr>
        <p:spPr>
          <a:xfrm>
            <a:off x="13232493" y="2404699"/>
            <a:ext cx="667657" cy="667657"/>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232493" y="0"/>
            <a:ext cx="667657" cy="667657"/>
          </a:xfrm>
          <a:prstGeom prst="rect">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32493" y="798285"/>
            <a:ext cx="667657" cy="667657"/>
          </a:xfrm>
          <a:prstGeom prst="rect">
            <a:avLst/>
          </a:prstGeom>
          <a:solidFill>
            <a:srgbClr val="46B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2446277" y="2404699"/>
            <a:ext cx="667657" cy="667657"/>
          </a:xfrm>
          <a:prstGeom prst="rect">
            <a:avLst/>
          </a:prstGeom>
          <a:solidFill>
            <a:srgbClr val="7C7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2446277" y="0"/>
            <a:ext cx="667657" cy="667657"/>
          </a:xfrm>
          <a:prstGeom prst="rect">
            <a:avLst/>
          </a:prstGeom>
          <a:solidFill>
            <a:srgbClr val="015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2446277" y="798285"/>
            <a:ext cx="667657" cy="667657"/>
          </a:xfrm>
          <a:prstGeom prst="rect">
            <a:avLst/>
          </a:prstGeom>
          <a:solidFill>
            <a:srgbClr val="389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4018709" y="2404699"/>
            <a:ext cx="667657" cy="6676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4018709" y="0"/>
            <a:ext cx="667657" cy="667657"/>
          </a:xfrm>
          <a:prstGeom prst="rect">
            <a:avLst/>
          </a:prstGeom>
          <a:solidFill>
            <a:srgbClr val="018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4018709" y="798285"/>
            <a:ext cx="667657" cy="667657"/>
          </a:xfrm>
          <a:prstGeom prst="rect">
            <a:avLst/>
          </a:prstGeom>
          <a:solidFill>
            <a:srgbClr val="7AC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3232493" y="1594919"/>
            <a:ext cx="667657" cy="667657"/>
          </a:xfrm>
          <a:prstGeom prst="rect">
            <a:avLst/>
          </a:prstGeom>
          <a:solidFill>
            <a:srgbClr val="FEA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2446276" y="1594919"/>
            <a:ext cx="667657" cy="667657"/>
          </a:xfrm>
          <a:prstGeom prst="rect">
            <a:avLst/>
          </a:prstGeom>
          <a:solidFill>
            <a:srgbClr val="FE8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4018709" y="1594919"/>
            <a:ext cx="667657" cy="667657"/>
          </a:xfrm>
          <a:prstGeom prst="rect">
            <a:avLst/>
          </a:prstGeom>
          <a:solidFill>
            <a:srgbClr val="FEB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5"/>
          <p:cNvSpPr>
            <a:spLocks/>
          </p:cNvSpPr>
          <p:nvPr/>
        </p:nvSpPr>
        <p:spPr bwMode="auto">
          <a:xfrm>
            <a:off x="4356101" y="2081214"/>
            <a:ext cx="458788" cy="458788"/>
          </a:xfrm>
          <a:custGeom>
            <a:avLst/>
            <a:gdLst>
              <a:gd name="T0" fmla="*/ 250 w 289"/>
              <a:gd name="T1" fmla="*/ 289 h 289"/>
              <a:gd name="T2" fmla="*/ 0 w 289"/>
              <a:gd name="T3" fmla="*/ 38 h 289"/>
              <a:gd name="T4" fmla="*/ 38 w 289"/>
              <a:gd name="T5" fmla="*/ 0 h 289"/>
              <a:gd name="T6" fmla="*/ 289 w 289"/>
              <a:gd name="T7" fmla="*/ 250 h 289"/>
              <a:gd name="T8" fmla="*/ 250 w 289"/>
              <a:gd name="T9" fmla="*/ 289 h 289"/>
            </a:gdLst>
            <a:ahLst/>
            <a:cxnLst>
              <a:cxn ang="0">
                <a:pos x="T0" y="T1"/>
              </a:cxn>
              <a:cxn ang="0">
                <a:pos x="T2" y="T3"/>
              </a:cxn>
              <a:cxn ang="0">
                <a:pos x="T4" y="T5"/>
              </a:cxn>
              <a:cxn ang="0">
                <a:pos x="T6" y="T7"/>
              </a:cxn>
              <a:cxn ang="0">
                <a:pos x="T8" y="T9"/>
              </a:cxn>
            </a:cxnLst>
            <a:rect l="0" t="0" r="r" b="b"/>
            <a:pathLst>
              <a:path w="289" h="289">
                <a:moveTo>
                  <a:pt x="250" y="289"/>
                </a:moveTo>
                <a:lnTo>
                  <a:pt x="0" y="38"/>
                </a:lnTo>
                <a:lnTo>
                  <a:pt x="38" y="0"/>
                </a:lnTo>
                <a:lnTo>
                  <a:pt x="289" y="250"/>
                </a:lnTo>
                <a:lnTo>
                  <a:pt x="250" y="289"/>
                </a:ln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 name="Freeform 6"/>
          <p:cNvSpPr>
            <a:spLocks/>
          </p:cNvSpPr>
          <p:nvPr/>
        </p:nvSpPr>
        <p:spPr bwMode="auto">
          <a:xfrm>
            <a:off x="4283076" y="2008189"/>
            <a:ext cx="215900" cy="215900"/>
          </a:xfrm>
          <a:custGeom>
            <a:avLst/>
            <a:gdLst>
              <a:gd name="T0" fmla="*/ 78 w 95"/>
              <a:gd name="T1" fmla="*/ 17 h 95"/>
              <a:gd name="T2" fmla="*/ 17 w 95"/>
              <a:gd name="T3" fmla="*/ 17 h 95"/>
              <a:gd name="T4" fmla="*/ 17 w 95"/>
              <a:gd name="T5" fmla="*/ 78 h 95"/>
              <a:gd name="T6" fmla="*/ 78 w 95"/>
              <a:gd name="T7" fmla="*/ 78 h 95"/>
              <a:gd name="T8" fmla="*/ 78 w 95"/>
              <a:gd name="T9" fmla="*/ 17 h 95"/>
            </a:gdLst>
            <a:ahLst/>
            <a:cxnLst>
              <a:cxn ang="0">
                <a:pos x="T0" y="T1"/>
              </a:cxn>
              <a:cxn ang="0">
                <a:pos x="T2" y="T3"/>
              </a:cxn>
              <a:cxn ang="0">
                <a:pos x="T4" y="T5"/>
              </a:cxn>
              <a:cxn ang="0">
                <a:pos x="T6" y="T7"/>
              </a:cxn>
              <a:cxn ang="0">
                <a:pos x="T8" y="T9"/>
              </a:cxn>
            </a:cxnLst>
            <a:rect l="0" t="0" r="r" b="b"/>
            <a:pathLst>
              <a:path w="95" h="95">
                <a:moveTo>
                  <a:pt x="78" y="17"/>
                </a:moveTo>
                <a:cubicBezTo>
                  <a:pt x="61" y="0"/>
                  <a:pt x="34" y="0"/>
                  <a:pt x="17" y="17"/>
                </a:cubicBezTo>
                <a:cubicBezTo>
                  <a:pt x="0" y="34"/>
                  <a:pt x="0" y="61"/>
                  <a:pt x="17" y="78"/>
                </a:cubicBezTo>
                <a:cubicBezTo>
                  <a:pt x="34" y="95"/>
                  <a:pt x="61" y="95"/>
                  <a:pt x="78" y="78"/>
                </a:cubicBezTo>
                <a:cubicBezTo>
                  <a:pt x="95" y="61"/>
                  <a:pt x="95" y="34"/>
                  <a:pt x="78" y="17"/>
                </a:cubicBez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 name="Freeform 9"/>
          <p:cNvSpPr>
            <a:spLocks/>
          </p:cNvSpPr>
          <p:nvPr/>
        </p:nvSpPr>
        <p:spPr bwMode="auto">
          <a:xfrm>
            <a:off x="4037014" y="1781176"/>
            <a:ext cx="4429125" cy="4430713"/>
          </a:xfrm>
          <a:custGeom>
            <a:avLst/>
            <a:gdLst>
              <a:gd name="T0" fmla="*/ 975 w 1950"/>
              <a:gd name="T1" fmla="*/ 1951 h 1951"/>
              <a:gd name="T2" fmla="*/ 285 w 1950"/>
              <a:gd name="T3" fmla="*/ 1665 h 1951"/>
              <a:gd name="T4" fmla="*/ 0 w 1950"/>
              <a:gd name="T5" fmla="*/ 976 h 1951"/>
              <a:gd name="T6" fmla="*/ 285 w 1950"/>
              <a:gd name="T7" fmla="*/ 286 h 1951"/>
              <a:gd name="T8" fmla="*/ 975 w 1950"/>
              <a:gd name="T9" fmla="*/ 0 h 1951"/>
              <a:gd name="T10" fmla="*/ 1019 w 1950"/>
              <a:gd name="T11" fmla="*/ 44 h 1951"/>
              <a:gd name="T12" fmla="*/ 975 w 1950"/>
              <a:gd name="T13" fmla="*/ 89 h 1951"/>
              <a:gd name="T14" fmla="*/ 348 w 1950"/>
              <a:gd name="T15" fmla="*/ 348 h 1951"/>
              <a:gd name="T16" fmla="*/ 88 w 1950"/>
              <a:gd name="T17" fmla="*/ 976 h 1951"/>
              <a:gd name="T18" fmla="*/ 348 w 1950"/>
              <a:gd name="T19" fmla="*/ 1603 h 1951"/>
              <a:gd name="T20" fmla="*/ 975 w 1950"/>
              <a:gd name="T21" fmla="*/ 1862 h 1951"/>
              <a:gd name="T22" fmla="*/ 1602 w 1950"/>
              <a:gd name="T23" fmla="*/ 1603 h 1951"/>
              <a:gd name="T24" fmla="*/ 1862 w 1950"/>
              <a:gd name="T25" fmla="*/ 976 h 1951"/>
              <a:gd name="T26" fmla="*/ 1906 w 1950"/>
              <a:gd name="T27" fmla="*/ 931 h 1951"/>
              <a:gd name="T28" fmla="*/ 1950 w 1950"/>
              <a:gd name="T29" fmla="*/ 976 h 1951"/>
              <a:gd name="T30" fmla="*/ 1665 w 1950"/>
              <a:gd name="T31" fmla="*/ 1665 h 1951"/>
              <a:gd name="T32" fmla="*/ 975 w 1950"/>
              <a:gd name="T33" fmla="*/ 1951 h 1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0" h="1951">
                <a:moveTo>
                  <a:pt x="975" y="1951"/>
                </a:moveTo>
                <a:cubicBezTo>
                  <a:pt x="715" y="1951"/>
                  <a:pt x="470" y="1849"/>
                  <a:pt x="285" y="1665"/>
                </a:cubicBezTo>
                <a:cubicBezTo>
                  <a:pt x="101" y="1481"/>
                  <a:pt x="0" y="1236"/>
                  <a:pt x="0" y="976"/>
                </a:cubicBezTo>
                <a:cubicBezTo>
                  <a:pt x="0" y="715"/>
                  <a:pt x="101" y="470"/>
                  <a:pt x="285" y="286"/>
                </a:cubicBezTo>
                <a:cubicBezTo>
                  <a:pt x="470" y="102"/>
                  <a:pt x="715" y="0"/>
                  <a:pt x="975" y="0"/>
                </a:cubicBezTo>
                <a:cubicBezTo>
                  <a:pt x="1000" y="0"/>
                  <a:pt x="1019" y="20"/>
                  <a:pt x="1019" y="44"/>
                </a:cubicBezTo>
                <a:cubicBezTo>
                  <a:pt x="1019" y="69"/>
                  <a:pt x="1000" y="89"/>
                  <a:pt x="975" y="89"/>
                </a:cubicBezTo>
                <a:cubicBezTo>
                  <a:pt x="738" y="89"/>
                  <a:pt x="516" y="181"/>
                  <a:pt x="348" y="348"/>
                </a:cubicBezTo>
                <a:cubicBezTo>
                  <a:pt x="181" y="516"/>
                  <a:pt x="88" y="739"/>
                  <a:pt x="88" y="976"/>
                </a:cubicBezTo>
                <a:cubicBezTo>
                  <a:pt x="88" y="1212"/>
                  <a:pt x="181" y="1435"/>
                  <a:pt x="348" y="1603"/>
                </a:cubicBezTo>
                <a:cubicBezTo>
                  <a:pt x="516" y="1770"/>
                  <a:pt x="738" y="1862"/>
                  <a:pt x="975" y="1862"/>
                </a:cubicBezTo>
                <a:cubicBezTo>
                  <a:pt x="1212" y="1862"/>
                  <a:pt x="1435" y="1770"/>
                  <a:pt x="1602" y="1603"/>
                </a:cubicBezTo>
                <a:cubicBezTo>
                  <a:pt x="1770" y="1435"/>
                  <a:pt x="1862" y="1212"/>
                  <a:pt x="1862" y="976"/>
                </a:cubicBezTo>
                <a:cubicBezTo>
                  <a:pt x="1862" y="951"/>
                  <a:pt x="1882" y="931"/>
                  <a:pt x="1906" y="931"/>
                </a:cubicBezTo>
                <a:cubicBezTo>
                  <a:pt x="1931" y="931"/>
                  <a:pt x="1950" y="951"/>
                  <a:pt x="1950" y="976"/>
                </a:cubicBezTo>
                <a:cubicBezTo>
                  <a:pt x="1950" y="1236"/>
                  <a:pt x="1849" y="1481"/>
                  <a:pt x="1665" y="1665"/>
                </a:cubicBezTo>
                <a:cubicBezTo>
                  <a:pt x="1481" y="1849"/>
                  <a:pt x="1236" y="1951"/>
                  <a:pt x="975" y="1951"/>
                </a:cubicBezTo>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91" name="Group 90"/>
          <p:cNvGrpSpPr/>
          <p:nvPr/>
        </p:nvGrpSpPr>
        <p:grpSpPr>
          <a:xfrm>
            <a:off x="4859339" y="2082800"/>
            <a:ext cx="3306763" cy="3295650"/>
            <a:chOff x="3059113" y="2082800"/>
            <a:chExt cx="3306763" cy="3295650"/>
          </a:xfrm>
          <a:solidFill>
            <a:srgbClr val="46B688"/>
          </a:solidFill>
          <a:effectLst>
            <a:outerShdw blurRad="38100" dist="25400" dir="5400000" algn="ctr" rotWithShape="0">
              <a:srgbClr val="000000">
                <a:alpha val="20000"/>
              </a:srgbClr>
            </a:outerShdw>
          </a:effectLst>
        </p:grpSpPr>
        <p:sp>
          <p:nvSpPr>
            <p:cNvPr id="92" name="Freeform 7"/>
            <p:cNvSpPr>
              <a:spLocks/>
            </p:cNvSpPr>
            <p:nvPr/>
          </p:nvSpPr>
          <p:spPr bwMode="auto">
            <a:xfrm>
              <a:off x="5705475" y="2265363"/>
              <a:ext cx="458788" cy="458788"/>
            </a:xfrm>
            <a:custGeom>
              <a:avLst/>
              <a:gdLst>
                <a:gd name="T0" fmla="*/ 38 w 289"/>
                <a:gd name="T1" fmla="*/ 289 h 289"/>
                <a:gd name="T2" fmla="*/ 0 w 289"/>
                <a:gd name="T3" fmla="*/ 250 h 289"/>
                <a:gd name="T4" fmla="*/ 249 w 289"/>
                <a:gd name="T5" fmla="*/ 0 h 289"/>
                <a:gd name="T6" fmla="*/ 289 w 289"/>
                <a:gd name="T7" fmla="*/ 40 h 289"/>
                <a:gd name="T8" fmla="*/ 38 w 289"/>
                <a:gd name="T9" fmla="*/ 289 h 289"/>
              </a:gdLst>
              <a:ahLst/>
              <a:cxnLst>
                <a:cxn ang="0">
                  <a:pos x="T0" y="T1"/>
                </a:cxn>
                <a:cxn ang="0">
                  <a:pos x="T2" y="T3"/>
                </a:cxn>
                <a:cxn ang="0">
                  <a:pos x="T4" y="T5"/>
                </a:cxn>
                <a:cxn ang="0">
                  <a:pos x="T6" y="T7"/>
                </a:cxn>
                <a:cxn ang="0">
                  <a:pos x="T8" y="T9"/>
                </a:cxn>
              </a:cxnLst>
              <a:rect l="0" t="0" r="r" b="b"/>
              <a:pathLst>
                <a:path w="289" h="289">
                  <a:moveTo>
                    <a:pt x="38" y="289"/>
                  </a:moveTo>
                  <a:lnTo>
                    <a:pt x="0" y="250"/>
                  </a:lnTo>
                  <a:lnTo>
                    <a:pt x="249" y="0"/>
                  </a:lnTo>
                  <a:lnTo>
                    <a:pt x="289" y="40"/>
                  </a:lnTo>
                  <a:lnTo>
                    <a:pt x="38" y="28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 name="Freeform 8"/>
            <p:cNvSpPr>
              <a:spLocks/>
            </p:cNvSpPr>
            <p:nvPr/>
          </p:nvSpPr>
          <p:spPr bwMode="auto">
            <a:xfrm>
              <a:off x="6021388" y="2192338"/>
              <a:ext cx="215900" cy="215900"/>
            </a:xfrm>
            <a:custGeom>
              <a:avLst/>
              <a:gdLst>
                <a:gd name="T0" fmla="*/ 78 w 95"/>
                <a:gd name="T1" fmla="*/ 78 h 95"/>
                <a:gd name="T2" fmla="*/ 78 w 95"/>
                <a:gd name="T3" fmla="*/ 17 h 95"/>
                <a:gd name="T4" fmla="*/ 17 w 95"/>
                <a:gd name="T5" fmla="*/ 17 h 95"/>
                <a:gd name="T6" fmla="*/ 17 w 95"/>
                <a:gd name="T7" fmla="*/ 78 h 95"/>
                <a:gd name="T8" fmla="*/ 78 w 95"/>
                <a:gd name="T9" fmla="*/ 78 h 95"/>
              </a:gdLst>
              <a:ahLst/>
              <a:cxnLst>
                <a:cxn ang="0">
                  <a:pos x="T0" y="T1"/>
                </a:cxn>
                <a:cxn ang="0">
                  <a:pos x="T2" y="T3"/>
                </a:cxn>
                <a:cxn ang="0">
                  <a:pos x="T4" y="T5"/>
                </a:cxn>
                <a:cxn ang="0">
                  <a:pos x="T6" y="T7"/>
                </a:cxn>
                <a:cxn ang="0">
                  <a:pos x="T8" y="T9"/>
                </a:cxn>
              </a:cxnLst>
              <a:rect l="0" t="0" r="r" b="b"/>
              <a:pathLst>
                <a:path w="95" h="95">
                  <a:moveTo>
                    <a:pt x="78" y="78"/>
                  </a:moveTo>
                  <a:cubicBezTo>
                    <a:pt x="95" y="61"/>
                    <a:pt x="95" y="34"/>
                    <a:pt x="78" y="17"/>
                  </a:cubicBezTo>
                  <a:cubicBezTo>
                    <a:pt x="61" y="0"/>
                    <a:pt x="34" y="0"/>
                    <a:pt x="17" y="17"/>
                  </a:cubicBezTo>
                  <a:cubicBezTo>
                    <a:pt x="0" y="34"/>
                    <a:pt x="0" y="61"/>
                    <a:pt x="17" y="78"/>
                  </a:cubicBezTo>
                  <a:cubicBezTo>
                    <a:pt x="34" y="95"/>
                    <a:pt x="61" y="95"/>
                    <a:pt x="78" y="7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 name="Freeform 10"/>
            <p:cNvSpPr>
              <a:spLocks/>
            </p:cNvSpPr>
            <p:nvPr/>
          </p:nvSpPr>
          <p:spPr bwMode="auto">
            <a:xfrm>
              <a:off x="3059113" y="2082800"/>
              <a:ext cx="3306763" cy="3295650"/>
            </a:xfrm>
            <a:custGeom>
              <a:avLst/>
              <a:gdLst>
                <a:gd name="T0" fmla="*/ 1178 w 1456"/>
                <a:gd name="T1" fmla="*/ 1451 h 1451"/>
                <a:gd name="T2" fmla="*/ 1146 w 1456"/>
                <a:gd name="T3" fmla="*/ 1438 h 1451"/>
                <a:gd name="T4" fmla="*/ 1146 w 1456"/>
                <a:gd name="T5" fmla="*/ 1376 h 1451"/>
                <a:gd name="T6" fmla="*/ 1367 w 1456"/>
                <a:gd name="T7" fmla="*/ 843 h 1451"/>
                <a:gd name="T8" fmla="*/ 1146 w 1456"/>
                <a:gd name="T9" fmla="*/ 309 h 1451"/>
                <a:gd name="T10" fmla="*/ 613 w 1456"/>
                <a:gd name="T11" fmla="*/ 88 h 1451"/>
                <a:gd name="T12" fmla="*/ 80 w 1456"/>
                <a:gd name="T13" fmla="*/ 309 h 1451"/>
                <a:gd name="T14" fmla="*/ 17 w 1456"/>
                <a:gd name="T15" fmla="*/ 309 h 1451"/>
                <a:gd name="T16" fmla="*/ 17 w 1456"/>
                <a:gd name="T17" fmla="*/ 247 h 1451"/>
                <a:gd name="T18" fmla="*/ 613 w 1456"/>
                <a:gd name="T19" fmla="*/ 0 h 1451"/>
                <a:gd name="T20" fmla="*/ 1209 w 1456"/>
                <a:gd name="T21" fmla="*/ 247 h 1451"/>
                <a:gd name="T22" fmla="*/ 1456 w 1456"/>
                <a:gd name="T23" fmla="*/ 843 h 1451"/>
                <a:gd name="T24" fmla="*/ 1209 w 1456"/>
                <a:gd name="T25" fmla="*/ 1438 h 1451"/>
                <a:gd name="T26" fmla="*/ 1178 w 1456"/>
                <a:gd name="T27" fmla="*/ 1451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6" h="1451">
                  <a:moveTo>
                    <a:pt x="1178" y="1451"/>
                  </a:moveTo>
                  <a:cubicBezTo>
                    <a:pt x="1166" y="1451"/>
                    <a:pt x="1155" y="1447"/>
                    <a:pt x="1146" y="1438"/>
                  </a:cubicBezTo>
                  <a:cubicBezTo>
                    <a:pt x="1129" y="1421"/>
                    <a:pt x="1129" y="1393"/>
                    <a:pt x="1146" y="1376"/>
                  </a:cubicBezTo>
                  <a:cubicBezTo>
                    <a:pt x="1289" y="1233"/>
                    <a:pt x="1367" y="1044"/>
                    <a:pt x="1367" y="843"/>
                  </a:cubicBezTo>
                  <a:cubicBezTo>
                    <a:pt x="1367" y="641"/>
                    <a:pt x="1289" y="452"/>
                    <a:pt x="1146" y="309"/>
                  </a:cubicBezTo>
                  <a:cubicBezTo>
                    <a:pt x="1004" y="167"/>
                    <a:pt x="814" y="88"/>
                    <a:pt x="613" y="88"/>
                  </a:cubicBezTo>
                  <a:cubicBezTo>
                    <a:pt x="412" y="88"/>
                    <a:pt x="222" y="167"/>
                    <a:pt x="80" y="309"/>
                  </a:cubicBezTo>
                  <a:cubicBezTo>
                    <a:pt x="63" y="327"/>
                    <a:pt x="35" y="327"/>
                    <a:pt x="17" y="309"/>
                  </a:cubicBezTo>
                  <a:cubicBezTo>
                    <a:pt x="0" y="292"/>
                    <a:pt x="0" y="264"/>
                    <a:pt x="17" y="247"/>
                  </a:cubicBezTo>
                  <a:cubicBezTo>
                    <a:pt x="176" y="88"/>
                    <a:pt x="388" y="0"/>
                    <a:pt x="613" y="0"/>
                  </a:cubicBezTo>
                  <a:cubicBezTo>
                    <a:pt x="838" y="0"/>
                    <a:pt x="1050" y="88"/>
                    <a:pt x="1209" y="247"/>
                  </a:cubicBezTo>
                  <a:cubicBezTo>
                    <a:pt x="1368" y="406"/>
                    <a:pt x="1456" y="617"/>
                    <a:pt x="1456" y="843"/>
                  </a:cubicBezTo>
                  <a:cubicBezTo>
                    <a:pt x="1456" y="1068"/>
                    <a:pt x="1368" y="1279"/>
                    <a:pt x="1209" y="1438"/>
                  </a:cubicBezTo>
                  <a:cubicBezTo>
                    <a:pt x="1200" y="1447"/>
                    <a:pt x="1189" y="1451"/>
                    <a:pt x="1178" y="145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36" name="TextBox 135"/>
          <p:cNvSpPr txBox="1"/>
          <p:nvPr/>
        </p:nvSpPr>
        <p:spPr>
          <a:xfrm>
            <a:off x="8798097" y="1900923"/>
            <a:ext cx="2912633" cy="646331"/>
          </a:xfrm>
          <a:prstGeom prst="rect">
            <a:avLst/>
          </a:prstGeom>
          <a:noFill/>
          <a:ln w="6350">
            <a:noFill/>
            <a:prstDash val="dash"/>
          </a:ln>
        </p:spPr>
        <p:txBody>
          <a:bodyPr wrap="square" lIns="0" tIns="0" rIns="0" bIns="0" rtlCol="0" anchor="ctr">
            <a:spAutoFit/>
          </a:bodyPr>
          <a:lstStyle/>
          <a:p>
            <a:pPr algn="ctr"/>
            <a:r>
              <a:rPr lang="en-US" sz="1400"/>
              <a:t>The closer the booking date, the higher probability of the customer </a:t>
            </a:r>
            <a:r>
              <a:rPr lang="en-US" sz="1400" b="1"/>
              <a:t>not cancelling </a:t>
            </a:r>
            <a:r>
              <a:rPr lang="en-US" sz="1400"/>
              <a:t>the bookings.</a:t>
            </a:r>
          </a:p>
        </p:txBody>
      </p:sp>
      <p:sp>
        <p:nvSpPr>
          <p:cNvPr id="2" name="Oval 1"/>
          <p:cNvSpPr/>
          <p:nvPr/>
        </p:nvSpPr>
        <p:spPr>
          <a:xfrm>
            <a:off x="5115081" y="2915465"/>
            <a:ext cx="2143578" cy="2134612"/>
          </a:xfrm>
          <a:prstGeom prst="ellipse">
            <a:avLst/>
          </a:prstGeom>
          <a:gradFill>
            <a:gsLst>
              <a:gs pos="0">
                <a:srgbClr val="0C4068"/>
              </a:gs>
              <a:gs pos="50000">
                <a:srgbClr val="46B688">
                  <a:alpha val="70000"/>
                </a:srgbClr>
              </a:gs>
              <a:gs pos="100000">
                <a:srgbClr val="016AA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4913312" y="2707032"/>
            <a:ext cx="3736976" cy="3735388"/>
            <a:chOff x="3178175" y="2724150"/>
            <a:chExt cx="3736976" cy="3735388"/>
          </a:xfrm>
          <a:effectLst>
            <a:outerShdw blurRad="38100" dist="25400" dir="5400000" algn="ctr" rotWithShape="0">
              <a:srgbClr val="000000">
                <a:alpha val="20000"/>
              </a:srgbClr>
            </a:outerShdw>
          </a:effectLst>
        </p:grpSpPr>
        <p:sp>
          <p:nvSpPr>
            <p:cNvPr id="96" name="Freeform 12"/>
            <p:cNvSpPr>
              <a:spLocks/>
            </p:cNvSpPr>
            <p:nvPr/>
          </p:nvSpPr>
          <p:spPr bwMode="auto">
            <a:xfrm>
              <a:off x="5230813" y="4776788"/>
              <a:ext cx="792163" cy="792163"/>
            </a:xfrm>
            <a:custGeom>
              <a:avLst/>
              <a:gdLst>
                <a:gd name="T0" fmla="*/ 382 w 499"/>
                <a:gd name="T1" fmla="*/ 499 h 499"/>
                <a:gd name="T2" fmla="*/ 499 w 499"/>
                <a:gd name="T3" fmla="*/ 380 h 499"/>
                <a:gd name="T4" fmla="*/ 117 w 499"/>
                <a:gd name="T5" fmla="*/ 0 h 499"/>
                <a:gd name="T6" fmla="*/ 0 w 499"/>
                <a:gd name="T7" fmla="*/ 117 h 499"/>
                <a:gd name="T8" fmla="*/ 382 w 499"/>
                <a:gd name="T9" fmla="*/ 499 h 499"/>
              </a:gdLst>
              <a:ahLst/>
              <a:cxnLst>
                <a:cxn ang="0">
                  <a:pos x="T0" y="T1"/>
                </a:cxn>
                <a:cxn ang="0">
                  <a:pos x="T2" y="T3"/>
                </a:cxn>
                <a:cxn ang="0">
                  <a:pos x="T4" y="T5"/>
                </a:cxn>
                <a:cxn ang="0">
                  <a:pos x="T6" y="T7"/>
                </a:cxn>
                <a:cxn ang="0">
                  <a:pos x="T8" y="T9"/>
                </a:cxn>
              </a:cxnLst>
              <a:rect l="0" t="0" r="r" b="b"/>
              <a:pathLst>
                <a:path w="499" h="499">
                  <a:moveTo>
                    <a:pt x="382" y="499"/>
                  </a:moveTo>
                  <a:lnTo>
                    <a:pt x="499" y="380"/>
                  </a:lnTo>
                  <a:lnTo>
                    <a:pt x="117" y="0"/>
                  </a:lnTo>
                  <a:lnTo>
                    <a:pt x="0" y="117"/>
                  </a:lnTo>
                  <a:lnTo>
                    <a:pt x="382" y="499"/>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 name="Freeform 13"/>
            <p:cNvSpPr>
              <a:spLocks/>
            </p:cNvSpPr>
            <p:nvPr/>
          </p:nvSpPr>
          <p:spPr bwMode="auto">
            <a:xfrm>
              <a:off x="5230813" y="4776788"/>
              <a:ext cx="792163" cy="792163"/>
            </a:xfrm>
            <a:custGeom>
              <a:avLst/>
              <a:gdLst>
                <a:gd name="T0" fmla="*/ 382 w 499"/>
                <a:gd name="T1" fmla="*/ 499 h 499"/>
                <a:gd name="T2" fmla="*/ 499 w 499"/>
                <a:gd name="T3" fmla="*/ 380 h 499"/>
                <a:gd name="T4" fmla="*/ 117 w 499"/>
                <a:gd name="T5" fmla="*/ 0 h 499"/>
                <a:gd name="T6" fmla="*/ 0 w 499"/>
                <a:gd name="T7" fmla="*/ 117 h 499"/>
                <a:gd name="T8" fmla="*/ 382 w 499"/>
                <a:gd name="T9" fmla="*/ 499 h 499"/>
              </a:gdLst>
              <a:ahLst/>
              <a:cxnLst>
                <a:cxn ang="0">
                  <a:pos x="T0" y="T1"/>
                </a:cxn>
                <a:cxn ang="0">
                  <a:pos x="T2" y="T3"/>
                </a:cxn>
                <a:cxn ang="0">
                  <a:pos x="T4" y="T5"/>
                </a:cxn>
                <a:cxn ang="0">
                  <a:pos x="T6" y="T7"/>
                </a:cxn>
                <a:cxn ang="0">
                  <a:pos x="T8" y="T9"/>
                </a:cxn>
              </a:cxnLst>
              <a:rect l="0" t="0" r="r" b="b"/>
              <a:pathLst>
                <a:path w="499" h="499">
                  <a:moveTo>
                    <a:pt x="382" y="499"/>
                  </a:moveTo>
                  <a:lnTo>
                    <a:pt x="499" y="380"/>
                  </a:lnTo>
                  <a:lnTo>
                    <a:pt x="117" y="0"/>
                  </a:lnTo>
                  <a:lnTo>
                    <a:pt x="0" y="117"/>
                  </a:lnTo>
                  <a:lnTo>
                    <a:pt x="382" y="4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 name="Freeform 14"/>
            <p:cNvSpPr>
              <a:spLocks/>
            </p:cNvSpPr>
            <p:nvPr/>
          </p:nvSpPr>
          <p:spPr bwMode="auto">
            <a:xfrm>
              <a:off x="5241925" y="4926013"/>
              <a:ext cx="631825" cy="631825"/>
            </a:xfrm>
            <a:custGeom>
              <a:avLst/>
              <a:gdLst>
                <a:gd name="T0" fmla="*/ 382 w 398"/>
                <a:gd name="T1" fmla="*/ 398 h 398"/>
                <a:gd name="T2" fmla="*/ 398 w 398"/>
                <a:gd name="T3" fmla="*/ 381 h 398"/>
                <a:gd name="T4" fmla="*/ 16 w 398"/>
                <a:gd name="T5" fmla="*/ 0 h 398"/>
                <a:gd name="T6" fmla="*/ 0 w 398"/>
                <a:gd name="T7" fmla="*/ 16 h 398"/>
                <a:gd name="T8" fmla="*/ 382 w 398"/>
                <a:gd name="T9" fmla="*/ 398 h 398"/>
              </a:gdLst>
              <a:ahLst/>
              <a:cxnLst>
                <a:cxn ang="0">
                  <a:pos x="T0" y="T1"/>
                </a:cxn>
                <a:cxn ang="0">
                  <a:pos x="T2" y="T3"/>
                </a:cxn>
                <a:cxn ang="0">
                  <a:pos x="T4" y="T5"/>
                </a:cxn>
                <a:cxn ang="0">
                  <a:pos x="T6" y="T7"/>
                </a:cxn>
                <a:cxn ang="0">
                  <a:pos x="T8" y="T9"/>
                </a:cxn>
              </a:cxnLst>
              <a:rect l="0" t="0" r="r" b="b"/>
              <a:pathLst>
                <a:path w="398" h="398">
                  <a:moveTo>
                    <a:pt x="382" y="398"/>
                  </a:moveTo>
                  <a:lnTo>
                    <a:pt x="398" y="381"/>
                  </a:lnTo>
                  <a:lnTo>
                    <a:pt x="16" y="0"/>
                  </a:lnTo>
                  <a:lnTo>
                    <a:pt x="0" y="16"/>
                  </a:lnTo>
                  <a:lnTo>
                    <a:pt x="382" y="39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 name="Freeform 15"/>
            <p:cNvSpPr>
              <a:spLocks/>
            </p:cNvSpPr>
            <p:nvPr/>
          </p:nvSpPr>
          <p:spPr bwMode="auto">
            <a:xfrm>
              <a:off x="5241925" y="4926013"/>
              <a:ext cx="631825" cy="631825"/>
            </a:xfrm>
            <a:custGeom>
              <a:avLst/>
              <a:gdLst>
                <a:gd name="T0" fmla="*/ 382 w 398"/>
                <a:gd name="T1" fmla="*/ 398 h 398"/>
                <a:gd name="T2" fmla="*/ 398 w 398"/>
                <a:gd name="T3" fmla="*/ 381 h 398"/>
                <a:gd name="T4" fmla="*/ 16 w 398"/>
                <a:gd name="T5" fmla="*/ 0 h 398"/>
                <a:gd name="T6" fmla="*/ 0 w 398"/>
                <a:gd name="T7" fmla="*/ 16 h 398"/>
                <a:gd name="T8" fmla="*/ 382 w 398"/>
                <a:gd name="T9" fmla="*/ 398 h 398"/>
              </a:gdLst>
              <a:ahLst/>
              <a:cxnLst>
                <a:cxn ang="0">
                  <a:pos x="T0" y="T1"/>
                </a:cxn>
                <a:cxn ang="0">
                  <a:pos x="T2" y="T3"/>
                </a:cxn>
                <a:cxn ang="0">
                  <a:pos x="T4" y="T5"/>
                </a:cxn>
                <a:cxn ang="0">
                  <a:pos x="T6" y="T7"/>
                </a:cxn>
                <a:cxn ang="0">
                  <a:pos x="T8" y="T9"/>
                </a:cxn>
              </a:cxnLst>
              <a:rect l="0" t="0" r="r" b="b"/>
              <a:pathLst>
                <a:path w="398" h="398">
                  <a:moveTo>
                    <a:pt x="382" y="398"/>
                  </a:moveTo>
                  <a:lnTo>
                    <a:pt x="398" y="381"/>
                  </a:lnTo>
                  <a:lnTo>
                    <a:pt x="16" y="0"/>
                  </a:lnTo>
                  <a:lnTo>
                    <a:pt x="0" y="16"/>
                  </a:lnTo>
                  <a:lnTo>
                    <a:pt x="382"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 name="Freeform 16"/>
            <p:cNvSpPr>
              <a:spLocks/>
            </p:cNvSpPr>
            <p:nvPr/>
          </p:nvSpPr>
          <p:spPr bwMode="auto">
            <a:xfrm>
              <a:off x="5278438" y="4905375"/>
              <a:ext cx="615950" cy="615950"/>
            </a:xfrm>
            <a:custGeom>
              <a:avLst/>
              <a:gdLst>
                <a:gd name="T0" fmla="*/ 380 w 388"/>
                <a:gd name="T1" fmla="*/ 388 h 388"/>
                <a:gd name="T2" fmla="*/ 388 w 388"/>
                <a:gd name="T3" fmla="*/ 382 h 388"/>
                <a:gd name="T4" fmla="*/ 6 w 388"/>
                <a:gd name="T5" fmla="*/ 0 h 388"/>
                <a:gd name="T6" fmla="*/ 0 w 388"/>
                <a:gd name="T7" fmla="*/ 6 h 388"/>
                <a:gd name="T8" fmla="*/ 380 w 388"/>
                <a:gd name="T9" fmla="*/ 388 h 388"/>
              </a:gdLst>
              <a:ahLst/>
              <a:cxnLst>
                <a:cxn ang="0">
                  <a:pos x="T0" y="T1"/>
                </a:cxn>
                <a:cxn ang="0">
                  <a:pos x="T2" y="T3"/>
                </a:cxn>
                <a:cxn ang="0">
                  <a:pos x="T4" y="T5"/>
                </a:cxn>
                <a:cxn ang="0">
                  <a:pos x="T6" y="T7"/>
                </a:cxn>
                <a:cxn ang="0">
                  <a:pos x="T8" y="T9"/>
                </a:cxn>
              </a:cxnLst>
              <a:rect l="0" t="0" r="r" b="b"/>
              <a:pathLst>
                <a:path w="388" h="388">
                  <a:moveTo>
                    <a:pt x="380" y="388"/>
                  </a:moveTo>
                  <a:lnTo>
                    <a:pt x="388" y="382"/>
                  </a:lnTo>
                  <a:lnTo>
                    <a:pt x="6" y="0"/>
                  </a:lnTo>
                  <a:lnTo>
                    <a:pt x="0" y="6"/>
                  </a:lnTo>
                  <a:lnTo>
                    <a:pt x="380" y="38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 name="Freeform 17"/>
            <p:cNvSpPr>
              <a:spLocks/>
            </p:cNvSpPr>
            <p:nvPr/>
          </p:nvSpPr>
          <p:spPr bwMode="auto">
            <a:xfrm>
              <a:off x="5278438" y="4905375"/>
              <a:ext cx="615950" cy="615950"/>
            </a:xfrm>
            <a:custGeom>
              <a:avLst/>
              <a:gdLst>
                <a:gd name="T0" fmla="*/ 380 w 388"/>
                <a:gd name="T1" fmla="*/ 388 h 388"/>
                <a:gd name="T2" fmla="*/ 388 w 388"/>
                <a:gd name="T3" fmla="*/ 382 h 388"/>
                <a:gd name="T4" fmla="*/ 6 w 388"/>
                <a:gd name="T5" fmla="*/ 0 h 388"/>
                <a:gd name="T6" fmla="*/ 0 w 388"/>
                <a:gd name="T7" fmla="*/ 6 h 388"/>
                <a:gd name="T8" fmla="*/ 380 w 388"/>
                <a:gd name="T9" fmla="*/ 388 h 388"/>
              </a:gdLst>
              <a:ahLst/>
              <a:cxnLst>
                <a:cxn ang="0">
                  <a:pos x="T0" y="T1"/>
                </a:cxn>
                <a:cxn ang="0">
                  <a:pos x="T2" y="T3"/>
                </a:cxn>
                <a:cxn ang="0">
                  <a:pos x="T4" y="T5"/>
                </a:cxn>
                <a:cxn ang="0">
                  <a:pos x="T6" y="T7"/>
                </a:cxn>
                <a:cxn ang="0">
                  <a:pos x="T8" y="T9"/>
                </a:cxn>
              </a:cxnLst>
              <a:rect l="0" t="0" r="r" b="b"/>
              <a:pathLst>
                <a:path w="388" h="388">
                  <a:moveTo>
                    <a:pt x="380" y="388"/>
                  </a:moveTo>
                  <a:lnTo>
                    <a:pt x="388" y="382"/>
                  </a:lnTo>
                  <a:lnTo>
                    <a:pt x="6" y="0"/>
                  </a:lnTo>
                  <a:lnTo>
                    <a:pt x="0" y="6"/>
                  </a:lnTo>
                  <a:lnTo>
                    <a:pt x="380" y="3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 name="Freeform 18"/>
            <p:cNvSpPr>
              <a:spLocks/>
            </p:cNvSpPr>
            <p:nvPr/>
          </p:nvSpPr>
          <p:spPr bwMode="auto">
            <a:xfrm>
              <a:off x="5675313" y="5219700"/>
              <a:ext cx="1239838" cy="1239838"/>
            </a:xfrm>
            <a:custGeom>
              <a:avLst/>
              <a:gdLst>
                <a:gd name="T0" fmla="*/ 405 w 546"/>
                <a:gd name="T1" fmla="*/ 535 h 546"/>
                <a:gd name="T2" fmla="*/ 446 w 546"/>
                <a:gd name="T3" fmla="*/ 535 h 546"/>
                <a:gd name="T4" fmla="*/ 534 w 546"/>
                <a:gd name="T5" fmla="*/ 447 h 546"/>
                <a:gd name="T6" fmla="*/ 534 w 546"/>
                <a:gd name="T7" fmla="*/ 405 h 546"/>
                <a:gd name="T8" fmla="*/ 140 w 546"/>
                <a:gd name="T9" fmla="*/ 11 h 546"/>
                <a:gd name="T10" fmla="*/ 99 w 546"/>
                <a:gd name="T11" fmla="*/ 11 h 546"/>
                <a:gd name="T12" fmla="*/ 11 w 546"/>
                <a:gd name="T13" fmla="*/ 100 h 546"/>
                <a:gd name="T14" fmla="*/ 11 w 546"/>
                <a:gd name="T15" fmla="*/ 141 h 546"/>
                <a:gd name="T16" fmla="*/ 405 w 546"/>
                <a:gd name="T17" fmla="*/ 5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546">
                  <a:moveTo>
                    <a:pt x="405" y="535"/>
                  </a:moveTo>
                  <a:cubicBezTo>
                    <a:pt x="416" y="546"/>
                    <a:pt x="435" y="546"/>
                    <a:pt x="446" y="535"/>
                  </a:cubicBezTo>
                  <a:cubicBezTo>
                    <a:pt x="534" y="447"/>
                    <a:pt x="534" y="447"/>
                    <a:pt x="534" y="447"/>
                  </a:cubicBezTo>
                  <a:cubicBezTo>
                    <a:pt x="546" y="435"/>
                    <a:pt x="546" y="417"/>
                    <a:pt x="534" y="405"/>
                  </a:cubicBezTo>
                  <a:cubicBezTo>
                    <a:pt x="140" y="11"/>
                    <a:pt x="140" y="11"/>
                    <a:pt x="140" y="11"/>
                  </a:cubicBezTo>
                  <a:cubicBezTo>
                    <a:pt x="129" y="0"/>
                    <a:pt x="111" y="0"/>
                    <a:pt x="99" y="11"/>
                  </a:cubicBezTo>
                  <a:cubicBezTo>
                    <a:pt x="11" y="100"/>
                    <a:pt x="11" y="100"/>
                    <a:pt x="11" y="100"/>
                  </a:cubicBezTo>
                  <a:cubicBezTo>
                    <a:pt x="0" y="111"/>
                    <a:pt x="0" y="130"/>
                    <a:pt x="11" y="141"/>
                  </a:cubicBezTo>
                  <a:cubicBezTo>
                    <a:pt x="405" y="535"/>
                    <a:pt x="405" y="535"/>
                    <a:pt x="405" y="535"/>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 name="Freeform 19"/>
            <p:cNvSpPr>
              <a:spLocks/>
            </p:cNvSpPr>
            <p:nvPr/>
          </p:nvSpPr>
          <p:spPr bwMode="auto">
            <a:xfrm>
              <a:off x="6724650" y="6369050"/>
              <a:ext cx="30163" cy="28575"/>
            </a:xfrm>
            <a:custGeom>
              <a:avLst/>
              <a:gdLst>
                <a:gd name="T0" fmla="*/ 19 w 19"/>
                <a:gd name="T1" fmla="*/ 0 h 18"/>
                <a:gd name="T2" fmla="*/ 0 w 19"/>
                <a:gd name="T3" fmla="*/ 18 h 18"/>
                <a:gd name="T4" fmla="*/ 0 w 19"/>
                <a:gd name="T5" fmla="*/ 18 h 18"/>
                <a:gd name="T6" fmla="*/ 19 w 19"/>
                <a:gd name="T7" fmla="*/ 0 h 18"/>
              </a:gdLst>
              <a:ahLst/>
              <a:cxnLst>
                <a:cxn ang="0">
                  <a:pos x="T0" y="T1"/>
                </a:cxn>
                <a:cxn ang="0">
                  <a:pos x="T2" y="T3"/>
                </a:cxn>
                <a:cxn ang="0">
                  <a:pos x="T4" y="T5"/>
                </a:cxn>
                <a:cxn ang="0">
                  <a:pos x="T6" y="T7"/>
                </a:cxn>
              </a:cxnLst>
              <a:rect l="0" t="0" r="r" b="b"/>
              <a:pathLst>
                <a:path w="19" h="18">
                  <a:moveTo>
                    <a:pt x="19" y="0"/>
                  </a:moveTo>
                  <a:lnTo>
                    <a:pt x="0" y="18"/>
                  </a:lnTo>
                  <a:lnTo>
                    <a:pt x="0" y="18"/>
                  </a:lnTo>
                  <a:lnTo>
                    <a:pt x="19" y="0"/>
                  </a:lnTo>
                  <a:close/>
                </a:path>
              </a:pathLst>
            </a:custGeom>
            <a:solidFill>
              <a:srgbClr val="C2B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 name="Freeform 20"/>
            <p:cNvSpPr>
              <a:spLocks/>
            </p:cNvSpPr>
            <p:nvPr/>
          </p:nvSpPr>
          <p:spPr bwMode="auto">
            <a:xfrm>
              <a:off x="6724650" y="6369050"/>
              <a:ext cx="30163" cy="28575"/>
            </a:xfrm>
            <a:custGeom>
              <a:avLst/>
              <a:gdLst>
                <a:gd name="T0" fmla="*/ 19 w 19"/>
                <a:gd name="T1" fmla="*/ 0 h 18"/>
                <a:gd name="T2" fmla="*/ 0 w 19"/>
                <a:gd name="T3" fmla="*/ 18 h 18"/>
                <a:gd name="T4" fmla="*/ 0 w 19"/>
                <a:gd name="T5" fmla="*/ 18 h 18"/>
                <a:gd name="T6" fmla="*/ 19 w 19"/>
                <a:gd name="T7" fmla="*/ 0 h 18"/>
              </a:gdLst>
              <a:ahLst/>
              <a:cxnLst>
                <a:cxn ang="0">
                  <a:pos x="T0" y="T1"/>
                </a:cxn>
                <a:cxn ang="0">
                  <a:pos x="T2" y="T3"/>
                </a:cxn>
                <a:cxn ang="0">
                  <a:pos x="T4" y="T5"/>
                </a:cxn>
                <a:cxn ang="0">
                  <a:pos x="T6" y="T7"/>
                </a:cxn>
              </a:cxnLst>
              <a:rect l="0" t="0" r="r" b="b"/>
              <a:pathLst>
                <a:path w="19" h="18">
                  <a:moveTo>
                    <a:pt x="19" y="0"/>
                  </a:moveTo>
                  <a:lnTo>
                    <a:pt x="0" y="18"/>
                  </a:lnTo>
                  <a:lnTo>
                    <a:pt x="0" y="18"/>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 name="Freeform 21"/>
            <p:cNvSpPr>
              <a:spLocks/>
            </p:cNvSpPr>
            <p:nvPr/>
          </p:nvSpPr>
          <p:spPr bwMode="auto">
            <a:xfrm>
              <a:off x="5737225" y="5380038"/>
              <a:ext cx="1017588" cy="1017588"/>
            </a:xfrm>
            <a:custGeom>
              <a:avLst/>
              <a:gdLst>
                <a:gd name="T0" fmla="*/ 18 w 641"/>
                <a:gd name="T1" fmla="*/ 0 h 641"/>
                <a:gd name="T2" fmla="*/ 1 w 641"/>
                <a:gd name="T3" fmla="*/ 18 h 641"/>
                <a:gd name="T4" fmla="*/ 0 w 641"/>
                <a:gd name="T5" fmla="*/ 19 h 641"/>
                <a:gd name="T6" fmla="*/ 622 w 641"/>
                <a:gd name="T7" fmla="*/ 641 h 641"/>
                <a:gd name="T8" fmla="*/ 641 w 641"/>
                <a:gd name="T9" fmla="*/ 623 h 641"/>
                <a:gd name="T10" fmla="*/ 18 w 641"/>
                <a:gd name="T11" fmla="*/ 0 h 641"/>
              </a:gdLst>
              <a:ahLst/>
              <a:cxnLst>
                <a:cxn ang="0">
                  <a:pos x="T0" y="T1"/>
                </a:cxn>
                <a:cxn ang="0">
                  <a:pos x="T2" y="T3"/>
                </a:cxn>
                <a:cxn ang="0">
                  <a:pos x="T4" y="T5"/>
                </a:cxn>
                <a:cxn ang="0">
                  <a:pos x="T6" y="T7"/>
                </a:cxn>
                <a:cxn ang="0">
                  <a:pos x="T8" y="T9"/>
                </a:cxn>
                <a:cxn ang="0">
                  <a:pos x="T10" y="T11"/>
                </a:cxn>
              </a:cxnLst>
              <a:rect l="0" t="0" r="r" b="b"/>
              <a:pathLst>
                <a:path w="641" h="641">
                  <a:moveTo>
                    <a:pt x="18" y="0"/>
                  </a:moveTo>
                  <a:lnTo>
                    <a:pt x="1" y="18"/>
                  </a:lnTo>
                  <a:lnTo>
                    <a:pt x="0" y="19"/>
                  </a:lnTo>
                  <a:lnTo>
                    <a:pt x="622" y="641"/>
                  </a:lnTo>
                  <a:lnTo>
                    <a:pt x="641" y="623"/>
                  </a:lnTo>
                  <a:lnTo>
                    <a:pt x="18"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 name="Freeform 22"/>
            <p:cNvSpPr>
              <a:spLocks/>
            </p:cNvSpPr>
            <p:nvPr/>
          </p:nvSpPr>
          <p:spPr bwMode="auto">
            <a:xfrm>
              <a:off x="5737225" y="5380038"/>
              <a:ext cx="1017588" cy="1017588"/>
            </a:xfrm>
            <a:custGeom>
              <a:avLst/>
              <a:gdLst>
                <a:gd name="T0" fmla="*/ 18 w 641"/>
                <a:gd name="T1" fmla="*/ 0 h 641"/>
                <a:gd name="T2" fmla="*/ 1 w 641"/>
                <a:gd name="T3" fmla="*/ 18 h 641"/>
                <a:gd name="T4" fmla="*/ 0 w 641"/>
                <a:gd name="T5" fmla="*/ 19 h 641"/>
                <a:gd name="T6" fmla="*/ 622 w 641"/>
                <a:gd name="T7" fmla="*/ 641 h 641"/>
                <a:gd name="T8" fmla="*/ 641 w 641"/>
                <a:gd name="T9" fmla="*/ 623 h 641"/>
                <a:gd name="T10" fmla="*/ 18 w 641"/>
                <a:gd name="T11" fmla="*/ 0 h 641"/>
              </a:gdLst>
              <a:ahLst/>
              <a:cxnLst>
                <a:cxn ang="0">
                  <a:pos x="T0" y="T1"/>
                </a:cxn>
                <a:cxn ang="0">
                  <a:pos x="T2" y="T3"/>
                </a:cxn>
                <a:cxn ang="0">
                  <a:pos x="T4" y="T5"/>
                </a:cxn>
                <a:cxn ang="0">
                  <a:pos x="T6" y="T7"/>
                </a:cxn>
                <a:cxn ang="0">
                  <a:pos x="T8" y="T9"/>
                </a:cxn>
                <a:cxn ang="0">
                  <a:pos x="T10" y="T11"/>
                </a:cxn>
              </a:cxnLst>
              <a:rect l="0" t="0" r="r" b="b"/>
              <a:pathLst>
                <a:path w="641" h="641">
                  <a:moveTo>
                    <a:pt x="18" y="0"/>
                  </a:moveTo>
                  <a:lnTo>
                    <a:pt x="1" y="18"/>
                  </a:lnTo>
                  <a:lnTo>
                    <a:pt x="0" y="19"/>
                  </a:lnTo>
                  <a:lnTo>
                    <a:pt x="622" y="641"/>
                  </a:lnTo>
                  <a:lnTo>
                    <a:pt x="641" y="623"/>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 name="Freeform 23"/>
            <p:cNvSpPr>
              <a:spLocks/>
            </p:cNvSpPr>
            <p:nvPr/>
          </p:nvSpPr>
          <p:spPr bwMode="auto">
            <a:xfrm>
              <a:off x="5680075" y="5440363"/>
              <a:ext cx="26988" cy="52388"/>
            </a:xfrm>
            <a:custGeom>
              <a:avLst/>
              <a:gdLst>
                <a:gd name="T0" fmla="*/ 12 w 12"/>
                <a:gd name="T1" fmla="*/ 0 h 23"/>
                <a:gd name="T2" fmla="*/ 9 w 12"/>
                <a:gd name="T3" fmla="*/ 3 h 23"/>
                <a:gd name="T4" fmla="*/ 0 w 12"/>
                <a:gd name="T5" fmla="*/ 23 h 23"/>
                <a:gd name="T6" fmla="*/ 9 w 12"/>
                <a:gd name="T7" fmla="*/ 3 h 23"/>
                <a:gd name="T8" fmla="*/ 12 w 12"/>
                <a:gd name="T9" fmla="*/ 0 h 23"/>
                <a:gd name="T10" fmla="*/ 12 w 12"/>
                <a:gd name="T11" fmla="*/ 0 h 23"/>
              </a:gdLst>
              <a:ahLst/>
              <a:cxnLst>
                <a:cxn ang="0">
                  <a:pos x="T0" y="T1"/>
                </a:cxn>
                <a:cxn ang="0">
                  <a:pos x="T2" y="T3"/>
                </a:cxn>
                <a:cxn ang="0">
                  <a:pos x="T4" y="T5"/>
                </a:cxn>
                <a:cxn ang="0">
                  <a:pos x="T6" y="T7"/>
                </a:cxn>
                <a:cxn ang="0">
                  <a:pos x="T8" y="T9"/>
                </a:cxn>
                <a:cxn ang="0">
                  <a:pos x="T10" y="T11"/>
                </a:cxn>
              </a:cxnLst>
              <a:rect l="0" t="0" r="r" b="b"/>
              <a:pathLst>
                <a:path w="12" h="23">
                  <a:moveTo>
                    <a:pt x="12" y="0"/>
                  </a:moveTo>
                  <a:cubicBezTo>
                    <a:pt x="9" y="3"/>
                    <a:pt x="9" y="3"/>
                    <a:pt x="9" y="3"/>
                  </a:cubicBezTo>
                  <a:cubicBezTo>
                    <a:pt x="3" y="8"/>
                    <a:pt x="0" y="16"/>
                    <a:pt x="0" y="23"/>
                  </a:cubicBezTo>
                  <a:cubicBezTo>
                    <a:pt x="0" y="16"/>
                    <a:pt x="3" y="8"/>
                    <a:pt x="9" y="3"/>
                  </a:cubicBezTo>
                  <a:cubicBezTo>
                    <a:pt x="12" y="0"/>
                    <a:pt x="12" y="0"/>
                    <a:pt x="12" y="0"/>
                  </a:cubicBezTo>
                  <a:cubicBezTo>
                    <a:pt x="12" y="0"/>
                    <a:pt x="12" y="0"/>
                    <a:pt x="12" y="0"/>
                  </a:cubicBezTo>
                </a:path>
              </a:pathLst>
            </a:custGeom>
            <a:solidFill>
              <a:srgbClr val="C2B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 name="Freeform 24"/>
            <p:cNvSpPr>
              <a:spLocks/>
            </p:cNvSpPr>
            <p:nvPr/>
          </p:nvSpPr>
          <p:spPr bwMode="auto">
            <a:xfrm>
              <a:off x="5707063" y="5427663"/>
              <a:ext cx="11113" cy="12700"/>
            </a:xfrm>
            <a:custGeom>
              <a:avLst/>
              <a:gdLst>
                <a:gd name="T0" fmla="*/ 7 w 7"/>
                <a:gd name="T1" fmla="*/ 0 h 8"/>
                <a:gd name="T2" fmla="*/ 0 w 7"/>
                <a:gd name="T3" fmla="*/ 8 h 8"/>
                <a:gd name="T4" fmla="*/ 0 w 7"/>
                <a:gd name="T5" fmla="*/ 8 h 8"/>
                <a:gd name="T6" fmla="*/ 7 w 7"/>
                <a:gd name="T7" fmla="*/ 0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lnTo>
                    <a:pt x="0" y="8"/>
                  </a:lnTo>
                  <a:lnTo>
                    <a:pt x="0" y="8"/>
                  </a:lnTo>
                  <a:lnTo>
                    <a:pt x="7" y="0"/>
                  </a:lnTo>
                  <a:lnTo>
                    <a:pt x="7" y="0"/>
                  </a:lnTo>
                  <a:close/>
                </a:path>
              </a:pathLst>
            </a:custGeom>
            <a:solidFill>
              <a:srgbClr val="736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 name="Freeform 25"/>
            <p:cNvSpPr>
              <a:spLocks/>
            </p:cNvSpPr>
            <p:nvPr/>
          </p:nvSpPr>
          <p:spPr bwMode="auto">
            <a:xfrm>
              <a:off x="5707063" y="5427663"/>
              <a:ext cx="11113" cy="12700"/>
            </a:xfrm>
            <a:custGeom>
              <a:avLst/>
              <a:gdLst>
                <a:gd name="T0" fmla="*/ 7 w 7"/>
                <a:gd name="T1" fmla="*/ 0 h 8"/>
                <a:gd name="T2" fmla="*/ 0 w 7"/>
                <a:gd name="T3" fmla="*/ 8 h 8"/>
                <a:gd name="T4" fmla="*/ 0 w 7"/>
                <a:gd name="T5" fmla="*/ 8 h 8"/>
                <a:gd name="T6" fmla="*/ 7 w 7"/>
                <a:gd name="T7" fmla="*/ 0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lnTo>
                    <a:pt x="0" y="8"/>
                  </a:lnTo>
                  <a:lnTo>
                    <a:pt x="0" y="8"/>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 name="Rectangle 109"/>
            <p:cNvSpPr>
              <a:spLocks noChangeArrowheads="1"/>
            </p:cNvSpPr>
            <p:nvPr/>
          </p:nvSpPr>
          <p:spPr bwMode="auto">
            <a:xfrm>
              <a:off x="5718175" y="5426075"/>
              <a:ext cx="1588" cy="1588"/>
            </a:xfrm>
            <a:prstGeom prst="rect">
              <a:avLst/>
            </a:prstGeom>
            <a:solidFill>
              <a:srgbClr val="61586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 name="Rectangle 110"/>
            <p:cNvSpPr>
              <a:spLocks noChangeArrowheads="1"/>
            </p:cNvSpPr>
            <p:nvPr/>
          </p:nvSpPr>
          <p:spPr bwMode="auto">
            <a:xfrm>
              <a:off x="5718175" y="54260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 name="Freeform 111"/>
            <p:cNvSpPr>
              <a:spLocks/>
            </p:cNvSpPr>
            <p:nvPr/>
          </p:nvSpPr>
          <p:spPr bwMode="auto">
            <a:xfrm>
              <a:off x="6688138" y="6416675"/>
              <a:ext cx="19050" cy="17463"/>
            </a:xfrm>
            <a:custGeom>
              <a:avLst/>
              <a:gdLst>
                <a:gd name="T0" fmla="*/ 12 w 12"/>
                <a:gd name="T1" fmla="*/ 0 h 11"/>
                <a:gd name="T2" fmla="*/ 0 w 12"/>
                <a:gd name="T3" fmla="*/ 11 h 11"/>
                <a:gd name="T4" fmla="*/ 12 w 12"/>
                <a:gd name="T5" fmla="*/ 0 h 11"/>
              </a:gdLst>
              <a:ahLst/>
              <a:cxnLst>
                <a:cxn ang="0">
                  <a:pos x="T0" y="T1"/>
                </a:cxn>
                <a:cxn ang="0">
                  <a:pos x="T2" y="T3"/>
                </a:cxn>
                <a:cxn ang="0">
                  <a:pos x="T4" y="T5"/>
                </a:cxn>
              </a:cxnLst>
              <a:rect l="0" t="0" r="r" b="b"/>
              <a:pathLst>
                <a:path w="12" h="11">
                  <a:moveTo>
                    <a:pt x="12" y="0"/>
                  </a:moveTo>
                  <a:lnTo>
                    <a:pt x="0" y="11"/>
                  </a:lnTo>
                  <a:lnTo>
                    <a:pt x="12" y="0"/>
                  </a:lnTo>
                  <a:close/>
                </a:path>
              </a:pathLst>
            </a:custGeom>
            <a:solidFill>
              <a:srgbClr val="C2B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 name="Freeform 112"/>
            <p:cNvSpPr>
              <a:spLocks/>
            </p:cNvSpPr>
            <p:nvPr/>
          </p:nvSpPr>
          <p:spPr bwMode="auto">
            <a:xfrm>
              <a:off x="6688138" y="6416675"/>
              <a:ext cx="19050" cy="17463"/>
            </a:xfrm>
            <a:custGeom>
              <a:avLst/>
              <a:gdLst>
                <a:gd name="T0" fmla="*/ 12 w 12"/>
                <a:gd name="T1" fmla="*/ 0 h 11"/>
                <a:gd name="T2" fmla="*/ 0 w 12"/>
                <a:gd name="T3" fmla="*/ 11 h 11"/>
                <a:gd name="T4" fmla="*/ 12 w 12"/>
                <a:gd name="T5" fmla="*/ 0 h 11"/>
              </a:gdLst>
              <a:ahLst/>
              <a:cxnLst>
                <a:cxn ang="0">
                  <a:pos x="T0" y="T1"/>
                </a:cxn>
                <a:cxn ang="0">
                  <a:pos x="T2" y="T3"/>
                </a:cxn>
                <a:cxn ang="0">
                  <a:pos x="T4" y="T5"/>
                </a:cxn>
              </a:cxnLst>
              <a:rect l="0" t="0" r="r" b="b"/>
              <a:pathLst>
                <a:path w="12" h="11">
                  <a:moveTo>
                    <a:pt x="12" y="0"/>
                  </a:moveTo>
                  <a:lnTo>
                    <a:pt x="0" y="11"/>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 name="Freeform 30"/>
            <p:cNvSpPr>
              <a:spLocks/>
            </p:cNvSpPr>
            <p:nvPr/>
          </p:nvSpPr>
          <p:spPr bwMode="auto">
            <a:xfrm>
              <a:off x="5680075" y="5426075"/>
              <a:ext cx="1027113" cy="1027113"/>
            </a:xfrm>
            <a:custGeom>
              <a:avLst/>
              <a:gdLst>
                <a:gd name="T0" fmla="*/ 17 w 452"/>
                <a:gd name="T1" fmla="*/ 0 h 452"/>
                <a:gd name="T2" fmla="*/ 17 w 452"/>
                <a:gd name="T3" fmla="*/ 1 h 452"/>
                <a:gd name="T4" fmla="*/ 12 w 452"/>
                <a:gd name="T5" fmla="*/ 6 h 452"/>
                <a:gd name="T6" fmla="*/ 9 w 452"/>
                <a:gd name="T7" fmla="*/ 9 h 452"/>
                <a:gd name="T8" fmla="*/ 0 w 452"/>
                <a:gd name="T9" fmla="*/ 29 h 452"/>
                <a:gd name="T10" fmla="*/ 9 w 452"/>
                <a:gd name="T11" fmla="*/ 50 h 452"/>
                <a:gd name="T12" fmla="*/ 403 w 452"/>
                <a:gd name="T13" fmla="*/ 444 h 452"/>
                <a:gd name="T14" fmla="*/ 424 w 452"/>
                <a:gd name="T15" fmla="*/ 452 h 452"/>
                <a:gd name="T16" fmla="*/ 444 w 452"/>
                <a:gd name="T17" fmla="*/ 444 h 452"/>
                <a:gd name="T18" fmla="*/ 444 w 452"/>
                <a:gd name="T19" fmla="*/ 444 h 452"/>
                <a:gd name="T20" fmla="*/ 452 w 452"/>
                <a:gd name="T21" fmla="*/ 436 h 452"/>
                <a:gd name="T22" fmla="*/ 17 w 452"/>
                <a:gd name="T23"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2" h="452">
                  <a:moveTo>
                    <a:pt x="17" y="0"/>
                  </a:moveTo>
                  <a:cubicBezTo>
                    <a:pt x="17" y="1"/>
                    <a:pt x="17" y="1"/>
                    <a:pt x="17" y="1"/>
                  </a:cubicBezTo>
                  <a:cubicBezTo>
                    <a:pt x="12" y="6"/>
                    <a:pt x="12" y="6"/>
                    <a:pt x="12" y="6"/>
                  </a:cubicBezTo>
                  <a:cubicBezTo>
                    <a:pt x="9" y="9"/>
                    <a:pt x="9" y="9"/>
                    <a:pt x="9" y="9"/>
                  </a:cubicBezTo>
                  <a:cubicBezTo>
                    <a:pt x="3" y="14"/>
                    <a:pt x="0" y="22"/>
                    <a:pt x="0" y="29"/>
                  </a:cubicBezTo>
                  <a:cubicBezTo>
                    <a:pt x="0" y="37"/>
                    <a:pt x="3" y="44"/>
                    <a:pt x="9" y="50"/>
                  </a:cubicBezTo>
                  <a:cubicBezTo>
                    <a:pt x="403" y="444"/>
                    <a:pt x="403" y="444"/>
                    <a:pt x="403" y="444"/>
                  </a:cubicBezTo>
                  <a:cubicBezTo>
                    <a:pt x="409" y="450"/>
                    <a:pt x="416" y="452"/>
                    <a:pt x="424" y="452"/>
                  </a:cubicBezTo>
                  <a:cubicBezTo>
                    <a:pt x="431" y="452"/>
                    <a:pt x="438" y="450"/>
                    <a:pt x="444" y="444"/>
                  </a:cubicBezTo>
                  <a:cubicBezTo>
                    <a:pt x="444" y="444"/>
                    <a:pt x="444" y="444"/>
                    <a:pt x="444" y="444"/>
                  </a:cubicBezTo>
                  <a:cubicBezTo>
                    <a:pt x="452" y="436"/>
                    <a:pt x="452" y="436"/>
                    <a:pt x="452" y="436"/>
                  </a:cubicBezTo>
                  <a:cubicBezTo>
                    <a:pt x="17" y="0"/>
                    <a:pt x="17" y="0"/>
                    <a:pt x="17" y="0"/>
                  </a:cubicBezTo>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 name="Freeform 31"/>
            <p:cNvSpPr>
              <a:spLocks/>
            </p:cNvSpPr>
            <p:nvPr/>
          </p:nvSpPr>
          <p:spPr bwMode="auto">
            <a:xfrm>
              <a:off x="5199063" y="4745038"/>
              <a:ext cx="315913" cy="315913"/>
            </a:xfrm>
            <a:custGeom>
              <a:avLst/>
              <a:gdLst>
                <a:gd name="T0" fmla="*/ 54 w 199"/>
                <a:gd name="T1" fmla="*/ 199 h 199"/>
                <a:gd name="T2" fmla="*/ 199 w 199"/>
                <a:gd name="T3" fmla="*/ 53 h 199"/>
                <a:gd name="T4" fmla="*/ 146 w 199"/>
                <a:gd name="T5" fmla="*/ 0 h 199"/>
                <a:gd name="T6" fmla="*/ 0 w 199"/>
                <a:gd name="T7" fmla="*/ 144 h 199"/>
                <a:gd name="T8" fmla="*/ 54 w 199"/>
                <a:gd name="T9" fmla="*/ 199 h 199"/>
              </a:gdLst>
              <a:ahLst/>
              <a:cxnLst>
                <a:cxn ang="0">
                  <a:pos x="T0" y="T1"/>
                </a:cxn>
                <a:cxn ang="0">
                  <a:pos x="T2" y="T3"/>
                </a:cxn>
                <a:cxn ang="0">
                  <a:pos x="T4" y="T5"/>
                </a:cxn>
                <a:cxn ang="0">
                  <a:pos x="T6" y="T7"/>
                </a:cxn>
                <a:cxn ang="0">
                  <a:pos x="T8" y="T9"/>
                </a:cxn>
              </a:cxnLst>
              <a:rect l="0" t="0" r="r" b="b"/>
              <a:pathLst>
                <a:path w="199" h="199">
                  <a:moveTo>
                    <a:pt x="54" y="199"/>
                  </a:moveTo>
                  <a:lnTo>
                    <a:pt x="199" y="53"/>
                  </a:lnTo>
                  <a:lnTo>
                    <a:pt x="146" y="0"/>
                  </a:lnTo>
                  <a:lnTo>
                    <a:pt x="0" y="144"/>
                  </a:lnTo>
                  <a:lnTo>
                    <a:pt x="54" y="19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 name="Freeform 32"/>
            <p:cNvSpPr>
              <a:spLocks/>
            </p:cNvSpPr>
            <p:nvPr/>
          </p:nvSpPr>
          <p:spPr bwMode="auto">
            <a:xfrm>
              <a:off x="5203825" y="4935538"/>
              <a:ext cx="119063" cy="117475"/>
            </a:xfrm>
            <a:custGeom>
              <a:avLst/>
              <a:gdLst>
                <a:gd name="T0" fmla="*/ 54 w 75"/>
                <a:gd name="T1" fmla="*/ 74 h 74"/>
                <a:gd name="T2" fmla="*/ 75 w 75"/>
                <a:gd name="T3" fmla="*/ 54 h 74"/>
                <a:gd name="T4" fmla="*/ 21 w 75"/>
                <a:gd name="T5" fmla="*/ 0 h 74"/>
                <a:gd name="T6" fmla="*/ 0 w 75"/>
                <a:gd name="T7" fmla="*/ 21 h 74"/>
                <a:gd name="T8" fmla="*/ 54 w 75"/>
                <a:gd name="T9" fmla="*/ 74 h 74"/>
              </a:gdLst>
              <a:ahLst/>
              <a:cxnLst>
                <a:cxn ang="0">
                  <a:pos x="T0" y="T1"/>
                </a:cxn>
                <a:cxn ang="0">
                  <a:pos x="T2" y="T3"/>
                </a:cxn>
                <a:cxn ang="0">
                  <a:pos x="T4" y="T5"/>
                </a:cxn>
                <a:cxn ang="0">
                  <a:pos x="T6" y="T7"/>
                </a:cxn>
                <a:cxn ang="0">
                  <a:pos x="T8" y="T9"/>
                </a:cxn>
              </a:cxnLst>
              <a:rect l="0" t="0" r="r" b="b"/>
              <a:pathLst>
                <a:path w="75" h="74">
                  <a:moveTo>
                    <a:pt x="54" y="74"/>
                  </a:moveTo>
                  <a:lnTo>
                    <a:pt x="75" y="54"/>
                  </a:lnTo>
                  <a:lnTo>
                    <a:pt x="21" y="0"/>
                  </a:lnTo>
                  <a:lnTo>
                    <a:pt x="0" y="21"/>
                  </a:lnTo>
                  <a:lnTo>
                    <a:pt x="54" y="74"/>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 name="Freeform 33"/>
            <p:cNvSpPr>
              <a:spLocks/>
            </p:cNvSpPr>
            <p:nvPr/>
          </p:nvSpPr>
          <p:spPr bwMode="auto">
            <a:xfrm>
              <a:off x="5251450" y="4908550"/>
              <a:ext cx="100013" cy="100013"/>
            </a:xfrm>
            <a:custGeom>
              <a:avLst/>
              <a:gdLst>
                <a:gd name="T0" fmla="*/ 53 w 63"/>
                <a:gd name="T1" fmla="*/ 63 h 63"/>
                <a:gd name="T2" fmla="*/ 63 w 63"/>
                <a:gd name="T3" fmla="*/ 54 h 63"/>
                <a:gd name="T4" fmla="*/ 8 w 63"/>
                <a:gd name="T5" fmla="*/ 0 h 63"/>
                <a:gd name="T6" fmla="*/ 0 w 63"/>
                <a:gd name="T7" fmla="*/ 8 h 63"/>
                <a:gd name="T8" fmla="*/ 53 w 63"/>
                <a:gd name="T9" fmla="*/ 63 h 63"/>
              </a:gdLst>
              <a:ahLst/>
              <a:cxnLst>
                <a:cxn ang="0">
                  <a:pos x="T0" y="T1"/>
                </a:cxn>
                <a:cxn ang="0">
                  <a:pos x="T2" y="T3"/>
                </a:cxn>
                <a:cxn ang="0">
                  <a:pos x="T4" y="T5"/>
                </a:cxn>
                <a:cxn ang="0">
                  <a:pos x="T6" y="T7"/>
                </a:cxn>
                <a:cxn ang="0">
                  <a:pos x="T8" y="T9"/>
                </a:cxn>
              </a:cxnLst>
              <a:rect l="0" t="0" r="r" b="b"/>
              <a:pathLst>
                <a:path w="63" h="63">
                  <a:moveTo>
                    <a:pt x="53" y="63"/>
                  </a:moveTo>
                  <a:lnTo>
                    <a:pt x="63" y="54"/>
                  </a:lnTo>
                  <a:lnTo>
                    <a:pt x="8" y="0"/>
                  </a:lnTo>
                  <a:lnTo>
                    <a:pt x="0" y="8"/>
                  </a:lnTo>
                  <a:lnTo>
                    <a:pt x="53" y="63"/>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 name="Freeform 34"/>
            <p:cNvSpPr>
              <a:spLocks/>
            </p:cNvSpPr>
            <p:nvPr/>
          </p:nvSpPr>
          <p:spPr bwMode="auto">
            <a:xfrm>
              <a:off x="3178175" y="2724150"/>
              <a:ext cx="2547938" cy="2544763"/>
            </a:xfrm>
            <a:custGeom>
              <a:avLst/>
              <a:gdLst>
                <a:gd name="T0" fmla="*/ 1076 w 1122"/>
                <a:gd name="T1" fmla="*/ 561 h 1121"/>
                <a:gd name="T2" fmla="*/ 1030 w 1122"/>
                <a:gd name="T3" fmla="*/ 561 h 1121"/>
                <a:gd name="T4" fmla="*/ 993 w 1122"/>
                <a:gd name="T5" fmla="*/ 743 h 1121"/>
                <a:gd name="T6" fmla="*/ 823 w 1122"/>
                <a:gd name="T7" fmla="*/ 949 h 1121"/>
                <a:gd name="T8" fmla="*/ 561 w 1122"/>
                <a:gd name="T9" fmla="*/ 1029 h 1121"/>
                <a:gd name="T10" fmla="*/ 379 w 1122"/>
                <a:gd name="T11" fmla="*/ 993 h 1121"/>
                <a:gd name="T12" fmla="*/ 172 w 1122"/>
                <a:gd name="T13" fmla="*/ 823 h 1121"/>
                <a:gd name="T14" fmla="*/ 92 w 1122"/>
                <a:gd name="T15" fmla="*/ 561 h 1121"/>
                <a:gd name="T16" fmla="*/ 129 w 1122"/>
                <a:gd name="T17" fmla="*/ 378 h 1121"/>
                <a:gd name="T18" fmla="*/ 299 w 1122"/>
                <a:gd name="T19" fmla="*/ 172 h 1121"/>
                <a:gd name="T20" fmla="*/ 561 w 1122"/>
                <a:gd name="T21" fmla="*/ 92 h 1121"/>
                <a:gd name="T22" fmla="*/ 744 w 1122"/>
                <a:gd name="T23" fmla="*/ 128 h 1121"/>
                <a:gd name="T24" fmla="*/ 950 w 1122"/>
                <a:gd name="T25" fmla="*/ 298 h 1121"/>
                <a:gd name="T26" fmla="*/ 1030 w 1122"/>
                <a:gd name="T27" fmla="*/ 561 h 1121"/>
                <a:gd name="T28" fmla="*/ 1076 w 1122"/>
                <a:gd name="T29" fmla="*/ 561 h 1121"/>
                <a:gd name="T30" fmla="*/ 1122 w 1122"/>
                <a:gd name="T31" fmla="*/ 561 h 1121"/>
                <a:gd name="T32" fmla="*/ 1078 w 1122"/>
                <a:gd name="T33" fmla="*/ 342 h 1121"/>
                <a:gd name="T34" fmla="*/ 875 w 1122"/>
                <a:gd name="T35" fmla="*/ 96 h 1121"/>
                <a:gd name="T36" fmla="*/ 561 w 1122"/>
                <a:gd name="T37" fmla="*/ 0 h 1121"/>
                <a:gd name="T38" fmla="*/ 343 w 1122"/>
                <a:gd name="T39" fmla="*/ 44 h 1121"/>
                <a:gd name="T40" fmla="*/ 96 w 1122"/>
                <a:gd name="T41" fmla="*/ 247 h 1121"/>
                <a:gd name="T42" fmla="*/ 0 w 1122"/>
                <a:gd name="T43" fmla="*/ 561 h 1121"/>
                <a:gd name="T44" fmla="*/ 44 w 1122"/>
                <a:gd name="T45" fmla="*/ 779 h 1121"/>
                <a:gd name="T46" fmla="*/ 248 w 1122"/>
                <a:gd name="T47" fmla="*/ 1026 h 1121"/>
                <a:gd name="T48" fmla="*/ 561 w 1122"/>
                <a:gd name="T49" fmla="*/ 1121 h 1121"/>
                <a:gd name="T50" fmla="*/ 779 w 1122"/>
                <a:gd name="T51" fmla="*/ 1077 h 1121"/>
                <a:gd name="T52" fmla="*/ 1026 w 1122"/>
                <a:gd name="T53" fmla="*/ 874 h 1121"/>
                <a:gd name="T54" fmla="*/ 1122 w 1122"/>
                <a:gd name="T55" fmla="*/ 561 h 1121"/>
                <a:gd name="T56" fmla="*/ 1076 w 1122"/>
                <a:gd name="T57" fmla="*/ 561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2" h="1121">
                  <a:moveTo>
                    <a:pt x="1076" y="561"/>
                  </a:moveTo>
                  <a:cubicBezTo>
                    <a:pt x="1030" y="561"/>
                    <a:pt x="1030" y="561"/>
                    <a:pt x="1030" y="561"/>
                  </a:cubicBezTo>
                  <a:cubicBezTo>
                    <a:pt x="1030" y="625"/>
                    <a:pt x="1017" y="687"/>
                    <a:pt x="993" y="743"/>
                  </a:cubicBezTo>
                  <a:cubicBezTo>
                    <a:pt x="958" y="827"/>
                    <a:pt x="898" y="899"/>
                    <a:pt x="823" y="949"/>
                  </a:cubicBezTo>
                  <a:cubicBezTo>
                    <a:pt x="748" y="1000"/>
                    <a:pt x="658" y="1029"/>
                    <a:pt x="561" y="1029"/>
                  </a:cubicBezTo>
                  <a:cubicBezTo>
                    <a:pt x="496" y="1029"/>
                    <a:pt x="435" y="1016"/>
                    <a:pt x="379" y="993"/>
                  </a:cubicBezTo>
                  <a:cubicBezTo>
                    <a:pt x="294" y="957"/>
                    <a:pt x="223" y="898"/>
                    <a:pt x="172" y="823"/>
                  </a:cubicBezTo>
                  <a:cubicBezTo>
                    <a:pt x="122" y="748"/>
                    <a:pt x="92" y="658"/>
                    <a:pt x="92" y="561"/>
                  </a:cubicBezTo>
                  <a:cubicBezTo>
                    <a:pt x="92" y="496"/>
                    <a:pt x="105" y="434"/>
                    <a:pt x="129" y="378"/>
                  </a:cubicBezTo>
                  <a:cubicBezTo>
                    <a:pt x="165" y="294"/>
                    <a:pt x="224" y="222"/>
                    <a:pt x="299" y="172"/>
                  </a:cubicBezTo>
                  <a:cubicBezTo>
                    <a:pt x="374" y="121"/>
                    <a:pt x="464" y="92"/>
                    <a:pt x="561" y="92"/>
                  </a:cubicBezTo>
                  <a:cubicBezTo>
                    <a:pt x="626" y="92"/>
                    <a:pt x="688" y="105"/>
                    <a:pt x="744" y="128"/>
                  </a:cubicBezTo>
                  <a:cubicBezTo>
                    <a:pt x="828" y="164"/>
                    <a:pt x="899" y="224"/>
                    <a:pt x="950" y="298"/>
                  </a:cubicBezTo>
                  <a:cubicBezTo>
                    <a:pt x="1000" y="373"/>
                    <a:pt x="1030" y="463"/>
                    <a:pt x="1030" y="561"/>
                  </a:cubicBezTo>
                  <a:cubicBezTo>
                    <a:pt x="1076" y="561"/>
                    <a:pt x="1076" y="561"/>
                    <a:pt x="1076" y="561"/>
                  </a:cubicBezTo>
                  <a:cubicBezTo>
                    <a:pt x="1122" y="561"/>
                    <a:pt x="1122" y="561"/>
                    <a:pt x="1122" y="561"/>
                  </a:cubicBezTo>
                  <a:cubicBezTo>
                    <a:pt x="1122" y="483"/>
                    <a:pt x="1106" y="409"/>
                    <a:pt x="1078" y="342"/>
                  </a:cubicBezTo>
                  <a:cubicBezTo>
                    <a:pt x="1035" y="242"/>
                    <a:pt x="964" y="156"/>
                    <a:pt x="875" y="96"/>
                  </a:cubicBezTo>
                  <a:cubicBezTo>
                    <a:pt x="785" y="35"/>
                    <a:pt x="677" y="0"/>
                    <a:pt x="561" y="0"/>
                  </a:cubicBezTo>
                  <a:cubicBezTo>
                    <a:pt x="484" y="0"/>
                    <a:pt x="410" y="15"/>
                    <a:pt x="343" y="44"/>
                  </a:cubicBezTo>
                  <a:cubicBezTo>
                    <a:pt x="242" y="86"/>
                    <a:pt x="157" y="157"/>
                    <a:pt x="96" y="247"/>
                  </a:cubicBezTo>
                  <a:cubicBezTo>
                    <a:pt x="36" y="336"/>
                    <a:pt x="0" y="445"/>
                    <a:pt x="0" y="561"/>
                  </a:cubicBezTo>
                  <a:cubicBezTo>
                    <a:pt x="0" y="638"/>
                    <a:pt x="16" y="712"/>
                    <a:pt x="44" y="779"/>
                  </a:cubicBezTo>
                  <a:cubicBezTo>
                    <a:pt x="87" y="880"/>
                    <a:pt x="158" y="965"/>
                    <a:pt x="248" y="1026"/>
                  </a:cubicBezTo>
                  <a:cubicBezTo>
                    <a:pt x="337" y="1086"/>
                    <a:pt x="445" y="1121"/>
                    <a:pt x="561" y="1121"/>
                  </a:cubicBezTo>
                  <a:cubicBezTo>
                    <a:pt x="638" y="1121"/>
                    <a:pt x="712" y="1106"/>
                    <a:pt x="779" y="1077"/>
                  </a:cubicBezTo>
                  <a:cubicBezTo>
                    <a:pt x="880" y="1035"/>
                    <a:pt x="966" y="964"/>
                    <a:pt x="1026" y="874"/>
                  </a:cubicBezTo>
                  <a:cubicBezTo>
                    <a:pt x="1087" y="785"/>
                    <a:pt x="1122" y="677"/>
                    <a:pt x="1122" y="561"/>
                  </a:cubicBezTo>
                  <a:lnTo>
                    <a:pt x="1076" y="561"/>
                  </a:lnTo>
                  <a:close/>
                </a:path>
              </a:pathLst>
            </a:custGeom>
            <a:solidFill>
              <a:schemeClr val="tx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 name="Freeform 35"/>
            <p:cNvSpPr>
              <a:spLocks/>
            </p:cNvSpPr>
            <p:nvPr/>
          </p:nvSpPr>
          <p:spPr bwMode="auto">
            <a:xfrm>
              <a:off x="3230563" y="2776538"/>
              <a:ext cx="2443163" cy="2439988"/>
            </a:xfrm>
            <a:custGeom>
              <a:avLst/>
              <a:gdLst>
                <a:gd name="T0" fmla="*/ 1053 w 1076"/>
                <a:gd name="T1" fmla="*/ 538 h 1075"/>
                <a:gd name="T2" fmla="*/ 1030 w 1076"/>
                <a:gd name="T3" fmla="*/ 538 h 1075"/>
                <a:gd name="T4" fmla="*/ 886 w 1076"/>
                <a:gd name="T5" fmla="*/ 885 h 1075"/>
                <a:gd name="T6" fmla="*/ 538 w 1076"/>
                <a:gd name="T7" fmla="*/ 1029 h 1075"/>
                <a:gd name="T8" fmla="*/ 190 w 1076"/>
                <a:gd name="T9" fmla="*/ 885 h 1075"/>
                <a:gd name="T10" fmla="*/ 46 w 1076"/>
                <a:gd name="T11" fmla="*/ 538 h 1075"/>
                <a:gd name="T12" fmla="*/ 190 w 1076"/>
                <a:gd name="T13" fmla="*/ 190 h 1075"/>
                <a:gd name="T14" fmla="*/ 538 w 1076"/>
                <a:gd name="T15" fmla="*/ 46 h 1075"/>
                <a:gd name="T16" fmla="*/ 886 w 1076"/>
                <a:gd name="T17" fmla="*/ 190 h 1075"/>
                <a:gd name="T18" fmla="*/ 1030 w 1076"/>
                <a:gd name="T19" fmla="*/ 538 h 1075"/>
                <a:gd name="T20" fmla="*/ 1053 w 1076"/>
                <a:gd name="T21" fmla="*/ 538 h 1075"/>
                <a:gd name="T22" fmla="*/ 1076 w 1076"/>
                <a:gd name="T23" fmla="*/ 538 h 1075"/>
                <a:gd name="T24" fmla="*/ 918 w 1076"/>
                <a:gd name="T25" fmla="*/ 157 h 1075"/>
                <a:gd name="T26" fmla="*/ 538 w 1076"/>
                <a:gd name="T27" fmla="*/ 0 h 1075"/>
                <a:gd name="T28" fmla="*/ 158 w 1076"/>
                <a:gd name="T29" fmla="*/ 157 h 1075"/>
                <a:gd name="T30" fmla="*/ 0 w 1076"/>
                <a:gd name="T31" fmla="*/ 538 h 1075"/>
                <a:gd name="T32" fmla="*/ 158 w 1076"/>
                <a:gd name="T33" fmla="*/ 918 h 1075"/>
                <a:gd name="T34" fmla="*/ 538 w 1076"/>
                <a:gd name="T35" fmla="*/ 1075 h 1075"/>
                <a:gd name="T36" fmla="*/ 918 w 1076"/>
                <a:gd name="T37" fmla="*/ 918 h 1075"/>
                <a:gd name="T38" fmla="*/ 1076 w 1076"/>
                <a:gd name="T39" fmla="*/ 538 h 1075"/>
                <a:gd name="T40" fmla="*/ 1053 w 1076"/>
                <a:gd name="T41" fmla="*/ 538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6" h="1075">
                  <a:moveTo>
                    <a:pt x="1053" y="538"/>
                  </a:moveTo>
                  <a:cubicBezTo>
                    <a:pt x="1030" y="538"/>
                    <a:pt x="1030" y="538"/>
                    <a:pt x="1030" y="538"/>
                  </a:cubicBezTo>
                  <a:cubicBezTo>
                    <a:pt x="1030" y="673"/>
                    <a:pt x="975" y="796"/>
                    <a:pt x="886" y="885"/>
                  </a:cubicBezTo>
                  <a:cubicBezTo>
                    <a:pt x="797" y="974"/>
                    <a:pt x="674" y="1029"/>
                    <a:pt x="538" y="1029"/>
                  </a:cubicBezTo>
                  <a:cubicBezTo>
                    <a:pt x="402" y="1029"/>
                    <a:pt x="279" y="974"/>
                    <a:pt x="190" y="885"/>
                  </a:cubicBezTo>
                  <a:cubicBezTo>
                    <a:pt x="101" y="796"/>
                    <a:pt x="46" y="673"/>
                    <a:pt x="46" y="538"/>
                  </a:cubicBezTo>
                  <a:cubicBezTo>
                    <a:pt x="46" y="402"/>
                    <a:pt x="101" y="279"/>
                    <a:pt x="190" y="190"/>
                  </a:cubicBezTo>
                  <a:cubicBezTo>
                    <a:pt x="279" y="101"/>
                    <a:pt x="402" y="46"/>
                    <a:pt x="538" y="46"/>
                  </a:cubicBezTo>
                  <a:cubicBezTo>
                    <a:pt x="674" y="46"/>
                    <a:pt x="797" y="101"/>
                    <a:pt x="886" y="190"/>
                  </a:cubicBezTo>
                  <a:cubicBezTo>
                    <a:pt x="975" y="279"/>
                    <a:pt x="1030" y="402"/>
                    <a:pt x="1030" y="538"/>
                  </a:cubicBezTo>
                  <a:cubicBezTo>
                    <a:pt x="1053" y="538"/>
                    <a:pt x="1053" y="538"/>
                    <a:pt x="1053" y="538"/>
                  </a:cubicBezTo>
                  <a:cubicBezTo>
                    <a:pt x="1076" y="538"/>
                    <a:pt x="1076" y="538"/>
                    <a:pt x="1076" y="538"/>
                  </a:cubicBezTo>
                  <a:cubicBezTo>
                    <a:pt x="1076" y="389"/>
                    <a:pt x="1016" y="255"/>
                    <a:pt x="918" y="157"/>
                  </a:cubicBezTo>
                  <a:cubicBezTo>
                    <a:pt x="821" y="60"/>
                    <a:pt x="687" y="0"/>
                    <a:pt x="538" y="0"/>
                  </a:cubicBezTo>
                  <a:cubicBezTo>
                    <a:pt x="390" y="0"/>
                    <a:pt x="255" y="60"/>
                    <a:pt x="158" y="157"/>
                  </a:cubicBezTo>
                  <a:cubicBezTo>
                    <a:pt x="61" y="255"/>
                    <a:pt x="0" y="389"/>
                    <a:pt x="0" y="538"/>
                  </a:cubicBezTo>
                  <a:cubicBezTo>
                    <a:pt x="0" y="686"/>
                    <a:pt x="61" y="821"/>
                    <a:pt x="158" y="918"/>
                  </a:cubicBezTo>
                  <a:cubicBezTo>
                    <a:pt x="255" y="1015"/>
                    <a:pt x="390" y="1075"/>
                    <a:pt x="538" y="1075"/>
                  </a:cubicBezTo>
                  <a:cubicBezTo>
                    <a:pt x="687" y="1075"/>
                    <a:pt x="821" y="1015"/>
                    <a:pt x="918" y="918"/>
                  </a:cubicBezTo>
                  <a:cubicBezTo>
                    <a:pt x="1016" y="821"/>
                    <a:pt x="1076" y="686"/>
                    <a:pt x="1076" y="538"/>
                  </a:cubicBezTo>
                  <a:lnTo>
                    <a:pt x="1053" y="538"/>
                  </a:lnTo>
                  <a:close/>
                </a:path>
              </a:pathLst>
            </a:custGeom>
            <a:solidFill>
              <a:schemeClr val="bg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20" name="Group 119"/>
          <p:cNvGrpSpPr/>
          <p:nvPr/>
        </p:nvGrpSpPr>
        <p:grpSpPr>
          <a:xfrm>
            <a:off x="4284664" y="2819401"/>
            <a:ext cx="3579813" cy="3128963"/>
            <a:chOff x="2484438" y="2819400"/>
            <a:chExt cx="3579813" cy="3128963"/>
          </a:xfrm>
          <a:solidFill>
            <a:srgbClr val="016AA3"/>
          </a:solidFill>
          <a:effectLst>
            <a:outerShdw blurRad="38100" dist="25400" dir="5400000" algn="ctr" rotWithShape="0">
              <a:srgbClr val="000000">
                <a:alpha val="20000"/>
              </a:srgbClr>
            </a:outerShdw>
          </a:effectLst>
        </p:grpSpPr>
        <p:sp>
          <p:nvSpPr>
            <p:cNvPr id="121" name="Freeform 11"/>
            <p:cNvSpPr>
              <a:spLocks/>
            </p:cNvSpPr>
            <p:nvPr/>
          </p:nvSpPr>
          <p:spPr bwMode="auto">
            <a:xfrm>
              <a:off x="2840038" y="2819400"/>
              <a:ext cx="3224213" cy="2787650"/>
            </a:xfrm>
            <a:custGeom>
              <a:avLst/>
              <a:gdLst>
                <a:gd name="T0" fmla="*/ 710 w 1420"/>
                <a:gd name="T1" fmla="*/ 1228 h 1228"/>
                <a:gd name="T2" fmla="*/ 208 w 1420"/>
                <a:gd name="T3" fmla="*/ 1020 h 1228"/>
                <a:gd name="T4" fmla="*/ 0 w 1420"/>
                <a:gd name="T5" fmla="*/ 519 h 1228"/>
                <a:gd name="T6" fmla="*/ 208 w 1420"/>
                <a:gd name="T7" fmla="*/ 17 h 1228"/>
                <a:gd name="T8" fmla="*/ 270 w 1420"/>
                <a:gd name="T9" fmla="*/ 17 h 1228"/>
                <a:gd name="T10" fmla="*/ 270 w 1420"/>
                <a:gd name="T11" fmla="*/ 80 h 1228"/>
                <a:gd name="T12" fmla="*/ 89 w 1420"/>
                <a:gd name="T13" fmla="*/ 519 h 1228"/>
                <a:gd name="T14" fmla="*/ 710 w 1420"/>
                <a:gd name="T15" fmla="*/ 1140 h 1228"/>
                <a:gd name="T16" fmla="*/ 1331 w 1420"/>
                <a:gd name="T17" fmla="*/ 519 h 1228"/>
                <a:gd name="T18" fmla="*/ 1376 w 1420"/>
                <a:gd name="T19" fmla="*/ 474 h 1228"/>
                <a:gd name="T20" fmla="*/ 1420 w 1420"/>
                <a:gd name="T21" fmla="*/ 519 h 1228"/>
                <a:gd name="T22" fmla="*/ 1212 w 1420"/>
                <a:gd name="T23" fmla="*/ 1020 h 1228"/>
                <a:gd name="T24" fmla="*/ 710 w 1420"/>
                <a:gd name="T25" fmla="*/ 1228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0" h="1228">
                  <a:moveTo>
                    <a:pt x="710" y="1228"/>
                  </a:moveTo>
                  <a:cubicBezTo>
                    <a:pt x="520" y="1228"/>
                    <a:pt x="342" y="1154"/>
                    <a:pt x="208" y="1020"/>
                  </a:cubicBezTo>
                  <a:cubicBezTo>
                    <a:pt x="74" y="886"/>
                    <a:pt x="0" y="708"/>
                    <a:pt x="0" y="519"/>
                  </a:cubicBezTo>
                  <a:cubicBezTo>
                    <a:pt x="0" y="329"/>
                    <a:pt x="74" y="151"/>
                    <a:pt x="208" y="17"/>
                  </a:cubicBezTo>
                  <a:cubicBezTo>
                    <a:pt x="225" y="0"/>
                    <a:pt x="253" y="0"/>
                    <a:pt x="270" y="17"/>
                  </a:cubicBezTo>
                  <a:cubicBezTo>
                    <a:pt x="288" y="34"/>
                    <a:pt x="288" y="62"/>
                    <a:pt x="270" y="80"/>
                  </a:cubicBezTo>
                  <a:cubicBezTo>
                    <a:pt x="153" y="197"/>
                    <a:pt x="89" y="353"/>
                    <a:pt x="89" y="519"/>
                  </a:cubicBezTo>
                  <a:cubicBezTo>
                    <a:pt x="89" y="861"/>
                    <a:pt x="368" y="1140"/>
                    <a:pt x="710" y="1140"/>
                  </a:cubicBezTo>
                  <a:cubicBezTo>
                    <a:pt x="1053" y="1140"/>
                    <a:pt x="1331" y="861"/>
                    <a:pt x="1331" y="519"/>
                  </a:cubicBezTo>
                  <a:cubicBezTo>
                    <a:pt x="1331" y="494"/>
                    <a:pt x="1351" y="474"/>
                    <a:pt x="1376" y="474"/>
                  </a:cubicBezTo>
                  <a:cubicBezTo>
                    <a:pt x="1400" y="474"/>
                    <a:pt x="1420" y="494"/>
                    <a:pt x="1420" y="519"/>
                  </a:cubicBezTo>
                  <a:cubicBezTo>
                    <a:pt x="1420" y="708"/>
                    <a:pt x="1346" y="886"/>
                    <a:pt x="1212" y="1020"/>
                  </a:cubicBezTo>
                  <a:cubicBezTo>
                    <a:pt x="1078" y="1154"/>
                    <a:pt x="900" y="1228"/>
                    <a:pt x="710"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 name="Freeform 36"/>
            <p:cNvSpPr>
              <a:spLocks/>
            </p:cNvSpPr>
            <p:nvPr/>
          </p:nvSpPr>
          <p:spPr bwMode="auto">
            <a:xfrm>
              <a:off x="2560638" y="5024438"/>
              <a:ext cx="849313" cy="849313"/>
            </a:xfrm>
            <a:custGeom>
              <a:avLst/>
              <a:gdLst>
                <a:gd name="T0" fmla="*/ 38 w 535"/>
                <a:gd name="T1" fmla="*/ 535 h 535"/>
                <a:gd name="T2" fmla="*/ 0 w 535"/>
                <a:gd name="T3" fmla="*/ 496 h 535"/>
                <a:gd name="T4" fmla="*/ 496 w 535"/>
                <a:gd name="T5" fmla="*/ 0 h 535"/>
                <a:gd name="T6" fmla="*/ 535 w 535"/>
                <a:gd name="T7" fmla="*/ 38 h 535"/>
                <a:gd name="T8" fmla="*/ 38 w 535"/>
                <a:gd name="T9" fmla="*/ 535 h 535"/>
              </a:gdLst>
              <a:ahLst/>
              <a:cxnLst>
                <a:cxn ang="0">
                  <a:pos x="T0" y="T1"/>
                </a:cxn>
                <a:cxn ang="0">
                  <a:pos x="T2" y="T3"/>
                </a:cxn>
                <a:cxn ang="0">
                  <a:pos x="T4" y="T5"/>
                </a:cxn>
                <a:cxn ang="0">
                  <a:pos x="T6" y="T7"/>
                </a:cxn>
                <a:cxn ang="0">
                  <a:pos x="T8" y="T9"/>
                </a:cxn>
              </a:cxnLst>
              <a:rect l="0" t="0" r="r" b="b"/>
              <a:pathLst>
                <a:path w="535" h="535">
                  <a:moveTo>
                    <a:pt x="38" y="535"/>
                  </a:moveTo>
                  <a:lnTo>
                    <a:pt x="0" y="496"/>
                  </a:lnTo>
                  <a:lnTo>
                    <a:pt x="496" y="0"/>
                  </a:lnTo>
                  <a:lnTo>
                    <a:pt x="535" y="38"/>
                  </a:lnTo>
                  <a:lnTo>
                    <a:pt x="38" y="5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 name="Freeform 37"/>
            <p:cNvSpPr>
              <a:spLocks/>
            </p:cNvSpPr>
            <p:nvPr/>
          </p:nvSpPr>
          <p:spPr bwMode="auto">
            <a:xfrm>
              <a:off x="2484438" y="5732463"/>
              <a:ext cx="215900" cy="215900"/>
            </a:xfrm>
            <a:custGeom>
              <a:avLst/>
              <a:gdLst>
                <a:gd name="T0" fmla="*/ 17 w 95"/>
                <a:gd name="T1" fmla="*/ 17 h 95"/>
                <a:gd name="T2" fmla="*/ 17 w 95"/>
                <a:gd name="T3" fmla="*/ 78 h 95"/>
                <a:gd name="T4" fmla="*/ 79 w 95"/>
                <a:gd name="T5" fmla="*/ 78 h 95"/>
                <a:gd name="T6" fmla="*/ 79 w 95"/>
                <a:gd name="T7" fmla="*/ 17 h 95"/>
                <a:gd name="T8" fmla="*/ 17 w 95"/>
                <a:gd name="T9" fmla="*/ 17 h 95"/>
              </a:gdLst>
              <a:ahLst/>
              <a:cxnLst>
                <a:cxn ang="0">
                  <a:pos x="T0" y="T1"/>
                </a:cxn>
                <a:cxn ang="0">
                  <a:pos x="T2" y="T3"/>
                </a:cxn>
                <a:cxn ang="0">
                  <a:pos x="T4" y="T5"/>
                </a:cxn>
                <a:cxn ang="0">
                  <a:pos x="T6" y="T7"/>
                </a:cxn>
                <a:cxn ang="0">
                  <a:pos x="T8" y="T9"/>
                </a:cxn>
              </a:cxnLst>
              <a:rect l="0" t="0" r="r" b="b"/>
              <a:pathLst>
                <a:path w="95" h="95">
                  <a:moveTo>
                    <a:pt x="17" y="17"/>
                  </a:moveTo>
                  <a:cubicBezTo>
                    <a:pt x="0" y="33"/>
                    <a:pt x="0" y="61"/>
                    <a:pt x="17" y="78"/>
                  </a:cubicBezTo>
                  <a:cubicBezTo>
                    <a:pt x="34" y="95"/>
                    <a:pt x="62" y="95"/>
                    <a:pt x="79" y="78"/>
                  </a:cubicBezTo>
                  <a:cubicBezTo>
                    <a:pt x="95" y="61"/>
                    <a:pt x="95" y="33"/>
                    <a:pt x="79" y="17"/>
                  </a:cubicBezTo>
                  <a:cubicBezTo>
                    <a:pt x="62" y="0"/>
                    <a:pt x="34" y="0"/>
                    <a:pt x="1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62" name="Group 161"/>
          <p:cNvGrpSpPr/>
          <p:nvPr/>
        </p:nvGrpSpPr>
        <p:grpSpPr>
          <a:xfrm>
            <a:off x="3738885" y="1477457"/>
            <a:ext cx="588346" cy="586856"/>
            <a:chOff x="1844383" y="1394308"/>
            <a:chExt cx="861398" cy="859217"/>
          </a:xfrm>
        </p:grpSpPr>
        <p:sp>
          <p:nvSpPr>
            <p:cNvPr id="163" name="Oval 162"/>
            <p:cNvSpPr>
              <a:spLocks noChangeArrowheads="1"/>
            </p:cNvSpPr>
            <p:nvPr/>
          </p:nvSpPr>
          <p:spPr bwMode="auto">
            <a:xfrm>
              <a:off x="1844383" y="1394308"/>
              <a:ext cx="861398" cy="859217"/>
            </a:xfrm>
            <a:prstGeom prst="ellipse">
              <a:avLst/>
            </a:prstGeom>
            <a:solidFill>
              <a:schemeClr val="bg2">
                <a:lumMod val="40000"/>
                <a:lumOff val="60000"/>
              </a:schemeClr>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164" name="Oval 163"/>
            <p:cNvSpPr>
              <a:spLocks noChangeArrowheads="1"/>
            </p:cNvSpPr>
            <p:nvPr/>
          </p:nvSpPr>
          <p:spPr bwMode="auto">
            <a:xfrm>
              <a:off x="1941427" y="1490261"/>
              <a:ext cx="666221" cy="668402"/>
            </a:xfrm>
            <a:prstGeom prst="ellipse">
              <a:avLst/>
            </a:prstGeom>
            <a:solidFill>
              <a:schemeClr val="bg2">
                <a:lumMod val="60000"/>
                <a:lumOff val="40000"/>
              </a:schemeClr>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grpSp>
      <p:pic>
        <p:nvPicPr>
          <p:cNvPr id="4" name="Picture Placeholder 3">
            <a:extLst>
              <a:ext uri="{FF2B5EF4-FFF2-40B4-BE49-F238E27FC236}">
                <a16:creationId xmlns:a16="http://schemas.microsoft.com/office/drawing/2014/main" id="{36489024-164D-4B0D-8BEB-CCD6124181FD}"/>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66000"/>
                    </a14:imgEffect>
                  </a14:imgLayer>
                </a14:imgProps>
              </a:ext>
            </a:extLst>
          </a:blip>
          <a:srcRect t="74" b="74"/>
          <a:stretch>
            <a:fillRect/>
          </a:stretch>
        </p:blipFill>
        <p:spPr>
          <a:xfrm>
            <a:off x="5194499" y="2959411"/>
            <a:ext cx="1983414" cy="1980459"/>
          </a:xfrm>
        </p:spPr>
      </p:pic>
      <p:sp>
        <p:nvSpPr>
          <p:cNvPr id="126" name="TextBox 125">
            <a:extLst>
              <a:ext uri="{FF2B5EF4-FFF2-40B4-BE49-F238E27FC236}">
                <a16:creationId xmlns:a16="http://schemas.microsoft.com/office/drawing/2014/main" id="{8B511599-31D5-43CA-9E3A-B284507DCC8D}"/>
              </a:ext>
            </a:extLst>
          </p:cNvPr>
          <p:cNvSpPr txBox="1"/>
          <p:nvPr/>
        </p:nvSpPr>
        <p:spPr>
          <a:xfrm>
            <a:off x="592561" y="4328783"/>
            <a:ext cx="2818046" cy="430887"/>
          </a:xfrm>
          <a:prstGeom prst="rect">
            <a:avLst/>
          </a:prstGeom>
          <a:noFill/>
          <a:ln w="6350">
            <a:noFill/>
            <a:prstDash val="dash"/>
          </a:ln>
        </p:spPr>
        <p:txBody>
          <a:bodyPr wrap="square" lIns="0" tIns="0" rIns="0" bIns="0" rtlCol="0" anchor="ctr">
            <a:spAutoFit/>
          </a:bodyPr>
          <a:lstStyle/>
          <a:p>
            <a:pPr algn="ctr"/>
            <a:r>
              <a:rPr lang="en-US" sz="1400"/>
              <a:t>Customers with special requests are more serious about their bookings</a:t>
            </a:r>
          </a:p>
        </p:txBody>
      </p:sp>
      <p:pic>
        <p:nvPicPr>
          <p:cNvPr id="80" name="Picture 6">
            <a:extLst>
              <a:ext uri="{FF2B5EF4-FFF2-40B4-BE49-F238E27FC236}">
                <a16:creationId xmlns:a16="http://schemas.microsoft.com/office/drawing/2014/main" id="{65487C76-8114-485C-81B6-7928733CF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1559" y="2707032"/>
            <a:ext cx="2577687" cy="1814186"/>
          </a:xfrm>
          <a:prstGeom prst="rect">
            <a:avLst/>
          </a:prstGeom>
          <a:noFill/>
          <a:ln w="76200">
            <a:solidFill>
              <a:schemeClr val="tx1"/>
            </a:solidFill>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2" name="Picture 16">
            <a:extLst>
              <a:ext uri="{FF2B5EF4-FFF2-40B4-BE49-F238E27FC236}">
                <a16:creationId xmlns:a16="http://schemas.microsoft.com/office/drawing/2014/main" id="{28BE1043-BFA9-4E87-9A8C-8106909B2A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516" y="4908895"/>
            <a:ext cx="2493706" cy="1747231"/>
          </a:xfrm>
          <a:prstGeom prst="rect">
            <a:avLst/>
          </a:prstGeom>
          <a:noFill/>
          <a:ln w="76200">
            <a:solidFill>
              <a:schemeClr val="tx1"/>
            </a:solidFill>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7" name="Picture 10">
            <a:extLst>
              <a:ext uri="{FF2B5EF4-FFF2-40B4-BE49-F238E27FC236}">
                <a16:creationId xmlns:a16="http://schemas.microsoft.com/office/drawing/2014/main" id="{5E96870D-2029-4C9D-BD24-078EFBACD1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54" y="1816057"/>
            <a:ext cx="2818047" cy="1941912"/>
          </a:xfrm>
          <a:prstGeom prst="rect">
            <a:avLst/>
          </a:prstGeom>
          <a:noFill/>
          <a:ln w="76200">
            <a:solidFill>
              <a:schemeClr val="tx1"/>
            </a:solidFill>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9" name="TextBox 128">
            <a:extLst>
              <a:ext uri="{FF2B5EF4-FFF2-40B4-BE49-F238E27FC236}">
                <a16:creationId xmlns:a16="http://schemas.microsoft.com/office/drawing/2014/main" id="{ECE2C58D-BA99-45FC-9794-AF8F6AE10B52}"/>
              </a:ext>
            </a:extLst>
          </p:cNvPr>
          <p:cNvSpPr txBox="1"/>
          <p:nvPr/>
        </p:nvSpPr>
        <p:spPr>
          <a:xfrm>
            <a:off x="488594" y="1244843"/>
            <a:ext cx="3257293" cy="430887"/>
          </a:xfrm>
          <a:prstGeom prst="rect">
            <a:avLst/>
          </a:prstGeom>
          <a:noFill/>
          <a:ln w="6350">
            <a:noFill/>
            <a:prstDash val="dash"/>
          </a:ln>
        </p:spPr>
        <p:txBody>
          <a:bodyPr wrap="square" lIns="0" tIns="0" rIns="0" bIns="0" rtlCol="0" anchor="ctr">
            <a:spAutoFit/>
          </a:bodyPr>
          <a:lstStyle/>
          <a:p>
            <a:pPr algn="ctr"/>
            <a:r>
              <a:rPr lang="en-US" sz="1400"/>
              <a:t>Some Travel Agencies are performing significantly worse than the others</a:t>
            </a:r>
          </a:p>
        </p:txBody>
      </p:sp>
      <p:pic>
        <p:nvPicPr>
          <p:cNvPr id="5" name="Graphic 4" descr="Hourglass">
            <a:extLst>
              <a:ext uri="{FF2B5EF4-FFF2-40B4-BE49-F238E27FC236}">
                <a16:creationId xmlns:a16="http://schemas.microsoft.com/office/drawing/2014/main" id="{4AC196A9-443F-4272-9411-F0CC4216AE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54829" y="1647140"/>
            <a:ext cx="299303" cy="299303"/>
          </a:xfrm>
          <a:prstGeom prst="rect">
            <a:avLst/>
          </a:prstGeom>
        </p:spPr>
      </p:pic>
      <p:pic>
        <p:nvPicPr>
          <p:cNvPr id="10" name="Graphic 9" descr="Presentation with bar chart">
            <a:extLst>
              <a:ext uri="{FF2B5EF4-FFF2-40B4-BE49-F238E27FC236}">
                <a16:creationId xmlns:a16="http://schemas.microsoft.com/office/drawing/2014/main" id="{BC682E4B-6CB3-4156-8E2C-B444087F7C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32924" y="1577118"/>
            <a:ext cx="399524" cy="399524"/>
          </a:xfrm>
          <a:prstGeom prst="rect">
            <a:avLst/>
          </a:prstGeom>
        </p:spPr>
      </p:pic>
      <p:grpSp>
        <p:nvGrpSpPr>
          <p:cNvPr id="135" name="Group 134">
            <a:extLst>
              <a:ext uri="{FF2B5EF4-FFF2-40B4-BE49-F238E27FC236}">
                <a16:creationId xmlns:a16="http://schemas.microsoft.com/office/drawing/2014/main" id="{7102A5EB-E536-4261-9721-98CA8BC215D7}"/>
              </a:ext>
            </a:extLst>
          </p:cNvPr>
          <p:cNvGrpSpPr/>
          <p:nvPr/>
        </p:nvGrpSpPr>
        <p:grpSpPr>
          <a:xfrm>
            <a:off x="3631099" y="5759069"/>
            <a:ext cx="588346" cy="586856"/>
            <a:chOff x="1844383" y="1394308"/>
            <a:chExt cx="861398" cy="859217"/>
          </a:xfrm>
        </p:grpSpPr>
        <p:sp>
          <p:nvSpPr>
            <p:cNvPr id="137" name="Oval 136">
              <a:extLst>
                <a:ext uri="{FF2B5EF4-FFF2-40B4-BE49-F238E27FC236}">
                  <a16:creationId xmlns:a16="http://schemas.microsoft.com/office/drawing/2014/main" id="{F9C260C5-9987-4F2B-974F-2FF4F14B4A3A}"/>
                </a:ext>
              </a:extLst>
            </p:cNvPr>
            <p:cNvSpPr>
              <a:spLocks noChangeArrowheads="1"/>
            </p:cNvSpPr>
            <p:nvPr/>
          </p:nvSpPr>
          <p:spPr bwMode="auto">
            <a:xfrm>
              <a:off x="1844383" y="1394308"/>
              <a:ext cx="861398" cy="859217"/>
            </a:xfrm>
            <a:prstGeom prst="ellipse">
              <a:avLst/>
            </a:prstGeom>
            <a:solidFill>
              <a:schemeClr val="accent2">
                <a:lumMod val="60000"/>
                <a:lumOff val="40000"/>
              </a:schemeClr>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138" name="Oval 137">
              <a:extLst>
                <a:ext uri="{FF2B5EF4-FFF2-40B4-BE49-F238E27FC236}">
                  <a16:creationId xmlns:a16="http://schemas.microsoft.com/office/drawing/2014/main" id="{179C7412-7F96-4EA0-928E-5BEF0030BECB}"/>
                </a:ext>
              </a:extLst>
            </p:cNvPr>
            <p:cNvSpPr>
              <a:spLocks noChangeArrowheads="1"/>
            </p:cNvSpPr>
            <p:nvPr/>
          </p:nvSpPr>
          <p:spPr bwMode="auto">
            <a:xfrm>
              <a:off x="1941427" y="1490261"/>
              <a:ext cx="666221" cy="668402"/>
            </a:xfrm>
            <a:prstGeom prst="ellipse">
              <a:avLst/>
            </a:prstGeom>
            <a:solidFill>
              <a:srgbClr val="016AA3"/>
            </a:solidFill>
            <a:ln w="14288" cap="flat">
              <a:noFill/>
              <a:prstDash val="solid"/>
              <a:miter lim="800000"/>
              <a:headEnd/>
              <a:tailEnd/>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grpSp>
      <p:pic>
        <p:nvPicPr>
          <p:cNvPr id="12" name="Graphic 11" descr="Customer review">
            <a:extLst>
              <a:ext uri="{FF2B5EF4-FFF2-40B4-BE49-F238E27FC236}">
                <a16:creationId xmlns:a16="http://schemas.microsoft.com/office/drawing/2014/main" id="{5543E8B3-D8DB-4064-9A43-EB261705A5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40284" y="5896421"/>
            <a:ext cx="362787" cy="362787"/>
          </a:xfrm>
          <a:prstGeom prst="rect">
            <a:avLst/>
          </a:prstGeom>
        </p:spPr>
      </p:pic>
      <p:sp>
        <p:nvSpPr>
          <p:cNvPr id="139" name="Title 1">
            <a:extLst>
              <a:ext uri="{FF2B5EF4-FFF2-40B4-BE49-F238E27FC236}">
                <a16:creationId xmlns:a16="http://schemas.microsoft.com/office/drawing/2014/main" id="{0B58CBCB-9051-49BF-A2B1-D054BCFE97E7}"/>
              </a:ext>
            </a:extLst>
          </p:cNvPr>
          <p:cNvSpPr txBox="1">
            <a:spLocks/>
          </p:cNvSpPr>
          <p:nvPr/>
        </p:nvSpPr>
        <p:spPr>
          <a:xfrm>
            <a:off x="395243" y="197020"/>
            <a:ext cx="10131425" cy="771348"/>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INSIGHTS GATHERED FROM DATA</a:t>
            </a:r>
          </a:p>
        </p:txBody>
      </p:sp>
      <p:sp>
        <p:nvSpPr>
          <p:cNvPr id="3" name="TextBox 2">
            <a:extLst>
              <a:ext uri="{FF2B5EF4-FFF2-40B4-BE49-F238E27FC236}">
                <a16:creationId xmlns:a16="http://schemas.microsoft.com/office/drawing/2014/main" id="{609341A7-C682-4233-9244-DD6E5DD9FF9F}"/>
              </a:ext>
            </a:extLst>
          </p:cNvPr>
          <p:cNvSpPr txBox="1"/>
          <p:nvPr/>
        </p:nvSpPr>
        <p:spPr>
          <a:xfrm>
            <a:off x="9600021" y="4806832"/>
            <a:ext cx="2622641" cy="800219"/>
          </a:xfrm>
          <a:prstGeom prst="rect">
            <a:avLst/>
          </a:prstGeom>
          <a:noFill/>
        </p:spPr>
        <p:txBody>
          <a:bodyPr wrap="none" rtlCol="0">
            <a:spAutoFit/>
          </a:bodyPr>
          <a:lstStyle/>
          <a:p>
            <a:r>
              <a:rPr lang="en-US" sz="1400"/>
              <a:t>of the bookings made 250 + days </a:t>
            </a:r>
          </a:p>
          <a:p>
            <a:r>
              <a:rPr lang="en-US" sz="1400"/>
              <a:t>in advance were </a:t>
            </a:r>
            <a:r>
              <a:rPr lang="en-US" sz="1400" b="1"/>
              <a:t>cancelled</a:t>
            </a:r>
          </a:p>
          <a:p>
            <a:endParaRPr lang="bs-Latn-BA"/>
          </a:p>
        </p:txBody>
      </p:sp>
      <p:sp>
        <p:nvSpPr>
          <p:cNvPr id="8" name="TextBox 7">
            <a:extLst>
              <a:ext uri="{FF2B5EF4-FFF2-40B4-BE49-F238E27FC236}">
                <a16:creationId xmlns:a16="http://schemas.microsoft.com/office/drawing/2014/main" id="{4FFE3F25-8E42-4BB5-943E-577390A7BB07}"/>
              </a:ext>
            </a:extLst>
          </p:cNvPr>
          <p:cNvSpPr txBox="1"/>
          <p:nvPr/>
        </p:nvSpPr>
        <p:spPr>
          <a:xfrm>
            <a:off x="8629072" y="4727920"/>
            <a:ext cx="1071127" cy="707886"/>
          </a:xfrm>
          <a:prstGeom prst="rect">
            <a:avLst/>
          </a:prstGeom>
          <a:noFill/>
        </p:spPr>
        <p:txBody>
          <a:bodyPr wrap="none" rtlCol="0">
            <a:spAutoFit/>
          </a:bodyPr>
          <a:lstStyle/>
          <a:p>
            <a:r>
              <a:rPr lang="en-US" sz="4000" b="1"/>
              <a:t>72%</a:t>
            </a:r>
            <a:endParaRPr lang="bs-Latn-BA" sz="4000" b="1"/>
          </a:p>
        </p:txBody>
      </p:sp>
    </p:spTree>
    <p:extLst>
      <p:ext uri="{BB962C8B-B14F-4D97-AF65-F5344CB8AC3E}">
        <p14:creationId xmlns:p14="http://schemas.microsoft.com/office/powerpoint/2010/main" val="42101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9"/>
          <p:cNvSpPr txBox="1">
            <a:spLocks noGrp="1"/>
          </p:cNvSpPr>
          <p:nvPr>
            <p:ph type="ctrTitle" idx="4294967295"/>
          </p:nvPr>
        </p:nvSpPr>
        <p:spPr>
          <a:xfrm>
            <a:off x="2425169" y="4964320"/>
            <a:ext cx="8834800" cy="1193200"/>
          </a:xfrm>
          <a:prstGeom prst="rect">
            <a:avLst/>
          </a:prstGeom>
        </p:spPr>
        <p:txBody>
          <a:bodyPr spcFirstLastPara="1" vert="horz" wrap="square" lIns="121900" tIns="121900" rIns="121900" bIns="121900" rtlCol="0" anchor="ctr" anchorCtr="0">
            <a:noAutofit/>
          </a:bodyPr>
          <a:lstStyle/>
          <a:p>
            <a:pPr>
              <a:spcBef>
                <a:spcPts val="0"/>
              </a:spcBef>
            </a:pPr>
            <a:r>
              <a:rPr lang="en" sz="4800" b="1">
                <a:solidFill>
                  <a:schemeClr val="accent2"/>
                </a:solidFill>
              </a:rPr>
              <a:t>78%</a:t>
            </a:r>
          </a:p>
        </p:txBody>
      </p:sp>
      <p:sp>
        <p:nvSpPr>
          <p:cNvPr id="352" name="Google Shape;352;p29"/>
          <p:cNvSpPr txBox="1">
            <a:spLocks noGrp="1"/>
          </p:cNvSpPr>
          <p:nvPr>
            <p:ph type="subTitle" idx="4294967295"/>
          </p:nvPr>
        </p:nvSpPr>
        <p:spPr>
          <a:xfrm>
            <a:off x="3926710" y="3261678"/>
            <a:ext cx="8834800" cy="617600"/>
          </a:xfrm>
          <a:prstGeom prst="rect">
            <a:avLst/>
          </a:prstGeom>
        </p:spPr>
        <p:txBody>
          <a:bodyPr spcFirstLastPara="1" vert="horz" wrap="square" lIns="121900" tIns="121900" rIns="121900" bIns="121900" rtlCol="0" anchor="t" anchorCtr="0">
            <a:noAutofit/>
          </a:bodyPr>
          <a:lstStyle/>
          <a:p>
            <a:pPr marL="0" indent="0">
              <a:spcBef>
                <a:spcPts val="800"/>
              </a:spcBef>
              <a:spcAft>
                <a:spcPts val="0"/>
              </a:spcAft>
              <a:buNone/>
            </a:pPr>
            <a:r>
              <a:rPr lang="en-US" sz="2800"/>
              <a:t>overall accuracy was reached</a:t>
            </a:r>
          </a:p>
        </p:txBody>
      </p:sp>
      <p:sp>
        <p:nvSpPr>
          <p:cNvPr id="353" name="Google Shape;353;p29"/>
          <p:cNvSpPr txBox="1">
            <a:spLocks noGrp="1"/>
          </p:cNvSpPr>
          <p:nvPr>
            <p:ph type="ctrTitle" idx="4294967295"/>
          </p:nvPr>
        </p:nvSpPr>
        <p:spPr>
          <a:xfrm>
            <a:off x="2506828" y="3078518"/>
            <a:ext cx="8834800" cy="1193200"/>
          </a:xfrm>
          <a:prstGeom prst="rect">
            <a:avLst/>
          </a:prstGeom>
        </p:spPr>
        <p:txBody>
          <a:bodyPr spcFirstLastPara="1" vert="horz" wrap="square" lIns="121900" tIns="121900" rIns="121900" bIns="121900" rtlCol="0" anchor="ctr" anchorCtr="0">
            <a:noAutofit/>
          </a:bodyPr>
          <a:lstStyle/>
          <a:p>
            <a:pPr>
              <a:spcBef>
                <a:spcPts val="0"/>
              </a:spcBef>
            </a:pPr>
            <a:r>
              <a:rPr lang="en" sz="4800" b="1">
                <a:solidFill>
                  <a:schemeClr val="accent2"/>
                </a:solidFill>
              </a:rPr>
              <a:t>87%</a:t>
            </a:r>
          </a:p>
        </p:txBody>
      </p:sp>
      <p:sp>
        <p:nvSpPr>
          <p:cNvPr id="356" name="Google Shape;356;p29"/>
          <p:cNvSpPr txBox="1">
            <a:spLocks noGrp="1"/>
          </p:cNvSpPr>
          <p:nvPr>
            <p:ph type="subTitle" idx="4294967295"/>
          </p:nvPr>
        </p:nvSpPr>
        <p:spPr>
          <a:xfrm>
            <a:off x="3926710" y="5197137"/>
            <a:ext cx="8834800" cy="617600"/>
          </a:xfrm>
          <a:prstGeom prst="rect">
            <a:avLst/>
          </a:prstGeom>
        </p:spPr>
        <p:txBody>
          <a:bodyPr spcFirstLastPara="1" vert="horz" wrap="square" lIns="121900" tIns="121900" rIns="121900" bIns="121900" rtlCol="0" anchor="t" anchorCtr="0">
            <a:noAutofit/>
          </a:bodyPr>
          <a:lstStyle/>
          <a:p>
            <a:pPr marL="0" indent="0">
              <a:spcBef>
                <a:spcPts val="800"/>
              </a:spcBef>
              <a:spcAft>
                <a:spcPts val="0"/>
              </a:spcAft>
              <a:buNone/>
            </a:pPr>
            <a:r>
              <a:rPr lang="en-US" sz="2800"/>
              <a:t>recall for cancellations was accomplished</a:t>
            </a:r>
          </a:p>
        </p:txBody>
      </p:sp>
      <p:grpSp>
        <p:nvGrpSpPr>
          <p:cNvPr id="358" name="Google Shape;358;p29"/>
          <p:cNvGrpSpPr/>
          <p:nvPr/>
        </p:nvGrpSpPr>
        <p:grpSpPr>
          <a:xfrm>
            <a:off x="995101" y="5080963"/>
            <a:ext cx="1020280" cy="959926"/>
            <a:chOff x="5972700" y="2330200"/>
            <a:chExt cx="411625" cy="387275"/>
          </a:xfrm>
        </p:grpSpPr>
        <p:sp>
          <p:nvSpPr>
            <p:cNvPr id="359" name="Google Shape;359;p2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ln>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121900" tIns="121900" rIns="121900" bIns="121900" anchor="ctr" anchorCtr="0">
              <a:noAutofit/>
            </a:bodyPr>
            <a:lstStyle/>
            <a:p>
              <a:endParaRPr sz="2400"/>
            </a:p>
          </p:txBody>
        </p:sp>
        <p:sp>
          <p:nvSpPr>
            <p:cNvPr id="360" name="Google Shape;360;p2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ln>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121900" tIns="121900" rIns="121900" bIns="121900" anchor="ctr" anchorCtr="0">
              <a:noAutofit/>
            </a:bodyPr>
            <a:lstStyle/>
            <a:p>
              <a:endParaRPr sz="2400"/>
            </a:p>
          </p:txBody>
        </p:sp>
      </p:grpSp>
      <p:grpSp>
        <p:nvGrpSpPr>
          <p:cNvPr id="361" name="Google Shape;361;p29"/>
          <p:cNvGrpSpPr/>
          <p:nvPr/>
        </p:nvGrpSpPr>
        <p:grpSpPr>
          <a:xfrm>
            <a:off x="925713" y="3343890"/>
            <a:ext cx="1089684" cy="790880"/>
            <a:chOff x="4604550" y="3714775"/>
            <a:chExt cx="439625" cy="319075"/>
          </a:xfrm>
        </p:grpSpPr>
        <p:sp>
          <p:nvSpPr>
            <p:cNvPr id="362" name="Google Shape;362;p2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3" name="Google Shape;363;p2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364" name="Google Shape;364;p29"/>
          <p:cNvSpPr txBox="1">
            <a:spLocks noGrp="1"/>
          </p:cNvSpPr>
          <p:nvPr>
            <p:ph type="sldNum" idx="12"/>
          </p:nvPr>
        </p:nvSpPr>
        <p:spPr>
          <a:xfrm>
            <a:off x="-68067" y="6425867"/>
            <a:ext cx="465600" cy="432000"/>
          </a:xfrm>
          <a:prstGeom prst="rect">
            <a:avLst/>
          </a:prstGeom>
        </p:spPr>
        <p:txBody>
          <a:bodyPr spcFirstLastPara="1" vert="horz" wrap="square" lIns="121900" tIns="121900" rIns="121900" bIns="121900" rtlCol="0" anchor="t" anchorCtr="0">
            <a:noAutofit/>
          </a:bodyPr>
          <a:lstStyle/>
          <a:p>
            <a:pPr algn="ctr"/>
            <a:fld id="{00000000-1234-1234-1234-123412341234}" type="slidenum">
              <a:rPr lang="en"/>
              <a:pPr algn="ctr"/>
              <a:t>6</a:t>
            </a:fld>
            <a:endParaRPr dirty="0"/>
          </a:p>
        </p:txBody>
      </p:sp>
      <p:sp>
        <p:nvSpPr>
          <p:cNvPr id="17" name="Google Shape;354;p29">
            <a:extLst>
              <a:ext uri="{FF2B5EF4-FFF2-40B4-BE49-F238E27FC236}">
                <a16:creationId xmlns:a16="http://schemas.microsoft.com/office/drawing/2014/main" id="{FF6A9804-3E74-4121-9CD8-062223D8D3F8}"/>
              </a:ext>
            </a:extLst>
          </p:cNvPr>
          <p:cNvSpPr txBox="1">
            <a:spLocks/>
          </p:cNvSpPr>
          <p:nvPr/>
        </p:nvSpPr>
        <p:spPr>
          <a:xfrm>
            <a:off x="6385369" y="1351302"/>
            <a:ext cx="8834800" cy="617600"/>
          </a:xfrm>
          <a:prstGeom prst="rect">
            <a:avLst/>
          </a:prstGeom>
        </p:spPr>
        <p:txBody>
          <a:bodyPr spcFirstLastPara="1" vert="horz" wrap="square" lIns="121900" tIns="121900" rIns="121900" bIns="12190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spcBef>
                <a:spcPts val="800"/>
              </a:spcBef>
              <a:spcAft>
                <a:spcPts val="0"/>
              </a:spcAft>
              <a:buFont typeface="Arial"/>
              <a:buNone/>
            </a:pPr>
            <a:r>
              <a:rPr lang="en-US" sz="2800"/>
              <a:t>were reviewed</a:t>
            </a:r>
          </a:p>
        </p:txBody>
      </p:sp>
      <p:sp>
        <p:nvSpPr>
          <p:cNvPr id="18" name="Google Shape;355;p29">
            <a:extLst>
              <a:ext uri="{FF2B5EF4-FFF2-40B4-BE49-F238E27FC236}">
                <a16:creationId xmlns:a16="http://schemas.microsoft.com/office/drawing/2014/main" id="{F4A5C3A3-63B4-49BB-AD3F-75A5EF226229}"/>
              </a:ext>
            </a:extLst>
          </p:cNvPr>
          <p:cNvSpPr txBox="1">
            <a:spLocks/>
          </p:cNvSpPr>
          <p:nvPr/>
        </p:nvSpPr>
        <p:spPr>
          <a:xfrm>
            <a:off x="2310836" y="1157138"/>
            <a:ext cx="8834800" cy="1193200"/>
          </a:xfrm>
          <a:prstGeom prst="rect">
            <a:avLst/>
          </a:prstGeom>
          <a:effectLst/>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b="1">
                <a:solidFill>
                  <a:schemeClr val="accent2"/>
                </a:solidFill>
              </a:rPr>
              <a:t>&gt;75k bookings    </a:t>
            </a:r>
          </a:p>
        </p:txBody>
      </p:sp>
      <p:sp>
        <p:nvSpPr>
          <p:cNvPr id="19" name="Google Shape;357;p29">
            <a:extLst>
              <a:ext uri="{FF2B5EF4-FFF2-40B4-BE49-F238E27FC236}">
                <a16:creationId xmlns:a16="http://schemas.microsoft.com/office/drawing/2014/main" id="{8BC9FF2D-2A0F-4B29-B3DB-7E003E1B364C}"/>
              </a:ext>
            </a:extLst>
          </p:cNvPr>
          <p:cNvSpPr/>
          <p:nvPr/>
        </p:nvSpPr>
        <p:spPr>
          <a:xfrm>
            <a:off x="925713" y="1360660"/>
            <a:ext cx="944805" cy="996115"/>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 name="Graphic 2" descr="Presentation with pie chart outline">
            <a:extLst>
              <a:ext uri="{FF2B5EF4-FFF2-40B4-BE49-F238E27FC236}">
                <a16:creationId xmlns:a16="http://schemas.microsoft.com/office/drawing/2014/main" id="{3002EC78-B136-4C82-A676-1B05C8B366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5369" y="145656"/>
            <a:ext cx="914400" cy="914400"/>
          </a:xfrm>
          <a:prstGeom prst="rect">
            <a:avLst/>
          </a:prstGeom>
        </p:spPr>
      </p:pic>
      <p:sp>
        <p:nvSpPr>
          <p:cNvPr id="4" name="Rectangle 3">
            <a:extLst>
              <a:ext uri="{FF2B5EF4-FFF2-40B4-BE49-F238E27FC236}">
                <a16:creationId xmlns:a16="http://schemas.microsoft.com/office/drawing/2014/main" id="{44EF30A7-E23B-4077-B485-C742AB79A462}"/>
              </a:ext>
            </a:extLst>
          </p:cNvPr>
          <p:cNvSpPr/>
          <p:nvPr/>
        </p:nvSpPr>
        <p:spPr>
          <a:xfrm>
            <a:off x="3926710" y="110199"/>
            <a:ext cx="2525115" cy="923330"/>
          </a:xfrm>
          <a:prstGeom prst="rect">
            <a:avLst/>
          </a:prstGeom>
          <a:noFill/>
        </p:spPr>
        <p:txBody>
          <a:bodyPr wrap="none" lIns="91440" tIns="45720" rIns="91440" bIns="45720">
            <a:spAutoFit/>
          </a:bodyPr>
          <a:lstStyle/>
          <a:p>
            <a:pPr algn="ctr"/>
            <a:r>
              <a:rPr lang="en-US" sz="5400" b="0" cap="none" spc="0">
                <a:ln w="0"/>
                <a:effectLst>
                  <a:reflection blurRad="6350" stA="53000" endA="300" endPos="35500" dir="5400000" sy="-90000" algn="bl" rotWithShape="0"/>
                </a:effectLst>
                <a:latin typeface="+mj-lt"/>
              </a:rPr>
              <a:t>RESULTS</a:t>
            </a:r>
            <a:endParaRPr lang="bs-Latn-BA" sz="5400" b="0" cap="none" spc="0">
              <a:ln w="0"/>
              <a:effectLst>
                <a:reflection blurRad="6350" stA="53000" endA="300" endPos="35500" dir="5400000" sy="-90000" algn="bl" rotWithShape="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D65054-AF7F-4AEA-A3F0-370B50B408EC}"/>
              </a:ext>
            </a:extLst>
          </p:cNvPr>
          <p:cNvSpPr txBox="1"/>
          <p:nvPr/>
        </p:nvSpPr>
        <p:spPr>
          <a:xfrm>
            <a:off x="1692194" y="6421120"/>
            <a:ext cx="8030926" cy="246221"/>
          </a:xfrm>
          <a:prstGeom prst="rect">
            <a:avLst/>
          </a:prstGeom>
          <a:noFill/>
        </p:spPr>
        <p:txBody>
          <a:bodyPr wrap="square">
            <a:spAutoFit/>
          </a:bodyPr>
          <a:lstStyle/>
          <a:p>
            <a:r>
              <a:rPr lang="en-US" sz="1000">
                <a:solidFill>
                  <a:srgbClr val="0070C0"/>
                </a:solidFill>
              </a:rPr>
              <a:t>Code for the app can be found in GitHub repository: </a:t>
            </a:r>
            <a:r>
              <a:rPr lang="en-US" sz="1000" u="sng">
                <a:solidFill>
                  <a:schemeClr val="accent1">
                    <a:lumMod val="60000"/>
                    <a:lumOff val="40000"/>
                  </a:schemeClr>
                </a:solidFill>
                <a:hlinkClick r:id="rId2"/>
              </a:rPr>
              <a:t>https://github.com/LorenzoPigozzi/Business_Cases/tree/main/Case%202</a:t>
            </a:r>
            <a:endParaRPr lang="en-US" sz="1000" u="sng">
              <a:solidFill>
                <a:schemeClr val="accent1">
                  <a:lumMod val="60000"/>
                  <a:lumOff val="40000"/>
                </a:schemeClr>
              </a:solidFill>
            </a:endParaRPr>
          </a:p>
        </p:txBody>
      </p:sp>
      <p:sp>
        <p:nvSpPr>
          <p:cNvPr id="5" name="Title 1">
            <a:extLst>
              <a:ext uri="{FF2B5EF4-FFF2-40B4-BE49-F238E27FC236}">
                <a16:creationId xmlns:a16="http://schemas.microsoft.com/office/drawing/2014/main" id="{01C0DFFE-F063-401A-9C43-F21727EDF79A}"/>
              </a:ext>
            </a:extLst>
          </p:cNvPr>
          <p:cNvSpPr txBox="1">
            <a:spLocks/>
          </p:cNvSpPr>
          <p:nvPr/>
        </p:nvSpPr>
        <p:spPr>
          <a:xfrm>
            <a:off x="395243" y="225379"/>
            <a:ext cx="10131425" cy="771348"/>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a:p>
        </p:txBody>
      </p:sp>
      <p:sp>
        <p:nvSpPr>
          <p:cNvPr id="6" name="Title 1">
            <a:extLst>
              <a:ext uri="{FF2B5EF4-FFF2-40B4-BE49-F238E27FC236}">
                <a16:creationId xmlns:a16="http://schemas.microsoft.com/office/drawing/2014/main" id="{77D05138-3578-4AB2-8332-8852237BF5C7}"/>
              </a:ext>
            </a:extLst>
          </p:cNvPr>
          <p:cNvSpPr txBox="1">
            <a:spLocks/>
          </p:cNvSpPr>
          <p:nvPr/>
        </p:nvSpPr>
        <p:spPr>
          <a:xfrm>
            <a:off x="547643" y="377779"/>
            <a:ext cx="10131425" cy="771348"/>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DEPLOYMENT</a:t>
            </a:r>
          </a:p>
        </p:txBody>
      </p:sp>
      <p:pic>
        <p:nvPicPr>
          <p:cNvPr id="7" name="Picture 6">
            <a:extLst>
              <a:ext uri="{FF2B5EF4-FFF2-40B4-BE49-F238E27FC236}">
                <a16:creationId xmlns:a16="http://schemas.microsoft.com/office/drawing/2014/main" id="{E50A283C-98CD-4BF5-9530-1CE2AFBCC10E}"/>
              </a:ext>
            </a:extLst>
          </p:cNvPr>
          <p:cNvPicPr>
            <a:picLocks noChangeAspect="1"/>
          </p:cNvPicPr>
          <p:nvPr/>
        </p:nvPicPr>
        <p:blipFill>
          <a:blip r:embed="rId3"/>
          <a:stretch>
            <a:fillRect/>
          </a:stretch>
        </p:blipFill>
        <p:spPr>
          <a:xfrm>
            <a:off x="1134621" y="1149127"/>
            <a:ext cx="4846301" cy="2395056"/>
          </a:xfrm>
          <a:prstGeom prst="rect">
            <a:avLst/>
          </a:prstGeom>
          <a:ln>
            <a:solidFill>
              <a:schemeClr val="bg1"/>
            </a:solid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2B4107F7-AE9A-4573-B546-293330770846}"/>
              </a:ext>
            </a:extLst>
          </p:cNvPr>
          <p:cNvPicPr>
            <a:picLocks noChangeAspect="1"/>
          </p:cNvPicPr>
          <p:nvPr/>
        </p:nvPicPr>
        <p:blipFill>
          <a:blip r:embed="rId4"/>
          <a:stretch>
            <a:fillRect/>
          </a:stretch>
        </p:blipFill>
        <p:spPr>
          <a:xfrm>
            <a:off x="3171172" y="2497829"/>
            <a:ext cx="5024326" cy="2526769"/>
          </a:xfrm>
          <a:prstGeom prst="rect">
            <a:avLst/>
          </a:prstGeom>
          <a:ln>
            <a:solidFill>
              <a:schemeClr val="bg1"/>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C963BAAB-8FA4-4AD1-9B27-0C17B6071583}"/>
              </a:ext>
            </a:extLst>
          </p:cNvPr>
          <p:cNvPicPr>
            <a:picLocks noChangeAspect="1"/>
          </p:cNvPicPr>
          <p:nvPr/>
        </p:nvPicPr>
        <p:blipFill>
          <a:blip r:embed="rId5"/>
          <a:stretch>
            <a:fillRect/>
          </a:stretch>
        </p:blipFill>
        <p:spPr>
          <a:xfrm>
            <a:off x="6192848" y="3846531"/>
            <a:ext cx="5075606" cy="2526769"/>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8662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174296-0D3F-461B-87D1-CB1A95C6A033}"/>
              </a:ext>
            </a:extLst>
          </p:cNvPr>
          <p:cNvSpPr txBox="1"/>
          <p:nvPr/>
        </p:nvSpPr>
        <p:spPr>
          <a:xfrm>
            <a:off x="2469824" y="1960197"/>
            <a:ext cx="7578018" cy="769441"/>
          </a:xfrm>
          <a:prstGeom prst="rect">
            <a:avLst/>
          </a:prstGeom>
          <a:noFill/>
        </p:spPr>
        <p:txBody>
          <a:bodyPr wrap="square" rtlCol="0">
            <a:spAutoFit/>
          </a:bodyPr>
          <a:lstStyle/>
          <a:p>
            <a:r>
              <a:rPr lang="en-US" sz="4400">
                <a:latin typeface="Bauhaus 93" panose="04030905020B02020C02" pitchFamily="82" charset="0"/>
              </a:rPr>
              <a:t>Thank you for your attention!</a:t>
            </a:r>
          </a:p>
        </p:txBody>
      </p:sp>
      <p:sp>
        <p:nvSpPr>
          <p:cNvPr id="4" name="TextBox 3">
            <a:extLst>
              <a:ext uri="{FF2B5EF4-FFF2-40B4-BE49-F238E27FC236}">
                <a16:creationId xmlns:a16="http://schemas.microsoft.com/office/drawing/2014/main" id="{5398E007-3E8C-416E-8D30-614A2BA87B72}"/>
              </a:ext>
            </a:extLst>
          </p:cNvPr>
          <p:cNvSpPr txBox="1"/>
          <p:nvPr/>
        </p:nvSpPr>
        <p:spPr>
          <a:xfrm>
            <a:off x="4465162" y="3223389"/>
            <a:ext cx="3261675" cy="1809947"/>
          </a:xfrm>
          <a:prstGeom prst="rect">
            <a:avLst/>
          </a:prstGeom>
          <a:noFill/>
        </p:spPr>
        <p:txBody>
          <a:bodyPr wrap="square" rtlCol="0">
            <a:spAutoFit/>
          </a:bodyPr>
          <a:lstStyle/>
          <a:p>
            <a:pPr algn="ctr">
              <a:lnSpc>
                <a:spcPct val="115000"/>
              </a:lnSpc>
              <a:spcAft>
                <a:spcPts val="1000"/>
              </a:spcAft>
            </a:pPr>
            <a:r>
              <a:rPr lang="en-US" sz="2800">
                <a:effectLst/>
                <a:latin typeface="Bauhaus 93" panose="04030905020B02020C02" pitchFamily="82" charset="0"/>
                <a:ea typeface="Calibri" panose="020F0502020204030204" pitchFamily="34" charset="0"/>
                <a:cs typeface="Calibri" panose="020F0502020204030204" pitchFamily="34" charset="0"/>
              </a:rPr>
              <a:t>Lorenzo </a:t>
            </a:r>
            <a:r>
              <a:rPr lang="en-US" sz="2800" err="1">
                <a:effectLst/>
                <a:latin typeface="Bauhaus 93" panose="04030905020B02020C02" pitchFamily="82" charset="0"/>
                <a:ea typeface="Calibri" panose="020F0502020204030204" pitchFamily="34" charset="0"/>
                <a:cs typeface="Calibri" panose="020F0502020204030204" pitchFamily="34" charset="0"/>
              </a:rPr>
              <a:t>Pigozzi</a:t>
            </a:r>
            <a:endParaRPr lang="en-US" sz="2800">
              <a:latin typeface="Bauhaus 93" panose="04030905020B02020C02" pitchFamily="82" charset="0"/>
              <a:ea typeface="Calibri" panose="020F0502020204030204" pitchFamily="34" charset="0"/>
              <a:cs typeface="Calibri" panose="020F0502020204030204" pitchFamily="34" charset="0"/>
            </a:endParaRPr>
          </a:p>
          <a:p>
            <a:pPr algn="ctr">
              <a:lnSpc>
                <a:spcPct val="115000"/>
              </a:lnSpc>
              <a:spcAft>
                <a:spcPts val="1000"/>
              </a:spcAft>
            </a:pPr>
            <a:r>
              <a:rPr lang="en-US" sz="2800">
                <a:effectLst/>
                <a:latin typeface="Bauhaus 93" panose="04030905020B02020C02" pitchFamily="82" charset="0"/>
                <a:ea typeface="Calibri" panose="020F0502020204030204" pitchFamily="34" charset="0"/>
                <a:cs typeface="Calibri" panose="020F0502020204030204" pitchFamily="34" charset="0"/>
              </a:rPr>
              <a:t>Nguyen </a:t>
            </a:r>
            <a:r>
              <a:rPr lang="en-US" sz="2800" err="1">
                <a:effectLst/>
                <a:latin typeface="Bauhaus 93" panose="04030905020B02020C02" pitchFamily="82" charset="0"/>
                <a:ea typeface="Calibri" panose="020F0502020204030204" pitchFamily="34" charset="0"/>
                <a:cs typeface="Calibri" panose="020F0502020204030204" pitchFamily="34" charset="0"/>
              </a:rPr>
              <a:t>Huy</a:t>
            </a:r>
            <a:r>
              <a:rPr lang="en-US" sz="2800">
                <a:effectLst/>
                <a:latin typeface="Bauhaus 93" panose="04030905020B02020C02" pitchFamily="82" charset="0"/>
                <a:ea typeface="Calibri" panose="020F0502020204030204" pitchFamily="34" charset="0"/>
                <a:cs typeface="Calibri" panose="020F0502020204030204" pitchFamily="34" charset="0"/>
              </a:rPr>
              <a:t> </a:t>
            </a:r>
            <a:r>
              <a:rPr lang="en-US" sz="2800" err="1">
                <a:effectLst/>
                <a:latin typeface="Bauhaus 93" panose="04030905020B02020C02" pitchFamily="82" charset="0"/>
                <a:ea typeface="Calibri" panose="020F0502020204030204" pitchFamily="34" charset="0"/>
                <a:cs typeface="Calibri" panose="020F0502020204030204" pitchFamily="34" charset="0"/>
              </a:rPr>
              <a:t>Phuc</a:t>
            </a:r>
            <a:endParaRPr lang="en-US" sz="2800">
              <a:effectLst/>
              <a:latin typeface="Bauhaus 93" panose="04030905020B02020C02" pitchFamily="82" charset="0"/>
              <a:ea typeface="Calibri" panose="020F0502020204030204" pitchFamily="34" charset="0"/>
              <a:cs typeface="Calibri" panose="020F0502020204030204" pitchFamily="34" charset="0"/>
            </a:endParaRPr>
          </a:p>
          <a:p>
            <a:pPr algn="ctr">
              <a:lnSpc>
                <a:spcPct val="115000"/>
              </a:lnSpc>
              <a:spcAft>
                <a:spcPts val="1000"/>
              </a:spcAft>
            </a:pPr>
            <a:r>
              <a:rPr lang="en-US" sz="2800">
                <a:effectLst/>
                <a:latin typeface="Bauhaus 93" panose="04030905020B02020C02" pitchFamily="82" charset="0"/>
                <a:ea typeface="Calibri" panose="020F0502020204030204" pitchFamily="34" charset="0"/>
              </a:rPr>
              <a:t>Ema Mandura</a:t>
            </a:r>
            <a:endParaRPr lang="bs-Latn-BA" sz="2800">
              <a:latin typeface="Bauhaus 93" panose="04030905020B02020C02" pitchFamily="82" charset="0"/>
            </a:endParaRPr>
          </a:p>
        </p:txBody>
      </p:sp>
    </p:spTree>
    <p:extLst>
      <p:ext uri="{BB962C8B-B14F-4D97-AF65-F5344CB8AC3E}">
        <p14:creationId xmlns:p14="http://schemas.microsoft.com/office/powerpoint/2010/main" val="2095246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6D5668-1971-40BB-BC7C-94C9B101AAB7}">
  <ds:schemaRefs>
    <ds:schemaRef ds:uri="71af3243-3dd4-4a8d-8c0d-dd76da1f02a5"/>
    <ds:schemaRef ds:uri="16c05727-aa75-4e4a-9b5f-8a80a1165891"/>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{DD16B80F-61C4-4C4E-8896-1D676EF41879}tf89606788_win32</Template>
  <TotalTime>235</TotalTime>
  <Words>561</Words>
  <Application>Microsoft Office PowerPoint</Application>
  <PresentationFormat>Widescreen</PresentationFormat>
  <Paragraphs>87</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Bauhaus 93</vt:lpstr>
      <vt:lpstr>Calibri</vt:lpstr>
      <vt:lpstr>Calibri Light</vt:lpstr>
      <vt:lpstr>Celestial</vt:lpstr>
      <vt:lpstr>HOTEL BOOKING CANCELLATIONS</vt:lpstr>
      <vt:lpstr>PowerPoint Presentation</vt:lpstr>
      <vt:lpstr>PowerPoint Presentation</vt:lpstr>
      <vt:lpstr>PowerPoint Presentation</vt:lpstr>
      <vt:lpstr>PowerPoint Presentation</vt:lpstr>
      <vt:lpstr>78%</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CANCELLATIONS</dc:title>
  <dc:creator>Lorenzo Pigozzi</dc:creator>
  <cp:lastModifiedBy>Nguyen Huy Phuc</cp:lastModifiedBy>
  <cp:revision>12</cp:revision>
  <dcterms:created xsi:type="dcterms:W3CDTF">2021-03-13T19:21:09Z</dcterms:created>
  <dcterms:modified xsi:type="dcterms:W3CDTF">2021-03-15T22:55:33Z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