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8288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 Marta Rodrigues Barbosa da Silva" initials="AMRBdS" lastIdx="3" clrIdx="0">
    <p:extLst>
      <p:ext uri="{19B8F6BF-5375-455C-9EA6-DF929625EA0E}">
        <p15:presenceInfo xmlns:p15="http://schemas.microsoft.com/office/powerpoint/2012/main" userId="Ana Marta Rodrigues Barbosa da Sil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2" d="100"/>
          <a:sy n="42" d="100"/>
        </p:scale>
        <p:origin x="104" y="-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8T17:05:23.232" idx="1">
    <p:pos x="10" y="10"/>
    <p:text>Put font as</p:text>
    <p:extLst>
      <p:ext uri="{C676402C-5697-4E1C-873F-D02D1690AC5C}">
        <p15:threadingInfo xmlns:p15="http://schemas.microsoft.com/office/powerpoint/2012/main" timeZoneBias="0"/>
      </p:ext>
    </p:extLst>
  </p:cm>
  <p:cm authorId="1" dt="2021-01-28T17:05:45.652" idx="2">
    <p:pos x="10" y="146"/>
    <p:text>size</p:text>
    <p:extLst>
      <p:ext uri="{C676402C-5697-4E1C-873F-D02D1690AC5C}">
        <p15:threadingInfo xmlns:p15="http://schemas.microsoft.com/office/powerpoint/2012/main" timeZoneBias="0">
          <p15:parentCm authorId="1" idx="1"/>
        </p15:threadingInfo>
      </p:ext>
    </p:extLst>
  </p:cm>
  <p:cm authorId="1" dt="2021-01-28T17:06:23.097" idx="3">
    <p:pos x="10" y="282"/>
    <p:text>13</p:text>
    <p:extLst>
      <p:ext uri="{C676402C-5697-4E1C-873F-D02D1690AC5C}">
        <p15:threadingInfo xmlns:p15="http://schemas.microsoft.com/office/powerpoint/2012/main" timeZoneBias="0">
          <p15:parentCm authorId="1" idx="1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26"/>
            <a:ext cx="15544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76"/>
            <a:ext cx="13716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331D-D4B3-4C06-B236-25CA15A32DE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D601-A0F0-4266-BBE3-C1168C7C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331D-D4B3-4C06-B236-25CA15A32DE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D601-A0F0-4266-BBE3-C1168C7C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9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0250"/>
            <a:ext cx="394335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0250"/>
            <a:ext cx="1160145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331D-D4B3-4C06-B236-25CA15A32DE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D601-A0F0-4266-BBE3-C1168C7C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5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331D-D4B3-4C06-B236-25CA15A32DE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D601-A0F0-4266-BBE3-C1168C7C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6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419479"/>
            <a:ext cx="157734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178929"/>
            <a:ext cx="157734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331D-D4B3-4C06-B236-25CA15A32DE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D601-A0F0-4266-BBE3-C1168C7C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6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331D-D4B3-4C06-B236-25CA15A32DE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D601-A0F0-4266-BBE3-C1168C7C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8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3"/>
            <a:ext cx="157734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362326"/>
            <a:ext cx="773668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010150"/>
            <a:ext cx="773668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010150"/>
            <a:ext cx="777478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331D-D4B3-4C06-B236-25CA15A32DE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D601-A0F0-4266-BBE3-C1168C7C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9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331D-D4B3-4C06-B236-25CA15A32DE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D601-A0F0-4266-BBE3-C1168C7C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331D-D4B3-4C06-B236-25CA15A32DE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D601-A0F0-4266-BBE3-C1168C7C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2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3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331D-D4B3-4C06-B236-25CA15A32DE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D601-A0F0-4266-BBE3-C1168C7C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3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331D-D4B3-4C06-B236-25CA15A32DE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D601-A0F0-4266-BBE3-C1168C7C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1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2331D-D4B3-4C06-B236-25CA15A32DE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12703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6D601-A0F0-4266-BBE3-C1168C7C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9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795C36-A6C7-46E2-8735-4408A32FABD0}"/>
              </a:ext>
            </a:extLst>
          </p:cNvPr>
          <p:cNvSpPr/>
          <p:nvPr/>
        </p:nvSpPr>
        <p:spPr>
          <a:xfrm>
            <a:off x="145143" y="130629"/>
            <a:ext cx="17997714" cy="186962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711760-5A56-4A35-B307-D803354D9E44}"/>
              </a:ext>
            </a:extLst>
          </p:cNvPr>
          <p:cNvSpPr/>
          <p:nvPr/>
        </p:nvSpPr>
        <p:spPr>
          <a:xfrm>
            <a:off x="145143" y="2136319"/>
            <a:ext cx="5921828" cy="11449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A81AD0-BF01-4DDB-A707-6D5D97CE7994}"/>
              </a:ext>
            </a:extLst>
          </p:cNvPr>
          <p:cNvSpPr/>
          <p:nvPr/>
        </p:nvSpPr>
        <p:spPr>
          <a:xfrm>
            <a:off x="6267450" y="2136319"/>
            <a:ext cx="5921828" cy="11449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860AE9-DD17-4E87-AC9A-3034345F4738}"/>
              </a:ext>
            </a:extLst>
          </p:cNvPr>
          <p:cNvSpPr/>
          <p:nvPr/>
        </p:nvSpPr>
        <p:spPr>
          <a:xfrm>
            <a:off x="12374978" y="2196798"/>
            <a:ext cx="5753100" cy="11449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28164-67C6-48DA-A51F-C4E4F5F1026A}"/>
              </a:ext>
            </a:extLst>
          </p:cNvPr>
          <p:cNvSpPr txBox="1"/>
          <p:nvPr/>
        </p:nvSpPr>
        <p:spPr>
          <a:xfrm>
            <a:off x="431056" y="530740"/>
            <a:ext cx="114561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ELEMENTS AFFECTING THE SALARY OF THE SEXIEST ROLE OF 21 CENTURY, DATA SCIENTIST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B31139-7605-454B-8935-A417FF194F6A}"/>
              </a:ext>
            </a:extLst>
          </p:cNvPr>
          <p:cNvSpPr txBox="1"/>
          <p:nvPr/>
        </p:nvSpPr>
        <p:spPr>
          <a:xfrm>
            <a:off x="16038287" y="162602"/>
            <a:ext cx="2104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Group members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592FA4-3DE5-4835-9109-D83DD7882CD3}"/>
              </a:ext>
            </a:extLst>
          </p:cNvPr>
          <p:cNvSpPr txBox="1"/>
          <p:nvPr/>
        </p:nvSpPr>
        <p:spPr>
          <a:xfrm>
            <a:off x="145142" y="130630"/>
            <a:ext cx="6484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MDSAA – Statistic for Data Science project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D2EBE-732C-49AD-B501-DCA4D8C19815}"/>
              </a:ext>
            </a:extLst>
          </p:cNvPr>
          <p:cNvSpPr txBox="1"/>
          <p:nvPr/>
        </p:nvSpPr>
        <p:spPr>
          <a:xfrm>
            <a:off x="16038287" y="594685"/>
            <a:ext cx="2104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M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</a:rPr>
              <a:t>M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</a:rPr>
              <a:t>M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A28F4D-FFBE-4542-AFFA-D03E7261E84D}"/>
              </a:ext>
            </a:extLst>
          </p:cNvPr>
          <p:cNvSpPr/>
          <p:nvPr/>
        </p:nvSpPr>
        <p:spPr>
          <a:xfrm>
            <a:off x="6467301" y="2287896"/>
            <a:ext cx="5536277" cy="771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What is the impact of education major on salary</a:t>
            </a:r>
          </a:p>
          <a:p>
            <a:pPr algn="ctr"/>
            <a:r>
              <a:rPr lang="en-US" dirty="0"/>
              <a:t>Martha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3B3194-7DDE-4930-96ED-692680D887E4}"/>
              </a:ext>
            </a:extLst>
          </p:cNvPr>
          <p:cNvSpPr/>
          <p:nvPr/>
        </p:nvSpPr>
        <p:spPr>
          <a:xfrm>
            <a:off x="6523200" y="10363568"/>
            <a:ext cx="5536277" cy="771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What is the impact of programming language on salary</a:t>
            </a:r>
          </a:p>
          <a:p>
            <a:pPr algn="ctr"/>
            <a:r>
              <a:rPr lang="en-US" dirty="0" err="1"/>
              <a:t>Mayu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0DB90B-13C0-4AE9-B95E-E32B3F3470AB}"/>
              </a:ext>
            </a:extLst>
          </p:cNvPr>
          <p:cNvSpPr/>
          <p:nvPr/>
        </p:nvSpPr>
        <p:spPr>
          <a:xfrm>
            <a:off x="6467301" y="6410079"/>
            <a:ext cx="5536277" cy="771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What is the impact of Year of Experience on salary</a:t>
            </a:r>
          </a:p>
          <a:p>
            <a:pPr algn="ctr"/>
            <a:r>
              <a:rPr lang="en-US" dirty="0"/>
              <a:t>Natalia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FEE57-B81C-4C83-BE75-10EEED51F5C2}"/>
              </a:ext>
            </a:extLst>
          </p:cNvPr>
          <p:cNvSpPr/>
          <p:nvPr/>
        </p:nvSpPr>
        <p:spPr>
          <a:xfrm>
            <a:off x="12498169" y="2287896"/>
            <a:ext cx="5536277" cy="771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How different job titles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 impacted salary?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B28704-7786-413D-8FC6-9BFD616D238B}"/>
              </a:ext>
            </a:extLst>
          </p:cNvPr>
          <p:cNvSpPr/>
          <p:nvPr/>
        </p:nvSpPr>
        <p:spPr>
          <a:xfrm>
            <a:off x="6467301" y="3189751"/>
            <a:ext cx="5592176" cy="30405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en-US" sz="1800" b="1" dirty="0"/>
              <a:t>Comments</a:t>
            </a:r>
          </a:p>
          <a:p>
            <a:pPr marL="285750" indent="-285750">
              <a:buFontTx/>
              <a:buChar char="-"/>
            </a:pPr>
            <a:r>
              <a:rPr lang="en-US" b="1" dirty="0" err="1"/>
              <a:t>Barplot</a:t>
            </a:r>
            <a:r>
              <a:rPr lang="en-US" b="1" dirty="0"/>
              <a:t> with all</a:t>
            </a:r>
            <a:endParaRPr lang="en-US" sz="1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B1E448-367C-4141-BCC8-20126C9B64F4}"/>
              </a:ext>
            </a:extLst>
          </p:cNvPr>
          <p:cNvSpPr/>
          <p:nvPr/>
        </p:nvSpPr>
        <p:spPr>
          <a:xfrm>
            <a:off x="159922" y="2136318"/>
            <a:ext cx="5921828" cy="11449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AADC1B-1DBC-400B-A0DF-2B72FC057078}"/>
              </a:ext>
            </a:extLst>
          </p:cNvPr>
          <p:cNvSpPr/>
          <p:nvPr/>
        </p:nvSpPr>
        <p:spPr>
          <a:xfrm>
            <a:off x="12498169" y="3146201"/>
            <a:ext cx="5536276" cy="1120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en-US" sz="1200" b="1" dirty="0"/>
              <a:t>Comments</a:t>
            </a:r>
          </a:p>
        </p:txBody>
      </p:sp>
      <p:graphicFrame>
        <p:nvGraphicFramePr>
          <p:cNvPr id="3" name="Table 17">
            <a:extLst>
              <a:ext uri="{FF2B5EF4-FFF2-40B4-BE49-F238E27FC236}">
                <a16:creationId xmlns:a16="http://schemas.microsoft.com/office/drawing/2014/main" id="{FDA44774-2910-4954-ACB5-B3EA26CC4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55500"/>
              </p:ext>
            </p:extLst>
          </p:nvPr>
        </p:nvGraphicFramePr>
        <p:xfrm>
          <a:off x="15162798" y="3377820"/>
          <a:ext cx="2328636" cy="185449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78268">
                  <a:extLst>
                    <a:ext uri="{9D8B030D-6E8A-4147-A177-3AD203B41FA5}">
                      <a16:colId xmlns:a16="http://schemas.microsoft.com/office/drawing/2014/main" val="2148085622"/>
                    </a:ext>
                  </a:extLst>
                </a:gridCol>
                <a:gridCol w="495307">
                  <a:extLst>
                    <a:ext uri="{9D8B030D-6E8A-4147-A177-3AD203B41FA5}">
                      <a16:colId xmlns:a16="http://schemas.microsoft.com/office/drawing/2014/main" val="1937459058"/>
                    </a:ext>
                  </a:extLst>
                </a:gridCol>
                <a:gridCol w="455061">
                  <a:extLst>
                    <a:ext uri="{9D8B030D-6E8A-4147-A177-3AD203B41FA5}">
                      <a16:colId xmlns:a16="http://schemas.microsoft.com/office/drawing/2014/main" val="2854250010"/>
                    </a:ext>
                  </a:extLst>
                </a:gridCol>
              </a:tblGrid>
              <a:tr h="397321"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/>
                        <a:t>~ Annual Salary (k$)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Coefficients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S.E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682729"/>
                  </a:ext>
                </a:extLst>
              </a:tr>
              <a:tr h="397321"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Data Scientist /</a:t>
                      </a:r>
                    </a:p>
                    <a:p>
                      <a:r>
                        <a:rPr lang="en-US" sz="900" b="1" dirty="0">
                          <a:effectLst/>
                        </a:rPr>
                        <a:t>ML Specialist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effectLst/>
                        </a:rPr>
                        <a:t>2.876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/>
                        <a:t>0.409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2116471"/>
                  </a:ext>
                </a:extLst>
              </a:tr>
              <a:tr h="397321"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effectLst/>
                        </a:rPr>
                        <a:t>Database Administrator 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effectLst/>
                        </a:rPr>
                        <a:t>-3.092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/>
                        <a:t>0.475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995288"/>
                  </a:ext>
                </a:extLst>
              </a:tr>
              <a:tr h="397321"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Data /Business</a:t>
                      </a:r>
                    </a:p>
                    <a:p>
                      <a:r>
                        <a:rPr lang="en-US" sz="900" b="1" dirty="0">
                          <a:effectLst/>
                        </a:rPr>
                        <a:t>Analyst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effectLst/>
                        </a:rPr>
                        <a:t>-1.141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/>
                        <a:t>0.427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1710467"/>
                  </a:ext>
                </a:extLst>
              </a:tr>
              <a:tr h="265214"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effectLst/>
                        </a:rPr>
                        <a:t>Data Engineer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effectLst/>
                        </a:rPr>
                        <a:t>4.061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/>
                        <a:t>0.524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5139240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42E9DE98-54A7-40BC-90D5-6AFAA88F138E}"/>
              </a:ext>
            </a:extLst>
          </p:cNvPr>
          <p:cNvSpPr/>
          <p:nvPr/>
        </p:nvSpPr>
        <p:spPr>
          <a:xfrm>
            <a:off x="337918" y="6410079"/>
            <a:ext cx="5536277" cy="771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Salary of data jobs in the world</a:t>
            </a:r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EFC14917-7216-487D-ABBB-BED62F38C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8167" y="5349552"/>
            <a:ext cx="5536276" cy="161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28719C9-354A-4CB2-A868-4C55DAD35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55" y="7273566"/>
            <a:ext cx="5354877" cy="290318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A99120C-66B9-4B55-A55E-07D436835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56" y="10477381"/>
            <a:ext cx="4600904" cy="220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Table 22">
            <a:extLst>
              <a:ext uri="{FF2B5EF4-FFF2-40B4-BE49-F238E27FC236}">
                <a16:creationId xmlns:a16="http://schemas.microsoft.com/office/drawing/2014/main" id="{C05FCAD6-F622-4880-85D0-94BCD157C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932525"/>
              </p:ext>
            </p:extLst>
          </p:nvPr>
        </p:nvGraphicFramePr>
        <p:xfrm>
          <a:off x="9069859" y="3295504"/>
          <a:ext cx="2347784" cy="18842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20771">
                  <a:extLst>
                    <a:ext uri="{9D8B030D-6E8A-4147-A177-3AD203B41FA5}">
                      <a16:colId xmlns:a16="http://schemas.microsoft.com/office/drawing/2014/main" val="2186524611"/>
                    </a:ext>
                  </a:extLst>
                </a:gridCol>
                <a:gridCol w="612017">
                  <a:extLst>
                    <a:ext uri="{9D8B030D-6E8A-4147-A177-3AD203B41FA5}">
                      <a16:colId xmlns:a16="http://schemas.microsoft.com/office/drawing/2014/main" val="3174148815"/>
                    </a:ext>
                  </a:extLst>
                </a:gridCol>
                <a:gridCol w="614996">
                  <a:extLst>
                    <a:ext uri="{9D8B030D-6E8A-4147-A177-3AD203B41FA5}">
                      <a16:colId xmlns:a16="http://schemas.microsoft.com/office/drawing/2014/main" val="2662405685"/>
                    </a:ext>
                  </a:extLst>
                </a:gridCol>
              </a:tblGrid>
              <a:tr h="452743">
                <a:tc>
                  <a:txBody>
                    <a:bodyPr/>
                    <a:lstStyle/>
                    <a:p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Annual Salary (k$) ~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Coefficients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S.E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957219"/>
                  </a:ext>
                </a:extLst>
              </a:tr>
              <a:tr h="327438">
                <a:tc>
                  <a:txBody>
                    <a:bodyPr/>
                    <a:lstStyle/>
                    <a:p>
                      <a:pPr marL="0" algn="l" defTabSz="1828800" rtl="0" eaLnBrk="1" latinLnBrk="0" hangingPunct="1"/>
                      <a:r>
                        <a:rPr lang="en-GB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0" dirty="0"/>
                        <a:t>1.615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85034"/>
                  </a:ext>
                </a:extLst>
              </a:tr>
              <a:tr h="308113">
                <a:tc>
                  <a:txBody>
                    <a:bodyPr/>
                    <a:lstStyle/>
                    <a:p>
                      <a:r>
                        <a:rPr lang="pt-PT" sz="900" b="1" dirty="0" err="1"/>
                        <a:t>Maths</a:t>
                      </a:r>
                      <a:r>
                        <a:rPr lang="pt-PT" sz="900" b="1" dirty="0"/>
                        <a:t> &amp; </a:t>
                      </a:r>
                      <a:r>
                        <a:rPr lang="pt-PT" sz="900" b="1" dirty="0" err="1"/>
                        <a:t>Stats</a:t>
                      </a:r>
                      <a:endParaRPr lang="en-GB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0" dirty="0"/>
                        <a:t>7.214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0" dirty="0"/>
                        <a:t>1.476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289867"/>
                  </a:ext>
                </a:extLst>
              </a:tr>
              <a:tr h="452743">
                <a:tc>
                  <a:txBody>
                    <a:bodyPr/>
                    <a:lstStyle/>
                    <a:p>
                      <a:r>
                        <a:rPr lang="en-GB" sz="900" b="1" dirty="0"/>
                        <a:t>Another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0" dirty="0"/>
                        <a:t>5.089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0" dirty="0"/>
                        <a:t>1.401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324945"/>
                  </a:ext>
                </a:extLst>
              </a:tr>
              <a:tr h="343223">
                <a:tc>
                  <a:txBody>
                    <a:bodyPr/>
                    <a:lstStyle/>
                    <a:p>
                      <a:r>
                        <a:rPr lang="en-GB" sz="900" b="1" dirty="0" err="1"/>
                        <a:t>Computer.science</a:t>
                      </a:r>
                      <a:endParaRPr lang="en-GB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0" dirty="0"/>
                        <a:t>2.540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0" dirty="0"/>
                        <a:t>1.261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529839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FAAEDDF6-DD74-4123-BBB3-F7F0652A3302}"/>
              </a:ext>
            </a:extLst>
          </p:cNvPr>
          <p:cNvSpPr/>
          <p:nvPr/>
        </p:nvSpPr>
        <p:spPr>
          <a:xfrm>
            <a:off x="490318" y="2229021"/>
            <a:ext cx="5536277" cy="771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Our problem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8A438B-712B-4879-8418-D7E3869A6FB8}"/>
              </a:ext>
            </a:extLst>
          </p:cNvPr>
          <p:cNvSpPr/>
          <p:nvPr/>
        </p:nvSpPr>
        <p:spPr>
          <a:xfrm>
            <a:off x="431056" y="4267199"/>
            <a:ext cx="5536277" cy="1136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Because the increasing demand for data specialists, many individuals high compensation for performing jobs in this field. Thus we decided </a:t>
            </a:r>
            <a:r>
              <a:rPr lang="en-US" dirty="0"/>
              <a:t>to evaluate the impact of </a:t>
            </a:r>
            <a:r>
              <a:rPr lang="en-US" dirty="0" err="1"/>
              <a:t>diferent</a:t>
            </a:r>
            <a:r>
              <a:rPr lang="en-US" dirty="0"/>
              <a:t> variables on the expected salary.</a:t>
            </a:r>
          </a:p>
          <a:p>
            <a:pPr algn="ctr"/>
            <a:r>
              <a:rPr lang="en-US" b="1" dirty="0"/>
              <a:t>- Info about the dataset, sustain higher demand for data scientists, about the variables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5DE6EC-EA85-4E1F-8FD4-E629D609D780}"/>
              </a:ext>
            </a:extLst>
          </p:cNvPr>
          <p:cNvSpPr/>
          <p:nvPr/>
        </p:nvSpPr>
        <p:spPr>
          <a:xfrm>
            <a:off x="12498167" y="7273566"/>
            <a:ext cx="5536277" cy="771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Clusters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D9FE3D-0DC3-46E3-BC1A-7D089590AE60}"/>
              </a:ext>
            </a:extLst>
          </p:cNvPr>
          <p:cNvSpPr/>
          <p:nvPr/>
        </p:nvSpPr>
        <p:spPr>
          <a:xfrm>
            <a:off x="12483389" y="10338180"/>
            <a:ext cx="5536277" cy="771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BBC04B-A0B8-425D-8D87-8F546906B1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2189" y="11488584"/>
            <a:ext cx="3680433" cy="209678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C06232F-6B0F-4B0B-ACE7-38D48356C341}"/>
              </a:ext>
            </a:extLst>
          </p:cNvPr>
          <p:cNvSpPr/>
          <p:nvPr/>
        </p:nvSpPr>
        <p:spPr>
          <a:xfrm>
            <a:off x="12862560" y="8385073"/>
            <a:ext cx="4379866" cy="17300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en-US" sz="1800" b="1" dirty="0"/>
              <a:t>Comments on profiling / heatmap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A8B808F-185D-40B8-B7DE-BD8CB7672DE7}"/>
              </a:ext>
            </a:extLst>
          </p:cNvPr>
          <p:cNvSpPr/>
          <p:nvPr/>
        </p:nvSpPr>
        <p:spPr>
          <a:xfrm>
            <a:off x="6267450" y="11311670"/>
            <a:ext cx="2234739" cy="20967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en-US" sz="1800" b="1" dirty="0"/>
              <a:t>Comments on the graph  and python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856DA9-888F-40B6-938F-43BF53B9D158}"/>
              </a:ext>
            </a:extLst>
          </p:cNvPr>
          <p:cNvSpPr/>
          <p:nvPr/>
        </p:nvSpPr>
        <p:spPr>
          <a:xfrm>
            <a:off x="6678933" y="7535728"/>
            <a:ext cx="5387664" cy="7711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en-US" sz="1800" b="1" dirty="0"/>
              <a:t>Comments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Bar plot and comment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Education level </a:t>
            </a:r>
            <a:endParaRPr lang="en-US" sz="18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78CDCC-E03D-464E-9EB9-1D3AB6DDB909}"/>
              </a:ext>
            </a:extLst>
          </p:cNvPr>
          <p:cNvSpPr/>
          <p:nvPr/>
        </p:nvSpPr>
        <p:spPr>
          <a:xfrm>
            <a:off x="445835" y="4934476"/>
            <a:ext cx="5536277" cy="771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D5E2FB-813D-46E5-9C5D-B6ED4B4C5634}"/>
              </a:ext>
            </a:extLst>
          </p:cNvPr>
          <p:cNvSpPr/>
          <p:nvPr/>
        </p:nvSpPr>
        <p:spPr>
          <a:xfrm>
            <a:off x="352698" y="6410079"/>
            <a:ext cx="5536277" cy="143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  <a:p>
            <a:pPr algn="ctr"/>
            <a:r>
              <a:rPr lang="en-US" b="1" dirty="0"/>
              <a:t>- Info about the dataset, sustain higher demand for data scientists, about the variables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DE4AC1-CC9E-4840-8425-AC1ECC83692E}"/>
              </a:ext>
            </a:extLst>
          </p:cNvPr>
          <p:cNvSpPr/>
          <p:nvPr/>
        </p:nvSpPr>
        <p:spPr>
          <a:xfrm>
            <a:off x="6495250" y="8753255"/>
            <a:ext cx="5536277" cy="635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Organization size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D9CBD13-5B81-4ADE-9F9F-16E585006EB9}"/>
              </a:ext>
            </a:extLst>
          </p:cNvPr>
          <p:cNvSpPr/>
          <p:nvPr/>
        </p:nvSpPr>
        <p:spPr>
          <a:xfrm>
            <a:off x="6297694" y="9524344"/>
            <a:ext cx="5387664" cy="7711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en-US" sz="1800" b="1" dirty="0"/>
              <a:t>Comments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Bar plot  </a:t>
            </a:r>
            <a:r>
              <a:rPr lang="en-US" b="1" dirty="0" err="1"/>
              <a:t>etc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66045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4ECF-BD81-4D38-BFC0-A3AB2F67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1ED15-75DD-4F1B-B745-DEFA48665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475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2387</TotalTime>
  <Words>234</Words>
  <Application>Microsoft Office PowerPoint</Application>
  <PresentationFormat>Custom</PresentationFormat>
  <Paragraphs>75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Huy Phuc</dc:creator>
  <cp:lastModifiedBy>Ana Marta Rodrigues Barbosa da Silva</cp:lastModifiedBy>
  <cp:revision>50</cp:revision>
  <dcterms:created xsi:type="dcterms:W3CDTF">2021-01-21T12:10:28Z</dcterms:created>
  <dcterms:modified xsi:type="dcterms:W3CDTF">2021-01-28T17:23:07Z</dcterms:modified>
</cp:coreProperties>
</file>