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8" r:id="rId2"/>
    <p:sldId id="257" r:id="rId3"/>
    <p:sldId id="280" r:id="rId4"/>
    <p:sldId id="258" r:id="rId5"/>
    <p:sldId id="260" r:id="rId6"/>
    <p:sldId id="270" r:id="rId7"/>
    <p:sldId id="273" r:id="rId8"/>
    <p:sldId id="272" r:id="rId9"/>
    <p:sldId id="261" r:id="rId10"/>
    <p:sldId id="262" r:id="rId11"/>
    <p:sldId id="284" r:id="rId12"/>
    <p:sldId id="263" r:id="rId13"/>
    <p:sldId id="289" r:id="rId14"/>
    <p:sldId id="264" r:id="rId15"/>
    <p:sldId id="265" r:id="rId16"/>
    <p:sldId id="266" r:id="rId17"/>
    <p:sldId id="267" r:id="rId18"/>
    <p:sldId id="285" r:id="rId19"/>
    <p:sldId id="277" r:id="rId20"/>
    <p:sldId id="271" r:id="rId21"/>
    <p:sldId id="268"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E6B9B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71" autoAdjust="0"/>
  </p:normalViewPr>
  <p:slideViewPr>
    <p:cSldViewPr>
      <p:cViewPr>
        <p:scale>
          <a:sx n="90" d="100"/>
          <a:sy n="90" d="100"/>
        </p:scale>
        <p:origin x="-126" y="5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14FB59-0988-43BE-9ED8-7717BC3BEAD5}" type="datetimeFigureOut">
              <a:rPr kumimoji="1" lang="ja-JP" altLang="en-US" smtClean="0"/>
              <a:pPr/>
              <a:t>2018/9/16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CAFE51-BB21-4415-A73E-07FE392BDE71}" type="slidenum">
              <a:rPr kumimoji="1" lang="ja-JP" altLang="en-US" smtClean="0"/>
              <a:pPr/>
              <a:t>&lt;#&gt;</a:t>
            </a:fld>
            <a:endParaRPr kumimoji="1" lang="ja-JP" altLang="en-US"/>
          </a:p>
        </p:txBody>
      </p:sp>
    </p:spTree>
    <p:extLst>
      <p:ext uri="{BB962C8B-B14F-4D97-AF65-F5344CB8AC3E}">
        <p14:creationId xmlns="" xmlns:p14="http://schemas.microsoft.com/office/powerpoint/2010/main" val="32517086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ネットワーク上に検証系のパケタイザーの存在が確認できない場合は「検証系運用メニュー」を表示しない</a:t>
            </a:r>
            <a:endParaRPr kumimoji="1" lang="en-US" altLang="ja-JP" dirty="0" smtClean="0"/>
          </a:p>
          <a:p>
            <a:r>
              <a:rPr kumimoji="1" lang="ja-JP" altLang="en-US" dirty="0" smtClean="0"/>
              <a:t>本番系の存在が確認できない場合は「本番系運用メニュー」とコンテンツ登録のメニューを表示しない</a:t>
            </a:r>
            <a:endParaRPr kumimoji="1" lang="ja-JP" altLang="en-US" dirty="0"/>
          </a:p>
        </p:txBody>
      </p:sp>
      <p:sp>
        <p:nvSpPr>
          <p:cNvPr id="4" name="スライド番号プレースホルダー 3"/>
          <p:cNvSpPr>
            <a:spLocks noGrp="1"/>
          </p:cNvSpPr>
          <p:nvPr>
            <p:ph type="sldNum" sz="quarter" idx="10"/>
          </p:nvPr>
        </p:nvSpPr>
        <p:spPr/>
        <p:txBody>
          <a:bodyPr/>
          <a:lstStyle/>
          <a:p>
            <a:fld id="{99CAFE51-BB21-4415-A73E-07FE392BDE71}" type="slidenum">
              <a:rPr kumimoji="1" lang="ja-JP" altLang="en-US" smtClean="0"/>
              <a:pPr/>
              <a:t>2</a:t>
            </a:fld>
            <a:endParaRPr kumimoji="1" lang="ja-JP" altLang="en-US"/>
          </a:p>
        </p:txBody>
      </p:sp>
    </p:spTree>
    <p:extLst>
      <p:ext uri="{BB962C8B-B14F-4D97-AF65-F5344CB8AC3E}">
        <p14:creationId xmlns="" xmlns:p14="http://schemas.microsoft.com/office/powerpoint/2010/main" val="121807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本番系と検証系の運用メニューは投げ先が違うだけで同一のものを想定（背景色を変えて区別がつきやすい</a:t>
            </a:r>
            <a:r>
              <a:rPr kumimoji="1" lang="ja-JP" altLang="en-US" dirty="0" err="1" smtClean="0"/>
              <a:t>ようににする</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9CAFE51-BB21-4415-A73E-07FE392BDE71}" type="slidenum">
              <a:rPr kumimoji="1" lang="ja-JP" altLang="en-US" smtClean="0"/>
              <a:pPr/>
              <a:t>3</a:t>
            </a:fld>
            <a:endParaRPr kumimoji="1" lang="ja-JP" altLang="en-US"/>
          </a:p>
        </p:txBody>
      </p:sp>
    </p:spTree>
    <p:extLst>
      <p:ext uri="{BB962C8B-B14F-4D97-AF65-F5344CB8AC3E}">
        <p14:creationId xmlns="" xmlns:p14="http://schemas.microsoft.com/office/powerpoint/2010/main" val="677037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BCML</a:t>
            </a:r>
            <a:r>
              <a:rPr kumimoji="1" lang="ja-JP" altLang="en-US" dirty="0" smtClean="0"/>
              <a:t>によるコンテンツ登録は</a:t>
            </a:r>
            <a:r>
              <a:rPr kumimoji="1" lang="en-US" altLang="ja-JP" dirty="0" smtClean="0"/>
              <a:t>ES</a:t>
            </a:r>
            <a:r>
              <a:rPr kumimoji="1" lang="ja-JP" altLang="en-US" dirty="0" smtClean="0"/>
              <a:t>単位、本番系＆検証系で同一リストを共有する想定</a:t>
            </a:r>
            <a:endParaRPr kumimoji="1" lang="ja-JP" altLang="en-US" dirty="0"/>
          </a:p>
        </p:txBody>
      </p:sp>
      <p:sp>
        <p:nvSpPr>
          <p:cNvPr id="4" name="スライド番号プレースホルダー 3"/>
          <p:cNvSpPr>
            <a:spLocks noGrp="1"/>
          </p:cNvSpPr>
          <p:nvPr>
            <p:ph type="sldNum" sz="quarter" idx="10"/>
          </p:nvPr>
        </p:nvSpPr>
        <p:spPr/>
        <p:txBody>
          <a:bodyPr/>
          <a:lstStyle/>
          <a:p>
            <a:fld id="{99CAFE51-BB21-4415-A73E-07FE392BDE71}" type="slidenum">
              <a:rPr kumimoji="1" lang="ja-JP" altLang="en-US" smtClean="0"/>
              <a:pPr/>
              <a:t>9</a:t>
            </a:fld>
            <a:endParaRPr kumimoji="1" lang="ja-JP" altLang="en-US"/>
          </a:p>
        </p:txBody>
      </p:sp>
    </p:spTree>
    <p:extLst>
      <p:ext uri="{BB962C8B-B14F-4D97-AF65-F5344CB8AC3E}">
        <p14:creationId xmlns="" xmlns:p14="http://schemas.microsoft.com/office/powerpoint/2010/main" val="3134273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編集画面はいったん削除して新規登録のみに</a:t>
            </a:r>
            <a:endParaRPr kumimoji="1" lang="ja-JP" altLang="en-US" dirty="0"/>
          </a:p>
        </p:txBody>
      </p:sp>
      <p:sp>
        <p:nvSpPr>
          <p:cNvPr id="4" name="スライド番号プレースホルダー 3"/>
          <p:cNvSpPr>
            <a:spLocks noGrp="1"/>
          </p:cNvSpPr>
          <p:nvPr>
            <p:ph type="sldNum" sz="quarter" idx="10"/>
          </p:nvPr>
        </p:nvSpPr>
        <p:spPr/>
        <p:txBody>
          <a:bodyPr/>
          <a:lstStyle/>
          <a:p>
            <a:fld id="{99CAFE51-BB21-4415-A73E-07FE392BDE71}" type="slidenum">
              <a:rPr kumimoji="1" lang="ja-JP" altLang="en-US" smtClean="0"/>
              <a:pPr/>
              <a:t>10</a:t>
            </a:fld>
            <a:endParaRPr kumimoji="1" lang="ja-JP" altLang="en-US"/>
          </a:p>
        </p:txBody>
      </p:sp>
    </p:spTree>
    <p:extLst>
      <p:ext uri="{BB962C8B-B14F-4D97-AF65-F5344CB8AC3E}">
        <p14:creationId xmlns="" xmlns:p14="http://schemas.microsoft.com/office/powerpoint/2010/main" val="584996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9CAFE51-BB21-4415-A73E-07FE392BDE71}" type="slidenum">
              <a:rPr kumimoji="1" lang="ja-JP" altLang="en-US" smtClean="0"/>
              <a:pPr/>
              <a:t>12</a:t>
            </a:fld>
            <a:endParaRPr kumimoji="1" lang="ja-JP" altLang="en-US"/>
          </a:p>
        </p:txBody>
      </p:sp>
    </p:spTree>
    <p:extLst>
      <p:ext uri="{BB962C8B-B14F-4D97-AF65-F5344CB8AC3E}">
        <p14:creationId xmlns="" xmlns:p14="http://schemas.microsoft.com/office/powerpoint/2010/main" val="324585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自動取り込みによるデータ更新は、全</a:t>
            </a:r>
            <a:r>
              <a:rPr kumimoji="1" lang="en-US" altLang="ja-JP" dirty="0" smtClean="0"/>
              <a:t>ES</a:t>
            </a:r>
            <a:r>
              <a:rPr kumimoji="1" lang="ja-JP" altLang="en-US" dirty="0" smtClean="0"/>
              <a:t>コンテンツ（対象モジュールを持つコンテンツ）を対象に更新するか、対象にする</a:t>
            </a:r>
            <a:r>
              <a:rPr kumimoji="1" lang="en-US" altLang="ja-JP" dirty="0" smtClean="0"/>
              <a:t>ES</a:t>
            </a:r>
            <a:r>
              <a:rPr kumimoji="1" lang="ja-JP" altLang="en-US" dirty="0" smtClean="0"/>
              <a:t>コンテンツを選択するかは要検討</a:t>
            </a:r>
            <a:endParaRPr kumimoji="1" lang="ja-JP" altLang="en-US" dirty="0"/>
          </a:p>
        </p:txBody>
      </p:sp>
      <p:sp>
        <p:nvSpPr>
          <p:cNvPr id="4" name="スライド番号プレースホルダー 3"/>
          <p:cNvSpPr>
            <a:spLocks noGrp="1"/>
          </p:cNvSpPr>
          <p:nvPr>
            <p:ph type="sldNum" sz="quarter" idx="10"/>
          </p:nvPr>
        </p:nvSpPr>
        <p:spPr/>
        <p:txBody>
          <a:bodyPr/>
          <a:lstStyle/>
          <a:p>
            <a:fld id="{99CAFE51-BB21-4415-A73E-07FE392BDE71}" type="slidenum">
              <a:rPr kumimoji="1" lang="ja-JP" altLang="en-US" smtClean="0"/>
              <a:pPr/>
              <a:t>14</a:t>
            </a:fld>
            <a:endParaRPr kumimoji="1" lang="ja-JP" altLang="en-US"/>
          </a:p>
        </p:txBody>
      </p:sp>
    </p:spTree>
    <p:extLst>
      <p:ext uri="{BB962C8B-B14F-4D97-AF65-F5344CB8AC3E}">
        <p14:creationId xmlns="" xmlns:p14="http://schemas.microsoft.com/office/powerpoint/2010/main" val="94411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テンプレート種別は</a:t>
            </a:r>
            <a:r>
              <a:rPr kumimoji="1" lang="en-US" altLang="ja-JP" dirty="0" smtClean="0"/>
              <a:t>CMS</a:t>
            </a:r>
            <a:r>
              <a:rPr kumimoji="1" lang="ja-JP" altLang="en-US" dirty="0" smtClean="0"/>
              <a:t>組み込み機能。任意のモジュールに配置できるが、ファイル名・ファイル構成は固定（これで判別）とする</a:t>
            </a:r>
            <a:endParaRPr kumimoji="1" lang="ja-JP" altLang="en-US" dirty="0"/>
          </a:p>
        </p:txBody>
      </p:sp>
      <p:sp>
        <p:nvSpPr>
          <p:cNvPr id="4" name="スライド番号プレースホルダー 3"/>
          <p:cNvSpPr>
            <a:spLocks noGrp="1"/>
          </p:cNvSpPr>
          <p:nvPr>
            <p:ph type="sldNum" sz="quarter" idx="10"/>
          </p:nvPr>
        </p:nvSpPr>
        <p:spPr/>
        <p:txBody>
          <a:bodyPr/>
          <a:lstStyle/>
          <a:p>
            <a:fld id="{99CAFE51-BB21-4415-A73E-07FE392BDE71}" type="slidenum">
              <a:rPr kumimoji="1" lang="ja-JP" altLang="en-US" smtClean="0"/>
              <a:pPr/>
              <a:t>16</a:t>
            </a:fld>
            <a:endParaRPr kumimoji="1" lang="ja-JP" altLang="en-US"/>
          </a:p>
        </p:txBody>
      </p:sp>
    </p:spTree>
    <p:extLst>
      <p:ext uri="{BB962C8B-B14F-4D97-AF65-F5344CB8AC3E}">
        <p14:creationId xmlns="" xmlns:p14="http://schemas.microsoft.com/office/powerpoint/2010/main" val="3948519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手動入力で編集する項目は「起動・遷移設定」「全画面バナー設定」「スプラッシュ画面設定」「ポータル</a:t>
            </a:r>
            <a:r>
              <a:rPr kumimoji="1" lang="en-US" altLang="ja-JP" dirty="0" smtClean="0"/>
              <a:t>TOP</a:t>
            </a:r>
            <a:r>
              <a:rPr kumimoji="1" lang="ja-JP" altLang="en-US" dirty="0" smtClean="0"/>
              <a:t>メニュー設定」「</a:t>
            </a:r>
            <a:r>
              <a:rPr kumimoji="1" lang="en-US" altLang="ja-JP" dirty="0" smtClean="0"/>
              <a:t>TOP</a:t>
            </a:r>
            <a:r>
              <a:rPr kumimoji="1" lang="ja-JP" altLang="en-US" dirty="0" smtClean="0"/>
              <a:t>バナー設定」「</a:t>
            </a:r>
            <a:r>
              <a:rPr kumimoji="1" lang="en-US" altLang="ja-JP" dirty="0" smtClean="0"/>
              <a:t>TOP</a:t>
            </a:r>
            <a:r>
              <a:rPr kumimoji="1" lang="ja-JP" altLang="en-US" dirty="0" smtClean="0"/>
              <a:t>ティッカー」「マーケット情報」「天気」「ニュース」「スポーツ」「番組情報」「簡易連動」などで、これらをテンプレート化する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9CAFE51-BB21-4415-A73E-07FE392BDE71}" type="slidenum">
              <a:rPr kumimoji="1" lang="ja-JP" altLang="en-US" smtClean="0"/>
              <a:pPr/>
              <a:t>17</a:t>
            </a:fld>
            <a:endParaRPr kumimoji="1" lang="ja-JP" altLang="en-US"/>
          </a:p>
        </p:txBody>
      </p:sp>
    </p:spTree>
    <p:extLst>
      <p:ext uri="{BB962C8B-B14F-4D97-AF65-F5344CB8AC3E}">
        <p14:creationId xmlns="" xmlns:p14="http://schemas.microsoft.com/office/powerpoint/2010/main" val="77069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99CAFE51-BB21-4415-A73E-07FE392BDE71}" type="slidenum">
              <a:rPr kumimoji="1" lang="ja-JP" altLang="en-US" smtClean="0"/>
              <a:pPr/>
              <a:t>18</a:t>
            </a:fld>
            <a:endParaRPr kumimoji="1" lang="ja-JP" altLang="en-US"/>
          </a:p>
        </p:txBody>
      </p:sp>
    </p:spTree>
    <p:extLst>
      <p:ext uri="{BB962C8B-B14F-4D97-AF65-F5344CB8AC3E}">
        <p14:creationId xmlns="" xmlns:p14="http://schemas.microsoft.com/office/powerpoint/2010/main" val="770697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2018/9/16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2018/9/16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2018/9/16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2018/9/16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2018/9/16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2018/9/16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2018/9/16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2018/9/16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2018/9/16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2018/9/16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2018/9/16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2018/9/16</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3946450"/>
          </a:xfrm>
        </p:spPr>
        <p:txBody>
          <a:bodyPr/>
          <a:lstStyle/>
          <a:p>
            <a:r>
              <a:rPr lang="en-US" altLang="ja-JP" dirty="0"/>
              <a:t>Datacast </a:t>
            </a:r>
            <a:r>
              <a:rPr kumimoji="1" lang="en-US" altLang="ja-JP" dirty="0" smtClean="0"/>
              <a:t>Basic CMS</a:t>
            </a:r>
            <a:br>
              <a:rPr kumimoji="1" lang="en-US" altLang="ja-JP" dirty="0" smtClean="0"/>
            </a:br>
            <a:r>
              <a:rPr lang="en-US" altLang="ja-JP" dirty="0"/>
              <a:t/>
            </a:r>
            <a:br>
              <a:rPr lang="en-US" altLang="ja-JP" dirty="0"/>
            </a:br>
            <a:r>
              <a:rPr lang="ja-JP" altLang="en-US" dirty="0" smtClean="0"/>
              <a:t>メニュー構成</a:t>
            </a:r>
            <a:endParaRPr kumimoji="1" lang="ja-JP" altLang="en-US" dirty="0"/>
          </a:p>
        </p:txBody>
      </p:sp>
      <p:sp>
        <p:nvSpPr>
          <p:cNvPr id="3" name="コンテンツ プレースホルダー 2"/>
          <p:cNvSpPr>
            <a:spLocks noGrp="1"/>
          </p:cNvSpPr>
          <p:nvPr>
            <p:ph idx="1"/>
          </p:nvPr>
        </p:nvSpPr>
        <p:spPr>
          <a:xfrm>
            <a:off x="457200" y="3501008"/>
            <a:ext cx="8229600" cy="2625155"/>
          </a:xfrm>
        </p:spPr>
        <p:txBody>
          <a:bodyPr anchor="b"/>
          <a:lstStyle/>
          <a:p>
            <a:pPr marL="0" indent="0" algn="ctr">
              <a:buNone/>
            </a:pPr>
            <a:r>
              <a:rPr kumimoji="1" lang="en-US" altLang="ja-JP" dirty="0" smtClean="0"/>
              <a:t>Japan </a:t>
            </a:r>
            <a:r>
              <a:rPr kumimoji="1" lang="en-US" altLang="ja-JP" dirty="0" err="1" smtClean="0"/>
              <a:t>CableCast</a:t>
            </a:r>
            <a:r>
              <a:rPr kumimoji="1" lang="en-US" altLang="ja-JP" dirty="0" smtClean="0"/>
              <a:t> Inc. </a:t>
            </a:r>
          </a:p>
          <a:p>
            <a:pPr marL="0" indent="0" algn="ctr">
              <a:buNone/>
            </a:pPr>
            <a:r>
              <a:rPr lang="en-US" altLang="ja-JP" sz="2000" dirty="0" smtClean="0"/>
              <a:t>2018.06.07 ver. 0.20</a:t>
            </a:r>
            <a:endParaRPr kumimoji="1" lang="ja-JP" altLang="en-US" sz="2000" dirty="0"/>
          </a:p>
        </p:txBody>
      </p:sp>
    </p:spTree>
    <p:extLst>
      <p:ext uri="{BB962C8B-B14F-4D97-AF65-F5344CB8AC3E}">
        <p14:creationId xmlns="" xmlns:p14="http://schemas.microsoft.com/office/powerpoint/2010/main" val="44972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❼</a:t>
            </a:r>
            <a:r>
              <a:rPr lang="en-US" altLang="ja-JP" sz="2400" dirty="0" smtClean="0"/>
              <a:t>ES</a:t>
            </a:r>
            <a:r>
              <a:rPr lang="ja-JP" altLang="en-US" sz="2400" dirty="0" smtClean="0"/>
              <a:t>コンテンツ新規登録</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2095445" cy="507831"/>
          </a:xfrm>
          <a:prstGeom prst="rect">
            <a:avLst/>
          </a:prstGeom>
          <a:noFill/>
        </p:spPr>
        <p:txBody>
          <a:bodyPr wrap="none" rtlCol="0">
            <a:spAutoFit/>
          </a:bodyPr>
          <a:lstStyle/>
          <a:p>
            <a:pPr>
              <a:lnSpc>
                <a:spcPct val="150000"/>
              </a:lnSpc>
            </a:pPr>
            <a:r>
              <a:rPr kumimoji="1" lang="en-US" altLang="ja-JP" dirty="0" smtClean="0"/>
              <a:t>ES Contents Registry</a:t>
            </a:r>
            <a:endParaRPr kumimoji="1" lang="ja-JP" altLang="en-US" dirty="0"/>
          </a:p>
        </p:txBody>
      </p:sp>
      <p:sp>
        <p:nvSpPr>
          <p:cNvPr id="9" name="テキスト ボックス 8"/>
          <p:cNvSpPr txBox="1"/>
          <p:nvPr/>
        </p:nvSpPr>
        <p:spPr>
          <a:xfrm>
            <a:off x="1763688" y="1619215"/>
            <a:ext cx="5795952" cy="2585323"/>
          </a:xfrm>
          <a:prstGeom prst="rect">
            <a:avLst/>
          </a:prstGeom>
          <a:noFill/>
        </p:spPr>
        <p:txBody>
          <a:bodyPr wrap="square" rtlCol="0">
            <a:spAutoFit/>
          </a:bodyPr>
          <a:lstStyle/>
          <a:p>
            <a:pPr>
              <a:lnSpc>
                <a:spcPct val="150000"/>
              </a:lnSpc>
            </a:pPr>
            <a:r>
              <a:rPr lang="en-US" altLang="ja-JP" dirty="0" smtClean="0"/>
              <a:t>Bcml contents name</a:t>
            </a:r>
            <a:endParaRPr kumimoji="1" lang="en-US" altLang="ja-JP" dirty="0" smtClean="0"/>
          </a:p>
          <a:p>
            <a:pPr>
              <a:lnSpc>
                <a:spcPct val="150000"/>
              </a:lnSpc>
            </a:pPr>
            <a:r>
              <a:rPr lang="en-US" altLang="ja-JP" dirty="0" smtClean="0"/>
              <a:t>ES Contents</a:t>
            </a:r>
          </a:p>
          <a:p>
            <a:pPr>
              <a:lnSpc>
                <a:spcPct val="150000"/>
              </a:lnSpc>
            </a:pPr>
            <a:r>
              <a:rPr lang="en-US" altLang="ja-JP" dirty="0" smtClean="0"/>
              <a:t>Color Select</a:t>
            </a:r>
          </a:p>
          <a:p>
            <a:pPr>
              <a:lnSpc>
                <a:spcPct val="150000"/>
              </a:lnSpc>
            </a:pPr>
            <a:endParaRPr kumimoji="1" lang="en-US" altLang="ja-JP" dirty="0"/>
          </a:p>
          <a:p>
            <a:pPr>
              <a:lnSpc>
                <a:spcPct val="150000"/>
              </a:lnSpc>
            </a:pPr>
            <a:r>
              <a:rPr lang="en-US" altLang="ja-JP" dirty="0"/>
              <a:t> </a:t>
            </a:r>
            <a:r>
              <a:rPr lang="en-US" altLang="ja-JP" dirty="0" smtClean="0"/>
              <a:t>    Set to Normal contents</a:t>
            </a:r>
          </a:p>
          <a:p>
            <a:pPr>
              <a:lnSpc>
                <a:spcPct val="150000"/>
              </a:lnSpc>
            </a:pPr>
            <a:r>
              <a:rPr kumimoji="1" lang="en-US" altLang="ja-JP" dirty="0"/>
              <a:t> </a:t>
            </a:r>
            <a:r>
              <a:rPr kumimoji="1" lang="en-US" altLang="ja-JP" dirty="0" smtClean="0"/>
              <a:t>    Set to Emergency contents           </a:t>
            </a:r>
            <a:r>
              <a:rPr kumimoji="1" lang="en-US" altLang="ja-JP" sz="1400" dirty="0" smtClean="0">
                <a:solidFill>
                  <a:schemeClr val="bg1">
                    <a:lumMod val="65000"/>
                  </a:schemeClr>
                </a:solidFill>
              </a:rPr>
              <a:t>(</a:t>
            </a:r>
            <a:r>
              <a:rPr lang="en-US" altLang="ja-JP" sz="1400" dirty="0" smtClean="0">
                <a:solidFill>
                  <a:schemeClr val="bg1">
                    <a:lumMod val="65000"/>
                  </a:schemeClr>
                </a:solidFill>
              </a:rPr>
              <a:t>es60_empty_170901</a:t>
            </a:r>
            <a:r>
              <a:rPr kumimoji="1" lang="en-US" altLang="ja-JP" sz="1400" dirty="0" smtClean="0">
                <a:solidFill>
                  <a:schemeClr val="bg1">
                    <a:lumMod val="65000"/>
                  </a:schemeClr>
                </a:solidFill>
              </a:rPr>
              <a:t>)</a:t>
            </a:r>
            <a:r>
              <a:rPr kumimoji="1" lang="en-US" altLang="ja-JP" dirty="0" smtClean="0"/>
              <a:t> </a:t>
            </a:r>
            <a:endParaRPr kumimoji="1" lang="ja-JP" altLang="en-US" dirty="0"/>
          </a:p>
        </p:txBody>
      </p:sp>
      <p:sp>
        <p:nvSpPr>
          <p:cNvPr id="11" name="正方形/長方形 10"/>
          <p:cNvSpPr/>
          <p:nvPr/>
        </p:nvSpPr>
        <p:spPr>
          <a:xfrm>
            <a:off x="3995936" y="1636666"/>
            <a:ext cx="33123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smtClean="0"/>
              <a:t>es60_</a:t>
            </a:r>
            <a:r>
              <a:rPr lang="en-US" altLang="ja-JP" dirty="0" smtClean="0"/>
              <a:t>simple_related_170901</a:t>
            </a:r>
            <a:endParaRPr kumimoji="1" lang="ja-JP" altLang="en-US" dirty="0"/>
          </a:p>
        </p:txBody>
      </p:sp>
      <p:sp>
        <p:nvSpPr>
          <p:cNvPr id="12" name="正方形/長方形 11"/>
          <p:cNvSpPr/>
          <p:nvPr/>
        </p:nvSpPr>
        <p:spPr>
          <a:xfrm>
            <a:off x="6372200" y="4509120"/>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cancel</a:t>
            </a:r>
            <a:endParaRPr kumimoji="1" lang="ja-JP" altLang="en-US" sz="1600" dirty="0"/>
          </a:p>
        </p:txBody>
      </p:sp>
      <p:sp>
        <p:nvSpPr>
          <p:cNvPr id="13" name="正方形/長方形 12"/>
          <p:cNvSpPr/>
          <p:nvPr/>
        </p:nvSpPr>
        <p:spPr>
          <a:xfrm>
            <a:off x="5436096" y="4509120"/>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register</a:t>
            </a:r>
            <a:endParaRPr kumimoji="1" lang="ja-JP" altLang="en-US" sz="1600" dirty="0"/>
          </a:p>
        </p:txBody>
      </p:sp>
      <p:sp>
        <p:nvSpPr>
          <p:cNvPr id="14" name="正方形/長方形 13"/>
          <p:cNvSpPr/>
          <p:nvPr/>
        </p:nvSpPr>
        <p:spPr>
          <a:xfrm>
            <a:off x="3347864" y="2077032"/>
            <a:ext cx="33123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smtClean="0"/>
              <a:t>C://contents/test/football/60</a:t>
            </a:r>
            <a:endParaRPr kumimoji="1" lang="ja-JP" altLang="en-US" dirty="0"/>
          </a:p>
        </p:txBody>
      </p:sp>
      <p:sp>
        <p:nvSpPr>
          <p:cNvPr id="15" name="正方形/長方形 14"/>
          <p:cNvSpPr/>
          <p:nvPr/>
        </p:nvSpPr>
        <p:spPr>
          <a:xfrm>
            <a:off x="6696312" y="2077032"/>
            <a:ext cx="611992"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open</a:t>
            </a:r>
            <a:endParaRPr kumimoji="1" lang="ja-JP" altLang="en-US" sz="1400" dirty="0"/>
          </a:p>
        </p:txBody>
      </p:sp>
      <p:sp>
        <p:nvSpPr>
          <p:cNvPr id="16" name="テキスト ボックス 15"/>
          <p:cNvSpPr txBox="1"/>
          <p:nvPr/>
        </p:nvSpPr>
        <p:spPr>
          <a:xfrm flipH="1">
            <a:off x="1097814" y="5301208"/>
            <a:ext cx="6858561" cy="1169551"/>
          </a:xfrm>
          <a:prstGeom prst="rect">
            <a:avLst/>
          </a:prstGeom>
          <a:noFill/>
        </p:spPr>
        <p:txBody>
          <a:bodyPr wrap="square" rtlCol="0">
            <a:spAutoFit/>
          </a:bodyPr>
          <a:lstStyle/>
          <a:p>
            <a:r>
              <a:rPr kumimoji="1" lang="en-US" altLang="ja-JP" sz="1400" dirty="0" smtClean="0"/>
              <a:t>ES</a:t>
            </a:r>
            <a:r>
              <a:rPr kumimoji="1" lang="ja-JP" altLang="en-US" sz="1400" dirty="0" smtClean="0"/>
              <a:t>コンテンツ名（登録上ユニークなもの）を指定</a:t>
            </a:r>
            <a:r>
              <a:rPr lang="ja-JP" altLang="en-US" sz="1400" dirty="0"/>
              <a:t>して登録処理</a:t>
            </a:r>
            <a:r>
              <a:rPr lang="ja-JP" altLang="en-US" sz="1400" dirty="0" smtClean="0"/>
              <a:t>（パケタイザに設置）する</a:t>
            </a:r>
            <a:endParaRPr lang="en-US" altLang="ja-JP" sz="1400" dirty="0" smtClean="0"/>
          </a:p>
          <a:p>
            <a:r>
              <a:rPr lang="ja-JP" altLang="en-US" sz="1400" dirty="0" smtClean="0"/>
              <a:t>このときファイル軽量化（</a:t>
            </a:r>
            <a:r>
              <a:rPr lang="en-US" altLang="ja-JP" sz="1400" dirty="0" smtClean="0"/>
              <a:t>PING</a:t>
            </a:r>
            <a:r>
              <a:rPr lang="ja-JP" altLang="en-US" sz="1400" dirty="0" smtClean="0"/>
              <a:t>の</a:t>
            </a:r>
            <a:r>
              <a:rPr lang="en-US" altLang="ja-JP" sz="1400" dirty="0" smtClean="0"/>
              <a:t>PLTE</a:t>
            </a:r>
            <a:r>
              <a:rPr lang="ja-JP" altLang="en-US" sz="1400" dirty="0" smtClean="0"/>
              <a:t>削除、</a:t>
            </a:r>
            <a:r>
              <a:rPr lang="en-US" altLang="ja-JP" sz="1400" dirty="0" smtClean="0"/>
              <a:t>BML</a:t>
            </a:r>
            <a:r>
              <a:rPr lang="ja-JP" altLang="en-US" sz="1400" dirty="0" smtClean="0"/>
              <a:t>等の改行削除）や</a:t>
            </a:r>
            <a:r>
              <a:rPr lang="en-US" altLang="ja-JP" sz="1400" dirty="0" smtClean="0"/>
              <a:t>BCML</a:t>
            </a:r>
            <a:r>
              <a:rPr lang="ja-JP" altLang="en-US" sz="1400" dirty="0" smtClean="0"/>
              <a:t>の自動</a:t>
            </a:r>
            <a:r>
              <a:rPr lang="ja-JP" altLang="en-US" sz="1400" dirty="0"/>
              <a:t>生成</a:t>
            </a:r>
            <a:r>
              <a:rPr lang="ja-JP" altLang="en-US" sz="1400" dirty="0" smtClean="0"/>
              <a:t>などをするかは要検討</a:t>
            </a:r>
            <a:endParaRPr lang="en-US" altLang="ja-JP" sz="1400" dirty="0" smtClean="0"/>
          </a:p>
          <a:p>
            <a:r>
              <a:rPr lang="ja-JP" altLang="en-US" sz="1400" dirty="0" smtClean="0"/>
              <a:t>編成枠に張るときの色は任意に選択できるが、ノーマルコンテンツ（無色？）と緊急停止コンテンツ（赤？）は固定色</a:t>
            </a:r>
            <a:endParaRPr kumimoji="1" lang="ja-JP" altLang="en-US" sz="1400" dirty="0"/>
          </a:p>
        </p:txBody>
      </p:sp>
      <p:sp>
        <p:nvSpPr>
          <p:cNvPr id="17" name="テキスト ボックス 16"/>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8" name="テキスト ボックス 17"/>
          <p:cNvSpPr txBox="1"/>
          <p:nvPr/>
        </p:nvSpPr>
        <p:spPr>
          <a:xfrm>
            <a:off x="1403648" y="980728"/>
            <a:ext cx="4752528" cy="507831"/>
          </a:xfrm>
          <a:prstGeom prst="rect">
            <a:avLst/>
          </a:prstGeom>
          <a:noFill/>
        </p:spPr>
        <p:txBody>
          <a:bodyPr wrap="square" rtlCol="0">
            <a:spAutoFit/>
          </a:bodyPr>
          <a:lstStyle/>
          <a:p>
            <a:pPr>
              <a:lnSpc>
                <a:spcPct val="150000"/>
              </a:lnSpc>
            </a:pPr>
            <a:r>
              <a:rPr kumimoji="1" lang="en-US" altLang="ja-JP" dirty="0" smtClean="0"/>
              <a:t>ES60 contents</a:t>
            </a:r>
            <a:r>
              <a:rPr lang="ja-JP" altLang="en-US" sz="1200" dirty="0"/>
              <a:t> </a:t>
            </a:r>
            <a:r>
              <a:rPr lang="ja-JP" altLang="en-US" sz="1200" dirty="0" smtClean="0"/>
              <a:t>                              </a:t>
            </a:r>
            <a:endParaRPr lang="en-US" altLang="ja-JP" sz="1600" dirty="0" smtClean="0"/>
          </a:p>
        </p:txBody>
      </p:sp>
      <p:cxnSp>
        <p:nvCxnSpPr>
          <p:cNvPr id="19" name="直線コネクタ 18"/>
          <p:cNvCxnSpPr/>
          <p:nvPr/>
        </p:nvCxnSpPr>
        <p:spPr>
          <a:xfrm flipV="1">
            <a:off x="1331640" y="1412776"/>
            <a:ext cx="622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4932040" y="3459376"/>
            <a:ext cx="180000" cy="180000"/>
          </a:xfrm>
          <a:prstGeom prst="rect">
            <a:avLst/>
          </a:prstGeom>
          <a:ln w="31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400" dirty="0"/>
              <a:t>✓</a:t>
            </a:r>
            <a:endParaRPr kumimoji="1" lang="en-US" altLang="ja-JP" dirty="0" smtClean="0"/>
          </a:p>
        </p:txBody>
      </p:sp>
      <p:sp>
        <p:nvSpPr>
          <p:cNvPr id="21" name="正方形/長方形 20"/>
          <p:cNvSpPr/>
          <p:nvPr/>
        </p:nvSpPr>
        <p:spPr>
          <a:xfrm>
            <a:off x="4932056" y="3873616"/>
            <a:ext cx="180000" cy="180000"/>
          </a:xfrm>
          <a:prstGeom prst="rect">
            <a:avLst/>
          </a:prstGeom>
          <a:ln w="31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en-US" altLang="ja-JP" dirty="0" smtClean="0"/>
          </a:p>
        </p:txBody>
      </p:sp>
      <p:sp>
        <p:nvSpPr>
          <p:cNvPr id="23" name="正方形/長方形 22"/>
          <p:cNvSpPr/>
          <p:nvPr/>
        </p:nvSpPr>
        <p:spPr>
          <a:xfrm>
            <a:off x="3347864" y="2627484"/>
            <a:ext cx="180000" cy="180000"/>
          </a:xfrm>
          <a:prstGeom prst="rect">
            <a:avLst/>
          </a:prstGeom>
          <a:solidFill>
            <a:schemeClr val="accent6">
              <a:lumMod val="40000"/>
              <a:lumOff val="60000"/>
            </a:schemeClr>
          </a:solid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24" name="正方形/長方形 23"/>
          <p:cNvSpPr/>
          <p:nvPr/>
        </p:nvSpPr>
        <p:spPr>
          <a:xfrm>
            <a:off x="3635896" y="2581088"/>
            <a:ext cx="720000" cy="25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select</a:t>
            </a:r>
            <a:endParaRPr kumimoji="1" lang="ja-JP" altLang="en-US" sz="1400" dirty="0"/>
          </a:p>
        </p:txBody>
      </p:sp>
      <p:cxnSp>
        <p:nvCxnSpPr>
          <p:cNvPr id="22" name="直線コネクタ 21"/>
          <p:cNvCxnSpPr/>
          <p:nvPr/>
        </p:nvCxnSpPr>
        <p:spPr>
          <a:xfrm>
            <a:off x="1142976" y="571480"/>
            <a:ext cx="6786610" cy="471490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4238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❽設定</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839012" cy="464871"/>
          </a:xfrm>
          <a:prstGeom prst="rect">
            <a:avLst/>
          </a:prstGeom>
          <a:noFill/>
        </p:spPr>
        <p:txBody>
          <a:bodyPr wrap="none" rtlCol="0">
            <a:spAutoFit/>
          </a:bodyPr>
          <a:lstStyle/>
          <a:p>
            <a:pPr>
              <a:lnSpc>
                <a:spcPct val="150000"/>
              </a:lnSpc>
            </a:pPr>
            <a:r>
              <a:rPr lang="en-US" altLang="ja-JP" dirty="0" smtClean="0"/>
              <a:t>Setting</a:t>
            </a:r>
            <a:endParaRPr lang="ja-JP" altLang="en-US" dirty="0"/>
          </a:p>
        </p:txBody>
      </p:sp>
      <p:sp>
        <p:nvSpPr>
          <p:cNvPr id="9" name="テキスト ボックス 8"/>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9" name="正方形/長方形 18"/>
          <p:cNvSpPr/>
          <p:nvPr/>
        </p:nvSpPr>
        <p:spPr>
          <a:xfrm>
            <a:off x="6732240" y="4869160"/>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back</a:t>
            </a:r>
            <a:endParaRPr kumimoji="1" lang="ja-JP" altLang="en-US" sz="1600" dirty="0"/>
          </a:p>
        </p:txBody>
      </p:sp>
      <p:sp>
        <p:nvSpPr>
          <p:cNvPr id="33" name="テキスト ボックス 32"/>
          <p:cNvSpPr txBox="1"/>
          <p:nvPr/>
        </p:nvSpPr>
        <p:spPr>
          <a:xfrm flipH="1">
            <a:off x="1097813" y="5301208"/>
            <a:ext cx="7074587" cy="523220"/>
          </a:xfrm>
          <a:prstGeom prst="rect">
            <a:avLst/>
          </a:prstGeom>
          <a:noFill/>
        </p:spPr>
        <p:txBody>
          <a:bodyPr wrap="square" rtlCol="0">
            <a:spAutoFit/>
          </a:bodyPr>
          <a:lstStyle/>
          <a:p>
            <a:r>
              <a:rPr lang="ja-JP" altLang="en-US" sz="1400" dirty="0"/>
              <a:t>開発者</a:t>
            </a:r>
            <a:r>
              <a:rPr lang="ja-JP" altLang="en-US" sz="1400" dirty="0" smtClean="0"/>
              <a:t>権限</a:t>
            </a:r>
            <a:r>
              <a:rPr lang="ja-JP" altLang="en-US" sz="1400" dirty="0"/>
              <a:t>のみ</a:t>
            </a:r>
            <a:r>
              <a:rPr lang="ja-JP" altLang="en-US" sz="1400" dirty="0" smtClean="0"/>
              <a:t>の設定メニュー</a:t>
            </a:r>
            <a:endParaRPr lang="en-US" altLang="ja-JP" sz="1400" dirty="0" smtClean="0"/>
          </a:p>
          <a:p>
            <a:r>
              <a:rPr kumimoji="1" lang="ja-JP" altLang="en-US" sz="1400" dirty="0"/>
              <a:t>本番</a:t>
            </a:r>
            <a:r>
              <a:rPr kumimoji="1" lang="ja-JP" altLang="en-US" sz="1400" dirty="0" smtClean="0"/>
              <a:t>系・検証系</a:t>
            </a:r>
            <a:r>
              <a:rPr kumimoji="1" lang="en-US" altLang="ja-JP" sz="1400" dirty="0" smtClean="0"/>
              <a:t>URL</a:t>
            </a:r>
            <a:r>
              <a:rPr kumimoji="1" lang="ja-JP" altLang="en-US" sz="1400" dirty="0" smtClean="0"/>
              <a:t>の設定などを想定</a:t>
            </a:r>
            <a:endParaRPr kumimoji="1" lang="en-US" altLang="ja-JP" sz="1400" dirty="0" smtClean="0"/>
          </a:p>
        </p:txBody>
      </p:sp>
      <p:cxnSp>
        <p:nvCxnSpPr>
          <p:cNvPr id="29" name="直線コネクタ 28"/>
          <p:cNvCxnSpPr/>
          <p:nvPr/>
        </p:nvCxnSpPr>
        <p:spPr>
          <a:xfrm flipV="1">
            <a:off x="1331640" y="1586070"/>
            <a:ext cx="622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1259632" y="1124744"/>
            <a:ext cx="5328592" cy="3739485"/>
          </a:xfrm>
          <a:prstGeom prst="rect">
            <a:avLst/>
          </a:prstGeom>
          <a:noFill/>
        </p:spPr>
        <p:txBody>
          <a:bodyPr wrap="square" rtlCol="0">
            <a:spAutoFit/>
          </a:bodyPr>
          <a:lstStyle/>
          <a:p>
            <a:pPr>
              <a:lnSpc>
                <a:spcPct val="150000"/>
              </a:lnSpc>
            </a:pPr>
            <a:r>
              <a:rPr kumimoji="1" lang="en-US" altLang="ja-JP" dirty="0" smtClean="0"/>
              <a:t>OA System URL</a:t>
            </a:r>
            <a:endParaRPr lang="en-US" altLang="ja-JP" dirty="0"/>
          </a:p>
          <a:p>
            <a:pPr>
              <a:lnSpc>
                <a:spcPct val="150000"/>
              </a:lnSpc>
            </a:pPr>
            <a:r>
              <a:rPr lang="en-US" altLang="ja-JP" sz="1200" dirty="0" smtClean="0"/>
              <a:t>Main</a:t>
            </a:r>
            <a:r>
              <a:rPr lang="ja-JP" altLang="en-US" sz="1200" u="sng" dirty="0" smtClean="0"/>
              <a:t>　　　　　　　　　　　　　　　　　　　　　　　　　　　　　　</a:t>
            </a:r>
            <a:endParaRPr lang="en-US" altLang="ja-JP" sz="1200" u="sng" dirty="0" smtClean="0"/>
          </a:p>
          <a:p>
            <a:pPr>
              <a:lnSpc>
                <a:spcPct val="150000"/>
              </a:lnSpc>
            </a:pPr>
            <a:r>
              <a:rPr lang="en-US" altLang="ja-JP" sz="1200" dirty="0" smtClean="0"/>
              <a:t>   </a:t>
            </a:r>
            <a:r>
              <a:rPr lang="en-US" altLang="ja-JP" sz="1100" dirty="0" smtClean="0"/>
              <a:t>URL:                                            Directory:</a:t>
            </a:r>
          </a:p>
          <a:p>
            <a:pPr>
              <a:lnSpc>
                <a:spcPct val="150000"/>
              </a:lnSpc>
            </a:pPr>
            <a:endParaRPr lang="en-US" altLang="ja-JP" sz="1200" dirty="0" smtClean="0"/>
          </a:p>
          <a:p>
            <a:pPr>
              <a:lnSpc>
                <a:spcPct val="150000"/>
              </a:lnSpc>
            </a:pPr>
            <a:r>
              <a:rPr lang="en-US" altLang="ja-JP" sz="1200" dirty="0" smtClean="0"/>
              <a:t>Sub</a:t>
            </a:r>
          </a:p>
          <a:p>
            <a:pPr>
              <a:lnSpc>
                <a:spcPct val="150000"/>
              </a:lnSpc>
            </a:pPr>
            <a:r>
              <a:rPr lang="en-US" altLang="ja-JP" sz="1200" dirty="0"/>
              <a:t> </a:t>
            </a:r>
            <a:r>
              <a:rPr lang="en-US" altLang="ja-JP" sz="1200" dirty="0" smtClean="0"/>
              <a:t>  </a:t>
            </a:r>
            <a:r>
              <a:rPr lang="en-US" altLang="ja-JP" sz="1100" dirty="0" smtClean="0"/>
              <a:t>URL</a:t>
            </a:r>
            <a:r>
              <a:rPr lang="en-US" altLang="ja-JP" sz="1100" dirty="0"/>
              <a:t>:                                </a:t>
            </a:r>
            <a:r>
              <a:rPr lang="en-US" altLang="ja-JP" sz="1100" dirty="0" smtClean="0"/>
              <a:t>            </a:t>
            </a:r>
            <a:r>
              <a:rPr lang="en-US" altLang="ja-JP" sz="1100" dirty="0"/>
              <a:t>Directory</a:t>
            </a:r>
            <a:r>
              <a:rPr lang="en-US" altLang="ja-JP" sz="1100" dirty="0" smtClean="0"/>
              <a:t>:</a:t>
            </a:r>
          </a:p>
          <a:p>
            <a:pPr>
              <a:lnSpc>
                <a:spcPct val="150000"/>
              </a:lnSpc>
            </a:pPr>
            <a:endParaRPr lang="en-US" altLang="ja-JP" sz="1100" dirty="0"/>
          </a:p>
          <a:p>
            <a:pPr>
              <a:lnSpc>
                <a:spcPct val="150000"/>
              </a:lnSpc>
            </a:pPr>
            <a:endParaRPr lang="en-US" altLang="ja-JP" sz="1100" dirty="0" smtClean="0"/>
          </a:p>
          <a:p>
            <a:pPr>
              <a:lnSpc>
                <a:spcPct val="150000"/>
              </a:lnSpc>
            </a:pPr>
            <a:endParaRPr lang="en-US" altLang="ja-JP" sz="1100" dirty="0"/>
          </a:p>
          <a:p>
            <a:pPr>
              <a:lnSpc>
                <a:spcPct val="150000"/>
              </a:lnSpc>
            </a:pPr>
            <a:r>
              <a:rPr lang="en-US" altLang="ja-JP" dirty="0"/>
              <a:t>OA System </a:t>
            </a:r>
            <a:r>
              <a:rPr lang="en-US" altLang="ja-JP" dirty="0" smtClean="0"/>
              <a:t>URL</a:t>
            </a:r>
          </a:p>
          <a:p>
            <a:r>
              <a:rPr lang="en-US" altLang="ja-JP" sz="1200" dirty="0" smtClean="0"/>
              <a:t>Main</a:t>
            </a:r>
            <a:r>
              <a:rPr lang="ja-JP" altLang="en-US" u="sng" dirty="0"/>
              <a:t>　　　　　　　　　　　　　　　</a:t>
            </a:r>
            <a:endParaRPr lang="en-US" altLang="ja-JP" dirty="0"/>
          </a:p>
          <a:p>
            <a:pPr>
              <a:lnSpc>
                <a:spcPct val="150000"/>
              </a:lnSpc>
            </a:pPr>
            <a:endParaRPr lang="ja-JP" altLang="en-US" sz="1100" dirty="0"/>
          </a:p>
        </p:txBody>
      </p:sp>
      <p:sp>
        <p:nvSpPr>
          <p:cNvPr id="35" name="正方形/長方形 34"/>
          <p:cNvSpPr/>
          <p:nvPr/>
        </p:nvSpPr>
        <p:spPr>
          <a:xfrm>
            <a:off x="1782200" y="1846858"/>
            <a:ext cx="1133616"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200" dirty="0" smtClean="0"/>
              <a:t>192.168.2.63</a:t>
            </a:r>
            <a:endParaRPr kumimoji="1" lang="ja-JP" altLang="en-US" sz="1200" dirty="0"/>
          </a:p>
        </p:txBody>
      </p:sp>
      <p:sp>
        <p:nvSpPr>
          <p:cNvPr id="36" name="正方形/長方形 35"/>
          <p:cNvSpPr/>
          <p:nvPr/>
        </p:nvSpPr>
        <p:spPr>
          <a:xfrm>
            <a:off x="5796136" y="4869160"/>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update</a:t>
            </a:r>
            <a:endParaRPr kumimoji="1" lang="ja-JP" altLang="en-US" sz="1600" dirty="0"/>
          </a:p>
        </p:txBody>
      </p:sp>
      <p:sp>
        <p:nvSpPr>
          <p:cNvPr id="37" name="正方形/長方形 36"/>
          <p:cNvSpPr/>
          <p:nvPr/>
        </p:nvSpPr>
        <p:spPr>
          <a:xfrm>
            <a:off x="1476128" y="3086894"/>
            <a:ext cx="504000" cy="3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smtClean="0"/>
              <a:t>new</a:t>
            </a:r>
            <a:endParaRPr kumimoji="1" lang="ja-JP" altLang="en-US" sz="1200" dirty="0"/>
          </a:p>
        </p:txBody>
      </p:sp>
      <p:sp>
        <p:nvSpPr>
          <p:cNvPr id="41" name="正方形/長方形 40"/>
          <p:cNvSpPr/>
          <p:nvPr/>
        </p:nvSpPr>
        <p:spPr>
          <a:xfrm>
            <a:off x="6660232" y="1846858"/>
            <a:ext cx="684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26" name="正方形/長方形 25"/>
          <p:cNvSpPr/>
          <p:nvPr/>
        </p:nvSpPr>
        <p:spPr>
          <a:xfrm>
            <a:off x="3727000" y="1844856"/>
            <a:ext cx="2789216"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200" dirty="0" smtClean="0"/>
              <a:t>C://VillageFlow/data/</a:t>
            </a:r>
            <a:endParaRPr kumimoji="1" lang="ja-JP" altLang="en-US" sz="1200" dirty="0"/>
          </a:p>
        </p:txBody>
      </p:sp>
      <p:sp>
        <p:nvSpPr>
          <p:cNvPr id="28" name="正方形/長方形 27"/>
          <p:cNvSpPr/>
          <p:nvPr/>
        </p:nvSpPr>
        <p:spPr>
          <a:xfrm>
            <a:off x="1781794" y="2690846"/>
            <a:ext cx="1133616"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200" dirty="0" smtClean="0"/>
              <a:t>192.168.2.64</a:t>
            </a:r>
            <a:endParaRPr kumimoji="1" lang="ja-JP" altLang="en-US" sz="1200" dirty="0"/>
          </a:p>
        </p:txBody>
      </p:sp>
      <p:sp>
        <p:nvSpPr>
          <p:cNvPr id="30" name="正方形/長方形 29"/>
          <p:cNvSpPr/>
          <p:nvPr/>
        </p:nvSpPr>
        <p:spPr>
          <a:xfrm>
            <a:off x="6659826" y="2690846"/>
            <a:ext cx="684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31" name="正方形/長方形 30"/>
          <p:cNvSpPr/>
          <p:nvPr/>
        </p:nvSpPr>
        <p:spPr>
          <a:xfrm>
            <a:off x="3726594" y="2688844"/>
            <a:ext cx="2789216"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200" dirty="0" smtClean="0"/>
              <a:t>C://VillageFlow/data/</a:t>
            </a:r>
            <a:endParaRPr kumimoji="1" lang="ja-JP" altLang="en-US" sz="1200" dirty="0"/>
          </a:p>
        </p:txBody>
      </p:sp>
      <p:cxnSp>
        <p:nvCxnSpPr>
          <p:cNvPr id="32" name="直線コネクタ 31"/>
          <p:cNvCxnSpPr/>
          <p:nvPr/>
        </p:nvCxnSpPr>
        <p:spPr>
          <a:xfrm flipV="1">
            <a:off x="1358383" y="1799559"/>
            <a:ext cx="6048000" cy="0"/>
          </a:xfrm>
          <a:prstGeom prst="line">
            <a:avLst/>
          </a:prstGeom>
          <a:ln/>
        </p:spPr>
        <p:style>
          <a:lnRef idx="1">
            <a:schemeClr val="dk1"/>
          </a:lnRef>
          <a:fillRef idx="0">
            <a:schemeClr val="dk1"/>
          </a:fillRef>
          <a:effectRef idx="0">
            <a:schemeClr val="dk1"/>
          </a:effectRef>
          <a:fontRef idx="minor">
            <a:schemeClr val="tx1"/>
          </a:fontRef>
        </p:style>
      </p:cxnSp>
      <p:cxnSp>
        <p:nvCxnSpPr>
          <p:cNvPr id="46" name="直線コネクタ 45"/>
          <p:cNvCxnSpPr/>
          <p:nvPr/>
        </p:nvCxnSpPr>
        <p:spPr>
          <a:xfrm flipV="1">
            <a:off x="1358799" y="2627859"/>
            <a:ext cx="6048000" cy="0"/>
          </a:xfrm>
          <a:prstGeom prst="line">
            <a:avLst/>
          </a:prstGeom>
          <a:ln/>
        </p:spPr>
        <p:style>
          <a:lnRef idx="1">
            <a:schemeClr val="dk1"/>
          </a:lnRef>
          <a:fillRef idx="0">
            <a:schemeClr val="dk1"/>
          </a:fillRef>
          <a:effectRef idx="0">
            <a:schemeClr val="dk1"/>
          </a:effectRef>
          <a:fontRef idx="minor">
            <a:schemeClr val="tx1"/>
          </a:fontRef>
        </p:style>
      </p:cxnSp>
      <p:cxnSp>
        <p:nvCxnSpPr>
          <p:cNvPr id="47" name="直線コネクタ 46"/>
          <p:cNvCxnSpPr/>
          <p:nvPr/>
        </p:nvCxnSpPr>
        <p:spPr>
          <a:xfrm flipV="1">
            <a:off x="1331640" y="4140027"/>
            <a:ext cx="622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1782200" y="4400815"/>
            <a:ext cx="1133616"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200" dirty="0" smtClean="0"/>
              <a:t>192.168.1.1</a:t>
            </a:r>
            <a:endParaRPr kumimoji="1" lang="ja-JP" altLang="en-US" sz="1200" dirty="0"/>
          </a:p>
        </p:txBody>
      </p:sp>
      <p:sp>
        <p:nvSpPr>
          <p:cNvPr id="49" name="正方形/長方形 48"/>
          <p:cNvSpPr/>
          <p:nvPr/>
        </p:nvSpPr>
        <p:spPr>
          <a:xfrm>
            <a:off x="6660232" y="4400815"/>
            <a:ext cx="684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50" name="正方形/長方形 49"/>
          <p:cNvSpPr/>
          <p:nvPr/>
        </p:nvSpPr>
        <p:spPr>
          <a:xfrm>
            <a:off x="3727000" y="4398813"/>
            <a:ext cx="2789216"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200" dirty="0" smtClean="0"/>
              <a:t>C://VillageFlow/data/</a:t>
            </a:r>
            <a:endParaRPr kumimoji="1" lang="ja-JP" altLang="en-US" sz="1200" dirty="0"/>
          </a:p>
        </p:txBody>
      </p:sp>
      <p:cxnSp>
        <p:nvCxnSpPr>
          <p:cNvPr id="51" name="直線コネクタ 50"/>
          <p:cNvCxnSpPr/>
          <p:nvPr/>
        </p:nvCxnSpPr>
        <p:spPr>
          <a:xfrm flipV="1">
            <a:off x="1358383" y="4353516"/>
            <a:ext cx="6048000"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057539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⑨編成</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3137298" cy="464871"/>
          </a:xfrm>
          <a:prstGeom prst="rect">
            <a:avLst/>
          </a:prstGeom>
          <a:noFill/>
        </p:spPr>
        <p:txBody>
          <a:bodyPr wrap="square" rtlCol="0">
            <a:spAutoFit/>
          </a:bodyPr>
          <a:lstStyle/>
          <a:p>
            <a:pPr>
              <a:lnSpc>
                <a:spcPct val="150000"/>
              </a:lnSpc>
            </a:pPr>
            <a:r>
              <a:rPr kumimoji="1" lang="en-US" altLang="ja-JP" dirty="0" smtClean="0"/>
              <a:t>Program organization </a:t>
            </a:r>
            <a:r>
              <a:rPr lang="en-US" altLang="ja-JP" dirty="0" smtClean="0"/>
              <a:t>edit</a:t>
            </a:r>
            <a:endParaRPr kumimoji="1" lang="ja-JP" altLang="en-US" dirty="0"/>
          </a:p>
        </p:txBody>
      </p:sp>
      <p:sp>
        <p:nvSpPr>
          <p:cNvPr id="9" name="テキスト ボックス 8"/>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0" name="テキスト ボックス 9"/>
          <p:cNvSpPr txBox="1"/>
          <p:nvPr/>
        </p:nvSpPr>
        <p:spPr>
          <a:xfrm>
            <a:off x="1619672" y="1052736"/>
            <a:ext cx="5688632" cy="3470181"/>
          </a:xfrm>
          <a:prstGeom prst="rect">
            <a:avLst/>
          </a:prstGeom>
          <a:noFill/>
        </p:spPr>
        <p:txBody>
          <a:bodyPr wrap="square" rtlCol="0">
            <a:spAutoFit/>
          </a:bodyPr>
          <a:lstStyle/>
          <a:p>
            <a:pPr>
              <a:lnSpc>
                <a:spcPct val="150000"/>
              </a:lnSpc>
            </a:pPr>
            <a:r>
              <a:rPr kumimoji="1" lang="en-US" altLang="ja-JP" dirty="0" smtClean="0"/>
              <a:t>Date        </a:t>
            </a:r>
            <a:r>
              <a:rPr kumimoji="1" lang="en-US" altLang="ja-JP" sz="1000" dirty="0" smtClean="0">
                <a:latin typeface="ＭＳ ゴシック" panose="020B0609070205080204" pitchFamily="49" charset="-128"/>
                <a:ea typeface="ＭＳ ゴシック" panose="020B0609070205080204" pitchFamily="49" charset="-128"/>
              </a:rPr>
              <a:t>0:00     3:00    6:00     9:00   12:00    15:00   18:00    21:00   24:00</a:t>
            </a:r>
          </a:p>
          <a:p>
            <a:pPr>
              <a:lnSpc>
                <a:spcPct val="250000"/>
              </a:lnSpc>
            </a:pPr>
            <a:r>
              <a:rPr lang="en-US" altLang="ja-JP" sz="1100" dirty="0" smtClean="0"/>
              <a:t>2018.01.01</a:t>
            </a:r>
            <a:endParaRPr lang="en-US" altLang="ja-JP" sz="1100" dirty="0"/>
          </a:p>
          <a:p>
            <a:pPr>
              <a:lnSpc>
                <a:spcPct val="250000"/>
              </a:lnSpc>
            </a:pPr>
            <a:r>
              <a:rPr lang="en-US" altLang="ja-JP" sz="1100" dirty="0" smtClean="0"/>
              <a:t>2018.01.02</a:t>
            </a:r>
            <a:endParaRPr lang="en-US" altLang="ja-JP" sz="1100" dirty="0"/>
          </a:p>
          <a:p>
            <a:pPr>
              <a:lnSpc>
                <a:spcPct val="250000"/>
              </a:lnSpc>
            </a:pPr>
            <a:r>
              <a:rPr lang="en-US" altLang="ja-JP" sz="1100" dirty="0" smtClean="0"/>
              <a:t>2018.01.03</a:t>
            </a:r>
            <a:endParaRPr lang="en-US" altLang="ja-JP" sz="1100" dirty="0"/>
          </a:p>
          <a:p>
            <a:pPr>
              <a:lnSpc>
                <a:spcPct val="250000"/>
              </a:lnSpc>
            </a:pPr>
            <a:r>
              <a:rPr lang="en-US" altLang="ja-JP" sz="1100" dirty="0" smtClean="0"/>
              <a:t>2018.01.04</a:t>
            </a:r>
            <a:endParaRPr lang="en-US" altLang="ja-JP" sz="1100" dirty="0"/>
          </a:p>
          <a:p>
            <a:pPr>
              <a:lnSpc>
                <a:spcPct val="250000"/>
              </a:lnSpc>
            </a:pPr>
            <a:r>
              <a:rPr lang="en-US" altLang="ja-JP" sz="1100" dirty="0" smtClean="0"/>
              <a:t>2018.01.05</a:t>
            </a:r>
            <a:endParaRPr lang="en-US" altLang="ja-JP" sz="1100" dirty="0"/>
          </a:p>
          <a:p>
            <a:pPr>
              <a:lnSpc>
                <a:spcPct val="250000"/>
              </a:lnSpc>
            </a:pPr>
            <a:r>
              <a:rPr lang="en-US" altLang="ja-JP" sz="1100" dirty="0" smtClean="0"/>
              <a:t>2018.01.06</a:t>
            </a:r>
            <a:endParaRPr lang="en-US" altLang="ja-JP" sz="1100" dirty="0"/>
          </a:p>
          <a:p>
            <a:pPr>
              <a:lnSpc>
                <a:spcPct val="250000"/>
              </a:lnSpc>
            </a:pPr>
            <a:r>
              <a:rPr lang="en-US" altLang="ja-JP" sz="1100" dirty="0" smtClean="0"/>
              <a:t>2018.01.07</a:t>
            </a:r>
            <a:endParaRPr lang="ja-JP" altLang="en-US" sz="1100" dirty="0"/>
          </a:p>
        </p:txBody>
      </p:sp>
      <p:sp>
        <p:nvSpPr>
          <p:cNvPr id="12" name="テキスト ボックス 11"/>
          <p:cNvSpPr txBox="1"/>
          <p:nvPr/>
        </p:nvSpPr>
        <p:spPr>
          <a:xfrm flipH="1">
            <a:off x="1097814" y="5301208"/>
            <a:ext cx="6336525" cy="1169551"/>
          </a:xfrm>
          <a:prstGeom prst="rect">
            <a:avLst/>
          </a:prstGeom>
          <a:noFill/>
        </p:spPr>
        <p:txBody>
          <a:bodyPr wrap="square" rtlCol="0">
            <a:spAutoFit/>
          </a:bodyPr>
          <a:lstStyle/>
          <a:p>
            <a:r>
              <a:rPr lang="en-US" altLang="ja-JP" sz="1400" dirty="0" smtClean="0"/>
              <a:t>40</a:t>
            </a:r>
            <a:r>
              <a:rPr lang="ja-JP" altLang="en-US" sz="1400" dirty="0" smtClean="0"/>
              <a:t>・</a:t>
            </a:r>
            <a:r>
              <a:rPr lang="en-US" altLang="ja-JP" sz="1400" dirty="0" smtClean="0"/>
              <a:t>50</a:t>
            </a:r>
            <a:r>
              <a:rPr lang="ja-JP" altLang="en-US" sz="1400" dirty="0" smtClean="0"/>
              <a:t>・</a:t>
            </a:r>
            <a:r>
              <a:rPr lang="en-US" altLang="ja-JP" sz="1400" dirty="0" smtClean="0"/>
              <a:t>60</a:t>
            </a:r>
            <a:r>
              <a:rPr lang="ja-JP" altLang="en-US" sz="1400" dirty="0" smtClean="0"/>
              <a:t>の各</a:t>
            </a:r>
            <a:r>
              <a:rPr lang="en-US" altLang="ja-JP" sz="1400" dirty="0" smtClean="0"/>
              <a:t>ES</a:t>
            </a:r>
            <a:r>
              <a:rPr lang="ja-JP" altLang="en-US" sz="1400" dirty="0" smtClean="0"/>
              <a:t>に</a:t>
            </a:r>
            <a:r>
              <a:rPr lang="ja-JP" altLang="en-US" sz="1400" dirty="0"/>
              <a:t>任意の</a:t>
            </a:r>
            <a:r>
              <a:rPr lang="en-US" altLang="ja-JP" sz="1400" dirty="0"/>
              <a:t>ES</a:t>
            </a:r>
            <a:r>
              <a:rPr lang="ja-JP" altLang="en-US" sz="1400" dirty="0"/>
              <a:t>コンテンツを枠（時間枠／番組枠）登録</a:t>
            </a:r>
            <a:r>
              <a:rPr lang="ja-JP" altLang="en-US" sz="1400" dirty="0" smtClean="0"/>
              <a:t>する</a:t>
            </a:r>
            <a:endParaRPr lang="en-US" altLang="ja-JP" sz="1400" dirty="0" smtClean="0"/>
          </a:p>
          <a:p>
            <a:r>
              <a:rPr lang="ja-JP" altLang="en-US" sz="1400" dirty="0" smtClean="0"/>
              <a:t>空枠に見えるところは全て基本コンテンツがあらかじめ割り当てられている</a:t>
            </a:r>
            <a:endParaRPr lang="en-US" altLang="ja-JP" sz="1400" dirty="0" smtClean="0"/>
          </a:p>
          <a:p>
            <a:r>
              <a:rPr lang="ja-JP" altLang="en-US" sz="1400" dirty="0"/>
              <a:t>割り当てられて</a:t>
            </a:r>
            <a:r>
              <a:rPr lang="ja-JP" altLang="en-US" sz="1400" dirty="0" smtClean="0"/>
              <a:t>いるコンテンツをクリック選択で編集</a:t>
            </a:r>
            <a:r>
              <a:rPr lang="en-US" altLang="ja-JP" sz="1400" dirty="0" smtClean="0"/>
              <a:t>Popup</a:t>
            </a:r>
            <a:r>
              <a:rPr lang="ja-JP" altLang="en-US" sz="1400" dirty="0" smtClean="0"/>
              <a:t>が開く？（</a:t>
            </a:r>
            <a:r>
              <a:rPr lang="en-US" altLang="ja-JP" sz="1400" dirty="0" smtClean="0"/>
              <a:t>UI</a:t>
            </a:r>
            <a:r>
              <a:rPr lang="ja-JP" altLang="en-US" sz="1400" dirty="0" smtClean="0"/>
              <a:t>は別途検討）</a:t>
            </a:r>
            <a:endParaRPr lang="en-US" altLang="ja-JP" sz="1400" dirty="0" smtClean="0"/>
          </a:p>
          <a:p>
            <a:r>
              <a:rPr lang="en-US" altLang="ja-JP" sz="1400" dirty="0" smtClean="0">
                <a:solidFill>
                  <a:srgbClr val="FF0000"/>
                </a:solidFill>
              </a:rPr>
              <a:t>EPG</a:t>
            </a:r>
            <a:r>
              <a:rPr lang="ja-JP" altLang="en-US" sz="1400" dirty="0" smtClean="0">
                <a:solidFill>
                  <a:srgbClr val="FF0000"/>
                </a:solidFill>
              </a:rPr>
              <a:t>情報を取り込んで表示する（番組枠欄を</a:t>
            </a:r>
            <a:r>
              <a:rPr lang="en-US" altLang="ja-JP" sz="1400" dirty="0" smtClean="0">
                <a:solidFill>
                  <a:srgbClr val="FF0000"/>
                </a:solidFill>
              </a:rPr>
              <a:t>3ES</a:t>
            </a:r>
            <a:r>
              <a:rPr lang="ja-JP" altLang="en-US" sz="1400" dirty="0" smtClean="0">
                <a:solidFill>
                  <a:srgbClr val="FF0000"/>
                </a:solidFill>
              </a:rPr>
              <a:t>の下に追加？）のは追加課題</a:t>
            </a:r>
            <a:endParaRPr lang="en-US" altLang="ja-JP" sz="1400" dirty="0" smtClean="0">
              <a:solidFill>
                <a:srgbClr val="FF0000"/>
              </a:solidFill>
            </a:endParaRPr>
          </a:p>
          <a:p>
            <a:r>
              <a:rPr lang="ja-JP" altLang="en-US" sz="1400" dirty="0">
                <a:solidFill>
                  <a:srgbClr val="FF0000"/>
                </a:solidFill>
              </a:rPr>
              <a:t>任意の時点</a:t>
            </a:r>
            <a:r>
              <a:rPr lang="ja-JP" altLang="en-US" sz="1400" dirty="0" smtClean="0">
                <a:solidFill>
                  <a:srgbClr val="FF0000"/>
                </a:solidFill>
              </a:rPr>
              <a:t>の編成コンテンツを取得できる「</a:t>
            </a:r>
            <a:r>
              <a:rPr lang="en-US" altLang="ja-JP" sz="1400" dirty="0" smtClean="0">
                <a:solidFill>
                  <a:srgbClr val="FF0000"/>
                </a:solidFill>
              </a:rPr>
              <a:t>Take</a:t>
            </a:r>
            <a:r>
              <a:rPr lang="ja-JP" altLang="en-US" sz="1400" dirty="0" smtClean="0">
                <a:solidFill>
                  <a:srgbClr val="FF0000"/>
                </a:solidFill>
              </a:rPr>
              <a:t>」機能（更新データ等要検討）</a:t>
            </a:r>
            <a:endParaRPr kumimoji="1" lang="en-US" altLang="ja-JP" sz="1400" dirty="0" smtClean="0">
              <a:solidFill>
                <a:srgbClr val="FF0000"/>
              </a:solidFill>
            </a:endParaRPr>
          </a:p>
        </p:txBody>
      </p:sp>
      <p:sp>
        <p:nvSpPr>
          <p:cNvPr id="310" name="正方形/長方形 309"/>
          <p:cNvSpPr/>
          <p:nvPr/>
        </p:nvSpPr>
        <p:spPr>
          <a:xfrm>
            <a:off x="7434340" y="1556792"/>
            <a:ext cx="180000" cy="2985884"/>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11" name="正方形/長方形 310"/>
          <p:cNvSpPr/>
          <p:nvPr/>
        </p:nvSpPr>
        <p:spPr>
          <a:xfrm>
            <a:off x="7434340" y="1556792"/>
            <a:ext cx="180000" cy="18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12" name="フローチャート : 組合せ 311"/>
          <p:cNvSpPr/>
          <p:nvPr/>
        </p:nvSpPr>
        <p:spPr>
          <a:xfrm flipV="1">
            <a:off x="7457159" y="1598737"/>
            <a:ext cx="144000" cy="108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3" name="正方形/長方形 312"/>
          <p:cNvSpPr/>
          <p:nvPr/>
        </p:nvSpPr>
        <p:spPr>
          <a:xfrm>
            <a:off x="7435542" y="4356715"/>
            <a:ext cx="180000" cy="18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14" name="フローチャート : 組合せ 313"/>
          <p:cNvSpPr/>
          <p:nvPr/>
        </p:nvSpPr>
        <p:spPr>
          <a:xfrm>
            <a:off x="7458361" y="4398660"/>
            <a:ext cx="144000" cy="108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5" name="正方形/長方形 314"/>
          <p:cNvSpPr/>
          <p:nvPr/>
        </p:nvSpPr>
        <p:spPr>
          <a:xfrm>
            <a:off x="7452320" y="2780928"/>
            <a:ext cx="144000" cy="18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a:t>
            </a:r>
            <a:endParaRPr kumimoji="1" lang="ja-JP" altLang="en-US" sz="1400" dirty="0"/>
          </a:p>
        </p:txBody>
      </p:sp>
      <p:sp>
        <p:nvSpPr>
          <p:cNvPr id="316" name="正方形/長方形 315"/>
          <p:cNvSpPr/>
          <p:nvPr/>
        </p:nvSpPr>
        <p:spPr>
          <a:xfrm>
            <a:off x="6732240" y="4653136"/>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back</a:t>
            </a:r>
            <a:endParaRPr kumimoji="1" lang="ja-JP" altLang="en-US" sz="1600" dirty="0"/>
          </a:p>
        </p:txBody>
      </p:sp>
      <p:cxnSp>
        <p:nvCxnSpPr>
          <p:cNvPr id="487" name="直線コネクタ 486"/>
          <p:cNvCxnSpPr/>
          <p:nvPr/>
        </p:nvCxnSpPr>
        <p:spPr>
          <a:xfrm flipV="1">
            <a:off x="1692296" y="1444324"/>
            <a:ext cx="55440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37" name="グループ化 36"/>
          <p:cNvGrpSpPr/>
          <p:nvPr/>
        </p:nvGrpSpPr>
        <p:grpSpPr>
          <a:xfrm>
            <a:off x="2465290" y="1608992"/>
            <a:ext cx="4554982" cy="327648"/>
            <a:chOff x="2456712" y="1608992"/>
            <a:chExt cx="4554982" cy="327648"/>
          </a:xfrm>
        </p:grpSpPr>
        <p:grpSp>
          <p:nvGrpSpPr>
            <p:cNvPr id="3" name="グループ化 2"/>
            <p:cNvGrpSpPr/>
            <p:nvPr/>
          </p:nvGrpSpPr>
          <p:grpSpPr>
            <a:xfrm>
              <a:off x="2699792" y="1608992"/>
              <a:ext cx="4311902" cy="324024"/>
              <a:chOff x="2708370" y="1592808"/>
              <a:chExt cx="4311902" cy="324024"/>
            </a:xfrm>
          </p:grpSpPr>
          <p:grpSp>
            <p:nvGrpSpPr>
              <p:cNvPr id="2" name="グループ化 1"/>
              <p:cNvGrpSpPr/>
              <p:nvPr/>
            </p:nvGrpSpPr>
            <p:grpSpPr>
              <a:xfrm>
                <a:off x="2708370" y="1592808"/>
                <a:ext cx="4311902" cy="108000"/>
                <a:chOff x="2708370" y="1592808"/>
                <a:chExt cx="4311902" cy="108000"/>
              </a:xfrm>
            </p:grpSpPr>
            <p:sp>
              <p:nvSpPr>
                <p:cNvPr id="13" name="正方形/長方形 12"/>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4" name="正方形/長方形 13"/>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5" name="正方形/長方形 14"/>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6" name="正方形/長方形 15"/>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7" name="正方形/長方形 16"/>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8" name="正方形/長方形 17"/>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9" name="正方形/長方形 18"/>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20" name="正方形/長方形 19"/>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21" name="正方形/長方形 20"/>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22" name="正方形/長方形 21"/>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23" name="正方形/長方形 22"/>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24" name="正方形/長方形 23"/>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25" name="正方形/長方形 24"/>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26" name="正方形/長方形 25"/>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27" name="正方形/長方形 26"/>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28" name="正方形/長方形 27"/>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29" name="正方形/長方形 28"/>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0" name="正方形/長方形 29"/>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1" name="正方形/長方形 30"/>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2" name="正方形/長方形 31"/>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3" name="正方形/長方形 32"/>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4" name="正方形/長方形 33"/>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5" name="正方形/長方形 34"/>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6" name="正方形/長方形 35"/>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360" name="グループ化 359"/>
              <p:cNvGrpSpPr/>
              <p:nvPr/>
            </p:nvGrpSpPr>
            <p:grpSpPr>
              <a:xfrm>
                <a:off x="2708370" y="1700808"/>
                <a:ext cx="4311902" cy="108000"/>
                <a:chOff x="2708370" y="1592808"/>
                <a:chExt cx="4311902" cy="108000"/>
              </a:xfrm>
            </p:grpSpPr>
            <p:sp>
              <p:nvSpPr>
                <p:cNvPr id="361" name="正方形/長方形 360"/>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62" name="正方形/長方形 361"/>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63" name="正方形/長方形 362"/>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64" name="正方形/長方形 363"/>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65" name="正方形/長方形 364"/>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66" name="正方形/長方形 365"/>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67" name="正方形/長方形 366"/>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68" name="正方形/長方形 367"/>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69" name="正方形/長方形 368"/>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70" name="正方形/長方形 369"/>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71" name="正方形/長方形 370"/>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72" name="正方形/長方形 371"/>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73" name="正方形/長方形 372"/>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74" name="正方形/長方形 373"/>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75" name="正方形/長方形 374"/>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76" name="正方形/長方形 375"/>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77" name="正方形/長方形 376"/>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78" name="正方形/長方形 377"/>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79" name="正方形/長方形 378"/>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80" name="正方形/長方形 379"/>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81" name="正方形/長方形 380"/>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82" name="正方形/長方形 381"/>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83" name="正方形/長方形 382"/>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84" name="正方形/長方形 383"/>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385" name="グループ化 384"/>
              <p:cNvGrpSpPr/>
              <p:nvPr/>
            </p:nvGrpSpPr>
            <p:grpSpPr>
              <a:xfrm>
                <a:off x="2708370" y="1808832"/>
                <a:ext cx="4311902" cy="108000"/>
                <a:chOff x="2708370" y="1592808"/>
                <a:chExt cx="4311902" cy="108000"/>
              </a:xfrm>
            </p:grpSpPr>
            <p:sp>
              <p:nvSpPr>
                <p:cNvPr id="386" name="正方形/長方形 385"/>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87" name="正方形/長方形 386"/>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88" name="正方形/長方形 387"/>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89" name="正方形/長方形 388"/>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90" name="正方形/長方形 389"/>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91" name="正方形/長方形 390"/>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92" name="正方形/長方形 391"/>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93" name="正方形/長方形 392"/>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94" name="正方形/長方形 393"/>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95" name="正方形/長方形 394"/>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96" name="正方形/長方形 395"/>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97" name="正方形/長方形 396"/>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98" name="正方形/長方形 397"/>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99" name="正方形/長方形 398"/>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400" name="正方形/長方形 399"/>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401" name="正方形/長方形 400"/>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402" name="正方形/長方形 401"/>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403" name="正方形/長方形 402"/>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404" name="正方形/長方形 403"/>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405" name="正方形/長方形 404"/>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406" name="正方形/長方形 405"/>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407" name="正方形/長方形 406"/>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408" name="正方形/長方形 407"/>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409" name="正方形/長方形 408"/>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sp>
          <p:nvSpPr>
            <p:cNvPr id="868" name="正方形/長方形 867"/>
            <p:cNvSpPr/>
            <p:nvPr/>
          </p:nvSpPr>
          <p:spPr>
            <a:xfrm>
              <a:off x="2456712" y="1612616"/>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a:solidFill>
                    <a:schemeClr val="bg1">
                      <a:lumMod val="65000"/>
                    </a:schemeClr>
                  </a:solidFill>
                </a:rPr>
                <a:t>4</a:t>
              </a:r>
              <a:r>
                <a:rPr kumimoji="1" lang="en-US" altLang="ja-JP" sz="1050" dirty="0" smtClean="0">
                  <a:solidFill>
                    <a:schemeClr val="bg1">
                      <a:lumMod val="65000"/>
                    </a:schemeClr>
                  </a:solidFill>
                </a:rPr>
                <a:t>0</a:t>
              </a:r>
              <a:endParaRPr kumimoji="1" lang="ja-JP" altLang="en-US" sz="1050" dirty="0">
                <a:solidFill>
                  <a:schemeClr val="bg1">
                    <a:lumMod val="65000"/>
                  </a:schemeClr>
                </a:solidFill>
              </a:endParaRPr>
            </a:p>
          </p:txBody>
        </p:sp>
        <p:sp>
          <p:nvSpPr>
            <p:cNvPr id="869" name="正方形/長方形 868"/>
            <p:cNvSpPr/>
            <p:nvPr/>
          </p:nvSpPr>
          <p:spPr>
            <a:xfrm>
              <a:off x="2463984" y="1716992"/>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50</a:t>
              </a:r>
              <a:endParaRPr kumimoji="1" lang="ja-JP" altLang="en-US" sz="1050" dirty="0">
                <a:solidFill>
                  <a:schemeClr val="bg1">
                    <a:lumMod val="65000"/>
                  </a:schemeClr>
                </a:solidFill>
              </a:endParaRPr>
            </a:p>
          </p:txBody>
        </p:sp>
        <p:sp>
          <p:nvSpPr>
            <p:cNvPr id="870" name="正方形/長方形 869"/>
            <p:cNvSpPr/>
            <p:nvPr/>
          </p:nvSpPr>
          <p:spPr>
            <a:xfrm>
              <a:off x="2463984" y="1828640"/>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60</a:t>
              </a:r>
              <a:endParaRPr kumimoji="1" lang="ja-JP" altLang="en-US" sz="1050" dirty="0">
                <a:solidFill>
                  <a:schemeClr val="bg1">
                    <a:lumMod val="65000"/>
                  </a:schemeClr>
                </a:solidFill>
              </a:endParaRPr>
            </a:p>
          </p:txBody>
        </p:sp>
      </p:grpSp>
      <p:grpSp>
        <p:nvGrpSpPr>
          <p:cNvPr id="871" name="グループ化 870"/>
          <p:cNvGrpSpPr/>
          <p:nvPr/>
        </p:nvGrpSpPr>
        <p:grpSpPr>
          <a:xfrm>
            <a:off x="2465290" y="2037416"/>
            <a:ext cx="4554982" cy="327648"/>
            <a:chOff x="2456712" y="1608992"/>
            <a:chExt cx="4554982" cy="327648"/>
          </a:xfrm>
        </p:grpSpPr>
        <p:grpSp>
          <p:nvGrpSpPr>
            <p:cNvPr id="872" name="グループ化 871"/>
            <p:cNvGrpSpPr/>
            <p:nvPr/>
          </p:nvGrpSpPr>
          <p:grpSpPr>
            <a:xfrm>
              <a:off x="2699792" y="1608992"/>
              <a:ext cx="4311902" cy="324024"/>
              <a:chOff x="2708370" y="1592808"/>
              <a:chExt cx="4311902" cy="324024"/>
            </a:xfrm>
          </p:grpSpPr>
          <p:grpSp>
            <p:nvGrpSpPr>
              <p:cNvPr id="876" name="グループ化 875"/>
              <p:cNvGrpSpPr/>
              <p:nvPr/>
            </p:nvGrpSpPr>
            <p:grpSpPr>
              <a:xfrm>
                <a:off x="2708370" y="1592808"/>
                <a:ext cx="4311902" cy="108000"/>
                <a:chOff x="2708370" y="1592808"/>
                <a:chExt cx="4311902" cy="108000"/>
              </a:xfrm>
            </p:grpSpPr>
            <p:sp>
              <p:nvSpPr>
                <p:cNvPr id="927" name="正方形/長方形 926"/>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28" name="正方形/長方形 927"/>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29" name="正方形/長方形 928"/>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30" name="正方形/長方形 929"/>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31" name="正方形/長方形 930"/>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32" name="正方形/長方形 931"/>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33" name="正方形/長方形 932"/>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34" name="正方形/長方形 933"/>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35" name="正方形/長方形 934"/>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36" name="正方形/長方形 935"/>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37" name="正方形/長方形 936"/>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38" name="正方形/長方形 937"/>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39" name="正方形/長方形 938"/>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40" name="正方形/長方形 939"/>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41" name="正方形/長方形 940"/>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42" name="正方形/長方形 941"/>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43" name="正方形/長方形 942"/>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44" name="正方形/長方形 943"/>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45" name="正方形/長方形 944"/>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46" name="正方形/長方形 945"/>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47" name="正方形/長方形 946"/>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48" name="正方形/長方形 947"/>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49" name="正方形/長方形 948"/>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50" name="正方形/長方形 949"/>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877" name="グループ化 876"/>
              <p:cNvGrpSpPr/>
              <p:nvPr/>
            </p:nvGrpSpPr>
            <p:grpSpPr>
              <a:xfrm>
                <a:off x="2708370" y="1700808"/>
                <a:ext cx="4311902" cy="108000"/>
                <a:chOff x="2708370" y="1592808"/>
                <a:chExt cx="4311902" cy="108000"/>
              </a:xfrm>
            </p:grpSpPr>
            <p:sp>
              <p:nvSpPr>
                <p:cNvPr id="903" name="正方形/長方形 902"/>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04" name="正方形/長方形 903"/>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05" name="正方形/長方形 904"/>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06" name="正方形/長方形 905"/>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07" name="正方形/長方形 906"/>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08" name="正方形/長方形 907"/>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09" name="正方形/長方形 908"/>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10" name="正方形/長方形 909"/>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11" name="正方形/長方形 910"/>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12" name="正方形/長方形 911"/>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13" name="正方形/長方形 912"/>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14" name="正方形/長方形 913"/>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15" name="正方形/長方形 914"/>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16" name="正方形/長方形 915"/>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17" name="正方形/長方形 916"/>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18" name="正方形/長方形 917"/>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19" name="正方形/長方形 918"/>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20" name="正方形/長方形 919"/>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21" name="正方形/長方形 920"/>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22" name="正方形/長方形 921"/>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23" name="正方形/長方形 922"/>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24" name="正方形/長方形 923"/>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25" name="正方形/長方形 924"/>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26" name="正方形/長方形 925"/>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878" name="グループ化 877"/>
              <p:cNvGrpSpPr/>
              <p:nvPr/>
            </p:nvGrpSpPr>
            <p:grpSpPr>
              <a:xfrm>
                <a:off x="2708370" y="1808832"/>
                <a:ext cx="4311902" cy="108000"/>
                <a:chOff x="2708370" y="1592808"/>
                <a:chExt cx="4311902" cy="108000"/>
              </a:xfrm>
            </p:grpSpPr>
            <p:sp>
              <p:nvSpPr>
                <p:cNvPr id="879" name="正方形/長方形 878"/>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80" name="正方形/長方形 879"/>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81" name="正方形/長方形 880"/>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82" name="正方形/長方形 881"/>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83" name="正方形/長方形 882"/>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84" name="正方形/長方形 883"/>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85" name="正方形/長方形 884"/>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86" name="正方形/長方形 885"/>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87" name="正方形/長方形 886"/>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88" name="正方形/長方形 887"/>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89" name="正方形/長方形 888"/>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90" name="正方形/長方形 889"/>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91" name="正方形/長方形 890"/>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92" name="正方形/長方形 891"/>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93" name="正方形/長方形 892"/>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94" name="正方形/長方形 893"/>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95" name="正方形/長方形 894"/>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96" name="正方形/長方形 895"/>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97" name="正方形/長方形 896"/>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98" name="正方形/長方形 897"/>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99" name="正方形/長方形 898"/>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00" name="正方形/長方形 899"/>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01" name="正方形/長方形 900"/>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02" name="正方形/長方形 901"/>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sp>
          <p:nvSpPr>
            <p:cNvPr id="873" name="正方形/長方形 872"/>
            <p:cNvSpPr/>
            <p:nvPr/>
          </p:nvSpPr>
          <p:spPr>
            <a:xfrm>
              <a:off x="2456712" y="1612616"/>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a:solidFill>
                    <a:schemeClr val="bg1">
                      <a:lumMod val="65000"/>
                    </a:schemeClr>
                  </a:solidFill>
                </a:rPr>
                <a:t>4</a:t>
              </a:r>
              <a:r>
                <a:rPr kumimoji="1" lang="en-US" altLang="ja-JP" sz="1050" dirty="0" smtClean="0">
                  <a:solidFill>
                    <a:schemeClr val="bg1">
                      <a:lumMod val="65000"/>
                    </a:schemeClr>
                  </a:solidFill>
                </a:rPr>
                <a:t>0</a:t>
              </a:r>
              <a:endParaRPr kumimoji="1" lang="ja-JP" altLang="en-US" sz="1050" dirty="0">
                <a:solidFill>
                  <a:schemeClr val="bg1">
                    <a:lumMod val="65000"/>
                  </a:schemeClr>
                </a:solidFill>
              </a:endParaRPr>
            </a:p>
          </p:txBody>
        </p:sp>
        <p:sp>
          <p:nvSpPr>
            <p:cNvPr id="874" name="正方形/長方形 873"/>
            <p:cNvSpPr/>
            <p:nvPr/>
          </p:nvSpPr>
          <p:spPr>
            <a:xfrm>
              <a:off x="2463984" y="1716992"/>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50</a:t>
              </a:r>
              <a:endParaRPr kumimoji="1" lang="ja-JP" altLang="en-US" sz="1050" dirty="0">
                <a:solidFill>
                  <a:schemeClr val="bg1">
                    <a:lumMod val="65000"/>
                  </a:schemeClr>
                </a:solidFill>
              </a:endParaRPr>
            </a:p>
          </p:txBody>
        </p:sp>
        <p:sp>
          <p:nvSpPr>
            <p:cNvPr id="875" name="正方形/長方形 874"/>
            <p:cNvSpPr/>
            <p:nvPr/>
          </p:nvSpPr>
          <p:spPr>
            <a:xfrm>
              <a:off x="2463984" y="1828640"/>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60</a:t>
              </a:r>
              <a:endParaRPr kumimoji="1" lang="ja-JP" altLang="en-US" sz="1050" dirty="0">
                <a:solidFill>
                  <a:schemeClr val="bg1">
                    <a:lumMod val="65000"/>
                  </a:schemeClr>
                </a:solidFill>
              </a:endParaRPr>
            </a:p>
          </p:txBody>
        </p:sp>
      </p:grpSp>
      <p:grpSp>
        <p:nvGrpSpPr>
          <p:cNvPr id="951" name="グループ化 950"/>
          <p:cNvGrpSpPr/>
          <p:nvPr/>
        </p:nvGrpSpPr>
        <p:grpSpPr>
          <a:xfrm>
            <a:off x="2465290" y="2461372"/>
            <a:ext cx="4554982" cy="327648"/>
            <a:chOff x="2456712" y="1608992"/>
            <a:chExt cx="4554982" cy="327648"/>
          </a:xfrm>
        </p:grpSpPr>
        <p:grpSp>
          <p:nvGrpSpPr>
            <p:cNvPr id="952" name="グループ化 951"/>
            <p:cNvGrpSpPr/>
            <p:nvPr/>
          </p:nvGrpSpPr>
          <p:grpSpPr>
            <a:xfrm>
              <a:off x="2699792" y="1608992"/>
              <a:ext cx="4311902" cy="324024"/>
              <a:chOff x="2708370" y="1592808"/>
              <a:chExt cx="4311902" cy="324024"/>
            </a:xfrm>
          </p:grpSpPr>
          <p:grpSp>
            <p:nvGrpSpPr>
              <p:cNvPr id="956" name="グループ化 955"/>
              <p:cNvGrpSpPr/>
              <p:nvPr/>
            </p:nvGrpSpPr>
            <p:grpSpPr>
              <a:xfrm>
                <a:off x="2708370" y="1592808"/>
                <a:ext cx="4311902" cy="108000"/>
                <a:chOff x="2708370" y="1592808"/>
                <a:chExt cx="4311902" cy="108000"/>
              </a:xfrm>
            </p:grpSpPr>
            <p:sp>
              <p:nvSpPr>
                <p:cNvPr id="1007" name="正方形/長方形 1006"/>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08" name="正方形/長方形 1007"/>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09" name="正方形/長方形 1008"/>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10" name="正方形/長方形 1009"/>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11" name="正方形/長方形 1010"/>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12" name="正方形/長方形 1011"/>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13" name="正方形/長方形 1012"/>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14" name="正方形/長方形 1013"/>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15" name="正方形/長方形 1014"/>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16" name="正方形/長方形 1015"/>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17" name="正方形/長方形 1016"/>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18" name="正方形/長方形 1017"/>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19" name="正方形/長方形 1018"/>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20" name="正方形/長方形 1019"/>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21" name="正方形/長方形 1020"/>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22" name="正方形/長方形 1021"/>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23" name="正方形/長方形 1022"/>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24" name="正方形/長方形 1023"/>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25" name="正方形/長方形 1024"/>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26" name="正方形/長方形 1025"/>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27" name="正方形/長方形 1026"/>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28" name="正方形/長方形 1027"/>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29" name="正方形/長方形 1028"/>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30" name="正方形/長方形 1029"/>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957" name="グループ化 956"/>
              <p:cNvGrpSpPr/>
              <p:nvPr/>
            </p:nvGrpSpPr>
            <p:grpSpPr>
              <a:xfrm>
                <a:off x="2708370" y="1700808"/>
                <a:ext cx="4311902" cy="108000"/>
                <a:chOff x="2708370" y="1592808"/>
                <a:chExt cx="4311902" cy="108000"/>
              </a:xfrm>
            </p:grpSpPr>
            <p:sp>
              <p:nvSpPr>
                <p:cNvPr id="983" name="正方形/長方形 982"/>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84" name="正方形/長方形 983"/>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85" name="正方形/長方形 984"/>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86" name="正方形/長方形 985"/>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87" name="正方形/長方形 986"/>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88" name="正方形/長方形 987"/>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89" name="正方形/長方形 988"/>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90" name="正方形/長方形 989"/>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91" name="正方形/長方形 990"/>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92" name="正方形/長方形 991"/>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93" name="正方形/長方形 992"/>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94" name="正方形/長方形 993"/>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95" name="正方形/長方形 994"/>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96" name="正方形/長方形 995"/>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97" name="正方形/長方形 996"/>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98" name="正方形/長方形 997"/>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99" name="正方形/長方形 998"/>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00" name="正方形/長方形 999"/>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01" name="正方形/長方形 1000"/>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02" name="正方形/長方形 1001"/>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03" name="正方形/長方形 1002"/>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04" name="正方形/長方形 1003"/>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05" name="正方形/長方形 1004"/>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06" name="正方形/長方形 1005"/>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958" name="グループ化 957"/>
              <p:cNvGrpSpPr/>
              <p:nvPr/>
            </p:nvGrpSpPr>
            <p:grpSpPr>
              <a:xfrm>
                <a:off x="2708370" y="1808832"/>
                <a:ext cx="4311902" cy="108000"/>
                <a:chOff x="2708370" y="1592808"/>
                <a:chExt cx="4311902" cy="108000"/>
              </a:xfrm>
            </p:grpSpPr>
            <p:sp>
              <p:nvSpPr>
                <p:cNvPr id="959" name="正方形/長方形 958"/>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60" name="正方形/長方形 959"/>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61" name="正方形/長方形 960"/>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62" name="正方形/長方形 961"/>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63" name="正方形/長方形 962"/>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64" name="正方形/長方形 963"/>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65" name="正方形/長方形 964"/>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66" name="正方形/長方形 965"/>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67" name="正方形/長方形 966"/>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68" name="正方形/長方形 967"/>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69" name="正方形/長方形 968"/>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70" name="正方形/長方形 969"/>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71" name="正方形/長方形 970"/>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72" name="正方形/長方形 971"/>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73" name="正方形/長方形 972"/>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74" name="正方形/長方形 973"/>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75" name="正方形/長方形 974"/>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76" name="正方形/長方形 975"/>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77" name="正方形/長方形 976"/>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78" name="正方形/長方形 977"/>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79" name="正方形/長方形 978"/>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80" name="正方形/長方形 979"/>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81" name="正方形/長方形 980"/>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982" name="正方形/長方形 981"/>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sp>
          <p:nvSpPr>
            <p:cNvPr id="953" name="正方形/長方形 952"/>
            <p:cNvSpPr/>
            <p:nvPr/>
          </p:nvSpPr>
          <p:spPr>
            <a:xfrm>
              <a:off x="2456712" y="1612616"/>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a:solidFill>
                    <a:schemeClr val="bg1">
                      <a:lumMod val="65000"/>
                    </a:schemeClr>
                  </a:solidFill>
                </a:rPr>
                <a:t>4</a:t>
              </a:r>
              <a:r>
                <a:rPr kumimoji="1" lang="en-US" altLang="ja-JP" sz="1050" dirty="0" smtClean="0">
                  <a:solidFill>
                    <a:schemeClr val="bg1">
                      <a:lumMod val="65000"/>
                    </a:schemeClr>
                  </a:solidFill>
                </a:rPr>
                <a:t>0</a:t>
              </a:r>
              <a:endParaRPr kumimoji="1" lang="ja-JP" altLang="en-US" sz="1050" dirty="0">
                <a:solidFill>
                  <a:schemeClr val="bg1">
                    <a:lumMod val="65000"/>
                  </a:schemeClr>
                </a:solidFill>
              </a:endParaRPr>
            </a:p>
          </p:txBody>
        </p:sp>
        <p:sp>
          <p:nvSpPr>
            <p:cNvPr id="954" name="正方形/長方形 953"/>
            <p:cNvSpPr/>
            <p:nvPr/>
          </p:nvSpPr>
          <p:spPr>
            <a:xfrm>
              <a:off x="2463984" y="1716992"/>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50</a:t>
              </a:r>
              <a:endParaRPr kumimoji="1" lang="ja-JP" altLang="en-US" sz="1050" dirty="0">
                <a:solidFill>
                  <a:schemeClr val="bg1">
                    <a:lumMod val="65000"/>
                  </a:schemeClr>
                </a:solidFill>
              </a:endParaRPr>
            </a:p>
          </p:txBody>
        </p:sp>
        <p:sp>
          <p:nvSpPr>
            <p:cNvPr id="955" name="正方形/長方形 954"/>
            <p:cNvSpPr/>
            <p:nvPr/>
          </p:nvSpPr>
          <p:spPr>
            <a:xfrm>
              <a:off x="2463984" y="1828640"/>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60</a:t>
              </a:r>
              <a:endParaRPr kumimoji="1" lang="ja-JP" altLang="en-US" sz="1050" dirty="0">
                <a:solidFill>
                  <a:schemeClr val="bg1">
                    <a:lumMod val="65000"/>
                  </a:schemeClr>
                </a:solidFill>
              </a:endParaRPr>
            </a:p>
          </p:txBody>
        </p:sp>
      </p:grpSp>
      <p:grpSp>
        <p:nvGrpSpPr>
          <p:cNvPr id="1031" name="グループ化 1030"/>
          <p:cNvGrpSpPr/>
          <p:nvPr/>
        </p:nvGrpSpPr>
        <p:grpSpPr>
          <a:xfrm>
            <a:off x="2465290" y="2869144"/>
            <a:ext cx="4554982" cy="327648"/>
            <a:chOff x="2456712" y="1608992"/>
            <a:chExt cx="4554982" cy="327648"/>
          </a:xfrm>
        </p:grpSpPr>
        <p:grpSp>
          <p:nvGrpSpPr>
            <p:cNvPr id="1032" name="グループ化 1031"/>
            <p:cNvGrpSpPr/>
            <p:nvPr/>
          </p:nvGrpSpPr>
          <p:grpSpPr>
            <a:xfrm>
              <a:off x="2699792" y="1608992"/>
              <a:ext cx="4311902" cy="324024"/>
              <a:chOff x="2708370" y="1592808"/>
              <a:chExt cx="4311902" cy="324024"/>
            </a:xfrm>
          </p:grpSpPr>
          <p:grpSp>
            <p:nvGrpSpPr>
              <p:cNvPr id="1036" name="グループ化 1035"/>
              <p:cNvGrpSpPr/>
              <p:nvPr/>
            </p:nvGrpSpPr>
            <p:grpSpPr>
              <a:xfrm>
                <a:off x="2708370" y="1592808"/>
                <a:ext cx="4311902" cy="108000"/>
                <a:chOff x="2708370" y="1592808"/>
                <a:chExt cx="4311902" cy="108000"/>
              </a:xfrm>
            </p:grpSpPr>
            <p:sp>
              <p:nvSpPr>
                <p:cNvPr id="1087" name="正方形/長方形 1086"/>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88" name="正方形/長方形 1087"/>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89" name="正方形/長方形 1088"/>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90" name="正方形/長方形 1089"/>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91" name="正方形/長方形 1090"/>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92" name="正方形/長方形 1091"/>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93" name="正方形/長方形 1092"/>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94" name="正方形/長方形 1093"/>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95" name="正方形/長方形 1094"/>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96" name="正方形/長方形 1095"/>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97" name="正方形/長方形 1096"/>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98" name="正方形/長方形 1097"/>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99" name="正方形/長方形 1098"/>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00" name="正方形/長方形 1099"/>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01" name="正方形/長方形 1100"/>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02" name="正方形/長方形 1101"/>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03" name="正方形/長方形 1102"/>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04" name="正方形/長方形 1103"/>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05" name="正方形/長方形 1104"/>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06" name="正方形/長方形 1105"/>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07" name="正方形/長方形 1106"/>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08" name="正方形/長方形 1107"/>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09" name="正方形/長方形 1108"/>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10" name="正方形/長方形 1109"/>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1037" name="グループ化 1036"/>
              <p:cNvGrpSpPr/>
              <p:nvPr/>
            </p:nvGrpSpPr>
            <p:grpSpPr>
              <a:xfrm>
                <a:off x="2708370" y="1700808"/>
                <a:ext cx="4311902" cy="108000"/>
                <a:chOff x="2708370" y="1592808"/>
                <a:chExt cx="4311902" cy="108000"/>
              </a:xfrm>
            </p:grpSpPr>
            <p:sp>
              <p:nvSpPr>
                <p:cNvPr id="1063" name="正方形/長方形 1062"/>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64" name="正方形/長方形 1063"/>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65" name="正方形/長方形 1064"/>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66" name="正方形/長方形 1065"/>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67" name="正方形/長方形 1066"/>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68" name="正方形/長方形 1067"/>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69" name="正方形/長方形 1068"/>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70" name="正方形/長方形 1069"/>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71" name="正方形/長方形 1070"/>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72" name="正方形/長方形 1071"/>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73" name="正方形/長方形 1072"/>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74" name="正方形/長方形 1073"/>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75" name="正方形/長方形 1074"/>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76" name="正方形/長方形 1075"/>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77" name="正方形/長方形 1076"/>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78" name="正方形/長方形 1077"/>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79" name="正方形/長方形 1078"/>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80" name="正方形/長方形 1079"/>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81" name="正方形/長方形 1080"/>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82" name="正方形/長方形 1081"/>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83" name="正方形/長方形 1082"/>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84" name="正方形/長方形 1083"/>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85" name="正方形/長方形 1084"/>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86" name="正方形/長方形 1085"/>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1038" name="グループ化 1037"/>
              <p:cNvGrpSpPr/>
              <p:nvPr/>
            </p:nvGrpSpPr>
            <p:grpSpPr>
              <a:xfrm>
                <a:off x="2708370" y="1808832"/>
                <a:ext cx="4311902" cy="108000"/>
                <a:chOff x="2708370" y="1592808"/>
                <a:chExt cx="4311902" cy="108000"/>
              </a:xfrm>
            </p:grpSpPr>
            <p:sp>
              <p:nvSpPr>
                <p:cNvPr id="1039" name="正方形/長方形 1038"/>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40" name="正方形/長方形 1039"/>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41" name="正方形/長方形 1040"/>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42" name="正方形/長方形 1041"/>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43" name="正方形/長方形 1042"/>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44" name="正方形/長方形 1043"/>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45" name="正方形/長方形 1044"/>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46" name="正方形/長方形 1045"/>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47" name="正方形/長方形 1046"/>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48" name="正方形/長方形 1047"/>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49" name="正方形/長方形 1048"/>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50" name="正方形/長方形 1049"/>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51" name="正方形/長方形 1050"/>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52" name="正方形/長方形 1051"/>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53" name="正方形/長方形 1052"/>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54" name="正方形/長方形 1053"/>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55" name="正方形/長方形 1054"/>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56" name="正方形/長方形 1055"/>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57" name="正方形/長方形 1056"/>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58" name="正方形/長方形 1057"/>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59" name="正方形/長方形 1058"/>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60" name="正方形/長方形 1059"/>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61" name="正方形/長方形 1060"/>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062" name="正方形/長方形 1061"/>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sp>
          <p:nvSpPr>
            <p:cNvPr id="1033" name="正方形/長方形 1032"/>
            <p:cNvSpPr/>
            <p:nvPr/>
          </p:nvSpPr>
          <p:spPr>
            <a:xfrm>
              <a:off x="2456712" y="1612616"/>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a:solidFill>
                    <a:schemeClr val="bg1">
                      <a:lumMod val="65000"/>
                    </a:schemeClr>
                  </a:solidFill>
                </a:rPr>
                <a:t>4</a:t>
              </a:r>
              <a:r>
                <a:rPr kumimoji="1" lang="en-US" altLang="ja-JP" sz="1050" dirty="0" smtClean="0">
                  <a:solidFill>
                    <a:schemeClr val="bg1">
                      <a:lumMod val="65000"/>
                    </a:schemeClr>
                  </a:solidFill>
                </a:rPr>
                <a:t>0</a:t>
              </a:r>
              <a:endParaRPr kumimoji="1" lang="ja-JP" altLang="en-US" sz="1050" dirty="0">
                <a:solidFill>
                  <a:schemeClr val="bg1">
                    <a:lumMod val="65000"/>
                  </a:schemeClr>
                </a:solidFill>
              </a:endParaRPr>
            </a:p>
          </p:txBody>
        </p:sp>
        <p:sp>
          <p:nvSpPr>
            <p:cNvPr id="1034" name="正方形/長方形 1033"/>
            <p:cNvSpPr/>
            <p:nvPr/>
          </p:nvSpPr>
          <p:spPr>
            <a:xfrm>
              <a:off x="2463984" y="1716992"/>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50</a:t>
              </a:r>
              <a:endParaRPr kumimoji="1" lang="ja-JP" altLang="en-US" sz="1050" dirty="0">
                <a:solidFill>
                  <a:schemeClr val="bg1">
                    <a:lumMod val="65000"/>
                  </a:schemeClr>
                </a:solidFill>
              </a:endParaRPr>
            </a:p>
          </p:txBody>
        </p:sp>
        <p:sp>
          <p:nvSpPr>
            <p:cNvPr id="1035" name="正方形/長方形 1034"/>
            <p:cNvSpPr/>
            <p:nvPr/>
          </p:nvSpPr>
          <p:spPr>
            <a:xfrm>
              <a:off x="2463984" y="1828640"/>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60</a:t>
              </a:r>
              <a:endParaRPr kumimoji="1" lang="ja-JP" altLang="en-US" sz="1050" dirty="0">
                <a:solidFill>
                  <a:schemeClr val="bg1">
                    <a:lumMod val="65000"/>
                  </a:schemeClr>
                </a:solidFill>
              </a:endParaRPr>
            </a:p>
          </p:txBody>
        </p:sp>
      </p:grpSp>
      <p:grpSp>
        <p:nvGrpSpPr>
          <p:cNvPr id="1111" name="グループ化 1110"/>
          <p:cNvGrpSpPr/>
          <p:nvPr/>
        </p:nvGrpSpPr>
        <p:grpSpPr>
          <a:xfrm>
            <a:off x="2465290" y="3301192"/>
            <a:ext cx="4554982" cy="327648"/>
            <a:chOff x="2456712" y="1608992"/>
            <a:chExt cx="4554982" cy="327648"/>
          </a:xfrm>
        </p:grpSpPr>
        <p:grpSp>
          <p:nvGrpSpPr>
            <p:cNvPr id="1112" name="グループ化 1111"/>
            <p:cNvGrpSpPr/>
            <p:nvPr/>
          </p:nvGrpSpPr>
          <p:grpSpPr>
            <a:xfrm>
              <a:off x="2699792" y="1608992"/>
              <a:ext cx="4311902" cy="324024"/>
              <a:chOff x="2708370" y="1592808"/>
              <a:chExt cx="4311902" cy="324024"/>
            </a:xfrm>
          </p:grpSpPr>
          <p:grpSp>
            <p:nvGrpSpPr>
              <p:cNvPr id="1116" name="グループ化 1115"/>
              <p:cNvGrpSpPr/>
              <p:nvPr/>
            </p:nvGrpSpPr>
            <p:grpSpPr>
              <a:xfrm>
                <a:off x="2708370" y="1592808"/>
                <a:ext cx="4311902" cy="108000"/>
                <a:chOff x="2708370" y="1592808"/>
                <a:chExt cx="4311902" cy="108000"/>
              </a:xfrm>
            </p:grpSpPr>
            <p:sp>
              <p:nvSpPr>
                <p:cNvPr id="1167" name="正方形/長方形 1166"/>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68" name="正方形/長方形 1167"/>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69" name="正方形/長方形 1168"/>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70" name="正方形/長方形 1169"/>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71" name="正方形/長方形 1170"/>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72" name="正方形/長方形 1171"/>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73" name="正方形/長方形 1172"/>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74" name="正方形/長方形 1173"/>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75" name="正方形/長方形 1174"/>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76" name="正方形/長方形 1175"/>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77" name="正方形/長方形 1176"/>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78" name="正方形/長方形 1177"/>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79" name="正方形/長方形 1178"/>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80" name="正方形/長方形 1179"/>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81" name="正方形/長方形 1180"/>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82" name="正方形/長方形 1181"/>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83" name="正方形/長方形 1182"/>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84" name="正方形/長方形 1183"/>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85" name="正方形/長方形 1184"/>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86" name="正方形/長方形 1185"/>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87" name="正方形/長方形 1186"/>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88" name="正方形/長方形 1187"/>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89" name="正方形/長方形 1188"/>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90" name="正方形/長方形 1189"/>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1117" name="グループ化 1116"/>
              <p:cNvGrpSpPr/>
              <p:nvPr/>
            </p:nvGrpSpPr>
            <p:grpSpPr>
              <a:xfrm>
                <a:off x="2708370" y="1700808"/>
                <a:ext cx="4311902" cy="108000"/>
                <a:chOff x="2708370" y="1592808"/>
                <a:chExt cx="4311902" cy="108000"/>
              </a:xfrm>
            </p:grpSpPr>
            <p:sp>
              <p:nvSpPr>
                <p:cNvPr id="1143" name="正方形/長方形 1142"/>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44" name="正方形/長方形 1143"/>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45" name="正方形/長方形 1144"/>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46" name="正方形/長方形 1145"/>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47" name="正方形/長方形 1146"/>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48" name="正方形/長方形 1147"/>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49" name="正方形/長方形 1148"/>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50" name="正方形/長方形 1149"/>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51" name="正方形/長方形 1150"/>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52" name="正方形/長方形 1151"/>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53" name="正方形/長方形 1152"/>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54" name="正方形/長方形 1153"/>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55" name="正方形/長方形 1154"/>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56" name="正方形/長方形 1155"/>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57" name="正方形/長方形 1156"/>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58" name="正方形/長方形 1157"/>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59" name="正方形/長方形 1158"/>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60" name="正方形/長方形 1159"/>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61" name="正方形/長方形 1160"/>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62" name="正方形/長方形 1161"/>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63" name="正方形/長方形 1162"/>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64" name="正方形/長方形 1163"/>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65" name="正方形/長方形 1164"/>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66" name="正方形/長方形 1165"/>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1118" name="グループ化 1117"/>
              <p:cNvGrpSpPr/>
              <p:nvPr/>
            </p:nvGrpSpPr>
            <p:grpSpPr>
              <a:xfrm>
                <a:off x="2708370" y="1808832"/>
                <a:ext cx="4311902" cy="108000"/>
                <a:chOff x="2708370" y="1592808"/>
                <a:chExt cx="4311902" cy="108000"/>
              </a:xfrm>
            </p:grpSpPr>
            <p:sp>
              <p:nvSpPr>
                <p:cNvPr id="1119" name="正方形/長方形 1118"/>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20" name="正方形/長方形 1119"/>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21" name="正方形/長方形 1120"/>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22" name="正方形/長方形 1121"/>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23" name="正方形/長方形 1122"/>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24" name="正方形/長方形 1123"/>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25" name="正方形/長方形 1124"/>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26" name="正方形/長方形 1125"/>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27" name="正方形/長方形 1126"/>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28" name="正方形/長方形 1127"/>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29" name="正方形/長方形 1128"/>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30" name="正方形/長方形 1129"/>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31" name="正方形/長方形 1130"/>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32" name="正方形/長方形 1131"/>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33" name="正方形/長方形 1132"/>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34" name="正方形/長方形 1133"/>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35" name="正方形/長方形 1134"/>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36" name="正方形/長方形 1135"/>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37" name="正方形/長方形 1136"/>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38" name="正方形/長方形 1137"/>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39" name="正方形/長方形 1138"/>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40" name="正方形/長方形 1139"/>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41" name="正方形/長方形 1140"/>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142" name="正方形/長方形 1141"/>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sp>
          <p:nvSpPr>
            <p:cNvPr id="1113" name="正方形/長方形 1112"/>
            <p:cNvSpPr/>
            <p:nvPr/>
          </p:nvSpPr>
          <p:spPr>
            <a:xfrm>
              <a:off x="2456712" y="1612616"/>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a:solidFill>
                    <a:schemeClr val="bg1">
                      <a:lumMod val="65000"/>
                    </a:schemeClr>
                  </a:solidFill>
                </a:rPr>
                <a:t>4</a:t>
              </a:r>
              <a:r>
                <a:rPr kumimoji="1" lang="en-US" altLang="ja-JP" sz="1050" dirty="0" smtClean="0">
                  <a:solidFill>
                    <a:schemeClr val="bg1">
                      <a:lumMod val="65000"/>
                    </a:schemeClr>
                  </a:solidFill>
                </a:rPr>
                <a:t>0</a:t>
              </a:r>
              <a:endParaRPr kumimoji="1" lang="ja-JP" altLang="en-US" sz="1050" dirty="0">
                <a:solidFill>
                  <a:schemeClr val="bg1">
                    <a:lumMod val="65000"/>
                  </a:schemeClr>
                </a:solidFill>
              </a:endParaRPr>
            </a:p>
          </p:txBody>
        </p:sp>
        <p:sp>
          <p:nvSpPr>
            <p:cNvPr id="1114" name="正方形/長方形 1113"/>
            <p:cNvSpPr/>
            <p:nvPr/>
          </p:nvSpPr>
          <p:spPr>
            <a:xfrm>
              <a:off x="2463984" y="1716992"/>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50</a:t>
              </a:r>
              <a:endParaRPr kumimoji="1" lang="ja-JP" altLang="en-US" sz="1050" dirty="0">
                <a:solidFill>
                  <a:schemeClr val="bg1">
                    <a:lumMod val="65000"/>
                  </a:schemeClr>
                </a:solidFill>
              </a:endParaRPr>
            </a:p>
          </p:txBody>
        </p:sp>
        <p:sp>
          <p:nvSpPr>
            <p:cNvPr id="1115" name="正方形/長方形 1114"/>
            <p:cNvSpPr/>
            <p:nvPr/>
          </p:nvSpPr>
          <p:spPr>
            <a:xfrm>
              <a:off x="2463984" y="1828640"/>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60</a:t>
              </a:r>
              <a:endParaRPr kumimoji="1" lang="ja-JP" altLang="en-US" sz="1050" dirty="0">
                <a:solidFill>
                  <a:schemeClr val="bg1">
                    <a:lumMod val="65000"/>
                  </a:schemeClr>
                </a:solidFill>
              </a:endParaRPr>
            </a:p>
          </p:txBody>
        </p:sp>
      </p:grpSp>
      <p:grpSp>
        <p:nvGrpSpPr>
          <p:cNvPr id="1191" name="グループ化 1190"/>
          <p:cNvGrpSpPr/>
          <p:nvPr/>
        </p:nvGrpSpPr>
        <p:grpSpPr>
          <a:xfrm>
            <a:off x="2465290" y="3709784"/>
            <a:ext cx="4554982" cy="327648"/>
            <a:chOff x="2456712" y="1608992"/>
            <a:chExt cx="4554982" cy="327648"/>
          </a:xfrm>
        </p:grpSpPr>
        <p:grpSp>
          <p:nvGrpSpPr>
            <p:cNvPr id="1192" name="グループ化 1191"/>
            <p:cNvGrpSpPr/>
            <p:nvPr/>
          </p:nvGrpSpPr>
          <p:grpSpPr>
            <a:xfrm>
              <a:off x="2699792" y="1608992"/>
              <a:ext cx="4311902" cy="324024"/>
              <a:chOff x="2708370" y="1592808"/>
              <a:chExt cx="4311902" cy="324024"/>
            </a:xfrm>
          </p:grpSpPr>
          <p:grpSp>
            <p:nvGrpSpPr>
              <p:cNvPr id="1196" name="グループ化 1195"/>
              <p:cNvGrpSpPr/>
              <p:nvPr/>
            </p:nvGrpSpPr>
            <p:grpSpPr>
              <a:xfrm>
                <a:off x="2708370" y="1592808"/>
                <a:ext cx="4311902" cy="108000"/>
                <a:chOff x="2708370" y="1592808"/>
                <a:chExt cx="4311902" cy="108000"/>
              </a:xfrm>
            </p:grpSpPr>
            <p:sp>
              <p:nvSpPr>
                <p:cNvPr id="1247" name="正方形/長方形 1246"/>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48" name="正方形/長方形 1247"/>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49" name="正方形/長方形 1248"/>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50" name="正方形/長方形 1249"/>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51" name="正方形/長方形 1250"/>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52" name="正方形/長方形 1251"/>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53" name="正方形/長方形 1252"/>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54" name="正方形/長方形 1253"/>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55" name="正方形/長方形 1254"/>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56" name="正方形/長方形 1255"/>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57" name="正方形/長方形 1256"/>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58" name="正方形/長方形 1257"/>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59" name="正方形/長方形 1258"/>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60" name="正方形/長方形 1259"/>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61" name="正方形/長方形 1260"/>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62" name="正方形/長方形 1261"/>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63" name="正方形/長方形 1262"/>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64" name="正方形/長方形 1263"/>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65" name="正方形/長方形 1264"/>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66" name="正方形/長方形 1265"/>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67" name="正方形/長方形 1266"/>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68" name="正方形/長方形 1267"/>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69" name="正方形/長方形 1268"/>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70" name="正方形/長方形 1269"/>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1197" name="グループ化 1196"/>
              <p:cNvGrpSpPr/>
              <p:nvPr/>
            </p:nvGrpSpPr>
            <p:grpSpPr>
              <a:xfrm>
                <a:off x="2708370" y="1700808"/>
                <a:ext cx="4311902" cy="108000"/>
                <a:chOff x="2708370" y="1592808"/>
                <a:chExt cx="4311902" cy="108000"/>
              </a:xfrm>
            </p:grpSpPr>
            <p:sp>
              <p:nvSpPr>
                <p:cNvPr id="1223" name="正方形/長方形 1222"/>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24" name="正方形/長方形 1223"/>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25" name="正方形/長方形 1224"/>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26" name="正方形/長方形 1225"/>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27" name="正方形/長方形 1226"/>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28" name="正方形/長方形 1227"/>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29" name="正方形/長方形 1228"/>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30" name="正方形/長方形 1229"/>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31" name="正方形/長方形 1230"/>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32" name="正方形/長方形 1231"/>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33" name="正方形/長方形 1232"/>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34" name="正方形/長方形 1233"/>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35" name="正方形/長方形 1234"/>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36" name="正方形/長方形 1235"/>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37" name="正方形/長方形 1236"/>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38" name="正方形/長方形 1237"/>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39" name="正方形/長方形 1238"/>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40" name="正方形/長方形 1239"/>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41" name="正方形/長方形 1240"/>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42" name="正方形/長方形 1241"/>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43" name="正方形/長方形 1242"/>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44" name="正方形/長方形 1243"/>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45" name="正方形/長方形 1244"/>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46" name="正方形/長方形 1245"/>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1198" name="グループ化 1197"/>
              <p:cNvGrpSpPr/>
              <p:nvPr/>
            </p:nvGrpSpPr>
            <p:grpSpPr>
              <a:xfrm>
                <a:off x="2708370" y="1808832"/>
                <a:ext cx="4311902" cy="108000"/>
                <a:chOff x="2708370" y="1592808"/>
                <a:chExt cx="4311902" cy="108000"/>
              </a:xfrm>
            </p:grpSpPr>
            <p:sp>
              <p:nvSpPr>
                <p:cNvPr id="1199" name="正方形/長方形 1198"/>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00" name="正方形/長方形 1199"/>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01" name="正方形/長方形 1200"/>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02" name="正方形/長方形 1201"/>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03" name="正方形/長方形 1202"/>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04" name="正方形/長方形 1203"/>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05" name="正方形/長方形 1204"/>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06" name="正方形/長方形 1205"/>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07" name="正方形/長方形 1206"/>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08" name="正方形/長方形 1207"/>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09" name="正方形/長方形 1208"/>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10" name="正方形/長方形 1209"/>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11" name="正方形/長方形 1210"/>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12" name="正方形/長方形 1211"/>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13" name="正方形/長方形 1212"/>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14" name="正方形/長方形 1213"/>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15" name="正方形/長方形 1214"/>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16" name="正方形/長方形 1215"/>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17" name="正方形/長方形 1216"/>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18" name="正方形/長方形 1217"/>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19" name="正方形/長方形 1218"/>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20" name="正方形/長方形 1219"/>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21" name="正方形/長方形 1220"/>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22" name="正方形/長方形 1221"/>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sp>
          <p:nvSpPr>
            <p:cNvPr id="1193" name="正方形/長方形 1192"/>
            <p:cNvSpPr/>
            <p:nvPr/>
          </p:nvSpPr>
          <p:spPr>
            <a:xfrm>
              <a:off x="2456712" y="1612616"/>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a:solidFill>
                    <a:schemeClr val="bg1">
                      <a:lumMod val="65000"/>
                    </a:schemeClr>
                  </a:solidFill>
                </a:rPr>
                <a:t>4</a:t>
              </a:r>
              <a:r>
                <a:rPr kumimoji="1" lang="en-US" altLang="ja-JP" sz="1050" dirty="0" smtClean="0">
                  <a:solidFill>
                    <a:schemeClr val="bg1">
                      <a:lumMod val="65000"/>
                    </a:schemeClr>
                  </a:solidFill>
                </a:rPr>
                <a:t>0</a:t>
              </a:r>
              <a:endParaRPr kumimoji="1" lang="ja-JP" altLang="en-US" sz="1050" dirty="0">
                <a:solidFill>
                  <a:schemeClr val="bg1">
                    <a:lumMod val="65000"/>
                  </a:schemeClr>
                </a:solidFill>
              </a:endParaRPr>
            </a:p>
          </p:txBody>
        </p:sp>
        <p:sp>
          <p:nvSpPr>
            <p:cNvPr id="1194" name="正方形/長方形 1193"/>
            <p:cNvSpPr/>
            <p:nvPr/>
          </p:nvSpPr>
          <p:spPr>
            <a:xfrm>
              <a:off x="2463984" y="1716992"/>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50</a:t>
              </a:r>
              <a:endParaRPr kumimoji="1" lang="ja-JP" altLang="en-US" sz="1050" dirty="0">
                <a:solidFill>
                  <a:schemeClr val="bg1">
                    <a:lumMod val="65000"/>
                  </a:schemeClr>
                </a:solidFill>
              </a:endParaRPr>
            </a:p>
          </p:txBody>
        </p:sp>
        <p:sp>
          <p:nvSpPr>
            <p:cNvPr id="1195" name="正方形/長方形 1194"/>
            <p:cNvSpPr/>
            <p:nvPr/>
          </p:nvSpPr>
          <p:spPr>
            <a:xfrm>
              <a:off x="2463984" y="1828640"/>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60</a:t>
              </a:r>
              <a:endParaRPr kumimoji="1" lang="ja-JP" altLang="en-US" sz="1050" dirty="0">
                <a:solidFill>
                  <a:schemeClr val="bg1">
                    <a:lumMod val="65000"/>
                  </a:schemeClr>
                </a:solidFill>
              </a:endParaRPr>
            </a:p>
          </p:txBody>
        </p:sp>
      </p:grpSp>
      <p:grpSp>
        <p:nvGrpSpPr>
          <p:cNvPr id="1271" name="グループ化 1270"/>
          <p:cNvGrpSpPr/>
          <p:nvPr/>
        </p:nvGrpSpPr>
        <p:grpSpPr>
          <a:xfrm>
            <a:off x="2465290" y="4125648"/>
            <a:ext cx="4554982" cy="327648"/>
            <a:chOff x="2456712" y="1608992"/>
            <a:chExt cx="4554982" cy="327648"/>
          </a:xfrm>
        </p:grpSpPr>
        <p:grpSp>
          <p:nvGrpSpPr>
            <p:cNvPr id="1272" name="グループ化 1271"/>
            <p:cNvGrpSpPr/>
            <p:nvPr/>
          </p:nvGrpSpPr>
          <p:grpSpPr>
            <a:xfrm>
              <a:off x="2699792" y="1608992"/>
              <a:ext cx="4311902" cy="324024"/>
              <a:chOff x="2708370" y="1592808"/>
              <a:chExt cx="4311902" cy="324024"/>
            </a:xfrm>
          </p:grpSpPr>
          <p:grpSp>
            <p:nvGrpSpPr>
              <p:cNvPr id="1276" name="グループ化 1275"/>
              <p:cNvGrpSpPr/>
              <p:nvPr/>
            </p:nvGrpSpPr>
            <p:grpSpPr>
              <a:xfrm>
                <a:off x="2708370" y="1592808"/>
                <a:ext cx="4311902" cy="108000"/>
                <a:chOff x="2708370" y="1592808"/>
                <a:chExt cx="4311902" cy="108000"/>
              </a:xfrm>
            </p:grpSpPr>
            <p:sp>
              <p:nvSpPr>
                <p:cNvPr id="1327" name="正方形/長方形 1326"/>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28" name="正方形/長方形 1327"/>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29" name="正方形/長方形 1328"/>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30" name="正方形/長方形 1329"/>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31" name="正方形/長方形 1330"/>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32" name="正方形/長方形 1331"/>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33" name="正方形/長方形 1332"/>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34" name="正方形/長方形 1333"/>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35" name="正方形/長方形 1334"/>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36" name="正方形/長方形 1335"/>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37" name="正方形/長方形 1336"/>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38" name="正方形/長方形 1337"/>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39" name="正方形/長方形 1338"/>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40" name="正方形/長方形 1339"/>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41" name="正方形/長方形 1340"/>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42" name="正方形/長方形 1341"/>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43" name="正方形/長方形 1342"/>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44" name="正方形/長方形 1343"/>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45" name="正方形/長方形 1344"/>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46" name="正方形/長方形 1345"/>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47" name="正方形/長方形 1346"/>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48" name="正方形/長方形 1347"/>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49" name="正方形/長方形 1348"/>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50" name="正方形/長方形 1349"/>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1277" name="グループ化 1276"/>
              <p:cNvGrpSpPr/>
              <p:nvPr/>
            </p:nvGrpSpPr>
            <p:grpSpPr>
              <a:xfrm>
                <a:off x="2708370" y="1700808"/>
                <a:ext cx="4311902" cy="108000"/>
                <a:chOff x="2708370" y="1592808"/>
                <a:chExt cx="4311902" cy="108000"/>
              </a:xfrm>
            </p:grpSpPr>
            <p:sp>
              <p:nvSpPr>
                <p:cNvPr id="1303" name="正方形/長方形 1302"/>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04" name="正方形/長方形 1303"/>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05" name="正方形/長方形 1304"/>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06" name="正方形/長方形 1305"/>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07" name="正方形/長方形 1306"/>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08" name="正方形/長方形 1307"/>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09" name="正方形/長方形 1308"/>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10" name="正方形/長方形 1309"/>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11" name="正方形/長方形 1310"/>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12" name="正方形/長方形 1311"/>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13" name="正方形/長方形 1312"/>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14" name="正方形/長方形 1313"/>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15" name="正方形/長方形 1314"/>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16" name="正方形/長方形 1315"/>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17" name="正方形/長方形 1316"/>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18" name="正方形/長方形 1317"/>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19" name="正方形/長方形 1318"/>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20" name="正方形/長方形 1319"/>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21" name="正方形/長方形 1320"/>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22" name="正方形/長方形 1321"/>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23" name="正方形/長方形 1322"/>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24" name="正方形/長方形 1323"/>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25" name="正方形/長方形 1324"/>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26" name="正方形/長方形 1325"/>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nvGrpSpPr>
              <p:cNvPr id="1278" name="グループ化 1277"/>
              <p:cNvGrpSpPr/>
              <p:nvPr/>
            </p:nvGrpSpPr>
            <p:grpSpPr>
              <a:xfrm>
                <a:off x="2708370" y="1808832"/>
                <a:ext cx="4311902" cy="108000"/>
                <a:chOff x="2708370" y="1592808"/>
                <a:chExt cx="4311902" cy="108000"/>
              </a:xfrm>
            </p:grpSpPr>
            <p:sp>
              <p:nvSpPr>
                <p:cNvPr id="1279" name="正方形/長方形 1278"/>
                <p:cNvSpPr/>
                <p:nvPr/>
              </p:nvSpPr>
              <p:spPr>
                <a:xfrm>
                  <a:off x="270837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80" name="正方形/長方形 1279"/>
                <p:cNvSpPr/>
                <p:nvPr/>
              </p:nvSpPr>
              <p:spPr>
                <a:xfrm>
                  <a:off x="288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81" name="正方形/長方形 1280"/>
                <p:cNvSpPr/>
                <p:nvPr/>
              </p:nvSpPr>
              <p:spPr>
                <a:xfrm>
                  <a:off x="306837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82" name="正方形/長方形 1281"/>
                <p:cNvSpPr/>
                <p:nvPr/>
              </p:nvSpPr>
              <p:spPr>
                <a:xfrm>
                  <a:off x="324845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83" name="正方形/長方形 1282"/>
                <p:cNvSpPr/>
                <p:nvPr/>
              </p:nvSpPr>
              <p:spPr>
                <a:xfrm>
                  <a:off x="342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84" name="正方形/長方形 1283"/>
                <p:cNvSpPr/>
                <p:nvPr/>
              </p:nvSpPr>
              <p:spPr>
                <a:xfrm>
                  <a:off x="360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85" name="正方形/長方形 1284"/>
                <p:cNvSpPr/>
                <p:nvPr/>
              </p:nvSpPr>
              <p:spPr>
                <a:xfrm>
                  <a:off x="3788458"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86" name="正方形/長方形 1285"/>
                <p:cNvSpPr/>
                <p:nvPr/>
              </p:nvSpPr>
              <p:spPr>
                <a:xfrm>
                  <a:off x="3968466"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87" name="正方形/長方形 1286"/>
                <p:cNvSpPr/>
                <p:nvPr/>
              </p:nvSpPr>
              <p:spPr>
                <a:xfrm>
                  <a:off x="413992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88" name="正方形/長方形 1287"/>
                <p:cNvSpPr/>
                <p:nvPr/>
              </p:nvSpPr>
              <p:spPr>
                <a:xfrm>
                  <a:off x="432002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89" name="正方形/長方形 1288"/>
                <p:cNvSpPr/>
                <p:nvPr/>
              </p:nvSpPr>
              <p:spPr>
                <a:xfrm>
                  <a:off x="450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90" name="正方形/長方形 1289"/>
                <p:cNvSpPr/>
                <p:nvPr/>
              </p:nvSpPr>
              <p:spPr>
                <a:xfrm>
                  <a:off x="468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91" name="正方形/長方形 1290"/>
                <p:cNvSpPr/>
                <p:nvPr/>
              </p:nvSpPr>
              <p:spPr>
                <a:xfrm>
                  <a:off x="486003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92" name="正方形/長方形 1291"/>
                <p:cNvSpPr/>
                <p:nvPr/>
              </p:nvSpPr>
              <p:spPr>
                <a:xfrm>
                  <a:off x="504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93" name="正方形/長方形 1292"/>
                <p:cNvSpPr/>
                <p:nvPr/>
              </p:nvSpPr>
              <p:spPr>
                <a:xfrm>
                  <a:off x="522004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94" name="正方形/長方形 1293"/>
                <p:cNvSpPr/>
                <p:nvPr/>
              </p:nvSpPr>
              <p:spPr>
                <a:xfrm>
                  <a:off x="540014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95" name="正方形/長方形 1294"/>
                <p:cNvSpPr/>
                <p:nvPr/>
              </p:nvSpPr>
              <p:spPr>
                <a:xfrm>
                  <a:off x="558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96" name="正方形/長方形 1295"/>
                <p:cNvSpPr/>
                <p:nvPr/>
              </p:nvSpPr>
              <p:spPr>
                <a:xfrm>
                  <a:off x="576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97" name="正方形/長方形 1296"/>
                <p:cNvSpPr/>
                <p:nvPr/>
              </p:nvSpPr>
              <p:spPr>
                <a:xfrm>
                  <a:off x="594015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98" name="正方形/長方形 1297"/>
                <p:cNvSpPr/>
                <p:nvPr/>
              </p:nvSpPr>
              <p:spPr>
                <a:xfrm>
                  <a:off x="612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299" name="正方形/長方形 1298"/>
                <p:cNvSpPr/>
                <p:nvPr/>
              </p:nvSpPr>
              <p:spPr>
                <a:xfrm>
                  <a:off x="6300160"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00" name="正方形/長方形 1299"/>
                <p:cNvSpPr/>
                <p:nvPr/>
              </p:nvSpPr>
              <p:spPr>
                <a:xfrm>
                  <a:off x="6480264"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01" name="正方形/長方形 1300"/>
                <p:cNvSpPr/>
                <p:nvPr/>
              </p:nvSpPr>
              <p:spPr>
                <a:xfrm>
                  <a:off x="666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02" name="正方形/長方形 1301"/>
                <p:cNvSpPr/>
                <p:nvPr/>
              </p:nvSpPr>
              <p:spPr>
                <a:xfrm>
                  <a:off x="6840272" y="1592808"/>
                  <a:ext cx="180000" cy="1080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grpSp>
        <p:sp>
          <p:nvSpPr>
            <p:cNvPr id="1273" name="正方形/長方形 1272"/>
            <p:cNvSpPr/>
            <p:nvPr/>
          </p:nvSpPr>
          <p:spPr>
            <a:xfrm>
              <a:off x="2456712" y="1612616"/>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a:solidFill>
                    <a:schemeClr val="bg1">
                      <a:lumMod val="65000"/>
                    </a:schemeClr>
                  </a:solidFill>
                </a:rPr>
                <a:t>4</a:t>
              </a:r>
              <a:r>
                <a:rPr kumimoji="1" lang="en-US" altLang="ja-JP" sz="1050" dirty="0" smtClean="0">
                  <a:solidFill>
                    <a:schemeClr val="bg1">
                      <a:lumMod val="65000"/>
                    </a:schemeClr>
                  </a:solidFill>
                </a:rPr>
                <a:t>0</a:t>
              </a:r>
              <a:endParaRPr kumimoji="1" lang="ja-JP" altLang="en-US" sz="1050" dirty="0">
                <a:solidFill>
                  <a:schemeClr val="bg1">
                    <a:lumMod val="65000"/>
                  </a:schemeClr>
                </a:solidFill>
              </a:endParaRPr>
            </a:p>
          </p:txBody>
        </p:sp>
        <p:sp>
          <p:nvSpPr>
            <p:cNvPr id="1274" name="正方形/長方形 1273"/>
            <p:cNvSpPr/>
            <p:nvPr/>
          </p:nvSpPr>
          <p:spPr>
            <a:xfrm>
              <a:off x="2463984" y="1716992"/>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50</a:t>
              </a:r>
              <a:endParaRPr kumimoji="1" lang="ja-JP" altLang="en-US" sz="1050" dirty="0">
                <a:solidFill>
                  <a:schemeClr val="bg1">
                    <a:lumMod val="65000"/>
                  </a:schemeClr>
                </a:solidFill>
              </a:endParaRPr>
            </a:p>
          </p:txBody>
        </p:sp>
        <p:sp>
          <p:nvSpPr>
            <p:cNvPr id="1275" name="正方形/長方形 1274"/>
            <p:cNvSpPr/>
            <p:nvPr/>
          </p:nvSpPr>
          <p:spPr>
            <a:xfrm>
              <a:off x="2463984" y="1828640"/>
              <a:ext cx="324000" cy="108000"/>
            </a:xfrm>
            <a:prstGeom prst="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dirty="0" smtClean="0">
                  <a:solidFill>
                    <a:schemeClr val="bg1">
                      <a:lumMod val="65000"/>
                    </a:schemeClr>
                  </a:solidFill>
                </a:rPr>
                <a:t>60</a:t>
              </a:r>
              <a:endParaRPr kumimoji="1" lang="ja-JP" altLang="en-US" sz="1050" dirty="0">
                <a:solidFill>
                  <a:schemeClr val="bg1">
                    <a:lumMod val="65000"/>
                  </a:schemeClr>
                </a:solidFill>
              </a:endParaRPr>
            </a:p>
          </p:txBody>
        </p:sp>
      </p:grpSp>
      <p:sp>
        <p:nvSpPr>
          <p:cNvPr id="333" name="正方形/長方形 332"/>
          <p:cNvSpPr/>
          <p:nvPr/>
        </p:nvSpPr>
        <p:spPr>
          <a:xfrm>
            <a:off x="5580112" y="2568552"/>
            <a:ext cx="900000" cy="108000"/>
          </a:xfrm>
          <a:prstGeom prst="rect">
            <a:avLst/>
          </a:prstGeom>
          <a:solidFill>
            <a:schemeClr val="accent5">
              <a:lumMod val="40000"/>
              <a:lumOff val="60000"/>
            </a:schemeClr>
          </a:solid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34" name="正方形/長方形 333"/>
          <p:cNvSpPr/>
          <p:nvPr/>
        </p:nvSpPr>
        <p:spPr>
          <a:xfrm>
            <a:off x="5580112" y="2681020"/>
            <a:ext cx="900000" cy="108000"/>
          </a:xfrm>
          <a:prstGeom prst="rect">
            <a:avLst/>
          </a:prstGeom>
          <a:solidFill>
            <a:schemeClr val="accent6">
              <a:lumMod val="40000"/>
              <a:lumOff val="60000"/>
            </a:schemeClr>
          </a:solid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51" name="正方形/長方形 1350"/>
          <p:cNvSpPr/>
          <p:nvPr/>
        </p:nvSpPr>
        <p:spPr>
          <a:xfrm>
            <a:off x="4680112" y="3817784"/>
            <a:ext cx="2340000" cy="108000"/>
          </a:xfrm>
          <a:prstGeom prst="rect">
            <a:avLst/>
          </a:prstGeom>
          <a:solidFill>
            <a:schemeClr val="accent5">
              <a:lumMod val="40000"/>
              <a:lumOff val="60000"/>
            </a:schemeClr>
          </a:solid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52" name="正方形/長方形 1351"/>
          <p:cNvSpPr/>
          <p:nvPr/>
        </p:nvSpPr>
        <p:spPr>
          <a:xfrm>
            <a:off x="4680272" y="3933056"/>
            <a:ext cx="2340000" cy="108000"/>
          </a:xfrm>
          <a:prstGeom prst="rect">
            <a:avLst/>
          </a:prstGeom>
          <a:solidFill>
            <a:schemeClr val="accent4">
              <a:lumMod val="60000"/>
              <a:lumOff val="40000"/>
            </a:schemeClr>
          </a:solid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53" name="正方形/長方形 1352"/>
          <p:cNvSpPr/>
          <p:nvPr/>
        </p:nvSpPr>
        <p:spPr>
          <a:xfrm>
            <a:off x="2711620" y="4230024"/>
            <a:ext cx="3240000" cy="108000"/>
          </a:xfrm>
          <a:prstGeom prst="rect">
            <a:avLst/>
          </a:prstGeom>
          <a:solidFill>
            <a:schemeClr val="accent5">
              <a:lumMod val="40000"/>
              <a:lumOff val="60000"/>
            </a:schemeClr>
          </a:solid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1354" name="正方形/長方形 1353"/>
          <p:cNvSpPr/>
          <p:nvPr/>
        </p:nvSpPr>
        <p:spPr>
          <a:xfrm>
            <a:off x="2711780" y="4345296"/>
            <a:ext cx="3240000" cy="108000"/>
          </a:xfrm>
          <a:prstGeom prst="rect">
            <a:avLst/>
          </a:prstGeom>
          <a:solidFill>
            <a:schemeClr val="accent4">
              <a:lumMod val="60000"/>
              <a:lumOff val="40000"/>
            </a:schemeClr>
          </a:solid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grpSp>
        <p:nvGrpSpPr>
          <p:cNvPr id="38" name="グループ化 37"/>
          <p:cNvGrpSpPr/>
          <p:nvPr/>
        </p:nvGrpSpPr>
        <p:grpSpPr>
          <a:xfrm>
            <a:off x="2843808" y="1844824"/>
            <a:ext cx="3272665" cy="1952026"/>
            <a:chOff x="214889" y="4797152"/>
            <a:chExt cx="3272665" cy="1952026"/>
          </a:xfrm>
        </p:grpSpPr>
        <p:sp>
          <p:nvSpPr>
            <p:cNvPr id="318" name="正方形/長方形 317"/>
            <p:cNvSpPr/>
            <p:nvPr/>
          </p:nvSpPr>
          <p:spPr>
            <a:xfrm>
              <a:off x="214889" y="4797152"/>
              <a:ext cx="3272665" cy="1952026"/>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sz="1600" dirty="0" smtClean="0"/>
                <a:t>Edit</a:t>
              </a:r>
            </a:p>
            <a:p>
              <a:r>
                <a:rPr lang="en-US" altLang="ja-JP" sz="1400" dirty="0" smtClean="0"/>
                <a:t>60ES Contents</a:t>
              </a:r>
            </a:p>
            <a:p>
              <a:endParaRPr kumimoji="1" lang="en-US" altLang="ja-JP" sz="1400" dirty="0"/>
            </a:p>
            <a:p>
              <a:r>
                <a:rPr lang="en-US" altLang="ja-JP" sz="1400" dirty="0" smtClean="0"/>
                <a:t>Start</a:t>
              </a:r>
            </a:p>
            <a:p>
              <a:r>
                <a:rPr kumimoji="1" lang="en-US" altLang="ja-JP" sz="1400" dirty="0" smtClean="0"/>
                <a:t>Finish</a:t>
              </a:r>
            </a:p>
            <a:p>
              <a:pPr>
                <a:lnSpc>
                  <a:spcPct val="150000"/>
                </a:lnSpc>
              </a:pPr>
              <a:r>
                <a:rPr lang="ja-JP" altLang="en-US" sz="1200" dirty="0"/>
                <a:t>　</a:t>
              </a:r>
              <a:r>
                <a:rPr lang="ja-JP" altLang="en-US" sz="1200" dirty="0" smtClean="0"/>
                <a:t>　◎</a:t>
              </a:r>
              <a:r>
                <a:rPr lang="en-US" altLang="ja-JP" sz="1200" dirty="0" smtClean="0"/>
                <a:t>only this</a:t>
              </a:r>
              <a:r>
                <a:rPr lang="ja-JP" altLang="en-US" sz="1200" dirty="0" smtClean="0"/>
                <a:t>　    ○</a:t>
              </a:r>
              <a:r>
                <a:rPr lang="en-US" altLang="ja-JP" sz="1100" dirty="0" smtClean="0"/>
                <a:t>everyday      </a:t>
              </a:r>
              <a:r>
                <a:rPr lang="ja-JP" altLang="en-US" sz="1100" dirty="0" smtClean="0"/>
                <a:t>○</a:t>
              </a:r>
              <a:r>
                <a:rPr lang="en-US" altLang="ja-JP" sz="1100" dirty="0" err="1" smtClean="0"/>
                <a:t>everyweek</a:t>
              </a:r>
              <a:endParaRPr kumimoji="1" lang="ja-JP" altLang="en-US" sz="1400" dirty="0"/>
            </a:p>
          </p:txBody>
        </p:sp>
        <p:sp>
          <p:nvSpPr>
            <p:cNvPr id="319" name="正方形/長方形 318"/>
            <p:cNvSpPr/>
            <p:nvPr/>
          </p:nvSpPr>
          <p:spPr>
            <a:xfrm>
              <a:off x="1403648" y="5089525"/>
              <a:ext cx="1764000" cy="216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ja-JP" sz="1200" dirty="0" smtClean="0"/>
                <a:t>es60_football_171130</a:t>
              </a:r>
              <a:endParaRPr lang="en-US" altLang="ja-JP" sz="1200" dirty="0"/>
            </a:p>
            <a:p>
              <a:endParaRPr kumimoji="1" lang="ja-JP" altLang="en-US" sz="1400" dirty="0"/>
            </a:p>
          </p:txBody>
        </p:sp>
        <p:sp>
          <p:nvSpPr>
            <p:cNvPr id="320" name="正方形/長方形 319"/>
            <p:cNvSpPr/>
            <p:nvPr/>
          </p:nvSpPr>
          <p:spPr>
            <a:xfrm>
              <a:off x="3203872" y="5086056"/>
              <a:ext cx="216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21" name="フローチャート : 組合せ 320"/>
            <p:cNvSpPr/>
            <p:nvPr/>
          </p:nvSpPr>
          <p:spPr>
            <a:xfrm>
              <a:off x="3222472" y="5131328"/>
              <a:ext cx="180000" cy="144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正方形/長方形 321"/>
            <p:cNvSpPr/>
            <p:nvPr/>
          </p:nvSpPr>
          <p:spPr>
            <a:xfrm>
              <a:off x="2032284" y="6355582"/>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cancel</a:t>
              </a:r>
              <a:endParaRPr kumimoji="1" lang="ja-JP" altLang="en-US" sz="1600" dirty="0"/>
            </a:p>
          </p:txBody>
        </p:sp>
        <p:sp>
          <p:nvSpPr>
            <p:cNvPr id="323" name="正方形/長方形 322"/>
            <p:cNvSpPr/>
            <p:nvPr/>
          </p:nvSpPr>
          <p:spPr>
            <a:xfrm>
              <a:off x="1104726" y="6355582"/>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registry</a:t>
              </a:r>
              <a:endParaRPr kumimoji="1" lang="ja-JP" altLang="en-US" sz="1600" dirty="0"/>
            </a:p>
          </p:txBody>
        </p:sp>
        <p:sp>
          <p:nvSpPr>
            <p:cNvPr id="324" name="正方形/長方形 323"/>
            <p:cNvSpPr/>
            <p:nvPr/>
          </p:nvSpPr>
          <p:spPr>
            <a:xfrm>
              <a:off x="951748" y="5707534"/>
              <a:ext cx="1782208" cy="216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ja-JP" sz="1200" dirty="0" smtClean="0"/>
                <a:t>2018.01.03  21:00</a:t>
              </a:r>
              <a:endParaRPr lang="en-US" altLang="ja-JP" sz="1200" dirty="0"/>
            </a:p>
          </p:txBody>
        </p:sp>
        <p:sp>
          <p:nvSpPr>
            <p:cNvPr id="325" name="正方形/長方形 324"/>
            <p:cNvSpPr/>
            <p:nvPr/>
          </p:nvSpPr>
          <p:spPr>
            <a:xfrm>
              <a:off x="2823980" y="5704065"/>
              <a:ext cx="216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26" name="フローチャート : 組合せ 325"/>
            <p:cNvSpPr/>
            <p:nvPr/>
          </p:nvSpPr>
          <p:spPr>
            <a:xfrm>
              <a:off x="2846248" y="5757429"/>
              <a:ext cx="180000" cy="144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7" name="正方形/長方形 326"/>
            <p:cNvSpPr/>
            <p:nvPr/>
          </p:nvSpPr>
          <p:spPr>
            <a:xfrm>
              <a:off x="955241" y="5457954"/>
              <a:ext cx="1782208" cy="216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ja-JP" sz="1200" dirty="0" smtClean="0"/>
                <a:t>2018.01.03  16:30</a:t>
              </a:r>
              <a:endParaRPr lang="en-US" altLang="ja-JP" sz="1200" dirty="0"/>
            </a:p>
          </p:txBody>
        </p:sp>
        <p:sp>
          <p:nvSpPr>
            <p:cNvPr id="328" name="正方形/長方形 327"/>
            <p:cNvSpPr/>
            <p:nvPr/>
          </p:nvSpPr>
          <p:spPr>
            <a:xfrm>
              <a:off x="2827473" y="5454485"/>
              <a:ext cx="216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29" name="フローチャート : 組合せ 328"/>
            <p:cNvSpPr/>
            <p:nvPr/>
          </p:nvSpPr>
          <p:spPr>
            <a:xfrm>
              <a:off x="2841649" y="5509156"/>
              <a:ext cx="180000" cy="144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9" name="線吹き出し 1 (枠付き) 308"/>
          <p:cNvSpPr/>
          <p:nvPr/>
        </p:nvSpPr>
        <p:spPr>
          <a:xfrm>
            <a:off x="7776340" y="1962186"/>
            <a:ext cx="1260156" cy="805756"/>
          </a:xfrm>
          <a:prstGeom prst="borderCallout1">
            <a:avLst>
              <a:gd name="adj1" fmla="val 51293"/>
              <a:gd name="adj2" fmla="val -2331"/>
              <a:gd name="adj3" fmla="val 84669"/>
              <a:gd name="adj4" fmla="val -14186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smtClean="0"/>
              <a:t>張り付けた</a:t>
            </a:r>
            <a:r>
              <a:rPr kumimoji="1" lang="en-US" altLang="ja-JP" sz="1200" dirty="0" smtClean="0"/>
              <a:t>BCML</a:t>
            </a:r>
            <a:r>
              <a:rPr kumimoji="1" lang="ja-JP" altLang="en-US" sz="1200" dirty="0" smtClean="0"/>
              <a:t>コンテンツ</a:t>
            </a:r>
            <a:endParaRPr kumimoji="1" lang="en-US" altLang="ja-JP" sz="1200" dirty="0" smtClean="0"/>
          </a:p>
          <a:p>
            <a:pPr algn="ctr"/>
            <a:r>
              <a:rPr lang="ja-JP" altLang="en-US" sz="1200" dirty="0" smtClean="0"/>
              <a:t>（クリックで選択、編集</a:t>
            </a:r>
            <a:r>
              <a:rPr lang="en-US" altLang="ja-JP" sz="1200" dirty="0" smtClean="0"/>
              <a:t>Popup</a:t>
            </a:r>
            <a:r>
              <a:rPr lang="ja-JP" altLang="en-US" sz="1200" dirty="0" smtClean="0"/>
              <a:t>か）</a:t>
            </a:r>
            <a:endParaRPr kumimoji="1" lang="ja-JP" altLang="en-US" sz="1200" dirty="0"/>
          </a:p>
        </p:txBody>
      </p:sp>
      <p:sp>
        <p:nvSpPr>
          <p:cNvPr id="598" name="正方形/長方形 597"/>
          <p:cNvSpPr/>
          <p:nvPr/>
        </p:nvSpPr>
        <p:spPr>
          <a:xfrm>
            <a:off x="5796136" y="4653136"/>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FF0000"/>
                </a:solidFill>
              </a:rPr>
              <a:t>take</a:t>
            </a:r>
            <a:endParaRPr kumimoji="1" lang="ja-JP" altLang="en-US" sz="1600" dirty="0">
              <a:solidFill>
                <a:srgbClr val="FF0000"/>
              </a:solidFill>
            </a:endParaRPr>
          </a:p>
        </p:txBody>
      </p:sp>
      <p:cxnSp>
        <p:nvCxnSpPr>
          <p:cNvPr id="599" name="直線コネクタ 598"/>
          <p:cNvCxnSpPr/>
          <p:nvPr/>
        </p:nvCxnSpPr>
        <p:spPr>
          <a:xfrm>
            <a:off x="1142976" y="571480"/>
            <a:ext cx="6786610" cy="471490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4238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データ更新　画面フロー</a:t>
            </a:r>
            <a:endParaRPr lang="ja-JP" altLang="en-US" sz="2400" dirty="0"/>
          </a:p>
        </p:txBody>
      </p:sp>
      <p:sp>
        <p:nvSpPr>
          <p:cNvPr id="5" name="正方形/長方形 4"/>
          <p:cNvSpPr/>
          <p:nvPr/>
        </p:nvSpPr>
        <p:spPr>
          <a:xfrm>
            <a:off x="683568" y="1130312"/>
            <a:ext cx="1944216" cy="122413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kumimoji="1" lang="ja-JP" altLang="en-US" sz="1100" b="1" dirty="0" smtClean="0">
                <a:solidFill>
                  <a:schemeClr val="tx1"/>
                </a:solidFill>
              </a:rPr>
              <a:t>テンプレート選択</a:t>
            </a:r>
            <a:endParaRPr kumimoji="1" lang="en-US" altLang="ja-JP" sz="1100" b="1" dirty="0" smtClean="0">
              <a:solidFill>
                <a:schemeClr val="tx1"/>
              </a:solidFill>
            </a:endParaRPr>
          </a:p>
          <a:p>
            <a:pPr algn="ctr"/>
            <a:endParaRPr lang="en-US" altLang="ja-JP" sz="1100" dirty="0">
              <a:solidFill>
                <a:schemeClr val="tx1"/>
              </a:solidFill>
            </a:endParaRPr>
          </a:p>
          <a:p>
            <a:pPr marL="144000" lvl="1">
              <a:lnSpc>
                <a:spcPts val="1600"/>
              </a:lnSpc>
            </a:pPr>
            <a:r>
              <a:rPr kumimoji="1" lang="ja-JP" altLang="en-US" sz="1100" dirty="0" smtClean="0">
                <a:solidFill>
                  <a:schemeClr val="tx1"/>
                </a:solidFill>
              </a:rPr>
              <a:t>・天気</a:t>
            </a:r>
            <a:endParaRPr kumimoji="1" lang="en-US" altLang="ja-JP" sz="1100" dirty="0" smtClean="0">
              <a:solidFill>
                <a:schemeClr val="tx1"/>
              </a:solidFill>
            </a:endParaRPr>
          </a:p>
          <a:p>
            <a:pPr marL="144000" lvl="1">
              <a:lnSpc>
                <a:spcPts val="1600"/>
              </a:lnSpc>
            </a:pPr>
            <a:r>
              <a:rPr lang="ja-JP" altLang="en-US" sz="1100" dirty="0" smtClean="0">
                <a:solidFill>
                  <a:schemeClr val="tx1"/>
                </a:solidFill>
              </a:rPr>
              <a:t>・</a:t>
            </a:r>
            <a:r>
              <a:rPr lang="en-US" altLang="ja-JP" sz="1100" dirty="0" smtClean="0">
                <a:solidFill>
                  <a:schemeClr val="tx1"/>
                </a:solidFill>
              </a:rPr>
              <a:t>EPG</a:t>
            </a:r>
          </a:p>
          <a:p>
            <a:pPr marL="144000" lvl="1">
              <a:lnSpc>
                <a:spcPts val="1600"/>
              </a:lnSpc>
            </a:pPr>
            <a:r>
              <a:rPr kumimoji="1" lang="ja-JP" altLang="en-US" sz="1100" dirty="0" smtClean="0">
                <a:solidFill>
                  <a:schemeClr val="tx1"/>
                </a:solidFill>
              </a:rPr>
              <a:t>・株価</a:t>
            </a:r>
            <a:endParaRPr kumimoji="1" lang="ja-JP" altLang="en-US" sz="1100" dirty="0">
              <a:solidFill>
                <a:schemeClr val="tx1"/>
              </a:solidFill>
            </a:endParaRPr>
          </a:p>
        </p:txBody>
      </p:sp>
      <p:sp>
        <p:nvSpPr>
          <p:cNvPr id="6" name="テキスト ボックス 5"/>
          <p:cNvSpPr txBox="1"/>
          <p:nvPr/>
        </p:nvSpPr>
        <p:spPr>
          <a:xfrm>
            <a:off x="900501" y="755412"/>
            <a:ext cx="1510350" cy="369332"/>
          </a:xfrm>
          <a:prstGeom prst="rect">
            <a:avLst/>
          </a:prstGeom>
          <a:noFill/>
        </p:spPr>
        <p:txBody>
          <a:bodyPr wrap="none" rtlCol="0">
            <a:spAutoFit/>
          </a:bodyPr>
          <a:lstStyle/>
          <a:p>
            <a:r>
              <a:rPr kumimoji="1" lang="ja-JP" altLang="en-US" dirty="0" smtClean="0"/>
              <a:t>自動取り込み</a:t>
            </a:r>
            <a:endParaRPr kumimoji="1" lang="ja-JP" altLang="en-US" dirty="0"/>
          </a:p>
        </p:txBody>
      </p:sp>
      <p:sp>
        <p:nvSpPr>
          <p:cNvPr id="7" name="正方形/長方形 6"/>
          <p:cNvSpPr/>
          <p:nvPr/>
        </p:nvSpPr>
        <p:spPr>
          <a:xfrm>
            <a:off x="6372200" y="2780928"/>
            <a:ext cx="1944216" cy="122413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kumimoji="1" lang="ja-JP" altLang="en-US" sz="1100" b="1" dirty="0" smtClean="0">
                <a:solidFill>
                  <a:schemeClr val="tx1"/>
                </a:solidFill>
              </a:rPr>
              <a:t>バイナリ選択</a:t>
            </a:r>
            <a:endParaRPr kumimoji="1" lang="en-US" altLang="ja-JP" sz="1100" b="1" dirty="0" smtClean="0">
              <a:solidFill>
                <a:schemeClr val="tx1"/>
              </a:solidFill>
            </a:endParaRPr>
          </a:p>
          <a:p>
            <a:pPr algn="ctr"/>
            <a:endParaRPr lang="en-US" altLang="ja-JP" sz="1100" dirty="0">
              <a:solidFill>
                <a:schemeClr val="tx1"/>
              </a:solidFill>
            </a:endParaRPr>
          </a:p>
          <a:p>
            <a:r>
              <a:rPr lang="ja-JP" altLang="en-US" sz="1100" dirty="0">
                <a:solidFill>
                  <a:schemeClr val="tx1"/>
                </a:solidFill>
              </a:rPr>
              <a:t>ファイル選択</a:t>
            </a:r>
            <a:endParaRPr kumimoji="1" lang="ja-JP" altLang="en-US" sz="1100" dirty="0">
              <a:solidFill>
                <a:schemeClr val="tx1"/>
              </a:solidFill>
            </a:endParaRPr>
          </a:p>
        </p:txBody>
      </p:sp>
      <p:sp>
        <p:nvSpPr>
          <p:cNvPr id="8" name="テキスト ボックス 7"/>
          <p:cNvSpPr txBox="1"/>
          <p:nvPr/>
        </p:nvSpPr>
        <p:spPr>
          <a:xfrm>
            <a:off x="6804248" y="764704"/>
            <a:ext cx="1107996" cy="369332"/>
          </a:xfrm>
          <a:prstGeom prst="rect">
            <a:avLst/>
          </a:prstGeom>
          <a:noFill/>
        </p:spPr>
        <p:txBody>
          <a:bodyPr wrap="none" rtlCol="0">
            <a:spAutoFit/>
          </a:bodyPr>
          <a:lstStyle/>
          <a:p>
            <a:r>
              <a:rPr lang="ja-JP" altLang="en-US" dirty="0" smtClean="0"/>
              <a:t>直接更新</a:t>
            </a:r>
            <a:endParaRPr kumimoji="1" lang="ja-JP" altLang="en-US" dirty="0"/>
          </a:p>
        </p:txBody>
      </p:sp>
      <p:sp>
        <p:nvSpPr>
          <p:cNvPr id="9" name="正方形/長方形 8"/>
          <p:cNvSpPr/>
          <p:nvPr/>
        </p:nvSpPr>
        <p:spPr>
          <a:xfrm>
            <a:off x="3563888" y="1139604"/>
            <a:ext cx="1944216" cy="122413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ja-JP" altLang="en-US" sz="1100" b="1" dirty="0">
                <a:solidFill>
                  <a:schemeClr val="tx1"/>
                </a:solidFill>
              </a:rPr>
              <a:t>テンプレート選択</a:t>
            </a:r>
            <a:endParaRPr lang="en-US" altLang="ja-JP" sz="1100" b="1" dirty="0">
              <a:solidFill>
                <a:schemeClr val="tx1"/>
              </a:solidFill>
            </a:endParaRPr>
          </a:p>
          <a:p>
            <a:pPr algn="ctr"/>
            <a:endParaRPr lang="en-US" altLang="ja-JP" sz="1100" dirty="0">
              <a:solidFill>
                <a:schemeClr val="tx1"/>
              </a:solidFill>
            </a:endParaRPr>
          </a:p>
          <a:p>
            <a:pPr marL="144000" lvl="1"/>
            <a:r>
              <a:rPr lang="ja-JP" altLang="en-US" sz="1100" dirty="0" smtClean="0">
                <a:solidFill>
                  <a:schemeClr val="tx1"/>
                </a:solidFill>
              </a:rPr>
              <a:t>・</a:t>
            </a:r>
            <a:r>
              <a:rPr lang="en-US" altLang="ja-JP" sz="1100" dirty="0" smtClean="0">
                <a:solidFill>
                  <a:schemeClr val="tx1"/>
                </a:solidFill>
              </a:rPr>
              <a:t>TOP</a:t>
            </a:r>
            <a:r>
              <a:rPr lang="ja-JP" altLang="en-US" sz="1100" dirty="0" smtClean="0">
                <a:solidFill>
                  <a:schemeClr val="tx1"/>
                </a:solidFill>
              </a:rPr>
              <a:t>メニュー</a:t>
            </a:r>
            <a:endParaRPr lang="en-US" altLang="ja-JP" sz="1100" dirty="0" smtClean="0">
              <a:solidFill>
                <a:schemeClr val="tx1"/>
              </a:solidFill>
            </a:endParaRPr>
          </a:p>
          <a:p>
            <a:pPr marL="144000" lvl="1"/>
            <a:r>
              <a:rPr lang="ja-JP" altLang="en-US" sz="1100" dirty="0">
                <a:solidFill>
                  <a:schemeClr val="tx1"/>
                </a:solidFill>
              </a:rPr>
              <a:t>・</a:t>
            </a:r>
            <a:r>
              <a:rPr lang="ja-JP" altLang="en-US" sz="1100" dirty="0" smtClean="0">
                <a:solidFill>
                  <a:schemeClr val="tx1"/>
                </a:solidFill>
              </a:rPr>
              <a:t>ニュース</a:t>
            </a:r>
            <a:endParaRPr lang="en-US" altLang="ja-JP" sz="1100" dirty="0" smtClean="0">
              <a:solidFill>
                <a:schemeClr val="tx1"/>
              </a:solidFill>
            </a:endParaRPr>
          </a:p>
          <a:p>
            <a:pPr marL="144000" lvl="1"/>
            <a:r>
              <a:rPr lang="ja-JP" altLang="en-US" sz="1100" dirty="0" smtClean="0">
                <a:solidFill>
                  <a:schemeClr val="tx1"/>
                </a:solidFill>
              </a:rPr>
              <a:t>・スポーツ</a:t>
            </a:r>
            <a:endParaRPr lang="ja-JP" altLang="en-US" sz="1100" dirty="0">
              <a:solidFill>
                <a:schemeClr val="tx1"/>
              </a:solidFill>
            </a:endParaRPr>
          </a:p>
        </p:txBody>
      </p:sp>
      <p:sp>
        <p:nvSpPr>
          <p:cNvPr id="10" name="テキスト ボックス 9"/>
          <p:cNvSpPr txBox="1"/>
          <p:nvPr/>
        </p:nvSpPr>
        <p:spPr>
          <a:xfrm>
            <a:off x="3968060" y="764704"/>
            <a:ext cx="1107996" cy="369332"/>
          </a:xfrm>
          <a:prstGeom prst="rect">
            <a:avLst/>
          </a:prstGeom>
          <a:noFill/>
        </p:spPr>
        <p:txBody>
          <a:bodyPr wrap="none" rtlCol="0">
            <a:spAutoFit/>
          </a:bodyPr>
          <a:lstStyle/>
          <a:p>
            <a:r>
              <a:rPr kumimoji="1" lang="ja-JP" altLang="en-US" dirty="0" smtClean="0"/>
              <a:t>手動入力</a:t>
            </a:r>
            <a:endParaRPr kumimoji="1" lang="ja-JP" altLang="en-US" dirty="0"/>
          </a:p>
        </p:txBody>
      </p:sp>
      <p:sp>
        <p:nvSpPr>
          <p:cNvPr id="11" name="正方形/長方形 10"/>
          <p:cNvSpPr/>
          <p:nvPr/>
        </p:nvSpPr>
        <p:spPr>
          <a:xfrm>
            <a:off x="6453635" y="3378156"/>
            <a:ext cx="1296000"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7778060" y="3378156"/>
            <a:ext cx="468000"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smtClean="0"/>
              <a:t>open</a:t>
            </a:r>
            <a:endParaRPr kumimoji="1" lang="ja-JP" altLang="en-US" sz="1000" dirty="0"/>
          </a:p>
        </p:txBody>
      </p:sp>
      <p:sp>
        <p:nvSpPr>
          <p:cNvPr id="13" name="下矢印 12"/>
          <p:cNvSpPr/>
          <p:nvPr/>
        </p:nvSpPr>
        <p:spPr>
          <a:xfrm>
            <a:off x="1403648" y="2420888"/>
            <a:ext cx="360040"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683568" y="2780928"/>
            <a:ext cx="1944216" cy="122413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ja-JP" altLang="en-US" sz="1100" b="1" dirty="0" smtClean="0">
                <a:solidFill>
                  <a:schemeClr val="tx1"/>
                </a:solidFill>
              </a:rPr>
              <a:t>更新履歴</a:t>
            </a:r>
            <a:endParaRPr lang="en-US" altLang="ja-JP" sz="1100" b="1" dirty="0" smtClean="0">
              <a:solidFill>
                <a:schemeClr val="tx1"/>
              </a:solidFill>
            </a:endParaRPr>
          </a:p>
          <a:p>
            <a:pPr algn="ctr"/>
            <a:endParaRPr lang="en-US" altLang="ja-JP" sz="1100" dirty="0">
              <a:solidFill>
                <a:schemeClr val="tx1"/>
              </a:solidFill>
            </a:endParaRPr>
          </a:p>
          <a:p>
            <a:pPr indent="-313200"/>
            <a:r>
              <a:rPr lang="ja-JP" altLang="en-US" sz="1100" dirty="0" smtClean="0">
                <a:solidFill>
                  <a:srgbClr val="FF0000"/>
                </a:solidFill>
              </a:rPr>
              <a:t>・</a:t>
            </a:r>
            <a:r>
              <a:rPr lang="en-US" altLang="ja-JP" sz="1100" dirty="0">
                <a:solidFill>
                  <a:srgbClr val="FF0000"/>
                </a:solidFill>
              </a:rPr>
              <a:t>2019. 12, Jun </a:t>
            </a:r>
            <a:r>
              <a:rPr lang="en-US" altLang="ja-JP" sz="1100" dirty="0" smtClean="0">
                <a:solidFill>
                  <a:srgbClr val="FF0000"/>
                </a:solidFill>
              </a:rPr>
              <a:t>12:35:00</a:t>
            </a:r>
            <a:endParaRPr lang="en-US" altLang="ja-JP" sz="1100" dirty="0">
              <a:solidFill>
                <a:srgbClr val="FF0000"/>
              </a:solidFill>
            </a:endParaRPr>
          </a:p>
          <a:p>
            <a:pPr indent="-313200"/>
            <a:r>
              <a:rPr lang="ja-JP" altLang="en-US" sz="1100" dirty="0">
                <a:solidFill>
                  <a:schemeClr val="tx1"/>
                </a:solidFill>
              </a:rPr>
              <a:t>・</a:t>
            </a:r>
            <a:r>
              <a:rPr lang="en-US" altLang="ja-JP" sz="1100" dirty="0">
                <a:solidFill>
                  <a:schemeClr val="tx1"/>
                </a:solidFill>
              </a:rPr>
              <a:t>2019. </a:t>
            </a:r>
            <a:r>
              <a:rPr lang="en-US" altLang="ja-JP" sz="1100" dirty="0" smtClean="0">
                <a:solidFill>
                  <a:schemeClr val="tx1"/>
                </a:solidFill>
              </a:rPr>
              <a:t>05, </a:t>
            </a:r>
            <a:r>
              <a:rPr lang="en-US" altLang="ja-JP" sz="1100" dirty="0">
                <a:solidFill>
                  <a:schemeClr val="tx1"/>
                </a:solidFill>
              </a:rPr>
              <a:t>Jun </a:t>
            </a:r>
            <a:r>
              <a:rPr lang="en-US" altLang="ja-JP" sz="1100" dirty="0" smtClean="0">
                <a:solidFill>
                  <a:schemeClr val="tx1"/>
                </a:solidFill>
              </a:rPr>
              <a:t>13:53:00</a:t>
            </a:r>
            <a:endParaRPr lang="ja-JP" altLang="en-US" sz="1100" dirty="0">
              <a:solidFill>
                <a:schemeClr val="tx1"/>
              </a:solidFill>
            </a:endParaRPr>
          </a:p>
          <a:p>
            <a:pPr indent="-313200"/>
            <a:r>
              <a:rPr lang="ja-JP" altLang="en-US" sz="1100" dirty="0">
                <a:solidFill>
                  <a:schemeClr val="tx1"/>
                </a:solidFill>
              </a:rPr>
              <a:t>・</a:t>
            </a:r>
            <a:r>
              <a:rPr lang="en-US" altLang="ja-JP" sz="1100" dirty="0">
                <a:solidFill>
                  <a:schemeClr val="tx1"/>
                </a:solidFill>
              </a:rPr>
              <a:t>2019. </a:t>
            </a:r>
            <a:r>
              <a:rPr lang="en-US" altLang="ja-JP" sz="1100" dirty="0" smtClean="0">
                <a:solidFill>
                  <a:schemeClr val="tx1"/>
                </a:solidFill>
              </a:rPr>
              <a:t>29, May 12:42:00</a:t>
            </a:r>
            <a:endParaRPr lang="ja-JP" altLang="en-US" sz="1100" dirty="0">
              <a:solidFill>
                <a:schemeClr val="tx1"/>
              </a:solidFill>
            </a:endParaRPr>
          </a:p>
          <a:p>
            <a:pPr indent="-313200"/>
            <a:endParaRPr lang="ja-JP" altLang="en-US" sz="1100" dirty="0">
              <a:solidFill>
                <a:schemeClr val="tx1"/>
              </a:solidFill>
            </a:endParaRPr>
          </a:p>
        </p:txBody>
      </p:sp>
      <p:sp>
        <p:nvSpPr>
          <p:cNvPr id="16" name="正方形/長方形 15"/>
          <p:cNvSpPr/>
          <p:nvPr/>
        </p:nvSpPr>
        <p:spPr>
          <a:xfrm>
            <a:off x="2051720" y="3754740"/>
            <a:ext cx="468000"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smtClean="0"/>
              <a:t>new</a:t>
            </a:r>
            <a:endParaRPr kumimoji="1" lang="ja-JP" altLang="en-US" sz="1000" dirty="0"/>
          </a:p>
        </p:txBody>
      </p:sp>
      <p:sp>
        <p:nvSpPr>
          <p:cNvPr id="17" name="下矢印 16"/>
          <p:cNvSpPr/>
          <p:nvPr/>
        </p:nvSpPr>
        <p:spPr>
          <a:xfrm>
            <a:off x="1403648" y="4077072"/>
            <a:ext cx="360040"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683568" y="4509120"/>
            <a:ext cx="1944216" cy="122413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ja-JP" altLang="en-US" sz="1100" b="1" dirty="0" smtClean="0">
                <a:solidFill>
                  <a:schemeClr val="tx1"/>
                </a:solidFill>
              </a:rPr>
              <a:t>入力画面</a:t>
            </a:r>
            <a:endParaRPr lang="en-US" altLang="ja-JP" sz="1100" b="1" dirty="0" smtClean="0">
              <a:solidFill>
                <a:schemeClr val="tx1"/>
              </a:solidFill>
            </a:endParaRPr>
          </a:p>
          <a:p>
            <a:pPr algn="ctr"/>
            <a:endParaRPr lang="en-US" altLang="ja-JP" sz="1100" dirty="0">
              <a:solidFill>
                <a:schemeClr val="tx1"/>
              </a:solidFill>
            </a:endParaRPr>
          </a:p>
          <a:p>
            <a:pPr indent="-313200"/>
            <a:r>
              <a:rPr lang="ja-JP" altLang="en-US" sz="1100" dirty="0" smtClean="0">
                <a:solidFill>
                  <a:schemeClr val="tx1"/>
                </a:solidFill>
              </a:rPr>
              <a:t>・</a:t>
            </a:r>
            <a:r>
              <a:rPr lang="en-US" altLang="ja-JP" sz="1100" dirty="0" smtClean="0">
                <a:solidFill>
                  <a:schemeClr val="tx1"/>
                </a:solidFill>
              </a:rPr>
              <a:t>title</a:t>
            </a:r>
          </a:p>
          <a:p>
            <a:pPr indent="-313200"/>
            <a:endParaRPr lang="ja-JP" altLang="en-US" sz="1100" dirty="0">
              <a:solidFill>
                <a:schemeClr val="tx1"/>
              </a:solidFill>
            </a:endParaRPr>
          </a:p>
          <a:p>
            <a:pPr indent="-313200"/>
            <a:r>
              <a:rPr lang="ja-JP" altLang="en-US" sz="1100" dirty="0" smtClean="0">
                <a:solidFill>
                  <a:schemeClr val="tx1"/>
                </a:solidFill>
              </a:rPr>
              <a:t>・</a:t>
            </a:r>
            <a:r>
              <a:rPr lang="en-US" altLang="ja-JP" sz="1100" dirty="0" smtClean="0">
                <a:solidFill>
                  <a:schemeClr val="tx1"/>
                </a:solidFill>
              </a:rPr>
              <a:t>text</a:t>
            </a:r>
            <a:endParaRPr lang="ja-JP" altLang="en-US" sz="1100" dirty="0">
              <a:solidFill>
                <a:schemeClr val="tx1"/>
              </a:solidFill>
            </a:endParaRPr>
          </a:p>
        </p:txBody>
      </p:sp>
      <p:sp>
        <p:nvSpPr>
          <p:cNvPr id="19" name="正方形/長方形 18"/>
          <p:cNvSpPr/>
          <p:nvPr/>
        </p:nvSpPr>
        <p:spPr>
          <a:xfrm>
            <a:off x="1210011" y="4918462"/>
            <a:ext cx="1296000"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下矢印 20"/>
          <p:cNvSpPr/>
          <p:nvPr/>
        </p:nvSpPr>
        <p:spPr>
          <a:xfrm>
            <a:off x="4283968" y="2420888"/>
            <a:ext cx="360040"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3563888" y="2780928"/>
            <a:ext cx="1944216" cy="122413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ja-JP" altLang="en-US" sz="1100" b="1" dirty="0" smtClean="0">
                <a:solidFill>
                  <a:schemeClr val="tx1"/>
                </a:solidFill>
              </a:rPr>
              <a:t>更新履歴</a:t>
            </a:r>
            <a:endParaRPr lang="en-US" altLang="ja-JP" sz="1100" b="1" dirty="0" smtClean="0">
              <a:solidFill>
                <a:schemeClr val="tx1"/>
              </a:solidFill>
            </a:endParaRPr>
          </a:p>
          <a:p>
            <a:pPr algn="ctr"/>
            <a:endParaRPr lang="en-US" altLang="ja-JP" sz="1100" dirty="0">
              <a:solidFill>
                <a:schemeClr val="tx1"/>
              </a:solidFill>
            </a:endParaRPr>
          </a:p>
          <a:p>
            <a:pPr indent="-313200"/>
            <a:r>
              <a:rPr lang="ja-JP" altLang="en-US" sz="1100" dirty="0" smtClean="0">
                <a:solidFill>
                  <a:srgbClr val="FF0000"/>
                </a:solidFill>
              </a:rPr>
              <a:t>・</a:t>
            </a:r>
            <a:r>
              <a:rPr lang="en-US" altLang="ja-JP" sz="1100" dirty="0">
                <a:solidFill>
                  <a:srgbClr val="FF0000"/>
                </a:solidFill>
              </a:rPr>
              <a:t>2019. 12, Jun </a:t>
            </a:r>
            <a:r>
              <a:rPr lang="en-US" altLang="ja-JP" sz="1100" dirty="0" smtClean="0">
                <a:solidFill>
                  <a:srgbClr val="FF0000"/>
                </a:solidFill>
              </a:rPr>
              <a:t>12:35:00</a:t>
            </a:r>
            <a:endParaRPr lang="en-US" altLang="ja-JP" sz="1100" dirty="0">
              <a:solidFill>
                <a:srgbClr val="FF0000"/>
              </a:solidFill>
            </a:endParaRPr>
          </a:p>
          <a:p>
            <a:pPr indent="-313200"/>
            <a:r>
              <a:rPr lang="ja-JP" altLang="en-US" sz="1100" dirty="0">
                <a:solidFill>
                  <a:schemeClr val="tx1"/>
                </a:solidFill>
              </a:rPr>
              <a:t>・</a:t>
            </a:r>
            <a:r>
              <a:rPr lang="en-US" altLang="ja-JP" sz="1100" dirty="0">
                <a:solidFill>
                  <a:schemeClr val="tx1"/>
                </a:solidFill>
              </a:rPr>
              <a:t>2019. </a:t>
            </a:r>
            <a:r>
              <a:rPr lang="en-US" altLang="ja-JP" sz="1100" dirty="0" smtClean="0">
                <a:solidFill>
                  <a:schemeClr val="tx1"/>
                </a:solidFill>
              </a:rPr>
              <a:t>05, </a:t>
            </a:r>
            <a:r>
              <a:rPr lang="en-US" altLang="ja-JP" sz="1100" dirty="0">
                <a:solidFill>
                  <a:schemeClr val="tx1"/>
                </a:solidFill>
              </a:rPr>
              <a:t>Jun </a:t>
            </a:r>
            <a:r>
              <a:rPr lang="en-US" altLang="ja-JP" sz="1100" dirty="0" smtClean="0">
                <a:solidFill>
                  <a:schemeClr val="tx1"/>
                </a:solidFill>
              </a:rPr>
              <a:t>13:53:00</a:t>
            </a:r>
            <a:endParaRPr lang="ja-JP" altLang="en-US" sz="1100" dirty="0">
              <a:solidFill>
                <a:schemeClr val="tx1"/>
              </a:solidFill>
            </a:endParaRPr>
          </a:p>
          <a:p>
            <a:pPr indent="-313200"/>
            <a:r>
              <a:rPr lang="ja-JP" altLang="en-US" sz="1100" dirty="0">
                <a:solidFill>
                  <a:schemeClr val="tx1"/>
                </a:solidFill>
              </a:rPr>
              <a:t>・</a:t>
            </a:r>
            <a:r>
              <a:rPr lang="en-US" altLang="ja-JP" sz="1100" dirty="0">
                <a:solidFill>
                  <a:schemeClr val="tx1"/>
                </a:solidFill>
              </a:rPr>
              <a:t>2019. </a:t>
            </a:r>
            <a:r>
              <a:rPr lang="en-US" altLang="ja-JP" sz="1100" dirty="0" smtClean="0">
                <a:solidFill>
                  <a:schemeClr val="tx1"/>
                </a:solidFill>
              </a:rPr>
              <a:t>29, May 12:42:00</a:t>
            </a:r>
            <a:endParaRPr lang="ja-JP" altLang="en-US" sz="1100" dirty="0">
              <a:solidFill>
                <a:schemeClr val="tx1"/>
              </a:solidFill>
            </a:endParaRPr>
          </a:p>
          <a:p>
            <a:pPr indent="-313200"/>
            <a:endParaRPr lang="ja-JP" altLang="en-US" sz="1100" dirty="0">
              <a:solidFill>
                <a:schemeClr val="tx1"/>
              </a:solidFill>
            </a:endParaRPr>
          </a:p>
        </p:txBody>
      </p:sp>
      <p:sp>
        <p:nvSpPr>
          <p:cNvPr id="23" name="下矢印 22"/>
          <p:cNvSpPr/>
          <p:nvPr/>
        </p:nvSpPr>
        <p:spPr>
          <a:xfrm>
            <a:off x="4283968" y="4077072"/>
            <a:ext cx="360040"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563888" y="4509120"/>
            <a:ext cx="1944216" cy="122413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ja-JP" altLang="en-US" sz="1100" b="1" dirty="0" smtClean="0">
                <a:solidFill>
                  <a:schemeClr val="tx1"/>
                </a:solidFill>
              </a:rPr>
              <a:t>入力画面</a:t>
            </a:r>
            <a:endParaRPr lang="en-US" altLang="ja-JP" sz="1100" b="1" dirty="0" smtClean="0">
              <a:solidFill>
                <a:schemeClr val="tx1"/>
              </a:solidFill>
            </a:endParaRPr>
          </a:p>
          <a:p>
            <a:pPr algn="ctr"/>
            <a:endParaRPr lang="en-US" altLang="ja-JP" sz="1100" dirty="0">
              <a:solidFill>
                <a:schemeClr val="tx1"/>
              </a:solidFill>
            </a:endParaRPr>
          </a:p>
          <a:p>
            <a:pPr indent="-313200"/>
            <a:r>
              <a:rPr lang="ja-JP" altLang="en-US" sz="1100" dirty="0" smtClean="0">
                <a:solidFill>
                  <a:schemeClr val="tx1"/>
                </a:solidFill>
              </a:rPr>
              <a:t>・</a:t>
            </a:r>
            <a:r>
              <a:rPr lang="en-US" altLang="ja-JP" sz="1100" dirty="0" smtClean="0">
                <a:solidFill>
                  <a:schemeClr val="tx1"/>
                </a:solidFill>
              </a:rPr>
              <a:t>title</a:t>
            </a:r>
          </a:p>
          <a:p>
            <a:pPr indent="-313200"/>
            <a:endParaRPr lang="ja-JP" altLang="en-US" sz="1100" dirty="0">
              <a:solidFill>
                <a:schemeClr val="tx1"/>
              </a:solidFill>
            </a:endParaRPr>
          </a:p>
          <a:p>
            <a:pPr indent="-313200"/>
            <a:r>
              <a:rPr lang="ja-JP" altLang="en-US" sz="1100" dirty="0" smtClean="0">
                <a:solidFill>
                  <a:schemeClr val="tx1"/>
                </a:solidFill>
              </a:rPr>
              <a:t>・</a:t>
            </a:r>
            <a:r>
              <a:rPr lang="en-US" altLang="ja-JP" sz="1100" dirty="0" smtClean="0">
                <a:solidFill>
                  <a:schemeClr val="tx1"/>
                </a:solidFill>
              </a:rPr>
              <a:t>text</a:t>
            </a:r>
            <a:endParaRPr lang="ja-JP" altLang="en-US" sz="1100" dirty="0">
              <a:solidFill>
                <a:schemeClr val="tx1"/>
              </a:solidFill>
            </a:endParaRPr>
          </a:p>
        </p:txBody>
      </p:sp>
      <p:sp>
        <p:nvSpPr>
          <p:cNvPr id="25" name="正方形/長方形 24"/>
          <p:cNvSpPr/>
          <p:nvPr/>
        </p:nvSpPr>
        <p:spPr>
          <a:xfrm>
            <a:off x="6361022" y="1124744"/>
            <a:ext cx="1944216" cy="122413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ja-JP" altLang="en-US" sz="1100" b="1" dirty="0" smtClean="0">
                <a:solidFill>
                  <a:schemeClr val="tx1"/>
                </a:solidFill>
              </a:rPr>
              <a:t>更新履歴</a:t>
            </a:r>
            <a:endParaRPr lang="en-US" altLang="ja-JP" sz="1100" b="1" dirty="0" smtClean="0">
              <a:solidFill>
                <a:schemeClr val="tx1"/>
              </a:solidFill>
            </a:endParaRPr>
          </a:p>
          <a:p>
            <a:pPr algn="ctr"/>
            <a:endParaRPr lang="en-US" altLang="ja-JP" sz="1100" dirty="0">
              <a:solidFill>
                <a:schemeClr val="tx1"/>
              </a:solidFill>
            </a:endParaRPr>
          </a:p>
          <a:p>
            <a:pPr indent="-313200"/>
            <a:r>
              <a:rPr lang="ja-JP" altLang="en-US" sz="1100" dirty="0" smtClean="0">
                <a:solidFill>
                  <a:srgbClr val="FF0000"/>
                </a:solidFill>
              </a:rPr>
              <a:t>・</a:t>
            </a:r>
            <a:r>
              <a:rPr lang="en-US" altLang="ja-JP" sz="1100" dirty="0">
                <a:solidFill>
                  <a:srgbClr val="FF0000"/>
                </a:solidFill>
              </a:rPr>
              <a:t>2019. 12, Jun </a:t>
            </a:r>
            <a:r>
              <a:rPr lang="en-US" altLang="ja-JP" sz="1100" dirty="0" smtClean="0">
                <a:solidFill>
                  <a:srgbClr val="FF0000"/>
                </a:solidFill>
              </a:rPr>
              <a:t>12:35:00</a:t>
            </a:r>
            <a:endParaRPr lang="en-US" altLang="ja-JP" sz="1100" dirty="0">
              <a:solidFill>
                <a:srgbClr val="FF0000"/>
              </a:solidFill>
            </a:endParaRPr>
          </a:p>
          <a:p>
            <a:pPr indent="-313200"/>
            <a:r>
              <a:rPr lang="ja-JP" altLang="en-US" sz="1100" dirty="0">
                <a:solidFill>
                  <a:schemeClr val="tx1"/>
                </a:solidFill>
              </a:rPr>
              <a:t>・</a:t>
            </a:r>
            <a:r>
              <a:rPr lang="en-US" altLang="ja-JP" sz="1100" dirty="0">
                <a:solidFill>
                  <a:schemeClr val="tx1"/>
                </a:solidFill>
              </a:rPr>
              <a:t>2019. </a:t>
            </a:r>
            <a:r>
              <a:rPr lang="en-US" altLang="ja-JP" sz="1100" dirty="0" smtClean="0">
                <a:solidFill>
                  <a:schemeClr val="tx1"/>
                </a:solidFill>
              </a:rPr>
              <a:t>05, </a:t>
            </a:r>
            <a:r>
              <a:rPr lang="en-US" altLang="ja-JP" sz="1100" dirty="0">
                <a:solidFill>
                  <a:schemeClr val="tx1"/>
                </a:solidFill>
              </a:rPr>
              <a:t>Jun </a:t>
            </a:r>
            <a:r>
              <a:rPr lang="en-US" altLang="ja-JP" sz="1100" dirty="0" smtClean="0">
                <a:solidFill>
                  <a:schemeClr val="tx1"/>
                </a:solidFill>
              </a:rPr>
              <a:t>13:53:00</a:t>
            </a:r>
            <a:endParaRPr lang="ja-JP" altLang="en-US" sz="1100" dirty="0">
              <a:solidFill>
                <a:schemeClr val="tx1"/>
              </a:solidFill>
            </a:endParaRPr>
          </a:p>
          <a:p>
            <a:pPr indent="-313200"/>
            <a:r>
              <a:rPr lang="ja-JP" altLang="en-US" sz="1100" dirty="0">
                <a:solidFill>
                  <a:schemeClr val="tx1"/>
                </a:solidFill>
              </a:rPr>
              <a:t>・</a:t>
            </a:r>
            <a:r>
              <a:rPr lang="en-US" altLang="ja-JP" sz="1100" dirty="0">
                <a:solidFill>
                  <a:schemeClr val="tx1"/>
                </a:solidFill>
              </a:rPr>
              <a:t>2019. </a:t>
            </a:r>
            <a:r>
              <a:rPr lang="en-US" altLang="ja-JP" sz="1100" dirty="0" smtClean="0">
                <a:solidFill>
                  <a:schemeClr val="tx1"/>
                </a:solidFill>
              </a:rPr>
              <a:t>29, May 12:42:00</a:t>
            </a:r>
            <a:endParaRPr lang="ja-JP" altLang="en-US" sz="1100" dirty="0">
              <a:solidFill>
                <a:schemeClr val="tx1"/>
              </a:solidFill>
            </a:endParaRPr>
          </a:p>
          <a:p>
            <a:pPr indent="-313200"/>
            <a:endParaRPr lang="ja-JP" altLang="en-US" sz="1100" dirty="0">
              <a:solidFill>
                <a:schemeClr val="tx1"/>
              </a:solidFill>
            </a:endParaRPr>
          </a:p>
        </p:txBody>
      </p:sp>
      <p:sp>
        <p:nvSpPr>
          <p:cNvPr id="26" name="正方形/長方形 25"/>
          <p:cNvSpPr/>
          <p:nvPr/>
        </p:nvSpPr>
        <p:spPr>
          <a:xfrm>
            <a:off x="8001187" y="1484784"/>
            <a:ext cx="180000"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t>✓</a:t>
            </a:r>
            <a:endParaRPr kumimoji="1" lang="ja-JP" altLang="en-US" sz="1000" dirty="0"/>
          </a:p>
        </p:txBody>
      </p:sp>
      <p:sp>
        <p:nvSpPr>
          <p:cNvPr id="15" name="正方形/長方形 14"/>
          <p:cNvSpPr/>
          <p:nvPr/>
        </p:nvSpPr>
        <p:spPr>
          <a:xfrm>
            <a:off x="5201218" y="3170111"/>
            <a:ext cx="180000"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t>✓</a:t>
            </a:r>
            <a:endParaRPr kumimoji="1" lang="ja-JP" altLang="en-US" sz="1000" dirty="0"/>
          </a:p>
        </p:txBody>
      </p:sp>
      <p:sp>
        <p:nvSpPr>
          <p:cNvPr id="27" name="下矢印 26"/>
          <p:cNvSpPr/>
          <p:nvPr/>
        </p:nvSpPr>
        <p:spPr>
          <a:xfrm>
            <a:off x="7178226" y="2420888"/>
            <a:ext cx="360040"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7767187" y="2060848"/>
            <a:ext cx="468000"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smtClean="0"/>
              <a:t>new</a:t>
            </a:r>
            <a:endParaRPr kumimoji="1" lang="ja-JP" altLang="en-US" sz="1000" dirty="0"/>
          </a:p>
        </p:txBody>
      </p:sp>
      <p:sp>
        <p:nvSpPr>
          <p:cNvPr id="29" name="正方形/長方形 28"/>
          <p:cNvSpPr/>
          <p:nvPr/>
        </p:nvSpPr>
        <p:spPr>
          <a:xfrm>
            <a:off x="4910824" y="3754740"/>
            <a:ext cx="468000"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smtClean="0"/>
              <a:t>new</a:t>
            </a:r>
            <a:endParaRPr kumimoji="1" lang="ja-JP" altLang="en-US" sz="1000" dirty="0"/>
          </a:p>
        </p:txBody>
      </p:sp>
      <p:sp>
        <p:nvSpPr>
          <p:cNvPr id="30" name="正方形/長方形 29"/>
          <p:cNvSpPr/>
          <p:nvPr/>
        </p:nvSpPr>
        <p:spPr>
          <a:xfrm>
            <a:off x="4068088" y="4912887"/>
            <a:ext cx="1296000"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4068088" y="5200919"/>
            <a:ext cx="1296000" cy="26637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7601487" y="3750798"/>
            <a:ext cx="642921"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smtClean="0"/>
              <a:t>update</a:t>
            </a:r>
            <a:endParaRPr kumimoji="1" lang="ja-JP" altLang="en-US" sz="1000" dirty="0"/>
          </a:p>
        </p:txBody>
      </p:sp>
      <p:sp>
        <p:nvSpPr>
          <p:cNvPr id="33" name="正方形/長方形 32"/>
          <p:cNvSpPr/>
          <p:nvPr/>
        </p:nvSpPr>
        <p:spPr>
          <a:xfrm>
            <a:off x="6913964" y="3753056"/>
            <a:ext cx="642921"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smtClean="0"/>
              <a:t>schedule</a:t>
            </a:r>
            <a:endParaRPr kumimoji="1" lang="ja-JP" altLang="en-US" sz="1000" dirty="0"/>
          </a:p>
        </p:txBody>
      </p:sp>
      <p:sp>
        <p:nvSpPr>
          <p:cNvPr id="34" name="正方形/長方形 33"/>
          <p:cNvSpPr/>
          <p:nvPr/>
        </p:nvSpPr>
        <p:spPr>
          <a:xfrm>
            <a:off x="4793175" y="5517232"/>
            <a:ext cx="642921"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smtClean="0"/>
              <a:t>update</a:t>
            </a:r>
            <a:endParaRPr kumimoji="1" lang="ja-JP" altLang="en-US" sz="1000" dirty="0"/>
          </a:p>
        </p:txBody>
      </p:sp>
      <p:sp>
        <p:nvSpPr>
          <p:cNvPr id="35" name="正方形/長方形 34"/>
          <p:cNvSpPr/>
          <p:nvPr/>
        </p:nvSpPr>
        <p:spPr>
          <a:xfrm>
            <a:off x="4105652" y="5519490"/>
            <a:ext cx="642921"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smtClean="0"/>
              <a:t>schedule</a:t>
            </a:r>
            <a:endParaRPr kumimoji="1" lang="ja-JP" altLang="en-US" sz="1000" dirty="0"/>
          </a:p>
        </p:txBody>
      </p:sp>
      <p:sp>
        <p:nvSpPr>
          <p:cNvPr id="36" name="正方形/長方形 35"/>
          <p:cNvSpPr/>
          <p:nvPr/>
        </p:nvSpPr>
        <p:spPr>
          <a:xfrm>
            <a:off x="1215905" y="5200385"/>
            <a:ext cx="1296000" cy="26637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940992" y="5516698"/>
            <a:ext cx="642921"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smtClean="0"/>
              <a:t>update</a:t>
            </a:r>
            <a:endParaRPr kumimoji="1" lang="ja-JP" altLang="en-US" sz="1000" dirty="0"/>
          </a:p>
        </p:txBody>
      </p:sp>
      <p:sp>
        <p:nvSpPr>
          <p:cNvPr id="38" name="正方形/長方形 37"/>
          <p:cNvSpPr/>
          <p:nvPr/>
        </p:nvSpPr>
        <p:spPr>
          <a:xfrm>
            <a:off x="1253469" y="5518956"/>
            <a:ext cx="642921"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smtClean="0"/>
              <a:t>schedule</a:t>
            </a:r>
            <a:endParaRPr kumimoji="1" lang="ja-JP" altLang="en-US" sz="1000" dirty="0"/>
          </a:p>
        </p:txBody>
      </p:sp>
      <p:sp>
        <p:nvSpPr>
          <p:cNvPr id="39" name="環状矢印 38"/>
          <p:cNvSpPr/>
          <p:nvPr/>
        </p:nvSpPr>
        <p:spPr>
          <a:xfrm rot="15868649" flipV="1">
            <a:off x="1714909" y="3707804"/>
            <a:ext cx="1711868" cy="1234425"/>
          </a:xfrm>
          <a:prstGeom prst="circularArrow">
            <a:avLst>
              <a:gd name="adj1" fmla="val 5837"/>
              <a:gd name="adj2" fmla="val 1097605"/>
              <a:gd name="adj3" fmla="val 19201791"/>
              <a:gd name="adj4" fmla="val 11500875"/>
              <a:gd name="adj5" fmla="val 17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環状矢印 39"/>
          <p:cNvSpPr/>
          <p:nvPr/>
        </p:nvSpPr>
        <p:spPr>
          <a:xfrm rot="15868649" flipV="1">
            <a:off x="4633961" y="3603875"/>
            <a:ext cx="1711868" cy="1234425"/>
          </a:xfrm>
          <a:prstGeom prst="circularArrow">
            <a:avLst>
              <a:gd name="adj1" fmla="val 5837"/>
              <a:gd name="adj2" fmla="val 1097605"/>
              <a:gd name="adj3" fmla="val 19201791"/>
              <a:gd name="adj4" fmla="val 11500875"/>
              <a:gd name="adj5" fmla="val 17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環状矢印 40"/>
          <p:cNvSpPr/>
          <p:nvPr/>
        </p:nvSpPr>
        <p:spPr>
          <a:xfrm rot="15868649" flipV="1">
            <a:off x="7460481" y="1885085"/>
            <a:ext cx="1711868" cy="1234425"/>
          </a:xfrm>
          <a:prstGeom prst="circularArrow">
            <a:avLst>
              <a:gd name="adj1" fmla="val 5837"/>
              <a:gd name="adj2" fmla="val 1097605"/>
              <a:gd name="adj3" fmla="val 19201791"/>
              <a:gd name="adj4" fmla="val 11500875"/>
              <a:gd name="adj5" fmla="val 17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p:cNvSpPr/>
          <p:nvPr/>
        </p:nvSpPr>
        <p:spPr>
          <a:xfrm>
            <a:off x="786225" y="1484784"/>
            <a:ext cx="180000"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t>✓</a:t>
            </a:r>
            <a:endParaRPr kumimoji="1" lang="ja-JP" altLang="en-US" sz="1000" dirty="0"/>
          </a:p>
        </p:txBody>
      </p:sp>
      <p:sp>
        <p:nvSpPr>
          <p:cNvPr id="43" name="正方形/長方形 42"/>
          <p:cNvSpPr/>
          <p:nvPr/>
        </p:nvSpPr>
        <p:spPr>
          <a:xfrm>
            <a:off x="787124" y="1697192"/>
            <a:ext cx="180000"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t>✓</a:t>
            </a:r>
            <a:endParaRPr kumimoji="1" lang="ja-JP" altLang="en-US" sz="1000" dirty="0"/>
          </a:p>
        </p:txBody>
      </p:sp>
      <p:sp>
        <p:nvSpPr>
          <p:cNvPr id="44" name="正方形/長方形 43"/>
          <p:cNvSpPr/>
          <p:nvPr/>
        </p:nvSpPr>
        <p:spPr>
          <a:xfrm>
            <a:off x="791600" y="1913216"/>
            <a:ext cx="180000" cy="18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t>✓</a:t>
            </a:r>
            <a:endParaRPr kumimoji="1" lang="ja-JP" altLang="en-US" sz="1000" dirty="0"/>
          </a:p>
        </p:txBody>
      </p:sp>
      <p:cxnSp>
        <p:nvCxnSpPr>
          <p:cNvPr id="45" name="直線コネクタ 44"/>
          <p:cNvCxnSpPr/>
          <p:nvPr/>
        </p:nvCxnSpPr>
        <p:spPr>
          <a:xfrm rot="16200000" flipH="1">
            <a:off x="5893603" y="1607331"/>
            <a:ext cx="2857520" cy="1928826"/>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60423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⑩自動取り込み一覧</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2587568" cy="507831"/>
          </a:xfrm>
          <a:prstGeom prst="rect">
            <a:avLst/>
          </a:prstGeom>
          <a:noFill/>
        </p:spPr>
        <p:txBody>
          <a:bodyPr wrap="none" rtlCol="0">
            <a:spAutoFit/>
          </a:bodyPr>
          <a:lstStyle/>
          <a:p>
            <a:pPr>
              <a:lnSpc>
                <a:spcPct val="150000"/>
              </a:lnSpc>
            </a:pPr>
            <a:r>
              <a:rPr kumimoji="1" lang="en-US" altLang="ja-JP" dirty="0" smtClean="0"/>
              <a:t>Automatic data collection</a:t>
            </a:r>
            <a:endParaRPr kumimoji="1" lang="ja-JP" altLang="en-US" dirty="0"/>
          </a:p>
        </p:txBody>
      </p:sp>
      <p:sp>
        <p:nvSpPr>
          <p:cNvPr id="9" name="テキスト ボックス 8"/>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0" name="テキスト ボックス 9"/>
          <p:cNvSpPr txBox="1"/>
          <p:nvPr/>
        </p:nvSpPr>
        <p:spPr>
          <a:xfrm>
            <a:off x="1403648" y="1124744"/>
            <a:ext cx="5364520" cy="1477328"/>
          </a:xfrm>
          <a:prstGeom prst="rect">
            <a:avLst/>
          </a:prstGeom>
          <a:noFill/>
        </p:spPr>
        <p:txBody>
          <a:bodyPr wrap="square" rtlCol="0">
            <a:spAutoFit/>
          </a:bodyPr>
          <a:lstStyle/>
          <a:p>
            <a:pPr>
              <a:lnSpc>
                <a:spcPct val="150000"/>
              </a:lnSpc>
            </a:pPr>
            <a:r>
              <a:rPr lang="en-US" altLang="ja-JP" dirty="0" smtClean="0"/>
              <a:t>Function list</a:t>
            </a:r>
            <a:r>
              <a:rPr lang="en-US" altLang="ja-JP" sz="1400" dirty="0" smtClean="0"/>
              <a:t> </a:t>
            </a:r>
            <a:r>
              <a:rPr lang="ja-JP" altLang="en-US" sz="1100" dirty="0" smtClean="0"/>
              <a:t>　　　　　　　　　　　　　　</a:t>
            </a:r>
            <a:endParaRPr lang="en-US" altLang="ja-JP" sz="1400" dirty="0" smtClean="0"/>
          </a:p>
          <a:p>
            <a:pPr>
              <a:lnSpc>
                <a:spcPct val="150000"/>
              </a:lnSpc>
            </a:pPr>
            <a:r>
              <a:rPr lang="ja-JP" altLang="en-US" sz="1400" dirty="0" smtClean="0"/>
              <a:t>　</a:t>
            </a:r>
            <a:r>
              <a:rPr lang="en-US" altLang="ja-JP" sz="1400" dirty="0" smtClean="0"/>
              <a:t>weather forecast type A</a:t>
            </a:r>
            <a:r>
              <a:rPr lang="en-US" altLang="ja-JP" sz="1400" dirty="0"/>
              <a:t>	</a:t>
            </a:r>
            <a:r>
              <a:rPr lang="en-US" altLang="ja-JP" sz="1050" dirty="0" smtClean="0"/>
              <a:t>every day 6:00 12:00 18:00</a:t>
            </a:r>
          </a:p>
          <a:p>
            <a:pPr>
              <a:lnSpc>
                <a:spcPct val="150000"/>
              </a:lnSpc>
            </a:pPr>
            <a:r>
              <a:rPr lang="ja-JP" altLang="en-US" sz="1400" dirty="0" smtClean="0"/>
              <a:t>　</a:t>
            </a:r>
            <a:r>
              <a:rPr lang="en-US" altLang="ja-JP" sz="1400" dirty="0" smtClean="0"/>
              <a:t>news form XXXcast.co		</a:t>
            </a:r>
            <a:r>
              <a:rPr lang="en-US" altLang="ja-JP" sz="1050" dirty="0" smtClean="0"/>
              <a:t>2018.01.05 0:00</a:t>
            </a:r>
            <a:endParaRPr lang="en-US" altLang="ja-JP" sz="1400" dirty="0" smtClean="0"/>
          </a:p>
          <a:p>
            <a:pPr>
              <a:lnSpc>
                <a:spcPct val="150000"/>
              </a:lnSpc>
            </a:pPr>
            <a:r>
              <a:rPr lang="ja-JP" altLang="en-US" sz="1400" dirty="0" smtClean="0"/>
              <a:t>　</a:t>
            </a:r>
            <a:r>
              <a:rPr lang="en-US" altLang="ja-JP" sz="1400" dirty="0" err="1" smtClean="0"/>
              <a:t>epg</a:t>
            </a:r>
            <a:r>
              <a:rPr lang="en-US" altLang="ja-JP" sz="1400" dirty="0" smtClean="0"/>
              <a:t> from C server</a:t>
            </a:r>
            <a:r>
              <a:rPr kumimoji="1" lang="en-US" altLang="ja-JP" sz="1400" dirty="0" smtClean="0"/>
              <a:t>  		</a:t>
            </a:r>
            <a:r>
              <a:rPr kumimoji="1" lang="en-US" altLang="ja-JP" sz="1050" dirty="0" smtClean="0"/>
              <a:t>Monday 12:00</a:t>
            </a:r>
            <a:endParaRPr kumimoji="1" lang="ja-JP" altLang="en-US" sz="1400" dirty="0"/>
          </a:p>
        </p:txBody>
      </p:sp>
      <p:cxnSp>
        <p:nvCxnSpPr>
          <p:cNvPr id="11" name="直線コネクタ 10"/>
          <p:cNvCxnSpPr/>
          <p:nvPr/>
        </p:nvCxnSpPr>
        <p:spPr>
          <a:xfrm flipV="1">
            <a:off x="1331640" y="1556792"/>
            <a:ext cx="622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6840328" y="1628800"/>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17" name="正方形/長方形 16"/>
          <p:cNvSpPr/>
          <p:nvPr/>
        </p:nvSpPr>
        <p:spPr>
          <a:xfrm>
            <a:off x="6840328" y="1958777"/>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19" name="正方形/長方形 18"/>
          <p:cNvSpPr/>
          <p:nvPr/>
        </p:nvSpPr>
        <p:spPr>
          <a:xfrm>
            <a:off x="6840328" y="2276872"/>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21" name="線吹き出し 1 (枠付き) 20"/>
          <p:cNvSpPr/>
          <p:nvPr/>
        </p:nvSpPr>
        <p:spPr>
          <a:xfrm>
            <a:off x="323528" y="3078108"/>
            <a:ext cx="1350150" cy="648072"/>
          </a:xfrm>
          <a:prstGeom prst="borderCallout1">
            <a:avLst>
              <a:gd name="adj1" fmla="val 277"/>
              <a:gd name="adj2" fmla="val 50260"/>
              <a:gd name="adj3" fmla="val -129582"/>
              <a:gd name="adj4" fmla="val 7211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smtClean="0"/>
              <a:t>有効／無効フラグ</a:t>
            </a:r>
            <a:endParaRPr kumimoji="1" lang="ja-JP" altLang="en-US" sz="1200" dirty="0"/>
          </a:p>
        </p:txBody>
      </p:sp>
      <p:sp>
        <p:nvSpPr>
          <p:cNvPr id="22" name="線吹き出し 1 (枠付き) 21"/>
          <p:cNvSpPr/>
          <p:nvPr/>
        </p:nvSpPr>
        <p:spPr>
          <a:xfrm>
            <a:off x="4308528" y="3356992"/>
            <a:ext cx="1691404" cy="648072"/>
          </a:xfrm>
          <a:prstGeom prst="borderCallout1">
            <a:avLst>
              <a:gd name="adj1" fmla="val 277"/>
              <a:gd name="adj2" fmla="val 50260"/>
              <a:gd name="adj3" fmla="val -133932"/>
              <a:gd name="adj4" fmla="val 2647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smtClean="0"/>
              <a:t>更新時間などの</a:t>
            </a:r>
            <a:endParaRPr kumimoji="1" lang="en-US" altLang="ja-JP" sz="1200" dirty="0" smtClean="0"/>
          </a:p>
          <a:p>
            <a:pPr algn="ctr"/>
            <a:r>
              <a:rPr kumimoji="1" lang="ja-JP" altLang="en-US" sz="1200" dirty="0" smtClean="0"/>
              <a:t>詳細設定</a:t>
            </a:r>
            <a:endParaRPr kumimoji="1" lang="ja-JP" altLang="en-US" sz="1200" dirty="0"/>
          </a:p>
        </p:txBody>
      </p:sp>
      <p:sp>
        <p:nvSpPr>
          <p:cNvPr id="23" name="テキスト ボックス 22"/>
          <p:cNvSpPr txBox="1"/>
          <p:nvPr/>
        </p:nvSpPr>
        <p:spPr>
          <a:xfrm flipH="1">
            <a:off x="1097814" y="5301208"/>
            <a:ext cx="7002577" cy="1169551"/>
          </a:xfrm>
          <a:prstGeom prst="rect">
            <a:avLst/>
          </a:prstGeom>
          <a:noFill/>
        </p:spPr>
        <p:txBody>
          <a:bodyPr wrap="square" rtlCol="0">
            <a:spAutoFit/>
          </a:bodyPr>
          <a:lstStyle/>
          <a:p>
            <a:r>
              <a:rPr kumimoji="1" lang="ja-JP" altLang="en-US" sz="1400" dirty="0" smtClean="0"/>
              <a:t>自動取り込み機能の一覧が表示される</a:t>
            </a:r>
            <a:endParaRPr lang="en-US" altLang="ja-JP" sz="1400" dirty="0"/>
          </a:p>
          <a:p>
            <a:r>
              <a:rPr lang="ja-JP" altLang="en-US" sz="1400" dirty="0"/>
              <a:t>この</a:t>
            </a:r>
            <a:r>
              <a:rPr lang="ja-JP" altLang="en-US" sz="1400" dirty="0" smtClean="0"/>
              <a:t>リストは本番</a:t>
            </a:r>
            <a:r>
              <a:rPr lang="ja-JP" altLang="en-US" sz="1400" dirty="0"/>
              <a:t>系／検証系で同一のものを共有</a:t>
            </a:r>
            <a:r>
              <a:rPr lang="ja-JP" altLang="en-US" sz="1400" dirty="0" smtClean="0"/>
              <a:t>する（詳細設定は各系統別で管理）</a:t>
            </a:r>
            <a:endParaRPr lang="en-US" altLang="ja-JP" sz="1400" dirty="0"/>
          </a:p>
          <a:p>
            <a:r>
              <a:rPr lang="ja-JP" altLang="en-US" sz="1400" dirty="0" smtClean="0"/>
              <a:t>局ごとのカスタマイズ部分で基本的に追加や削除はできない</a:t>
            </a:r>
            <a:endParaRPr lang="en-US" altLang="ja-JP" sz="1400" dirty="0" smtClean="0"/>
          </a:p>
          <a:p>
            <a:r>
              <a:rPr kumimoji="1" lang="ja-JP" altLang="en-US" sz="1400" dirty="0" smtClean="0"/>
              <a:t>（その代わり更新処理の有効／無効をフラグ指定できる）</a:t>
            </a:r>
            <a:endParaRPr kumimoji="1" lang="en-US" altLang="ja-JP" sz="1400" dirty="0" smtClean="0"/>
          </a:p>
          <a:p>
            <a:r>
              <a:rPr lang="ja-JP" altLang="en-US" sz="1400" dirty="0" smtClean="0"/>
              <a:t>更新タイミング設定も編集できるほうがよい</a:t>
            </a:r>
            <a:endParaRPr kumimoji="1" lang="en-US" altLang="ja-JP" sz="1400" dirty="0" smtClean="0"/>
          </a:p>
        </p:txBody>
      </p:sp>
      <p:sp>
        <p:nvSpPr>
          <p:cNvPr id="24" name="正方形/長方形 23"/>
          <p:cNvSpPr/>
          <p:nvPr/>
        </p:nvSpPr>
        <p:spPr>
          <a:xfrm>
            <a:off x="6732240" y="4869160"/>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back</a:t>
            </a:r>
            <a:endParaRPr kumimoji="1" lang="ja-JP" altLang="en-US" sz="1600" dirty="0"/>
          </a:p>
        </p:txBody>
      </p:sp>
      <p:sp>
        <p:nvSpPr>
          <p:cNvPr id="20" name="正方形/長方形 19"/>
          <p:cNvSpPr/>
          <p:nvPr/>
        </p:nvSpPr>
        <p:spPr>
          <a:xfrm>
            <a:off x="1369252" y="1681755"/>
            <a:ext cx="180000" cy="180000"/>
          </a:xfrm>
          <a:prstGeom prst="rect">
            <a:avLst/>
          </a:prstGeom>
          <a:ln w="31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400" dirty="0"/>
              <a:t>✓</a:t>
            </a:r>
            <a:endParaRPr kumimoji="1" lang="en-US" altLang="ja-JP" dirty="0" smtClean="0"/>
          </a:p>
        </p:txBody>
      </p:sp>
      <p:sp>
        <p:nvSpPr>
          <p:cNvPr id="25" name="正方形/長方形 24"/>
          <p:cNvSpPr/>
          <p:nvPr/>
        </p:nvSpPr>
        <p:spPr>
          <a:xfrm>
            <a:off x="1366784" y="1988840"/>
            <a:ext cx="180000" cy="180000"/>
          </a:xfrm>
          <a:prstGeom prst="rect">
            <a:avLst/>
          </a:prstGeom>
          <a:ln w="31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en-US" altLang="ja-JP" dirty="0" smtClean="0"/>
          </a:p>
        </p:txBody>
      </p:sp>
      <p:sp>
        <p:nvSpPr>
          <p:cNvPr id="26" name="正方形/長方形 25"/>
          <p:cNvSpPr/>
          <p:nvPr/>
        </p:nvSpPr>
        <p:spPr>
          <a:xfrm>
            <a:off x="1366784" y="2312896"/>
            <a:ext cx="180000" cy="180000"/>
          </a:xfrm>
          <a:prstGeom prst="rect">
            <a:avLst/>
          </a:prstGeom>
          <a:ln w="31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400" dirty="0"/>
              <a:t>✓</a:t>
            </a:r>
            <a:endParaRPr kumimoji="1" lang="en-US" altLang="ja-JP" sz="1400" dirty="0" smtClean="0"/>
          </a:p>
        </p:txBody>
      </p:sp>
    </p:spTree>
    <p:extLst>
      <p:ext uri="{BB962C8B-B14F-4D97-AF65-F5344CB8AC3E}">
        <p14:creationId xmlns="" xmlns:p14="http://schemas.microsoft.com/office/powerpoint/2010/main" val="1742384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⑪自動取り込み詳細設定</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3007555" cy="507831"/>
          </a:xfrm>
          <a:prstGeom prst="rect">
            <a:avLst/>
          </a:prstGeom>
          <a:noFill/>
        </p:spPr>
        <p:txBody>
          <a:bodyPr wrap="none" rtlCol="0">
            <a:spAutoFit/>
          </a:bodyPr>
          <a:lstStyle/>
          <a:p>
            <a:pPr>
              <a:lnSpc>
                <a:spcPct val="150000"/>
              </a:lnSpc>
            </a:pPr>
            <a:r>
              <a:rPr lang="en-US" altLang="ja-JP" dirty="0"/>
              <a:t>Automatic data </a:t>
            </a:r>
            <a:r>
              <a:rPr lang="en-US" altLang="ja-JP" dirty="0" smtClean="0"/>
              <a:t>collection edit</a:t>
            </a:r>
            <a:endParaRPr kumimoji="1" lang="ja-JP" altLang="en-US" dirty="0"/>
          </a:p>
        </p:txBody>
      </p:sp>
      <p:sp>
        <p:nvSpPr>
          <p:cNvPr id="9" name="テキスト ボックス 8"/>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0" name="テキスト ボックス 9"/>
          <p:cNvSpPr txBox="1"/>
          <p:nvPr/>
        </p:nvSpPr>
        <p:spPr>
          <a:xfrm>
            <a:off x="1763688" y="1353542"/>
            <a:ext cx="5184576" cy="2308324"/>
          </a:xfrm>
          <a:prstGeom prst="rect">
            <a:avLst/>
          </a:prstGeom>
          <a:noFill/>
        </p:spPr>
        <p:txBody>
          <a:bodyPr wrap="square" rtlCol="0">
            <a:spAutoFit/>
          </a:bodyPr>
          <a:lstStyle/>
          <a:p>
            <a:r>
              <a:rPr lang="en-US" altLang="ja-JP" dirty="0" smtClean="0"/>
              <a:t>Function name</a:t>
            </a:r>
            <a:endParaRPr lang="en-US" altLang="ja-JP" dirty="0"/>
          </a:p>
          <a:p>
            <a:endParaRPr lang="en-US" altLang="ja-JP" dirty="0" smtClean="0"/>
          </a:p>
          <a:p>
            <a:r>
              <a:rPr lang="en-US" altLang="ja-JP" dirty="0" smtClean="0"/>
              <a:t>Update timing list</a:t>
            </a:r>
          </a:p>
          <a:p>
            <a:endParaRPr kumimoji="1" lang="en-US" altLang="ja-JP" dirty="0"/>
          </a:p>
          <a:p>
            <a:endParaRPr lang="en-US" altLang="ja-JP" dirty="0" smtClean="0"/>
          </a:p>
          <a:p>
            <a:endParaRPr kumimoji="1" lang="en-US" altLang="ja-JP" dirty="0"/>
          </a:p>
          <a:p>
            <a:endParaRPr kumimoji="1" lang="en-US" altLang="ja-JP" dirty="0" smtClean="0"/>
          </a:p>
          <a:p>
            <a:r>
              <a:rPr lang="en-US" altLang="ja-JP" dirty="0" smtClean="0"/>
              <a:t>Update file</a:t>
            </a:r>
            <a:endParaRPr kumimoji="1" lang="ja-JP" altLang="en-US" dirty="0"/>
          </a:p>
        </p:txBody>
      </p:sp>
      <p:sp>
        <p:nvSpPr>
          <p:cNvPr id="11" name="正方形/長方形 10"/>
          <p:cNvSpPr/>
          <p:nvPr/>
        </p:nvSpPr>
        <p:spPr>
          <a:xfrm>
            <a:off x="3347864" y="1340768"/>
            <a:ext cx="295232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dirty="0"/>
              <a:t>weather forecast type A</a:t>
            </a:r>
            <a:endParaRPr kumimoji="1" lang="ja-JP" altLang="en-US" dirty="0"/>
          </a:p>
        </p:txBody>
      </p:sp>
      <p:sp>
        <p:nvSpPr>
          <p:cNvPr id="14" name="正方形/長方形 13"/>
          <p:cNvSpPr/>
          <p:nvPr/>
        </p:nvSpPr>
        <p:spPr>
          <a:xfrm>
            <a:off x="1934688" y="3606572"/>
            <a:ext cx="5130608" cy="850695"/>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ja-JP" sz="1400" dirty="0" smtClean="0"/>
              <a:t>/50/2000/</a:t>
            </a:r>
            <a:r>
              <a:rPr lang="en-US" altLang="ja-JP" sz="1400" dirty="0" err="1" smtClean="0"/>
              <a:t>weekly_weather.btb</a:t>
            </a:r>
            <a:endParaRPr lang="en-US" altLang="ja-JP" sz="1400" dirty="0" smtClean="0"/>
          </a:p>
          <a:p>
            <a:r>
              <a:rPr lang="en-US" altLang="ja-JP" sz="1400" dirty="0" smtClean="0"/>
              <a:t>/50/2000/</a:t>
            </a:r>
            <a:r>
              <a:rPr lang="en-US" altLang="ja-JP" sz="1400" dirty="0" err="1" smtClean="0"/>
              <a:t>daily_weather.btb</a:t>
            </a:r>
            <a:endParaRPr lang="en-US" altLang="ja-JP" sz="1400" dirty="0" smtClean="0"/>
          </a:p>
          <a:p>
            <a:r>
              <a:rPr lang="en-US" altLang="ja-JP" sz="1400" dirty="0" smtClean="0"/>
              <a:t>/50/2001/rader</a:t>
            </a:r>
            <a:r>
              <a:rPr kumimoji="1" lang="en-US" altLang="ja-JP" sz="1400" dirty="0" smtClean="0"/>
              <a:t>.jpg</a:t>
            </a:r>
            <a:endParaRPr kumimoji="1" lang="ja-JP" altLang="en-US" sz="1400" dirty="0"/>
          </a:p>
        </p:txBody>
      </p:sp>
      <p:sp>
        <p:nvSpPr>
          <p:cNvPr id="15" name="テキスト ボックス 14"/>
          <p:cNvSpPr txBox="1"/>
          <p:nvPr/>
        </p:nvSpPr>
        <p:spPr>
          <a:xfrm>
            <a:off x="2301300" y="2226648"/>
            <a:ext cx="5364520" cy="1077218"/>
          </a:xfrm>
          <a:prstGeom prst="rect">
            <a:avLst/>
          </a:prstGeom>
          <a:noFill/>
        </p:spPr>
        <p:txBody>
          <a:bodyPr wrap="square" rtlCol="0">
            <a:spAutoFit/>
          </a:bodyPr>
          <a:lstStyle/>
          <a:p>
            <a:r>
              <a:rPr lang="en-US" altLang="ja-JP" sz="1600" dirty="0" smtClean="0"/>
              <a:t>Every day		</a:t>
            </a:r>
            <a:r>
              <a:rPr lang="en-US" altLang="ja-JP" sz="1200" dirty="0" smtClean="0"/>
              <a:t>6:00, 12:00, 18:00</a:t>
            </a:r>
            <a:endParaRPr lang="en-US" altLang="ja-JP" sz="1600" dirty="0" smtClean="0"/>
          </a:p>
          <a:p>
            <a:r>
              <a:rPr lang="en-US" altLang="ja-JP" sz="1600" dirty="0" smtClean="0"/>
              <a:t>Weekly		</a:t>
            </a:r>
            <a:r>
              <a:rPr lang="en-US" altLang="ja-JP" sz="1200" dirty="0" smtClean="0"/>
              <a:t>Monday 0:00, Tuesday 0:00…</a:t>
            </a:r>
            <a:endParaRPr lang="en-US" altLang="ja-JP" sz="1600" dirty="0" smtClean="0"/>
          </a:p>
          <a:p>
            <a:r>
              <a:rPr lang="en-US" altLang="ja-JP" sz="1600" dirty="0" smtClean="0"/>
              <a:t>Monthly</a:t>
            </a:r>
          </a:p>
          <a:p>
            <a:r>
              <a:rPr lang="en-US" altLang="ja-JP" sz="1600" dirty="0" smtClean="0"/>
              <a:t>Date		</a:t>
            </a:r>
            <a:r>
              <a:rPr lang="en-US" altLang="ja-JP" sz="1200" dirty="0" smtClean="0"/>
              <a:t>2018.04.01 21:00</a:t>
            </a:r>
            <a:endParaRPr kumimoji="1" lang="ja-JP" altLang="en-US" sz="1600" dirty="0"/>
          </a:p>
        </p:txBody>
      </p:sp>
      <p:sp>
        <p:nvSpPr>
          <p:cNvPr id="16" name="正方形/長方形 15"/>
          <p:cNvSpPr/>
          <p:nvPr/>
        </p:nvSpPr>
        <p:spPr>
          <a:xfrm>
            <a:off x="2123728" y="2292659"/>
            <a:ext cx="180000" cy="180000"/>
          </a:xfrm>
          <a:prstGeom prst="rect">
            <a:avLst/>
          </a:prstGeom>
          <a:ln w="31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400" dirty="0"/>
              <a:t>✓</a:t>
            </a:r>
            <a:endParaRPr kumimoji="1" lang="en-US" altLang="ja-JP" dirty="0" smtClean="0"/>
          </a:p>
        </p:txBody>
      </p:sp>
      <p:sp>
        <p:nvSpPr>
          <p:cNvPr id="17" name="正方形/長方形 16"/>
          <p:cNvSpPr/>
          <p:nvPr/>
        </p:nvSpPr>
        <p:spPr>
          <a:xfrm>
            <a:off x="2123728" y="2545698"/>
            <a:ext cx="180000" cy="180000"/>
          </a:xfrm>
          <a:prstGeom prst="rect">
            <a:avLst/>
          </a:prstGeom>
          <a:ln w="31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400" dirty="0"/>
              <a:t>✓</a:t>
            </a:r>
            <a:endParaRPr kumimoji="1" lang="en-US" altLang="ja-JP" dirty="0" smtClean="0"/>
          </a:p>
        </p:txBody>
      </p:sp>
      <p:sp>
        <p:nvSpPr>
          <p:cNvPr id="18" name="正方形/長方形 17"/>
          <p:cNvSpPr/>
          <p:nvPr/>
        </p:nvSpPr>
        <p:spPr>
          <a:xfrm>
            <a:off x="2123728" y="2791785"/>
            <a:ext cx="180000" cy="180000"/>
          </a:xfrm>
          <a:prstGeom prst="rect">
            <a:avLst/>
          </a:prstGeom>
          <a:ln w="31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en-US" altLang="ja-JP" dirty="0" smtClean="0"/>
          </a:p>
        </p:txBody>
      </p:sp>
      <p:sp>
        <p:nvSpPr>
          <p:cNvPr id="19" name="正方形/長方形 18"/>
          <p:cNvSpPr/>
          <p:nvPr/>
        </p:nvSpPr>
        <p:spPr>
          <a:xfrm>
            <a:off x="2123728" y="3032976"/>
            <a:ext cx="180000" cy="180000"/>
          </a:xfrm>
          <a:prstGeom prst="rect">
            <a:avLst/>
          </a:prstGeom>
          <a:ln w="31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400" dirty="0"/>
              <a:t>✓</a:t>
            </a:r>
            <a:endParaRPr kumimoji="1" lang="en-US" altLang="ja-JP" dirty="0" smtClean="0"/>
          </a:p>
        </p:txBody>
      </p:sp>
      <p:sp>
        <p:nvSpPr>
          <p:cNvPr id="20" name="正方形/長方形 19"/>
          <p:cNvSpPr/>
          <p:nvPr/>
        </p:nvSpPr>
        <p:spPr>
          <a:xfrm>
            <a:off x="6624304" y="2252815"/>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21" name="正方形/長方形 20"/>
          <p:cNvSpPr/>
          <p:nvPr/>
        </p:nvSpPr>
        <p:spPr>
          <a:xfrm>
            <a:off x="6624304" y="2509698"/>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22" name="正方形/長方形 21"/>
          <p:cNvSpPr/>
          <p:nvPr/>
        </p:nvSpPr>
        <p:spPr>
          <a:xfrm>
            <a:off x="6624304" y="2764174"/>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23" name="正方形/長方形 22"/>
          <p:cNvSpPr/>
          <p:nvPr/>
        </p:nvSpPr>
        <p:spPr>
          <a:xfrm>
            <a:off x="6624304" y="3022119"/>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24" name="正方形/長方形 23"/>
          <p:cNvSpPr/>
          <p:nvPr/>
        </p:nvSpPr>
        <p:spPr>
          <a:xfrm>
            <a:off x="6372200" y="4653136"/>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cancel</a:t>
            </a:r>
            <a:endParaRPr kumimoji="1" lang="ja-JP" altLang="en-US" sz="1600" dirty="0"/>
          </a:p>
        </p:txBody>
      </p:sp>
      <p:sp>
        <p:nvSpPr>
          <p:cNvPr id="25" name="正方形/長方形 24"/>
          <p:cNvSpPr/>
          <p:nvPr/>
        </p:nvSpPr>
        <p:spPr>
          <a:xfrm>
            <a:off x="5436096" y="4653136"/>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register</a:t>
            </a:r>
            <a:endParaRPr kumimoji="1" lang="ja-JP" altLang="en-US" sz="1600" dirty="0"/>
          </a:p>
        </p:txBody>
      </p:sp>
      <p:sp>
        <p:nvSpPr>
          <p:cNvPr id="26" name="正方形/長方形 25"/>
          <p:cNvSpPr/>
          <p:nvPr/>
        </p:nvSpPr>
        <p:spPr>
          <a:xfrm>
            <a:off x="4139952" y="4619620"/>
            <a:ext cx="1224136" cy="36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600" dirty="0" smtClean="0">
                <a:solidFill>
                  <a:srgbClr val="FF0000"/>
                </a:solidFill>
              </a:rPr>
              <a:t>Update now</a:t>
            </a:r>
            <a:endParaRPr kumimoji="1" lang="ja-JP" altLang="en-US" sz="1600" dirty="0">
              <a:solidFill>
                <a:srgbClr val="FF0000"/>
              </a:solidFill>
            </a:endParaRPr>
          </a:p>
        </p:txBody>
      </p:sp>
      <p:sp>
        <p:nvSpPr>
          <p:cNvPr id="27" name="テキスト ボックス 26"/>
          <p:cNvSpPr txBox="1"/>
          <p:nvPr/>
        </p:nvSpPr>
        <p:spPr>
          <a:xfrm flipH="1">
            <a:off x="1097813" y="5301208"/>
            <a:ext cx="7578642" cy="1169551"/>
          </a:xfrm>
          <a:prstGeom prst="rect">
            <a:avLst/>
          </a:prstGeom>
          <a:noFill/>
        </p:spPr>
        <p:txBody>
          <a:bodyPr wrap="square" rtlCol="0">
            <a:spAutoFit/>
          </a:bodyPr>
          <a:lstStyle/>
          <a:p>
            <a:r>
              <a:rPr lang="ja-JP" altLang="en-US" sz="1400" dirty="0"/>
              <a:t>基本的に</a:t>
            </a:r>
            <a:r>
              <a:rPr lang="ja-JP" altLang="en-US" sz="1400" dirty="0" smtClean="0"/>
              <a:t>カスタマイズ部分なので各画面は個別のもの</a:t>
            </a:r>
            <a:endParaRPr lang="en-US" altLang="ja-JP" sz="1400" dirty="0" smtClean="0"/>
          </a:p>
          <a:p>
            <a:r>
              <a:rPr kumimoji="1" lang="ja-JP" altLang="en-US" sz="1400" dirty="0" smtClean="0"/>
              <a:t>共通して編集</a:t>
            </a:r>
            <a:r>
              <a:rPr kumimoji="1" lang="ja-JP" altLang="en-US" sz="1400" dirty="0"/>
              <a:t>できるの</a:t>
            </a:r>
            <a:r>
              <a:rPr kumimoji="1" lang="ja-JP" altLang="en-US" sz="1400" dirty="0" smtClean="0"/>
              <a:t>はせいぜい更新タイミング設定ぐらいか（</a:t>
            </a:r>
            <a:r>
              <a:rPr kumimoji="1" lang="en-US" altLang="ja-JP" sz="1400" dirty="0" smtClean="0"/>
              <a:t>UI</a:t>
            </a:r>
            <a:r>
              <a:rPr kumimoji="1" lang="ja-JP" altLang="en-US" sz="1400" dirty="0" smtClean="0"/>
              <a:t>は要検討）</a:t>
            </a:r>
            <a:endParaRPr lang="en-US" altLang="ja-JP" sz="1400" dirty="0"/>
          </a:p>
          <a:p>
            <a:r>
              <a:rPr lang="ja-JP" altLang="en-US" sz="1400" dirty="0"/>
              <a:t>取得したデータを表示</a:t>
            </a:r>
            <a:r>
              <a:rPr lang="ja-JP" altLang="en-US" sz="1400" dirty="0" smtClean="0"/>
              <a:t>して、編集できるようにするかは個別対応（</a:t>
            </a:r>
            <a:r>
              <a:rPr lang="ja-JP" altLang="en-US" sz="1400" dirty="0"/>
              <a:t>できる方が望ましい）</a:t>
            </a:r>
            <a:endParaRPr lang="en-US" altLang="ja-JP" sz="1400" dirty="0"/>
          </a:p>
          <a:p>
            <a:r>
              <a:rPr lang="ja-JP" altLang="en-US" sz="1400" dirty="0" smtClean="0"/>
              <a:t>即時</a:t>
            </a:r>
            <a:r>
              <a:rPr lang="ja-JP" altLang="en-US" sz="1400" dirty="0"/>
              <a:t>データ</a:t>
            </a:r>
            <a:r>
              <a:rPr lang="ja-JP" altLang="en-US" sz="1400" dirty="0" smtClean="0"/>
              <a:t>取得・即時更新の機能についても要相談</a:t>
            </a:r>
            <a:endParaRPr lang="en-US" altLang="ja-JP" sz="1400" dirty="0" smtClean="0"/>
          </a:p>
          <a:p>
            <a:r>
              <a:rPr kumimoji="1" lang="ja-JP" altLang="en-US" sz="1400" dirty="0" smtClean="0"/>
              <a:t>登録</a:t>
            </a:r>
            <a:r>
              <a:rPr kumimoji="1" lang="ja-JP" altLang="en-US" sz="1400" dirty="0"/>
              <a:t>されて</a:t>
            </a:r>
            <a:r>
              <a:rPr kumimoji="1" lang="ja-JP" altLang="en-US" sz="1400" dirty="0" smtClean="0"/>
              <a:t>いる</a:t>
            </a:r>
            <a:r>
              <a:rPr kumimoji="1" lang="en-US" altLang="ja-JP" sz="1400" dirty="0" smtClean="0"/>
              <a:t>ES</a:t>
            </a:r>
            <a:r>
              <a:rPr kumimoji="1" lang="ja-JP" altLang="en-US" sz="1400" dirty="0" smtClean="0"/>
              <a:t>コンテンツで対象モジュールがあるものすべてを更新する方針（要検討）</a:t>
            </a:r>
            <a:endParaRPr kumimoji="1" lang="en-US" altLang="ja-JP" sz="1400" dirty="0" smtClean="0"/>
          </a:p>
        </p:txBody>
      </p:sp>
      <p:sp>
        <p:nvSpPr>
          <p:cNvPr id="28" name="正方形/長方形 27"/>
          <p:cNvSpPr/>
          <p:nvPr/>
        </p:nvSpPr>
        <p:spPr>
          <a:xfrm>
            <a:off x="2843808" y="4619620"/>
            <a:ext cx="1224136" cy="36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600" dirty="0" smtClean="0">
                <a:solidFill>
                  <a:srgbClr val="FF0000"/>
                </a:solidFill>
              </a:rPr>
              <a:t>Collect now</a:t>
            </a:r>
            <a:endParaRPr kumimoji="1" lang="ja-JP" altLang="en-US" sz="1600" dirty="0">
              <a:solidFill>
                <a:srgbClr val="FF0000"/>
              </a:solidFill>
            </a:endParaRPr>
          </a:p>
        </p:txBody>
      </p:sp>
    </p:spTree>
    <p:extLst>
      <p:ext uri="{BB962C8B-B14F-4D97-AF65-F5344CB8AC3E}">
        <p14:creationId xmlns="" xmlns:p14="http://schemas.microsoft.com/office/powerpoint/2010/main" val="1742384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⑫手動入力一覧</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1994329" cy="507831"/>
          </a:xfrm>
          <a:prstGeom prst="rect">
            <a:avLst/>
          </a:prstGeom>
          <a:noFill/>
        </p:spPr>
        <p:txBody>
          <a:bodyPr wrap="none" rtlCol="0">
            <a:spAutoFit/>
          </a:bodyPr>
          <a:lstStyle/>
          <a:p>
            <a:pPr>
              <a:lnSpc>
                <a:spcPct val="150000"/>
              </a:lnSpc>
            </a:pPr>
            <a:r>
              <a:rPr lang="en-US" altLang="ja-JP" dirty="0" smtClean="0"/>
              <a:t>Manual Data Input</a:t>
            </a:r>
            <a:endParaRPr lang="ja-JP" altLang="en-US" dirty="0"/>
          </a:p>
        </p:txBody>
      </p:sp>
      <p:sp>
        <p:nvSpPr>
          <p:cNvPr id="9" name="テキスト ボックス 8"/>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9" name="正方形/長方形 18"/>
          <p:cNvSpPr/>
          <p:nvPr/>
        </p:nvSpPr>
        <p:spPr>
          <a:xfrm>
            <a:off x="6732240" y="4869160"/>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back</a:t>
            </a:r>
            <a:endParaRPr kumimoji="1" lang="ja-JP" altLang="en-US" sz="1600" dirty="0"/>
          </a:p>
        </p:txBody>
      </p:sp>
      <p:sp>
        <p:nvSpPr>
          <p:cNvPr id="33" name="テキスト ボックス 32"/>
          <p:cNvSpPr txBox="1"/>
          <p:nvPr/>
        </p:nvSpPr>
        <p:spPr>
          <a:xfrm flipH="1">
            <a:off x="1097813" y="5301208"/>
            <a:ext cx="7578642" cy="1384995"/>
          </a:xfrm>
          <a:prstGeom prst="rect">
            <a:avLst/>
          </a:prstGeom>
          <a:noFill/>
        </p:spPr>
        <p:txBody>
          <a:bodyPr wrap="square" rtlCol="0">
            <a:spAutoFit/>
          </a:bodyPr>
          <a:lstStyle/>
          <a:p>
            <a:r>
              <a:rPr lang="ja-JP" altLang="en-US" sz="1400" dirty="0"/>
              <a:t>過去に</a:t>
            </a:r>
            <a:r>
              <a:rPr lang="ja-JP" altLang="en-US" sz="1400" dirty="0" smtClean="0"/>
              <a:t>行った</a:t>
            </a:r>
            <a:r>
              <a:rPr lang="ja-JP" altLang="en-US" sz="1400" dirty="0"/>
              <a:t>更新処理の</a:t>
            </a:r>
            <a:r>
              <a:rPr lang="ja-JP" altLang="en-US" sz="1400" dirty="0" smtClean="0"/>
              <a:t>リストを最後の処理時刻とともに一覧表示する</a:t>
            </a:r>
            <a:endParaRPr lang="en-US" altLang="ja-JP" sz="1400" dirty="0" smtClean="0"/>
          </a:p>
          <a:p>
            <a:r>
              <a:rPr lang="ja-JP" altLang="en-US" sz="1400" dirty="0" smtClean="0"/>
              <a:t>時限更新予定の処理も一緒に表示</a:t>
            </a:r>
            <a:endParaRPr lang="en-US" altLang="ja-JP" sz="1400" dirty="0" smtClean="0"/>
          </a:p>
          <a:p>
            <a:r>
              <a:rPr kumimoji="1" lang="ja-JP" altLang="en-US" sz="1400" dirty="0"/>
              <a:t>このリスト</a:t>
            </a:r>
            <a:r>
              <a:rPr kumimoji="1" lang="ja-JP" altLang="en-US" sz="1400" dirty="0" smtClean="0"/>
              <a:t>は本番系・検証系の両方で共有されるが、処理時間の表示は各系統ごとに分けて</a:t>
            </a:r>
            <a:endParaRPr kumimoji="1" lang="en-US" altLang="ja-JP" sz="1400" dirty="0" smtClean="0"/>
          </a:p>
          <a:p>
            <a:r>
              <a:rPr kumimoji="1" lang="ja-JP" altLang="en-US" sz="1400" dirty="0" smtClean="0"/>
              <a:t>管理される</a:t>
            </a:r>
            <a:endParaRPr kumimoji="1" lang="en-US" altLang="ja-JP" sz="1400" dirty="0" smtClean="0"/>
          </a:p>
          <a:p>
            <a:r>
              <a:rPr lang="ja-JP" altLang="en-US" sz="1400" dirty="0"/>
              <a:t>検証系</a:t>
            </a:r>
            <a:r>
              <a:rPr lang="ja-JP" altLang="en-US" sz="1400" dirty="0" smtClean="0"/>
              <a:t>で新規の入力処理を作成、検証し、確認後、本番系のメニューで同項目を選択、更新</a:t>
            </a:r>
            <a:endParaRPr lang="en-US" altLang="ja-JP" sz="1400" dirty="0" smtClean="0"/>
          </a:p>
          <a:p>
            <a:r>
              <a:rPr kumimoji="1" lang="ja-JP" altLang="en-US" sz="1400" dirty="0"/>
              <a:t>処理をかけるの</a:t>
            </a:r>
            <a:r>
              <a:rPr kumimoji="1" lang="ja-JP" altLang="en-US" sz="1400" dirty="0" smtClean="0"/>
              <a:t>が</a:t>
            </a:r>
            <a:r>
              <a:rPr kumimoji="1" lang="ja-JP" altLang="en-US" sz="1400" dirty="0"/>
              <a:t>一般の流れ</a:t>
            </a:r>
            <a:endParaRPr kumimoji="1" lang="en-US" altLang="ja-JP" sz="1400" dirty="0" smtClean="0"/>
          </a:p>
        </p:txBody>
      </p:sp>
      <p:sp>
        <p:nvSpPr>
          <p:cNvPr id="24" name="正方形/長方形 23"/>
          <p:cNvSpPr/>
          <p:nvPr/>
        </p:nvSpPr>
        <p:spPr>
          <a:xfrm>
            <a:off x="6696312" y="1653076"/>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25" name="正方形/長方形 24"/>
          <p:cNvSpPr/>
          <p:nvPr/>
        </p:nvSpPr>
        <p:spPr>
          <a:xfrm>
            <a:off x="5940152" y="1653076"/>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21" name="テキスト ボックス 20"/>
          <p:cNvSpPr txBox="1"/>
          <p:nvPr/>
        </p:nvSpPr>
        <p:spPr>
          <a:xfrm>
            <a:off x="1403648" y="1124744"/>
            <a:ext cx="5364520" cy="3416320"/>
          </a:xfrm>
          <a:prstGeom prst="rect">
            <a:avLst/>
          </a:prstGeom>
          <a:noFill/>
        </p:spPr>
        <p:txBody>
          <a:bodyPr wrap="square" rtlCol="0">
            <a:spAutoFit/>
          </a:bodyPr>
          <a:lstStyle/>
          <a:p>
            <a:pPr>
              <a:lnSpc>
                <a:spcPct val="150000"/>
              </a:lnSpc>
            </a:pPr>
            <a:r>
              <a:rPr lang="en-US" altLang="ja-JP" dirty="0" smtClean="0"/>
              <a:t>Function list</a:t>
            </a:r>
            <a:r>
              <a:rPr lang="en-US" altLang="ja-JP" sz="1400" dirty="0" smtClean="0"/>
              <a:t> </a:t>
            </a:r>
            <a:r>
              <a:rPr lang="ja-JP" altLang="en-US" sz="1100" dirty="0" smtClean="0"/>
              <a:t>　　　　　　　　　　　　　　</a:t>
            </a:r>
            <a:endParaRPr lang="en-US" altLang="ja-JP" sz="1400" dirty="0" smtClean="0"/>
          </a:p>
          <a:p>
            <a:pPr>
              <a:lnSpc>
                <a:spcPct val="150000"/>
              </a:lnSpc>
            </a:pPr>
            <a:r>
              <a:rPr lang="en-US" altLang="ja-JP" sz="1400" dirty="0" smtClean="0"/>
              <a:t>templateBanner_170805  </a:t>
            </a:r>
            <a:r>
              <a:rPr lang="en-US" altLang="ja-JP" sz="1400" dirty="0"/>
              <a:t>	</a:t>
            </a:r>
            <a:r>
              <a:rPr lang="en-US" altLang="ja-JP" sz="1050" dirty="0" smtClean="0">
                <a:solidFill>
                  <a:srgbClr val="FF0000"/>
                </a:solidFill>
              </a:rPr>
              <a:t>2017.08.05 00:00:00</a:t>
            </a:r>
            <a:endParaRPr lang="en-US" altLang="ja-JP" sz="1400" dirty="0" smtClean="0">
              <a:solidFill>
                <a:srgbClr val="FF0000"/>
              </a:solidFill>
            </a:endParaRPr>
          </a:p>
          <a:p>
            <a:pPr>
              <a:lnSpc>
                <a:spcPct val="150000"/>
              </a:lnSpc>
            </a:pPr>
            <a:r>
              <a:rPr lang="en-US" altLang="ja-JP" sz="1400" dirty="0" smtClean="0"/>
              <a:t>templateA_news_170801	</a:t>
            </a:r>
            <a:r>
              <a:rPr lang="en-US" altLang="ja-JP" sz="1050" dirty="0" smtClean="0"/>
              <a:t>2017.08.01 15:19:08</a:t>
            </a:r>
          </a:p>
          <a:p>
            <a:pPr>
              <a:lnSpc>
                <a:spcPct val="150000"/>
              </a:lnSpc>
            </a:pPr>
            <a:r>
              <a:rPr lang="en-US" altLang="ja-JP" sz="1400" dirty="0" smtClean="0"/>
              <a:t>templateA_news_170731	</a:t>
            </a:r>
            <a:r>
              <a:rPr lang="en-US" altLang="ja-JP" sz="1050" dirty="0" smtClean="0"/>
              <a:t>2018.07.31 15:30:34</a:t>
            </a:r>
            <a:endParaRPr lang="en-US" altLang="ja-JP" sz="1400" dirty="0" smtClean="0"/>
          </a:p>
          <a:p>
            <a:pPr>
              <a:lnSpc>
                <a:spcPct val="150000"/>
              </a:lnSpc>
            </a:pPr>
            <a:r>
              <a:rPr lang="en-US" altLang="ja-JP" sz="1400" dirty="0" smtClean="0"/>
              <a:t>templateC_program_test_170731</a:t>
            </a:r>
            <a:r>
              <a:rPr kumimoji="1" lang="en-US" altLang="ja-JP" sz="1400" dirty="0" smtClean="0"/>
              <a:t>	</a:t>
            </a:r>
            <a:endParaRPr lang="en-US" altLang="ja-JP" sz="1050" dirty="0"/>
          </a:p>
          <a:p>
            <a:pPr>
              <a:lnSpc>
                <a:spcPct val="150000"/>
              </a:lnSpc>
            </a:pPr>
            <a:r>
              <a:rPr lang="en-US" altLang="ja-JP" sz="1400" dirty="0" smtClean="0"/>
              <a:t>templateA_news_170730</a:t>
            </a:r>
            <a:r>
              <a:rPr lang="en-US" altLang="ja-JP" sz="1400" dirty="0"/>
              <a:t>	</a:t>
            </a:r>
            <a:r>
              <a:rPr lang="en-US" altLang="ja-JP" sz="1050" dirty="0" smtClean="0"/>
              <a:t>2018.07.30 15:03:23</a:t>
            </a:r>
            <a:endParaRPr lang="en-US" altLang="ja-JP" sz="1400" dirty="0"/>
          </a:p>
          <a:p>
            <a:pPr>
              <a:lnSpc>
                <a:spcPct val="150000"/>
              </a:lnSpc>
            </a:pPr>
            <a:r>
              <a:rPr lang="en-US" altLang="ja-JP" sz="1400" dirty="0" smtClean="0"/>
              <a:t>templateA_news_170729</a:t>
            </a:r>
            <a:r>
              <a:rPr lang="en-US" altLang="ja-JP" sz="1400" dirty="0"/>
              <a:t>	</a:t>
            </a:r>
            <a:r>
              <a:rPr lang="en-US" altLang="ja-JP" sz="1050" dirty="0" smtClean="0"/>
              <a:t>2018.07.29 15:19:52</a:t>
            </a:r>
            <a:endParaRPr lang="en-US" altLang="ja-JP" sz="1400" dirty="0"/>
          </a:p>
          <a:p>
            <a:pPr>
              <a:lnSpc>
                <a:spcPct val="150000"/>
              </a:lnSpc>
            </a:pPr>
            <a:r>
              <a:rPr lang="en-US" altLang="ja-JP" sz="1400" dirty="0" smtClean="0"/>
              <a:t>templateC_program_test_170729</a:t>
            </a:r>
            <a:endParaRPr lang="en-US" altLang="ja-JP" sz="1050" dirty="0"/>
          </a:p>
          <a:p>
            <a:pPr>
              <a:lnSpc>
                <a:spcPct val="150000"/>
              </a:lnSpc>
            </a:pPr>
            <a:r>
              <a:rPr lang="en-US" altLang="ja-JP" sz="1400" dirty="0" smtClean="0"/>
              <a:t>templateA_news_170728</a:t>
            </a:r>
            <a:r>
              <a:rPr lang="en-US" altLang="ja-JP" sz="1400" dirty="0"/>
              <a:t>	</a:t>
            </a:r>
            <a:r>
              <a:rPr lang="en-US" altLang="ja-JP" sz="1050" dirty="0" smtClean="0"/>
              <a:t>2018.07.28 15:22:21</a:t>
            </a:r>
            <a:endParaRPr lang="en-US" altLang="ja-JP" sz="1050" dirty="0"/>
          </a:p>
          <a:p>
            <a:pPr>
              <a:lnSpc>
                <a:spcPct val="150000"/>
              </a:lnSpc>
            </a:pPr>
            <a:r>
              <a:rPr lang="en-US" altLang="ja-JP" sz="1400" dirty="0" smtClean="0"/>
              <a:t>templateBanner_test_170728</a:t>
            </a:r>
            <a:endParaRPr lang="en-US" altLang="ja-JP" sz="1400" dirty="0"/>
          </a:p>
        </p:txBody>
      </p:sp>
      <p:cxnSp>
        <p:nvCxnSpPr>
          <p:cNvPr id="23" name="直線コネクタ 22"/>
          <p:cNvCxnSpPr/>
          <p:nvPr/>
        </p:nvCxnSpPr>
        <p:spPr>
          <a:xfrm flipV="1">
            <a:off x="1331640" y="1556792"/>
            <a:ext cx="622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5796136" y="4869160"/>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new</a:t>
            </a:r>
            <a:endParaRPr kumimoji="1" lang="ja-JP" altLang="en-US" sz="1600" dirty="0"/>
          </a:p>
        </p:txBody>
      </p:sp>
      <p:sp>
        <p:nvSpPr>
          <p:cNvPr id="31" name="線吹き出し 1 (枠付き) 30"/>
          <p:cNvSpPr/>
          <p:nvPr/>
        </p:nvSpPr>
        <p:spPr>
          <a:xfrm>
            <a:off x="4499992" y="1124744"/>
            <a:ext cx="1919656" cy="360040"/>
          </a:xfrm>
          <a:prstGeom prst="borderCallout1">
            <a:avLst>
              <a:gd name="adj1" fmla="val 96921"/>
              <a:gd name="adj2" fmla="val 38457"/>
              <a:gd name="adj3" fmla="val 158248"/>
              <a:gd name="adj4" fmla="val 3490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smtClean="0"/>
              <a:t>未処理（時限更新）は赤字</a:t>
            </a:r>
            <a:endParaRPr kumimoji="1" lang="ja-JP" altLang="en-US" sz="1200" dirty="0"/>
          </a:p>
        </p:txBody>
      </p:sp>
      <p:sp>
        <p:nvSpPr>
          <p:cNvPr id="32" name="正方形/長方形 31"/>
          <p:cNvSpPr/>
          <p:nvPr/>
        </p:nvSpPr>
        <p:spPr>
          <a:xfrm>
            <a:off x="7434340" y="1556792"/>
            <a:ext cx="180000" cy="2985884"/>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4" name="正方形/長方形 33"/>
          <p:cNvSpPr/>
          <p:nvPr/>
        </p:nvSpPr>
        <p:spPr>
          <a:xfrm>
            <a:off x="7434340" y="1556792"/>
            <a:ext cx="180000" cy="18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5" name="フローチャート : 組合せ 34"/>
          <p:cNvSpPr/>
          <p:nvPr/>
        </p:nvSpPr>
        <p:spPr>
          <a:xfrm flipV="1">
            <a:off x="7457159" y="1598737"/>
            <a:ext cx="144000" cy="108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7435542" y="4356715"/>
            <a:ext cx="180000" cy="18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7" name="フローチャート : 組合せ 36"/>
          <p:cNvSpPr/>
          <p:nvPr/>
        </p:nvSpPr>
        <p:spPr>
          <a:xfrm>
            <a:off x="7458361" y="4398660"/>
            <a:ext cx="144000" cy="108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7452320" y="2780928"/>
            <a:ext cx="144000" cy="18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a:t>
            </a:r>
            <a:endParaRPr kumimoji="1" lang="ja-JP" altLang="en-US" sz="1400" dirty="0"/>
          </a:p>
        </p:txBody>
      </p:sp>
      <p:sp>
        <p:nvSpPr>
          <p:cNvPr id="39" name="正方形/長方形 38"/>
          <p:cNvSpPr/>
          <p:nvPr/>
        </p:nvSpPr>
        <p:spPr>
          <a:xfrm>
            <a:off x="6696312" y="1972680"/>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40" name="正方形/長方形 39"/>
          <p:cNvSpPr/>
          <p:nvPr/>
        </p:nvSpPr>
        <p:spPr>
          <a:xfrm>
            <a:off x="5940152" y="1972680"/>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41" name="正方形/長方形 40"/>
          <p:cNvSpPr/>
          <p:nvPr/>
        </p:nvSpPr>
        <p:spPr>
          <a:xfrm>
            <a:off x="6696312" y="2293080"/>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42" name="正方形/長方形 41"/>
          <p:cNvSpPr/>
          <p:nvPr/>
        </p:nvSpPr>
        <p:spPr>
          <a:xfrm>
            <a:off x="5940152" y="2293080"/>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43" name="正方形/長方形 42"/>
          <p:cNvSpPr/>
          <p:nvPr/>
        </p:nvSpPr>
        <p:spPr>
          <a:xfrm>
            <a:off x="6696312" y="2605364"/>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44" name="正方形/長方形 43"/>
          <p:cNvSpPr/>
          <p:nvPr/>
        </p:nvSpPr>
        <p:spPr>
          <a:xfrm>
            <a:off x="5940152" y="2605364"/>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45" name="正方形/長方形 44"/>
          <p:cNvSpPr/>
          <p:nvPr/>
        </p:nvSpPr>
        <p:spPr>
          <a:xfrm>
            <a:off x="6696312" y="2941152"/>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46" name="正方形/長方形 45"/>
          <p:cNvSpPr/>
          <p:nvPr/>
        </p:nvSpPr>
        <p:spPr>
          <a:xfrm>
            <a:off x="5940152" y="2941152"/>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47" name="正方形/長方形 46"/>
          <p:cNvSpPr/>
          <p:nvPr/>
        </p:nvSpPr>
        <p:spPr>
          <a:xfrm>
            <a:off x="6696312" y="3268824"/>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48" name="正方形/長方形 47"/>
          <p:cNvSpPr/>
          <p:nvPr/>
        </p:nvSpPr>
        <p:spPr>
          <a:xfrm>
            <a:off x="5940152" y="3268824"/>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49" name="正方形/長方形 48"/>
          <p:cNvSpPr/>
          <p:nvPr/>
        </p:nvSpPr>
        <p:spPr>
          <a:xfrm>
            <a:off x="6696312" y="3589224"/>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50" name="正方形/長方形 49"/>
          <p:cNvSpPr/>
          <p:nvPr/>
        </p:nvSpPr>
        <p:spPr>
          <a:xfrm>
            <a:off x="5940152" y="3589224"/>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51" name="正方形/長方形 50"/>
          <p:cNvSpPr/>
          <p:nvPr/>
        </p:nvSpPr>
        <p:spPr>
          <a:xfrm>
            <a:off x="6696312" y="3916896"/>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52" name="正方形/長方形 51"/>
          <p:cNvSpPr/>
          <p:nvPr/>
        </p:nvSpPr>
        <p:spPr>
          <a:xfrm>
            <a:off x="5940152" y="3916896"/>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53" name="正方形/長方形 52"/>
          <p:cNvSpPr/>
          <p:nvPr/>
        </p:nvSpPr>
        <p:spPr>
          <a:xfrm>
            <a:off x="6696312" y="4237296"/>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edit</a:t>
            </a:r>
            <a:endParaRPr kumimoji="1" lang="ja-JP" altLang="en-US" sz="1400" dirty="0"/>
          </a:p>
        </p:txBody>
      </p:sp>
      <p:sp>
        <p:nvSpPr>
          <p:cNvPr id="54" name="正方形/長方形 53"/>
          <p:cNvSpPr/>
          <p:nvPr/>
        </p:nvSpPr>
        <p:spPr>
          <a:xfrm>
            <a:off x="5940152" y="4237296"/>
            <a:ext cx="684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57" name="線吹き出し 1 (枠付き) 56"/>
          <p:cNvSpPr/>
          <p:nvPr/>
        </p:nvSpPr>
        <p:spPr>
          <a:xfrm>
            <a:off x="2929256" y="4511713"/>
            <a:ext cx="2321870" cy="360040"/>
          </a:xfrm>
          <a:prstGeom prst="borderCallout1">
            <a:avLst>
              <a:gd name="adj1" fmla="val -4218"/>
              <a:gd name="adj2" fmla="val 55318"/>
              <a:gd name="adj3" fmla="val -237319"/>
              <a:gd name="adj4" fmla="val 8000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200" dirty="0"/>
              <a:t>空白の場合</a:t>
            </a:r>
            <a:r>
              <a:rPr lang="ja-JP" altLang="en-US" sz="1200" dirty="0" smtClean="0"/>
              <a:t>は</a:t>
            </a:r>
            <a:r>
              <a:rPr lang="ja-JP" altLang="en-US" sz="1200" dirty="0"/>
              <a:t>別</a:t>
            </a:r>
            <a:r>
              <a:rPr lang="ja-JP" altLang="en-US" sz="1200" dirty="0" smtClean="0"/>
              <a:t>系統だけで処理された項目</a:t>
            </a:r>
            <a:endParaRPr kumimoji="1" lang="ja-JP" altLang="en-US" sz="1200" dirty="0"/>
          </a:p>
        </p:txBody>
      </p:sp>
    </p:spTree>
    <p:extLst>
      <p:ext uri="{BB962C8B-B14F-4D97-AF65-F5344CB8AC3E}">
        <p14:creationId xmlns="" xmlns:p14="http://schemas.microsoft.com/office/powerpoint/2010/main" val="3242811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⑬手動入力編集　１</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2750625" cy="464871"/>
          </a:xfrm>
          <a:prstGeom prst="rect">
            <a:avLst/>
          </a:prstGeom>
          <a:noFill/>
        </p:spPr>
        <p:txBody>
          <a:bodyPr wrap="none" rtlCol="0">
            <a:spAutoFit/>
          </a:bodyPr>
          <a:lstStyle/>
          <a:p>
            <a:pPr>
              <a:lnSpc>
                <a:spcPct val="150000"/>
              </a:lnSpc>
            </a:pPr>
            <a:r>
              <a:rPr lang="en-US" altLang="ja-JP" dirty="0"/>
              <a:t>Manual data </a:t>
            </a:r>
            <a:r>
              <a:rPr lang="en-US" altLang="ja-JP" dirty="0" smtClean="0"/>
              <a:t>collection</a:t>
            </a:r>
            <a:r>
              <a:rPr lang="ja-JP" altLang="en-US" dirty="0"/>
              <a:t> </a:t>
            </a:r>
            <a:r>
              <a:rPr lang="en-US" altLang="ja-JP" dirty="0" smtClean="0"/>
              <a:t>edit</a:t>
            </a:r>
            <a:endParaRPr lang="ja-JP" altLang="en-US" dirty="0"/>
          </a:p>
        </p:txBody>
      </p:sp>
      <p:sp>
        <p:nvSpPr>
          <p:cNvPr id="9" name="テキスト ボックス 8"/>
          <p:cNvSpPr txBox="1"/>
          <p:nvPr/>
        </p:nvSpPr>
        <p:spPr>
          <a:xfrm>
            <a:off x="5467354"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0" name="テキスト ボックス 9"/>
          <p:cNvSpPr txBox="1"/>
          <p:nvPr/>
        </p:nvSpPr>
        <p:spPr>
          <a:xfrm>
            <a:off x="1619672" y="1722846"/>
            <a:ext cx="5184576" cy="369332"/>
          </a:xfrm>
          <a:prstGeom prst="rect">
            <a:avLst/>
          </a:prstGeom>
          <a:noFill/>
        </p:spPr>
        <p:txBody>
          <a:bodyPr wrap="square" rtlCol="0">
            <a:spAutoFit/>
          </a:bodyPr>
          <a:lstStyle/>
          <a:p>
            <a:r>
              <a:rPr lang="en-US" altLang="ja-JP" dirty="0" smtClean="0"/>
              <a:t>Select Source Data</a:t>
            </a:r>
          </a:p>
        </p:txBody>
      </p:sp>
      <p:sp>
        <p:nvSpPr>
          <p:cNvPr id="11" name="正方形/長方形 10"/>
          <p:cNvSpPr/>
          <p:nvPr/>
        </p:nvSpPr>
        <p:spPr>
          <a:xfrm>
            <a:off x="4644212" y="1782112"/>
            <a:ext cx="2088000" cy="28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t>es50_normal_170901   /1001</a:t>
            </a:r>
            <a:endParaRPr kumimoji="1" lang="ja-JP" altLang="en-US" sz="1200" dirty="0"/>
          </a:p>
        </p:txBody>
      </p:sp>
      <p:sp>
        <p:nvSpPr>
          <p:cNvPr id="22" name="正方形/長方形 21"/>
          <p:cNvSpPr/>
          <p:nvPr/>
        </p:nvSpPr>
        <p:spPr>
          <a:xfrm>
            <a:off x="6372200" y="4653136"/>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cancel</a:t>
            </a:r>
            <a:endParaRPr kumimoji="1" lang="ja-JP" altLang="en-US" sz="1600" dirty="0"/>
          </a:p>
        </p:txBody>
      </p:sp>
      <p:sp>
        <p:nvSpPr>
          <p:cNvPr id="24" name="正方形/長方形 23"/>
          <p:cNvSpPr/>
          <p:nvPr/>
        </p:nvSpPr>
        <p:spPr>
          <a:xfrm>
            <a:off x="5076056" y="4653168"/>
            <a:ext cx="1224136"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Update</a:t>
            </a:r>
            <a:endParaRPr lang="ja-JP" altLang="en-US" sz="1600" dirty="0"/>
          </a:p>
        </p:txBody>
      </p:sp>
      <p:sp>
        <p:nvSpPr>
          <p:cNvPr id="26" name="テキスト ボックス 25"/>
          <p:cNvSpPr txBox="1"/>
          <p:nvPr/>
        </p:nvSpPr>
        <p:spPr>
          <a:xfrm flipH="1">
            <a:off x="1097813" y="5301208"/>
            <a:ext cx="7578642" cy="954107"/>
          </a:xfrm>
          <a:prstGeom prst="rect">
            <a:avLst/>
          </a:prstGeom>
          <a:noFill/>
        </p:spPr>
        <p:txBody>
          <a:bodyPr wrap="square" rtlCol="0">
            <a:spAutoFit/>
          </a:bodyPr>
          <a:lstStyle/>
          <a:p>
            <a:r>
              <a:rPr kumimoji="1" lang="ja-JP" altLang="en-US" sz="1400" dirty="0" smtClean="0"/>
              <a:t>選択したテンプレートの編集前のデータを取り込む場合は</a:t>
            </a:r>
            <a:r>
              <a:rPr kumimoji="1" lang="en-US" altLang="ja-JP" sz="1400" dirty="0" smtClean="0"/>
              <a:t>ES</a:t>
            </a:r>
            <a:r>
              <a:rPr kumimoji="1" lang="ja-JP" altLang="en-US" sz="1400" dirty="0" smtClean="0"/>
              <a:t>コンテンツとモジュールを選択</a:t>
            </a:r>
            <a:endParaRPr kumimoji="1" lang="en-US" altLang="ja-JP" sz="1400" dirty="0" smtClean="0"/>
          </a:p>
          <a:p>
            <a:r>
              <a:rPr kumimoji="1" lang="ja-JP" altLang="en-US" sz="1400" dirty="0" smtClean="0"/>
              <a:t>違うテンプレートのデータは選択不可、選択しない場合はゼロから編集、</a:t>
            </a:r>
            <a:r>
              <a:rPr lang="ja-JP" altLang="en-US" sz="1400" dirty="0" smtClean="0"/>
              <a:t>本番系／検証系を選んで取り込むことができる</a:t>
            </a:r>
            <a:endParaRPr lang="en-US" altLang="ja-JP" sz="1400" dirty="0" smtClean="0"/>
          </a:p>
          <a:p>
            <a:r>
              <a:rPr lang="ja-JP" altLang="en-US" sz="1400" dirty="0"/>
              <a:t>テンプレート</a:t>
            </a:r>
            <a:r>
              <a:rPr lang="ja-JP" altLang="en-US" sz="1400" dirty="0" smtClean="0"/>
              <a:t>にそった編集</a:t>
            </a:r>
            <a:r>
              <a:rPr lang="ja-JP" altLang="en-US" sz="1400" dirty="0"/>
              <a:t>フォームに従いデータ</a:t>
            </a:r>
            <a:r>
              <a:rPr lang="ja-JP" altLang="en-US" sz="1400" dirty="0" smtClean="0"/>
              <a:t>編集する</a:t>
            </a:r>
            <a:endParaRPr lang="ja-JP" altLang="en-US" sz="1400" b="1" dirty="0" smtClean="0"/>
          </a:p>
        </p:txBody>
      </p:sp>
      <p:sp>
        <p:nvSpPr>
          <p:cNvPr id="28" name="テキスト ボックス 27"/>
          <p:cNvSpPr txBox="1"/>
          <p:nvPr/>
        </p:nvSpPr>
        <p:spPr>
          <a:xfrm>
            <a:off x="3563888" y="1671191"/>
            <a:ext cx="1395255" cy="461665"/>
          </a:xfrm>
          <a:prstGeom prst="rect">
            <a:avLst/>
          </a:prstGeom>
          <a:noFill/>
        </p:spPr>
        <p:txBody>
          <a:bodyPr wrap="square" rtlCol="0">
            <a:spAutoFit/>
          </a:bodyPr>
          <a:lstStyle/>
          <a:p>
            <a:pPr>
              <a:lnSpc>
                <a:spcPct val="150000"/>
              </a:lnSpc>
            </a:pPr>
            <a:r>
              <a:rPr lang="ja-JP" altLang="en-US" sz="1200" dirty="0" smtClean="0"/>
              <a:t>○</a:t>
            </a:r>
            <a:r>
              <a:rPr lang="en-US" altLang="ja-JP" sz="1200" dirty="0" smtClean="0"/>
              <a:t>OA    </a:t>
            </a:r>
            <a:r>
              <a:rPr lang="ja-JP" altLang="en-US" sz="1200" dirty="0" smtClean="0"/>
              <a:t>◎</a:t>
            </a:r>
            <a:r>
              <a:rPr lang="en-US" altLang="ja-JP" sz="1200" dirty="0" smtClean="0"/>
              <a:t>Test</a:t>
            </a:r>
            <a:r>
              <a:rPr lang="en-US" altLang="ja-JP" sz="1600" dirty="0" smtClean="0"/>
              <a:t>   </a:t>
            </a:r>
            <a:endParaRPr kumimoji="1" lang="ja-JP" altLang="en-US" sz="1400" dirty="0"/>
          </a:p>
        </p:txBody>
      </p:sp>
      <p:sp>
        <p:nvSpPr>
          <p:cNvPr id="32" name="正方形/長方形 31"/>
          <p:cNvSpPr/>
          <p:nvPr/>
        </p:nvSpPr>
        <p:spPr>
          <a:xfrm>
            <a:off x="7415133" y="1212936"/>
            <a:ext cx="180000" cy="3168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3" name="正方形/長方形 32"/>
          <p:cNvSpPr/>
          <p:nvPr/>
        </p:nvSpPr>
        <p:spPr>
          <a:xfrm>
            <a:off x="7415134" y="1052736"/>
            <a:ext cx="180000" cy="18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4" name="フローチャート : 組合せ 33"/>
          <p:cNvSpPr/>
          <p:nvPr/>
        </p:nvSpPr>
        <p:spPr>
          <a:xfrm flipV="1">
            <a:off x="7437953" y="1085104"/>
            <a:ext cx="144000" cy="108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7416336" y="4356715"/>
            <a:ext cx="180000" cy="18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6" name="フローチャート : 組合せ 35"/>
          <p:cNvSpPr/>
          <p:nvPr/>
        </p:nvSpPr>
        <p:spPr>
          <a:xfrm>
            <a:off x="7439155" y="4407049"/>
            <a:ext cx="144000" cy="108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7451220" y="1484784"/>
            <a:ext cx="108000" cy="504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a:t>
            </a:r>
            <a:endParaRPr kumimoji="1" lang="ja-JP" altLang="en-US" sz="1400" dirty="0"/>
          </a:p>
        </p:txBody>
      </p:sp>
      <p:sp>
        <p:nvSpPr>
          <p:cNvPr id="38" name="正方形/長方形 37"/>
          <p:cNvSpPr/>
          <p:nvPr/>
        </p:nvSpPr>
        <p:spPr>
          <a:xfrm>
            <a:off x="1594505" y="1052736"/>
            <a:ext cx="5994698" cy="3487128"/>
          </a:xfrm>
          <a:prstGeom prst="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1" name="線吹き出し 1 (枠付き) 30"/>
          <p:cNvSpPr/>
          <p:nvPr/>
        </p:nvSpPr>
        <p:spPr>
          <a:xfrm>
            <a:off x="7740352" y="1905983"/>
            <a:ext cx="1296144" cy="874945"/>
          </a:xfrm>
          <a:prstGeom prst="borderCallout1">
            <a:avLst>
              <a:gd name="adj1" fmla="val 47995"/>
              <a:gd name="adj2" fmla="val 314"/>
              <a:gd name="adj3" fmla="val 1946"/>
              <a:gd name="adj4" fmla="val -5289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編集前</a:t>
            </a:r>
            <a:r>
              <a:rPr lang="ja-JP" altLang="en-US" sz="1200" dirty="0" smtClean="0"/>
              <a:t>の</a:t>
            </a:r>
            <a:r>
              <a:rPr lang="ja-JP" altLang="en-US" sz="1200" dirty="0"/>
              <a:t>データ</a:t>
            </a:r>
            <a:r>
              <a:rPr lang="ja-JP" altLang="en-US" sz="1200" dirty="0" smtClean="0"/>
              <a:t>取り込み先選択（なしでも可）</a:t>
            </a:r>
            <a:endParaRPr kumimoji="1" lang="ja-JP" altLang="en-US" sz="1200" dirty="0"/>
          </a:p>
        </p:txBody>
      </p:sp>
      <p:sp>
        <p:nvSpPr>
          <p:cNvPr id="40" name="台形 39"/>
          <p:cNvSpPr/>
          <p:nvPr/>
        </p:nvSpPr>
        <p:spPr>
          <a:xfrm>
            <a:off x="3131840" y="2169245"/>
            <a:ext cx="1260000" cy="252000"/>
          </a:xfrm>
          <a:prstGeom prst="trapezoid">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smtClean="0"/>
              <a:t>Category B</a:t>
            </a:r>
            <a:endParaRPr lang="ja-JP" altLang="en-US" sz="1400" dirty="0"/>
          </a:p>
        </p:txBody>
      </p:sp>
      <p:sp>
        <p:nvSpPr>
          <p:cNvPr id="41" name="台形 40"/>
          <p:cNvSpPr/>
          <p:nvPr/>
        </p:nvSpPr>
        <p:spPr>
          <a:xfrm>
            <a:off x="4355976" y="2169245"/>
            <a:ext cx="1260000" cy="252000"/>
          </a:xfrm>
          <a:prstGeom prst="trapezoid">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smtClean="0"/>
              <a:t>Category C</a:t>
            </a:r>
            <a:endParaRPr lang="ja-JP" altLang="en-US" sz="1400" dirty="0"/>
          </a:p>
        </p:txBody>
      </p:sp>
      <p:sp>
        <p:nvSpPr>
          <p:cNvPr id="47" name="平行四辺形 46"/>
          <p:cNvSpPr/>
          <p:nvPr/>
        </p:nvSpPr>
        <p:spPr>
          <a:xfrm flipH="1">
            <a:off x="5580112" y="2169245"/>
            <a:ext cx="684000" cy="252000"/>
          </a:xfrm>
          <a:prstGeom prst="parallelogram">
            <a:avLst>
              <a:gd name="adj" fmla="val 25000"/>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ltLang="ja-JP" sz="1400" dirty="0" smtClean="0">
                <a:solidFill>
                  <a:schemeClr val="dk1"/>
                </a:solidFill>
              </a:rPr>
              <a:t>new</a:t>
            </a:r>
            <a:endParaRPr lang="ja-JP" altLang="en-US" sz="1400" dirty="0">
              <a:solidFill>
                <a:schemeClr val="dk1"/>
              </a:solidFill>
            </a:endParaRPr>
          </a:p>
        </p:txBody>
      </p:sp>
      <p:sp>
        <p:nvSpPr>
          <p:cNvPr id="3" name="台形 2"/>
          <p:cNvSpPr/>
          <p:nvPr/>
        </p:nvSpPr>
        <p:spPr>
          <a:xfrm>
            <a:off x="1910316" y="2169245"/>
            <a:ext cx="1260000" cy="252000"/>
          </a:xfrm>
          <a:prstGeom prst="trapezoid">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smtClean="0"/>
              <a:t>Category A</a:t>
            </a:r>
            <a:endParaRPr lang="ja-JP" altLang="en-US" sz="1400" dirty="0"/>
          </a:p>
        </p:txBody>
      </p:sp>
      <p:sp>
        <p:nvSpPr>
          <p:cNvPr id="12" name="正方形/長方形 11"/>
          <p:cNvSpPr/>
          <p:nvPr/>
        </p:nvSpPr>
        <p:spPr>
          <a:xfrm>
            <a:off x="1907704" y="2429336"/>
            <a:ext cx="5148000" cy="211547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en-US" altLang="ja-JP" sz="1400" dirty="0" smtClean="0"/>
              <a:t>Title1</a:t>
            </a:r>
          </a:p>
          <a:p>
            <a:endParaRPr lang="en-US" altLang="ja-JP" sz="1400" dirty="0"/>
          </a:p>
          <a:p>
            <a:r>
              <a:rPr kumimoji="1" lang="en-US" altLang="ja-JP" sz="1400" dirty="0" smtClean="0"/>
              <a:t>Text1 page1</a:t>
            </a:r>
          </a:p>
          <a:p>
            <a:endParaRPr lang="en-US" altLang="ja-JP" sz="1400" dirty="0"/>
          </a:p>
          <a:p>
            <a:endParaRPr kumimoji="1" lang="en-US" altLang="ja-JP" sz="1400" dirty="0" smtClean="0"/>
          </a:p>
          <a:p>
            <a:endParaRPr lang="en-US" altLang="ja-JP" sz="1400" dirty="0"/>
          </a:p>
          <a:p>
            <a:r>
              <a:rPr lang="en-US" altLang="ja-JP" sz="1400" dirty="0" smtClean="0"/>
              <a:t>Title2</a:t>
            </a:r>
            <a:endParaRPr lang="en-US" altLang="ja-JP" sz="1400" dirty="0"/>
          </a:p>
          <a:p>
            <a:endParaRPr lang="en-US" altLang="ja-JP" sz="1400" dirty="0"/>
          </a:p>
          <a:p>
            <a:r>
              <a:rPr lang="en-US" altLang="ja-JP" sz="1400" dirty="0" smtClean="0"/>
              <a:t>Text2 </a:t>
            </a:r>
            <a:r>
              <a:rPr lang="en-US" altLang="ja-JP" sz="1400" dirty="0"/>
              <a:t>page1</a:t>
            </a:r>
          </a:p>
          <a:p>
            <a:endParaRPr kumimoji="1" lang="ja-JP" altLang="en-US" sz="1400" dirty="0"/>
          </a:p>
        </p:txBody>
      </p:sp>
      <p:sp>
        <p:nvSpPr>
          <p:cNvPr id="42" name="正方形/長方形 41"/>
          <p:cNvSpPr/>
          <p:nvPr/>
        </p:nvSpPr>
        <p:spPr>
          <a:xfrm>
            <a:off x="2484080" y="2468086"/>
            <a:ext cx="2808000" cy="21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r>
              <a:rPr lang="en-US" altLang="ja-JP" sz="1200" dirty="0">
                <a:latin typeface="ＭＳ ゴシック" panose="020B0609070205080204" pitchFamily="49" charset="-128"/>
                <a:ea typeface="ＭＳ ゴシック" panose="020B0609070205080204" pitchFamily="49" charset="-128"/>
              </a:rPr>
              <a:t>Program info A-1 </a:t>
            </a:r>
            <a:endParaRPr kumimoji="1" lang="ja-JP" altLang="en-US" sz="1200" dirty="0">
              <a:latin typeface="ＭＳ ゴシック" panose="020B0609070205080204" pitchFamily="49" charset="-128"/>
              <a:ea typeface="ＭＳ ゴシック" panose="020B0609070205080204" pitchFamily="49" charset="-128"/>
            </a:endParaRPr>
          </a:p>
        </p:txBody>
      </p:sp>
      <p:sp>
        <p:nvSpPr>
          <p:cNvPr id="43" name="正方形/長方形 42"/>
          <p:cNvSpPr/>
          <p:nvPr/>
        </p:nvSpPr>
        <p:spPr>
          <a:xfrm>
            <a:off x="2988136" y="2900158"/>
            <a:ext cx="3384064" cy="781086"/>
          </a:xfrm>
          <a:prstGeom prst="rect">
            <a:avLst/>
          </a:prstGeom>
          <a:ln w="12700"/>
        </p:spPr>
        <p:style>
          <a:lnRef idx="2">
            <a:schemeClr val="dk1"/>
          </a:lnRef>
          <a:fillRef idx="1">
            <a:schemeClr val="lt1"/>
          </a:fillRef>
          <a:effectRef idx="0">
            <a:schemeClr val="dk1"/>
          </a:effectRef>
          <a:fontRef idx="minor">
            <a:schemeClr val="dk1"/>
          </a:fontRef>
        </p:style>
        <p:txBody>
          <a:bodyPr rtlCol="0" anchor="t"/>
          <a:lstStyle/>
          <a:p>
            <a:r>
              <a:rPr lang="en-US" altLang="ja-JP" sz="1200" dirty="0" smtClean="0">
                <a:latin typeface="ＭＳ ゴシック" panose="020B0609070205080204" pitchFamily="49" charset="-128"/>
                <a:ea typeface="ＭＳ ゴシック" panose="020B0609070205080204" pitchFamily="49" charset="-128"/>
              </a:rPr>
              <a:t>Text data (number of letters in each line and lines in each page are fixed as each</a:t>
            </a:r>
          </a:p>
          <a:p>
            <a:r>
              <a:rPr lang="en-US" altLang="ja-JP" sz="1200" dirty="0" err="1" smtClean="0">
                <a:latin typeface="ＭＳ ゴシック" panose="020B0609070205080204" pitchFamily="49" charset="-128"/>
                <a:ea typeface="ＭＳ ゴシック" panose="020B0609070205080204" pitchFamily="49" charset="-128"/>
              </a:rPr>
              <a:t>templete</a:t>
            </a:r>
            <a:r>
              <a:rPr lang="en-US" altLang="ja-JP" sz="1200" dirty="0" smtClean="0">
                <a:latin typeface="ＭＳ ゴシック" panose="020B0609070205080204" pitchFamily="49" charset="-128"/>
                <a:ea typeface="ＭＳ ゴシック" panose="020B0609070205080204" pitchFamily="49" charset="-128"/>
              </a:rPr>
              <a:t>)...  </a:t>
            </a:r>
            <a:r>
              <a:rPr kumimoji="1" lang="en-US" altLang="ja-JP" sz="1200" dirty="0" smtClean="0">
                <a:latin typeface="ＭＳ ゴシック" panose="020B0609070205080204" pitchFamily="49" charset="-128"/>
                <a:ea typeface="ＭＳ ゴシック" panose="020B0609070205080204" pitchFamily="49" charset="-128"/>
              </a:rPr>
              <a:t>Can check line layout especially line bottoms. </a:t>
            </a:r>
            <a:endParaRPr kumimoji="1" lang="ja-JP" altLang="en-US" sz="1200" dirty="0">
              <a:latin typeface="ＭＳ ゴシック" panose="020B0609070205080204" pitchFamily="49" charset="-128"/>
              <a:ea typeface="ＭＳ ゴシック" panose="020B0609070205080204" pitchFamily="49" charset="-128"/>
            </a:endParaRPr>
          </a:p>
        </p:txBody>
      </p:sp>
      <p:sp>
        <p:nvSpPr>
          <p:cNvPr id="44" name="乗算記号 43"/>
          <p:cNvSpPr/>
          <p:nvPr/>
        </p:nvSpPr>
        <p:spPr>
          <a:xfrm>
            <a:off x="2915816" y="2205245"/>
            <a:ext cx="216024" cy="216000"/>
          </a:xfrm>
          <a:prstGeom prst="mathMultiply">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乗算記号 44"/>
          <p:cNvSpPr/>
          <p:nvPr/>
        </p:nvSpPr>
        <p:spPr>
          <a:xfrm>
            <a:off x="4139952" y="2205245"/>
            <a:ext cx="216024" cy="216000"/>
          </a:xfrm>
          <a:prstGeom prst="mathMultiply">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乗算記号 45"/>
          <p:cNvSpPr/>
          <p:nvPr/>
        </p:nvSpPr>
        <p:spPr>
          <a:xfrm>
            <a:off x="5364088" y="2205221"/>
            <a:ext cx="216024" cy="216000"/>
          </a:xfrm>
          <a:prstGeom prst="mathMultiply">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9" name="テキスト ボックス 48"/>
          <p:cNvSpPr txBox="1"/>
          <p:nvPr/>
        </p:nvSpPr>
        <p:spPr>
          <a:xfrm>
            <a:off x="1556301" y="1405856"/>
            <a:ext cx="5184576" cy="369332"/>
          </a:xfrm>
          <a:prstGeom prst="rect">
            <a:avLst/>
          </a:prstGeom>
          <a:noFill/>
        </p:spPr>
        <p:txBody>
          <a:bodyPr wrap="square" rtlCol="0">
            <a:spAutoFit/>
          </a:bodyPr>
          <a:lstStyle/>
          <a:p>
            <a:r>
              <a:rPr lang="ja-JP" altLang="en-US" dirty="0"/>
              <a:t> </a:t>
            </a:r>
            <a:r>
              <a:rPr lang="en-US" altLang="ja-JP" dirty="0" smtClean="0"/>
              <a:t>Select Template</a:t>
            </a:r>
            <a:endParaRPr kumimoji="1" lang="ja-JP" altLang="en-US" dirty="0"/>
          </a:p>
        </p:txBody>
      </p:sp>
      <p:sp>
        <p:nvSpPr>
          <p:cNvPr id="50" name="正方形/長方形 49"/>
          <p:cNvSpPr/>
          <p:nvPr/>
        </p:nvSpPr>
        <p:spPr>
          <a:xfrm>
            <a:off x="6444264" y="3359206"/>
            <a:ext cx="504000" cy="3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smtClean="0"/>
              <a:t>add</a:t>
            </a:r>
            <a:endParaRPr kumimoji="1" lang="ja-JP" altLang="en-US" sz="1200" dirty="0"/>
          </a:p>
        </p:txBody>
      </p:sp>
      <p:sp>
        <p:nvSpPr>
          <p:cNvPr id="51" name="正方形/長方形 50"/>
          <p:cNvSpPr/>
          <p:nvPr/>
        </p:nvSpPr>
        <p:spPr>
          <a:xfrm>
            <a:off x="2483768" y="3756672"/>
            <a:ext cx="2808000" cy="21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r>
              <a:rPr lang="en-US" altLang="ja-JP" sz="1200" dirty="0">
                <a:latin typeface="ＭＳ ゴシック" panose="020B0609070205080204" pitchFamily="49" charset="-128"/>
                <a:ea typeface="ＭＳ ゴシック" panose="020B0609070205080204" pitchFamily="49" charset="-128"/>
              </a:rPr>
              <a:t>Program info </a:t>
            </a:r>
            <a:r>
              <a:rPr lang="en-US" altLang="ja-JP" sz="1200" dirty="0" smtClean="0">
                <a:latin typeface="ＭＳ ゴシック" panose="020B0609070205080204" pitchFamily="49" charset="-128"/>
                <a:ea typeface="ＭＳ ゴシック" panose="020B0609070205080204" pitchFamily="49" charset="-128"/>
              </a:rPr>
              <a:t>A-2 </a:t>
            </a:r>
            <a:endParaRPr kumimoji="1" lang="ja-JP" altLang="en-US" sz="1200" dirty="0">
              <a:latin typeface="ＭＳ ゴシック" panose="020B0609070205080204" pitchFamily="49" charset="-128"/>
              <a:ea typeface="ＭＳ ゴシック" panose="020B0609070205080204" pitchFamily="49" charset="-128"/>
            </a:endParaRPr>
          </a:p>
        </p:txBody>
      </p:sp>
      <p:sp>
        <p:nvSpPr>
          <p:cNvPr id="52" name="正方形/長方形 51"/>
          <p:cNvSpPr/>
          <p:nvPr/>
        </p:nvSpPr>
        <p:spPr>
          <a:xfrm>
            <a:off x="2987824" y="4149080"/>
            <a:ext cx="3384064" cy="396000"/>
          </a:xfrm>
          <a:prstGeom prst="rect">
            <a:avLst/>
          </a:prstGeom>
          <a:ln w="12700"/>
        </p:spPr>
        <p:style>
          <a:lnRef idx="2">
            <a:schemeClr val="dk1"/>
          </a:lnRef>
          <a:fillRef idx="1">
            <a:schemeClr val="lt1"/>
          </a:fillRef>
          <a:effectRef idx="0">
            <a:schemeClr val="dk1"/>
          </a:effectRef>
          <a:fontRef idx="minor">
            <a:schemeClr val="dk1"/>
          </a:fontRef>
        </p:style>
        <p:txBody>
          <a:bodyPr rtlCol="0" anchor="t"/>
          <a:lstStyle/>
          <a:p>
            <a:r>
              <a:rPr lang="en-US" altLang="ja-JP" sz="1200" dirty="0" smtClean="0">
                <a:latin typeface="ＭＳ ゴシック" panose="020B0609070205080204" pitchFamily="49" charset="-128"/>
                <a:ea typeface="ＭＳ ゴシック" panose="020B0609070205080204" pitchFamily="49" charset="-128"/>
              </a:rPr>
              <a:t>Text data2 (number of letters in each line</a:t>
            </a:r>
            <a:endParaRPr kumimoji="1" lang="ja-JP" altLang="en-US" sz="1200" dirty="0">
              <a:latin typeface="ＭＳ ゴシック" panose="020B0609070205080204" pitchFamily="49" charset="-128"/>
              <a:ea typeface="ＭＳ ゴシック" panose="020B0609070205080204" pitchFamily="49" charset="-128"/>
            </a:endParaRPr>
          </a:p>
        </p:txBody>
      </p:sp>
      <p:sp>
        <p:nvSpPr>
          <p:cNvPr id="53" name="正方形/長方形 52"/>
          <p:cNvSpPr/>
          <p:nvPr/>
        </p:nvSpPr>
        <p:spPr>
          <a:xfrm>
            <a:off x="1903836" y="4549580"/>
            <a:ext cx="5184000" cy="72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endParaRPr kumimoji="1" lang="ja-JP" altLang="en-US" sz="1400" dirty="0"/>
          </a:p>
        </p:txBody>
      </p:sp>
      <p:sp>
        <p:nvSpPr>
          <p:cNvPr id="54" name="正方形/長方形 53"/>
          <p:cNvSpPr/>
          <p:nvPr/>
        </p:nvSpPr>
        <p:spPr>
          <a:xfrm>
            <a:off x="6732272" y="1782112"/>
            <a:ext cx="288000" cy="28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55" name="フローチャート : 組合せ 54"/>
          <p:cNvSpPr/>
          <p:nvPr/>
        </p:nvSpPr>
        <p:spPr>
          <a:xfrm>
            <a:off x="6768575" y="1844944"/>
            <a:ext cx="216000" cy="180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3203848" y="1445528"/>
            <a:ext cx="2088000" cy="28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t>Template C</a:t>
            </a:r>
            <a:endParaRPr kumimoji="1" lang="ja-JP" altLang="en-US" sz="1200" dirty="0"/>
          </a:p>
        </p:txBody>
      </p:sp>
      <p:sp>
        <p:nvSpPr>
          <p:cNvPr id="57" name="正方形/長方形 56"/>
          <p:cNvSpPr/>
          <p:nvPr/>
        </p:nvSpPr>
        <p:spPr>
          <a:xfrm>
            <a:off x="5291908" y="1445528"/>
            <a:ext cx="288000" cy="28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58" name="フローチャート : 組合せ 57"/>
          <p:cNvSpPr/>
          <p:nvPr/>
        </p:nvSpPr>
        <p:spPr>
          <a:xfrm>
            <a:off x="5328211" y="1508360"/>
            <a:ext cx="216000" cy="180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1547664" y="1068920"/>
            <a:ext cx="5184576" cy="369332"/>
          </a:xfrm>
          <a:prstGeom prst="rect">
            <a:avLst/>
          </a:prstGeom>
          <a:noFill/>
        </p:spPr>
        <p:txBody>
          <a:bodyPr wrap="square" rtlCol="0">
            <a:spAutoFit/>
          </a:bodyPr>
          <a:lstStyle/>
          <a:p>
            <a:r>
              <a:rPr lang="ja-JP" altLang="en-US" dirty="0"/>
              <a:t> </a:t>
            </a:r>
            <a:r>
              <a:rPr lang="en-US" altLang="ja-JP" dirty="0" smtClean="0"/>
              <a:t>Function Title</a:t>
            </a:r>
            <a:endParaRPr kumimoji="1" lang="ja-JP" altLang="en-US" dirty="0"/>
          </a:p>
        </p:txBody>
      </p:sp>
      <p:sp>
        <p:nvSpPr>
          <p:cNvPr id="60" name="正方形/長方形 59"/>
          <p:cNvSpPr/>
          <p:nvPr/>
        </p:nvSpPr>
        <p:spPr>
          <a:xfrm>
            <a:off x="3195210" y="1108592"/>
            <a:ext cx="3825062" cy="28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t>templateC_program_test_170729</a:t>
            </a:r>
            <a:endParaRPr lang="en-US" altLang="ja-JP" sz="1000" dirty="0"/>
          </a:p>
        </p:txBody>
      </p:sp>
    </p:spTree>
    <p:extLst>
      <p:ext uri="{BB962C8B-B14F-4D97-AF65-F5344CB8AC3E}">
        <p14:creationId xmlns="" xmlns:p14="http://schemas.microsoft.com/office/powerpoint/2010/main" val="324281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⑬手動入力編集　２</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2750625" cy="464871"/>
          </a:xfrm>
          <a:prstGeom prst="rect">
            <a:avLst/>
          </a:prstGeom>
          <a:noFill/>
        </p:spPr>
        <p:txBody>
          <a:bodyPr wrap="none" rtlCol="0">
            <a:spAutoFit/>
          </a:bodyPr>
          <a:lstStyle/>
          <a:p>
            <a:pPr>
              <a:lnSpc>
                <a:spcPct val="150000"/>
              </a:lnSpc>
            </a:pPr>
            <a:r>
              <a:rPr lang="en-US" altLang="ja-JP" dirty="0"/>
              <a:t>Manual data </a:t>
            </a:r>
            <a:r>
              <a:rPr lang="en-US" altLang="ja-JP" dirty="0" smtClean="0"/>
              <a:t>collection</a:t>
            </a:r>
            <a:r>
              <a:rPr lang="ja-JP" altLang="en-US" dirty="0"/>
              <a:t> </a:t>
            </a:r>
            <a:r>
              <a:rPr lang="en-US" altLang="ja-JP" dirty="0" smtClean="0"/>
              <a:t>edit</a:t>
            </a:r>
            <a:endParaRPr lang="ja-JP" altLang="en-US" dirty="0"/>
          </a:p>
        </p:txBody>
      </p:sp>
      <p:sp>
        <p:nvSpPr>
          <p:cNvPr id="9" name="テキスト ボックス 8"/>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22" name="正方形/長方形 21"/>
          <p:cNvSpPr/>
          <p:nvPr/>
        </p:nvSpPr>
        <p:spPr>
          <a:xfrm>
            <a:off x="6372200" y="4653136"/>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cancel</a:t>
            </a:r>
            <a:endParaRPr kumimoji="1" lang="ja-JP" altLang="en-US" sz="1600" dirty="0"/>
          </a:p>
        </p:txBody>
      </p:sp>
      <p:sp>
        <p:nvSpPr>
          <p:cNvPr id="24" name="正方形/長方形 23"/>
          <p:cNvSpPr/>
          <p:nvPr/>
        </p:nvSpPr>
        <p:spPr>
          <a:xfrm>
            <a:off x="5076056" y="4653168"/>
            <a:ext cx="1224136"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Registry</a:t>
            </a:r>
            <a:endParaRPr lang="ja-JP" altLang="en-US" sz="1600" dirty="0"/>
          </a:p>
        </p:txBody>
      </p:sp>
      <p:sp>
        <p:nvSpPr>
          <p:cNvPr id="26" name="テキスト ボックス 25"/>
          <p:cNvSpPr txBox="1"/>
          <p:nvPr/>
        </p:nvSpPr>
        <p:spPr>
          <a:xfrm flipH="1">
            <a:off x="1097813" y="5301208"/>
            <a:ext cx="7578642" cy="523220"/>
          </a:xfrm>
          <a:prstGeom prst="rect">
            <a:avLst/>
          </a:prstGeom>
          <a:noFill/>
        </p:spPr>
        <p:txBody>
          <a:bodyPr wrap="square" rtlCol="0">
            <a:spAutoFit/>
          </a:bodyPr>
          <a:lstStyle/>
          <a:p>
            <a:r>
              <a:rPr lang="ja-JP" altLang="en-US" sz="1400" dirty="0" smtClean="0"/>
              <a:t>更新先のモジュールを選択（複数のモジュールを投げ先に選ぶことができる）し、</a:t>
            </a:r>
            <a:endParaRPr lang="en-US" altLang="ja-JP" sz="1400" dirty="0" smtClean="0"/>
          </a:p>
          <a:p>
            <a:r>
              <a:rPr lang="ja-JP" altLang="en-US" sz="1400" dirty="0" smtClean="0"/>
              <a:t>更新</a:t>
            </a:r>
            <a:r>
              <a:rPr lang="ja-JP" altLang="en-US" sz="1400" dirty="0"/>
              <a:t>のタイミング</a:t>
            </a:r>
            <a:r>
              <a:rPr lang="ja-JP" altLang="en-US" sz="1400" dirty="0" smtClean="0"/>
              <a:t>は「今すぐ」か「時限更新」を選ぶことができる</a:t>
            </a:r>
          </a:p>
        </p:txBody>
      </p:sp>
      <p:sp>
        <p:nvSpPr>
          <p:cNvPr id="32" name="正方形/長方形 31"/>
          <p:cNvSpPr/>
          <p:nvPr/>
        </p:nvSpPr>
        <p:spPr>
          <a:xfrm>
            <a:off x="7415133" y="1088948"/>
            <a:ext cx="180000" cy="324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3" name="正方形/長方形 32"/>
          <p:cNvSpPr/>
          <p:nvPr/>
        </p:nvSpPr>
        <p:spPr>
          <a:xfrm>
            <a:off x="7415134" y="1088948"/>
            <a:ext cx="180000" cy="18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4" name="フローチャート : 組合せ 33"/>
          <p:cNvSpPr/>
          <p:nvPr/>
        </p:nvSpPr>
        <p:spPr>
          <a:xfrm flipV="1">
            <a:off x="7437953" y="1130893"/>
            <a:ext cx="144000" cy="108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7416336" y="4329120"/>
            <a:ext cx="180000" cy="18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6" name="フローチャート : 組合せ 35"/>
          <p:cNvSpPr/>
          <p:nvPr/>
        </p:nvSpPr>
        <p:spPr>
          <a:xfrm>
            <a:off x="7439155" y="4368752"/>
            <a:ext cx="144000" cy="108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7451220" y="3789096"/>
            <a:ext cx="108000" cy="504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a:t>
            </a:r>
            <a:endParaRPr kumimoji="1" lang="ja-JP" altLang="en-US" sz="1400" dirty="0"/>
          </a:p>
        </p:txBody>
      </p:sp>
      <p:sp>
        <p:nvSpPr>
          <p:cNvPr id="38" name="正方形/長方形 37"/>
          <p:cNvSpPr/>
          <p:nvPr/>
        </p:nvSpPr>
        <p:spPr>
          <a:xfrm>
            <a:off x="1594505" y="1092144"/>
            <a:ext cx="5994698" cy="3417368"/>
          </a:xfrm>
          <a:prstGeom prst="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39" name="線吹き出し 1 (枠付き) 38"/>
          <p:cNvSpPr/>
          <p:nvPr/>
        </p:nvSpPr>
        <p:spPr>
          <a:xfrm>
            <a:off x="395504" y="3789432"/>
            <a:ext cx="1080152" cy="720080"/>
          </a:xfrm>
          <a:prstGeom prst="borderCallout1">
            <a:avLst>
              <a:gd name="adj1" fmla="val 48963"/>
              <a:gd name="adj2" fmla="val 100187"/>
              <a:gd name="adj3" fmla="val 35739"/>
              <a:gd name="adj4" fmla="val 16102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smtClean="0"/>
              <a:t>時限更新</a:t>
            </a:r>
            <a:endParaRPr kumimoji="1" lang="en-US" altLang="ja-JP" sz="1200" dirty="0" smtClean="0"/>
          </a:p>
          <a:p>
            <a:pPr algn="ctr"/>
            <a:r>
              <a:rPr lang="ja-JP" altLang="en-US" sz="1200" dirty="0"/>
              <a:t>設定</a:t>
            </a:r>
            <a:endParaRPr kumimoji="1" lang="ja-JP" altLang="en-US" sz="1200" dirty="0"/>
          </a:p>
        </p:txBody>
      </p:sp>
      <p:sp>
        <p:nvSpPr>
          <p:cNvPr id="12" name="正方形/長方形 11"/>
          <p:cNvSpPr/>
          <p:nvPr/>
        </p:nvSpPr>
        <p:spPr>
          <a:xfrm>
            <a:off x="1907704" y="1087987"/>
            <a:ext cx="5148000" cy="1377205"/>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altLang="ja-JP" sz="1400" dirty="0"/>
          </a:p>
          <a:p>
            <a:endParaRPr lang="en-US" altLang="ja-JP" sz="1400" dirty="0" smtClean="0"/>
          </a:p>
          <a:p>
            <a:r>
              <a:rPr lang="en-US" altLang="ja-JP" sz="1400" dirty="0" smtClean="0"/>
              <a:t>Text5 page2</a:t>
            </a:r>
            <a:endParaRPr lang="en-US" altLang="ja-JP" sz="1400" dirty="0"/>
          </a:p>
          <a:p>
            <a:endParaRPr kumimoji="1" lang="ja-JP" altLang="en-US" sz="1400" dirty="0"/>
          </a:p>
        </p:txBody>
      </p:sp>
      <p:sp>
        <p:nvSpPr>
          <p:cNvPr id="43" name="正方形/長方形 42"/>
          <p:cNvSpPr/>
          <p:nvPr/>
        </p:nvSpPr>
        <p:spPr>
          <a:xfrm>
            <a:off x="2988136" y="1576847"/>
            <a:ext cx="3384064" cy="781086"/>
          </a:xfrm>
          <a:prstGeom prst="rect">
            <a:avLst/>
          </a:prstGeom>
          <a:ln w="12700"/>
        </p:spPr>
        <p:style>
          <a:lnRef idx="2">
            <a:schemeClr val="dk1"/>
          </a:lnRef>
          <a:fillRef idx="1">
            <a:schemeClr val="lt1"/>
          </a:fillRef>
          <a:effectRef idx="0">
            <a:schemeClr val="dk1"/>
          </a:effectRef>
          <a:fontRef idx="minor">
            <a:schemeClr val="dk1"/>
          </a:fontRef>
        </p:style>
        <p:txBody>
          <a:bodyPr rtlCol="0" anchor="t"/>
          <a:lstStyle/>
          <a:p>
            <a:r>
              <a:rPr lang="en-US" altLang="ja-JP" sz="1200" dirty="0" smtClean="0">
                <a:latin typeface="ＭＳ ゴシック" panose="020B0609070205080204" pitchFamily="49" charset="-128"/>
                <a:ea typeface="ＭＳ ゴシック" panose="020B0609070205080204" pitchFamily="49" charset="-128"/>
              </a:rPr>
              <a:t>Text data (number of letters in each line and lines in each page are fixed as each</a:t>
            </a:r>
          </a:p>
          <a:p>
            <a:r>
              <a:rPr lang="en-US" altLang="ja-JP" sz="1200" dirty="0" err="1" smtClean="0">
                <a:latin typeface="ＭＳ ゴシック" panose="020B0609070205080204" pitchFamily="49" charset="-128"/>
                <a:ea typeface="ＭＳ ゴシック" panose="020B0609070205080204" pitchFamily="49" charset="-128"/>
              </a:rPr>
              <a:t>templete</a:t>
            </a:r>
            <a:r>
              <a:rPr lang="en-US" altLang="ja-JP" sz="1200" dirty="0" smtClean="0">
                <a:latin typeface="ＭＳ ゴシック" panose="020B0609070205080204" pitchFamily="49" charset="-128"/>
                <a:ea typeface="ＭＳ ゴシック" panose="020B0609070205080204" pitchFamily="49" charset="-128"/>
              </a:rPr>
              <a:t>)...  </a:t>
            </a:r>
            <a:r>
              <a:rPr kumimoji="1" lang="en-US" altLang="ja-JP" sz="1200" dirty="0" smtClean="0">
                <a:latin typeface="ＭＳ ゴシック" panose="020B0609070205080204" pitchFamily="49" charset="-128"/>
                <a:ea typeface="ＭＳ ゴシック" panose="020B0609070205080204" pitchFamily="49" charset="-128"/>
              </a:rPr>
              <a:t>Can check line layout especially line bottoms. </a:t>
            </a:r>
            <a:endParaRPr kumimoji="1" lang="ja-JP" altLang="en-US" sz="1200" dirty="0">
              <a:latin typeface="ＭＳ ゴシック" panose="020B0609070205080204" pitchFamily="49" charset="-128"/>
              <a:ea typeface="ＭＳ ゴシック" panose="020B0609070205080204" pitchFamily="49" charset="-128"/>
            </a:endParaRPr>
          </a:p>
        </p:txBody>
      </p:sp>
      <p:sp>
        <p:nvSpPr>
          <p:cNvPr id="50" name="正方形/長方形 49"/>
          <p:cNvSpPr/>
          <p:nvPr/>
        </p:nvSpPr>
        <p:spPr>
          <a:xfrm>
            <a:off x="6444264" y="2026598"/>
            <a:ext cx="504000" cy="3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smtClean="0"/>
              <a:t>add</a:t>
            </a:r>
            <a:endParaRPr kumimoji="1" lang="ja-JP" altLang="en-US" sz="1200" dirty="0"/>
          </a:p>
        </p:txBody>
      </p:sp>
      <p:sp>
        <p:nvSpPr>
          <p:cNvPr id="54" name="正方形/長方形 53"/>
          <p:cNvSpPr/>
          <p:nvPr/>
        </p:nvSpPr>
        <p:spPr>
          <a:xfrm>
            <a:off x="2987824" y="1088948"/>
            <a:ext cx="3384064" cy="432000"/>
          </a:xfrm>
          <a:prstGeom prst="rect">
            <a:avLst/>
          </a:prstGeom>
          <a:ln w="12700"/>
        </p:spPr>
        <p:style>
          <a:lnRef idx="2">
            <a:schemeClr val="dk1"/>
          </a:lnRef>
          <a:fillRef idx="1">
            <a:schemeClr val="lt1"/>
          </a:fillRef>
          <a:effectRef idx="0">
            <a:schemeClr val="dk1"/>
          </a:effectRef>
          <a:fontRef idx="minor">
            <a:schemeClr val="dk1"/>
          </a:fontRef>
        </p:style>
        <p:txBody>
          <a:bodyPr rtlCol="0" anchor="t"/>
          <a:lstStyle/>
          <a:p>
            <a:r>
              <a:rPr lang="en-US" altLang="ja-JP" sz="1200" dirty="0" smtClean="0">
                <a:latin typeface="ＭＳ ゴシック" panose="020B0609070205080204" pitchFamily="49" charset="-128"/>
                <a:ea typeface="ＭＳ ゴシック" panose="020B0609070205080204" pitchFamily="49" charset="-128"/>
              </a:rPr>
              <a:t>Text data (number of letters in each line and lines in each page are fixed as each</a:t>
            </a:r>
            <a:endParaRPr kumimoji="1" lang="ja-JP" altLang="en-US" sz="1200" dirty="0">
              <a:latin typeface="ＭＳ ゴシック" panose="020B0609070205080204" pitchFamily="49" charset="-128"/>
              <a:ea typeface="ＭＳ ゴシック" panose="020B0609070205080204" pitchFamily="49" charset="-128"/>
            </a:endParaRPr>
          </a:p>
        </p:txBody>
      </p:sp>
      <p:sp>
        <p:nvSpPr>
          <p:cNvPr id="55" name="正方形/長方形 54"/>
          <p:cNvSpPr/>
          <p:nvPr/>
        </p:nvSpPr>
        <p:spPr>
          <a:xfrm>
            <a:off x="6444208" y="1179062"/>
            <a:ext cx="504000" cy="3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smtClean="0"/>
              <a:t>Del</a:t>
            </a:r>
            <a:endParaRPr kumimoji="1" lang="ja-JP" altLang="en-US" sz="1200" dirty="0"/>
          </a:p>
        </p:txBody>
      </p:sp>
      <p:sp>
        <p:nvSpPr>
          <p:cNvPr id="56" name="正方形/長方形 55"/>
          <p:cNvSpPr/>
          <p:nvPr/>
        </p:nvSpPr>
        <p:spPr>
          <a:xfrm>
            <a:off x="6444208" y="1646906"/>
            <a:ext cx="504000" cy="3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smtClean="0"/>
              <a:t>Del</a:t>
            </a:r>
            <a:endParaRPr kumimoji="1" lang="ja-JP" altLang="en-US" sz="1200" dirty="0"/>
          </a:p>
        </p:txBody>
      </p:sp>
      <p:sp>
        <p:nvSpPr>
          <p:cNvPr id="57" name="テキスト ボックス 56"/>
          <p:cNvSpPr txBox="1"/>
          <p:nvPr/>
        </p:nvSpPr>
        <p:spPr>
          <a:xfrm>
            <a:off x="1763688" y="2529108"/>
            <a:ext cx="5184576" cy="1631216"/>
          </a:xfrm>
          <a:prstGeom prst="rect">
            <a:avLst/>
          </a:prstGeom>
          <a:noFill/>
        </p:spPr>
        <p:txBody>
          <a:bodyPr wrap="square" rtlCol="0">
            <a:spAutoFit/>
          </a:bodyPr>
          <a:lstStyle/>
          <a:p>
            <a:r>
              <a:rPr lang="en-US" altLang="ja-JP" dirty="0" smtClean="0"/>
              <a:t>Update Target</a:t>
            </a:r>
          </a:p>
          <a:p>
            <a:endParaRPr lang="en-US" altLang="ja-JP" dirty="0" smtClean="0"/>
          </a:p>
          <a:p>
            <a:endParaRPr lang="en-US" altLang="ja-JP" dirty="0"/>
          </a:p>
          <a:p>
            <a:r>
              <a:rPr lang="en-US" altLang="ja-JP" dirty="0" smtClean="0"/>
              <a:t>Update Timing</a:t>
            </a:r>
          </a:p>
          <a:p>
            <a:r>
              <a:rPr lang="en-US" altLang="ja-JP" sz="1400" dirty="0" smtClean="0">
                <a:latin typeface="MS UI Gothic" panose="020B0600070205080204" pitchFamily="50" charset="-128"/>
                <a:ea typeface="MS UI Gothic" panose="020B0600070205080204" pitchFamily="50" charset="-128"/>
              </a:rPr>
              <a:t>     </a:t>
            </a:r>
            <a:r>
              <a:rPr lang="ja-JP" altLang="en-US" sz="1400" dirty="0" smtClean="0">
                <a:latin typeface="MS UI Gothic" panose="020B0600070205080204" pitchFamily="50" charset="-128"/>
                <a:ea typeface="MS UI Gothic" panose="020B0600070205080204" pitchFamily="50" charset="-128"/>
              </a:rPr>
              <a:t>○ </a:t>
            </a:r>
            <a:r>
              <a:rPr lang="en-US" altLang="ja-JP" sz="1400" dirty="0" smtClean="0">
                <a:latin typeface="MS UI Gothic" panose="020B0600070205080204" pitchFamily="50" charset="-128"/>
                <a:ea typeface="MS UI Gothic" panose="020B0600070205080204" pitchFamily="50" charset="-128"/>
              </a:rPr>
              <a:t>right now</a:t>
            </a:r>
          </a:p>
          <a:p>
            <a:r>
              <a:rPr lang="en-US" altLang="ja-JP" sz="1400" dirty="0">
                <a:latin typeface="MS UI Gothic" panose="020B0600070205080204" pitchFamily="50" charset="-128"/>
                <a:ea typeface="MS UI Gothic" panose="020B0600070205080204" pitchFamily="50" charset="-128"/>
              </a:rPr>
              <a:t> </a:t>
            </a:r>
            <a:r>
              <a:rPr lang="en-US" altLang="ja-JP" sz="1400" dirty="0" smtClean="0">
                <a:latin typeface="MS UI Gothic" panose="020B0600070205080204" pitchFamily="50" charset="-128"/>
                <a:ea typeface="MS UI Gothic" panose="020B0600070205080204" pitchFamily="50" charset="-128"/>
              </a:rPr>
              <a:t>    </a:t>
            </a:r>
            <a:r>
              <a:rPr lang="ja-JP" altLang="en-US" sz="1400" dirty="0" smtClean="0">
                <a:latin typeface="MS UI Gothic" panose="020B0600070205080204" pitchFamily="50" charset="-128"/>
                <a:ea typeface="MS UI Gothic" panose="020B0600070205080204" pitchFamily="50" charset="-128"/>
              </a:rPr>
              <a:t>◎ </a:t>
            </a:r>
            <a:r>
              <a:rPr lang="en-US" altLang="ja-JP" sz="1400" dirty="0" smtClean="0">
                <a:latin typeface="MS UI Gothic" panose="020B0600070205080204" pitchFamily="50" charset="-128"/>
                <a:ea typeface="MS UI Gothic" panose="020B0600070205080204" pitchFamily="50" charset="-128"/>
              </a:rPr>
              <a:t>scheduling</a:t>
            </a:r>
            <a:endParaRPr lang="en-US" altLang="ja-JP" sz="1400" dirty="0" smtClean="0">
              <a:latin typeface="+mn-ea"/>
            </a:endParaRPr>
          </a:p>
        </p:txBody>
      </p:sp>
      <p:sp>
        <p:nvSpPr>
          <p:cNvPr id="59" name="正方形/長方形 58"/>
          <p:cNvSpPr/>
          <p:nvPr/>
        </p:nvSpPr>
        <p:spPr>
          <a:xfrm>
            <a:off x="4644212" y="2610412"/>
            <a:ext cx="2088000" cy="28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t>es50_normal_170901   /1001</a:t>
            </a:r>
            <a:endParaRPr kumimoji="1" lang="ja-JP" altLang="en-US" sz="1200" dirty="0"/>
          </a:p>
        </p:txBody>
      </p:sp>
      <p:sp>
        <p:nvSpPr>
          <p:cNvPr id="61" name="正方形/長方形 60"/>
          <p:cNvSpPr/>
          <p:nvPr/>
        </p:nvSpPr>
        <p:spPr>
          <a:xfrm>
            <a:off x="6732272" y="2610412"/>
            <a:ext cx="288000" cy="28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62" name="フローチャート : 組合せ 61"/>
          <p:cNvSpPr/>
          <p:nvPr/>
        </p:nvSpPr>
        <p:spPr>
          <a:xfrm>
            <a:off x="6768575" y="2673244"/>
            <a:ext cx="216000" cy="180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4644008" y="2952551"/>
            <a:ext cx="2088000" cy="28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t>Add more…</a:t>
            </a:r>
            <a:endParaRPr kumimoji="1" lang="ja-JP" altLang="en-US" sz="1200" dirty="0"/>
          </a:p>
        </p:txBody>
      </p:sp>
      <p:sp>
        <p:nvSpPr>
          <p:cNvPr id="64" name="正方形/長方形 63"/>
          <p:cNvSpPr/>
          <p:nvPr/>
        </p:nvSpPr>
        <p:spPr>
          <a:xfrm>
            <a:off x="6732068" y="2952551"/>
            <a:ext cx="288000" cy="28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65" name="フローチャート : 組合せ 64"/>
          <p:cNvSpPr/>
          <p:nvPr/>
        </p:nvSpPr>
        <p:spPr>
          <a:xfrm>
            <a:off x="6768371" y="3015383"/>
            <a:ext cx="216000" cy="180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線吹き出し 1 (枠付き) 65"/>
          <p:cNvSpPr/>
          <p:nvPr/>
        </p:nvSpPr>
        <p:spPr>
          <a:xfrm>
            <a:off x="344676" y="2403204"/>
            <a:ext cx="1080152" cy="720080"/>
          </a:xfrm>
          <a:prstGeom prst="borderCallout1">
            <a:avLst>
              <a:gd name="adj1" fmla="val 48963"/>
              <a:gd name="adj2" fmla="val 100187"/>
              <a:gd name="adj3" fmla="val 44540"/>
              <a:gd name="adj4" fmla="val 13923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smtClean="0"/>
              <a:t>更新対象の選択</a:t>
            </a:r>
            <a:endParaRPr kumimoji="1" lang="ja-JP" altLang="en-US" sz="1200" dirty="0"/>
          </a:p>
        </p:txBody>
      </p:sp>
      <p:sp>
        <p:nvSpPr>
          <p:cNvPr id="53" name="正方形/長方形 52"/>
          <p:cNvSpPr/>
          <p:nvPr/>
        </p:nvSpPr>
        <p:spPr>
          <a:xfrm>
            <a:off x="1887652" y="1052736"/>
            <a:ext cx="5220000" cy="36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endParaRPr kumimoji="1" lang="ja-JP" altLang="en-US" sz="1400" dirty="0"/>
          </a:p>
        </p:txBody>
      </p:sp>
      <p:sp>
        <p:nvSpPr>
          <p:cNvPr id="40" name="正方形/長方形 39"/>
          <p:cNvSpPr/>
          <p:nvPr/>
        </p:nvSpPr>
        <p:spPr>
          <a:xfrm>
            <a:off x="5004048" y="3861080"/>
            <a:ext cx="288000" cy="28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41" name="フローチャート : 組合せ 40"/>
          <p:cNvSpPr/>
          <p:nvPr/>
        </p:nvSpPr>
        <p:spPr>
          <a:xfrm>
            <a:off x="5040351" y="3923912"/>
            <a:ext cx="216000" cy="180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3203848" y="3861048"/>
            <a:ext cx="1791816" cy="28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ja-JP" sz="1200" dirty="0">
                <a:latin typeface="+mn-ea"/>
              </a:rPr>
              <a:t>2017/07/08 01:05:00 </a:t>
            </a:r>
            <a:endParaRPr kumimoji="1" lang="ja-JP" altLang="en-US" sz="1200" dirty="0"/>
          </a:p>
        </p:txBody>
      </p:sp>
    </p:spTree>
    <p:extLst>
      <p:ext uri="{BB962C8B-B14F-4D97-AF65-F5344CB8AC3E}">
        <p14:creationId xmlns="" xmlns:p14="http://schemas.microsoft.com/office/powerpoint/2010/main" val="3283142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⑭直接更新</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1464247" cy="464871"/>
          </a:xfrm>
          <a:prstGeom prst="rect">
            <a:avLst/>
          </a:prstGeom>
          <a:noFill/>
        </p:spPr>
        <p:txBody>
          <a:bodyPr wrap="none" rtlCol="0">
            <a:spAutoFit/>
          </a:bodyPr>
          <a:lstStyle/>
          <a:p>
            <a:pPr>
              <a:lnSpc>
                <a:spcPct val="150000"/>
              </a:lnSpc>
            </a:pPr>
            <a:r>
              <a:rPr lang="en-US" altLang="ja-JP" dirty="0" smtClean="0"/>
              <a:t>Direct update</a:t>
            </a:r>
            <a:endParaRPr lang="ja-JP" altLang="en-US" dirty="0"/>
          </a:p>
        </p:txBody>
      </p:sp>
      <p:sp>
        <p:nvSpPr>
          <p:cNvPr id="9" name="テキスト ボックス 8"/>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9" name="正方形/長方形 18"/>
          <p:cNvSpPr/>
          <p:nvPr/>
        </p:nvSpPr>
        <p:spPr>
          <a:xfrm>
            <a:off x="6732240" y="4869160"/>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back</a:t>
            </a:r>
            <a:endParaRPr kumimoji="1" lang="ja-JP" altLang="en-US" sz="1600" dirty="0"/>
          </a:p>
        </p:txBody>
      </p:sp>
      <p:sp>
        <p:nvSpPr>
          <p:cNvPr id="33" name="テキスト ボックス 32"/>
          <p:cNvSpPr txBox="1"/>
          <p:nvPr/>
        </p:nvSpPr>
        <p:spPr>
          <a:xfrm flipH="1">
            <a:off x="1097813" y="5301208"/>
            <a:ext cx="7074587" cy="738664"/>
          </a:xfrm>
          <a:prstGeom prst="rect">
            <a:avLst/>
          </a:prstGeom>
          <a:noFill/>
        </p:spPr>
        <p:txBody>
          <a:bodyPr wrap="square" rtlCol="0">
            <a:spAutoFit/>
          </a:bodyPr>
          <a:lstStyle/>
          <a:p>
            <a:r>
              <a:rPr lang="ja-JP" altLang="en-US" sz="1400" dirty="0" smtClean="0"/>
              <a:t>手投げで更新</a:t>
            </a:r>
            <a:r>
              <a:rPr lang="ja-JP" altLang="en-US" sz="1400" dirty="0"/>
              <a:t>ファイル</a:t>
            </a:r>
            <a:r>
              <a:rPr lang="ja-JP" altLang="en-US" sz="1400" dirty="0" smtClean="0"/>
              <a:t>を投げる処理（複数のファイルを一度に投げられる</a:t>
            </a:r>
            <a:r>
              <a:rPr lang="en-US" altLang="ja-JP" sz="1400" dirty="0" smtClean="0"/>
              <a:t>UI</a:t>
            </a:r>
            <a:r>
              <a:rPr lang="ja-JP" altLang="en-US" sz="1400" dirty="0" smtClean="0"/>
              <a:t>を検討、また</a:t>
            </a:r>
            <a:endParaRPr lang="en-US" altLang="ja-JP" sz="1400" dirty="0" smtClean="0"/>
          </a:p>
          <a:p>
            <a:r>
              <a:rPr lang="ja-JP" altLang="en-US" sz="1400" dirty="0"/>
              <a:t>同時</a:t>
            </a:r>
            <a:r>
              <a:rPr lang="ja-JP" altLang="en-US" sz="1400" dirty="0" smtClean="0"/>
              <a:t>にモジュール更新</a:t>
            </a:r>
            <a:r>
              <a:rPr lang="en-US" altLang="ja-JP" sz="1400" dirty="0" smtClean="0"/>
              <a:t>XML</a:t>
            </a:r>
            <a:r>
              <a:rPr lang="ja-JP" altLang="en-US" sz="1400" dirty="0" err="1" smtClean="0"/>
              <a:t>も監</a:t>
            </a:r>
            <a:r>
              <a:rPr lang="ja-JP" altLang="en-US" sz="1400" dirty="0" smtClean="0"/>
              <a:t>視フォルダに投げる）</a:t>
            </a:r>
            <a:endParaRPr lang="en-US" altLang="ja-JP" sz="1400" dirty="0" smtClean="0"/>
          </a:p>
          <a:p>
            <a:r>
              <a:rPr kumimoji="1" lang="ja-JP" altLang="en-US" sz="1400" dirty="0" smtClean="0"/>
              <a:t>時限更新</a:t>
            </a:r>
            <a:r>
              <a:rPr kumimoji="1" lang="ja-JP" altLang="en-US" sz="1400" dirty="0"/>
              <a:t>をするか</a:t>
            </a:r>
            <a:r>
              <a:rPr kumimoji="1" lang="ja-JP" altLang="en-US" sz="1400" dirty="0" smtClean="0"/>
              <a:t>は要検討（一覧画面が必要になる？）</a:t>
            </a:r>
            <a:endParaRPr kumimoji="1" lang="en-US" altLang="ja-JP" sz="1400" dirty="0" smtClean="0"/>
          </a:p>
        </p:txBody>
      </p:sp>
      <p:sp>
        <p:nvSpPr>
          <p:cNvPr id="27" name="正方形/長方形 26"/>
          <p:cNvSpPr/>
          <p:nvPr/>
        </p:nvSpPr>
        <p:spPr>
          <a:xfrm>
            <a:off x="1331640" y="2350914"/>
            <a:ext cx="3132000" cy="3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200" dirty="0" smtClean="0"/>
              <a:t>C://contents/data/sample/weather.btb</a:t>
            </a:r>
            <a:endParaRPr kumimoji="1" lang="ja-JP" altLang="en-US" sz="1200" dirty="0"/>
          </a:p>
        </p:txBody>
      </p:sp>
      <p:cxnSp>
        <p:nvCxnSpPr>
          <p:cNvPr id="29" name="直線コネクタ 28"/>
          <p:cNvCxnSpPr/>
          <p:nvPr/>
        </p:nvCxnSpPr>
        <p:spPr>
          <a:xfrm flipV="1">
            <a:off x="1331640" y="1658078"/>
            <a:ext cx="622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1259632" y="1196752"/>
            <a:ext cx="5328592" cy="784830"/>
          </a:xfrm>
          <a:prstGeom prst="rect">
            <a:avLst/>
          </a:prstGeom>
          <a:noFill/>
        </p:spPr>
        <p:txBody>
          <a:bodyPr wrap="square" rtlCol="0">
            <a:spAutoFit/>
          </a:bodyPr>
          <a:lstStyle/>
          <a:p>
            <a:pPr>
              <a:lnSpc>
                <a:spcPct val="150000"/>
              </a:lnSpc>
            </a:pPr>
            <a:r>
              <a:rPr kumimoji="1" lang="en-US" altLang="ja-JP" dirty="0" smtClean="0"/>
              <a:t>Select files and Modules</a:t>
            </a:r>
          </a:p>
          <a:p>
            <a:pPr>
              <a:lnSpc>
                <a:spcPct val="150000"/>
              </a:lnSpc>
            </a:pPr>
            <a:r>
              <a:rPr lang="en-US" altLang="ja-JP" sz="1200" dirty="0" smtClean="0"/>
              <a:t>Source File                                                                         -&gt;     Replaced file</a:t>
            </a:r>
            <a:endParaRPr lang="ja-JP" altLang="en-US" sz="1200" dirty="0"/>
          </a:p>
        </p:txBody>
      </p:sp>
      <p:sp>
        <p:nvSpPr>
          <p:cNvPr id="35" name="正方形/長方形 34"/>
          <p:cNvSpPr/>
          <p:nvPr/>
        </p:nvSpPr>
        <p:spPr>
          <a:xfrm>
            <a:off x="1331640" y="1918866"/>
            <a:ext cx="3132000" cy="3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200" dirty="0" smtClean="0"/>
              <a:t>C://contents/data/40/1000/ticker.btb</a:t>
            </a:r>
            <a:endParaRPr kumimoji="1" lang="ja-JP" altLang="en-US" sz="1200" dirty="0"/>
          </a:p>
        </p:txBody>
      </p:sp>
      <p:sp>
        <p:nvSpPr>
          <p:cNvPr id="36" name="正方形/長方形 35"/>
          <p:cNvSpPr/>
          <p:nvPr/>
        </p:nvSpPr>
        <p:spPr>
          <a:xfrm>
            <a:off x="5796136" y="4869160"/>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update</a:t>
            </a:r>
            <a:endParaRPr kumimoji="1" lang="ja-JP" altLang="en-US" sz="1600" dirty="0"/>
          </a:p>
        </p:txBody>
      </p:sp>
      <p:sp>
        <p:nvSpPr>
          <p:cNvPr id="37" name="正方形/長方形 36"/>
          <p:cNvSpPr/>
          <p:nvPr/>
        </p:nvSpPr>
        <p:spPr>
          <a:xfrm>
            <a:off x="1331640" y="2782962"/>
            <a:ext cx="504000" cy="3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smtClean="0"/>
              <a:t>new</a:t>
            </a:r>
            <a:endParaRPr kumimoji="1" lang="ja-JP" altLang="en-US" sz="1200" dirty="0"/>
          </a:p>
        </p:txBody>
      </p:sp>
      <p:sp>
        <p:nvSpPr>
          <p:cNvPr id="38" name="正方形/長方形 37"/>
          <p:cNvSpPr/>
          <p:nvPr/>
        </p:nvSpPr>
        <p:spPr>
          <a:xfrm>
            <a:off x="4824208" y="1918866"/>
            <a:ext cx="1620000" cy="3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t>/40/1000/</a:t>
            </a:r>
            <a:r>
              <a:rPr lang="en-US" altLang="ja-JP" sz="1200" dirty="0" err="1" smtClean="0"/>
              <a:t>ticker.btb</a:t>
            </a:r>
            <a:endParaRPr kumimoji="1" lang="en-US" altLang="ja-JP" sz="2000" dirty="0" smtClean="0"/>
          </a:p>
        </p:txBody>
      </p:sp>
      <p:sp>
        <p:nvSpPr>
          <p:cNvPr id="39" name="正方形/長方形 38"/>
          <p:cNvSpPr/>
          <p:nvPr/>
        </p:nvSpPr>
        <p:spPr>
          <a:xfrm>
            <a:off x="6408240" y="1918866"/>
            <a:ext cx="324000" cy="3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40" name="フローチャート : 組合せ 39"/>
          <p:cNvSpPr/>
          <p:nvPr/>
        </p:nvSpPr>
        <p:spPr>
          <a:xfrm>
            <a:off x="6471702" y="1999420"/>
            <a:ext cx="216000" cy="180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822288" y="1918866"/>
            <a:ext cx="684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42" name="正方形/長方形 41"/>
          <p:cNvSpPr/>
          <p:nvPr/>
        </p:nvSpPr>
        <p:spPr>
          <a:xfrm>
            <a:off x="4824208" y="2350914"/>
            <a:ext cx="1620000" cy="3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t>/50/1100/</a:t>
            </a:r>
            <a:r>
              <a:rPr lang="en-US" altLang="ja-JP" sz="1200" dirty="0" err="1" smtClean="0"/>
              <a:t>weather.btb</a:t>
            </a:r>
            <a:endParaRPr kumimoji="1" lang="en-US" altLang="ja-JP" sz="2000" dirty="0" smtClean="0"/>
          </a:p>
        </p:txBody>
      </p:sp>
      <p:sp>
        <p:nvSpPr>
          <p:cNvPr id="43" name="正方形/長方形 42"/>
          <p:cNvSpPr/>
          <p:nvPr/>
        </p:nvSpPr>
        <p:spPr>
          <a:xfrm>
            <a:off x="6408240" y="2350914"/>
            <a:ext cx="324000" cy="3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44" name="フローチャート : 組合せ 43"/>
          <p:cNvSpPr/>
          <p:nvPr/>
        </p:nvSpPr>
        <p:spPr>
          <a:xfrm>
            <a:off x="6471702" y="2431468"/>
            <a:ext cx="216000" cy="180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822288" y="2350914"/>
            <a:ext cx="684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cxnSp>
        <p:nvCxnSpPr>
          <p:cNvPr id="24" name="直線コネクタ 23"/>
          <p:cNvCxnSpPr/>
          <p:nvPr/>
        </p:nvCxnSpPr>
        <p:spPr>
          <a:xfrm>
            <a:off x="1142976" y="428604"/>
            <a:ext cx="6858048" cy="464347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4029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コネクタ 56"/>
          <p:cNvCxnSpPr/>
          <p:nvPr/>
        </p:nvCxnSpPr>
        <p:spPr>
          <a:xfrm rot="5400000">
            <a:off x="3455968" y="3978701"/>
            <a:ext cx="1656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rot="5400000">
            <a:off x="7632432" y="3968968"/>
            <a:ext cx="1656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rot="5400000">
            <a:off x="6264280" y="3968968"/>
            <a:ext cx="1656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rot="5400000">
            <a:off x="467656" y="4148968"/>
            <a:ext cx="2016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メニュー構成</a:t>
            </a:r>
            <a:endParaRPr lang="ja-JP" altLang="en-US" sz="2400" dirty="0"/>
          </a:p>
        </p:txBody>
      </p:sp>
      <p:sp>
        <p:nvSpPr>
          <p:cNvPr id="11" name="正方形/長方形 10"/>
          <p:cNvSpPr/>
          <p:nvPr/>
        </p:nvSpPr>
        <p:spPr>
          <a:xfrm>
            <a:off x="3707904" y="4530824"/>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smtClean="0"/>
              <a:t>❼</a:t>
            </a:r>
            <a:r>
              <a:rPr lang="en-US" altLang="ja-JP" sz="1200" dirty="0" smtClean="0"/>
              <a:t>ES</a:t>
            </a:r>
            <a:r>
              <a:rPr lang="ja-JP" altLang="en-US" sz="1200" dirty="0" smtClean="0"/>
              <a:t>コンテンツ</a:t>
            </a:r>
            <a:endParaRPr lang="en-US" altLang="ja-JP" sz="1200" dirty="0" smtClean="0"/>
          </a:p>
          <a:p>
            <a:pPr algn="ctr"/>
            <a:r>
              <a:rPr lang="ja-JP" altLang="en-US" sz="1200" dirty="0" smtClean="0"/>
              <a:t>新規登録</a:t>
            </a:r>
            <a:endParaRPr kumimoji="1" lang="en-US" altLang="ja-JP" sz="1200" dirty="0" smtClean="0"/>
          </a:p>
        </p:txBody>
      </p:sp>
      <p:sp>
        <p:nvSpPr>
          <p:cNvPr id="22" name="正方形/長方形 21"/>
          <p:cNvSpPr/>
          <p:nvPr/>
        </p:nvSpPr>
        <p:spPr>
          <a:xfrm>
            <a:off x="876732" y="4530824"/>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❹</a:t>
            </a:r>
            <a:r>
              <a:rPr kumimoji="1" lang="en-US" altLang="ja-JP" sz="1200" dirty="0" smtClean="0"/>
              <a:t>ARIB-JPEG</a:t>
            </a:r>
          </a:p>
          <a:p>
            <a:pPr algn="ctr"/>
            <a:r>
              <a:rPr kumimoji="1" lang="ja-JP" altLang="en-US" sz="1200" dirty="0" smtClean="0"/>
              <a:t>変換</a:t>
            </a:r>
            <a:endParaRPr kumimoji="1" lang="en-US" altLang="ja-JP" sz="1200" dirty="0" smtClean="0"/>
          </a:p>
          <a:p>
            <a:pPr algn="ctr"/>
            <a:r>
              <a:rPr lang="ja-JP" altLang="en-US" sz="1200" dirty="0" smtClean="0"/>
              <a:t>（単機能）</a:t>
            </a:r>
            <a:endParaRPr kumimoji="1" lang="ja-JP" altLang="en-US" sz="1200" dirty="0"/>
          </a:p>
        </p:txBody>
      </p:sp>
      <p:cxnSp>
        <p:nvCxnSpPr>
          <p:cNvPr id="27" name="直線コネクタ 26"/>
          <p:cNvCxnSpPr/>
          <p:nvPr/>
        </p:nvCxnSpPr>
        <p:spPr>
          <a:xfrm rot="5400000">
            <a:off x="4608432" y="-711032"/>
            <a:ext cx="0" cy="7704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4436583" y="332656"/>
            <a:ext cx="10451" cy="28000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3824515" y="1844824"/>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メインメニュー</a:t>
            </a:r>
            <a:endParaRPr kumimoji="1" lang="ja-JP" altLang="en-US" sz="1200" dirty="0"/>
          </a:p>
        </p:txBody>
      </p:sp>
      <p:sp>
        <p:nvSpPr>
          <p:cNvPr id="10" name="正方形/長方形 9"/>
          <p:cNvSpPr/>
          <p:nvPr/>
        </p:nvSpPr>
        <p:spPr>
          <a:xfrm>
            <a:off x="3707904" y="3409139"/>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smtClean="0"/>
              <a:t>❻</a:t>
            </a:r>
            <a:r>
              <a:rPr lang="en-US" altLang="ja-JP" sz="1200" dirty="0" smtClean="0"/>
              <a:t>ES</a:t>
            </a:r>
            <a:r>
              <a:rPr lang="ja-JP" altLang="en-US" sz="1200" dirty="0" smtClean="0"/>
              <a:t>コンテンツ</a:t>
            </a:r>
            <a:endParaRPr lang="en-US" altLang="ja-JP" sz="1200" dirty="0" smtClean="0"/>
          </a:p>
          <a:p>
            <a:pPr algn="ctr"/>
            <a:r>
              <a:rPr lang="ja-JP" altLang="en-US" sz="1200" dirty="0" smtClean="0"/>
              <a:t>登録</a:t>
            </a:r>
            <a:r>
              <a:rPr lang="ja-JP" altLang="en-US" sz="1200" dirty="0"/>
              <a:t>一覧</a:t>
            </a:r>
            <a:endParaRPr kumimoji="1" lang="ja-JP" altLang="en-US" sz="1200" dirty="0"/>
          </a:p>
        </p:txBody>
      </p:sp>
      <p:sp>
        <p:nvSpPr>
          <p:cNvPr id="48" name="正方形/長方形 47"/>
          <p:cNvSpPr/>
          <p:nvPr/>
        </p:nvSpPr>
        <p:spPr>
          <a:xfrm>
            <a:off x="6444208" y="3420492"/>
            <a:ext cx="1224136" cy="914400"/>
          </a:xfrm>
          <a:prstGeom prst="rect">
            <a:avLst/>
          </a:prstGeom>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本番系</a:t>
            </a:r>
            <a:endParaRPr kumimoji="1" lang="en-US" altLang="ja-JP" sz="1200" dirty="0" smtClean="0"/>
          </a:p>
          <a:p>
            <a:pPr algn="ctr"/>
            <a:r>
              <a:rPr lang="ja-JP" altLang="en-US" sz="1200" dirty="0"/>
              <a:t>運用メニュー</a:t>
            </a:r>
            <a:endParaRPr kumimoji="1" lang="ja-JP" altLang="en-US" sz="1200" dirty="0"/>
          </a:p>
        </p:txBody>
      </p:sp>
      <p:sp>
        <p:nvSpPr>
          <p:cNvPr id="49" name="正方形/長方形 48"/>
          <p:cNvSpPr/>
          <p:nvPr/>
        </p:nvSpPr>
        <p:spPr>
          <a:xfrm>
            <a:off x="7812360" y="3420492"/>
            <a:ext cx="1224136" cy="914400"/>
          </a:xfrm>
          <a:prstGeom prst="rect">
            <a:avLst/>
          </a:prstGeom>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1200" dirty="0" smtClean="0"/>
              <a:t>検証系</a:t>
            </a:r>
            <a:endParaRPr kumimoji="1" lang="en-US" altLang="ja-JP" sz="1200" dirty="0" smtClean="0"/>
          </a:p>
          <a:p>
            <a:pPr algn="ctr"/>
            <a:r>
              <a:rPr lang="ja-JP" altLang="en-US" sz="1200" dirty="0"/>
              <a:t>運用メニュー</a:t>
            </a:r>
            <a:endParaRPr kumimoji="1" lang="ja-JP" altLang="en-US" sz="1200" dirty="0"/>
          </a:p>
        </p:txBody>
      </p:sp>
      <p:cxnSp>
        <p:nvCxnSpPr>
          <p:cNvPr id="55" name="直線コネクタ 54"/>
          <p:cNvCxnSpPr/>
          <p:nvPr/>
        </p:nvCxnSpPr>
        <p:spPr>
          <a:xfrm rot="5400000">
            <a:off x="557576" y="3338968"/>
            <a:ext cx="396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rot="5400000">
            <a:off x="5292120" y="3500968"/>
            <a:ext cx="720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rot="5400000">
            <a:off x="1979824" y="4148968"/>
            <a:ext cx="2016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2339752" y="4530824"/>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❺バイナリ変換</a:t>
            </a:r>
            <a:endParaRPr kumimoji="1" lang="en-US" altLang="ja-JP" sz="1200" dirty="0" smtClean="0"/>
          </a:p>
          <a:p>
            <a:pPr algn="ctr"/>
            <a:r>
              <a:rPr lang="ja-JP" altLang="en-US" sz="1200" dirty="0" smtClean="0"/>
              <a:t>（単機能）</a:t>
            </a:r>
            <a:endParaRPr kumimoji="1" lang="ja-JP" altLang="en-US" sz="1200" dirty="0"/>
          </a:p>
        </p:txBody>
      </p:sp>
      <p:sp>
        <p:nvSpPr>
          <p:cNvPr id="2" name="フローチャート : 複数書類 1"/>
          <p:cNvSpPr/>
          <p:nvPr/>
        </p:nvSpPr>
        <p:spPr>
          <a:xfrm>
            <a:off x="7812360" y="4566156"/>
            <a:ext cx="1224136" cy="1023084"/>
          </a:xfrm>
          <a:prstGeom prst="flowChartMultidocument">
            <a:avLst/>
          </a:prstGeom>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ja-JP" altLang="en-US" sz="1200">
              <a:solidFill>
                <a:schemeClr val="dk1"/>
              </a:solidFill>
            </a:endParaRPr>
          </a:p>
        </p:txBody>
      </p:sp>
      <p:sp>
        <p:nvSpPr>
          <p:cNvPr id="63" name="フローチャート : 複数書類 62"/>
          <p:cNvSpPr/>
          <p:nvPr/>
        </p:nvSpPr>
        <p:spPr>
          <a:xfrm>
            <a:off x="6444208" y="4551184"/>
            <a:ext cx="1224136" cy="1023084"/>
          </a:xfrm>
          <a:prstGeom prst="flowChartMultidocument">
            <a:avLst/>
          </a:prstGeom>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200"/>
          </a:p>
        </p:txBody>
      </p:sp>
      <p:sp>
        <p:nvSpPr>
          <p:cNvPr id="6" name="正方形/長方形 5"/>
          <p:cNvSpPr/>
          <p:nvPr/>
        </p:nvSpPr>
        <p:spPr>
          <a:xfrm>
            <a:off x="3824515" y="548680"/>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❶ログイン</a:t>
            </a:r>
            <a:endParaRPr kumimoji="1" lang="ja-JP" altLang="en-US" dirty="0"/>
          </a:p>
        </p:txBody>
      </p:sp>
      <p:cxnSp>
        <p:nvCxnSpPr>
          <p:cNvPr id="34" name="直線コネクタ 33"/>
          <p:cNvCxnSpPr/>
          <p:nvPr/>
        </p:nvCxnSpPr>
        <p:spPr>
          <a:xfrm rot="5400000">
            <a:off x="1986616" y="3402701"/>
            <a:ext cx="50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619672" y="3421380"/>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❸ログ確認</a:t>
            </a:r>
            <a:endParaRPr kumimoji="1" lang="ja-JP" altLang="en-US" sz="1200" dirty="0"/>
          </a:p>
        </p:txBody>
      </p:sp>
      <p:sp>
        <p:nvSpPr>
          <p:cNvPr id="9" name="正方形/長方形 8"/>
          <p:cNvSpPr/>
          <p:nvPr/>
        </p:nvSpPr>
        <p:spPr>
          <a:xfrm>
            <a:off x="107504" y="3425222"/>
            <a:ext cx="1224136" cy="914400"/>
          </a:xfrm>
          <a:prstGeom prst="rect">
            <a:avLst/>
          </a:prstGeom>
          <a:ln>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t>❷ユーザ管理</a:t>
            </a:r>
          </a:p>
        </p:txBody>
      </p:sp>
      <p:sp>
        <p:nvSpPr>
          <p:cNvPr id="29" name="正方形/長方形 28"/>
          <p:cNvSpPr/>
          <p:nvPr/>
        </p:nvSpPr>
        <p:spPr>
          <a:xfrm>
            <a:off x="5048651" y="3425222"/>
            <a:ext cx="1224136" cy="914400"/>
          </a:xfrm>
          <a:prstGeom prst="rect">
            <a:avLst/>
          </a:prstGeom>
          <a:ln>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❽設定</a:t>
            </a:r>
            <a:endParaRPr kumimoji="1" lang="ja-JP" altLang="en-US" sz="1200" dirty="0"/>
          </a:p>
        </p:txBody>
      </p:sp>
      <p:sp>
        <p:nvSpPr>
          <p:cNvPr id="32" name="線吹き出し 1 (枠付き) 31"/>
          <p:cNvSpPr/>
          <p:nvPr/>
        </p:nvSpPr>
        <p:spPr>
          <a:xfrm>
            <a:off x="5508104" y="1794063"/>
            <a:ext cx="1332148" cy="1015922"/>
          </a:xfrm>
          <a:prstGeom prst="borderCallout1">
            <a:avLst>
              <a:gd name="adj1" fmla="val 100457"/>
              <a:gd name="adj2" fmla="val 19798"/>
              <a:gd name="adj3" fmla="val 157173"/>
              <a:gd name="adj4" fmla="val -10621"/>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200" dirty="0" smtClean="0"/>
              <a:t>開発者権限専用のメニュー</a:t>
            </a:r>
            <a:endParaRPr kumimoji="1" lang="ja-JP" altLang="en-US" sz="1200" dirty="0"/>
          </a:p>
        </p:txBody>
      </p:sp>
      <p:sp>
        <p:nvSpPr>
          <p:cNvPr id="28" name="線吹き出し 1 (枠付き) 27"/>
          <p:cNvSpPr/>
          <p:nvPr/>
        </p:nvSpPr>
        <p:spPr>
          <a:xfrm>
            <a:off x="539552" y="1794063"/>
            <a:ext cx="1332148" cy="1015922"/>
          </a:xfrm>
          <a:prstGeom prst="borderCallout1">
            <a:avLst>
              <a:gd name="adj1" fmla="val 100457"/>
              <a:gd name="adj2" fmla="val 19798"/>
              <a:gd name="adj3" fmla="val 157173"/>
              <a:gd name="adj4" fmla="val -10621"/>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200" dirty="0"/>
              <a:t>アドミン（責任者）</a:t>
            </a:r>
            <a:r>
              <a:rPr kumimoji="1" lang="ja-JP" altLang="en-US" sz="1200" dirty="0" smtClean="0"/>
              <a:t>権限専用のメニュー</a:t>
            </a:r>
            <a:endParaRPr kumimoji="1" lang="ja-JP" altLang="en-US" sz="1200" dirty="0"/>
          </a:p>
        </p:txBody>
      </p:sp>
      <p:sp>
        <p:nvSpPr>
          <p:cNvPr id="30" name="線吹き出し 1 (枠付き) 29"/>
          <p:cNvSpPr/>
          <p:nvPr/>
        </p:nvSpPr>
        <p:spPr>
          <a:xfrm>
            <a:off x="7524328" y="1794063"/>
            <a:ext cx="1332148" cy="1015922"/>
          </a:xfrm>
          <a:prstGeom prst="borderCallout1">
            <a:avLst>
              <a:gd name="adj1" fmla="val 100457"/>
              <a:gd name="adj2" fmla="val 19798"/>
              <a:gd name="adj3" fmla="val 157173"/>
              <a:gd name="adj4" fmla="val -10621"/>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200" dirty="0"/>
              <a:t>オペレータ</a:t>
            </a:r>
            <a:r>
              <a:rPr kumimoji="1" lang="ja-JP" altLang="en-US" sz="1200" dirty="0" smtClean="0"/>
              <a:t>権限で有効なのは基本、運用メニューのみ</a:t>
            </a:r>
            <a:endParaRPr kumimoji="1" lang="ja-JP" altLang="en-US" sz="1200" dirty="0"/>
          </a:p>
        </p:txBody>
      </p:sp>
      <p:cxnSp>
        <p:nvCxnSpPr>
          <p:cNvPr id="5" name="直線コネクタ 4"/>
          <p:cNvCxnSpPr>
            <a:stCxn id="30" idx="1"/>
          </p:cNvCxnSpPr>
          <p:nvPr/>
        </p:nvCxnSpPr>
        <p:spPr>
          <a:xfrm flipH="1">
            <a:off x="8028385" y="2809985"/>
            <a:ext cx="162017" cy="565113"/>
          </a:xfrm>
          <a:prstGeom prst="line">
            <a:avLst/>
          </a:prstGeom>
        </p:spPr>
        <p:style>
          <a:lnRef idx="2">
            <a:schemeClr val="accent6"/>
          </a:lnRef>
          <a:fillRef idx="1">
            <a:schemeClr val="lt1"/>
          </a:fillRef>
          <a:effectRef idx="0">
            <a:schemeClr val="accent6"/>
          </a:effectRef>
          <a:fontRef idx="minor">
            <a:schemeClr val="dk1"/>
          </a:fontRef>
        </p:style>
      </p:cxnSp>
      <p:cxnSp>
        <p:nvCxnSpPr>
          <p:cNvPr id="38" name="直線コネクタ 37"/>
          <p:cNvCxnSpPr/>
          <p:nvPr/>
        </p:nvCxnSpPr>
        <p:spPr>
          <a:xfrm>
            <a:off x="142844" y="3429000"/>
            <a:ext cx="1214446" cy="9286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71472" y="1857364"/>
            <a:ext cx="1214446" cy="9286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3714744" y="3429000"/>
            <a:ext cx="1214446" cy="9286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714744" y="4572008"/>
            <a:ext cx="1214446" cy="9286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7786710" y="3429000"/>
            <a:ext cx="1214446" cy="9286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7786710" y="4572008"/>
            <a:ext cx="1214446" cy="9286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49440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⑮ＥＭ発行</a:t>
            </a:r>
            <a:endParaRPr lang="ja-JP" altLang="en-US" sz="2400" dirty="0"/>
          </a:p>
        </p:txBody>
      </p:sp>
      <p:sp>
        <p:nvSpPr>
          <p:cNvPr id="6" name="正方形/長方形 5"/>
          <p:cNvSpPr/>
          <p:nvPr/>
        </p:nvSpPr>
        <p:spPr>
          <a:xfrm>
            <a:off x="1151620" y="405828"/>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1583639" cy="464871"/>
          </a:xfrm>
          <a:prstGeom prst="rect">
            <a:avLst/>
          </a:prstGeom>
          <a:noFill/>
        </p:spPr>
        <p:txBody>
          <a:bodyPr wrap="none" rtlCol="0">
            <a:spAutoFit/>
          </a:bodyPr>
          <a:lstStyle/>
          <a:p>
            <a:pPr>
              <a:lnSpc>
                <a:spcPct val="150000"/>
              </a:lnSpc>
            </a:pPr>
            <a:r>
              <a:rPr kumimoji="1" lang="en-US" altLang="ja-JP" dirty="0" smtClean="0"/>
              <a:t>Event Message</a:t>
            </a:r>
            <a:endParaRPr kumimoji="1" lang="ja-JP" altLang="en-US" dirty="0"/>
          </a:p>
        </p:txBody>
      </p:sp>
      <p:sp>
        <p:nvSpPr>
          <p:cNvPr id="9" name="テキスト ボックス 8"/>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2" name="テキスト ボックス 11"/>
          <p:cNvSpPr txBox="1"/>
          <p:nvPr/>
        </p:nvSpPr>
        <p:spPr>
          <a:xfrm>
            <a:off x="1403648" y="1268760"/>
            <a:ext cx="3816424" cy="2123658"/>
          </a:xfrm>
          <a:prstGeom prst="rect">
            <a:avLst/>
          </a:prstGeom>
          <a:noFill/>
        </p:spPr>
        <p:txBody>
          <a:bodyPr wrap="square" rtlCol="0">
            <a:spAutoFit/>
          </a:bodyPr>
          <a:lstStyle/>
          <a:p>
            <a:pPr>
              <a:lnSpc>
                <a:spcPct val="150000"/>
              </a:lnSpc>
            </a:pPr>
            <a:r>
              <a:rPr kumimoji="1" lang="en-US" altLang="ja-JP" dirty="0" smtClean="0"/>
              <a:t>EM setting</a:t>
            </a:r>
          </a:p>
          <a:p>
            <a:pPr>
              <a:lnSpc>
                <a:spcPct val="150000"/>
              </a:lnSpc>
            </a:pPr>
            <a:r>
              <a:rPr lang="en-US" altLang="ja-JP" sz="1400" dirty="0" smtClean="0"/>
              <a:t>ES</a:t>
            </a:r>
          </a:p>
          <a:p>
            <a:pPr>
              <a:lnSpc>
                <a:spcPct val="150000"/>
              </a:lnSpc>
            </a:pPr>
            <a:r>
              <a:rPr lang="en-US" altLang="ja-JP" sz="1400" dirty="0" err="1" smtClean="0"/>
              <a:t>Message_id</a:t>
            </a:r>
            <a:endParaRPr lang="en-US" altLang="ja-JP" sz="1400" dirty="0" smtClean="0"/>
          </a:p>
          <a:p>
            <a:pPr>
              <a:lnSpc>
                <a:spcPct val="150000"/>
              </a:lnSpc>
            </a:pPr>
            <a:r>
              <a:rPr lang="en-US" altLang="ja-JP" sz="1400" dirty="0" err="1" smtClean="0"/>
              <a:t>Message_group_id</a:t>
            </a:r>
            <a:endParaRPr lang="en-US" altLang="ja-JP" sz="1400" dirty="0" smtClean="0"/>
          </a:p>
          <a:p>
            <a:pPr>
              <a:lnSpc>
                <a:spcPct val="150000"/>
              </a:lnSpc>
            </a:pPr>
            <a:r>
              <a:rPr lang="en-US" altLang="ja-JP" sz="1400" dirty="0" err="1" smtClean="0"/>
              <a:t>Message_version</a:t>
            </a:r>
            <a:endParaRPr lang="en-US" altLang="ja-JP" sz="1400" dirty="0" smtClean="0"/>
          </a:p>
          <a:p>
            <a:pPr>
              <a:lnSpc>
                <a:spcPct val="150000"/>
              </a:lnSpc>
            </a:pPr>
            <a:r>
              <a:rPr lang="en-US" altLang="ja-JP" sz="1400" dirty="0" err="1" smtClean="0"/>
              <a:t>Private_data</a:t>
            </a:r>
            <a:endParaRPr lang="ja-JP" altLang="en-US" sz="1400" dirty="0"/>
          </a:p>
        </p:txBody>
      </p:sp>
      <p:cxnSp>
        <p:nvCxnSpPr>
          <p:cNvPr id="13" name="直線コネクタ 12"/>
          <p:cNvCxnSpPr/>
          <p:nvPr/>
        </p:nvCxnSpPr>
        <p:spPr>
          <a:xfrm flipV="1">
            <a:off x="1331640" y="1700808"/>
            <a:ext cx="622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3491880" y="1776285"/>
            <a:ext cx="1077827" cy="216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ja-JP" sz="1200" dirty="0" smtClean="0"/>
              <a:t>/50</a:t>
            </a:r>
            <a:endParaRPr lang="en-US" altLang="ja-JP" sz="1200" dirty="0"/>
          </a:p>
        </p:txBody>
      </p:sp>
      <p:sp>
        <p:nvSpPr>
          <p:cNvPr id="15" name="正方形/長方形 14"/>
          <p:cNvSpPr/>
          <p:nvPr/>
        </p:nvSpPr>
        <p:spPr>
          <a:xfrm>
            <a:off x="4659732" y="1772816"/>
            <a:ext cx="216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16" name="フローチャート : 組合せ 15"/>
          <p:cNvSpPr/>
          <p:nvPr/>
        </p:nvSpPr>
        <p:spPr>
          <a:xfrm>
            <a:off x="4698184" y="1842364"/>
            <a:ext cx="144000" cy="108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3491880" y="2093192"/>
            <a:ext cx="1077827" cy="216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ja-JP" sz="1200" dirty="0" smtClean="0"/>
              <a:t>1</a:t>
            </a:r>
            <a:endParaRPr lang="en-US" altLang="ja-JP" sz="1200" dirty="0"/>
          </a:p>
        </p:txBody>
      </p:sp>
      <p:sp>
        <p:nvSpPr>
          <p:cNvPr id="20" name="正方形/長方形 19"/>
          <p:cNvSpPr/>
          <p:nvPr/>
        </p:nvSpPr>
        <p:spPr>
          <a:xfrm>
            <a:off x="3491880" y="2420912"/>
            <a:ext cx="1077827" cy="216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ja-JP" sz="1200" dirty="0" smtClean="0"/>
              <a:t>1</a:t>
            </a:r>
            <a:endParaRPr lang="en-US" altLang="ja-JP" sz="1200" dirty="0"/>
          </a:p>
        </p:txBody>
      </p:sp>
      <p:sp>
        <p:nvSpPr>
          <p:cNvPr id="21" name="正方形/長方形 20"/>
          <p:cNvSpPr/>
          <p:nvPr/>
        </p:nvSpPr>
        <p:spPr>
          <a:xfrm>
            <a:off x="4659732" y="2417443"/>
            <a:ext cx="216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sp>
        <p:nvSpPr>
          <p:cNvPr id="22" name="フローチャート : 組合せ 21"/>
          <p:cNvSpPr/>
          <p:nvPr/>
        </p:nvSpPr>
        <p:spPr>
          <a:xfrm>
            <a:off x="4698184" y="2486991"/>
            <a:ext cx="144000" cy="1080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3491880" y="2747444"/>
            <a:ext cx="1077827" cy="216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ja-JP" sz="1200" dirty="0"/>
              <a:t>0</a:t>
            </a:r>
          </a:p>
        </p:txBody>
      </p:sp>
      <p:sp>
        <p:nvSpPr>
          <p:cNvPr id="24" name="正方形/長方形 23"/>
          <p:cNvSpPr/>
          <p:nvPr/>
        </p:nvSpPr>
        <p:spPr>
          <a:xfrm>
            <a:off x="4659732" y="2743975"/>
            <a:ext cx="324000" cy="216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ja-JP" sz="1000" dirty="0" smtClean="0"/>
              <a:t>+1</a:t>
            </a:r>
          </a:p>
          <a:p>
            <a:pPr algn="ctr"/>
            <a:endParaRPr kumimoji="1" lang="ja-JP" altLang="en-US" sz="1000" dirty="0"/>
          </a:p>
        </p:txBody>
      </p:sp>
      <p:sp>
        <p:nvSpPr>
          <p:cNvPr id="26" name="正方形/長方形 25"/>
          <p:cNvSpPr/>
          <p:nvPr/>
        </p:nvSpPr>
        <p:spPr>
          <a:xfrm>
            <a:off x="3491879" y="3068984"/>
            <a:ext cx="3708000" cy="216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ja-JP" sz="1200" dirty="0" smtClean="0"/>
              <a:t>Text-data something….</a:t>
            </a:r>
            <a:endParaRPr lang="en-US" altLang="ja-JP" sz="1200" dirty="0"/>
          </a:p>
        </p:txBody>
      </p:sp>
      <p:sp>
        <p:nvSpPr>
          <p:cNvPr id="29" name="正方形/長方形 28"/>
          <p:cNvSpPr/>
          <p:nvPr/>
        </p:nvSpPr>
        <p:spPr>
          <a:xfrm>
            <a:off x="6372200" y="4653136"/>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cancel</a:t>
            </a:r>
            <a:endParaRPr kumimoji="1" lang="ja-JP" altLang="en-US" sz="1600" dirty="0"/>
          </a:p>
        </p:txBody>
      </p:sp>
      <p:sp>
        <p:nvSpPr>
          <p:cNvPr id="30" name="正方形/長方形 29"/>
          <p:cNvSpPr/>
          <p:nvPr/>
        </p:nvSpPr>
        <p:spPr>
          <a:xfrm>
            <a:off x="5328192" y="4653136"/>
            <a:ext cx="972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Fire</a:t>
            </a:r>
            <a:endParaRPr kumimoji="1" lang="ja-JP" altLang="en-US" sz="1600" dirty="0"/>
          </a:p>
        </p:txBody>
      </p:sp>
      <p:sp>
        <p:nvSpPr>
          <p:cNvPr id="31" name="テキスト ボックス 30"/>
          <p:cNvSpPr txBox="1"/>
          <p:nvPr/>
        </p:nvSpPr>
        <p:spPr>
          <a:xfrm flipH="1">
            <a:off x="1097813" y="5301208"/>
            <a:ext cx="7578642" cy="523220"/>
          </a:xfrm>
          <a:prstGeom prst="rect">
            <a:avLst/>
          </a:prstGeom>
          <a:noFill/>
        </p:spPr>
        <p:txBody>
          <a:bodyPr wrap="square" rtlCol="0">
            <a:spAutoFit/>
          </a:bodyPr>
          <a:lstStyle/>
          <a:p>
            <a:r>
              <a:rPr lang="ja-JP" altLang="en-US" sz="1400" dirty="0" smtClean="0"/>
              <a:t>基本は即時発火</a:t>
            </a:r>
            <a:r>
              <a:rPr lang="en-US" altLang="ja-JP" sz="1400" dirty="0" smtClean="0"/>
              <a:t>EM</a:t>
            </a:r>
            <a:r>
              <a:rPr lang="ja-JP" altLang="en-US" sz="1400" dirty="0" smtClean="0"/>
              <a:t>のみ、複数（連続）発火は要検討</a:t>
            </a:r>
            <a:endParaRPr lang="en-US" altLang="ja-JP" sz="1400" dirty="0" smtClean="0"/>
          </a:p>
          <a:p>
            <a:r>
              <a:rPr kumimoji="1" lang="ja-JP" altLang="en-US" sz="1400" dirty="0" smtClean="0"/>
              <a:t>時限発火</a:t>
            </a:r>
            <a:r>
              <a:rPr lang="ja-JP" altLang="en-US" sz="1400" dirty="0"/>
              <a:t>をやるか</a:t>
            </a:r>
            <a:r>
              <a:rPr lang="ja-JP" altLang="en-US" sz="1400" dirty="0" smtClean="0"/>
              <a:t>はさらに検討</a:t>
            </a:r>
            <a:endParaRPr kumimoji="1" lang="en-US" altLang="ja-JP" sz="1400" dirty="0" smtClean="0"/>
          </a:p>
        </p:txBody>
      </p:sp>
      <p:cxnSp>
        <p:nvCxnSpPr>
          <p:cNvPr id="25" name="直線コネクタ 24"/>
          <p:cNvCxnSpPr/>
          <p:nvPr/>
        </p:nvCxnSpPr>
        <p:spPr>
          <a:xfrm>
            <a:off x="1142976" y="428604"/>
            <a:ext cx="6858048" cy="464347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42811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35" name="正方形/長方形 34"/>
          <p:cNvSpPr/>
          <p:nvPr/>
        </p:nvSpPr>
        <p:spPr>
          <a:xfrm>
            <a:off x="1475656" y="3016805"/>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t>手動入力</a:t>
            </a:r>
            <a:endParaRPr lang="en-US" altLang="ja-JP" sz="1200" dirty="0"/>
          </a:p>
          <a:p>
            <a:pPr algn="ctr"/>
            <a:r>
              <a:rPr lang="ja-JP" altLang="en-US" sz="1200" dirty="0"/>
              <a:t>一覧</a:t>
            </a:r>
          </a:p>
        </p:txBody>
      </p:sp>
      <p:sp>
        <p:nvSpPr>
          <p:cNvPr id="36" name="正方形/長方形 35"/>
          <p:cNvSpPr/>
          <p:nvPr/>
        </p:nvSpPr>
        <p:spPr>
          <a:xfrm>
            <a:off x="6444208" y="1578496"/>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t>直接更新</a:t>
            </a:r>
          </a:p>
        </p:txBody>
      </p:sp>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⑯緊急停止</a:t>
            </a:r>
            <a:endParaRPr lang="ja-JP" altLang="en-US" sz="2400"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9" name="テキスト ボックス 8"/>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cxnSp>
        <p:nvCxnSpPr>
          <p:cNvPr id="10" name="直線コネクタ 9"/>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12" name="テキスト ボックス 11"/>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3" name="正方形/長方形 12"/>
          <p:cNvSpPr/>
          <p:nvPr/>
        </p:nvSpPr>
        <p:spPr>
          <a:xfrm>
            <a:off x="1475656" y="1506488"/>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t>編成</a:t>
            </a:r>
            <a:endParaRPr kumimoji="1" lang="ja-JP" altLang="en-US" sz="1200" dirty="0"/>
          </a:p>
        </p:txBody>
      </p:sp>
      <p:sp>
        <p:nvSpPr>
          <p:cNvPr id="14" name="正方形/長方形 13"/>
          <p:cNvSpPr/>
          <p:nvPr/>
        </p:nvSpPr>
        <p:spPr>
          <a:xfrm>
            <a:off x="3923928" y="1506488"/>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編成</a:t>
            </a:r>
            <a:endParaRPr kumimoji="1" lang="ja-JP" altLang="en-US" sz="1200" dirty="0"/>
          </a:p>
        </p:txBody>
      </p:sp>
      <p:sp>
        <p:nvSpPr>
          <p:cNvPr id="15" name="正方形/長方形 14"/>
          <p:cNvSpPr/>
          <p:nvPr/>
        </p:nvSpPr>
        <p:spPr>
          <a:xfrm>
            <a:off x="6418292" y="3018656"/>
            <a:ext cx="1224136" cy="914400"/>
          </a:xfrm>
          <a:prstGeom prst="rect">
            <a:avLst/>
          </a:prstGeom>
          <a:solidFill>
            <a:schemeClr val="accent2">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緊急停止</a:t>
            </a:r>
            <a:endParaRPr kumimoji="1" lang="ja-JP" altLang="en-US" sz="1200" dirty="0"/>
          </a:p>
        </p:txBody>
      </p:sp>
      <p:sp>
        <p:nvSpPr>
          <p:cNvPr id="17" name="正方形/長方形 16"/>
          <p:cNvSpPr/>
          <p:nvPr/>
        </p:nvSpPr>
        <p:spPr>
          <a:xfrm>
            <a:off x="3923928" y="2708920"/>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ＥＭ発行</a:t>
            </a:r>
            <a:endParaRPr kumimoji="1" lang="ja-JP" altLang="en-US" sz="1200" dirty="0"/>
          </a:p>
        </p:txBody>
      </p:sp>
      <p:sp>
        <p:nvSpPr>
          <p:cNvPr id="18" name="正方形/長方形 17"/>
          <p:cNvSpPr/>
          <p:nvPr/>
        </p:nvSpPr>
        <p:spPr>
          <a:xfrm>
            <a:off x="2555776" y="2708920"/>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ログ確認</a:t>
            </a:r>
            <a:endParaRPr kumimoji="1" lang="ja-JP" altLang="en-US" sz="1200" dirty="0"/>
          </a:p>
        </p:txBody>
      </p:sp>
      <p:sp>
        <p:nvSpPr>
          <p:cNvPr id="19" name="正方形/長方形 18"/>
          <p:cNvSpPr/>
          <p:nvPr/>
        </p:nvSpPr>
        <p:spPr>
          <a:xfrm>
            <a:off x="5292080" y="2708920"/>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バイナリ変換</a:t>
            </a:r>
            <a:endParaRPr kumimoji="1" lang="en-US" altLang="ja-JP" sz="1200" dirty="0" smtClean="0"/>
          </a:p>
          <a:p>
            <a:pPr algn="ctr"/>
            <a:r>
              <a:rPr lang="ja-JP" altLang="en-US" sz="1200" dirty="0" smtClean="0"/>
              <a:t>（単機能）</a:t>
            </a:r>
            <a:endParaRPr kumimoji="1" lang="ja-JP" altLang="en-US" sz="1200" dirty="0"/>
          </a:p>
        </p:txBody>
      </p:sp>
      <p:sp>
        <p:nvSpPr>
          <p:cNvPr id="21" name="正方形/長方形 20"/>
          <p:cNvSpPr/>
          <p:nvPr/>
        </p:nvSpPr>
        <p:spPr>
          <a:xfrm>
            <a:off x="2555776" y="1510537"/>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ＢＣＭＬ</a:t>
            </a:r>
            <a:endParaRPr kumimoji="1" lang="en-US" altLang="ja-JP" sz="1200" dirty="0" smtClean="0"/>
          </a:p>
          <a:p>
            <a:pPr algn="ctr"/>
            <a:r>
              <a:rPr kumimoji="1" lang="ja-JP" altLang="en-US" sz="1200" dirty="0" smtClean="0"/>
              <a:t>コンテンツ一覧</a:t>
            </a:r>
            <a:endParaRPr kumimoji="1" lang="ja-JP" altLang="en-US" sz="1200" dirty="0"/>
          </a:p>
        </p:txBody>
      </p:sp>
      <p:sp>
        <p:nvSpPr>
          <p:cNvPr id="23" name="正方形/長方形 22"/>
          <p:cNvSpPr/>
          <p:nvPr/>
        </p:nvSpPr>
        <p:spPr>
          <a:xfrm>
            <a:off x="5292080" y="1510537"/>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自動取り込み</a:t>
            </a:r>
            <a:endParaRPr kumimoji="1" lang="en-US" altLang="ja-JP" sz="1200" dirty="0" smtClean="0"/>
          </a:p>
          <a:p>
            <a:pPr algn="ctr"/>
            <a:r>
              <a:rPr lang="ja-JP" altLang="en-US" sz="1200" dirty="0"/>
              <a:t>一覧</a:t>
            </a:r>
            <a:endParaRPr kumimoji="1" lang="ja-JP" altLang="en-US" sz="1200" dirty="0"/>
          </a:p>
        </p:txBody>
      </p:sp>
      <p:sp>
        <p:nvSpPr>
          <p:cNvPr id="24" name="テキスト ボックス 23"/>
          <p:cNvSpPr txBox="1"/>
          <p:nvPr/>
        </p:nvSpPr>
        <p:spPr>
          <a:xfrm>
            <a:off x="1362694" y="548680"/>
            <a:ext cx="2076402" cy="507831"/>
          </a:xfrm>
          <a:prstGeom prst="rect">
            <a:avLst/>
          </a:prstGeom>
          <a:noFill/>
        </p:spPr>
        <p:txBody>
          <a:bodyPr wrap="none" rtlCol="0">
            <a:spAutoFit/>
          </a:bodyPr>
          <a:lstStyle/>
          <a:p>
            <a:pPr>
              <a:lnSpc>
                <a:spcPct val="150000"/>
              </a:lnSpc>
            </a:pPr>
            <a:r>
              <a:rPr kumimoji="1" lang="en-US" altLang="ja-JP" dirty="0" smtClean="0"/>
              <a:t>OA Operation Menu</a:t>
            </a:r>
            <a:endParaRPr kumimoji="1" lang="ja-JP" altLang="en-US" dirty="0"/>
          </a:p>
        </p:txBody>
      </p:sp>
      <p:sp>
        <p:nvSpPr>
          <p:cNvPr id="25" name="正方形/長方形 24"/>
          <p:cNvSpPr/>
          <p:nvPr/>
        </p:nvSpPr>
        <p:spPr>
          <a:xfrm>
            <a:off x="2195737" y="1268760"/>
            <a:ext cx="4752528" cy="2808312"/>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sz="3200" dirty="0" smtClean="0"/>
              <a:t>Warning!</a:t>
            </a:r>
          </a:p>
          <a:p>
            <a:endParaRPr lang="en-US" altLang="ja-JP" sz="1400" dirty="0" smtClean="0"/>
          </a:p>
          <a:p>
            <a:r>
              <a:rPr lang="ja-JP" altLang="en-US" sz="1400" dirty="0" smtClean="0"/>
              <a:t>緊急停止コンテンツに切り替えます。</a:t>
            </a:r>
            <a:endParaRPr lang="en-US" altLang="ja-JP" sz="1400" dirty="0" smtClean="0"/>
          </a:p>
          <a:p>
            <a:endParaRPr kumimoji="1" lang="ja-JP" altLang="en-US" sz="1400" dirty="0"/>
          </a:p>
        </p:txBody>
      </p:sp>
      <p:sp>
        <p:nvSpPr>
          <p:cNvPr id="27" name="正方形/長方形 26"/>
          <p:cNvSpPr/>
          <p:nvPr/>
        </p:nvSpPr>
        <p:spPr>
          <a:xfrm>
            <a:off x="4644008" y="350100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a:t>C</a:t>
            </a:r>
            <a:r>
              <a:rPr kumimoji="1" lang="en-US" altLang="ja-JP" sz="1600" dirty="0" smtClean="0"/>
              <a:t>ancel</a:t>
            </a:r>
            <a:endParaRPr kumimoji="1" lang="ja-JP" altLang="en-US" sz="1600" dirty="0"/>
          </a:p>
        </p:txBody>
      </p:sp>
      <p:sp>
        <p:nvSpPr>
          <p:cNvPr id="28" name="正方形/長方形 27"/>
          <p:cNvSpPr/>
          <p:nvPr/>
        </p:nvSpPr>
        <p:spPr>
          <a:xfrm>
            <a:off x="3707904" y="350100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Switch</a:t>
            </a:r>
            <a:endParaRPr kumimoji="1" lang="ja-JP" altLang="en-US" sz="1600" dirty="0"/>
          </a:p>
        </p:txBody>
      </p:sp>
      <p:sp>
        <p:nvSpPr>
          <p:cNvPr id="29" name="テキスト ボックス 28"/>
          <p:cNvSpPr txBox="1"/>
          <p:nvPr/>
        </p:nvSpPr>
        <p:spPr>
          <a:xfrm>
            <a:off x="3131840" y="2204864"/>
            <a:ext cx="1265090" cy="880369"/>
          </a:xfrm>
          <a:prstGeom prst="rect">
            <a:avLst/>
          </a:prstGeom>
          <a:noFill/>
        </p:spPr>
        <p:txBody>
          <a:bodyPr wrap="none" rtlCol="0">
            <a:spAutoFit/>
          </a:bodyPr>
          <a:lstStyle/>
          <a:p>
            <a:pPr>
              <a:lnSpc>
                <a:spcPct val="150000"/>
              </a:lnSpc>
            </a:pPr>
            <a:r>
              <a:rPr kumimoji="1" lang="en-US" altLang="ja-JP" dirty="0" smtClean="0"/>
              <a:t>User_name</a:t>
            </a:r>
          </a:p>
          <a:p>
            <a:pPr>
              <a:lnSpc>
                <a:spcPct val="150000"/>
              </a:lnSpc>
            </a:pPr>
            <a:r>
              <a:rPr lang="en-US" altLang="ja-JP" dirty="0" smtClean="0"/>
              <a:t>Pass_word</a:t>
            </a:r>
            <a:endParaRPr kumimoji="1" lang="ja-JP" altLang="en-US" dirty="0"/>
          </a:p>
        </p:txBody>
      </p:sp>
      <p:sp>
        <p:nvSpPr>
          <p:cNvPr id="30" name="正方形/長方形 29"/>
          <p:cNvSpPr/>
          <p:nvPr/>
        </p:nvSpPr>
        <p:spPr>
          <a:xfrm>
            <a:off x="4468938" y="2276872"/>
            <a:ext cx="1584176"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smtClean="0"/>
              <a:t>operator</a:t>
            </a:r>
            <a:endParaRPr kumimoji="1" lang="ja-JP" altLang="en-US" dirty="0"/>
          </a:p>
        </p:txBody>
      </p:sp>
      <p:sp>
        <p:nvSpPr>
          <p:cNvPr id="31" name="正方形/長方形 30"/>
          <p:cNvSpPr/>
          <p:nvPr/>
        </p:nvSpPr>
        <p:spPr>
          <a:xfrm>
            <a:off x="4468938" y="2708920"/>
            <a:ext cx="1584176"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smtClean="0"/>
              <a:t>****</a:t>
            </a:r>
            <a:endParaRPr kumimoji="1" lang="ja-JP" altLang="en-US" dirty="0"/>
          </a:p>
        </p:txBody>
      </p:sp>
      <p:sp>
        <p:nvSpPr>
          <p:cNvPr id="32" name="テキスト ボックス 31"/>
          <p:cNvSpPr txBox="1"/>
          <p:nvPr/>
        </p:nvSpPr>
        <p:spPr>
          <a:xfrm flipH="1">
            <a:off x="1097813" y="5301208"/>
            <a:ext cx="7578642" cy="738664"/>
          </a:xfrm>
          <a:prstGeom prst="rect">
            <a:avLst/>
          </a:prstGeom>
          <a:noFill/>
        </p:spPr>
        <p:txBody>
          <a:bodyPr wrap="square" rtlCol="0">
            <a:spAutoFit/>
          </a:bodyPr>
          <a:lstStyle/>
          <a:p>
            <a:r>
              <a:rPr kumimoji="1" lang="ja-JP" altLang="en-US" sz="1400" dirty="0" smtClean="0"/>
              <a:t>メニュー画面の</a:t>
            </a:r>
            <a:r>
              <a:rPr kumimoji="1" lang="en-US" altLang="ja-JP" sz="1400" dirty="0" smtClean="0"/>
              <a:t>Popup</a:t>
            </a:r>
            <a:r>
              <a:rPr kumimoji="1" lang="ja-JP" altLang="en-US" sz="1400" dirty="0" smtClean="0"/>
              <a:t>で</a:t>
            </a:r>
            <a:r>
              <a:rPr lang="ja-JP" altLang="en-US" sz="1400" dirty="0" smtClean="0"/>
              <a:t>対応</a:t>
            </a:r>
            <a:endParaRPr lang="en-US" altLang="ja-JP" sz="1400" dirty="0" smtClean="0"/>
          </a:p>
          <a:p>
            <a:r>
              <a:rPr kumimoji="1" lang="ja-JP" altLang="en-US" sz="1400" dirty="0"/>
              <a:t>緊急</a:t>
            </a:r>
            <a:r>
              <a:rPr kumimoji="1" lang="ja-JP" altLang="en-US" sz="1400" dirty="0" smtClean="0"/>
              <a:t>停止</a:t>
            </a:r>
            <a:r>
              <a:rPr lang="ja-JP" altLang="en-US" sz="1400" dirty="0" smtClean="0"/>
              <a:t>コンテンツに切り替えた後は、解除ボタンにメニューを変更</a:t>
            </a:r>
            <a:endParaRPr lang="en-US" altLang="ja-JP" sz="1400" dirty="0" smtClean="0"/>
          </a:p>
          <a:p>
            <a:r>
              <a:rPr kumimoji="1" lang="ja-JP" altLang="en-US" sz="1400" dirty="0"/>
              <a:t>切り替え中</a:t>
            </a:r>
            <a:r>
              <a:rPr kumimoji="1" lang="ja-JP" altLang="en-US" sz="1400" dirty="0" smtClean="0"/>
              <a:t>は全画面にアラート表示、メニューは解除ボタンに変更</a:t>
            </a:r>
            <a:endParaRPr kumimoji="1" lang="en-US" altLang="ja-JP" sz="1400" dirty="0" smtClean="0"/>
          </a:p>
        </p:txBody>
      </p:sp>
    </p:spTree>
    <p:extLst>
      <p:ext uri="{BB962C8B-B14F-4D97-AF65-F5344CB8AC3E}">
        <p14:creationId xmlns="" xmlns:p14="http://schemas.microsoft.com/office/powerpoint/2010/main" val="324281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コネクタ 27"/>
          <p:cNvCxnSpPr/>
          <p:nvPr/>
        </p:nvCxnSpPr>
        <p:spPr>
          <a:xfrm rot="5400000">
            <a:off x="3653919" y="2366904"/>
            <a:ext cx="396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rot="5400000">
            <a:off x="5094080" y="2358783"/>
            <a:ext cx="396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a:t>運用</a:t>
            </a:r>
            <a:r>
              <a:rPr lang="ja-JP" altLang="en-US" sz="2400" dirty="0" smtClean="0"/>
              <a:t>メニュー（</a:t>
            </a:r>
            <a:r>
              <a:rPr lang="ja-JP" altLang="en-US" sz="2400" dirty="0"/>
              <a:t>本番系／検証</a:t>
            </a:r>
            <a:r>
              <a:rPr lang="ja-JP" altLang="en-US" sz="2400" dirty="0" smtClean="0"/>
              <a:t>系同一）</a:t>
            </a:r>
            <a:endParaRPr lang="ja-JP" altLang="en-US" sz="2400" dirty="0"/>
          </a:p>
        </p:txBody>
      </p:sp>
      <p:sp>
        <p:nvSpPr>
          <p:cNvPr id="12" name="正方形/長方形 11"/>
          <p:cNvSpPr/>
          <p:nvPr/>
        </p:nvSpPr>
        <p:spPr>
          <a:xfrm>
            <a:off x="179512" y="3401089"/>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smtClean="0"/>
              <a:t>⑨編成</a:t>
            </a:r>
            <a:endParaRPr lang="ja-JP" altLang="en-US" sz="1200" dirty="0"/>
          </a:p>
        </p:txBody>
      </p:sp>
      <p:sp>
        <p:nvSpPr>
          <p:cNvPr id="14" name="正方形/長方形 13"/>
          <p:cNvSpPr/>
          <p:nvPr/>
        </p:nvSpPr>
        <p:spPr>
          <a:xfrm>
            <a:off x="1655676" y="4538945"/>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smtClean="0"/>
              <a:t>⑪自動</a:t>
            </a:r>
            <a:r>
              <a:rPr lang="ja-JP" altLang="en-US" sz="1200" dirty="0"/>
              <a:t>取り込み</a:t>
            </a:r>
            <a:endParaRPr lang="en-US" altLang="ja-JP" sz="1200" dirty="0"/>
          </a:p>
          <a:p>
            <a:pPr algn="ctr"/>
            <a:r>
              <a:rPr lang="ja-JP" altLang="en-US" sz="1200" dirty="0"/>
              <a:t>詳細設定</a:t>
            </a:r>
          </a:p>
        </p:txBody>
      </p:sp>
      <p:sp>
        <p:nvSpPr>
          <p:cNvPr id="18" name="正方形/長方形 17"/>
          <p:cNvSpPr/>
          <p:nvPr/>
        </p:nvSpPr>
        <p:spPr>
          <a:xfrm>
            <a:off x="3167844" y="4553217"/>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smtClean="0"/>
              <a:t>⑬手動</a:t>
            </a:r>
            <a:r>
              <a:rPr lang="ja-JP" altLang="en-US" sz="1200" dirty="0"/>
              <a:t>入力</a:t>
            </a:r>
            <a:endParaRPr lang="en-US" altLang="ja-JP" sz="1200" dirty="0"/>
          </a:p>
          <a:p>
            <a:pPr algn="ctr"/>
            <a:r>
              <a:rPr lang="ja-JP" altLang="en-US" sz="1200" dirty="0"/>
              <a:t>編集</a:t>
            </a:r>
          </a:p>
        </p:txBody>
      </p:sp>
      <p:sp>
        <p:nvSpPr>
          <p:cNvPr id="19" name="正方形/長方形 18"/>
          <p:cNvSpPr/>
          <p:nvPr/>
        </p:nvSpPr>
        <p:spPr>
          <a:xfrm>
            <a:off x="6192180" y="3386817"/>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smtClean="0"/>
              <a:t>⑮ＥＭ</a:t>
            </a:r>
            <a:r>
              <a:rPr lang="ja-JP" altLang="en-US" sz="1200" dirty="0"/>
              <a:t>発行</a:t>
            </a:r>
          </a:p>
        </p:txBody>
      </p:sp>
      <p:sp>
        <p:nvSpPr>
          <p:cNvPr id="17" name="正方形/長方形 16"/>
          <p:cNvSpPr/>
          <p:nvPr/>
        </p:nvSpPr>
        <p:spPr>
          <a:xfrm>
            <a:off x="3167844" y="3386817"/>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smtClean="0"/>
              <a:t>⑫手動</a:t>
            </a:r>
            <a:r>
              <a:rPr lang="ja-JP" altLang="en-US" sz="1200" dirty="0"/>
              <a:t>入力</a:t>
            </a:r>
            <a:endParaRPr lang="en-US" altLang="ja-JP" sz="1200" dirty="0"/>
          </a:p>
          <a:p>
            <a:pPr algn="ctr"/>
            <a:r>
              <a:rPr lang="ja-JP" altLang="en-US" sz="1200" dirty="0"/>
              <a:t>一覧</a:t>
            </a:r>
          </a:p>
        </p:txBody>
      </p:sp>
      <p:sp>
        <p:nvSpPr>
          <p:cNvPr id="13" name="正方形/長方形 12"/>
          <p:cNvSpPr/>
          <p:nvPr/>
        </p:nvSpPr>
        <p:spPr>
          <a:xfrm>
            <a:off x="1655676" y="3386817"/>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smtClean="0"/>
              <a:t>⑩自動</a:t>
            </a:r>
            <a:r>
              <a:rPr lang="ja-JP" altLang="en-US" sz="1200" dirty="0"/>
              <a:t>取り込み</a:t>
            </a:r>
            <a:endParaRPr lang="en-US" altLang="ja-JP" sz="1200" dirty="0"/>
          </a:p>
          <a:p>
            <a:pPr algn="ctr"/>
            <a:r>
              <a:rPr lang="ja-JP" altLang="en-US" sz="1200" dirty="0"/>
              <a:t>一覧</a:t>
            </a:r>
          </a:p>
        </p:txBody>
      </p:sp>
      <p:sp>
        <p:nvSpPr>
          <p:cNvPr id="40" name="正方形/長方形 39"/>
          <p:cNvSpPr/>
          <p:nvPr/>
        </p:nvSpPr>
        <p:spPr>
          <a:xfrm>
            <a:off x="4680012" y="3381057"/>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smtClean="0"/>
              <a:t>⑭直接</a:t>
            </a:r>
            <a:r>
              <a:rPr lang="ja-JP" altLang="en-US" sz="1200" dirty="0"/>
              <a:t>更新</a:t>
            </a:r>
          </a:p>
        </p:txBody>
      </p:sp>
      <p:cxnSp>
        <p:nvCxnSpPr>
          <p:cNvPr id="52" name="直線コネクタ 51"/>
          <p:cNvCxnSpPr/>
          <p:nvPr/>
        </p:nvCxnSpPr>
        <p:spPr>
          <a:xfrm rot="5400000">
            <a:off x="4554416" y="-612911"/>
            <a:ext cx="0" cy="7524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rot="5400000">
            <a:off x="4284000" y="2853048"/>
            <a:ext cx="576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rot="5400000">
            <a:off x="6642244" y="3275089"/>
            <a:ext cx="25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rot="5400000">
            <a:off x="2132220" y="4427217"/>
            <a:ext cx="25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rot="5400000">
            <a:off x="665580" y="3275089"/>
            <a:ext cx="25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rot="5400000">
            <a:off x="2177747" y="3275089"/>
            <a:ext cx="25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rot="5400000">
            <a:off x="3689916" y="3275089"/>
            <a:ext cx="25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rot="5400000">
            <a:off x="3689916" y="4427217"/>
            <a:ext cx="25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rot="5400000">
            <a:off x="5130076" y="3275089"/>
            <a:ext cx="25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7704348" y="3409376"/>
            <a:ext cx="1224136"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⑯緊急停止</a:t>
            </a:r>
            <a:endParaRPr kumimoji="1" lang="en-US" altLang="ja-JP" sz="1200" dirty="0" smtClean="0"/>
          </a:p>
          <a:p>
            <a:pPr algn="ctr"/>
            <a:r>
              <a:rPr lang="ja-JP" altLang="en-US" sz="1200" dirty="0"/>
              <a:t>（</a:t>
            </a:r>
            <a:r>
              <a:rPr lang="en-US" altLang="ja-JP" sz="1200" dirty="0" smtClean="0"/>
              <a:t>Popup</a:t>
            </a:r>
            <a:r>
              <a:rPr lang="ja-JP" altLang="en-US" sz="1200" dirty="0" smtClean="0"/>
              <a:t>）</a:t>
            </a:r>
            <a:endParaRPr kumimoji="1" lang="ja-JP" altLang="en-US" sz="1200" dirty="0"/>
          </a:p>
        </p:txBody>
      </p:sp>
      <p:cxnSp>
        <p:nvCxnSpPr>
          <p:cNvPr id="24" name="直線コネクタ 23"/>
          <p:cNvCxnSpPr/>
          <p:nvPr/>
        </p:nvCxnSpPr>
        <p:spPr>
          <a:xfrm rot="5400000">
            <a:off x="8190416" y="3266968"/>
            <a:ext cx="25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3275856" y="1340768"/>
            <a:ext cx="1224136" cy="914400"/>
          </a:xfrm>
          <a:prstGeom prst="rect">
            <a:avLst/>
          </a:prstGeom>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smtClean="0"/>
              <a:t>本番系</a:t>
            </a:r>
            <a:endParaRPr kumimoji="1" lang="en-US" altLang="ja-JP" sz="1200" dirty="0" smtClean="0"/>
          </a:p>
          <a:p>
            <a:pPr algn="ctr"/>
            <a:r>
              <a:rPr lang="ja-JP" altLang="en-US" sz="1200" dirty="0"/>
              <a:t>運用メニュー</a:t>
            </a:r>
            <a:endParaRPr kumimoji="1" lang="ja-JP" altLang="en-US" sz="1200" dirty="0"/>
          </a:p>
        </p:txBody>
      </p:sp>
      <p:sp>
        <p:nvSpPr>
          <p:cNvPr id="26" name="正方形/長方形 25"/>
          <p:cNvSpPr/>
          <p:nvPr/>
        </p:nvSpPr>
        <p:spPr>
          <a:xfrm>
            <a:off x="4644008" y="1340768"/>
            <a:ext cx="1224136" cy="914400"/>
          </a:xfrm>
          <a:prstGeom prst="rect">
            <a:avLst/>
          </a:prstGeom>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1200" dirty="0" smtClean="0"/>
              <a:t>検証系</a:t>
            </a:r>
            <a:endParaRPr kumimoji="1" lang="en-US" altLang="ja-JP" sz="1200" dirty="0" smtClean="0"/>
          </a:p>
          <a:p>
            <a:pPr algn="ctr"/>
            <a:r>
              <a:rPr lang="ja-JP" altLang="en-US" sz="1200" dirty="0"/>
              <a:t>運用メニュー</a:t>
            </a:r>
            <a:endParaRPr kumimoji="1" lang="ja-JP" altLang="en-US" sz="1200" dirty="0"/>
          </a:p>
        </p:txBody>
      </p:sp>
      <p:cxnSp>
        <p:nvCxnSpPr>
          <p:cNvPr id="27" name="直線コネクタ 26"/>
          <p:cNvCxnSpPr/>
          <p:nvPr/>
        </p:nvCxnSpPr>
        <p:spPr>
          <a:xfrm rot="10800000">
            <a:off x="3852080" y="2564903"/>
            <a:ext cx="1440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4643438" y="1357298"/>
            <a:ext cx="1214446" cy="9286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214282" y="3357562"/>
            <a:ext cx="1214446" cy="9286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6215074" y="3357562"/>
            <a:ext cx="1214446" cy="9286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4643438" y="3357562"/>
            <a:ext cx="1214446" cy="9286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7398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❶ログイン</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2" name="テキスト ボックス 1"/>
          <p:cNvSpPr txBox="1"/>
          <p:nvPr/>
        </p:nvSpPr>
        <p:spPr>
          <a:xfrm>
            <a:off x="3018878" y="2348880"/>
            <a:ext cx="1265090" cy="880369"/>
          </a:xfrm>
          <a:prstGeom prst="rect">
            <a:avLst/>
          </a:prstGeom>
          <a:noFill/>
        </p:spPr>
        <p:txBody>
          <a:bodyPr wrap="none" rtlCol="0">
            <a:spAutoFit/>
          </a:bodyPr>
          <a:lstStyle/>
          <a:p>
            <a:pPr>
              <a:lnSpc>
                <a:spcPct val="150000"/>
              </a:lnSpc>
            </a:pPr>
            <a:r>
              <a:rPr kumimoji="1" lang="en-US" altLang="ja-JP" dirty="0" smtClean="0"/>
              <a:t>User_name</a:t>
            </a:r>
          </a:p>
          <a:p>
            <a:pPr>
              <a:lnSpc>
                <a:spcPct val="150000"/>
              </a:lnSpc>
            </a:pPr>
            <a:r>
              <a:rPr lang="en-US" altLang="ja-JP" dirty="0" smtClean="0"/>
              <a:t>Pass_word</a:t>
            </a:r>
            <a:endParaRPr kumimoji="1" lang="ja-JP" altLang="en-US" dirty="0"/>
          </a:p>
        </p:txBody>
      </p:sp>
      <p:sp>
        <p:nvSpPr>
          <p:cNvPr id="3" name="正方形/長方形 2"/>
          <p:cNvSpPr/>
          <p:nvPr/>
        </p:nvSpPr>
        <p:spPr>
          <a:xfrm>
            <a:off x="4355976" y="2420888"/>
            <a:ext cx="1584176"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smtClean="0"/>
              <a:t>operator</a:t>
            </a:r>
            <a:endParaRPr kumimoji="1" lang="ja-JP" altLang="en-US" dirty="0"/>
          </a:p>
        </p:txBody>
      </p:sp>
      <p:sp>
        <p:nvSpPr>
          <p:cNvPr id="40" name="正方形/長方形 39"/>
          <p:cNvSpPr/>
          <p:nvPr/>
        </p:nvSpPr>
        <p:spPr>
          <a:xfrm>
            <a:off x="4355976" y="2852936"/>
            <a:ext cx="1584176"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smtClean="0"/>
              <a:t>****</a:t>
            </a:r>
            <a:endParaRPr kumimoji="1" lang="ja-JP" altLang="en-US" dirty="0"/>
          </a:p>
        </p:txBody>
      </p:sp>
      <p:sp>
        <p:nvSpPr>
          <p:cNvPr id="5" name="テキスト ボックス 4"/>
          <p:cNvSpPr txBox="1"/>
          <p:nvPr/>
        </p:nvSpPr>
        <p:spPr>
          <a:xfrm flipH="1">
            <a:off x="1097814" y="5301208"/>
            <a:ext cx="7002577" cy="1477328"/>
          </a:xfrm>
          <a:prstGeom prst="rect">
            <a:avLst/>
          </a:prstGeom>
          <a:noFill/>
        </p:spPr>
        <p:txBody>
          <a:bodyPr wrap="square" rtlCol="0">
            <a:spAutoFit/>
          </a:bodyPr>
          <a:lstStyle/>
          <a:p>
            <a:r>
              <a:rPr kumimoji="1" lang="ja-JP" altLang="en-US" sz="1400" dirty="0" smtClean="0"/>
              <a:t>認証に失敗したらＰＯＰＵＰ警告など</a:t>
            </a:r>
            <a:endParaRPr kumimoji="1" lang="en-US" altLang="ja-JP" sz="1400" dirty="0" smtClean="0"/>
          </a:p>
          <a:p>
            <a:r>
              <a:rPr lang="ja-JP" altLang="en-US" sz="1400" dirty="0"/>
              <a:t>ユーザ種別は以下</a:t>
            </a:r>
            <a:r>
              <a:rPr lang="en-US" altLang="ja-JP" sz="1400" dirty="0"/>
              <a:t>4</a:t>
            </a:r>
            <a:r>
              <a:rPr lang="ja-JP" altLang="en-US" sz="1400" dirty="0"/>
              <a:t>種程度を想定</a:t>
            </a:r>
          </a:p>
          <a:p>
            <a:r>
              <a:rPr lang="ja-JP" altLang="en-US" sz="1200" dirty="0"/>
              <a:t>・オペレータ（運用）～運用でデータを打ち込んだりコンテンツの更新作業をする</a:t>
            </a:r>
            <a:endParaRPr lang="en-US" altLang="ja-JP" sz="1200" dirty="0"/>
          </a:p>
          <a:p>
            <a:r>
              <a:rPr lang="ja-JP" altLang="en-US" sz="1200" dirty="0"/>
              <a:t>・ディレクター（編成）～登録や番組枠編成などコンテンツの管理をする</a:t>
            </a:r>
            <a:endParaRPr lang="en-US" altLang="ja-JP" sz="1200" dirty="0"/>
          </a:p>
          <a:p>
            <a:r>
              <a:rPr lang="ja-JP" altLang="en-US" sz="1200" dirty="0"/>
              <a:t>・アドミン（責任者）～ユーザ管理などの設定まで、すべてのメニューにアクセスできる</a:t>
            </a:r>
            <a:endParaRPr lang="en-US" altLang="ja-JP" sz="1200" dirty="0"/>
          </a:p>
          <a:p>
            <a:r>
              <a:rPr lang="ja-JP" altLang="en-US" sz="1200" dirty="0"/>
              <a:t>・デベロッパ（開発者）～開発・検証・メンテナンス用の隠しメニュー・コマンドが必要なら</a:t>
            </a:r>
          </a:p>
          <a:p>
            <a:endParaRPr kumimoji="1" lang="ja-JP" altLang="en-US" sz="1400" dirty="0"/>
          </a:p>
        </p:txBody>
      </p:sp>
      <p:sp>
        <p:nvSpPr>
          <p:cNvPr id="41" name="正方形/長方形 40"/>
          <p:cNvSpPr/>
          <p:nvPr/>
        </p:nvSpPr>
        <p:spPr>
          <a:xfrm>
            <a:off x="4139952" y="3645024"/>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in</a:t>
            </a:r>
            <a:endParaRPr kumimoji="1" lang="ja-JP" altLang="en-US" sz="1600" dirty="0"/>
          </a:p>
        </p:txBody>
      </p:sp>
    </p:spTree>
    <p:extLst>
      <p:ext uri="{BB962C8B-B14F-4D97-AF65-F5344CB8AC3E}">
        <p14:creationId xmlns="" xmlns:p14="http://schemas.microsoft.com/office/powerpoint/2010/main" val="112480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❷ユーザ管理</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1916679" cy="464871"/>
          </a:xfrm>
          <a:prstGeom prst="rect">
            <a:avLst/>
          </a:prstGeom>
          <a:noFill/>
        </p:spPr>
        <p:txBody>
          <a:bodyPr wrap="none" rtlCol="0">
            <a:spAutoFit/>
          </a:bodyPr>
          <a:lstStyle/>
          <a:p>
            <a:pPr>
              <a:lnSpc>
                <a:spcPct val="150000"/>
              </a:lnSpc>
            </a:pPr>
            <a:r>
              <a:rPr kumimoji="1" lang="en-US" altLang="ja-JP" dirty="0" smtClean="0"/>
              <a:t>User</a:t>
            </a:r>
            <a:r>
              <a:rPr lang="ja-JP" altLang="en-US" dirty="0"/>
              <a:t> </a:t>
            </a:r>
            <a:r>
              <a:rPr lang="en-US" altLang="ja-JP" dirty="0" smtClean="0"/>
              <a:t>management</a:t>
            </a:r>
            <a:endParaRPr kumimoji="1" lang="ja-JP" altLang="en-US" dirty="0"/>
          </a:p>
        </p:txBody>
      </p:sp>
      <p:sp>
        <p:nvSpPr>
          <p:cNvPr id="9" name="テキスト ボックス 8"/>
          <p:cNvSpPr txBox="1"/>
          <p:nvPr/>
        </p:nvSpPr>
        <p:spPr>
          <a:xfrm>
            <a:off x="1835696" y="1763231"/>
            <a:ext cx="4464496" cy="2169825"/>
          </a:xfrm>
          <a:prstGeom prst="rect">
            <a:avLst/>
          </a:prstGeom>
          <a:noFill/>
        </p:spPr>
        <p:txBody>
          <a:bodyPr wrap="square" rtlCol="0">
            <a:spAutoFit/>
          </a:bodyPr>
          <a:lstStyle/>
          <a:p>
            <a:pPr>
              <a:lnSpc>
                <a:spcPct val="150000"/>
              </a:lnSpc>
            </a:pPr>
            <a:r>
              <a:rPr kumimoji="1" lang="en-US" altLang="ja-JP" dirty="0" err="1" smtClean="0"/>
              <a:t>User_name</a:t>
            </a:r>
            <a:r>
              <a:rPr kumimoji="1" lang="ja-JP" altLang="en-US" dirty="0" smtClean="0"/>
              <a:t>　　　</a:t>
            </a:r>
            <a:r>
              <a:rPr kumimoji="1" lang="en-US" altLang="ja-JP" dirty="0" smtClean="0"/>
              <a:t>Authority</a:t>
            </a:r>
          </a:p>
          <a:p>
            <a:pPr>
              <a:lnSpc>
                <a:spcPct val="150000"/>
              </a:lnSpc>
            </a:pPr>
            <a:endParaRPr kumimoji="1" lang="en-US" altLang="ja-JP" dirty="0" smtClean="0"/>
          </a:p>
          <a:p>
            <a:pPr>
              <a:lnSpc>
                <a:spcPct val="150000"/>
              </a:lnSpc>
            </a:pPr>
            <a:r>
              <a:rPr lang="en-US" altLang="ja-JP" dirty="0" smtClean="0"/>
              <a:t>Name1</a:t>
            </a:r>
            <a:r>
              <a:rPr lang="ja-JP" altLang="en-US" dirty="0" smtClean="0"/>
              <a:t>　　　　　　</a:t>
            </a:r>
            <a:r>
              <a:rPr lang="en-US" altLang="ja-JP" dirty="0" smtClean="0"/>
              <a:t>Operator</a:t>
            </a:r>
          </a:p>
          <a:p>
            <a:pPr>
              <a:lnSpc>
                <a:spcPct val="150000"/>
              </a:lnSpc>
            </a:pPr>
            <a:r>
              <a:rPr kumimoji="1" lang="en-US" altLang="ja-JP" dirty="0" smtClean="0"/>
              <a:t>Name2</a:t>
            </a:r>
            <a:r>
              <a:rPr kumimoji="1" lang="ja-JP" altLang="en-US" dirty="0" smtClean="0"/>
              <a:t>　　　　　　</a:t>
            </a:r>
            <a:r>
              <a:rPr kumimoji="1" lang="en-US" altLang="ja-JP" dirty="0" smtClean="0"/>
              <a:t>Director</a:t>
            </a:r>
          </a:p>
          <a:p>
            <a:pPr>
              <a:lnSpc>
                <a:spcPct val="150000"/>
              </a:lnSpc>
            </a:pPr>
            <a:r>
              <a:rPr lang="en-US" altLang="ja-JP" dirty="0" smtClean="0"/>
              <a:t>Name3</a:t>
            </a:r>
            <a:r>
              <a:rPr lang="ja-JP" altLang="en-US" dirty="0"/>
              <a:t>　</a:t>
            </a:r>
            <a:r>
              <a:rPr lang="ja-JP" altLang="en-US" dirty="0" smtClean="0"/>
              <a:t>　　　　　</a:t>
            </a:r>
            <a:r>
              <a:rPr lang="en-US" altLang="ja-JP" dirty="0" smtClean="0"/>
              <a:t>Administrator</a:t>
            </a:r>
            <a:endParaRPr kumimoji="1" lang="ja-JP" altLang="en-US" dirty="0"/>
          </a:p>
        </p:txBody>
      </p:sp>
      <p:cxnSp>
        <p:nvCxnSpPr>
          <p:cNvPr id="10" name="直線コネクタ 9"/>
          <p:cNvCxnSpPr/>
          <p:nvPr/>
        </p:nvCxnSpPr>
        <p:spPr>
          <a:xfrm flipV="1">
            <a:off x="1835696" y="2348880"/>
            <a:ext cx="518364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6084168" y="1916832"/>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New</a:t>
            </a:r>
            <a:endParaRPr kumimoji="1" lang="ja-JP" altLang="en-US" sz="1600" dirty="0"/>
          </a:p>
        </p:txBody>
      </p:sp>
      <p:sp>
        <p:nvSpPr>
          <p:cNvPr id="12" name="正方形/長方形 11"/>
          <p:cNvSpPr/>
          <p:nvPr/>
        </p:nvSpPr>
        <p:spPr>
          <a:xfrm>
            <a:off x="6084168" y="2708920"/>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Delete</a:t>
            </a:r>
            <a:endParaRPr kumimoji="1" lang="ja-JP" altLang="en-US" sz="1600" dirty="0"/>
          </a:p>
        </p:txBody>
      </p:sp>
      <p:sp>
        <p:nvSpPr>
          <p:cNvPr id="13" name="正方形/長方形 12"/>
          <p:cNvSpPr/>
          <p:nvPr/>
        </p:nvSpPr>
        <p:spPr>
          <a:xfrm>
            <a:off x="5148064" y="2708920"/>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Edit</a:t>
            </a:r>
            <a:endParaRPr kumimoji="1" lang="ja-JP" altLang="en-US" sz="1600" dirty="0"/>
          </a:p>
        </p:txBody>
      </p:sp>
      <p:sp>
        <p:nvSpPr>
          <p:cNvPr id="14" name="正方形/長方形 13"/>
          <p:cNvSpPr/>
          <p:nvPr/>
        </p:nvSpPr>
        <p:spPr>
          <a:xfrm>
            <a:off x="6084168" y="314096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Delete</a:t>
            </a:r>
            <a:endParaRPr kumimoji="1" lang="ja-JP" altLang="en-US" sz="1600" dirty="0"/>
          </a:p>
        </p:txBody>
      </p:sp>
      <p:sp>
        <p:nvSpPr>
          <p:cNvPr id="15" name="正方形/長方形 14"/>
          <p:cNvSpPr/>
          <p:nvPr/>
        </p:nvSpPr>
        <p:spPr>
          <a:xfrm>
            <a:off x="5148064" y="314096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Edit</a:t>
            </a:r>
            <a:endParaRPr kumimoji="1" lang="ja-JP" altLang="en-US" sz="1600" dirty="0"/>
          </a:p>
        </p:txBody>
      </p:sp>
      <p:sp>
        <p:nvSpPr>
          <p:cNvPr id="16" name="正方形/長方形 15"/>
          <p:cNvSpPr/>
          <p:nvPr/>
        </p:nvSpPr>
        <p:spPr>
          <a:xfrm>
            <a:off x="6084168" y="3573016"/>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Delete</a:t>
            </a:r>
            <a:endParaRPr kumimoji="1" lang="ja-JP" altLang="en-US" sz="1600" dirty="0"/>
          </a:p>
        </p:txBody>
      </p:sp>
      <p:sp>
        <p:nvSpPr>
          <p:cNvPr id="17" name="正方形/長方形 16"/>
          <p:cNvSpPr/>
          <p:nvPr/>
        </p:nvSpPr>
        <p:spPr>
          <a:xfrm>
            <a:off x="5148064" y="3573016"/>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Edit</a:t>
            </a:r>
            <a:endParaRPr kumimoji="1" lang="ja-JP" altLang="en-US" sz="1600" dirty="0"/>
          </a:p>
        </p:txBody>
      </p:sp>
      <p:sp>
        <p:nvSpPr>
          <p:cNvPr id="18" name="テキスト ボックス 17"/>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9" name="テキスト ボックス 18"/>
          <p:cNvSpPr txBox="1"/>
          <p:nvPr/>
        </p:nvSpPr>
        <p:spPr>
          <a:xfrm flipH="1">
            <a:off x="1097814" y="5301208"/>
            <a:ext cx="7002577" cy="523220"/>
          </a:xfrm>
          <a:prstGeom prst="rect">
            <a:avLst/>
          </a:prstGeom>
          <a:noFill/>
        </p:spPr>
        <p:txBody>
          <a:bodyPr wrap="square" rtlCol="0">
            <a:spAutoFit/>
          </a:bodyPr>
          <a:lstStyle/>
          <a:p>
            <a:r>
              <a:rPr lang="ja-JP" altLang="en-US" sz="1400" dirty="0" smtClean="0"/>
              <a:t>このメニューは</a:t>
            </a:r>
            <a:r>
              <a:rPr lang="en-US" altLang="ja-JP" sz="1400" dirty="0" smtClean="0"/>
              <a:t>Administrator</a:t>
            </a:r>
            <a:r>
              <a:rPr lang="ja-JP" altLang="en-US" sz="1400" dirty="0" smtClean="0"/>
              <a:t>以上の権限が必要</a:t>
            </a:r>
            <a:endParaRPr lang="en-US" altLang="ja-JP" sz="1400" dirty="0" smtClean="0"/>
          </a:p>
          <a:p>
            <a:r>
              <a:rPr lang="ja-JP" altLang="en-US" sz="1400" dirty="0" smtClean="0"/>
              <a:t>新規</a:t>
            </a:r>
            <a:r>
              <a:rPr lang="ja-JP" altLang="en-US" sz="1400" dirty="0"/>
              <a:t>設定はログイン画面のポップアップ程度のもの</a:t>
            </a:r>
            <a:r>
              <a:rPr lang="ja-JP" altLang="en-US" sz="1400" dirty="0" smtClean="0"/>
              <a:t>？</a:t>
            </a:r>
            <a:endParaRPr lang="ja-JP" altLang="en-US" sz="1400" dirty="0"/>
          </a:p>
        </p:txBody>
      </p:sp>
      <p:cxnSp>
        <p:nvCxnSpPr>
          <p:cNvPr id="20" name="直線コネクタ 19"/>
          <p:cNvCxnSpPr/>
          <p:nvPr/>
        </p:nvCxnSpPr>
        <p:spPr>
          <a:xfrm>
            <a:off x="1142976" y="571480"/>
            <a:ext cx="6786610" cy="471490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4238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❸ログ確認</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513282" cy="464871"/>
          </a:xfrm>
          <a:prstGeom prst="rect">
            <a:avLst/>
          </a:prstGeom>
          <a:noFill/>
        </p:spPr>
        <p:txBody>
          <a:bodyPr wrap="none" rtlCol="0">
            <a:spAutoFit/>
          </a:bodyPr>
          <a:lstStyle/>
          <a:p>
            <a:pPr>
              <a:lnSpc>
                <a:spcPct val="150000"/>
              </a:lnSpc>
            </a:pPr>
            <a:r>
              <a:rPr kumimoji="1" lang="en-US" altLang="ja-JP" dirty="0" smtClean="0"/>
              <a:t>Log</a:t>
            </a:r>
            <a:endParaRPr kumimoji="1" lang="ja-JP" altLang="en-US" dirty="0"/>
          </a:p>
        </p:txBody>
      </p:sp>
      <p:sp>
        <p:nvSpPr>
          <p:cNvPr id="9" name="テキスト ボックス 8"/>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2" name="正方形/長方形 11"/>
          <p:cNvSpPr/>
          <p:nvPr/>
        </p:nvSpPr>
        <p:spPr>
          <a:xfrm>
            <a:off x="6372200" y="4653136"/>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cancel</a:t>
            </a:r>
            <a:endParaRPr kumimoji="1" lang="ja-JP" altLang="en-US" sz="1600" dirty="0"/>
          </a:p>
        </p:txBody>
      </p:sp>
      <p:sp>
        <p:nvSpPr>
          <p:cNvPr id="13" name="正方形/長方形 12"/>
          <p:cNvSpPr/>
          <p:nvPr/>
        </p:nvSpPr>
        <p:spPr>
          <a:xfrm>
            <a:off x="1594505" y="1263864"/>
            <a:ext cx="5994698" cy="3276000"/>
          </a:xfrm>
          <a:prstGeom prst="rect">
            <a:avLst/>
          </a:prstGeom>
          <a:noFill/>
          <a:ln w="9525"/>
        </p:spPr>
        <p:style>
          <a:lnRef idx="2">
            <a:schemeClr val="dk1"/>
          </a:lnRef>
          <a:fillRef idx="1">
            <a:schemeClr val="lt1"/>
          </a:fillRef>
          <a:effectRef idx="0">
            <a:schemeClr val="dk1"/>
          </a:effectRef>
          <a:fontRef idx="minor">
            <a:schemeClr val="dk1"/>
          </a:fontRef>
        </p:style>
        <p:txBody>
          <a:bodyPr rtlCol="0" anchor="t"/>
          <a:lstStyle/>
          <a:p>
            <a:r>
              <a:rPr kumimoji="1" lang="en-US" altLang="ja-JP" sz="1400" dirty="0" smtClean="0"/>
              <a:t>20171001 10:00:00 start transport bcm</a:t>
            </a:r>
            <a:r>
              <a:rPr lang="en-US" altLang="ja-JP" sz="1400" dirty="0" smtClean="0"/>
              <a:t>l_normal_20170930</a:t>
            </a:r>
          </a:p>
          <a:p>
            <a:r>
              <a:rPr kumimoji="1" lang="en-US" altLang="ja-JP" sz="1400" dirty="0" smtClean="0"/>
              <a:t>20171001 10:30:00 update /40/1000/</a:t>
            </a:r>
            <a:r>
              <a:rPr kumimoji="1" lang="en-US" altLang="ja-JP" sz="1400" dirty="0" err="1" smtClean="0"/>
              <a:t>test.btb</a:t>
            </a:r>
            <a:r>
              <a:rPr kumimoji="1" lang="en-US" altLang="ja-JP" sz="1400" dirty="0" smtClean="0"/>
              <a:t>, /40/1000/test.jpeg,                      </a:t>
            </a:r>
          </a:p>
          <a:p>
            <a:r>
              <a:rPr kumimoji="1" lang="en-US" altLang="ja-JP" sz="1400" dirty="0" smtClean="0"/>
              <a:t>       /40/1001/</a:t>
            </a:r>
            <a:r>
              <a:rPr kumimoji="1" lang="en-US" altLang="ja-JP" sz="1400" dirty="0" err="1" smtClean="0"/>
              <a:t>weather.btb</a:t>
            </a:r>
            <a:endParaRPr kumimoji="1" lang="en-US" altLang="ja-JP" sz="1400" dirty="0" smtClean="0"/>
          </a:p>
          <a:p>
            <a:r>
              <a:rPr lang="en-US" altLang="ja-JP" sz="1400" dirty="0" smtClean="0"/>
              <a:t>20171001 10:45:00 warning! …..</a:t>
            </a:r>
            <a:endParaRPr kumimoji="1" lang="ja-JP" altLang="en-US" sz="1400" dirty="0"/>
          </a:p>
        </p:txBody>
      </p:sp>
      <p:sp>
        <p:nvSpPr>
          <p:cNvPr id="14" name="正方形/長方形 13"/>
          <p:cNvSpPr/>
          <p:nvPr/>
        </p:nvSpPr>
        <p:spPr>
          <a:xfrm>
            <a:off x="4968192" y="4653136"/>
            <a:ext cx="133200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smtClean="0"/>
              <a:t>ファイルに保存</a:t>
            </a:r>
            <a:endParaRPr kumimoji="1" lang="ja-JP" altLang="en-US" sz="1400" dirty="0"/>
          </a:p>
        </p:txBody>
      </p:sp>
      <p:sp>
        <p:nvSpPr>
          <p:cNvPr id="15" name="テキスト ボックス 14"/>
          <p:cNvSpPr txBox="1"/>
          <p:nvPr/>
        </p:nvSpPr>
        <p:spPr>
          <a:xfrm flipH="1">
            <a:off x="1097813" y="5301208"/>
            <a:ext cx="7578642" cy="523220"/>
          </a:xfrm>
          <a:prstGeom prst="rect">
            <a:avLst/>
          </a:prstGeom>
          <a:noFill/>
        </p:spPr>
        <p:txBody>
          <a:bodyPr wrap="square" rtlCol="0">
            <a:spAutoFit/>
          </a:bodyPr>
          <a:lstStyle/>
          <a:p>
            <a:r>
              <a:rPr lang="ja-JP" altLang="en-US" sz="1400" dirty="0" smtClean="0"/>
              <a:t>更新処理や、設定変更・新規登録などのログを記録する（項目等は要検討）</a:t>
            </a:r>
          </a:p>
          <a:p>
            <a:r>
              <a:rPr lang="en-US" altLang="ja-JP" sz="1400" dirty="0" smtClean="0"/>
              <a:t>CMS</a:t>
            </a:r>
            <a:r>
              <a:rPr lang="ja-JP" altLang="en-US" sz="1400" dirty="0" smtClean="0"/>
              <a:t>のバックアップをどう残すかは要検討</a:t>
            </a:r>
            <a:endParaRPr kumimoji="1" lang="en-US" altLang="ja-JP" sz="1400" dirty="0" smtClean="0"/>
          </a:p>
        </p:txBody>
      </p:sp>
    </p:spTree>
    <p:extLst>
      <p:ext uri="{BB962C8B-B14F-4D97-AF65-F5344CB8AC3E}">
        <p14:creationId xmlns="" xmlns:p14="http://schemas.microsoft.com/office/powerpoint/2010/main" val="3242811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❹ＡＲＩＢ－ＪＰＥＧ変換（単機能）</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2043445" cy="464871"/>
          </a:xfrm>
          <a:prstGeom prst="rect">
            <a:avLst/>
          </a:prstGeom>
          <a:noFill/>
        </p:spPr>
        <p:txBody>
          <a:bodyPr wrap="none" rtlCol="0">
            <a:spAutoFit/>
          </a:bodyPr>
          <a:lstStyle/>
          <a:p>
            <a:pPr>
              <a:lnSpc>
                <a:spcPct val="150000"/>
              </a:lnSpc>
            </a:pPr>
            <a:r>
              <a:rPr kumimoji="1" lang="en-US" altLang="ja-JP" dirty="0" smtClean="0"/>
              <a:t>Translate ARIB-JPEG</a:t>
            </a:r>
            <a:endParaRPr kumimoji="1" lang="ja-JP" altLang="en-US" dirty="0"/>
          </a:p>
        </p:txBody>
      </p:sp>
      <p:sp>
        <p:nvSpPr>
          <p:cNvPr id="9" name="テキスト ボックス 8"/>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0" name="正方形/長方形 9"/>
          <p:cNvSpPr/>
          <p:nvPr/>
        </p:nvSpPr>
        <p:spPr>
          <a:xfrm>
            <a:off x="6372200" y="4653136"/>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cancel</a:t>
            </a:r>
            <a:endParaRPr kumimoji="1" lang="ja-JP" altLang="en-US" sz="1600" dirty="0"/>
          </a:p>
        </p:txBody>
      </p:sp>
      <p:sp>
        <p:nvSpPr>
          <p:cNvPr id="11" name="テキスト ボックス 10"/>
          <p:cNvSpPr txBox="1"/>
          <p:nvPr/>
        </p:nvSpPr>
        <p:spPr>
          <a:xfrm>
            <a:off x="1403648" y="1268760"/>
            <a:ext cx="3816424" cy="507831"/>
          </a:xfrm>
          <a:prstGeom prst="rect">
            <a:avLst/>
          </a:prstGeom>
          <a:noFill/>
        </p:spPr>
        <p:txBody>
          <a:bodyPr wrap="square" rtlCol="0">
            <a:spAutoFit/>
          </a:bodyPr>
          <a:lstStyle/>
          <a:p>
            <a:pPr>
              <a:lnSpc>
                <a:spcPct val="150000"/>
              </a:lnSpc>
            </a:pPr>
            <a:r>
              <a:rPr kumimoji="1" lang="en-US" altLang="ja-JP" dirty="0" smtClean="0"/>
              <a:t>JPEG file:</a:t>
            </a:r>
            <a:endParaRPr lang="ja-JP" altLang="en-US" sz="1400" dirty="0"/>
          </a:p>
        </p:txBody>
      </p:sp>
      <p:sp>
        <p:nvSpPr>
          <p:cNvPr id="12" name="正方形/長方形 11"/>
          <p:cNvSpPr/>
          <p:nvPr/>
        </p:nvSpPr>
        <p:spPr>
          <a:xfrm>
            <a:off x="2411760" y="1416245"/>
            <a:ext cx="4428000" cy="216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ja-JP" sz="1200" dirty="0" smtClean="0"/>
              <a:t>C://contents/test/40/0000/editable/test.btf</a:t>
            </a:r>
            <a:endParaRPr lang="en-US" altLang="ja-JP" sz="1200" dirty="0"/>
          </a:p>
        </p:txBody>
      </p:sp>
      <p:sp>
        <p:nvSpPr>
          <p:cNvPr id="13" name="正方形/長方形 12"/>
          <p:cNvSpPr/>
          <p:nvPr/>
        </p:nvSpPr>
        <p:spPr>
          <a:xfrm>
            <a:off x="6891980" y="1412776"/>
            <a:ext cx="576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open</a:t>
            </a:r>
            <a:endParaRPr kumimoji="1" lang="ja-JP" altLang="en-US" sz="1400" dirty="0"/>
          </a:p>
        </p:txBody>
      </p:sp>
      <p:sp>
        <p:nvSpPr>
          <p:cNvPr id="15" name="正方形/長方形 14"/>
          <p:cNvSpPr/>
          <p:nvPr/>
        </p:nvSpPr>
        <p:spPr>
          <a:xfrm>
            <a:off x="4427984" y="4653136"/>
            <a:ext cx="1872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t>ファイル名を指定して保存</a:t>
            </a:r>
            <a:endParaRPr kumimoji="1" lang="ja-JP" altLang="en-US" sz="1200" dirty="0"/>
          </a:p>
        </p:txBody>
      </p:sp>
      <p:sp>
        <p:nvSpPr>
          <p:cNvPr id="14" name="テキスト ボックス 13"/>
          <p:cNvSpPr txBox="1"/>
          <p:nvPr/>
        </p:nvSpPr>
        <p:spPr>
          <a:xfrm flipH="1">
            <a:off x="1097813" y="5301208"/>
            <a:ext cx="7578642" cy="523220"/>
          </a:xfrm>
          <a:prstGeom prst="rect">
            <a:avLst/>
          </a:prstGeom>
          <a:noFill/>
        </p:spPr>
        <p:txBody>
          <a:bodyPr wrap="square" rtlCol="0">
            <a:spAutoFit/>
          </a:bodyPr>
          <a:lstStyle/>
          <a:p>
            <a:r>
              <a:rPr kumimoji="1" lang="en-US" altLang="ja-JP" sz="1400" dirty="0" smtClean="0"/>
              <a:t>JPEG</a:t>
            </a:r>
            <a:r>
              <a:rPr kumimoji="1" lang="ja-JP" altLang="en-US" sz="1400" dirty="0" smtClean="0"/>
              <a:t>が</a:t>
            </a:r>
            <a:r>
              <a:rPr kumimoji="1" lang="en-US" altLang="ja-JP" sz="1400" dirty="0" smtClean="0"/>
              <a:t>ARIB</a:t>
            </a:r>
            <a:r>
              <a:rPr kumimoji="1" lang="ja-JP" altLang="en-US" sz="1400" dirty="0" smtClean="0"/>
              <a:t>規格範囲内かどうかのチェックもしたいので画面表示は要検討</a:t>
            </a:r>
            <a:endParaRPr kumimoji="1" lang="en-US" altLang="ja-JP" sz="1400" dirty="0" smtClean="0"/>
          </a:p>
          <a:p>
            <a:r>
              <a:rPr lang="en-US" altLang="ja-JP" sz="1400" dirty="0" smtClean="0"/>
              <a:t>JPEG</a:t>
            </a:r>
            <a:r>
              <a:rPr lang="ja-JP" altLang="en-US" sz="1400" dirty="0" smtClean="0"/>
              <a:t>出力設定（圧縮率など）や編集（拡縮・クリッピング）をどうするかは別途検討</a:t>
            </a:r>
            <a:endParaRPr kumimoji="1" lang="en-US" altLang="ja-JP" sz="1400" dirty="0" smtClean="0"/>
          </a:p>
        </p:txBody>
      </p:sp>
    </p:spTree>
    <p:extLst>
      <p:ext uri="{BB962C8B-B14F-4D97-AF65-F5344CB8AC3E}">
        <p14:creationId xmlns="" xmlns:p14="http://schemas.microsoft.com/office/powerpoint/2010/main" val="111501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❺バイナリ変換（単機能）</a:t>
            </a:r>
            <a:endParaRPr lang="ja-JP" altLang="en-US" sz="2400" dirty="0"/>
          </a:p>
        </p:txBody>
      </p:sp>
      <p:sp>
        <p:nvSpPr>
          <p:cNvPr id="6" name="正方形/長方形 5"/>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1748556" cy="507831"/>
          </a:xfrm>
          <a:prstGeom prst="rect">
            <a:avLst/>
          </a:prstGeom>
          <a:noFill/>
        </p:spPr>
        <p:txBody>
          <a:bodyPr wrap="none" rtlCol="0">
            <a:spAutoFit/>
          </a:bodyPr>
          <a:lstStyle/>
          <a:p>
            <a:pPr>
              <a:lnSpc>
                <a:spcPct val="150000"/>
              </a:lnSpc>
            </a:pPr>
            <a:r>
              <a:rPr kumimoji="1" lang="en-US" altLang="ja-JP" dirty="0" smtClean="0"/>
              <a:t>Translate </a:t>
            </a:r>
            <a:r>
              <a:rPr kumimoji="1" lang="en-US" altLang="ja-JP" dirty="0" err="1" smtClean="0"/>
              <a:t>btb</a:t>
            </a:r>
            <a:r>
              <a:rPr kumimoji="1" lang="en-US" altLang="ja-JP" dirty="0" smtClean="0"/>
              <a:t> file</a:t>
            </a:r>
            <a:endParaRPr kumimoji="1" lang="ja-JP" altLang="en-US" dirty="0"/>
          </a:p>
        </p:txBody>
      </p:sp>
      <p:sp>
        <p:nvSpPr>
          <p:cNvPr id="9" name="テキスト ボックス 8"/>
          <p:cNvSpPr txBox="1"/>
          <p:nvPr/>
        </p:nvSpPr>
        <p:spPr>
          <a:xfrm>
            <a:off x="525112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10" name="テキスト ボックス 9"/>
          <p:cNvSpPr txBox="1"/>
          <p:nvPr/>
        </p:nvSpPr>
        <p:spPr>
          <a:xfrm>
            <a:off x="1403648" y="1268760"/>
            <a:ext cx="3816424" cy="464871"/>
          </a:xfrm>
          <a:prstGeom prst="rect">
            <a:avLst/>
          </a:prstGeom>
          <a:noFill/>
        </p:spPr>
        <p:txBody>
          <a:bodyPr wrap="square" rtlCol="0">
            <a:spAutoFit/>
          </a:bodyPr>
          <a:lstStyle/>
          <a:p>
            <a:pPr>
              <a:lnSpc>
                <a:spcPct val="150000"/>
              </a:lnSpc>
            </a:pPr>
            <a:r>
              <a:rPr kumimoji="1" lang="en-US" altLang="ja-JP" dirty="0" err="1" smtClean="0"/>
              <a:t>Btf</a:t>
            </a:r>
            <a:r>
              <a:rPr kumimoji="1" lang="en-US" altLang="ja-JP" dirty="0" smtClean="0"/>
              <a:t> file:</a:t>
            </a:r>
            <a:endParaRPr lang="ja-JP" altLang="en-US" sz="1400" dirty="0"/>
          </a:p>
        </p:txBody>
      </p:sp>
      <p:sp>
        <p:nvSpPr>
          <p:cNvPr id="11" name="正方形/長方形 10"/>
          <p:cNvSpPr/>
          <p:nvPr/>
        </p:nvSpPr>
        <p:spPr>
          <a:xfrm>
            <a:off x="2267743" y="1416245"/>
            <a:ext cx="4572000" cy="216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ja-JP" sz="1200" dirty="0" smtClean="0"/>
              <a:t>C://contents/test/40/0000/editable/test.btf</a:t>
            </a:r>
            <a:endParaRPr lang="en-US" altLang="ja-JP" sz="1200" dirty="0"/>
          </a:p>
        </p:txBody>
      </p:sp>
      <p:sp>
        <p:nvSpPr>
          <p:cNvPr id="12" name="正方形/長方形 11"/>
          <p:cNvSpPr/>
          <p:nvPr/>
        </p:nvSpPr>
        <p:spPr>
          <a:xfrm>
            <a:off x="6891980" y="1412776"/>
            <a:ext cx="576000"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open</a:t>
            </a:r>
            <a:endParaRPr kumimoji="1" lang="ja-JP" altLang="en-US" sz="1400" dirty="0"/>
          </a:p>
        </p:txBody>
      </p:sp>
      <p:sp>
        <p:nvSpPr>
          <p:cNvPr id="13" name="正方形/長方形 12"/>
          <p:cNvSpPr/>
          <p:nvPr/>
        </p:nvSpPr>
        <p:spPr>
          <a:xfrm>
            <a:off x="6372200" y="4653136"/>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cancel</a:t>
            </a:r>
            <a:endParaRPr kumimoji="1" lang="ja-JP" altLang="en-US" sz="1600" dirty="0"/>
          </a:p>
        </p:txBody>
      </p:sp>
      <p:sp>
        <p:nvSpPr>
          <p:cNvPr id="14" name="正方形/長方形 13"/>
          <p:cNvSpPr/>
          <p:nvPr/>
        </p:nvSpPr>
        <p:spPr>
          <a:xfrm>
            <a:off x="4427984" y="4653136"/>
            <a:ext cx="1872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t>ファイル名を指定して保存</a:t>
            </a:r>
            <a:endParaRPr kumimoji="1" lang="ja-JP" altLang="en-US" sz="1200" dirty="0"/>
          </a:p>
        </p:txBody>
      </p:sp>
    </p:spTree>
    <p:extLst>
      <p:ext uri="{BB962C8B-B14F-4D97-AF65-F5344CB8AC3E}">
        <p14:creationId xmlns="" xmlns:p14="http://schemas.microsoft.com/office/powerpoint/2010/main" val="111501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1115616" y="548680"/>
            <a:ext cx="6840760" cy="46805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4" name="タイトル 1"/>
          <p:cNvSpPr txBox="1">
            <a:spLocks/>
          </p:cNvSpPr>
          <p:nvPr/>
        </p:nvSpPr>
        <p:spPr>
          <a:xfrm>
            <a:off x="0" y="1"/>
            <a:ext cx="9144000" cy="548679"/>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t>❻</a:t>
            </a:r>
            <a:r>
              <a:rPr lang="en-US" altLang="ja-JP" sz="2400" dirty="0" smtClean="0"/>
              <a:t>ES</a:t>
            </a:r>
            <a:r>
              <a:rPr lang="ja-JP" altLang="en-US" sz="2400" dirty="0" smtClean="0"/>
              <a:t>コンテンツ登録一覧</a:t>
            </a:r>
            <a:endParaRPr lang="ja-JP" altLang="en-US" sz="2400" dirty="0"/>
          </a:p>
        </p:txBody>
      </p:sp>
      <p:cxnSp>
        <p:nvCxnSpPr>
          <p:cNvPr id="5" name="直線コネクタ 4"/>
          <p:cNvCxnSpPr/>
          <p:nvPr/>
        </p:nvCxnSpPr>
        <p:spPr>
          <a:xfrm flipV="1">
            <a:off x="1403648" y="980728"/>
            <a:ext cx="619268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732240" y="620688"/>
            <a:ext cx="86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Log out</a:t>
            </a:r>
            <a:endParaRPr kumimoji="1" lang="ja-JP" altLang="en-US" sz="1600" dirty="0"/>
          </a:p>
        </p:txBody>
      </p:sp>
      <p:sp>
        <p:nvSpPr>
          <p:cNvPr id="8" name="テキスト ボックス 7"/>
          <p:cNvSpPr txBox="1"/>
          <p:nvPr/>
        </p:nvSpPr>
        <p:spPr>
          <a:xfrm>
            <a:off x="1362694" y="548680"/>
            <a:ext cx="1752083" cy="507831"/>
          </a:xfrm>
          <a:prstGeom prst="rect">
            <a:avLst/>
          </a:prstGeom>
          <a:noFill/>
        </p:spPr>
        <p:txBody>
          <a:bodyPr wrap="none" rtlCol="0">
            <a:spAutoFit/>
          </a:bodyPr>
          <a:lstStyle/>
          <a:p>
            <a:pPr>
              <a:lnSpc>
                <a:spcPct val="150000"/>
              </a:lnSpc>
            </a:pPr>
            <a:r>
              <a:rPr kumimoji="1" lang="en-US" altLang="ja-JP" dirty="0" smtClean="0"/>
              <a:t>ES Contents </a:t>
            </a:r>
            <a:r>
              <a:rPr lang="en-US" altLang="ja-JP" dirty="0"/>
              <a:t>L</a:t>
            </a:r>
            <a:r>
              <a:rPr kumimoji="1" lang="en-US" altLang="ja-JP" dirty="0" smtClean="0"/>
              <a:t>ists</a:t>
            </a:r>
            <a:endParaRPr kumimoji="1" lang="ja-JP" altLang="en-US" dirty="0"/>
          </a:p>
        </p:txBody>
      </p:sp>
      <p:sp>
        <p:nvSpPr>
          <p:cNvPr id="9" name="テキスト ボックス 8"/>
          <p:cNvSpPr txBox="1"/>
          <p:nvPr/>
        </p:nvSpPr>
        <p:spPr>
          <a:xfrm>
            <a:off x="1403648" y="980728"/>
            <a:ext cx="4752528" cy="1000274"/>
          </a:xfrm>
          <a:prstGeom prst="rect">
            <a:avLst/>
          </a:prstGeom>
          <a:noFill/>
        </p:spPr>
        <p:txBody>
          <a:bodyPr wrap="square" rtlCol="0">
            <a:spAutoFit/>
          </a:bodyPr>
          <a:lstStyle/>
          <a:p>
            <a:pPr>
              <a:lnSpc>
                <a:spcPct val="150000"/>
              </a:lnSpc>
            </a:pPr>
            <a:r>
              <a:rPr kumimoji="1" lang="en-US" altLang="ja-JP" dirty="0" smtClean="0"/>
              <a:t>ES40 contents</a:t>
            </a:r>
            <a:r>
              <a:rPr lang="ja-JP" altLang="en-US" sz="1200" dirty="0"/>
              <a:t> </a:t>
            </a:r>
            <a:r>
              <a:rPr lang="ja-JP" altLang="en-US" sz="1200" dirty="0" smtClean="0"/>
              <a:t>                                                     </a:t>
            </a:r>
            <a:r>
              <a:rPr lang="en-US" altLang="ja-JP" sz="1200" dirty="0" smtClean="0"/>
              <a:t>normal      emergency</a:t>
            </a:r>
            <a:endParaRPr kumimoji="1" lang="en-US" altLang="ja-JP" dirty="0" smtClean="0"/>
          </a:p>
          <a:p>
            <a:r>
              <a:rPr lang="en-US" altLang="ja-JP" sz="1600" dirty="0" smtClean="0"/>
              <a:t>es40_emergency_stop_170901                                   es40_normal_170901        </a:t>
            </a:r>
          </a:p>
        </p:txBody>
      </p:sp>
      <p:cxnSp>
        <p:nvCxnSpPr>
          <p:cNvPr id="10" name="直線コネクタ 9"/>
          <p:cNvCxnSpPr/>
          <p:nvPr/>
        </p:nvCxnSpPr>
        <p:spPr>
          <a:xfrm flipV="1">
            <a:off x="1331640" y="1412776"/>
            <a:ext cx="622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1403648" y="2079719"/>
            <a:ext cx="4752528" cy="1277273"/>
          </a:xfrm>
          <a:prstGeom prst="rect">
            <a:avLst/>
          </a:prstGeom>
          <a:noFill/>
        </p:spPr>
        <p:txBody>
          <a:bodyPr wrap="square" rtlCol="0">
            <a:spAutoFit/>
          </a:bodyPr>
          <a:lstStyle/>
          <a:p>
            <a:pPr>
              <a:lnSpc>
                <a:spcPct val="150000"/>
              </a:lnSpc>
            </a:pPr>
            <a:r>
              <a:rPr lang="en-US" altLang="ja-JP" dirty="0"/>
              <a:t>ES50 </a:t>
            </a:r>
            <a:r>
              <a:rPr lang="en-US" altLang="ja-JP" dirty="0" smtClean="0"/>
              <a:t>contents</a:t>
            </a:r>
            <a:r>
              <a:rPr lang="ja-JP" altLang="en-US" sz="1200" dirty="0" smtClean="0"/>
              <a:t>                                                     </a:t>
            </a:r>
            <a:r>
              <a:rPr lang="en-US" altLang="ja-JP" sz="1200" dirty="0"/>
              <a:t>normal      emergency</a:t>
            </a:r>
          </a:p>
          <a:p>
            <a:r>
              <a:rPr lang="en-US" altLang="ja-JP" sz="1600" dirty="0" smtClean="0"/>
              <a:t>es50_empty_170901</a:t>
            </a:r>
          </a:p>
          <a:p>
            <a:r>
              <a:rPr lang="en-US" altLang="ja-JP" sz="1600" dirty="0" smtClean="0"/>
              <a:t>es50_normal_170901</a:t>
            </a:r>
          </a:p>
          <a:p>
            <a:r>
              <a:rPr lang="en-US" altLang="ja-JP" sz="1600" dirty="0" smtClean="0"/>
              <a:t>es50_small_170908</a:t>
            </a:r>
            <a:endParaRPr lang="ja-JP" altLang="en-US" sz="1600" dirty="0"/>
          </a:p>
        </p:txBody>
      </p:sp>
      <p:cxnSp>
        <p:nvCxnSpPr>
          <p:cNvPr id="23" name="直線コネクタ 22"/>
          <p:cNvCxnSpPr/>
          <p:nvPr/>
        </p:nvCxnSpPr>
        <p:spPr>
          <a:xfrm flipV="1">
            <a:off x="1331640" y="2511767"/>
            <a:ext cx="622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1403648" y="3603496"/>
            <a:ext cx="4896544" cy="1354217"/>
          </a:xfrm>
          <a:prstGeom prst="rect">
            <a:avLst/>
          </a:prstGeom>
          <a:noFill/>
        </p:spPr>
        <p:txBody>
          <a:bodyPr wrap="square" rtlCol="0">
            <a:spAutoFit/>
          </a:bodyPr>
          <a:lstStyle>
            <a:defPPr>
              <a:defRPr lang="ja-JP"/>
            </a:defPPr>
            <a:lvl1pPr>
              <a:lnSpc>
                <a:spcPct val="150000"/>
              </a:lnSpc>
            </a:lvl1pPr>
          </a:lstStyle>
          <a:p>
            <a:pPr>
              <a:lnSpc>
                <a:spcPct val="100000"/>
              </a:lnSpc>
            </a:pPr>
            <a:r>
              <a:rPr lang="en-US" altLang="ja-JP" dirty="0"/>
              <a:t>ES60 </a:t>
            </a:r>
            <a:r>
              <a:rPr lang="en-US" altLang="ja-JP" dirty="0" smtClean="0"/>
              <a:t>contents</a:t>
            </a:r>
            <a:r>
              <a:rPr lang="ja-JP" altLang="en-US" sz="1200" dirty="0"/>
              <a:t> </a:t>
            </a:r>
            <a:r>
              <a:rPr lang="ja-JP" altLang="en-US" sz="1200" dirty="0" smtClean="0"/>
              <a:t>                                                    </a:t>
            </a:r>
            <a:r>
              <a:rPr lang="en-US" altLang="ja-JP" sz="1200" dirty="0" smtClean="0"/>
              <a:t>normal      </a:t>
            </a:r>
            <a:r>
              <a:rPr lang="en-US" altLang="ja-JP" sz="1200" dirty="0"/>
              <a:t>emergency</a:t>
            </a:r>
          </a:p>
          <a:p>
            <a:pPr>
              <a:lnSpc>
                <a:spcPct val="100000"/>
              </a:lnSpc>
            </a:pPr>
            <a:r>
              <a:rPr lang="en-US" altLang="ja-JP" sz="1600" dirty="0"/>
              <a:t>es60_empty_170901</a:t>
            </a:r>
          </a:p>
          <a:p>
            <a:pPr>
              <a:lnSpc>
                <a:spcPct val="100000"/>
              </a:lnSpc>
            </a:pPr>
            <a:r>
              <a:rPr lang="en-US" altLang="ja-JP" sz="1600" dirty="0"/>
              <a:t>es60_simple_related_170901</a:t>
            </a:r>
          </a:p>
          <a:p>
            <a:pPr>
              <a:lnSpc>
                <a:spcPct val="100000"/>
              </a:lnSpc>
            </a:pPr>
            <a:r>
              <a:rPr lang="en-US" altLang="ja-JP" sz="1600" dirty="0"/>
              <a:t>es60_football_171130</a:t>
            </a:r>
          </a:p>
          <a:p>
            <a:pPr>
              <a:lnSpc>
                <a:spcPct val="100000"/>
              </a:lnSpc>
            </a:pPr>
            <a:r>
              <a:rPr lang="en-US" altLang="ja-JP" sz="1600" dirty="0"/>
              <a:t>es60_special_xxx-day_181010</a:t>
            </a:r>
            <a:endParaRPr lang="ja-JP" altLang="en-US" sz="1600" dirty="0"/>
          </a:p>
        </p:txBody>
      </p:sp>
      <p:cxnSp>
        <p:nvCxnSpPr>
          <p:cNvPr id="29" name="直線コネクタ 28"/>
          <p:cNvCxnSpPr/>
          <p:nvPr/>
        </p:nvCxnSpPr>
        <p:spPr>
          <a:xfrm flipV="1">
            <a:off x="1331640" y="3933056"/>
            <a:ext cx="622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6840328" y="1452909"/>
            <a:ext cx="684000" cy="19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32" name="正方形/長方形 31"/>
          <p:cNvSpPr/>
          <p:nvPr/>
        </p:nvSpPr>
        <p:spPr>
          <a:xfrm>
            <a:off x="6840328" y="2559198"/>
            <a:ext cx="684000" cy="19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34" name="正方形/長方形 33"/>
          <p:cNvSpPr/>
          <p:nvPr/>
        </p:nvSpPr>
        <p:spPr>
          <a:xfrm>
            <a:off x="6840328" y="3973165"/>
            <a:ext cx="684000" cy="19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35" name="正方形/長方形 34"/>
          <p:cNvSpPr/>
          <p:nvPr/>
        </p:nvSpPr>
        <p:spPr>
          <a:xfrm>
            <a:off x="6840328" y="3670116"/>
            <a:ext cx="684000" cy="19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new</a:t>
            </a:r>
            <a:endParaRPr kumimoji="1" lang="ja-JP" altLang="en-US" sz="1400" dirty="0"/>
          </a:p>
        </p:txBody>
      </p:sp>
      <p:sp>
        <p:nvSpPr>
          <p:cNvPr id="37" name="正方形/長方形 36"/>
          <p:cNvSpPr/>
          <p:nvPr/>
        </p:nvSpPr>
        <p:spPr>
          <a:xfrm>
            <a:off x="6840328" y="4203020"/>
            <a:ext cx="684000" cy="19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39" name="正方形/長方形 38"/>
          <p:cNvSpPr/>
          <p:nvPr/>
        </p:nvSpPr>
        <p:spPr>
          <a:xfrm>
            <a:off x="6840328" y="4437112"/>
            <a:ext cx="684000" cy="19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40" name="テキスト ボックス 39"/>
          <p:cNvSpPr txBox="1"/>
          <p:nvPr/>
        </p:nvSpPr>
        <p:spPr>
          <a:xfrm flipH="1">
            <a:off x="323527" y="5301208"/>
            <a:ext cx="8568951" cy="1015663"/>
          </a:xfrm>
          <a:prstGeom prst="rect">
            <a:avLst/>
          </a:prstGeom>
          <a:noFill/>
        </p:spPr>
        <p:txBody>
          <a:bodyPr wrap="square" rtlCol="0">
            <a:spAutoFit/>
          </a:bodyPr>
          <a:lstStyle/>
          <a:p>
            <a:r>
              <a:rPr lang="en-US" altLang="ja-JP" sz="1200" dirty="0" smtClean="0">
                <a:latin typeface="+mj-ea"/>
                <a:ea typeface="+mj-ea"/>
              </a:rPr>
              <a:t>ES40</a:t>
            </a:r>
            <a:r>
              <a:rPr lang="ja-JP" altLang="en-US" sz="1200" dirty="0" smtClean="0">
                <a:latin typeface="+mj-ea"/>
                <a:ea typeface="+mj-ea"/>
              </a:rPr>
              <a:t>は基本コンテンツ（取り切り画面や共通ファイル、起動先設定など）</a:t>
            </a:r>
            <a:r>
              <a:rPr lang="ja-JP" altLang="en-US" sz="1200" dirty="0">
                <a:latin typeface="+mj-ea"/>
                <a:ea typeface="+mj-ea"/>
              </a:rPr>
              <a:t>だけ</a:t>
            </a:r>
            <a:r>
              <a:rPr lang="ja-JP" altLang="en-US" sz="1200" dirty="0" smtClean="0">
                <a:latin typeface="+mj-ea"/>
                <a:ea typeface="+mj-ea"/>
              </a:rPr>
              <a:t>で変更はあまりしない想定。</a:t>
            </a:r>
            <a:endParaRPr lang="en-US" altLang="ja-JP" sz="1200" dirty="0" smtClean="0">
              <a:latin typeface="+mj-ea"/>
              <a:ea typeface="+mj-ea"/>
            </a:endParaRPr>
          </a:p>
          <a:p>
            <a:r>
              <a:rPr lang="en-US" altLang="ja-JP" sz="1200" dirty="0" smtClean="0">
                <a:latin typeface="+mj-ea"/>
                <a:ea typeface="+mj-ea"/>
              </a:rPr>
              <a:t>ES50</a:t>
            </a:r>
            <a:r>
              <a:rPr lang="ja-JP" altLang="en-US" sz="1200" dirty="0" smtClean="0">
                <a:latin typeface="+mj-ea"/>
                <a:ea typeface="+mj-ea"/>
              </a:rPr>
              <a:t>は非連動コンテンツで、通常非連動、簡易非連動、緊急停止、災害などがあり、これを差し替えて運用する想定。</a:t>
            </a:r>
            <a:endParaRPr lang="en-US" altLang="ja-JP" sz="1200" dirty="0" smtClean="0">
              <a:latin typeface="+mj-ea"/>
              <a:ea typeface="+mj-ea"/>
            </a:endParaRPr>
          </a:p>
          <a:p>
            <a:r>
              <a:rPr lang="en-US" altLang="ja-JP" sz="1200" dirty="0" smtClean="0">
                <a:latin typeface="+mj-ea"/>
                <a:ea typeface="+mj-ea"/>
              </a:rPr>
              <a:t>ES60</a:t>
            </a:r>
            <a:r>
              <a:rPr lang="ja-JP" altLang="en-US" sz="1200" dirty="0" smtClean="0">
                <a:latin typeface="+mj-ea"/>
                <a:ea typeface="+mj-ea"/>
              </a:rPr>
              <a:t>は連動コンテンツで、簡易連動、各種スポーツ連動、空コンテンツなどが</a:t>
            </a:r>
            <a:r>
              <a:rPr lang="ja-JP" altLang="en-US" sz="1200" dirty="0">
                <a:latin typeface="+mj-ea"/>
                <a:ea typeface="+mj-ea"/>
              </a:rPr>
              <a:t>あり</a:t>
            </a:r>
            <a:r>
              <a:rPr lang="ja-JP" altLang="en-US" sz="1200" dirty="0" smtClean="0">
                <a:latin typeface="+mj-ea"/>
                <a:ea typeface="+mj-ea"/>
              </a:rPr>
              <a:t>、これを差し替えて運用する想定とする。将来的には</a:t>
            </a:r>
            <a:r>
              <a:rPr lang="en-US" altLang="ja-JP" sz="1200" dirty="0" smtClean="0">
                <a:latin typeface="+mj-ea"/>
                <a:ea typeface="+mj-ea"/>
              </a:rPr>
              <a:t>e-GOV</a:t>
            </a:r>
            <a:r>
              <a:rPr lang="ja-JP" altLang="en-US" sz="1200" dirty="0" smtClean="0">
                <a:latin typeface="+mj-ea"/>
                <a:ea typeface="+mj-ea"/>
              </a:rPr>
              <a:t>コンテンツも容量的に連動コンテンツと差し替えて運用することを想定。</a:t>
            </a:r>
            <a:endParaRPr lang="en-US" altLang="ja-JP" sz="1200" dirty="0" smtClean="0">
              <a:latin typeface="+mj-ea"/>
              <a:ea typeface="+mj-ea"/>
            </a:endParaRPr>
          </a:p>
          <a:p>
            <a:r>
              <a:rPr kumimoji="1" lang="ja-JP" altLang="en-US" sz="1200" dirty="0" smtClean="0">
                <a:latin typeface="+mj-ea"/>
                <a:ea typeface="+mj-ea"/>
              </a:rPr>
              <a:t>コンテンツの登録数の上限を設ける（適当数）</a:t>
            </a:r>
            <a:endParaRPr kumimoji="1" lang="en-US" altLang="ja-JP" sz="1200" dirty="0" smtClean="0">
              <a:latin typeface="+mj-ea"/>
              <a:ea typeface="+mj-ea"/>
            </a:endParaRPr>
          </a:p>
        </p:txBody>
      </p:sp>
      <p:sp>
        <p:nvSpPr>
          <p:cNvPr id="43" name="テキスト ボックス 42"/>
          <p:cNvSpPr txBox="1"/>
          <p:nvPr/>
        </p:nvSpPr>
        <p:spPr>
          <a:xfrm>
            <a:off x="5281606" y="548680"/>
            <a:ext cx="1265090" cy="464871"/>
          </a:xfrm>
          <a:prstGeom prst="rect">
            <a:avLst/>
          </a:prstGeom>
          <a:noFill/>
        </p:spPr>
        <p:txBody>
          <a:bodyPr wrap="none" rtlCol="0">
            <a:spAutoFit/>
          </a:bodyPr>
          <a:lstStyle/>
          <a:p>
            <a:pPr>
              <a:lnSpc>
                <a:spcPct val="150000"/>
              </a:lnSpc>
            </a:pPr>
            <a:r>
              <a:rPr kumimoji="1" lang="en-US" altLang="ja-JP" dirty="0" smtClean="0"/>
              <a:t>User_name</a:t>
            </a:r>
            <a:endParaRPr kumimoji="1" lang="ja-JP" altLang="en-US" dirty="0"/>
          </a:p>
        </p:txBody>
      </p:sp>
      <p:sp>
        <p:nvSpPr>
          <p:cNvPr id="33" name="正方形/長方形 32"/>
          <p:cNvSpPr/>
          <p:nvPr/>
        </p:nvSpPr>
        <p:spPr>
          <a:xfrm>
            <a:off x="6840328" y="1156643"/>
            <a:ext cx="684000" cy="19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new</a:t>
            </a:r>
            <a:endParaRPr kumimoji="1" lang="ja-JP" altLang="en-US" sz="1400" dirty="0"/>
          </a:p>
        </p:txBody>
      </p:sp>
      <p:sp>
        <p:nvSpPr>
          <p:cNvPr id="44" name="正方形/長方形 43"/>
          <p:cNvSpPr/>
          <p:nvPr/>
        </p:nvSpPr>
        <p:spPr>
          <a:xfrm>
            <a:off x="6840328" y="2253893"/>
            <a:ext cx="684000" cy="19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new</a:t>
            </a:r>
            <a:endParaRPr kumimoji="1" lang="ja-JP" altLang="en-US" sz="1400" dirty="0"/>
          </a:p>
        </p:txBody>
      </p:sp>
      <p:sp>
        <p:nvSpPr>
          <p:cNvPr id="57" name="正方形/長方形 56"/>
          <p:cNvSpPr/>
          <p:nvPr/>
        </p:nvSpPr>
        <p:spPr>
          <a:xfrm>
            <a:off x="6840328" y="2789966"/>
            <a:ext cx="684000" cy="19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59" name="正方形/長方形 58"/>
          <p:cNvSpPr/>
          <p:nvPr/>
        </p:nvSpPr>
        <p:spPr>
          <a:xfrm>
            <a:off x="6840328" y="3022174"/>
            <a:ext cx="684000" cy="19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61" name="正方形/長方形 60"/>
          <p:cNvSpPr/>
          <p:nvPr/>
        </p:nvSpPr>
        <p:spPr>
          <a:xfrm>
            <a:off x="6840328" y="4668524"/>
            <a:ext cx="684000" cy="19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41" name="正方形/長方形 40"/>
          <p:cNvSpPr/>
          <p:nvPr/>
        </p:nvSpPr>
        <p:spPr>
          <a:xfrm>
            <a:off x="1331656" y="1492876"/>
            <a:ext cx="144000" cy="144000"/>
          </a:xfrm>
          <a:prstGeom prst="rect">
            <a:avLst/>
          </a:prstGeom>
          <a:solidFill>
            <a:srgbClr val="FF0000"/>
          </a:solid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49" name="テキスト ボックス 48"/>
          <p:cNvSpPr txBox="1"/>
          <p:nvPr/>
        </p:nvSpPr>
        <p:spPr>
          <a:xfrm>
            <a:off x="4732016" y="1379789"/>
            <a:ext cx="383680" cy="584775"/>
          </a:xfrm>
          <a:prstGeom prst="rect">
            <a:avLst/>
          </a:prstGeom>
          <a:noFill/>
        </p:spPr>
        <p:txBody>
          <a:bodyPr wrap="square" rtlCol="0">
            <a:spAutoFit/>
          </a:bodyPr>
          <a:lstStyle/>
          <a:p>
            <a:r>
              <a:rPr lang="ja-JP" altLang="en-US" sz="1600" dirty="0" smtClean="0"/>
              <a:t>○◎</a:t>
            </a:r>
            <a:endParaRPr kumimoji="1" lang="ja-JP" altLang="en-US" sz="1600" dirty="0"/>
          </a:p>
        </p:txBody>
      </p:sp>
      <p:sp>
        <p:nvSpPr>
          <p:cNvPr id="50" name="テキスト ボックス 49"/>
          <p:cNvSpPr txBox="1"/>
          <p:nvPr/>
        </p:nvSpPr>
        <p:spPr>
          <a:xfrm>
            <a:off x="5484464" y="1379789"/>
            <a:ext cx="383680" cy="584775"/>
          </a:xfrm>
          <a:prstGeom prst="rect">
            <a:avLst/>
          </a:prstGeom>
          <a:noFill/>
        </p:spPr>
        <p:txBody>
          <a:bodyPr wrap="square" rtlCol="0">
            <a:spAutoFit/>
          </a:bodyPr>
          <a:lstStyle/>
          <a:p>
            <a:r>
              <a:rPr lang="ja-JP" altLang="en-US" sz="1600" dirty="0" smtClean="0"/>
              <a:t>◎○</a:t>
            </a:r>
            <a:endParaRPr kumimoji="1" lang="ja-JP" altLang="en-US" sz="1600" dirty="0"/>
          </a:p>
        </p:txBody>
      </p:sp>
      <p:sp>
        <p:nvSpPr>
          <p:cNvPr id="51" name="テキスト ボックス 50"/>
          <p:cNvSpPr txBox="1"/>
          <p:nvPr/>
        </p:nvSpPr>
        <p:spPr>
          <a:xfrm>
            <a:off x="5484464" y="2461414"/>
            <a:ext cx="383680" cy="830997"/>
          </a:xfrm>
          <a:prstGeom prst="rect">
            <a:avLst/>
          </a:prstGeom>
          <a:noFill/>
        </p:spPr>
        <p:txBody>
          <a:bodyPr wrap="square" rtlCol="0">
            <a:spAutoFit/>
          </a:bodyPr>
          <a:lstStyle/>
          <a:p>
            <a:r>
              <a:rPr lang="ja-JP" altLang="en-US" sz="1600" dirty="0" smtClean="0"/>
              <a:t>◎○○</a:t>
            </a:r>
            <a:endParaRPr kumimoji="1" lang="ja-JP" altLang="en-US" sz="1600" dirty="0"/>
          </a:p>
        </p:txBody>
      </p:sp>
      <p:sp>
        <p:nvSpPr>
          <p:cNvPr id="52" name="テキスト ボックス 51"/>
          <p:cNvSpPr txBox="1"/>
          <p:nvPr/>
        </p:nvSpPr>
        <p:spPr>
          <a:xfrm>
            <a:off x="4692376" y="2463025"/>
            <a:ext cx="383680" cy="830997"/>
          </a:xfrm>
          <a:prstGeom prst="rect">
            <a:avLst/>
          </a:prstGeom>
          <a:noFill/>
        </p:spPr>
        <p:txBody>
          <a:bodyPr wrap="square" rtlCol="0">
            <a:spAutoFit/>
          </a:bodyPr>
          <a:lstStyle/>
          <a:p>
            <a:r>
              <a:rPr lang="ja-JP" altLang="en-US" sz="1600" dirty="0" smtClean="0"/>
              <a:t>○◎○</a:t>
            </a:r>
            <a:endParaRPr kumimoji="1" lang="ja-JP" altLang="en-US" sz="1600" dirty="0"/>
          </a:p>
        </p:txBody>
      </p:sp>
      <p:sp>
        <p:nvSpPr>
          <p:cNvPr id="53" name="テキスト ボックス 52"/>
          <p:cNvSpPr txBox="1"/>
          <p:nvPr/>
        </p:nvSpPr>
        <p:spPr>
          <a:xfrm>
            <a:off x="5484464" y="3885235"/>
            <a:ext cx="383680" cy="1077218"/>
          </a:xfrm>
          <a:prstGeom prst="rect">
            <a:avLst/>
          </a:prstGeom>
          <a:noFill/>
        </p:spPr>
        <p:txBody>
          <a:bodyPr wrap="square" rtlCol="0">
            <a:spAutoFit/>
          </a:bodyPr>
          <a:lstStyle/>
          <a:p>
            <a:r>
              <a:rPr lang="ja-JP" altLang="en-US" sz="1600" dirty="0" smtClean="0"/>
              <a:t>◎○○○</a:t>
            </a:r>
            <a:endParaRPr kumimoji="1" lang="ja-JP" altLang="en-US" sz="1600" dirty="0"/>
          </a:p>
        </p:txBody>
      </p:sp>
      <p:sp>
        <p:nvSpPr>
          <p:cNvPr id="54" name="テキスト ボックス 53"/>
          <p:cNvSpPr txBox="1"/>
          <p:nvPr/>
        </p:nvSpPr>
        <p:spPr>
          <a:xfrm>
            <a:off x="4716016" y="3891979"/>
            <a:ext cx="383680" cy="1077218"/>
          </a:xfrm>
          <a:prstGeom prst="rect">
            <a:avLst/>
          </a:prstGeom>
          <a:noFill/>
        </p:spPr>
        <p:txBody>
          <a:bodyPr wrap="square" rtlCol="0">
            <a:spAutoFit/>
          </a:bodyPr>
          <a:lstStyle/>
          <a:p>
            <a:r>
              <a:rPr lang="ja-JP" altLang="en-US" sz="1600" dirty="0" smtClean="0"/>
              <a:t>○◎○○</a:t>
            </a:r>
            <a:endParaRPr kumimoji="1" lang="ja-JP" altLang="en-US" sz="1600" dirty="0"/>
          </a:p>
        </p:txBody>
      </p:sp>
      <p:sp>
        <p:nvSpPr>
          <p:cNvPr id="55" name="正方形/長方形 54"/>
          <p:cNvSpPr/>
          <p:nvPr/>
        </p:nvSpPr>
        <p:spPr>
          <a:xfrm>
            <a:off x="1331640" y="1740464"/>
            <a:ext cx="144000" cy="144000"/>
          </a:xfrm>
          <a:prstGeom prst="rect">
            <a:avLst/>
          </a:prstGeom>
          <a:no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62" name="正方形/長方形 61"/>
          <p:cNvSpPr/>
          <p:nvPr/>
        </p:nvSpPr>
        <p:spPr>
          <a:xfrm>
            <a:off x="1331640" y="2590142"/>
            <a:ext cx="144000" cy="144000"/>
          </a:xfrm>
          <a:prstGeom prst="rect">
            <a:avLst/>
          </a:prstGeom>
          <a:solidFill>
            <a:srgbClr val="FF0000"/>
          </a:solid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63" name="正方形/長方形 62"/>
          <p:cNvSpPr/>
          <p:nvPr/>
        </p:nvSpPr>
        <p:spPr>
          <a:xfrm>
            <a:off x="1331640" y="2838534"/>
            <a:ext cx="144000" cy="144000"/>
          </a:xfrm>
          <a:prstGeom prst="rect">
            <a:avLst/>
          </a:prstGeom>
          <a:no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64" name="正方形/長方形 63"/>
          <p:cNvSpPr/>
          <p:nvPr/>
        </p:nvSpPr>
        <p:spPr>
          <a:xfrm>
            <a:off x="1331640" y="3086090"/>
            <a:ext cx="144000" cy="144000"/>
          </a:xfrm>
          <a:prstGeom prst="rect">
            <a:avLst/>
          </a:prstGeom>
          <a:solidFill>
            <a:schemeClr val="accent5">
              <a:lumMod val="40000"/>
              <a:lumOff val="60000"/>
            </a:schemeClr>
          </a:solid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65" name="正方形/長方形 64"/>
          <p:cNvSpPr/>
          <p:nvPr/>
        </p:nvSpPr>
        <p:spPr>
          <a:xfrm>
            <a:off x="1331640" y="3980804"/>
            <a:ext cx="144000" cy="144000"/>
          </a:xfrm>
          <a:prstGeom prst="rect">
            <a:avLst/>
          </a:prstGeom>
          <a:solidFill>
            <a:srgbClr val="FF0000"/>
          </a:solid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66" name="正方形/長方形 65"/>
          <p:cNvSpPr/>
          <p:nvPr/>
        </p:nvSpPr>
        <p:spPr>
          <a:xfrm>
            <a:off x="1331640" y="4230308"/>
            <a:ext cx="144000" cy="144000"/>
          </a:xfrm>
          <a:prstGeom prst="rect">
            <a:avLst/>
          </a:prstGeom>
          <a:no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67" name="正方形/長方形 66"/>
          <p:cNvSpPr/>
          <p:nvPr/>
        </p:nvSpPr>
        <p:spPr>
          <a:xfrm>
            <a:off x="1331640" y="4469480"/>
            <a:ext cx="144000" cy="144000"/>
          </a:xfrm>
          <a:prstGeom prst="rect">
            <a:avLst/>
          </a:prstGeom>
          <a:solidFill>
            <a:schemeClr val="accent6">
              <a:lumMod val="40000"/>
              <a:lumOff val="60000"/>
            </a:schemeClr>
          </a:solid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68" name="正方形/長方形 67"/>
          <p:cNvSpPr/>
          <p:nvPr/>
        </p:nvSpPr>
        <p:spPr>
          <a:xfrm>
            <a:off x="1331640" y="4708976"/>
            <a:ext cx="144000" cy="144000"/>
          </a:xfrm>
          <a:prstGeom prst="rect">
            <a:avLst/>
          </a:prstGeom>
          <a:solidFill>
            <a:schemeClr val="accent4">
              <a:lumMod val="60000"/>
              <a:lumOff val="40000"/>
            </a:schemeClr>
          </a:solidFill>
          <a:ln w="3175"/>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70" name="正方形/長方形 69"/>
          <p:cNvSpPr/>
          <p:nvPr/>
        </p:nvSpPr>
        <p:spPr>
          <a:xfrm>
            <a:off x="6840328" y="1679192"/>
            <a:ext cx="684000" cy="19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delete</a:t>
            </a:r>
            <a:endParaRPr kumimoji="1" lang="ja-JP" altLang="en-US" sz="1400" dirty="0"/>
          </a:p>
        </p:txBody>
      </p:sp>
      <p:cxnSp>
        <p:nvCxnSpPr>
          <p:cNvPr id="45" name="直線コネクタ 44"/>
          <p:cNvCxnSpPr/>
          <p:nvPr/>
        </p:nvCxnSpPr>
        <p:spPr>
          <a:xfrm>
            <a:off x="1142976" y="571480"/>
            <a:ext cx="6786610" cy="471490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423841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12858</TotalTime>
  <Words>2133</Words>
  <Application>Microsoft Office PowerPoint</Application>
  <PresentationFormat>画面に合わせる (4:3)</PresentationFormat>
  <Paragraphs>558</Paragraphs>
  <Slides>21</Slides>
  <Notes>9</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Office テーマ</vt:lpstr>
      <vt:lpstr>Datacast Basic CMS  メニュー構成</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lpstr>スライド 16</vt:lpstr>
      <vt:lpstr>スライド 17</vt:lpstr>
      <vt:lpstr>スライド 18</vt:lpstr>
      <vt:lpstr>スライド 19</vt:lpstr>
      <vt:lpstr>スライド 20</vt:lpstr>
      <vt:lpstr>スライド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想定機器構成図</dc:title>
  <dc:creator>Kojima Toshikazu</dc:creator>
  <cp:lastModifiedBy>chong</cp:lastModifiedBy>
  <cp:revision>249</cp:revision>
  <dcterms:created xsi:type="dcterms:W3CDTF">2017-06-07T05:16:49Z</dcterms:created>
  <dcterms:modified xsi:type="dcterms:W3CDTF">2018-09-16T07:57:28Z</dcterms:modified>
</cp:coreProperties>
</file>