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86" r:id="rId3"/>
    <p:sldId id="256" r:id="rId4"/>
    <p:sldId id="283" r:id="rId5"/>
    <p:sldId id="27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2F2F2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1" autoAdjust="0"/>
  </p:normalViewPr>
  <p:slideViewPr>
    <p:cSldViewPr>
      <p:cViewPr varScale="1">
        <p:scale>
          <a:sx n="79" d="100"/>
          <a:sy n="79" d="100"/>
        </p:scale>
        <p:origin x="-38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4FB59-0988-43BE-9ED8-7717BC3BEAD5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FE51-BB21-4415-A73E-07FE392BD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70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FE51-BB21-4415-A73E-07FE392BDE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監視フォルダとはモジュール更新・イベントメッセージ・</a:t>
            </a:r>
            <a:r>
              <a:rPr kumimoji="1" lang="en-US" altLang="ja-JP" dirty="0" smtClean="0"/>
              <a:t>BCML</a:t>
            </a:r>
            <a:r>
              <a:rPr kumimoji="1" lang="ja-JP" altLang="en-US" dirty="0" smtClean="0"/>
              <a:t>切り替えといったイベントの発生を指示する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ファイルを置くフォルダであり、パケタイザはここに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ファイルが置かれるのを常時監視し、投げ込まれると自動で処理を開始する。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FE51-BB21-4415-A73E-07FE392BDE7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6450"/>
          </a:xfrm>
        </p:spPr>
        <p:txBody>
          <a:bodyPr>
            <a:normAutofit/>
          </a:bodyPr>
          <a:lstStyle/>
          <a:p>
            <a:r>
              <a:rPr lang="en-US" altLang="ja-JP" dirty="0"/>
              <a:t>Datacast </a:t>
            </a:r>
            <a:r>
              <a:rPr kumimoji="1" lang="en-US" altLang="ja-JP" dirty="0" smtClean="0"/>
              <a:t>Basic CMS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 anchor="b"/>
          <a:lstStyle/>
          <a:p>
            <a:pPr marL="0" indent="0" algn="ctr">
              <a:buNone/>
            </a:pPr>
            <a:r>
              <a:rPr kumimoji="1" lang="en-US" altLang="ja-JP" dirty="0" smtClean="0"/>
              <a:t>Japan </a:t>
            </a:r>
            <a:r>
              <a:rPr kumimoji="1" lang="en-US" altLang="ja-JP" dirty="0" err="1" smtClean="0"/>
              <a:t>CableCast</a:t>
            </a:r>
            <a:r>
              <a:rPr kumimoji="1" lang="en-US" altLang="ja-JP" dirty="0" smtClean="0"/>
              <a:t> Inc. </a:t>
            </a:r>
          </a:p>
          <a:p>
            <a:pPr marL="0" indent="0" algn="ctr">
              <a:buNone/>
            </a:pPr>
            <a:r>
              <a:rPr lang="en-US" altLang="ja-JP" sz="2000" dirty="0" smtClean="0"/>
              <a:t>2018.08.03 </a:t>
            </a:r>
            <a:r>
              <a:rPr lang="en-US" altLang="ja-JP" sz="2000" dirty="0" smtClean="0"/>
              <a:t>ver. </a:t>
            </a:r>
            <a:r>
              <a:rPr lang="en-US" altLang="ja-JP" sz="2000" smtClean="0"/>
              <a:t>0.21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72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1600" dirty="0" smtClean="0"/>
              <a:t>パケタイザ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ついて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1600" dirty="0" smtClean="0"/>
              <a:t>本番系と検証系の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系統がある</a:t>
            </a:r>
            <a:endParaRPr kumimoji="1"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さらに本番系には主副があり、</a:t>
            </a:r>
            <a:r>
              <a:rPr lang="en-US" altLang="ja-JP" sz="1600" dirty="0" smtClean="0"/>
              <a:t>TS</a:t>
            </a:r>
            <a:r>
              <a:rPr lang="ja-JP" altLang="en-US" sz="1600" dirty="0" smtClean="0"/>
              <a:t>監視（</a:t>
            </a:r>
            <a:r>
              <a:rPr lang="en-US" altLang="ja-JP" sz="1600" dirty="0" smtClean="0"/>
              <a:t>Switcher)</a:t>
            </a:r>
            <a:r>
              <a:rPr lang="ja-JP" altLang="en-US" sz="1600" dirty="0" smtClean="0"/>
              <a:t>によりホットスタンバイされる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　　　（この</a:t>
            </a:r>
            <a:r>
              <a:rPr lang="ja-JP" altLang="en-US" sz="1600" dirty="0"/>
              <a:t>とき主</a:t>
            </a:r>
            <a:r>
              <a:rPr lang="ja-JP" altLang="en-US" sz="1600" dirty="0" smtClean="0"/>
              <a:t>副にコンテンツ上の差異はなく、ミラーリング状態とする）</a:t>
            </a:r>
            <a:endParaRPr lang="en-US" altLang="ja-JP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1600" dirty="0" smtClean="0"/>
              <a:t>設計上では検証系が複数ある</a:t>
            </a:r>
            <a:r>
              <a:rPr lang="ja-JP" altLang="en-US" sz="1600" dirty="0" smtClean="0"/>
              <a:t>場合や</a:t>
            </a:r>
            <a:r>
              <a:rPr kumimoji="1" lang="ja-JP" altLang="en-US" sz="1600" dirty="0" smtClean="0"/>
              <a:t>存在しない場合も考慮するが、基本的には主系・副系・検証系の３つがあるものとする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1600" dirty="0" smtClean="0"/>
              <a:t>データ放送コンテンツについて</a:t>
            </a:r>
            <a:endParaRPr kumimoji="1"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データ放送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40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50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60</a:t>
            </a:r>
            <a:r>
              <a:rPr lang="ja-JP" altLang="en-US" sz="1600" dirty="0" smtClean="0"/>
              <a:t>の３つで、常時</a:t>
            </a:r>
            <a:r>
              <a:rPr lang="ja-JP" altLang="en-US" sz="1600" dirty="0"/>
              <a:t>運用（</a:t>
            </a:r>
            <a:r>
              <a:rPr lang="ja-JP" altLang="en-US" sz="1600" dirty="0" smtClean="0"/>
              <a:t>空でも送出は）される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ES</a:t>
            </a:r>
            <a:r>
              <a:rPr lang="ja-JP" altLang="en-US" sz="1600" dirty="0"/>
              <a:t>単位</a:t>
            </a:r>
            <a:r>
              <a:rPr lang="ja-JP" altLang="en-US" sz="1600" dirty="0" smtClean="0"/>
              <a:t>でコンテンツを差し替える（</a:t>
            </a:r>
            <a:r>
              <a:rPr lang="en-US" altLang="ja-JP" sz="1600" dirty="0" smtClean="0"/>
              <a:t>VF</a:t>
            </a:r>
            <a:r>
              <a:rPr lang="ja-JP" altLang="en-US" sz="1600" dirty="0" smtClean="0"/>
              <a:t>改良済み）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kumimoji="1" lang="ja-JP" altLang="en-US" sz="1600" dirty="0" smtClean="0"/>
              <a:t>　　（各</a:t>
            </a:r>
            <a:r>
              <a:rPr kumimoji="1" lang="en-US" altLang="ja-JP" sz="1600" dirty="0" smtClean="0"/>
              <a:t>ES</a:t>
            </a:r>
            <a:r>
              <a:rPr kumimoji="1" lang="ja-JP" altLang="en-US" sz="1600" dirty="0" smtClean="0"/>
              <a:t>ごとに</a:t>
            </a:r>
            <a:r>
              <a:rPr kumimoji="1" lang="en-US" altLang="ja-JP" sz="1600" dirty="0" smtClean="0"/>
              <a:t>BCML</a:t>
            </a:r>
            <a:r>
              <a:rPr kumimoji="1" lang="ja-JP" altLang="en-US" sz="1600" dirty="0" smtClean="0"/>
              <a:t>を記述、更新は</a:t>
            </a:r>
            <a:r>
              <a:rPr kumimoji="1" lang="en-US" altLang="ja-JP" sz="1600" dirty="0" smtClean="0"/>
              <a:t>XML</a:t>
            </a:r>
            <a:r>
              <a:rPr kumimoji="1" lang="ja-JP" altLang="en-US" sz="1600" dirty="0" smtClean="0"/>
              <a:t>監視で発火）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1600" dirty="0" smtClean="0"/>
              <a:t>BCML</a:t>
            </a:r>
            <a:r>
              <a:rPr kumimoji="1" lang="ja-JP" altLang="en-US" sz="1600" dirty="0" smtClean="0"/>
              <a:t>の</a:t>
            </a:r>
            <a:r>
              <a:rPr lang="ja-JP" altLang="en-US" sz="1600" dirty="0"/>
              <a:t>記述</a:t>
            </a:r>
            <a:r>
              <a:rPr lang="ja-JP" altLang="en-US" sz="1600" dirty="0" smtClean="0"/>
              <a:t>仕様</a:t>
            </a:r>
            <a:r>
              <a:rPr kumimoji="1" lang="ja-JP" altLang="en-US" sz="1600" dirty="0" smtClean="0"/>
              <a:t>はパケタイザに合わせる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ビットレート変更には</a:t>
            </a:r>
            <a:r>
              <a:rPr lang="ja-JP" altLang="en-US" sz="1600" dirty="0"/>
              <a:t>パケタイザ</a:t>
            </a:r>
            <a:r>
              <a:rPr lang="ja-JP" altLang="en-US" sz="1600" dirty="0" smtClean="0"/>
              <a:t>の再起動が必要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（</a:t>
            </a:r>
            <a:r>
              <a:rPr lang="en-US" altLang="ja-JP" sz="1600" dirty="0" smtClean="0"/>
              <a:t>conf.xml</a:t>
            </a:r>
            <a:r>
              <a:rPr lang="ja-JP" altLang="en-US" sz="1600" dirty="0" smtClean="0"/>
              <a:t>の再読込みが必要、このため</a:t>
            </a:r>
            <a:r>
              <a:rPr lang="en-US" altLang="ja-JP" sz="1600" dirty="0" smtClean="0"/>
              <a:t>CMS</a:t>
            </a:r>
            <a:r>
              <a:rPr lang="ja-JP" altLang="en-US" sz="1600" dirty="0" smtClean="0"/>
              <a:t>では考慮しない）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パケタイザおよび</a:t>
            </a:r>
            <a:r>
              <a:rPr lang="en-US" altLang="ja-JP" sz="1600" dirty="0" smtClean="0"/>
              <a:t>CMS</a:t>
            </a:r>
            <a:r>
              <a:rPr lang="ja-JP" altLang="en-US" sz="1600" dirty="0" smtClean="0"/>
              <a:t>のサーバ</a:t>
            </a:r>
            <a:r>
              <a:rPr lang="en-US" altLang="ja-JP" sz="1600" dirty="0" smtClean="0"/>
              <a:t>OS</a:t>
            </a:r>
            <a:r>
              <a:rPr lang="ja-JP" altLang="en-US" sz="1600" dirty="0" smtClean="0"/>
              <a:t>は両方とも</a:t>
            </a:r>
            <a:r>
              <a:rPr lang="en-US" altLang="ja-JP" sz="1600" dirty="0" smtClean="0"/>
              <a:t>Windows</a:t>
            </a:r>
            <a:r>
              <a:rPr lang="ja-JP" altLang="en-US" sz="1600" dirty="0" smtClean="0"/>
              <a:t>系を想定する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（現状</a:t>
            </a:r>
            <a:r>
              <a:rPr lang="en-US" altLang="ja-JP" sz="1600" dirty="0" smtClean="0"/>
              <a:t>CMS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Linux</a:t>
            </a:r>
            <a:r>
              <a:rPr lang="ja-JP" altLang="en-US" sz="1600" dirty="0" smtClean="0"/>
              <a:t>だが</a:t>
            </a:r>
            <a:r>
              <a:rPr lang="en-US" altLang="ja-JP" sz="1600" dirty="0" smtClean="0"/>
              <a:t>Replace</a:t>
            </a:r>
            <a:r>
              <a:rPr lang="ja-JP" altLang="en-US" sz="1600" dirty="0" smtClean="0"/>
              <a:t>予定）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600" dirty="0"/>
              <a:t>CMS</a:t>
            </a:r>
            <a:r>
              <a:rPr lang="ja-JP" altLang="en-US" sz="1600" dirty="0"/>
              <a:t>サーバアプリの構築は</a:t>
            </a:r>
            <a:r>
              <a:rPr lang="en-US" altLang="ja-JP" sz="1600" dirty="0" smtClean="0"/>
              <a:t>Node.js</a:t>
            </a:r>
            <a:r>
              <a:rPr lang="ja-JP" altLang="en-US" sz="1600" dirty="0" smtClean="0"/>
              <a:t>を使う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オペレータ</a:t>
            </a:r>
            <a:r>
              <a:rPr lang="en-US" altLang="ja-JP" sz="1600" dirty="0" smtClean="0"/>
              <a:t>PC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OS</a:t>
            </a:r>
            <a:r>
              <a:rPr lang="ja-JP" altLang="en-US" sz="1600" dirty="0" smtClean="0"/>
              <a:t>とブラウザは、</a:t>
            </a:r>
            <a:r>
              <a:rPr lang="en-US" altLang="ja-JP" sz="1600" dirty="0" smtClean="0"/>
              <a:t>Windows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を想定、それ以外は保証外とする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/>
              <a:t>文字コード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UTF-8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PC</a:t>
            </a:r>
            <a:r>
              <a:rPr lang="ja-JP" altLang="en-US" sz="1600" dirty="0" smtClean="0"/>
              <a:t>および</a:t>
            </a:r>
            <a:r>
              <a:rPr lang="en-US" altLang="ja-JP" sz="1600" dirty="0" smtClean="0"/>
              <a:t>OS</a:t>
            </a:r>
            <a:r>
              <a:rPr lang="ja-JP" altLang="en-US" sz="1600" dirty="0" smtClean="0"/>
              <a:t>の言語設定は英語とする</a:t>
            </a:r>
            <a:endParaRPr lang="en-US" altLang="ja-JP" sz="1600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機器設備・環境についての前提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91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923928" y="3685204"/>
            <a:ext cx="1800201" cy="3056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accent2"/>
                </a:solidFill>
              </a:rPr>
              <a:t>検証系（監視）</a:t>
            </a:r>
            <a:endParaRPr lang="en-US" altLang="ja-JP" sz="1600" dirty="0" smtClean="0">
              <a:solidFill>
                <a:schemeClr val="accent2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3923928" y="1207315"/>
            <a:ext cx="3269479" cy="2308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accent6"/>
                </a:solidFill>
              </a:rPr>
              <a:t>本番系（主副）</a:t>
            </a:r>
            <a:endParaRPr lang="en-US" altLang="ja-JP" sz="1600" dirty="0" smtClean="0">
              <a:solidFill>
                <a:schemeClr val="accent6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611994" y="377505"/>
            <a:ext cx="1455950" cy="8909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704336" y="5021560"/>
            <a:ext cx="5019793" cy="1719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737036" y="3973236"/>
            <a:ext cx="2136782" cy="2580013"/>
          </a:xfrm>
          <a:prstGeom prst="roundRect">
            <a:avLst>
              <a:gd name="adj" fmla="val 31449"/>
            </a:avLst>
          </a:prstGeom>
          <a:solidFill>
            <a:srgbClr val="E6B9B8">
              <a:alpha val="50196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48679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2400" dirty="0" smtClean="0"/>
              <a:t>想定機器構成図</a:t>
            </a:r>
            <a:endParaRPr kumimoji="1" lang="ja-JP" altLang="en-US" sz="2400" dirty="0"/>
          </a:p>
        </p:txBody>
      </p:sp>
      <p:pic>
        <p:nvPicPr>
          <p:cNvPr id="1031" name="Picture 7" descr="C:\Users\2109kojima\Pictures\T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1" y="5177637"/>
            <a:ext cx="97281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109kojima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6" y="1460822"/>
            <a:ext cx="1343018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2109kojima\Pictures\server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6" y="2242715"/>
            <a:ext cx="1343018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2109kojima\Pictures\T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8" y="5176937"/>
            <a:ext cx="97281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02962" y="1594643"/>
            <a:ext cx="1544902" cy="263465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066167" y="1738068"/>
            <a:ext cx="46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43608" y="2965124"/>
            <a:ext cx="75600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043608" y="4045244"/>
            <a:ext cx="46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511608" y="1745913"/>
            <a:ext cx="0" cy="2304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79512" y="1053426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9512" y="2225299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2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9512" y="3377427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3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39752" y="134076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CMS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67882" y="1646906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CMS 1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67882" y="2438994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CMS 2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07704" y="3014954"/>
            <a:ext cx="125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(cold stand by)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23928" y="1429103"/>
            <a:ext cx="1436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Packetizer (main)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407351"/>
            <a:ext cx="13306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Packetizer (sub)</a:t>
            </a:r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pPr>
              <a:lnSpc>
                <a:spcPct val="150000"/>
              </a:lnSpc>
            </a:pPr>
            <a:r>
              <a:rPr kumimoji="1" lang="en-US" altLang="ja-JP" sz="1400" dirty="0" smtClean="0"/>
              <a:t>(hot stand by)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14936" y="3973236"/>
            <a:ext cx="1349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Packetizer (test)</a:t>
            </a:r>
            <a:endParaRPr kumimoji="1" lang="ja-JP" altLang="en-US" sz="1400" dirty="0"/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3635896" y="2029020"/>
            <a:ext cx="0" cy="244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014081" y="2011330"/>
            <a:ext cx="855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Switcher </a:t>
            </a:r>
          </a:p>
          <a:p>
            <a:endParaRPr lang="en-US" altLang="ja-JP" sz="1400" dirty="0"/>
          </a:p>
          <a:p>
            <a:r>
              <a:rPr kumimoji="1" lang="en-US" altLang="ja-JP" sz="1400" dirty="0" smtClean="0"/>
              <a:t>(TS</a:t>
            </a:r>
            <a:r>
              <a:rPr kumimoji="1" lang="ja-JP" altLang="en-US" sz="1400" dirty="0" smtClean="0"/>
              <a:t>監視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5310046" y="2245044"/>
            <a:ext cx="540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812360" y="162880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MUX</a:t>
            </a:r>
            <a:endParaRPr kumimoji="1" lang="ja-JP" altLang="en-US" sz="1400" dirty="0"/>
          </a:p>
        </p:txBody>
      </p:sp>
      <p:pic>
        <p:nvPicPr>
          <p:cNvPr id="1027" name="Picture 3" descr="C:\Users\2109kojima\Pictures\dell_emc_cx_rac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60" y="1844824"/>
            <a:ext cx="1098693" cy="101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9" y="1309028"/>
            <a:ext cx="105736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1" y="2461156"/>
            <a:ext cx="105736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13284"/>
            <a:ext cx="105736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/>
          <p:cNvCxnSpPr/>
          <p:nvPr/>
        </p:nvCxnSpPr>
        <p:spPr>
          <a:xfrm flipH="1">
            <a:off x="4788022" y="4725192"/>
            <a:ext cx="1" cy="432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5373885" y="5357832"/>
            <a:ext cx="2700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064440" y="3515698"/>
            <a:ext cx="468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rot="5400000" flipH="1">
            <a:off x="935616" y="6273296"/>
            <a:ext cx="360000" cy="0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4788023" y="6309320"/>
            <a:ext cx="1" cy="180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2109kojima\Pictures\ST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35" y="566194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2109kojima\Pictures\ST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6124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コネクタ 52"/>
          <p:cNvCxnSpPr/>
          <p:nvPr/>
        </p:nvCxnSpPr>
        <p:spPr>
          <a:xfrm flipH="1">
            <a:off x="8064440" y="2780928"/>
            <a:ext cx="1" cy="756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1115616" y="6471442"/>
            <a:ext cx="367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822888" y="5713511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Modulator</a:t>
            </a: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5310186" y="1885060"/>
            <a:ext cx="1" cy="360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076056" y="1885004"/>
            <a:ext cx="252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635896" y="2029020"/>
            <a:ext cx="46800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347864" y="2968044"/>
            <a:ext cx="79200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635896" y="4477292"/>
            <a:ext cx="54000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27584" y="4941168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STB&amp;TV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30127" y="4941868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STB&amp;TV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87824" y="624562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RF</a:t>
            </a:r>
            <a:r>
              <a:rPr kumimoji="1" lang="ja-JP" altLang="en-US" sz="1100" dirty="0" smtClean="0"/>
              <a:t>出力（検証）</a:t>
            </a:r>
            <a:endParaRPr kumimoji="1" lang="en-US" altLang="ja-JP" sz="11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64921" y="200154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TS</a:t>
            </a:r>
            <a:r>
              <a:rPr kumimoji="1" lang="ja-JP" altLang="en-US" sz="1100" dirty="0" smtClean="0"/>
              <a:t>出力</a:t>
            </a:r>
            <a:endParaRPr kumimoji="1" lang="en-US" altLang="ja-JP" sz="1100" dirty="0" smtClean="0"/>
          </a:p>
        </p:txBody>
      </p:sp>
      <p:cxnSp>
        <p:nvCxnSpPr>
          <p:cNvPr id="69" name="直線コネクタ 68"/>
          <p:cNvCxnSpPr/>
          <p:nvPr/>
        </p:nvCxnSpPr>
        <p:spPr>
          <a:xfrm rot="5400000" flipH="1">
            <a:off x="2375776" y="6273296"/>
            <a:ext cx="360000" cy="0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2109kojima\Pictures\RF_modulat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949280"/>
            <a:ext cx="1322579" cy="45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85152"/>
            <a:ext cx="103898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直線コネクタ 81"/>
          <p:cNvCxnSpPr/>
          <p:nvPr/>
        </p:nvCxnSpPr>
        <p:spPr>
          <a:xfrm flipH="1">
            <a:off x="4788023" y="5517280"/>
            <a:ext cx="1" cy="432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500548" y="5111606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送出</a:t>
            </a:r>
            <a:r>
              <a:rPr kumimoji="1" lang="en-US" altLang="ja-JP" sz="1100" dirty="0" smtClean="0"/>
              <a:t>TS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123768" y="4921423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MUX</a:t>
            </a:r>
            <a:r>
              <a:rPr kumimoji="1" lang="ja-JP" altLang="en-US" sz="1400" dirty="0" smtClean="0"/>
              <a:t>　　</a:t>
            </a:r>
            <a:r>
              <a:rPr kumimoji="1" lang="ja-JP" altLang="en-US" sz="700" dirty="0" smtClean="0"/>
              <a:t>　</a:t>
            </a:r>
            <a:r>
              <a:rPr kumimoji="1" lang="ja-JP" altLang="en-US" sz="1050" dirty="0" smtClean="0"/>
              <a:t>（データ放送</a:t>
            </a:r>
            <a:r>
              <a:rPr kumimoji="1" lang="en-US" altLang="ja-JP" sz="1050" dirty="0" smtClean="0"/>
              <a:t>ES</a:t>
            </a:r>
            <a:r>
              <a:rPr kumimoji="1" lang="ja-JP" altLang="en-US" sz="1050" dirty="0" smtClean="0"/>
              <a:t>差し替え）</a:t>
            </a:r>
            <a:endParaRPr kumimoji="1" lang="ja-JP" altLang="en-US" sz="1400" dirty="0"/>
          </a:p>
        </p:txBody>
      </p:sp>
      <p:sp>
        <p:nvSpPr>
          <p:cNvPr id="93" name="線吹き出し 1 (枠付き) 92"/>
          <p:cNvSpPr/>
          <p:nvPr/>
        </p:nvSpPr>
        <p:spPr>
          <a:xfrm>
            <a:off x="6189486" y="5661248"/>
            <a:ext cx="1226794" cy="648072"/>
          </a:xfrm>
          <a:prstGeom prst="borderCallout1">
            <a:avLst>
              <a:gd name="adj1" fmla="val 49171"/>
              <a:gd name="adj2" fmla="val -810"/>
              <a:gd name="adj3" fmla="val 10036"/>
              <a:gd name="adj4" fmla="val -4046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/>
              <a:t>検証／監視</a:t>
            </a:r>
            <a:r>
              <a:rPr lang="ja-JP" altLang="en-US" sz="1100" dirty="0"/>
              <a:t>環境の</a:t>
            </a:r>
            <a:r>
              <a:rPr lang="ja-JP" altLang="en-US" sz="1100" dirty="0" smtClean="0"/>
              <a:t>機器構成については別途検討</a:t>
            </a:r>
            <a:endParaRPr kumimoji="1" lang="ja-JP" altLang="en-US" sz="1200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5076056" y="2821108"/>
            <a:ext cx="252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310186" y="2461108"/>
            <a:ext cx="1" cy="360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310046" y="2461068"/>
            <a:ext cx="540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7011219" y="2343795"/>
            <a:ext cx="540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2109kojima\Pictures\switch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1849108"/>
            <a:ext cx="1416191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76" y="2625086"/>
            <a:ext cx="103898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69052"/>
            <a:ext cx="103898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4067944" y="719855"/>
            <a:ext cx="2124000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823474" y="6836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本線（画音）</a:t>
            </a:r>
            <a:endParaRPr kumimoji="1" lang="ja-JP" altLang="en-US" sz="1400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7092280" y="665537"/>
            <a:ext cx="648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7092280" y="962622"/>
            <a:ext cx="504000" cy="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C:\Users\2109kojima\Pictures\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11" y="692696"/>
            <a:ext cx="97117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C:\Users\2109kojima\Pictures\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4664"/>
            <a:ext cx="97117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線コネクタ 94"/>
          <p:cNvCxnSpPr/>
          <p:nvPr/>
        </p:nvCxnSpPr>
        <p:spPr>
          <a:xfrm>
            <a:off x="7740352" y="656484"/>
            <a:ext cx="0" cy="1224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7596336" y="954121"/>
            <a:ext cx="0" cy="972000"/>
          </a:xfrm>
          <a:prstGeom prst="line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8064596" y="2833913"/>
            <a:ext cx="1" cy="2520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37557" y="377505"/>
            <a:ext cx="782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Encoder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275471" y="44046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TS</a:t>
            </a:r>
            <a:r>
              <a:rPr kumimoji="1" lang="ja-JP" altLang="en-US" sz="1100" dirty="0" smtClean="0"/>
              <a:t>出力</a:t>
            </a:r>
            <a:endParaRPr kumimoji="1" lang="en-US" altLang="ja-JP" sz="1100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245952" y="27990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送出へ</a:t>
            </a:r>
            <a:endParaRPr kumimoji="1" lang="ja-JP" altLang="en-US" sz="1400" dirty="0"/>
          </a:p>
        </p:txBody>
      </p:sp>
      <p:pic>
        <p:nvPicPr>
          <p:cNvPr id="1038" name="Picture 14" descr="C:\Users\2109kojima\Pictures\mux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1" b="28484"/>
          <a:stretch/>
        </p:blipFill>
        <p:spPr bwMode="auto">
          <a:xfrm>
            <a:off x="4132992" y="5123766"/>
            <a:ext cx="1239989" cy="5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直線コネクタ 101"/>
          <p:cNvCxnSpPr/>
          <p:nvPr/>
        </p:nvCxnSpPr>
        <p:spPr>
          <a:xfrm rot="5400000" flipH="1">
            <a:off x="988674" y="6381296"/>
            <a:ext cx="5760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>
            <a:off x="1259632" y="6669360"/>
            <a:ext cx="7344000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rot="5400000" flipH="1">
            <a:off x="2428834" y="6381296"/>
            <a:ext cx="5760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8595394" y="4121921"/>
            <a:ext cx="1" cy="255600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2109kojima\Pictures\oka2-M023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996952"/>
            <a:ext cx="1127244" cy="112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テキスト ボックス 105"/>
          <p:cNvSpPr txBox="1"/>
          <p:nvPr/>
        </p:nvSpPr>
        <p:spPr>
          <a:xfrm>
            <a:off x="7645405" y="644428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RF</a:t>
            </a:r>
            <a:r>
              <a:rPr kumimoji="1" lang="ja-JP" altLang="en-US" sz="1100" dirty="0" smtClean="0"/>
              <a:t>入力（監視）</a:t>
            </a:r>
            <a:endParaRPr kumimoji="1" lang="en-US" altLang="ja-JP" sz="1100" dirty="0" smtClean="0"/>
          </a:p>
        </p:txBody>
      </p:sp>
      <p:pic>
        <p:nvPicPr>
          <p:cNvPr id="3" name="Picture 3" descr="C:\Users\2109kojima\Pictures\NA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15" y="3395411"/>
            <a:ext cx="1184268" cy="8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2349221" y="338975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NAS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30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sz="1600" dirty="0" smtClean="0"/>
              <a:t>CMS</a:t>
            </a:r>
            <a:r>
              <a:rPr lang="ja-JP" altLang="en-US" sz="1600" dirty="0" smtClean="0"/>
              <a:t>も主副の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系統で設計する</a:t>
            </a:r>
            <a:r>
              <a:rPr lang="ja-JP" altLang="en-US" sz="1600" dirty="0"/>
              <a:t>が、障害時</a:t>
            </a:r>
            <a:r>
              <a:rPr lang="ja-JP" altLang="en-US" sz="1600" dirty="0" smtClean="0"/>
              <a:t>には手動</a:t>
            </a:r>
            <a:r>
              <a:rPr lang="ja-JP" altLang="en-US" sz="1600" dirty="0"/>
              <a:t>で切り替える</a:t>
            </a:r>
            <a:r>
              <a:rPr lang="ja-JP" altLang="en-US" sz="1600" dirty="0" smtClean="0"/>
              <a:t>コールドスタンバイ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そのため主副間で情報の新旧差分がでないように、</a:t>
            </a:r>
            <a:r>
              <a:rPr lang="en-US" altLang="ja-JP" sz="1600" dirty="0" smtClean="0"/>
              <a:t>CMS</a:t>
            </a:r>
            <a:r>
              <a:rPr lang="ja-JP" altLang="en-US" sz="1600" dirty="0"/>
              <a:t>内には最小限の設定情報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</a:t>
            </a:r>
            <a:r>
              <a:rPr lang="en-US" altLang="ja-JP" sz="1600" dirty="0"/>
              <a:t>URL</a:t>
            </a:r>
            <a:r>
              <a:rPr lang="ja-JP" altLang="en-US" sz="1600" dirty="0"/>
              <a:t>等、またはログなど</a:t>
            </a:r>
            <a:r>
              <a:rPr lang="ja-JP" altLang="en-US" sz="1600" dirty="0" smtClean="0"/>
              <a:t>）だけ持たせ、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基本的にすべて</a:t>
            </a:r>
            <a:r>
              <a:rPr lang="ja-JP" altLang="en-US" sz="1600" dirty="0" smtClean="0"/>
              <a:t>のコンテンツ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データは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上に置く</a:t>
            </a:r>
            <a:r>
              <a:rPr lang="ja-JP" altLang="en-US" sz="1600" dirty="0"/>
              <a:t>ようにする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600" dirty="0"/>
              <a:t>CMS</a:t>
            </a:r>
            <a:r>
              <a:rPr lang="ja-JP" altLang="en-US" sz="1600" dirty="0"/>
              <a:t>は以下</a:t>
            </a:r>
            <a:r>
              <a:rPr lang="en-US" altLang="ja-JP" sz="1600" dirty="0"/>
              <a:t>3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基本機能を持つ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コンテンツ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ja-JP" altLang="en-US" sz="1200" dirty="0" smtClean="0"/>
              <a:t>各種のデータ放送</a:t>
            </a:r>
            <a:r>
              <a:rPr lang="ja-JP" altLang="en-US" sz="1200" dirty="0"/>
              <a:t>コンテンツ</a:t>
            </a:r>
            <a:r>
              <a:rPr lang="ja-JP" altLang="en-US" sz="1200" dirty="0" smtClean="0"/>
              <a:t>を登録・管理する機能。コンテンツの払い出しなども含む</a:t>
            </a:r>
            <a:endParaRPr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編成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ja-JP" altLang="en-US" sz="1200" dirty="0"/>
              <a:t>時間枠</a:t>
            </a:r>
            <a:r>
              <a:rPr lang="ja-JP" altLang="en-US" sz="1200" dirty="0" smtClean="0"/>
              <a:t>に登録したコンテンツを張り付け、時限更新する機能。緊急停止なども含む</a:t>
            </a:r>
            <a:endParaRPr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データ</a:t>
            </a:r>
            <a:r>
              <a:rPr lang="ja-JP" altLang="en-US" sz="1600" dirty="0" smtClean="0"/>
              <a:t>更新</a:t>
            </a:r>
            <a:endParaRPr lang="en-US" altLang="ja-JP" sz="1600" dirty="0" smtClean="0"/>
          </a:p>
          <a:p>
            <a:pPr marL="857250" lvl="2" indent="0">
              <a:buNone/>
            </a:pPr>
            <a:r>
              <a:rPr lang="ja-JP" altLang="en-US" sz="1200" dirty="0"/>
              <a:t>登録したコンテンツ上</a:t>
            </a:r>
            <a:r>
              <a:rPr lang="ja-JP" altLang="en-US" sz="1200" dirty="0" smtClean="0"/>
              <a:t>のモノメディアを上書き更新する機能。手動更新、自動更新や時限更新など諸々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1600" dirty="0" smtClean="0"/>
              <a:t>コンテンツ登録について</a:t>
            </a:r>
            <a:endParaRPr kumimoji="1"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1600" dirty="0" smtClean="0"/>
              <a:t>登録するデータ放送コンテンツは</a:t>
            </a:r>
            <a:r>
              <a:rPr lang="en-US" altLang="ja-JP" sz="1600" dirty="0" smtClean="0"/>
              <a:t>ES</a:t>
            </a:r>
            <a:r>
              <a:rPr lang="ja-JP" altLang="en-US" sz="1600" dirty="0"/>
              <a:t>ごとに</a:t>
            </a:r>
            <a:r>
              <a:rPr lang="ja-JP" altLang="en-US" sz="1600" dirty="0" smtClean="0"/>
              <a:t>記述した</a:t>
            </a:r>
            <a:r>
              <a:rPr lang="en-US" altLang="ja-JP" sz="1600" dirty="0" smtClean="0"/>
              <a:t>BCML</a:t>
            </a:r>
            <a:r>
              <a:rPr lang="ja-JP" altLang="en-US" sz="1600" dirty="0" smtClean="0"/>
              <a:t>で行い、便宜上これを「</a:t>
            </a:r>
            <a:r>
              <a:rPr kumimoji="1" lang="en-US" altLang="ja-JP" sz="1600" dirty="0" smtClean="0"/>
              <a:t>ES</a:t>
            </a:r>
            <a:r>
              <a:rPr kumimoji="1" lang="ja-JP" altLang="en-US" sz="1600" dirty="0" smtClean="0"/>
              <a:t>コンテンツ」と呼ぶ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　　（</a:t>
            </a:r>
            <a:r>
              <a:rPr lang="en-US" altLang="ja-JP" sz="1600" dirty="0" smtClean="0"/>
              <a:t>ARIB</a:t>
            </a:r>
            <a:r>
              <a:rPr lang="ja-JP" altLang="en-US" sz="1600" dirty="0" smtClean="0"/>
              <a:t>上では</a:t>
            </a:r>
            <a:r>
              <a:rPr lang="en-US" altLang="ja-JP" sz="1600" dirty="0" smtClean="0"/>
              <a:t>BCML</a:t>
            </a:r>
            <a:r>
              <a:rPr lang="ja-JP" altLang="en-US" sz="1600" dirty="0" smtClean="0"/>
              <a:t>コンテンツの呼称があるが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単位とは限らない 参照：</a:t>
            </a:r>
            <a:r>
              <a:rPr lang="en-US" altLang="ja-JP" sz="1600" dirty="0" smtClean="0"/>
              <a:t>STD-B35</a:t>
            </a:r>
            <a:r>
              <a:rPr lang="ja-JP" altLang="en-US" sz="1600" dirty="0" smtClean="0"/>
              <a:t>）</a:t>
            </a:r>
            <a:endParaRPr kumimoji="1"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コンテンツ</a:t>
            </a:r>
            <a:r>
              <a:rPr lang="ja-JP" altLang="en-US" sz="1600" dirty="0"/>
              <a:t>の登録</a:t>
            </a:r>
            <a:r>
              <a:rPr lang="ja-JP" altLang="en-US" sz="1600" dirty="0" smtClean="0"/>
              <a:t>は本番</a:t>
            </a:r>
            <a:r>
              <a:rPr lang="ja-JP" altLang="en-US" sz="1600" dirty="0"/>
              <a:t>系・検証</a:t>
            </a:r>
            <a:r>
              <a:rPr lang="ja-JP" altLang="en-US" sz="1600" dirty="0" smtClean="0"/>
              <a:t>系の区別なく統一管理する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（ただし更新データは本番系・検証系で区別される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編成登録について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枠貼り付けは</a:t>
            </a:r>
            <a:r>
              <a:rPr lang="en-US" altLang="ja-JP" sz="1600" dirty="0" smtClean="0"/>
              <a:t>40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50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60</a:t>
            </a:r>
            <a:r>
              <a:rPr lang="ja-JP" altLang="en-US" sz="1600" dirty="0" smtClean="0"/>
              <a:t>の各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ごとに、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コンテンツ単位で行う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この編成情報は本番系（主副は同一）と検証系で別管理する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sz="1600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 smtClean="0"/>
              <a:t>CMS</a:t>
            </a:r>
            <a:r>
              <a:rPr lang="ja-JP" altLang="en-US" sz="2400" dirty="0" smtClean="0"/>
              <a:t>基本設計について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65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フローチャート : 磁気ディスク 36"/>
          <p:cNvSpPr/>
          <p:nvPr/>
        </p:nvSpPr>
        <p:spPr>
          <a:xfrm>
            <a:off x="7380312" y="116632"/>
            <a:ext cx="1692000" cy="1908000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7486532" y="390972"/>
            <a:ext cx="1512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登録コンテンツ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コンテンツ・データ・ファイルのフロー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908696"/>
            <a:ext cx="1985224" cy="361451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chemeClr val="tx1"/>
                </a:solidFill>
              </a:rPr>
              <a:t>基本的にここ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にはコンテンツやデータは一切置かない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ja-JP" sz="1200" dirty="0" smtClean="0">
                <a:solidFill>
                  <a:schemeClr val="tx1"/>
                </a:solidFill>
              </a:rPr>
              <a:t>Node</a:t>
            </a:r>
            <a:r>
              <a:rPr lang="ja-JP" altLang="en-US" sz="1200" dirty="0" smtClean="0">
                <a:solidFill>
                  <a:schemeClr val="tx1"/>
                </a:solidFill>
              </a:rPr>
              <a:t>リソース＆基本設定のみ）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74008" y="534988"/>
            <a:ext cx="92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Packetizer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 (main)</a:t>
            </a:r>
            <a:endParaRPr kumimoji="1" lang="ja-JP" altLang="en-US" sz="1400" dirty="0"/>
          </a:p>
        </p:txBody>
      </p:sp>
      <p:pic>
        <p:nvPicPr>
          <p:cNvPr id="13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92" y="986200"/>
            <a:ext cx="122232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2109kojima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0768"/>
            <a:ext cx="1604211" cy="11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2109kojima\Pictures\server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1604211" cy="11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695472" y="62068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CMS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35896" y="160905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CMS 1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19872" y="2987298"/>
            <a:ext cx="1135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CMS 2</a:t>
            </a:r>
          </a:p>
          <a:p>
            <a:pPr algn="ctr"/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メインと同等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2109kojima\AppData\Local\Microsoft\Windows\Temporary Internet Files\Content.IE5\LIKNPC9A\lgi01a2013092105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70" y="5066230"/>
            <a:ext cx="851004" cy="8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35496" y="135782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新規コンテンツ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893" y="2316387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更新データ</a:t>
            </a:r>
            <a:endParaRPr kumimoji="1" lang="ja-JP" altLang="en-US" sz="1100" dirty="0"/>
          </a:p>
        </p:txBody>
      </p:sp>
      <p:sp>
        <p:nvSpPr>
          <p:cNvPr id="25" name="右中かっこ 24"/>
          <p:cNvSpPr/>
          <p:nvPr/>
        </p:nvSpPr>
        <p:spPr>
          <a:xfrm>
            <a:off x="827584" y="1301093"/>
            <a:ext cx="432048" cy="2540210"/>
          </a:xfrm>
          <a:prstGeom prst="rightBrace">
            <a:avLst>
              <a:gd name="adj1" fmla="val 24154"/>
              <a:gd name="adj2" fmla="val 301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251584" y="2545207"/>
            <a:ext cx="576000" cy="432000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BTF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フローチャート : 複数書類 35"/>
          <p:cNvSpPr/>
          <p:nvPr/>
        </p:nvSpPr>
        <p:spPr>
          <a:xfrm>
            <a:off x="179592" y="1619430"/>
            <a:ext cx="720000" cy="504000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コンテンツ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251584" y="3049263"/>
            <a:ext cx="576000" cy="432000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JPEG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614311" y="1359594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監視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フォルダ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フローチャート : 書類 40"/>
          <p:cNvSpPr/>
          <p:nvPr/>
        </p:nvSpPr>
        <p:spPr>
          <a:xfrm>
            <a:off x="7686294" y="1638385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>
            <a:off x="2051720" y="2049683"/>
            <a:ext cx="895096" cy="469469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1979712" y="3014629"/>
            <a:ext cx="972000" cy="432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1979712" y="3697287"/>
            <a:ext cx="972000" cy="198653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95736" y="1825079"/>
            <a:ext cx="7617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/>
              <a:t>コンテンツ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/>
              <a:t>登録</a:t>
            </a:r>
            <a:endParaRPr kumimoji="1" lang="ja-JP" altLang="en-US" sz="1050" dirty="0"/>
          </a:p>
        </p:txBody>
      </p:sp>
      <p:cxnSp>
        <p:nvCxnSpPr>
          <p:cNvPr id="77" name="直線コネクタ 76"/>
          <p:cNvCxnSpPr/>
          <p:nvPr/>
        </p:nvCxnSpPr>
        <p:spPr>
          <a:xfrm flipV="1">
            <a:off x="2699792" y="4523214"/>
            <a:ext cx="349698" cy="53474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4973048" y="1447354"/>
            <a:ext cx="1281155" cy="49648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endCxn id="12" idx="1"/>
          </p:cNvCxnSpPr>
          <p:nvPr/>
        </p:nvCxnSpPr>
        <p:spPr>
          <a:xfrm>
            <a:off x="4973048" y="1947830"/>
            <a:ext cx="1255136" cy="1270578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226113" y="1251075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/>
              <a:t>OA</a:t>
            </a:r>
            <a:r>
              <a:rPr kumimoji="1" lang="ja-JP" altLang="en-US" sz="1050" dirty="0" smtClean="0"/>
              <a:t>コンテンツ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/>
              <a:t>上書き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508104" y="1611115"/>
            <a:ext cx="962123" cy="377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/>
              <a:t>OA</a:t>
            </a:r>
            <a:r>
              <a:rPr kumimoji="1" lang="ja-JP" altLang="en-US" sz="1050" dirty="0" smtClean="0"/>
              <a:t>イベント</a:t>
            </a:r>
            <a:endParaRPr kumimoji="1" lang="en-US" altLang="ja-JP" sz="1050" dirty="0" smtClean="0"/>
          </a:p>
          <a:p>
            <a:pPr algn="ctr"/>
            <a:r>
              <a:rPr lang="en-US" altLang="ja-JP" sz="1050" dirty="0" smtClean="0"/>
              <a:t>XML</a:t>
            </a:r>
            <a:r>
              <a:rPr lang="ja-JP" altLang="en-US" sz="1050" dirty="0" smtClean="0"/>
              <a:t>投げ込み</a:t>
            </a:r>
            <a:endParaRPr kumimoji="1" lang="ja-JP" altLang="en-US" sz="105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715075" y="242088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/>
              <a:t>同等</a:t>
            </a:r>
            <a:endParaRPr kumimoji="1" lang="en-US" altLang="ja-JP" sz="1050" dirty="0" smtClean="0"/>
          </a:p>
          <a:p>
            <a:pPr algn="ctr"/>
            <a:r>
              <a:rPr kumimoji="1" lang="ja-JP" altLang="en-US" sz="1050" dirty="0" smtClean="0"/>
              <a:t>処理</a:t>
            </a:r>
            <a:endParaRPr kumimoji="1" lang="ja-JP" altLang="en-US" sz="1050" dirty="0"/>
          </a:p>
        </p:txBody>
      </p:sp>
      <p:cxnSp>
        <p:nvCxnSpPr>
          <p:cNvPr id="97" name="直線コネクタ 96"/>
          <p:cNvCxnSpPr>
            <a:stCxn id="5" idx="3"/>
          </p:cNvCxnSpPr>
          <p:nvPr/>
        </p:nvCxnSpPr>
        <p:spPr>
          <a:xfrm>
            <a:off x="4973048" y="2715954"/>
            <a:ext cx="1400960" cy="244679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5600616" y="3687414"/>
            <a:ext cx="1088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/>
              <a:t>テスト</a:t>
            </a:r>
            <a:r>
              <a:rPr kumimoji="1" lang="ja-JP" altLang="en-US" sz="1050" dirty="0" smtClean="0"/>
              <a:t>コンテンツ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/>
              <a:t>上書き</a:t>
            </a:r>
            <a:endParaRPr kumimoji="1" lang="ja-JP" altLang="en-US" sz="105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32404" y="4250276"/>
            <a:ext cx="979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/>
              <a:t>テストイベント</a:t>
            </a:r>
            <a:endParaRPr kumimoji="1" lang="en-US" altLang="ja-JP" sz="1050" dirty="0" smtClean="0"/>
          </a:p>
          <a:p>
            <a:pPr algn="ctr"/>
            <a:r>
              <a:rPr lang="en-US" altLang="ja-JP" sz="1050" dirty="0" smtClean="0"/>
              <a:t>XML</a:t>
            </a:r>
            <a:r>
              <a:rPr lang="ja-JP" altLang="en-US" sz="1050" dirty="0" smtClean="0"/>
              <a:t>投げ込み</a:t>
            </a:r>
            <a:endParaRPr kumimoji="1" lang="ja-JP" altLang="en-US" sz="105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216622" y="2525414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2</a:t>
            </a:r>
            <a:endParaRPr kumimoji="1" lang="ja-JP" altLang="en-US" sz="1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057889" y="315533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/>
              <a:t>同様の作業</a:t>
            </a:r>
            <a:endParaRPr kumimoji="1" lang="ja-JP" altLang="en-US" sz="105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051720" y="401943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/>
              <a:t>同様の作業</a:t>
            </a:r>
            <a:endParaRPr kumimoji="1" lang="ja-JP" altLang="en-US" sz="105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216622" y="1517302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1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216622" y="3533526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Operator 3</a:t>
            </a:r>
            <a:endParaRPr kumimoji="1" lang="ja-JP" altLang="en-US" sz="1400" dirty="0"/>
          </a:p>
        </p:txBody>
      </p:sp>
      <p:sp>
        <p:nvSpPr>
          <p:cNvPr id="79" name="右中かっこ 78"/>
          <p:cNvSpPr/>
          <p:nvPr/>
        </p:nvSpPr>
        <p:spPr>
          <a:xfrm>
            <a:off x="755576" y="2309205"/>
            <a:ext cx="432048" cy="2540210"/>
          </a:xfrm>
          <a:prstGeom prst="rightBrace">
            <a:avLst>
              <a:gd name="adj1" fmla="val 24154"/>
              <a:gd name="adj2" fmla="val 301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中かっこ 79"/>
          <p:cNvSpPr/>
          <p:nvPr/>
        </p:nvSpPr>
        <p:spPr>
          <a:xfrm>
            <a:off x="683568" y="3461333"/>
            <a:ext cx="432048" cy="2540210"/>
          </a:xfrm>
          <a:prstGeom prst="rightBrace">
            <a:avLst>
              <a:gd name="adj1" fmla="val 24154"/>
              <a:gd name="adj2" fmla="val 301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ローチャート : 書類 80"/>
          <p:cNvSpPr/>
          <p:nvPr/>
        </p:nvSpPr>
        <p:spPr>
          <a:xfrm>
            <a:off x="179576" y="4201343"/>
            <a:ext cx="390682" cy="254195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フローチャート : 複数書類 81"/>
          <p:cNvSpPr/>
          <p:nvPr/>
        </p:nvSpPr>
        <p:spPr>
          <a:xfrm>
            <a:off x="179512" y="3769295"/>
            <a:ext cx="441646" cy="341115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3" name="フローチャート : 書類 82"/>
          <p:cNvSpPr/>
          <p:nvPr/>
        </p:nvSpPr>
        <p:spPr>
          <a:xfrm>
            <a:off x="179576" y="5421145"/>
            <a:ext cx="390682" cy="254195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フローチャート : 複数書類 83"/>
          <p:cNvSpPr/>
          <p:nvPr/>
        </p:nvSpPr>
        <p:spPr>
          <a:xfrm>
            <a:off x="179512" y="4989097"/>
            <a:ext cx="441646" cy="341115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179512" y="4523212"/>
            <a:ext cx="390682" cy="254195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フローチャート : 書類 85"/>
          <p:cNvSpPr/>
          <p:nvPr/>
        </p:nvSpPr>
        <p:spPr>
          <a:xfrm>
            <a:off x="179512" y="5747348"/>
            <a:ext cx="390682" cy="254195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7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91" y="1750564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91" y="2761263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2109kojima\Pictures\notepc_nec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91" y="3769375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直線コネクタ 88"/>
          <p:cNvCxnSpPr/>
          <p:nvPr/>
        </p:nvCxnSpPr>
        <p:spPr>
          <a:xfrm>
            <a:off x="1835696" y="4489375"/>
            <a:ext cx="504056" cy="57925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1038174" y="4669686"/>
            <a:ext cx="10855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050" dirty="0"/>
              <a:t>手動</a:t>
            </a:r>
            <a:r>
              <a:rPr kumimoji="1" lang="ja-JP" altLang="en-US" sz="1050" dirty="0" smtClean="0"/>
              <a:t>更新データ</a:t>
            </a:r>
            <a:endParaRPr kumimoji="1" lang="en-US" altLang="ja-JP" sz="1050" dirty="0" smtClean="0"/>
          </a:p>
          <a:p>
            <a:pPr algn="r"/>
            <a:r>
              <a:rPr kumimoji="1" lang="ja-JP" altLang="en-US" sz="1050" dirty="0" smtClean="0"/>
              <a:t>などの取得</a:t>
            </a:r>
            <a:endParaRPr kumimoji="1" lang="ja-JP" altLang="en-US" sz="105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9853" y="5328367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インターネット</a:t>
            </a:r>
            <a:endParaRPr kumimoji="1" lang="ja-JP" altLang="en-US" sz="1050" b="1" dirty="0"/>
          </a:p>
        </p:txBody>
      </p:sp>
      <p:sp>
        <p:nvSpPr>
          <p:cNvPr id="113" name="フローチャート : 複数書類 112"/>
          <p:cNvSpPr/>
          <p:nvPr/>
        </p:nvSpPr>
        <p:spPr>
          <a:xfrm>
            <a:off x="7524328" y="107156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フローチャート : 複数書類 105"/>
          <p:cNvSpPr/>
          <p:nvPr/>
        </p:nvSpPr>
        <p:spPr>
          <a:xfrm>
            <a:off x="7524392" y="81935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フローチャート : 複数書類 102"/>
          <p:cNvSpPr/>
          <p:nvPr/>
        </p:nvSpPr>
        <p:spPr>
          <a:xfrm>
            <a:off x="7524328" y="56753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フローチャート : 複数書類 115"/>
          <p:cNvSpPr/>
          <p:nvPr/>
        </p:nvSpPr>
        <p:spPr>
          <a:xfrm>
            <a:off x="7956376" y="56753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フローチャート : 複数書類 116"/>
          <p:cNvSpPr/>
          <p:nvPr/>
        </p:nvSpPr>
        <p:spPr>
          <a:xfrm>
            <a:off x="7956376" y="81935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フローチャート : 複数書類 117"/>
          <p:cNvSpPr/>
          <p:nvPr/>
        </p:nvSpPr>
        <p:spPr>
          <a:xfrm>
            <a:off x="8388488" y="81935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フローチャート : 複数書類 97"/>
          <p:cNvSpPr/>
          <p:nvPr/>
        </p:nvSpPr>
        <p:spPr>
          <a:xfrm>
            <a:off x="7956440" y="107156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フローチャート : 磁気ディスク 167"/>
          <p:cNvSpPr/>
          <p:nvPr/>
        </p:nvSpPr>
        <p:spPr>
          <a:xfrm>
            <a:off x="3135717" y="2211660"/>
            <a:ext cx="1652307" cy="713284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3239936" y="2362591"/>
            <a:ext cx="75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基本設定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フローチャート : 書類 169"/>
          <p:cNvSpPr/>
          <p:nvPr/>
        </p:nvSpPr>
        <p:spPr>
          <a:xfrm>
            <a:off x="3437952" y="2564904"/>
            <a:ext cx="360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フローチャート : 複数書類 170"/>
          <p:cNvSpPr/>
          <p:nvPr/>
        </p:nvSpPr>
        <p:spPr>
          <a:xfrm>
            <a:off x="4067944" y="2420919"/>
            <a:ext cx="576000" cy="340343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Node</a:t>
            </a:r>
            <a:r>
              <a:rPr lang="ja-JP" altLang="en-US" sz="800" dirty="0" smtClean="0">
                <a:solidFill>
                  <a:schemeClr val="tx1"/>
                </a:solidFill>
              </a:rPr>
              <a:t>アプリ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フローチャート : 磁気ディスク 171"/>
          <p:cNvSpPr/>
          <p:nvPr/>
        </p:nvSpPr>
        <p:spPr>
          <a:xfrm>
            <a:off x="3131840" y="3717032"/>
            <a:ext cx="1652307" cy="713284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3236059" y="3867963"/>
            <a:ext cx="75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基本設定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フローチャート : 書類 173"/>
          <p:cNvSpPr/>
          <p:nvPr/>
        </p:nvSpPr>
        <p:spPr>
          <a:xfrm>
            <a:off x="3434075" y="4070276"/>
            <a:ext cx="360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フローチャート : 複数書類 113"/>
          <p:cNvSpPr/>
          <p:nvPr/>
        </p:nvSpPr>
        <p:spPr>
          <a:xfrm>
            <a:off x="4067944" y="3952753"/>
            <a:ext cx="576000" cy="340343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Node</a:t>
            </a:r>
            <a:r>
              <a:rPr lang="ja-JP" altLang="en-US" sz="800" dirty="0" smtClean="0">
                <a:solidFill>
                  <a:schemeClr val="tx1"/>
                </a:solidFill>
              </a:rPr>
              <a:t>アプリ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8244496" y="1359594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パケタイザ</a:t>
            </a:r>
            <a:endParaRPr lang="en-US" altLang="ja-JP" sz="7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設定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フローチャート : 書類 119"/>
          <p:cNvSpPr/>
          <p:nvPr/>
        </p:nvSpPr>
        <p:spPr>
          <a:xfrm>
            <a:off x="8316260" y="1638385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2" name="フローチャート : 磁気ディスク 121"/>
          <p:cNvSpPr/>
          <p:nvPr/>
        </p:nvSpPr>
        <p:spPr>
          <a:xfrm>
            <a:off x="7380312" y="2083372"/>
            <a:ext cx="1692000" cy="1908000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7486532" y="2357712"/>
            <a:ext cx="1512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登録コンテンツ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614311" y="3326334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監視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フォルダ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フローチャート : 書類 124"/>
          <p:cNvSpPr/>
          <p:nvPr/>
        </p:nvSpPr>
        <p:spPr>
          <a:xfrm>
            <a:off x="7686294" y="3605125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フローチャート : 複数書類 125"/>
          <p:cNvSpPr/>
          <p:nvPr/>
        </p:nvSpPr>
        <p:spPr>
          <a:xfrm>
            <a:off x="7524328" y="303830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フローチャート : 複数書類 126"/>
          <p:cNvSpPr/>
          <p:nvPr/>
        </p:nvSpPr>
        <p:spPr>
          <a:xfrm>
            <a:off x="7524392" y="278609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フローチャート : 複数書類 127"/>
          <p:cNvSpPr/>
          <p:nvPr/>
        </p:nvSpPr>
        <p:spPr>
          <a:xfrm>
            <a:off x="7524328" y="253427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フローチャート : 複数書類 128"/>
          <p:cNvSpPr/>
          <p:nvPr/>
        </p:nvSpPr>
        <p:spPr>
          <a:xfrm>
            <a:off x="7956376" y="253427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フローチャート : 複数書類 129"/>
          <p:cNvSpPr/>
          <p:nvPr/>
        </p:nvSpPr>
        <p:spPr>
          <a:xfrm>
            <a:off x="7956376" y="278609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フローチャート : 複数書類 131"/>
          <p:cNvSpPr/>
          <p:nvPr/>
        </p:nvSpPr>
        <p:spPr>
          <a:xfrm>
            <a:off x="8388488" y="278609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フローチャート : 複数書類 132"/>
          <p:cNvSpPr/>
          <p:nvPr/>
        </p:nvSpPr>
        <p:spPr>
          <a:xfrm>
            <a:off x="7956440" y="303830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8244496" y="3326334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パケタイザ</a:t>
            </a:r>
            <a:endParaRPr lang="en-US" altLang="ja-JP" sz="7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設定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フローチャート : 書類 134"/>
          <p:cNvSpPr/>
          <p:nvPr/>
        </p:nvSpPr>
        <p:spPr>
          <a:xfrm>
            <a:off x="8316260" y="3605125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508514" y="3905774"/>
            <a:ext cx="15279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/>
              <a:t>※</a:t>
            </a:r>
            <a:r>
              <a:rPr lang="ja-JP" altLang="en-US" sz="1050" dirty="0" smtClean="0"/>
              <a:t>主系とまったく同一の</a:t>
            </a:r>
            <a:endParaRPr lang="en-US" altLang="ja-JP" sz="1050" dirty="0" smtClean="0"/>
          </a:p>
          <a:p>
            <a:pPr algn="ctr"/>
            <a:r>
              <a:rPr lang="ja-JP" altLang="en-US" sz="1050" dirty="0" smtClean="0"/>
              <a:t>ファイル構成・内容</a:t>
            </a:r>
            <a:endParaRPr kumimoji="1" lang="ja-JP" altLang="en-US" sz="1050" dirty="0"/>
          </a:p>
        </p:txBody>
      </p:sp>
      <p:sp>
        <p:nvSpPr>
          <p:cNvPr id="136" name="フローチャート : 磁気ディスク 135"/>
          <p:cNvSpPr/>
          <p:nvPr/>
        </p:nvSpPr>
        <p:spPr>
          <a:xfrm>
            <a:off x="7380312" y="4315620"/>
            <a:ext cx="1692000" cy="1908000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7486532" y="4589960"/>
            <a:ext cx="1512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登録コンテンツ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7614311" y="5558582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監視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フォルダ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フローチャート : 書類 138"/>
          <p:cNvSpPr/>
          <p:nvPr/>
        </p:nvSpPr>
        <p:spPr>
          <a:xfrm>
            <a:off x="7686294" y="5837373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0" name="フローチャート : 複数書類 139"/>
          <p:cNvSpPr/>
          <p:nvPr/>
        </p:nvSpPr>
        <p:spPr>
          <a:xfrm>
            <a:off x="7524328" y="527055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フローチャート : 複数書類 140"/>
          <p:cNvSpPr/>
          <p:nvPr/>
        </p:nvSpPr>
        <p:spPr>
          <a:xfrm>
            <a:off x="7524392" y="501833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フローチャート : 複数書類 141"/>
          <p:cNvSpPr/>
          <p:nvPr/>
        </p:nvSpPr>
        <p:spPr>
          <a:xfrm>
            <a:off x="7524328" y="476651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フローチャート : 複数書類 174"/>
          <p:cNvSpPr/>
          <p:nvPr/>
        </p:nvSpPr>
        <p:spPr>
          <a:xfrm>
            <a:off x="7956376" y="476651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フローチャート : 複数書類 176"/>
          <p:cNvSpPr/>
          <p:nvPr/>
        </p:nvSpPr>
        <p:spPr>
          <a:xfrm>
            <a:off x="7956376" y="501833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フローチャート : 複数書類 177"/>
          <p:cNvSpPr/>
          <p:nvPr/>
        </p:nvSpPr>
        <p:spPr>
          <a:xfrm>
            <a:off x="8388488" y="501833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フローチャート : 複数書類 178"/>
          <p:cNvSpPr/>
          <p:nvPr/>
        </p:nvSpPr>
        <p:spPr>
          <a:xfrm>
            <a:off x="7956440" y="527055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8244496" y="5558582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パケタイザ</a:t>
            </a:r>
            <a:endParaRPr lang="en-US" altLang="ja-JP" sz="7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設定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フローチャート : 書類 180"/>
          <p:cNvSpPr/>
          <p:nvPr/>
        </p:nvSpPr>
        <p:spPr>
          <a:xfrm>
            <a:off x="8316260" y="5837373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800939" y="6096154"/>
            <a:ext cx="2307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※</a:t>
            </a:r>
            <a:r>
              <a:rPr lang="ja-JP" altLang="en-US" sz="1050" dirty="0" smtClean="0"/>
              <a:t>本番系と登録コンテンツは同一だ</a:t>
            </a:r>
            <a:r>
              <a:rPr lang="ja-JP" altLang="en-US" sz="1050" dirty="0"/>
              <a:t>が</a:t>
            </a:r>
            <a:r>
              <a:rPr lang="ja-JP" altLang="en-US" sz="1050" dirty="0" smtClean="0"/>
              <a:t>、編成状況やデータ内容は違う</a:t>
            </a:r>
            <a:endParaRPr kumimoji="1" lang="ja-JP" altLang="en-US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98090" y="2407196"/>
            <a:ext cx="92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Packetizer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 (sub)</a:t>
            </a:r>
            <a:endParaRPr kumimoji="1" lang="en-US" altLang="ja-JP" sz="1200" dirty="0" smtClean="0"/>
          </a:p>
        </p:txBody>
      </p:sp>
      <p:pic>
        <p:nvPicPr>
          <p:cNvPr id="12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58408"/>
            <a:ext cx="122232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436553" y="4639524"/>
            <a:ext cx="96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Packetizer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(test)</a:t>
            </a:r>
            <a:endParaRPr kumimoji="1" lang="ja-JP" altLang="en-US" sz="1400" dirty="0"/>
          </a:p>
        </p:txBody>
      </p:sp>
      <p:pic>
        <p:nvPicPr>
          <p:cNvPr id="14" name="Picture 13" descr="C:\Users\2109kojima\Pictures\server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92" y="5071572"/>
            <a:ext cx="122232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フローチャート : 磁気ディスク 187"/>
          <p:cNvSpPr/>
          <p:nvPr/>
        </p:nvSpPr>
        <p:spPr>
          <a:xfrm>
            <a:off x="3366526" y="4905376"/>
            <a:ext cx="2736000" cy="1908000"/>
          </a:xfrm>
          <a:prstGeom prst="flowChartMagneticDisk">
            <a:avLst/>
          </a:prstGeom>
          <a:solidFill>
            <a:srgbClr val="F2F2F2">
              <a:alpha val="85098"/>
            </a:srgb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>
              <a:solidFill>
                <a:schemeClr val="tx1"/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3563888" y="5123755"/>
            <a:ext cx="1512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登録コンテンツ</a:t>
            </a:r>
            <a:r>
              <a:rPr lang="ja-JP" altLang="en-US" sz="800" dirty="0">
                <a:solidFill>
                  <a:schemeClr val="tx1"/>
                </a:solidFill>
              </a:rPr>
              <a:t>（</a:t>
            </a:r>
            <a:r>
              <a:rPr lang="ja-JP" altLang="en-US" sz="800" dirty="0" smtClean="0">
                <a:solidFill>
                  <a:schemeClr val="tx1"/>
                </a:solidFill>
              </a:rPr>
              <a:t>共通）原本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3563888" y="6092377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監視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フォルダ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フローチャート : 書類 190"/>
          <p:cNvSpPr/>
          <p:nvPr/>
        </p:nvSpPr>
        <p:spPr>
          <a:xfrm>
            <a:off x="3635871" y="6371168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2" name="フローチャート : 複数書類 191"/>
          <p:cNvSpPr/>
          <p:nvPr/>
        </p:nvSpPr>
        <p:spPr>
          <a:xfrm>
            <a:off x="3601684" y="5804345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フローチャート : 複数書類 192"/>
          <p:cNvSpPr/>
          <p:nvPr/>
        </p:nvSpPr>
        <p:spPr>
          <a:xfrm>
            <a:off x="3601748" y="5552133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フローチャート : 複数書類 193"/>
          <p:cNvSpPr/>
          <p:nvPr/>
        </p:nvSpPr>
        <p:spPr>
          <a:xfrm>
            <a:off x="3601684" y="5300313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フローチャート : 複数書類 194"/>
          <p:cNvSpPr/>
          <p:nvPr/>
        </p:nvSpPr>
        <p:spPr>
          <a:xfrm>
            <a:off x="4033732" y="5300313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フローチャート : 複数書類 195"/>
          <p:cNvSpPr/>
          <p:nvPr/>
        </p:nvSpPr>
        <p:spPr>
          <a:xfrm>
            <a:off x="4033732" y="5552133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7" name="フローチャート : 複数書類 196"/>
          <p:cNvSpPr/>
          <p:nvPr/>
        </p:nvSpPr>
        <p:spPr>
          <a:xfrm>
            <a:off x="4465844" y="5552133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フローチャート : 複数書類 197"/>
          <p:cNvSpPr/>
          <p:nvPr/>
        </p:nvSpPr>
        <p:spPr>
          <a:xfrm>
            <a:off x="4033796" y="5804345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194073" y="6092377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パケタイザ</a:t>
            </a:r>
            <a:endParaRPr lang="en-US" altLang="ja-JP" sz="7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tx1"/>
                </a:solidFill>
              </a:rPr>
              <a:t>設定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フローチャート : 書類 199"/>
          <p:cNvSpPr/>
          <p:nvPr/>
        </p:nvSpPr>
        <p:spPr>
          <a:xfrm>
            <a:off x="4265837" y="6371168"/>
            <a:ext cx="468000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XML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/>
          <p:cNvCxnSpPr/>
          <p:nvPr/>
        </p:nvCxnSpPr>
        <p:spPr>
          <a:xfrm flipV="1">
            <a:off x="4208180" y="4557569"/>
            <a:ext cx="0" cy="4249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846390" y="4653136"/>
            <a:ext cx="8162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自動更新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データ取得</a:t>
            </a:r>
            <a:endParaRPr kumimoji="1" lang="ja-JP" altLang="en-US" sz="1050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2789826" y="646033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NAS</a:t>
            </a:r>
            <a:endParaRPr kumimoji="1" lang="ja-JP" altLang="en-US" sz="1400" dirty="0"/>
          </a:p>
        </p:txBody>
      </p:sp>
      <p:pic>
        <p:nvPicPr>
          <p:cNvPr id="187" name="Picture 3" descr="C:\Users\2109kojima\Pictures\NA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77022"/>
            <a:ext cx="1184268" cy="8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正方形/長方形 101"/>
          <p:cNvSpPr/>
          <p:nvPr/>
        </p:nvSpPr>
        <p:spPr>
          <a:xfrm>
            <a:off x="4833173" y="6098170"/>
            <a:ext cx="612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各種設定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ファイル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フローチャート : 書類 103"/>
          <p:cNvSpPr/>
          <p:nvPr/>
        </p:nvSpPr>
        <p:spPr>
          <a:xfrm>
            <a:off x="4878138" y="6381328"/>
            <a:ext cx="267768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5" name="フローチャート : 書類 104"/>
          <p:cNvSpPr/>
          <p:nvPr/>
        </p:nvSpPr>
        <p:spPr>
          <a:xfrm>
            <a:off x="5004048" y="6408299"/>
            <a:ext cx="267768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フローチャート : 書類 108"/>
          <p:cNvSpPr/>
          <p:nvPr/>
        </p:nvSpPr>
        <p:spPr>
          <a:xfrm>
            <a:off x="5148064" y="6427427"/>
            <a:ext cx="267768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5472168" y="6093296"/>
            <a:ext cx="469892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</a:rPr>
              <a:t>ログ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フローチャート : 書類 203"/>
          <p:cNvSpPr/>
          <p:nvPr/>
        </p:nvSpPr>
        <p:spPr>
          <a:xfrm>
            <a:off x="5580112" y="6376454"/>
            <a:ext cx="267768" cy="180000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5112019" y="5130137"/>
            <a:ext cx="864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更新データ一式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フローチャート : 複数書類 207"/>
          <p:cNvSpPr/>
          <p:nvPr/>
        </p:nvSpPr>
        <p:spPr>
          <a:xfrm>
            <a:off x="5220072" y="580524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9" name="フローチャート : 複数書類 208"/>
          <p:cNvSpPr/>
          <p:nvPr/>
        </p:nvSpPr>
        <p:spPr>
          <a:xfrm>
            <a:off x="5220136" y="555302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0" name="フローチャート : 複数書類 209"/>
          <p:cNvSpPr/>
          <p:nvPr/>
        </p:nvSpPr>
        <p:spPr>
          <a:xfrm>
            <a:off x="5220072" y="530120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5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データ更新の機能は以下の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種類とする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自動</a:t>
            </a:r>
            <a:r>
              <a:rPr lang="ja-JP" altLang="en-US" sz="1600" dirty="0" smtClean="0"/>
              <a:t>取り込み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手動</a:t>
            </a:r>
            <a:r>
              <a:rPr lang="ja-JP" altLang="en-US" sz="1600" dirty="0" smtClean="0"/>
              <a:t>入力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直接更新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/>
              <a:t>自動</a:t>
            </a:r>
            <a:r>
              <a:rPr lang="ja-JP" altLang="en-US" sz="1600" dirty="0" smtClean="0"/>
              <a:t>取り込みとは、</a:t>
            </a:r>
            <a:r>
              <a:rPr lang="ja-JP" altLang="en-US" sz="1600" dirty="0"/>
              <a:t>指定時間に</a:t>
            </a:r>
            <a:r>
              <a:rPr lang="ja-JP" altLang="en-US" sz="1600" dirty="0" smtClean="0"/>
              <a:t>外部（データベース・ファイルサーバ・メール</a:t>
            </a:r>
            <a:r>
              <a:rPr lang="ja-JP" altLang="en-US" sz="1600" dirty="0"/>
              <a:t>など）からデータ</a:t>
            </a:r>
            <a:r>
              <a:rPr lang="ja-JP" altLang="en-US" sz="1600" dirty="0" smtClean="0"/>
              <a:t>を自動で取り込んで変換し、更新処理する機能をいう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CMS</a:t>
            </a:r>
            <a:r>
              <a:rPr lang="ja-JP" altLang="en-US" sz="1600" dirty="0" smtClean="0"/>
              <a:t>組込みの機能で、基本的に変更不可（機能の</a:t>
            </a:r>
            <a:r>
              <a:rPr lang="en-US" altLang="ja-JP" sz="1600" dirty="0"/>
              <a:t>On/Off</a:t>
            </a:r>
            <a:r>
              <a:rPr lang="ja-JP" altLang="en-US" sz="1600" dirty="0" smtClean="0"/>
              <a:t>切り替えとスケジュール設定などができる）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/>
              <a:t>手動</a:t>
            </a:r>
            <a:r>
              <a:rPr lang="ja-JP" altLang="en-US" sz="1600" dirty="0" smtClean="0"/>
              <a:t>入力とは、数種類用意しているフォームに従いオペレータが手動でデータを入力・編集して更新処理する機能のこと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入力フォームは基本的に</a:t>
            </a:r>
            <a:r>
              <a:rPr lang="en-US" altLang="ja-JP" sz="1600" dirty="0" smtClean="0"/>
              <a:t>CMS</a:t>
            </a:r>
            <a:r>
              <a:rPr lang="ja-JP" altLang="en-US" sz="1600" dirty="0" smtClean="0"/>
              <a:t>ベンダーがデータ放送コンテンツ開発者と協議して用意するものだが、将来的には自由に追加・カスタマイズできる</a:t>
            </a:r>
            <a:r>
              <a:rPr lang="ja-JP" altLang="en-US" sz="1600" dirty="0"/>
              <a:t>こと</a:t>
            </a:r>
            <a:r>
              <a:rPr lang="ja-JP" altLang="en-US" sz="1600" dirty="0" smtClean="0"/>
              <a:t>を想定する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入力フォーム</a:t>
            </a:r>
            <a:r>
              <a:rPr lang="ja-JP" altLang="en-US" sz="1600" dirty="0" smtClean="0"/>
              <a:t>は検証系・本番系で共通（どちらにもおなじものがある）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検証</a:t>
            </a:r>
            <a:r>
              <a:rPr lang="ja-JP" altLang="en-US" sz="1600" dirty="0"/>
              <a:t>系</a:t>
            </a:r>
            <a:r>
              <a:rPr lang="ja-JP" altLang="en-US" sz="1600" dirty="0" smtClean="0"/>
              <a:t>で</a:t>
            </a:r>
            <a:r>
              <a:rPr lang="ja-JP" altLang="en-US" sz="1600" dirty="0"/>
              <a:t>データ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検証</a:t>
            </a:r>
            <a:r>
              <a:rPr lang="ja-JP" altLang="en-US" sz="1600" dirty="0" smtClean="0"/>
              <a:t>し、確認後、本番系に反映するのが運用の基本手順になるので、そういった操作ができる構成を想定すること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フォームへの入力内容を</a:t>
            </a:r>
            <a:r>
              <a:rPr lang="ja-JP" altLang="en-US" sz="1600" dirty="0"/>
              <a:t>保存</a:t>
            </a:r>
            <a:r>
              <a:rPr lang="ja-JP" altLang="en-US" sz="1600" dirty="0" smtClean="0"/>
              <a:t>したり一覧管理できるようにする（この一覧を本番系・検証系で共有する）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編集時に元データとして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コンテンツなどからデータを抜き出す機能を有すること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作成したデータを、任意の時間に更新できるような時限発火機能を有する</a:t>
            </a:r>
            <a:r>
              <a:rPr lang="ja-JP" altLang="en-US" sz="1600" dirty="0" smtClean="0"/>
              <a:t>こと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直接</a:t>
            </a:r>
            <a:r>
              <a:rPr lang="ja-JP" altLang="en-US" sz="1600" dirty="0"/>
              <a:t>更新とは、任意のモノメディアを</a:t>
            </a:r>
            <a:r>
              <a:rPr lang="ja-JP" altLang="en-US" sz="1600" dirty="0" smtClean="0"/>
              <a:t>直接投げ込んで更新処理する機能のこと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別途作成した</a:t>
            </a:r>
            <a:r>
              <a:rPr lang="en-US" altLang="ja-JP" sz="1600" dirty="0" smtClean="0"/>
              <a:t>JPEG</a:t>
            </a:r>
            <a:r>
              <a:rPr lang="ja-JP" altLang="en-US" sz="1600" dirty="0" smtClean="0"/>
              <a:t>や</a:t>
            </a:r>
            <a:r>
              <a:rPr lang="en-US" altLang="ja-JP" sz="1600" dirty="0" smtClean="0"/>
              <a:t>BTB</a:t>
            </a:r>
            <a:r>
              <a:rPr lang="ja-JP" altLang="en-US" sz="1600" dirty="0" smtClean="0"/>
              <a:t>ファイルを任意の</a:t>
            </a:r>
            <a:r>
              <a:rPr lang="en-US" altLang="ja-JP" sz="1600" dirty="0" smtClean="0"/>
              <a:t>ES</a:t>
            </a:r>
            <a:r>
              <a:rPr lang="ja-JP" altLang="en-US" sz="1600" dirty="0" smtClean="0"/>
              <a:t>コンテンツに直接投げ込んで更新イベントを発生させること、ただし基本的には常用外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データ更新について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4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251520" y="1988840"/>
            <a:ext cx="4104456" cy="47525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本番系</a:t>
            </a:r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コンテンツと更新データの関係</a:t>
            </a:r>
            <a:endParaRPr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404664"/>
            <a:ext cx="3168352" cy="148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登録コンテンツ　</a:t>
            </a:r>
            <a:r>
              <a:rPr lang="en-US" altLang="ja-JP" sz="900" b="1" dirty="0" smtClean="0">
                <a:solidFill>
                  <a:schemeClr val="tx1"/>
                </a:solidFill>
              </a:rPr>
              <a:t>【</a:t>
            </a:r>
            <a:r>
              <a:rPr lang="ja-JP" altLang="en-US" sz="900" b="1" dirty="0" smtClean="0">
                <a:solidFill>
                  <a:schemeClr val="tx1"/>
                </a:solidFill>
              </a:rPr>
              <a:t>共通</a:t>
            </a:r>
            <a:r>
              <a:rPr lang="en-US" altLang="ja-JP" sz="900" b="1" dirty="0" smtClean="0">
                <a:solidFill>
                  <a:schemeClr val="tx1"/>
                </a:solidFill>
              </a:rPr>
              <a:t>】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31840" y="669136"/>
            <a:ext cx="86409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40</a:t>
            </a:r>
            <a:r>
              <a:rPr lang="ja-JP" altLang="en-US" sz="800" dirty="0" smtClean="0">
                <a:solidFill>
                  <a:schemeClr val="tx1"/>
                </a:solidFill>
              </a:rPr>
              <a:t>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" name="フローチャート : 複数書類 4"/>
          <p:cNvSpPr/>
          <p:nvPr/>
        </p:nvSpPr>
        <p:spPr>
          <a:xfrm>
            <a:off x="3275920" y="88518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" name="フローチャート : 複数書類 5"/>
          <p:cNvSpPr/>
          <p:nvPr/>
        </p:nvSpPr>
        <p:spPr>
          <a:xfrm>
            <a:off x="3275856" y="1101184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複数書類 6"/>
          <p:cNvSpPr/>
          <p:nvPr/>
        </p:nvSpPr>
        <p:spPr>
          <a:xfrm>
            <a:off x="3275856" y="1317208"/>
            <a:ext cx="576000" cy="2160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39952" y="669136"/>
            <a:ext cx="86409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5</a:t>
            </a:r>
            <a:r>
              <a:rPr lang="en-US" altLang="ja-JP" sz="800" dirty="0" smtClean="0">
                <a:solidFill>
                  <a:schemeClr val="tx1"/>
                </a:solidFill>
              </a:rPr>
              <a:t>0</a:t>
            </a:r>
            <a:r>
              <a:rPr lang="ja-JP" altLang="en-US" sz="800" dirty="0" smtClean="0">
                <a:solidFill>
                  <a:schemeClr val="tx1"/>
                </a:solidFill>
              </a:rPr>
              <a:t>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" name="フローチャート : 複数書類 8"/>
          <p:cNvSpPr/>
          <p:nvPr/>
        </p:nvSpPr>
        <p:spPr>
          <a:xfrm>
            <a:off x="4284032" y="88518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フローチャート : 複数書類 9"/>
          <p:cNvSpPr/>
          <p:nvPr/>
        </p:nvSpPr>
        <p:spPr>
          <a:xfrm>
            <a:off x="4283968" y="1101184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48064" y="669136"/>
            <a:ext cx="86409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6</a:t>
            </a:r>
            <a:r>
              <a:rPr lang="en-US" altLang="ja-JP" sz="800" dirty="0" smtClean="0">
                <a:solidFill>
                  <a:schemeClr val="tx1"/>
                </a:solidFill>
              </a:rPr>
              <a:t>0</a:t>
            </a:r>
            <a:r>
              <a:rPr lang="ja-JP" altLang="en-US" sz="800" dirty="0" smtClean="0">
                <a:solidFill>
                  <a:schemeClr val="tx1"/>
                </a:solidFill>
              </a:rPr>
              <a:t>コンテンツ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フローチャート : 複数書類 12"/>
          <p:cNvSpPr/>
          <p:nvPr/>
        </p:nvSpPr>
        <p:spPr>
          <a:xfrm>
            <a:off x="5292144" y="88518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 : 複数書類 13"/>
          <p:cNvSpPr/>
          <p:nvPr/>
        </p:nvSpPr>
        <p:spPr>
          <a:xfrm>
            <a:off x="5292080" y="1101184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 : 複数書類 14"/>
          <p:cNvSpPr/>
          <p:nvPr/>
        </p:nvSpPr>
        <p:spPr>
          <a:xfrm>
            <a:off x="5292080" y="1317208"/>
            <a:ext cx="576000" cy="2160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 : 複数書類 15"/>
          <p:cNvSpPr/>
          <p:nvPr/>
        </p:nvSpPr>
        <p:spPr>
          <a:xfrm>
            <a:off x="5292080" y="1533256"/>
            <a:ext cx="576000" cy="216000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ES60-D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6444208" y="436948"/>
            <a:ext cx="1224136" cy="900088"/>
          </a:xfrm>
          <a:prstGeom prst="wedgeRectCallout">
            <a:avLst>
              <a:gd name="adj1" fmla="val -83014"/>
              <a:gd name="adj2" fmla="val 21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ここに</a:t>
            </a:r>
            <a:r>
              <a:rPr lang="ja-JP" altLang="en-US" sz="1050" dirty="0" smtClean="0"/>
              <a:t>あるコンテンツのデータは空（ダミー等）状態</a:t>
            </a:r>
            <a:endParaRPr kumimoji="1" lang="ja-JP" altLang="en-US" sz="1050" dirty="0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1125778" y="2421698"/>
            <a:ext cx="2582126" cy="215214"/>
            <a:chOff x="1143770" y="2924944"/>
            <a:chExt cx="2582126" cy="215214"/>
          </a:xfrm>
        </p:grpSpPr>
        <p:sp>
          <p:nvSpPr>
            <p:cNvPr id="74" name="正方形/長方形 73"/>
            <p:cNvSpPr/>
            <p:nvPr/>
          </p:nvSpPr>
          <p:spPr>
            <a:xfrm>
              <a:off x="1373754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471948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570138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668368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76656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86475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96294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061136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154664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252911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35110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4929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54748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645680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743870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84211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94031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03850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313669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3234885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333075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3132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52951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62770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373754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471948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70138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668368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76656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86475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94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061136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4664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25291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35110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44929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54748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645680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743870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842116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2940311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03850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13669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23488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333075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431322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529516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627706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373754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471948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570138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668368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6656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86475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96294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1136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154664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252911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351105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4929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4748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645680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743870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842116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940311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038501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136691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23488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333075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431322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529516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627706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143770" y="2996142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143770" y="2924944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40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147366" y="3068960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4860032" y="1988840"/>
            <a:ext cx="4104456" cy="4752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検証系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5734290" y="2420888"/>
            <a:ext cx="2582126" cy="215214"/>
            <a:chOff x="1143770" y="2924944"/>
            <a:chExt cx="2582126" cy="215214"/>
          </a:xfrm>
        </p:grpSpPr>
        <p:sp>
          <p:nvSpPr>
            <p:cNvPr id="104" name="正方形/長方形 103"/>
            <p:cNvSpPr/>
            <p:nvPr/>
          </p:nvSpPr>
          <p:spPr>
            <a:xfrm>
              <a:off x="1373754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471948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1570138" y="2924944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68368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176656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186475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96294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061136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154664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252911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35110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44929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547485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645680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743870" y="2924944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4211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94031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303850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3136691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234885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33075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431322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352951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3627706" y="2924944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1373754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471948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1570138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668368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76656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86475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962942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61136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154664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5291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35110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44929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54748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645680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743870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842116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940311" y="2996142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303850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3136691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234885" y="2996142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3333075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3431322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3529516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3627706" y="2996142"/>
              <a:ext cx="98190" cy="7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373754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471948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570138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1668368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176656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186475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1962942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061136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54664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252911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351105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4929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54748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645680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743870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842116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940311" y="3067357"/>
              <a:ext cx="98190" cy="7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038501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3136691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3234885" y="3067357"/>
              <a:ext cx="98190" cy="71198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3333075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3431322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3529516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3627706" y="3067357"/>
              <a:ext cx="98190" cy="71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1143770" y="2996142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143770" y="2924944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40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147366" y="3068960"/>
              <a:ext cx="288000" cy="711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8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ja-JP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252753" y="2305153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スケジューラ</a:t>
            </a:r>
            <a:endParaRPr kumimoji="1" lang="en-US" altLang="ja-JP" sz="1050" dirty="0" smtClean="0"/>
          </a:p>
          <a:p>
            <a:pPr algn="ctr"/>
            <a:r>
              <a:rPr kumimoji="1" lang="ja-JP" altLang="en-US" sz="1050" dirty="0" smtClean="0"/>
              <a:t>（編成イメージ）</a:t>
            </a:r>
            <a:endParaRPr kumimoji="1" lang="ja-JP" altLang="en-US" sz="1050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4861265" y="2305153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スケジューラ</a:t>
            </a:r>
            <a:endParaRPr kumimoji="1" lang="en-US" altLang="ja-JP" sz="1050" dirty="0" smtClean="0"/>
          </a:p>
          <a:p>
            <a:pPr algn="ctr"/>
            <a:r>
              <a:rPr kumimoji="1" lang="ja-JP" altLang="en-US" sz="1050" dirty="0" smtClean="0"/>
              <a:t>（編成イメージ）</a:t>
            </a:r>
            <a:endParaRPr kumimoji="1" lang="ja-JP" altLang="en-US" sz="1050" dirty="0"/>
          </a:p>
        </p:txBody>
      </p:sp>
      <p:cxnSp>
        <p:nvCxnSpPr>
          <p:cNvPr id="182" name="直線コネクタ 181"/>
          <p:cNvCxnSpPr/>
          <p:nvPr/>
        </p:nvCxnSpPr>
        <p:spPr>
          <a:xfrm>
            <a:off x="2372781" y="2377450"/>
            <a:ext cx="0" cy="324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6996419" y="2369327"/>
            <a:ext cx="0" cy="324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1989139" y="2211463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タイムライン⇒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6652934" y="220781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タイムライン⇒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827584" y="2996952"/>
            <a:ext cx="1972294" cy="684088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編成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コンテンツ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87" name="フローチャート : 複数書類 186"/>
          <p:cNvSpPr/>
          <p:nvPr/>
        </p:nvSpPr>
        <p:spPr>
          <a:xfrm>
            <a:off x="970331" y="3285008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フローチャート : 複数書類 187"/>
          <p:cNvSpPr/>
          <p:nvPr/>
        </p:nvSpPr>
        <p:spPr>
          <a:xfrm>
            <a:off x="1546395" y="328498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フローチャート : 複数書類 188"/>
          <p:cNvSpPr/>
          <p:nvPr/>
        </p:nvSpPr>
        <p:spPr>
          <a:xfrm>
            <a:off x="2122459" y="3285008"/>
            <a:ext cx="576000" cy="216000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ES60-D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91" name="直線矢印コネクタ 190"/>
          <p:cNvCxnSpPr>
            <a:stCxn id="3" idx="2"/>
            <a:endCxn id="92" idx="0"/>
          </p:cNvCxnSpPr>
          <p:nvPr/>
        </p:nvCxnSpPr>
        <p:spPr>
          <a:xfrm flipH="1">
            <a:off x="3167794" y="1893272"/>
            <a:ext cx="1404206" cy="528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/>
          <p:cNvCxnSpPr>
            <a:stCxn id="3" idx="2"/>
            <a:endCxn id="105" idx="0"/>
          </p:cNvCxnSpPr>
          <p:nvPr/>
        </p:nvCxnSpPr>
        <p:spPr>
          <a:xfrm>
            <a:off x="4572000" y="1893272"/>
            <a:ext cx="1539563" cy="52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/>
          <p:cNvSpPr txBox="1"/>
          <p:nvPr/>
        </p:nvSpPr>
        <p:spPr>
          <a:xfrm>
            <a:off x="3270379" y="2044014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accent1"/>
                </a:solidFill>
              </a:rPr>
              <a:t>貼り付け</a:t>
            </a:r>
            <a:endParaRPr kumimoji="1" lang="ja-JP" altLang="en-US" sz="800" dirty="0">
              <a:solidFill>
                <a:schemeClr val="accent1"/>
              </a:solidFill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5407827" y="203402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accent1"/>
                </a:solidFill>
              </a:rPr>
              <a:t>貼り付け</a:t>
            </a:r>
            <a:endParaRPr kumimoji="1" lang="ja-JP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201" name="直線矢印コネクタ 200"/>
          <p:cNvCxnSpPr/>
          <p:nvPr/>
        </p:nvCxnSpPr>
        <p:spPr>
          <a:xfrm flipH="1">
            <a:off x="2234919" y="2724489"/>
            <a:ext cx="137865" cy="272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>
            <a:off x="7196067" y="2734966"/>
            <a:ext cx="121469" cy="272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3068216" y="3681040"/>
            <a:ext cx="3168352" cy="2412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更新設定　</a:t>
            </a:r>
            <a:r>
              <a:rPr lang="en-US" altLang="ja-JP" sz="900" b="1" dirty="0" smtClean="0">
                <a:solidFill>
                  <a:schemeClr val="tx1"/>
                </a:solidFill>
              </a:rPr>
              <a:t>【</a:t>
            </a:r>
            <a:r>
              <a:rPr lang="ja-JP" altLang="en-US" sz="900" b="1" dirty="0" smtClean="0">
                <a:solidFill>
                  <a:schemeClr val="tx1"/>
                </a:solidFill>
              </a:rPr>
              <a:t>共通</a:t>
            </a:r>
            <a:r>
              <a:rPr lang="en-US" altLang="ja-JP" sz="900" b="1" dirty="0" smtClean="0">
                <a:solidFill>
                  <a:schemeClr val="tx1"/>
                </a:solidFill>
              </a:rPr>
              <a:t>】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205" name="フローチャート : 書類 204"/>
          <p:cNvSpPr/>
          <p:nvPr/>
        </p:nvSpPr>
        <p:spPr>
          <a:xfrm>
            <a:off x="4079222" y="4005064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自動取り込み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6" name="フローチャート : 書類 205"/>
          <p:cNvSpPr/>
          <p:nvPr/>
        </p:nvSpPr>
        <p:spPr>
          <a:xfrm>
            <a:off x="4067944" y="4293096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自動取り込み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7" name="フローチャート : 書類 206"/>
          <p:cNvSpPr/>
          <p:nvPr/>
        </p:nvSpPr>
        <p:spPr>
          <a:xfrm>
            <a:off x="4067944" y="4581128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自動取り込み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C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8" name="フローチャート : 書類 207"/>
          <p:cNvSpPr/>
          <p:nvPr/>
        </p:nvSpPr>
        <p:spPr>
          <a:xfrm>
            <a:off x="4067944" y="4869160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手動</a:t>
            </a:r>
            <a:r>
              <a:rPr lang="ja-JP" altLang="en-US" sz="1050" dirty="0">
                <a:solidFill>
                  <a:schemeClr val="tx1"/>
                </a:solidFill>
              </a:rPr>
              <a:t>入力</a:t>
            </a:r>
            <a:r>
              <a:rPr kumimoji="1" lang="ja-JP" altLang="en-US" sz="105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9" name="フローチャート : 書類 208"/>
          <p:cNvSpPr/>
          <p:nvPr/>
        </p:nvSpPr>
        <p:spPr>
          <a:xfrm>
            <a:off x="4067944" y="5157192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手動</a:t>
            </a:r>
            <a:r>
              <a:rPr lang="ja-JP" altLang="en-US" sz="1050" dirty="0">
                <a:solidFill>
                  <a:schemeClr val="tx1"/>
                </a:solidFill>
              </a:rPr>
              <a:t>入力</a:t>
            </a:r>
            <a:r>
              <a:rPr kumimoji="1" lang="ja-JP" altLang="en-US" sz="105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0" name="フローチャート : 書類 209"/>
          <p:cNvSpPr/>
          <p:nvPr/>
        </p:nvSpPr>
        <p:spPr>
          <a:xfrm>
            <a:off x="4067944" y="5589240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直接更新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4427984" y="5357770"/>
            <a:ext cx="346249" cy="294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050" dirty="0" smtClean="0"/>
              <a:t>・・・</a:t>
            </a:r>
            <a:endParaRPr kumimoji="1" lang="ja-JP" altLang="en-US" sz="1050" dirty="0"/>
          </a:p>
        </p:txBody>
      </p:sp>
      <p:sp>
        <p:nvSpPr>
          <p:cNvPr id="212" name="爆発 1 211"/>
          <p:cNvSpPr/>
          <p:nvPr/>
        </p:nvSpPr>
        <p:spPr>
          <a:xfrm>
            <a:off x="5215913" y="4825433"/>
            <a:ext cx="720000" cy="288000"/>
          </a:xfrm>
          <a:prstGeom prst="irregularSeal1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実行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爆発 1 212"/>
          <p:cNvSpPr/>
          <p:nvPr/>
        </p:nvSpPr>
        <p:spPr>
          <a:xfrm>
            <a:off x="5220072" y="5104038"/>
            <a:ext cx="720000" cy="288000"/>
          </a:xfrm>
          <a:prstGeom prst="irregularSeal1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実行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爆発 1 213"/>
          <p:cNvSpPr/>
          <p:nvPr/>
        </p:nvSpPr>
        <p:spPr>
          <a:xfrm>
            <a:off x="3338437" y="4850306"/>
            <a:ext cx="720000" cy="288000"/>
          </a:xfrm>
          <a:prstGeom prst="irregularSeal1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実行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30" y="3995637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94" y="4277674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53" y="4556279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48" y="3995637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77674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71" y="4556279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" descr="C:\Users\2109kojima\AppData\Local\Microsoft\Windows\Temporary Internet Files\Content.IE5\P5J7S4ZX\clock-ic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5157216"/>
            <a:ext cx="21645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乗算記号 214"/>
          <p:cNvSpPr/>
          <p:nvPr/>
        </p:nvSpPr>
        <p:spPr>
          <a:xfrm>
            <a:off x="3462425" y="4527920"/>
            <a:ext cx="288000" cy="288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乗算記号 224"/>
          <p:cNvSpPr/>
          <p:nvPr/>
        </p:nvSpPr>
        <p:spPr>
          <a:xfrm>
            <a:off x="5536417" y="4230515"/>
            <a:ext cx="288000" cy="288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乗算記号 225"/>
          <p:cNvSpPr/>
          <p:nvPr/>
        </p:nvSpPr>
        <p:spPr>
          <a:xfrm>
            <a:off x="3463599" y="4227107"/>
            <a:ext cx="288000" cy="288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ドーナツ 215"/>
          <p:cNvSpPr/>
          <p:nvPr/>
        </p:nvSpPr>
        <p:spPr>
          <a:xfrm>
            <a:off x="3497923" y="3981731"/>
            <a:ext cx="216000" cy="216000"/>
          </a:xfrm>
          <a:prstGeom prst="don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8" name="ドーナツ 227"/>
          <p:cNvSpPr/>
          <p:nvPr/>
        </p:nvSpPr>
        <p:spPr>
          <a:xfrm>
            <a:off x="5561258" y="3986234"/>
            <a:ext cx="216000" cy="216000"/>
          </a:xfrm>
          <a:prstGeom prst="don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9" name="ドーナツ 228"/>
          <p:cNvSpPr/>
          <p:nvPr/>
        </p:nvSpPr>
        <p:spPr>
          <a:xfrm>
            <a:off x="5561258" y="4546852"/>
            <a:ext cx="216000" cy="216000"/>
          </a:xfrm>
          <a:prstGeom prst="don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539552" y="3981731"/>
            <a:ext cx="2257822" cy="1670350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更新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データ一式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40                            50                          60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248" name="加算記号 247"/>
          <p:cNvSpPr/>
          <p:nvPr/>
        </p:nvSpPr>
        <p:spPr>
          <a:xfrm>
            <a:off x="1679986" y="3696727"/>
            <a:ext cx="338326" cy="2802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加算記号 250"/>
          <p:cNvSpPr/>
          <p:nvPr/>
        </p:nvSpPr>
        <p:spPr>
          <a:xfrm>
            <a:off x="7298671" y="3706154"/>
            <a:ext cx="338326" cy="2802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下矢印 256"/>
          <p:cNvSpPr/>
          <p:nvPr/>
        </p:nvSpPr>
        <p:spPr>
          <a:xfrm>
            <a:off x="1746749" y="5712231"/>
            <a:ext cx="180000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矢印コネクタ 257"/>
          <p:cNvCxnSpPr/>
          <p:nvPr/>
        </p:nvCxnSpPr>
        <p:spPr>
          <a:xfrm>
            <a:off x="5895532" y="4121893"/>
            <a:ext cx="563009" cy="53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/>
          <p:cNvCxnSpPr/>
          <p:nvPr/>
        </p:nvCxnSpPr>
        <p:spPr>
          <a:xfrm>
            <a:off x="5895532" y="4654852"/>
            <a:ext cx="513914" cy="1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/>
          <p:cNvCxnSpPr>
            <a:stCxn id="212" idx="3"/>
          </p:cNvCxnSpPr>
          <p:nvPr/>
        </p:nvCxnSpPr>
        <p:spPr>
          <a:xfrm flipV="1">
            <a:off x="5935913" y="4958942"/>
            <a:ext cx="508295" cy="4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/>
          <p:nvPr/>
        </p:nvCxnSpPr>
        <p:spPr>
          <a:xfrm flipV="1">
            <a:off x="5940072" y="5111343"/>
            <a:ext cx="504136" cy="136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14" idx="1"/>
          </p:cNvCxnSpPr>
          <p:nvPr/>
        </p:nvCxnSpPr>
        <p:spPr>
          <a:xfrm flipH="1" flipV="1">
            <a:off x="2824124" y="4958942"/>
            <a:ext cx="514313" cy="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/>
          <p:cNvCxnSpPr/>
          <p:nvPr/>
        </p:nvCxnSpPr>
        <p:spPr>
          <a:xfrm flipH="1">
            <a:off x="2873219" y="4149080"/>
            <a:ext cx="540112" cy="55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/>
          <p:cNvCxnSpPr/>
          <p:nvPr/>
        </p:nvCxnSpPr>
        <p:spPr>
          <a:xfrm flipH="1" flipV="1">
            <a:off x="2824124" y="5104038"/>
            <a:ext cx="834685" cy="144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/>
          <p:cNvCxnSpPr/>
          <p:nvPr/>
        </p:nvCxnSpPr>
        <p:spPr>
          <a:xfrm flipH="1" flipV="1">
            <a:off x="2873219" y="5229112"/>
            <a:ext cx="1123186" cy="46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正方形/長方形 258"/>
          <p:cNvSpPr/>
          <p:nvPr/>
        </p:nvSpPr>
        <p:spPr>
          <a:xfrm>
            <a:off x="6491975" y="2996952"/>
            <a:ext cx="1968458" cy="684088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編成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コンテンツ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261" name="フローチャート : 複数書類 260"/>
          <p:cNvSpPr/>
          <p:nvPr/>
        </p:nvSpPr>
        <p:spPr>
          <a:xfrm>
            <a:off x="6634722" y="3285008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フローチャート : 複数書類 261"/>
          <p:cNvSpPr/>
          <p:nvPr/>
        </p:nvSpPr>
        <p:spPr>
          <a:xfrm>
            <a:off x="7210786" y="328498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フローチャート : 複数書類 263"/>
          <p:cNvSpPr/>
          <p:nvPr/>
        </p:nvSpPr>
        <p:spPr>
          <a:xfrm>
            <a:off x="7786850" y="3285008"/>
            <a:ext cx="576000" cy="216000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ES60-D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75632" y="4293095"/>
            <a:ext cx="684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65" name="正方形/長方形 264"/>
          <p:cNvSpPr/>
          <p:nvPr/>
        </p:nvSpPr>
        <p:spPr>
          <a:xfrm>
            <a:off x="1312978" y="4293095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>
          <a:xfrm>
            <a:off x="2051720" y="4293095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68" name="フローチャート : 書類 267"/>
          <p:cNvSpPr/>
          <p:nvPr/>
        </p:nvSpPr>
        <p:spPr>
          <a:xfrm>
            <a:off x="642514" y="4338536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フローチャート : 複数書類 269"/>
          <p:cNvSpPr/>
          <p:nvPr/>
        </p:nvSpPr>
        <p:spPr>
          <a:xfrm>
            <a:off x="1368950" y="432666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77" name="正方形/長方形 276"/>
          <p:cNvSpPr/>
          <p:nvPr/>
        </p:nvSpPr>
        <p:spPr>
          <a:xfrm>
            <a:off x="827584" y="5985272"/>
            <a:ext cx="1972294" cy="684088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</a:rPr>
              <a:t>OA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コンテンツ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278" name="フローチャート : 複数書類 277"/>
          <p:cNvSpPr/>
          <p:nvPr/>
        </p:nvSpPr>
        <p:spPr>
          <a:xfrm>
            <a:off x="970331" y="6273328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フローチャート : 複数書類 279"/>
          <p:cNvSpPr/>
          <p:nvPr/>
        </p:nvSpPr>
        <p:spPr>
          <a:xfrm>
            <a:off x="1546395" y="627330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フローチャート : 複数書類 280"/>
          <p:cNvSpPr/>
          <p:nvPr/>
        </p:nvSpPr>
        <p:spPr>
          <a:xfrm>
            <a:off x="2122459" y="6273328"/>
            <a:ext cx="576000" cy="216000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ES60-D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正方形/長方形 281"/>
          <p:cNvSpPr/>
          <p:nvPr/>
        </p:nvSpPr>
        <p:spPr>
          <a:xfrm>
            <a:off x="575632" y="4634506"/>
            <a:ext cx="684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3" name="正方形/長方形 282"/>
          <p:cNvSpPr/>
          <p:nvPr/>
        </p:nvSpPr>
        <p:spPr>
          <a:xfrm>
            <a:off x="1312978" y="4634474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4" name="正方形/長方形 283"/>
          <p:cNvSpPr/>
          <p:nvPr/>
        </p:nvSpPr>
        <p:spPr>
          <a:xfrm>
            <a:off x="1312978" y="4975884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1312978" y="5317262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2050476" y="4634474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2050476" y="4975884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88" name="フローチャート : 複数書類 287"/>
          <p:cNvSpPr/>
          <p:nvPr/>
        </p:nvSpPr>
        <p:spPr>
          <a:xfrm>
            <a:off x="629632" y="467192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89" name="フローチャート : 複数書類 288"/>
          <p:cNvSpPr/>
          <p:nvPr/>
        </p:nvSpPr>
        <p:spPr>
          <a:xfrm>
            <a:off x="1371850" y="5022207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90" name="フローチャート : 複数書類 289"/>
          <p:cNvSpPr/>
          <p:nvPr/>
        </p:nvSpPr>
        <p:spPr>
          <a:xfrm>
            <a:off x="1404035" y="535326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91" name="フローチャート : 複数書類 290"/>
          <p:cNvSpPr/>
          <p:nvPr/>
        </p:nvSpPr>
        <p:spPr>
          <a:xfrm>
            <a:off x="2105720" y="4340279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92" name="フローチャート : 複数書類 291"/>
          <p:cNvSpPr/>
          <p:nvPr/>
        </p:nvSpPr>
        <p:spPr>
          <a:xfrm>
            <a:off x="2114461" y="467179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293" name="フローチャート : 書類 292"/>
          <p:cNvSpPr/>
          <p:nvPr/>
        </p:nvSpPr>
        <p:spPr>
          <a:xfrm>
            <a:off x="2124799" y="5015056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フローチャート : 書類 293"/>
          <p:cNvSpPr/>
          <p:nvPr/>
        </p:nvSpPr>
        <p:spPr>
          <a:xfrm>
            <a:off x="1391925" y="4680264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/>
          <p:cNvSpPr/>
          <p:nvPr/>
        </p:nvSpPr>
        <p:spPr>
          <a:xfrm>
            <a:off x="6488138" y="3981731"/>
            <a:ext cx="2257822" cy="1670350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更新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データ一式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40                            50                          60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296" name="下矢印 295"/>
          <p:cNvSpPr/>
          <p:nvPr/>
        </p:nvSpPr>
        <p:spPr>
          <a:xfrm>
            <a:off x="7695335" y="5712231"/>
            <a:ext cx="180000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6524218" y="4293095"/>
            <a:ext cx="684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98" name="正方形/長方形 297"/>
          <p:cNvSpPr/>
          <p:nvPr/>
        </p:nvSpPr>
        <p:spPr>
          <a:xfrm>
            <a:off x="7261564" y="4293095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299" name="正方形/長方形 298"/>
          <p:cNvSpPr/>
          <p:nvPr/>
        </p:nvSpPr>
        <p:spPr>
          <a:xfrm>
            <a:off x="8000306" y="4293095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00" name="フローチャート : 書類 299"/>
          <p:cNvSpPr/>
          <p:nvPr/>
        </p:nvSpPr>
        <p:spPr>
          <a:xfrm>
            <a:off x="6591100" y="4338536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01" name="フローチャート : 複数書類 300"/>
          <p:cNvSpPr/>
          <p:nvPr/>
        </p:nvSpPr>
        <p:spPr>
          <a:xfrm>
            <a:off x="7317536" y="432666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02" name="正方形/長方形 301"/>
          <p:cNvSpPr/>
          <p:nvPr/>
        </p:nvSpPr>
        <p:spPr>
          <a:xfrm>
            <a:off x="6516216" y="5985272"/>
            <a:ext cx="1972294" cy="684088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</a:rPr>
              <a:t>OA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コンテンツ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303" name="フローチャート : 複数書類 302"/>
          <p:cNvSpPr/>
          <p:nvPr/>
        </p:nvSpPr>
        <p:spPr>
          <a:xfrm>
            <a:off x="6658963" y="6273328"/>
            <a:ext cx="576000" cy="2160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ES40-B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04" name="フローチャート : 複数書類 303"/>
          <p:cNvSpPr/>
          <p:nvPr/>
        </p:nvSpPr>
        <p:spPr>
          <a:xfrm>
            <a:off x="7235027" y="6273304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ES50-A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05" name="フローチャート : 複数書類 304"/>
          <p:cNvSpPr/>
          <p:nvPr/>
        </p:nvSpPr>
        <p:spPr>
          <a:xfrm>
            <a:off x="7811091" y="6273328"/>
            <a:ext cx="576000" cy="216000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ES60-D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06" name="正方形/長方形 305"/>
          <p:cNvSpPr/>
          <p:nvPr/>
        </p:nvSpPr>
        <p:spPr>
          <a:xfrm>
            <a:off x="6524218" y="4634506"/>
            <a:ext cx="684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07" name="正方形/長方形 306"/>
          <p:cNvSpPr/>
          <p:nvPr/>
        </p:nvSpPr>
        <p:spPr>
          <a:xfrm>
            <a:off x="7261564" y="4634474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08" name="正方形/長方形 307"/>
          <p:cNvSpPr/>
          <p:nvPr/>
        </p:nvSpPr>
        <p:spPr>
          <a:xfrm>
            <a:off x="7261564" y="4975884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09" name="正方形/長方形 308"/>
          <p:cNvSpPr/>
          <p:nvPr/>
        </p:nvSpPr>
        <p:spPr>
          <a:xfrm>
            <a:off x="8000391" y="5317262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10" name="正方形/長方形 309"/>
          <p:cNvSpPr/>
          <p:nvPr/>
        </p:nvSpPr>
        <p:spPr>
          <a:xfrm>
            <a:off x="7999062" y="4634474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11" name="正方形/長方形 310"/>
          <p:cNvSpPr/>
          <p:nvPr/>
        </p:nvSpPr>
        <p:spPr>
          <a:xfrm>
            <a:off x="7999062" y="4975884"/>
            <a:ext cx="684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12" name="フローチャート : 複数書類 311"/>
          <p:cNvSpPr/>
          <p:nvPr/>
        </p:nvSpPr>
        <p:spPr>
          <a:xfrm>
            <a:off x="6578218" y="4671920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13" name="フローチャート : 複数書類 312"/>
          <p:cNvSpPr/>
          <p:nvPr/>
        </p:nvSpPr>
        <p:spPr>
          <a:xfrm>
            <a:off x="7320436" y="5022207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14" name="フローチャート : 複数書類 313"/>
          <p:cNvSpPr/>
          <p:nvPr/>
        </p:nvSpPr>
        <p:spPr>
          <a:xfrm>
            <a:off x="8091448" y="5353262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15" name="フローチャート : 複数書類 314"/>
          <p:cNvSpPr/>
          <p:nvPr/>
        </p:nvSpPr>
        <p:spPr>
          <a:xfrm>
            <a:off x="8054306" y="4340279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16" name="フローチャート : 複数書類 315"/>
          <p:cNvSpPr/>
          <p:nvPr/>
        </p:nvSpPr>
        <p:spPr>
          <a:xfrm>
            <a:off x="8063047" y="4671798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17" name="フローチャート : 書類 316"/>
          <p:cNvSpPr/>
          <p:nvPr/>
        </p:nvSpPr>
        <p:spPr>
          <a:xfrm>
            <a:off x="8073385" y="5015056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18" name="フローチャート : 書類 317"/>
          <p:cNvSpPr/>
          <p:nvPr/>
        </p:nvSpPr>
        <p:spPr>
          <a:xfrm>
            <a:off x="7340511" y="4680264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19" name="正方形/長方形 318"/>
          <p:cNvSpPr/>
          <p:nvPr/>
        </p:nvSpPr>
        <p:spPr>
          <a:xfrm>
            <a:off x="7264289" y="5329201"/>
            <a:ext cx="68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20" name="フローチャート : 複数書類 319"/>
          <p:cNvSpPr/>
          <p:nvPr/>
        </p:nvSpPr>
        <p:spPr>
          <a:xfrm>
            <a:off x="7355346" y="5365201"/>
            <a:ext cx="576000" cy="21600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321" name="正方形/長方形 320"/>
          <p:cNvSpPr/>
          <p:nvPr/>
        </p:nvSpPr>
        <p:spPr>
          <a:xfrm>
            <a:off x="6525547" y="4975884"/>
            <a:ext cx="684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322" name="フローチャート : 書類 321"/>
          <p:cNvSpPr/>
          <p:nvPr/>
        </p:nvSpPr>
        <p:spPr>
          <a:xfrm>
            <a:off x="6609201" y="5015056"/>
            <a:ext cx="516822" cy="20965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フローチャート : 書類 322"/>
          <p:cNvSpPr/>
          <p:nvPr/>
        </p:nvSpPr>
        <p:spPr>
          <a:xfrm>
            <a:off x="4067944" y="5839948"/>
            <a:ext cx="1105545" cy="216024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直接更新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324" name="直線矢印コネクタ 323"/>
          <p:cNvCxnSpPr/>
          <p:nvPr/>
        </p:nvCxnSpPr>
        <p:spPr>
          <a:xfrm flipV="1">
            <a:off x="5247041" y="5353262"/>
            <a:ext cx="1162405" cy="57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フローチャート : 複数書類 324"/>
          <p:cNvSpPr/>
          <p:nvPr/>
        </p:nvSpPr>
        <p:spPr>
          <a:xfrm>
            <a:off x="4283968" y="1340792"/>
            <a:ext cx="576000" cy="2160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ES50-C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0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更新設定の管理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自動取り込み・手動更新の設定</a:t>
            </a:r>
            <a:r>
              <a:rPr lang="ja-JP" altLang="en-US" sz="1600" dirty="0"/>
              <a:t>は本番系・検証系</a:t>
            </a:r>
            <a:r>
              <a:rPr lang="ja-JP" altLang="en-US" sz="1600" b="1" dirty="0"/>
              <a:t>共通で</a:t>
            </a:r>
            <a:r>
              <a:rPr lang="ja-JP" altLang="en-US" sz="1600" dirty="0"/>
              <a:t>登録／</a:t>
            </a:r>
            <a:r>
              <a:rPr lang="ja-JP" altLang="en-US" sz="1600" dirty="0" smtClean="0"/>
              <a:t>管理される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ただしそれらの有効</a:t>
            </a:r>
            <a:r>
              <a:rPr lang="ja-JP" altLang="en-US" sz="1600" dirty="0"/>
              <a:t>／</a:t>
            </a:r>
            <a:r>
              <a:rPr lang="ja-JP" altLang="en-US" sz="1600" dirty="0" smtClean="0"/>
              <a:t>無効設定やスケジュール設定は各系統別に管理される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直接</a:t>
            </a:r>
            <a:r>
              <a:rPr lang="ja-JP" altLang="en-US" sz="1600" dirty="0" smtClean="0"/>
              <a:t>更新は各系統別に履歴のみ管理される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基本的</a:t>
            </a:r>
            <a:r>
              <a:rPr lang="ja-JP" altLang="en-US" sz="1600" dirty="0"/>
              <a:t>には検証系でテストした</a:t>
            </a:r>
            <a:r>
              <a:rPr lang="ja-JP" altLang="en-US" sz="1600" dirty="0" smtClean="0"/>
              <a:t>更新設定を、本番系でも実行する流れになる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 smtClean="0"/>
              <a:t>データ更新のしくみ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更新データは本番系・検証系の各系統ごとに、常に最新の更新データ一式としてまとめられ保持されている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一方、登録</a:t>
            </a:r>
            <a:r>
              <a:rPr lang="ja-JP" altLang="en-US" sz="1600" dirty="0"/>
              <a:t>コンテンツ（</a:t>
            </a:r>
            <a:r>
              <a:rPr lang="en-US" altLang="ja-JP" sz="1600" dirty="0"/>
              <a:t>ES</a:t>
            </a:r>
            <a:r>
              <a:rPr lang="ja-JP" altLang="en-US" sz="1600" dirty="0"/>
              <a:t>コンテンツ）にはダミーまたは空のデータしか入って</a:t>
            </a:r>
            <a:r>
              <a:rPr lang="ja-JP" altLang="en-US" sz="1600" dirty="0" smtClean="0"/>
              <a:t>いない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OA</a:t>
            </a:r>
            <a:r>
              <a:rPr lang="ja-JP" altLang="en-US" sz="1600" dirty="0" smtClean="0"/>
              <a:t>コンテンツ</a:t>
            </a:r>
            <a:r>
              <a:rPr lang="ja-JP" altLang="en-US" sz="1600" dirty="0"/>
              <a:t>とは、編成スケジュールにより組み合わされた</a:t>
            </a:r>
            <a:r>
              <a:rPr lang="en-US" altLang="ja-JP" sz="1600" dirty="0"/>
              <a:t>ES</a:t>
            </a:r>
            <a:r>
              <a:rPr lang="ja-JP" altLang="en-US" sz="1600" dirty="0"/>
              <a:t>コンテンツ（これを編成コンテンツという）と、更新データ一式とを合成したものと</a:t>
            </a:r>
            <a:r>
              <a:rPr lang="ja-JP" altLang="en-US" sz="1600" dirty="0" smtClean="0"/>
              <a:t>なる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データ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更新される</a:t>
            </a:r>
            <a:r>
              <a:rPr lang="ja-JP" altLang="en-US" sz="1600" dirty="0" smtClean="0"/>
              <a:t>ときには、更新データ一式の中のデータと、</a:t>
            </a:r>
            <a:r>
              <a:rPr lang="en-US" altLang="ja-JP" sz="1600" dirty="0" smtClean="0"/>
              <a:t>OA</a:t>
            </a:r>
            <a:r>
              <a:rPr lang="ja-JP" altLang="en-US" sz="1600" dirty="0" smtClean="0"/>
              <a:t>コンテンツにも含まれていればそのデータの両方が同時に更新されることになる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600" dirty="0"/>
              <a:t>更新</a:t>
            </a:r>
            <a:r>
              <a:rPr lang="ja-JP" altLang="en-US" sz="1600" dirty="0" smtClean="0"/>
              <a:t>データ一式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更新データ一式とは、過去に実行されたすべての更新処理（自動・手動・直接）が蓄積され、常に最新の状態で保持されているもの</a:t>
            </a:r>
            <a:endParaRPr lang="en-US" altLang="ja-JP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ただしログ機能は持たない（各更新処理には履歴がある）ので、特定の時刻に戻すといったことはできない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/>
              <a:t>一式内の更新データは「</a:t>
            </a:r>
            <a:r>
              <a:rPr lang="en-US" altLang="ja-JP" sz="1600" dirty="0"/>
              <a:t>/ES</a:t>
            </a:r>
            <a:r>
              <a:rPr lang="ja-JP" altLang="en-US" sz="1600" dirty="0"/>
              <a:t>名</a:t>
            </a:r>
            <a:r>
              <a:rPr lang="en-US" altLang="ja-JP" sz="1600" dirty="0"/>
              <a:t>/</a:t>
            </a:r>
            <a:r>
              <a:rPr lang="ja-JP" altLang="en-US" sz="1600" dirty="0"/>
              <a:t>モジュール名</a:t>
            </a:r>
            <a:r>
              <a:rPr lang="en-US" altLang="ja-JP" sz="1600" dirty="0"/>
              <a:t>/</a:t>
            </a:r>
            <a:r>
              <a:rPr lang="ja-JP" altLang="en-US" sz="1600" dirty="0"/>
              <a:t>ファイル名」で管理される</a:t>
            </a:r>
            <a:endParaRPr lang="en-US" altLang="ja-JP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このため自動取り込み・手動更新で出力されるファイルやモジュールが被らないように設計しなければならない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データ更新について２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8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13361</TotalTime>
  <Words>1309</Words>
  <Application>Microsoft Office PowerPoint</Application>
  <PresentationFormat>画面に合わせる (4:3)</PresentationFormat>
  <Paragraphs>305</Paragraphs>
  <Slides>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Datacast Basic CMS  概要</vt:lpstr>
      <vt:lpstr>PowerPoint プレゼンテーション</vt:lpstr>
      <vt:lpstr>想定機器構成図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想定機器構成図</dc:title>
  <dc:creator>Kojima Toshikazu</dc:creator>
  <cp:lastModifiedBy>Kojima Toshikazu</cp:lastModifiedBy>
  <cp:revision>261</cp:revision>
  <dcterms:created xsi:type="dcterms:W3CDTF">2017-06-07T05:16:49Z</dcterms:created>
  <dcterms:modified xsi:type="dcterms:W3CDTF">2018-08-03T01:38:28Z</dcterms:modified>
</cp:coreProperties>
</file>