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6" r:id="rId2"/>
  </p:sldMasterIdLst>
  <p:notesMasterIdLst>
    <p:notesMasterId r:id="rId88"/>
  </p:notesMasterIdLst>
  <p:sldIdLst>
    <p:sldId id="257" r:id="rId3"/>
    <p:sldId id="259" r:id="rId4"/>
    <p:sldId id="441" r:id="rId5"/>
    <p:sldId id="784" r:id="rId6"/>
    <p:sldId id="785" r:id="rId7"/>
    <p:sldId id="786" r:id="rId8"/>
    <p:sldId id="718" r:id="rId9"/>
    <p:sldId id="787" r:id="rId10"/>
    <p:sldId id="717" r:id="rId11"/>
    <p:sldId id="802" r:id="rId12"/>
    <p:sldId id="723" r:id="rId13"/>
    <p:sldId id="715" r:id="rId14"/>
    <p:sldId id="754" r:id="rId15"/>
    <p:sldId id="756" r:id="rId16"/>
    <p:sldId id="789" r:id="rId17"/>
    <p:sldId id="714" r:id="rId18"/>
    <p:sldId id="793" r:id="rId19"/>
    <p:sldId id="794" r:id="rId20"/>
    <p:sldId id="795" r:id="rId21"/>
    <p:sldId id="796" r:id="rId22"/>
    <p:sldId id="797" r:id="rId23"/>
    <p:sldId id="799" r:id="rId24"/>
    <p:sldId id="757" r:id="rId25"/>
    <p:sldId id="798" r:id="rId26"/>
    <p:sldId id="800" r:id="rId27"/>
    <p:sldId id="801" r:id="rId28"/>
    <p:sldId id="725" r:id="rId29"/>
    <p:sldId id="716" r:id="rId30"/>
    <p:sldId id="727" r:id="rId31"/>
    <p:sldId id="728" r:id="rId32"/>
    <p:sldId id="729" r:id="rId33"/>
    <p:sldId id="730" r:id="rId34"/>
    <p:sldId id="824" r:id="rId35"/>
    <p:sldId id="719" r:id="rId36"/>
    <p:sldId id="803" r:id="rId37"/>
    <p:sldId id="822" r:id="rId38"/>
    <p:sldId id="823" r:id="rId39"/>
    <p:sldId id="804" r:id="rId40"/>
    <p:sldId id="807" r:id="rId41"/>
    <p:sldId id="720" r:id="rId42"/>
    <p:sldId id="808" r:id="rId43"/>
    <p:sldId id="810" r:id="rId44"/>
    <p:sldId id="809" r:id="rId45"/>
    <p:sldId id="721" r:id="rId46"/>
    <p:sldId id="826" r:id="rId47"/>
    <p:sldId id="827" r:id="rId48"/>
    <p:sldId id="812" r:id="rId49"/>
    <p:sldId id="825" r:id="rId50"/>
    <p:sldId id="747" r:id="rId51"/>
    <p:sldId id="732" r:id="rId52"/>
    <p:sldId id="811" r:id="rId53"/>
    <p:sldId id="737" r:id="rId54"/>
    <p:sldId id="743" r:id="rId55"/>
    <p:sldId id="814" r:id="rId56"/>
    <p:sldId id="815" r:id="rId57"/>
    <p:sldId id="816" r:id="rId58"/>
    <p:sldId id="817" r:id="rId59"/>
    <p:sldId id="813" r:id="rId60"/>
    <p:sldId id="758" r:id="rId61"/>
    <p:sldId id="760" r:id="rId62"/>
    <p:sldId id="762" r:id="rId63"/>
    <p:sldId id="763" r:id="rId64"/>
    <p:sldId id="764" r:id="rId65"/>
    <p:sldId id="765" r:id="rId66"/>
    <p:sldId id="766" r:id="rId67"/>
    <p:sldId id="783" r:id="rId68"/>
    <p:sldId id="779" r:id="rId69"/>
    <p:sldId id="777" r:id="rId70"/>
    <p:sldId id="740" r:id="rId71"/>
    <p:sldId id="841" r:id="rId72"/>
    <p:sldId id="833" r:id="rId73"/>
    <p:sldId id="834" r:id="rId74"/>
    <p:sldId id="835" r:id="rId75"/>
    <p:sldId id="839" r:id="rId76"/>
    <p:sldId id="836" r:id="rId77"/>
    <p:sldId id="847" r:id="rId78"/>
    <p:sldId id="819" r:id="rId79"/>
    <p:sldId id="842" r:id="rId80"/>
    <p:sldId id="843" r:id="rId81"/>
    <p:sldId id="844" r:id="rId82"/>
    <p:sldId id="845" r:id="rId83"/>
    <p:sldId id="846" r:id="rId84"/>
    <p:sldId id="363" r:id="rId85"/>
    <p:sldId id="364" r:id="rId86"/>
    <p:sldId id="445" r:id="rId8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CC3300"/>
    <a:srgbClr val="6699FF"/>
    <a:srgbClr val="FF00FF"/>
    <a:srgbClr val="3333CC"/>
    <a:srgbClr val="D60093"/>
    <a:srgbClr val="008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21" autoAdjust="0"/>
    <p:restoredTop sz="89807" autoAdjust="0"/>
  </p:normalViewPr>
  <p:slideViewPr>
    <p:cSldViewPr>
      <p:cViewPr varScale="1">
        <p:scale>
          <a:sx n="61" d="100"/>
          <a:sy n="61" d="100"/>
        </p:scale>
        <p:origin x="100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C2884E4-E317-4365-B38E-9EE521597710}" type="datetimeFigureOut">
              <a:rPr lang="en-US"/>
              <a:pPr>
                <a:defRPr/>
              </a:pPr>
              <a:t>18/08/2021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F1D9FD5-D85E-4567-9B77-7F3E596379A8}" type="slidenum">
              <a:rPr lang="en-US"/>
              <a:pPr>
                <a:defRPr/>
              </a:pPr>
              <a:t>‹#›</a:t>
            </a:fld>
            <a:endParaRPr lang="en-US"/>
          </a:p>
        </p:txBody>
      </p:sp>
    </p:spTree>
    <p:extLst>
      <p:ext uri="{BB962C8B-B14F-4D97-AF65-F5344CB8AC3E}">
        <p14:creationId xmlns:p14="http://schemas.microsoft.com/office/powerpoint/2010/main" val="29701051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16</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21</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26</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b="1">
                <a:latin typeface="Arial" pitchFamily="34" charset="0"/>
              </a:rPr>
              <a:t>Dự án có tính duy nhất</a:t>
            </a:r>
            <a:r>
              <a:rPr lang="vi-VN" altLang="en-US">
                <a:latin typeface="Arial" pitchFamily="34" charset="0"/>
              </a:rPr>
              <a:t>: Bản chất của một dự án là duy nhất. Các hoạt động lặp đi lặp lại</a:t>
            </a:r>
            <a:r>
              <a:rPr lang="en-US" altLang="en-US">
                <a:latin typeface="Arial" pitchFamily="34" charset="0"/>
              </a:rPr>
              <a:t> </a:t>
            </a:r>
            <a:r>
              <a:rPr lang="vi-VN" altLang="en-US">
                <a:latin typeface="Arial" pitchFamily="34" charset="0"/>
              </a:rPr>
              <a:t>không phải là dự </a:t>
            </a:r>
            <a:r>
              <a:rPr lang="en-US" altLang="en-US">
                <a:latin typeface="Arial" pitchFamily="34" charset="0"/>
              </a:rPr>
              <a:t>á</a:t>
            </a:r>
            <a:r>
              <a:rPr lang="vi-VN" altLang="en-US">
                <a:latin typeface="Arial" pitchFamily="34" charset="0"/>
              </a:rPr>
              <a:t>n. Đ</a:t>
            </a:r>
            <a:r>
              <a:rPr lang="en-US" altLang="en-US">
                <a:latin typeface="Arial" pitchFamily="34" charset="0"/>
              </a:rPr>
              <a:t>â</a:t>
            </a:r>
            <a:r>
              <a:rPr lang="vi-VN" altLang="en-US">
                <a:latin typeface="Arial" pitchFamily="34" charset="0"/>
              </a:rPr>
              <a:t>y cũng l</a:t>
            </a:r>
            <a:r>
              <a:rPr lang="en-US" altLang="en-US">
                <a:latin typeface="Arial" pitchFamily="34" charset="0"/>
              </a:rPr>
              <a:t>à</a:t>
            </a:r>
            <a:r>
              <a:rPr lang="vi-VN" altLang="en-US">
                <a:latin typeface="Arial" pitchFamily="34" charset="0"/>
              </a:rPr>
              <a:t> đặc tính cơ ản phân biệt hoạt động dự án với các nghiệp vụ</a:t>
            </a:r>
            <a:r>
              <a:rPr lang="en-US" altLang="en-US">
                <a:latin typeface="Arial" pitchFamily="34" charset="0"/>
              </a:rPr>
              <a:t> </a:t>
            </a:r>
            <a:r>
              <a:rPr lang="vi-VN" altLang="en-US">
                <a:latin typeface="Arial" pitchFamily="34" charset="0"/>
              </a:rPr>
              <a:t>thường xuyên của một doanh nghiệp hay tổ chức. Dự </a:t>
            </a:r>
            <a:r>
              <a:rPr lang="en-US" altLang="en-US">
                <a:latin typeface="Arial" pitchFamily="34" charset="0"/>
              </a:rPr>
              <a:t>á</a:t>
            </a:r>
            <a:r>
              <a:rPr lang="vi-VN" altLang="en-US">
                <a:latin typeface="Arial" pitchFamily="34" charset="0"/>
              </a:rPr>
              <a:t>n thường hướng tới một sự thay đổi để</a:t>
            </a:r>
            <a:r>
              <a:rPr lang="en-US" altLang="en-US">
                <a:latin typeface="Arial" pitchFamily="34" charset="0"/>
              </a:rPr>
              <a:t> </a:t>
            </a:r>
            <a:r>
              <a:rPr lang="vi-VN" altLang="en-US">
                <a:latin typeface="Arial" pitchFamily="34" charset="0"/>
              </a:rPr>
              <a:t>cải thiện hoạt động hiện tại của doanh nghiệp, tổ chức. Ví dụ dự án phát triển một sản phẩm</a:t>
            </a:r>
            <a:r>
              <a:rPr lang="en-US" altLang="en-US">
                <a:latin typeface="Arial" pitchFamily="34" charset="0"/>
              </a:rPr>
              <a:t> </a:t>
            </a:r>
            <a:r>
              <a:rPr lang="vi-VN" altLang="en-US">
                <a:latin typeface="Arial" pitchFamily="34" charset="0"/>
              </a:rPr>
              <a:t>mới thêm vào các dòng sản phẩm hiện tại của doanh nghiệp, dự án xây dựng thêm cơ sở vật</a:t>
            </a:r>
            <a:r>
              <a:rPr lang="en-US" altLang="en-US">
                <a:latin typeface="Arial" pitchFamily="34" charset="0"/>
              </a:rPr>
              <a:t> </a:t>
            </a:r>
            <a:r>
              <a:rPr lang="vi-VN" altLang="en-US">
                <a:latin typeface="Arial" pitchFamily="34" charset="0"/>
              </a:rPr>
              <a:t>chất, lắp đặt hệ thống mạng thông tin hỗ trợ hoạt động của tổ chức…</a:t>
            </a:r>
            <a:endParaRPr lang="en-US" altLang="en-US">
              <a:latin typeface="Arial" pitchFamily="34" charset="0"/>
            </a:endParaRPr>
          </a:p>
          <a:p>
            <a:r>
              <a:rPr lang="en-US" altLang="en-US" b="1">
                <a:latin typeface="Arial" pitchFamily="34" charset="0"/>
              </a:rPr>
              <a:t>Dự án mang tính rủi ro</a:t>
            </a:r>
            <a:r>
              <a:rPr lang="en-US" altLang="en-US">
                <a:latin typeface="Arial" pitchFamily="34" charset="0"/>
              </a:rPr>
              <a:t>: Tính chất này một phần liên quan tới tính duy nhất của dự án, tức là </a:t>
            </a:r>
            <a:r>
              <a:rPr lang="vi-VN" altLang="en-US">
                <a:latin typeface="Arial" pitchFamily="34" charset="0"/>
              </a:rPr>
              <a:t>dự </a:t>
            </a:r>
            <a:r>
              <a:rPr lang="en-US" altLang="en-US">
                <a:latin typeface="Arial" pitchFamily="34" charset="0"/>
              </a:rPr>
              <a:t>á</a:t>
            </a:r>
            <a:r>
              <a:rPr lang="vi-VN" altLang="en-US">
                <a:latin typeface="Arial" pitchFamily="34" charset="0"/>
              </a:rPr>
              <a:t>n chưa có tiền lệ. Một phần khác do các nguồn lực được phân bổ từ đầu, trong khi đó điều</a:t>
            </a:r>
            <a:r>
              <a:rPr lang="en-US" altLang="en-US">
                <a:latin typeface="Arial" pitchFamily="34" charset="0"/>
              </a:rPr>
              <a:t> </a:t>
            </a:r>
            <a:r>
              <a:rPr lang="vi-VN" altLang="en-US">
                <a:latin typeface="Arial" pitchFamily="34" charset="0"/>
              </a:rPr>
              <a:t>kiện môi trường hoạt động của dự </a:t>
            </a:r>
            <a:r>
              <a:rPr lang="en-US" altLang="en-US">
                <a:latin typeface="Arial" pitchFamily="34" charset="0"/>
              </a:rPr>
              <a:t>á</a:t>
            </a:r>
            <a:r>
              <a:rPr lang="vi-VN" altLang="en-US">
                <a:latin typeface="Arial" pitchFamily="34" charset="0"/>
              </a:rPr>
              <a:t>n thay đổi theo thời gian.</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29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31</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33</a:t>
            </a:fld>
            <a:endParaRPr lang="en-US"/>
          </a:p>
        </p:txBody>
      </p:sp>
    </p:spTree>
    <p:extLst>
      <p:ext uri="{BB962C8B-B14F-4D97-AF65-F5344CB8AC3E}">
        <p14:creationId xmlns:p14="http://schemas.microsoft.com/office/powerpoint/2010/main" val="4148401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36</a:t>
            </a:fld>
            <a:endParaRPr lang="en-US"/>
          </a:p>
        </p:txBody>
      </p:sp>
    </p:spTree>
    <p:extLst>
      <p:ext uri="{BB962C8B-B14F-4D97-AF65-F5344CB8AC3E}">
        <p14:creationId xmlns:p14="http://schemas.microsoft.com/office/powerpoint/2010/main" val="14400068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37</a:t>
            </a:fld>
            <a:endParaRPr lang="en-US"/>
          </a:p>
        </p:txBody>
      </p:sp>
    </p:spTree>
    <p:extLst>
      <p:ext uri="{BB962C8B-B14F-4D97-AF65-F5344CB8AC3E}">
        <p14:creationId xmlns:p14="http://schemas.microsoft.com/office/powerpoint/2010/main" val="25493946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39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41</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rPr>
              <a:t>3: </a:t>
            </a:r>
            <a:r>
              <a:rPr lang="en-US" altLang="en-US" dirty="0" err="1">
                <a:latin typeface="Arial" pitchFamily="34" charset="0"/>
              </a:rPr>
              <a:t>thực</a:t>
            </a:r>
            <a:r>
              <a:rPr lang="en-US" altLang="en-US" dirty="0">
                <a:latin typeface="Arial" pitchFamily="34" charset="0"/>
              </a:rPr>
              <a:t> </a:t>
            </a:r>
            <a:r>
              <a:rPr lang="en-US" altLang="en-US" dirty="0" err="1">
                <a:latin typeface="Arial" pitchFamily="34" charset="0"/>
              </a:rPr>
              <a:t>hiện</a:t>
            </a:r>
            <a:r>
              <a:rPr lang="en-US" altLang="en-US" dirty="0">
                <a:latin typeface="Arial" pitchFamily="34" charset="0"/>
              </a:rPr>
              <a:t> </a:t>
            </a:r>
            <a:r>
              <a:rPr lang="en-US" altLang="en-US" dirty="0" err="1">
                <a:latin typeface="Arial" pitchFamily="34" charset="0"/>
              </a:rPr>
              <a:t>dự</a:t>
            </a:r>
            <a:r>
              <a:rPr lang="en-US" altLang="en-US" dirty="0">
                <a:latin typeface="Arial" pitchFamily="34" charset="0"/>
              </a:rPr>
              <a:t> </a:t>
            </a:r>
            <a:r>
              <a:rPr lang="en-US" altLang="en-US" dirty="0" err="1">
                <a:latin typeface="Arial" pitchFamily="34" charset="0"/>
              </a:rPr>
              <a:t>án</a:t>
            </a:r>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45</a:t>
            </a:fld>
            <a:endParaRPr lang="en-US"/>
          </a:p>
        </p:txBody>
      </p:sp>
    </p:spTree>
    <p:extLst>
      <p:ext uri="{BB962C8B-B14F-4D97-AF65-F5344CB8AC3E}">
        <p14:creationId xmlns:p14="http://schemas.microsoft.com/office/powerpoint/2010/main" val="2668747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46</a:t>
            </a:fld>
            <a:endParaRPr lang="en-US"/>
          </a:p>
        </p:txBody>
      </p:sp>
    </p:spTree>
    <p:extLst>
      <p:ext uri="{BB962C8B-B14F-4D97-AF65-F5344CB8AC3E}">
        <p14:creationId xmlns:p14="http://schemas.microsoft.com/office/powerpoint/2010/main" val="4208518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itchFamily="34" charset="0"/>
              </a:rPr>
              <a:t>project sponsor: </a:t>
            </a:r>
            <a:r>
              <a:rPr lang="en-US" altLang="en-US" dirty="0" err="1">
                <a:latin typeface="Arial" pitchFamily="34" charset="0"/>
              </a:rPr>
              <a:t>nhà</a:t>
            </a:r>
            <a:r>
              <a:rPr lang="en-US" altLang="en-US" dirty="0">
                <a:latin typeface="Arial" pitchFamily="34" charset="0"/>
              </a:rPr>
              <a:t> </a:t>
            </a:r>
            <a:r>
              <a:rPr lang="en-US" altLang="en-US" dirty="0" err="1">
                <a:latin typeface="Arial" pitchFamily="34" charset="0"/>
              </a:rPr>
              <a:t>tài</a:t>
            </a:r>
            <a:r>
              <a:rPr lang="en-US" altLang="en-US" dirty="0">
                <a:latin typeface="Arial" pitchFamily="34" charset="0"/>
              </a:rPr>
              <a:t> </a:t>
            </a:r>
            <a:r>
              <a:rPr lang="en-US" altLang="en-US" dirty="0" err="1">
                <a:latin typeface="Arial" pitchFamily="34" charset="0"/>
              </a:rPr>
              <a:t>trợ</a:t>
            </a:r>
            <a:r>
              <a:rPr lang="en-US" altLang="en-US" dirty="0">
                <a:latin typeface="Arial" pitchFamily="34" charset="0"/>
              </a:rPr>
              <a:t> </a:t>
            </a:r>
            <a:r>
              <a:rPr lang="en-US" altLang="en-US" dirty="0" err="1">
                <a:latin typeface="Arial" pitchFamily="34" charset="0"/>
              </a:rPr>
              <a:t>dự</a:t>
            </a:r>
            <a:r>
              <a:rPr lang="en-US" altLang="en-US" dirty="0">
                <a:latin typeface="Arial" pitchFamily="34" charset="0"/>
              </a:rPr>
              <a:t> </a:t>
            </a:r>
            <a:r>
              <a:rPr lang="en-US" altLang="en-US" dirty="0" err="1">
                <a:latin typeface="Arial" pitchFamily="34" charset="0"/>
              </a:rPr>
              <a:t>án</a:t>
            </a:r>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48</a:t>
            </a:fld>
            <a:endParaRPr lang="en-US"/>
          </a:p>
        </p:txBody>
      </p:sp>
    </p:spTree>
    <p:extLst>
      <p:ext uri="{BB962C8B-B14F-4D97-AF65-F5344CB8AC3E}">
        <p14:creationId xmlns:p14="http://schemas.microsoft.com/office/powerpoint/2010/main" val="2061266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49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Quản lý dự án là một quá trình phức tạp, không có sự lặp lại. Nó khác hoàn toàn so với việc quản lý công việc thường ngày của một nhà hàng, một công ty sản xuất hay một nhà máy - bởi tính lặp đi lặp lại, diễn ra theo các quy tắc chặt chẽ và được xác định rõ của công việc. Trong khi đó, công việc của quản lý dự án và những thay đổi của nó mang tính duy nhất, không lặp lại, không xác định rõ ràng và không có dự án nào giống dự án nào. Mỗi dự án có địa điểm khác nhau, không gian và thời gian khác nhau, thậm chí trong quá trình thực hiện dự án còn có sự thay đổi mục tiêu, ý tưởng từ chủ đầu tư. Cho nên việc điều hành quản lý dự án cũng luôn thay đổi linh hoạt, không có công thức nhất định</a:t>
            </a:r>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51</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56</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59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61</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62</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63</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64</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a:latin typeface="Arial" pitchFamily="34" charset="0"/>
              </a:rPr>
              <a:t>Thứ tự ưu tiên của các tiêu chuẩn có thể khác nhau trong các dự án khác nhau. Ví dụ dự án nghiên cứu sản phẩm mới cạnh tranh đòi hỏi thời gian hoàn thành gấp rút và thiết kế riêng biệt trong khi chi phí có thể lớn. Trong khi đó dự án xây dựng tòa nhà chung cư lại đặt yêu cầu về chất lượng và sự an toàn lên trên nhất. Việc quản lý dự án phải đảm bảo cân đối được các tiêu chuẩn/ tham số của dự án một cách có hiệu quả nhất. Từ đó có thể nói bản chất của quản lý dự án là quá trình khai thác, cân đối một cách hiệu quả nhất các tham số của một dự án để đạt được kết quả tổng thể tối ưu</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65</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66</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67</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68</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69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70</a:t>
            </a:fld>
            <a:endParaRPr lang="en-US"/>
          </a:p>
        </p:txBody>
      </p:sp>
    </p:spTree>
    <p:extLst>
      <p:ext uri="{BB962C8B-B14F-4D97-AF65-F5344CB8AC3E}">
        <p14:creationId xmlns:p14="http://schemas.microsoft.com/office/powerpoint/2010/main" val="9368973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71</a:t>
            </a:fld>
            <a:endParaRPr lang="en-US"/>
          </a:p>
        </p:txBody>
      </p:sp>
    </p:spTree>
    <p:extLst>
      <p:ext uri="{BB962C8B-B14F-4D97-AF65-F5344CB8AC3E}">
        <p14:creationId xmlns:p14="http://schemas.microsoft.com/office/powerpoint/2010/main" val="395736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Một dự án (DA) là một tập hợp các hoạt động được liên kết và tổ chức chặt chẽ, có thời điểm bắt đầu và kết thúc cụ thể, nhằm đạt được một mục đích cụ thể.Đầu ra của DA có thể là các sản phẩm, các dịch vụ, hay các kết quả cụ thể, đi kèm với các tác động kinh tế/xã hội/và môi trường trong thời gian trong và sau DA.Ví dụ, xây dựng nhà máy lọc dầu Dung quất là một dự ánvới mục đích tự lực sản xuất được xăng dầu thương phẩm cũng như các sản phẩm hóa chất phục vụ sản xuất khác trong nước từ năm 2008</a:t>
            </a:r>
          </a:p>
          <a:p>
            <a:r>
              <a:rPr lang="en-US" altLang="en-US">
                <a:latin typeface="Arial" pitchFamily="34" charset="0"/>
              </a:rPr>
              <a:t>Ba yếu tố của một dự án: (1) thời điểm bắt đầu và kết thúc, (2) mục đích cụ thể của dự án và (3) những điều kiện ràng buộc dự án- còn gọi là các tham số của một dự án</a:t>
            </a:r>
          </a:p>
          <a:p>
            <a:r>
              <a:rPr lang="en-US" altLang="en-US">
                <a:latin typeface="Arial" pitchFamily="34" charset="0"/>
              </a:rPr>
              <a:t>Tạm thời”: mọi dự án đều có chỗ bắt đầu và chỗ kết thúc xác định. “Tạm thời” chỉ áp dụng cho dự án, không áp dụng cho sản phẩm hay dịch vụ phát sinh từ dự án “Duy nhất”: sản phẩm hay dịch vụ là khác nhau theo cách nào đó với tất cả sản phẩm và dịch vụ khác</a:t>
            </a:r>
          </a:p>
          <a:p>
            <a:endParaRPr lang="en-US" altLang="en-US">
              <a:latin typeface="Arial" pitchFamily="34" charset="0"/>
            </a:endParaRPr>
          </a:p>
          <a:p>
            <a:endParaRPr lang="en-US"/>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9</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72</a:t>
            </a:fld>
            <a:endParaRPr lang="en-US"/>
          </a:p>
        </p:txBody>
      </p:sp>
    </p:spTree>
    <p:extLst>
      <p:ext uri="{BB962C8B-B14F-4D97-AF65-F5344CB8AC3E}">
        <p14:creationId xmlns:p14="http://schemas.microsoft.com/office/powerpoint/2010/main" val="10097788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73</a:t>
            </a:fld>
            <a:endParaRPr lang="en-US"/>
          </a:p>
        </p:txBody>
      </p:sp>
    </p:spTree>
    <p:extLst>
      <p:ext uri="{BB962C8B-B14F-4D97-AF65-F5344CB8AC3E}">
        <p14:creationId xmlns:p14="http://schemas.microsoft.com/office/powerpoint/2010/main" val="19925138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74</a:t>
            </a:fld>
            <a:endParaRPr lang="en-US"/>
          </a:p>
        </p:txBody>
      </p:sp>
    </p:spTree>
    <p:extLst>
      <p:ext uri="{BB962C8B-B14F-4D97-AF65-F5344CB8AC3E}">
        <p14:creationId xmlns:p14="http://schemas.microsoft.com/office/powerpoint/2010/main" val="20324497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75</a:t>
            </a:fld>
            <a:endParaRPr lang="en-US"/>
          </a:p>
        </p:txBody>
      </p:sp>
    </p:spTree>
    <p:extLst>
      <p:ext uri="{BB962C8B-B14F-4D97-AF65-F5344CB8AC3E}">
        <p14:creationId xmlns:p14="http://schemas.microsoft.com/office/powerpoint/2010/main" val="32170561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76</a:t>
            </a:fld>
            <a:endParaRPr lang="en-US"/>
          </a:p>
        </p:txBody>
      </p:sp>
    </p:spTree>
    <p:extLst>
      <p:ext uri="{BB962C8B-B14F-4D97-AF65-F5344CB8AC3E}">
        <p14:creationId xmlns:p14="http://schemas.microsoft.com/office/powerpoint/2010/main" val="35677985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77</a:t>
            </a:fld>
            <a:endParaRPr lang="en-US"/>
          </a:p>
        </p:txBody>
      </p:sp>
    </p:spTree>
    <p:extLst>
      <p:ext uri="{BB962C8B-B14F-4D97-AF65-F5344CB8AC3E}">
        <p14:creationId xmlns:p14="http://schemas.microsoft.com/office/powerpoint/2010/main" val="6105368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78</a:t>
            </a:fld>
            <a:endParaRPr lang="en-US"/>
          </a:p>
        </p:txBody>
      </p:sp>
    </p:spTree>
    <p:extLst>
      <p:ext uri="{BB962C8B-B14F-4D97-AF65-F5344CB8AC3E}">
        <p14:creationId xmlns:p14="http://schemas.microsoft.com/office/powerpoint/2010/main" val="34889055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79</a:t>
            </a:fld>
            <a:endParaRPr lang="en-US"/>
          </a:p>
        </p:txBody>
      </p:sp>
    </p:spTree>
    <p:extLst>
      <p:ext uri="{BB962C8B-B14F-4D97-AF65-F5344CB8AC3E}">
        <p14:creationId xmlns:p14="http://schemas.microsoft.com/office/powerpoint/2010/main" val="4015872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80</a:t>
            </a:fld>
            <a:endParaRPr lang="en-US"/>
          </a:p>
        </p:txBody>
      </p:sp>
    </p:spTree>
    <p:extLst>
      <p:ext uri="{BB962C8B-B14F-4D97-AF65-F5344CB8AC3E}">
        <p14:creationId xmlns:p14="http://schemas.microsoft.com/office/powerpoint/2010/main" val="19191261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81</a:t>
            </a:fld>
            <a:endParaRPr lang="en-US"/>
          </a:p>
        </p:txBody>
      </p:sp>
    </p:spTree>
    <p:extLst>
      <p:ext uri="{BB962C8B-B14F-4D97-AF65-F5344CB8AC3E}">
        <p14:creationId xmlns:p14="http://schemas.microsoft.com/office/powerpoint/2010/main" val="1541724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10</a:t>
            </a:fld>
            <a:endParaRPr lang="en-US"/>
          </a:p>
        </p:txBody>
      </p:sp>
    </p:spTree>
    <p:extLst>
      <p:ext uri="{BB962C8B-B14F-4D97-AF65-F5344CB8AC3E}">
        <p14:creationId xmlns:p14="http://schemas.microsoft.com/office/powerpoint/2010/main" val="3403925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ltLang="en-US">
                <a:latin typeface="Arial" pitchFamily="34" charset="0"/>
              </a:rPr>
              <a:t>Chương trình l</a:t>
            </a:r>
            <a:r>
              <a:rPr lang="en-US" altLang="en-US">
                <a:latin typeface="Arial" pitchFamily="34" charset="0"/>
              </a:rPr>
              <a:t>à</a:t>
            </a:r>
            <a:r>
              <a:rPr lang="vi-VN" altLang="en-US">
                <a:latin typeface="Arial" pitchFamily="34" charset="0"/>
              </a:rPr>
              <a:t> một kế hoạch dài hạn bao gồm</a:t>
            </a:r>
            <a:r>
              <a:rPr lang="en-US" altLang="en-US">
                <a:latin typeface="Arial" pitchFamily="34" charset="0"/>
              </a:rPr>
              <a:t> </a:t>
            </a:r>
            <a:r>
              <a:rPr lang="vi-VN" altLang="en-US">
                <a:latin typeface="Arial" pitchFamily="34" charset="0"/>
              </a:rPr>
              <a:t>nhiều dự án có liên quan với nhau. Một dự án có thể thuộc hoặc </a:t>
            </a:r>
            <a:r>
              <a:rPr lang="en-US" altLang="en-US">
                <a:latin typeface="Arial" pitchFamily="34" charset="0"/>
              </a:rPr>
              <a:t>k</a:t>
            </a:r>
            <a:r>
              <a:rPr lang="vi-VN" altLang="en-US">
                <a:latin typeface="Arial" pitchFamily="34" charset="0"/>
              </a:rPr>
              <a:t>hông thuộc một chương</a:t>
            </a:r>
            <a:r>
              <a:rPr lang="en-US" altLang="en-US">
                <a:latin typeface="Arial" pitchFamily="34" charset="0"/>
              </a:rPr>
              <a:t> </a:t>
            </a:r>
            <a:r>
              <a:rPr lang="vi-VN" altLang="en-US">
                <a:latin typeface="Arial" pitchFamily="34" charset="0"/>
              </a:rPr>
              <a:t>trình nhưng một chương trình thì luôn luôn gồm nhiều dự án. Ví dụ một chương trình x</a:t>
            </a:r>
            <a:r>
              <a:rPr lang="en-US" altLang="en-US">
                <a:latin typeface="Arial" pitchFamily="34" charset="0"/>
              </a:rPr>
              <a:t>â</a:t>
            </a:r>
            <a:r>
              <a:rPr lang="vi-VN" altLang="en-US">
                <a:latin typeface="Arial" pitchFamily="34" charset="0"/>
              </a:rPr>
              <a:t>y</a:t>
            </a:r>
          </a:p>
          <a:p>
            <a:r>
              <a:rPr lang="en-US" altLang="en-US">
                <a:latin typeface="Arial" pitchFamily="34" charset="0"/>
              </a:rPr>
              <a:t>dựng một hệ thống vệ tinh viễn thông với các dự án thành phần gồm thiết kế vệ tinh, thiết kế </a:t>
            </a:r>
            <a:r>
              <a:rPr lang="vi-VN" altLang="en-US">
                <a:latin typeface="Arial" pitchFamily="34" charset="0"/>
              </a:rPr>
              <a:t>các trạm mặt đất, xây dựng các vệ tinh và các trạm mặt đất, kết nối các trạm và vệ tinh, phóng</a:t>
            </a:r>
            <a:r>
              <a:rPr lang="en-US" altLang="en-US">
                <a:latin typeface="Arial" pitchFamily="34" charset="0"/>
              </a:rPr>
              <a:t> vệ tinh…</a:t>
            </a:r>
          </a:p>
          <a:p>
            <a:r>
              <a:rPr lang="en-US" altLang="en-US">
                <a:latin typeface="Arial" pitchFamily="34" charset="0"/>
              </a:rPr>
              <a:t>Các hoạt động quản lý tính hợp nhất của chương trình có thể gồm việc giải quyết các mâu thuẫn về nguồn lực giữa các dự án, đảm bảo sự thống nhất giữa mục tiêu của từng dự án cấu thành với mục tiêu của cả chương trình, hay thực hiện quản lý sự thay đổi trong môi trường chung của chương trình</a:t>
            </a:r>
          </a:p>
          <a:p>
            <a:endParaRPr lang="en-US" altLang="en-US">
              <a:latin typeface="Arial" pitchFamily="34" charset="0"/>
            </a:endParaRP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82</a:t>
            </a:fld>
            <a:endParaRPr lang="en-US"/>
          </a:p>
        </p:txBody>
      </p:sp>
    </p:spTree>
    <p:extLst>
      <p:ext uri="{BB962C8B-B14F-4D97-AF65-F5344CB8AC3E}">
        <p14:creationId xmlns:p14="http://schemas.microsoft.com/office/powerpoint/2010/main" val="2437966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latin typeface="Arial" pitchFamily="34" charset="0"/>
              </a:rPr>
              <a:t>DA có thể được định nghĩa qua phạm vi, ngân sách, và thời gian thực hiện. Ví dụ một đơn vị thực hiện dự án thiết kế và xây dựng một phòng máy chủ (phạm vi), chi phí dự kiến 30.000.000$ (ngân sách), trong khoảng thời gian một năm (thời gian thực hiện). </a:t>
            </a:r>
          </a:p>
          <a:p>
            <a:r>
              <a:rPr lang="en-US" altLang="en-US">
                <a:latin typeface="Arial" pitchFamily="34" charset="0"/>
              </a:rPr>
              <a:t>CHú ý trong suốt vòng đời dự án cần tiến hành quá trình sàng lọc phạm vi, loại bỏ những nhầm lẫn, thiếu sót trong phạm vi ban đầu về yêu cầu, mức độ dịch vụ, yêu cầu chất lượng sản phẩm</a:t>
            </a:r>
          </a:p>
          <a:p>
            <a:r>
              <a:rPr lang="en-US" altLang="en-US">
                <a:latin typeface="Arial" pitchFamily="34" charset="0"/>
              </a:rPr>
              <a:t>Dự án cần có ngân sách, nêu rõ nguồn tài chính cần thiết cho dự án. Ngân sách này ban đầu chỉ là những chi phí ước tính, nhưng sẽ được làm rõ song song với quá trình xác định phạm vi dự án. Các nghiên cứu và phân tích trong phát triển thiết kế dự án sẽ giúp tinh chỉnh kế hoạch ngân sách. Tuy nhiên, kế hoạch ngân sách không nên bị cố định trước khi hoàn thành sơ bộ thiết kế kỹ thuật của dự án</a:t>
            </a:r>
          </a:p>
          <a:p>
            <a:r>
              <a:rPr lang="en-US" altLang="en-US">
                <a:latin typeface="Arial" pitchFamily="34" charset="0"/>
              </a:rPr>
              <a:t>Sau khi phạm vi dự án đã được làm rõ, đơn vị cần có kế hoạch phát triển dự án nhằm xác định chính xác thời gian tiến hành dự án và mối quan hệ logic giữa các hoạt động, đặc biệt là các hoạt động thuộc đường găng có ý nghĩa quyết định với việc hoàn thành dự án</a:t>
            </a:r>
          </a:p>
        </p:txBody>
      </p:sp>
      <p:sp>
        <p:nvSpPr>
          <p:cNvPr id="4" name="Slide Number Placeholder 3"/>
          <p:cNvSpPr>
            <a:spLocks noGrp="1"/>
          </p:cNvSpPr>
          <p:nvPr>
            <p:ph type="sldNum" sz="quarter" idx="10"/>
          </p:nvPr>
        </p:nvSpPr>
        <p:spPr/>
        <p:txBody>
          <a:bodyPr/>
          <a:lstStyle/>
          <a:p>
            <a:pPr>
              <a:defRPr/>
            </a:pPr>
            <a:fld id="{DF1D9FD5-D85E-4567-9B77-7F3E596379A8}" type="slidenum">
              <a:rPr lang="en-US" smtClean="0"/>
              <a:pPr>
                <a:defRPr/>
              </a:pPr>
              <a:t>11</a:t>
            </a:fld>
            <a:endParaRPr lang="en-US"/>
          </a:p>
        </p:txBody>
      </p:sp>
    </p:spTree>
    <p:extLst>
      <p:ext uri="{BB962C8B-B14F-4D97-AF65-F5344CB8AC3E}">
        <p14:creationId xmlns:p14="http://schemas.microsoft.com/office/powerpoint/2010/main" val="34039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8C139D4-BBD0-4637-987C-FEB3C1156494}" type="slidenum">
              <a:rPr lang="en-US" altLang="en-US"/>
              <a:pPr>
                <a:defRPr/>
              </a:pPr>
              <a:t>‹#›</a:t>
            </a:fld>
            <a:endParaRPr lang="en-US" altLang="en-US"/>
          </a:p>
        </p:txBody>
      </p:sp>
    </p:spTree>
    <p:extLst>
      <p:ext uri="{BB962C8B-B14F-4D97-AF65-F5344CB8AC3E}">
        <p14:creationId xmlns:p14="http://schemas.microsoft.com/office/powerpoint/2010/main" val="267306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3B28367-4F37-4A86-8151-0C6939272494}" type="slidenum">
              <a:rPr lang="en-US" altLang="en-US"/>
              <a:pPr>
                <a:defRPr/>
              </a:pPr>
              <a:t>‹#›</a:t>
            </a:fld>
            <a:endParaRPr lang="en-US" altLang="en-US"/>
          </a:p>
        </p:txBody>
      </p:sp>
    </p:spTree>
    <p:extLst>
      <p:ext uri="{BB962C8B-B14F-4D97-AF65-F5344CB8AC3E}">
        <p14:creationId xmlns:p14="http://schemas.microsoft.com/office/powerpoint/2010/main" val="69799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7FD87A-DB29-4E6E-B545-C87F621439E6}" type="slidenum">
              <a:rPr lang="en-US" altLang="en-US"/>
              <a:pPr>
                <a:defRPr/>
              </a:pPr>
              <a:t>‹#›</a:t>
            </a:fld>
            <a:endParaRPr lang="en-US" altLang="en-US"/>
          </a:p>
        </p:txBody>
      </p:sp>
    </p:spTree>
    <p:extLst>
      <p:ext uri="{BB962C8B-B14F-4D97-AF65-F5344CB8AC3E}">
        <p14:creationId xmlns:p14="http://schemas.microsoft.com/office/powerpoint/2010/main" val="17017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5C33C3F-2856-4619-8257-844B81E99D4F}" type="slidenum">
              <a:rPr lang="en-US" altLang="en-US"/>
              <a:pPr>
                <a:defRPr/>
              </a:pPr>
              <a:t>‹#›</a:t>
            </a:fld>
            <a:endParaRPr lang="en-US" altLang="en-US"/>
          </a:p>
        </p:txBody>
      </p:sp>
    </p:spTree>
    <p:extLst>
      <p:ext uri="{BB962C8B-B14F-4D97-AF65-F5344CB8AC3E}">
        <p14:creationId xmlns:p14="http://schemas.microsoft.com/office/powerpoint/2010/main" val="3857756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lumMod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CC772B2-788B-43DC-AC5C-C0E4FEEB7B35}" type="slidenum">
              <a:rPr lang="en-US" altLang="en-US"/>
              <a:pPr>
                <a:defRPr/>
              </a:pPr>
              <a:t>‹#›</a:t>
            </a:fld>
            <a:endParaRPr lang="en-US" altLang="en-US"/>
          </a:p>
        </p:txBody>
      </p:sp>
    </p:spTree>
    <p:extLst>
      <p:ext uri="{BB962C8B-B14F-4D97-AF65-F5344CB8AC3E}">
        <p14:creationId xmlns:p14="http://schemas.microsoft.com/office/powerpoint/2010/main" val="2963427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C87A452-0DF1-4DA8-9A06-03A1478A856D}" type="slidenum">
              <a:rPr lang="en-US" altLang="en-US"/>
              <a:pPr>
                <a:defRPr/>
              </a:pPr>
              <a:t>‹#›</a:t>
            </a:fld>
            <a:endParaRPr lang="en-US" altLang="en-US"/>
          </a:p>
        </p:txBody>
      </p:sp>
    </p:spTree>
    <p:extLst>
      <p:ext uri="{BB962C8B-B14F-4D97-AF65-F5344CB8AC3E}">
        <p14:creationId xmlns:p14="http://schemas.microsoft.com/office/powerpoint/2010/main" val="33701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lumMod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943281D6-CBEE-48B7-934A-48B5EBCC33E2}" type="slidenum">
              <a:rPr lang="en-US" altLang="en-US"/>
              <a:pPr>
                <a:defRPr/>
              </a:pPr>
              <a:t>‹#›</a:t>
            </a:fld>
            <a:endParaRPr lang="en-US" altLang="en-US"/>
          </a:p>
        </p:txBody>
      </p:sp>
    </p:spTree>
    <p:extLst>
      <p:ext uri="{BB962C8B-B14F-4D97-AF65-F5344CB8AC3E}">
        <p14:creationId xmlns:p14="http://schemas.microsoft.com/office/powerpoint/2010/main" val="365027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a:t>Click to edit Master title style</a:t>
            </a:r>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0653DF7C-6DA8-4D42-B3B2-8106D8F4EEFB}" type="slidenum">
              <a:rPr lang="en-US" altLang="en-US"/>
              <a:pPr>
                <a:defRPr/>
              </a:pPr>
              <a:t>‹#›</a:t>
            </a:fld>
            <a:endParaRPr lang="en-US" altLang="en-US"/>
          </a:p>
        </p:txBody>
      </p:sp>
    </p:spTree>
    <p:extLst>
      <p:ext uri="{BB962C8B-B14F-4D97-AF65-F5344CB8AC3E}">
        <p14:creationId xmlns:p14="http://schemas.microsoft.com/office/powerpoint/2010/main" val="4261701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48224" y="1812927"/>
            <a:ext cx="313249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01474" y="1812927"/>
            <a:ext cx="31330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67DE597E-D4A3-44C4-B191-E1EC4D8286B4}" type="slidenum">
              <a:rPr lang="en-US" altLang="en-US"/>
              <a:pPr>
                <a:defRPr/>
              </a:pPr>
              <a:t>‹#›</a:t>
            </a:fld>
            <a:endParaRPr lang="en-US" altLang="en-US"/>
          </a:p>
        </p:txBody>
      </p:sp>
    </p:spTree>
    <p:extLst>
      <p:ext uri="{BB962C8B-B14F-4D97-AF65-F5344CB8AC3E}">
        <p14:creationId xmlns:p14="http://schemas.microsoft.com/office/powerpoint/2010/main" val="1358524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8DE70EBD-B3CA-4D39-9623-208006D934CE}" type="slidenum">
              <a:rPr lang="en-US" altLang="en-US"/>
              <a:pPr>
                <a:defRPr/>
              </a:pPr>
              <a:t>‹#›</a:t>
            </a:fld>
            <a:endParaRPr lang="en-US" altLang="en-US"/>
          </a:p>
        </p:txBody>
      </p:sp>
    </p:spTree>
    <p:extLst>
      <p:ext uri="{BB962C8B-B14F-4D97-AF65-F5344CB8AC3E}">
        <p14:creationId xmlns:p14="http://schemas.microsoft.com/office/powerpoint/2010/main" val="1034552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B477C230-A596-426F-A74C-1A78157E09A2}" type="slidenum">
              <a:rPr lang="en-US" altLang="en-US"/>
              <a:pPr>
                <a:defRPr/>
              </a:pPr>
              <a:t>‹#›</a:t>
            </a:fld>
            <a:endParaRPr lang="en-US" altLang="en-US"/>
          </a:p>
        </p:txBody>
      </p:sp>
    </p:spTree>
    <p:extLst>
      <p:ext uri="{BB962C8B-B14F-4D97-AF65-F5344CB8AC3E}">
        <p14:creationId xmlns:p14="http://schemas.microsoft.com/office/powerpoint/2010/main" val="37399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3FA2F6-A246-4FCD-852C-4E50A96ABD0C}" type="slidenum">
              <a:rPr lang="en-US" altLang="en-US"/>
              <a:pPr>
                <a:defRPr/>
              </a:pPr>
              <a:t>‹#›</a:t>
            </a:fld>
            <a:endParaRPr lang="en-US" altLang="en-US"/>
          </a:p>
        </p:txBody>
      </p:sp>
    </p:spTree>
    <p:extLst>
      <p:ext uri="{BB962C8B-B14F-4D97-AF65-F5344CB8AC3E}">
        <p14:creationId xmlns:p14="http://schemas.microsoft.com/office/powerpoint/2010/main" val="17940409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6C9CA63-A574-4A2D-A9C6-92F9DF3BE305}" type="slidenum">
              <a:rPr lang="en-US" altLang="en-US"/>
              <a:pPr>
                <a:defRPr/>
              </a:pPr>
              <a:t>‹#›</a:t>
            </a:fld>
            <a:endParaRPr lang="en-US" altLang="en-US"/>
          </a:p>
        </p:txBody>
      </p:sp>
    </p:spTree>
    <p:extLst>
      <p:ext uri="{BB962C8B-B14F-4D97-AF65-F5344CB8AC3E}">
        <p14:creationId xmlns:p14="http://schemas.microsoft.com/office/powerpoint/2010/main" val="2628487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Oval 4"/>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Oval 5"/>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Oval 10"/>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rtlCol="0">
            <a:normAutofit/>
          </a:bodyPr>
          <a:lstStyle/>
          <a:p>
            <a:pPr lvl="0"/>
            <a:r>
              <a:rPr lang="en-US" noProof="0"/>
              <a:t>Click icon to add picture</a:t>
            </a:r>
          </a:p>
        </p:txBody>
      </p:sp>
      <p:sp>
        <p:nvSpPr>
          <p:cNvPr id="13" name="Date Placeholder 4"/>
          <p:cNvSpPr>
            <a:spLocks noGrp="1"/>
          </p:cNvSpPr>
          <p:nvPr>
            <p:ph type="dt" sz="half" idx="15"/>
          </p:nvPr>
        </p:nvSpPr>
        <p:spPr/>
        <p:txBody>
          <a:bodyPr/>
          <a:lstStyle>
            <a:lvl1pPr>
              <a:defRPr/>
            </a:lvl1pPr>
          </a:lstStyle>
          <a:p>
            <a:pPr>
              <a:defRPr/>
            </a:pPr>
            <a:endParaRPr lang="en-US" altLang="en-US"/>
          </a:p>
        </p:txBody>
      </p:sp>
      <p:sp>
        <p:nvSpPr>
          <p:cNvPr id="14" name="Footer Placeholder 5"/>
          <p:cNvSpPr>
            <a:spLocks noGrp="1"/>
          </p:cNvSpPr>
          <p:nvPr>
            <p:ph type="ftr" sz="quarter" idx="16"/>
          </p:nvPr>
        </p:nvSpPr>
        <p:spPr/>
        <p:txBody>
          <a:bodyPr/>
          <a:lstStyle>
            <a:lvl1pPr>
              <a:defRPr/>
            </a:lvl1pPr>
          </a:lstStyle>
          <a:p>
            <a:pPr>
              <a:defRPr/>
            </a:pPr>
            <a:endParaRPr lang="en-US" altLang="en-US"/>
          </a:p>
        </p:txBody>
      </p:sp>
      <p:sp>
        <p:nvSpPr>
          <p:cNvPr id="15" name="Slide Number Placeholder 6"/>
          <p:cNvSpPr>
            <a:spLocks noGrp="1"/>
          </p:cNvSpPr>
          <p:nvPr>
            <p:ph type="sldNum" sz="quarter" idx="17"/>
          </p:nvPr>
        </p:nvSpPr>
        <p:spPr/>
        <p:txBody>
          <a:bodyPr/>
          <a:lstStyle>
            <a:lvl1pPr>
              <a:defRPr/>
            </a:lvl1pPr>
          </a:lstStyle>
          <a:p>
            <a:pPr>
              <a:defRPr/>
            </a:pPr>
            <a:fld id="{333B3F9A-964E-4851-A7D7-0F31BF5F2C4B}" type="slidenum">
              <a:rPr lang="en-US" altLang="en-US"/>
              <a:pPr>
                <a:defRPr/>
              </a:pPr>
              <a:t>‹#›</a:t>
            </a:fld>
            <a:endParaRPr lang="en-US" altLang="en-US"/>
          </a:p>
        </p:txBody>
      </p:sp>
    </p:spTree>
    <p:extLst>
      <p:ext uri="{BB962C8B-B14F-4D97-AF65-F5344CB8AC3E}">
        <p14:creationId xmlns:p14="http://schemas.microsoft.com/office/powerpoint/2010/main" val="2896545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420804C-08A5-4726-97B8-6F80DC9DA3ED}" type="slidenum">
              <a:rPr lang="en-US" altLang="en-US"/>
              <a:pPr>
                <a:defRPr/>
              </a:pPr>
              <a:t>‹#›</a:t>
            </a:fld>
            <a:endParaRPr lang="en-US" altLang="en-US"/>
          </a:p>
        </p:txBody>
      </p:sp>
    </p:spTree>
    <p:extLst>
      <p:ext uri="{BB962C8B-B14F-4D97-AF65-F5344CB8AC3E}">
        <p14:creationId xmlns:p14="http://schemas.microsoft.com/office/powerpoint/2010/main" val="3358982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E0BF2AB-7C3F-4A37-B08B-97AAE478F9BD}" type="slidenum">
              <a:rPr lang="en-US" altLang="en-US"/>
              <a:pPr>
                <a:defRPr/>
              </a:pPr>
              <a:t>‹#›</a:t>
            </a:fld>
            <a:endParaRPr lang="en-US" altLang="en-US"/>
          </a:p>
        </p:txBody>
      </p:sp>
    </p:spTree>
    <p:extLst>
      <p:ext uri="{BB962C8B-B14F-4D97-AF65-F5344CB8AC3E}">
        <p14:creationId xmlns:p14="http://schemas.microsoft.com/office/powerpoint/2010/main" val="339688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A0D7EDC-85CA-4505-91AF-C983587758A5}" type="slidenum">
              <a:rPr lang="en-US" altLang="en-US"/>
              <a:pPr>
                <a:defRPr/>
              </a:pPr>
              <a:t>‹#›</a:t>
            </a:fld>
            <a:endParaRPr lang="en-US" altLang="en-US"/>
          </a:p>
        </p:txBody>
      </p:sp>
    </p:spTree>
    <p:extLst>
      <p:ext uri="{BB962C8B-B14F-4D97-AF65-F5344CB8AC3E}">
        <p14:creationId xmlns:p14="http://schemas.microsoft.com/office/powerpoint/2010/main" val="200051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16D176A-E89A-465F-992A-B984A28C09FA}" type="slidenum">
              <a:rPr lang="en-US" altLang="en-US"/>
              <a:pPr>
                <a:defRPr/>
              </a:pPr>
              <a:t>‹#›</a:t>
            </a:fld>
            <a:endParaRPr lang="en-US" altLang="en-US"/>
          </a:p>
        </p:txBody>
      </p:sp>
    </p:spTree>
    <p:extLst>
      <p:ext uri="{BB962C8B-B14F-4D97-AF65-F5344CB8AC3E}">
        <p14:creationId xmlns:p14="http://schemas.microsoft.com/office/powerpoint/2010/main" val="73958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4CFFB90-1DC8-4DB2-B49F-E87B12FDFFA7}" type="slidenum">
              <a:rPr lang="en-US" altLang="en-US"/>
              <a:pPr>
                <a:defRPr/>
              </a:pPr>
              <a:t>‹#›</a:t>
            </a:fld>
            <a:endParaRPr lang="en-US" altLang="en-US"/>
          </a:p>
        </p:txBody>
      </p:sp>
    </p:spTree>
    <p:extLst>
      <p:ext uri="{BB962C8B-B14F-4D97-AF65-F5344CB8AC3E}">
        <p14:creationId xmlns:p14="http://schemas.microsoft.com/office/powerpoint/2010/main" val="308869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9DF94B77-670B-4D26-ACFA-FECA3B426FF8}" type="slidenum">
              <a:rPr lang="en-US" altLang="en-US"/>
              <a:pPr>
                <a:defRPr/>
              </a:pPr>
              <a:t>‹#›</a:t>
            </a:fld>
            <a:endParaRPr lang="en-US" altLang="en-US"/>
          </a:p>
        </p:txBody>
      </p:sp>
    </p:spTree>
    <p:extLst>
      <p:ext uri="{BB962C8B-B14F-4D97-AF65-F5344CB8AC3E}">
        <p14:creationId xmlns:p14="http://schemas.microsoft.com/office/powerpoint/2010/main" val="405720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C2C5AFB4-BB8A-483D-AD8D-056DF763E6F2}" type="slidenum">
              <a:rPr lang="en-US" altLang="en-US"/>
              <a:pPr>
                <a:defRPr/>
              </a:pPr>
              <a:t>‹#›</a:t>
            </a:fld>
            <a:endParaRPr lang="en-US" altLang="en-US"/>
          </a:p>
        </p:txBody>
      </p:sp>
    </p:spTree>
    <p:extLst>
      <p:ext uri="{BB962C8B-B14F-4D97-AF65-F5344CB8AC3E}">
        <p14:creationId xmlns:p14="http://schemas.microsoft.com/office/powerpoint/2010/main" val="135500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597CB86-9EAE-4B53-B716-13C15F50372D}" type="slidenum">
              <a:rPr lang="en-US" altLang="en-US"/>
              <a:pPr>
                <a:defRPr/>
              </a:pPr>
              <a:t>‹#›</a:t>
            </a:fld>
            <a:endParaRPr lang="en-US" altLang="en-US"/>
          </a:p>
        </p:txBody>
      </p:sp>
    </p:spTree>
    <p:extLst>
      <p:ext uri="{BB962C8B-B14F-4D97-AF65-F5344CB8AC3E}">
        <p14:creationId xmlns:p14="http://schemas.microsoft.com/office/powerpoint/2010/main" val="227909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8BADB4E-87C7-4FB9-A3A4-BDFDA133FDB5}" type="slidenum">
              <a:rPr lang="en-US" altLang="en-US"/>
              <a:pPr>
                <a:defRPr/>
              </a:pPr>
              <a:t>‹#›</a:t>
            </a:fld>
            <a:endParaRPr lang="en-US" altLang="en-US"/>
          </a:p>
        </p:txBody>
      </p:sp>
    </p:spTree>
    <p:extLst>
      <p:ext uri="{BB962C8B-B14F-4D97-AF65-F5344CB8AC3E}">
        <p14:creationId xmlns:p14="http://schemas.microsoft.com/office/powerpoint/2010/main" val="178981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A1194F81-704D-4CD3-90D4-0C25E44B7E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 id="2147484178"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050" name="Group 218"/>
          <p:cNvGrpSpPr>
            <a:grpSpLocks/>
          </p:cNvGrpSpPr>
          <p:nvPr/>
        </p:nvGrpSpPr>
        <p:grpSpPr bwMode="auto">
          <a:xfrm>
            <a:off x="6557963" y="66675"/>
            <a:ext cx="2574925" cy="6796088"/>
            <a:chOff x="6558164" y="66319"/>
            <a:chExt cx="2575511" cy="6797067"/>
          </a:xfrm>
        </p:grpSpPr>
        <p:grpSp>
          <p:nvGrpSpPr>
            <p:cNvPr id="2056" name="Group 62"/>
            <p:cNvGrpSpPr>
              <a:grpSpLocks/>
            </p:cNvGrpSpPr>
            <p:nvPr/>
          </p:nvGrpSpPr>
          <p:grpSpPr bwMode="auto">
            <a:xfrm>
              <a:off x="6924386" y="66319"/>
              <a:ext cx="2173634" cy="6673398"/>
              <a:chOff x="6924386" y="66319"/>
              <a:chExt cx="2173634" cy="6673398"/>
            </a:xfrm>
          </p:grpSpPr>
          <p:grpSp>
            <p:nvGrpSpPr>
              <p:cNvPr id="2064" name="Group 44"/>
              <p:cNvGrpSpPr>
                <a:grpSpLocks/>
              </p:cNvGrpSpPr>
              <p:nvPr/>
            </p:nvGrpSpPr>
            <p:grpSpPr bwMode="auto">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defTabSz="457200">
                    <a:defRPr/>
                  </a:pPr>
                  <a:endParaRPr lang="en-US" sz="1800">
                    <a:latin typeface="+mn-lt"/>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a:lstStyle/>
                <a:p>
                  <a:pPr>
                    <a:defRPr/>
                  </a:pPr>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a:lstStyle/>
                <a:p>
                  <a:pPr>
                    <a:defRPr/>
                  </a:pPr>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p>
              </p:txBody>
            </p:sp>
          </p:grpSp>
          <p:grpSp>
            <p:nvGrpSpPr>
              <p:cNvPr id="2065" name="Group 50"/>
              <p:cNvGrpSpPr>
                <a:grpSpLocks/>
              </p:cNvGrpSpPr>
              <p:nvPr/>
            </p:nvGrpSpPr>
            <p:grpSpPr bwMode="auto">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a:lstStyle/>
                <a:p>
                  <a:pPr defTabSz="457200">
                    <a:defRPr/>
                  </a:pPr>
                  <a:endParaRPr lang="en-US" sz="1800">
                    <a:latin typeface="+mn-lt"/>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a:lstStyle/>
                <a:p>
                  <a:pPr defTabSz="457200">
                    <a:defRPr/>
                  </a:pPr>
                  <a:endParaRPr lang="en-US" sz="1800">
                    <a:latin typeface="+mn-lt"/>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a:lstStyle/>
                <a:p>
                  <a:pPr>
                    <a:defRPr/>
                  </a:pPr>
                  <a:endParaRPr lang="en-US"/>
                </a:p>
              </p:txBody>
            </p:sp>
            <p:sp>
              <p:nvSpPr>
                <p:cNvPr id="2080" name="Freeform 53"/>
                <p:cNvSpPr>
                  <a:spLocks noChangeAspect="1"/>
                </p:cNvSpPr>
                <p:nvPr/>
              </p:nvSpPr>
              <p:spPr bwMode="auto">
                <a:xfrm rot="1160251">
                  <a:off x="8324628" y="3308607"/>
                  <a:ext cx="491754" cy="561254"/>
                </a:xfrm>
                <a:custGeom>
                  <a:avLst/>
                  <a:gdLst>
                    <a:gd name="T0" fmla="*/ 2147483647 w 750"/>
                    <a:gd name="T1" fmla="*/ 2147483647 h 856"/>
                    <a:gd name="T2" fmla="*/ 2147483647 w 750"/>
                    <a:gd name="T3" fmla="*/ 2147483647 h 856"/>
                    <a:gd name="T4" fmla="*/ 2147483647 w 750"/>
                    <a:gd name="T5" fmla="*/ 2147483647 h 856"/>
                    <a:gd name="T6" fmla="*/ 2147483647 w 750"/>
                    <a:gd name="T7" fmla="*/ 2147483647 h 856"/>
                    <a:gd name="T8" fmla="*/ 2147483647 w 750"/>
                    <a:gd name="T9" fmla="*/ 2147483647 h 856"/>
                    <a:gd name="T10" fmla="*/ 2147483647 w 750"/>
                    <a:gd name="T11" fmla="*/ 2147483647 h 856"/>
                    <a:gd name="T12" fmla="*/ 2147483647 w 750"/>
                    <a:gd name="T13" fmla="*/ 2147483647 h 856"/>
                    <a:gd name="T14" fmla="*/ 2147483647 w 750"/>
                    <a:gd name="T15" fmla="*/ 2147483647 h 856"/>
                    <a:gd name="T16" fmla="*/ 2147483647 w 750"/>
                    <a:gd name="T17" fmla="*/ 2147483647 h 856"/>
                    <a:gd name="T18" fmla="*/ 2147483647 w 750"/>
                    <a:gd name="T19" fmla="*/ 2147483647 h 856"/>
                    <a:gd name="T20" fmla="*/ 2147483647 w 750"/>
                    <a:gd name="T21" fmla="*/ 2147483647 h 856"/>
                    <a:gd name="T22" fmla="*/ 2147483647 w 750"/>
                    <a:gd name="T23" fmla="*/ 2147483647 h 856"/>
                    <a:gd name="T24" fmla="*/ 2147483647 w 750"/>
                    <a:gd name="T25" fmla="*/ 2147483647 h 856"/>
                    <a:gd name="T26" fmla="*/ 2147483647 w 750"/>
                    <a:gd name="T27" fmla="*/ 2147483647 h 856"/>
                    <a:gd name="T28" fmla="*/ 2147483647 w 750"/>
                    <a:gd name="T29" fmla="*/ 2147483647 h 856"/>
                    <a:gd name="T30" fmla="*/ 2147483647 w 750"/>
                    <a:gd name="T31" fmla="*/ 0 h 856"/>
                    <a:gd name="T32" fmla="*/ 2147483647 w 750"/>
                    <a:gd name="T33" fmla="*/ 2147483647 h 856"/>
                    <a:gd name="T34" fmla="*/ 2147483647 w 750"/>
                    <a:gd name="T35" fmla="*/ 2147483647 h 856"/>
                    <a:gd name="T36" fmla="*/ 2147483647 w 750"/>
                    <a:gd name="T37" fmla="*/ 2147483647 h 856"/>
                    <a:gd name="T38" fmla="*/ 2147483647 w 750"/>
                    <a:gd name="T39" fmla="*/ 2147483647 h 856"/>
                    <a:gd name="T40" fmla="*/ 2147483647 w 750"/>
                    <a:gd name="T41" fmla="*/ 2147483647 h 856"/>
                    <a:gd name="T42" fmla="*/ 2147483647 w 750"/>
                    <a:gd name="T43" fmla="*/ 2147483647 h 856"/>
                    <a:gd name="T44" fmla="*/ 2147483647 w 750"/>
                    <a:gd name="T45" fmla="*/ 2147483647 h 856"/>
                    <a:gd name="T46" fmla="*/ 2147483647 w 750"/>
                    <a:gd name="T47" fmla="*/ 2147483647 h 856"/>
                    <a:gd name="T48" fmla="*/ 2147483647 w 750"/>
                    <a:gd name="T49" fmla="*/ 2147483647 h 856"/>
                    <a:gd name="T50" fmla="*/ 2147483647 w 750"/>
                    <a:gd name="T51" fmla="*/ 2147483647 h 856"/>
                    <a:gd name="T52" fmla="*/ 2147483647 w 750"/>
                    <a:gd name="T53" fmla="*/ 2147483647 h 856"/>
                    <a:gd name="T54" fmla="*/ 2147483647 w 750"/>
                    <a:gd name="T55" fmla="*/ 2147483647 h 856"/>
                    <a:gd name="T56" fmla="*/ 2147483647 w 750"/>
                    <a:gd name="T57" fmla="*/ 2147483647 h 856"/>
                    <a:gd name="T58" fmla="*/ 2147483647 w 750"/>
                    <a:gd name="T59" fmla="*/ 2147483647 h 856"/>
                    <a:gd name="T60" fmla="*/ 2147483647 w 750"/>
                    <a:gd name="T61" fmla="*/ 2147483647 h 856"/>
                    <a:gd name="T62" fmla="*/ 2147483647 w 750"/>
                    <a:gd name="T63" fmla="*/ 2147483647 h 856"/>
                    <a:gd name="T64" fmla="*/ 2147483647 w 750"/>
                    <a:gd name="T65" fmla="*/ 2147483647 h 856"/>
                    <a:gd name="T66" fmla="*/ 2147483647 w 750"/>
                    <a:gd name="T67" fmla="*/ 2147483647 h 856"/>
                    <a:gd name="T68" fmla="*/ 2147483647 w 750"/>
                    <a:gd name="T69" fmla="*/ 2147483647 h 856"/>
                    <a:gd name="T70" fmla="*/ 2147483647 w 750"/>
                    <a:gd name="T71" fmla="*/ 2147483647 h 856"/>
                    <a:gd name="T72" fmla="*/ 2147483647 w 750"/>
                    <a:gd name="T73" fmla="*/ 2147483647 h 856"/>
                    <a:gd name="T74" fmla="*/ 2147483647 w 750"/>
                    <a:gd name="T75" fmla="*/ 2147483647 h 856"/>
                    <a:gd name="T76" fmla="*/ 2147483647 w 750"/>
                    <a:gd name="T77" fmla="*/ 2147483647 h 856"/>
                    <a:gd name="T78" fmla="*/ 2147483647 w 750"/>
                    <a:gd name="T79" fmla="*/ 2147483647 h 856"/>
                    <a:gd name="T80" fmla="*/ 2147483647 w 750"/>
                    <a:gd name="T81" fmla="*/ 2147483647 h 856"/>
                    <a:gd name="T82" fmla="*/ 2147483647 w 750"/>
                    <a:gd name="T83" fmla="*/ 2147483647 h 856"/>
                    <a:gd name="T84" fmla="*/ 2147483647 w 750"/>
                    <a:gd name="T85" fmla="*/ 2147483647 h 856"/>
                    <a:gd name="T86" fmla="*/ 2147483647 w 750"/>
                    <a:gd name="T87" fmla="*/ 2147483647 h 856"/>
                    <a:gd name="T88" fmla="*/ 2147483647 w 750"/>
                    <a:gd name="T89" fmla="*/ 2147483647 h 856"/>
                    <a:gd name="T90" fmla="*/ 2147483647 w 750"/>
                    <a:gd name="T91" fmla="*/ 2147483647 h 856"/>
                    <a:gd name="T92" fmla="*/ 2147483647 w 750"/>
                    <a:gd name="T93" fmla="*/ 2147483647 h 856"/>
                    <a:gd name="T94" fmla="*/ 2147483647 w 750"/>
                    <a:gd name="T95" fmla="*/ 2147483647 h 856"/>
                    <a:gd name="T96" fmla="*/ 2147483647 w 750"/>
                    <a:gd name="T97" fmla="*/ 2147483647 h 856"/>
                    <a:gd name="T98" fmla="*/ 2147483647 w 750"/>
                    <a:gd name="T99" fmla="*/ 2147483647 h 856"/>
                    <a:gd name="T100" fmla="*/ 2147483647 w 750"/>
                    <a:gd name="T101" fmla="*/ 2147483647 h 856"/>
                    <a:gd name="T102" fmla="*/ 2147483647 w 750"/>
                    <a:gd name="T103" fmla="*/ 2147483647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53"/>
                <p:cNvSpPr>
                  <a:spLocks noChangeAspect="1"/>
                </p:cNvSpPr>
                <p:nvPr/>
              </p:nvSpPr>
              <p:spPr bwMode="auto">
                <a:xfrm rot="-608747">
                  <a:off x="8713407" y="888239"/>
                  <a:ext cx="384613" cy="438971"/>
                </a:xfrm>
                <a:custGeom>
                  <a:avLst/>
                  <a:gdLst>
                    <a:gd name="T0" fmla="*/ 2147483647 w 750"/>
                    <a:gd name="T1" fmla="*/ 2147483647 h 856"/>
                    <a:gd name="T2" fmla="*/ 2147483647 w 750"/>
                    <a:gd name="T3" fmla="*/ 2147483647 h 856"/>
                    <a:gd name="T4" fmla="*/ 2147483647 w 750"/>
                    <a:gd name="T5" fmla="*/ 2147483647 h 856"/>
                    <a:gd name="T6" fmla="*/ 2147483647 w 750"/>
                    <a:gd name="T7" fmla="*/ 2147483647 h 856"/>
                    <a:gd name="T8" fmla="*/ 2147483647 w 750"/>
                    <a:gd name="T9" fmla="*/ 2147483647 h 856"/>
                    <a:gd name="T10" fmla="*/ 2147483647 w 750"/>
                    <a:gd name="T11" fmla="*/ 2147483647 h 856"/>
                    <a:gd name="T12" fmla="*/ 2147483647 w 750"/>
                    <a:gd name="T13" fmla="*/ 2147483647 h 856"/>
                    <a:gd name="T14" fmla="*/ 2147483647 w 750"/>
                    <a:gd name="T15" fmla="*/ 2147483647 h 856"/>
                    <a:gd name="T16" fmla="*/ 2147483647 w 750"/>
                    <a:gd name="T17" fmla="*/ 2147483647 h 856"/>
                    <a:gd name="T18" fmla="*/ 2147483647 w 750"/>
                    <a:gd name="T19" fmla="*/ 2147483647 h 856"/>
                    <a:gd name="T20" fmla="*/ 2147483647 w 750"/>
                    <a:gd name="T21" fmla="*/ 2147483647 h 856"/>
                    <a:gd name="T22" fmla="*/ 2147483647 w 750"/>
                    <a:gd name="T23" fmla="*/ 2147483647 h 856"/>
                    <a:gd name="T24" fmla="*/ 2147483647 w 750"/>
                    <a:gd name="T25" fmla="*/ 2147483647 h 856"/>
                    <a:gd name="T26" fmla="*/ 2147483647 w 750"/>
                    <a:gd name="T27" fmla="*/ 2147483647 h 856"/>
                    <a:gd name="T28" fmla="*/ 2147483647 w 750"/>
                    <a:gd name="T29" fmla="*/ 2147483647 h 856"/>
                    <a:gd name="T30" fmla="*/ 2147483647 w 750"/>
                    <a:gd name="T31" fmla="*/ 0 h 856"/>
                    <a:gd name="T32" fmla="*/ 2147483647 w 750"/>
                    <a:gd name="T33" fmla="*/ 2147483647 h 856"/>
                    <a:gd name="T34" fmla="*/ 2147483647 w 750"/>
                    <a:gd name="T35" fmla="*/ 2147483647 h 856"/>
                    <a:gd name="T36" fmla="*/ 2147483647 w 750"/>
                    <a:gd name="T37" fmla="*/ 2147483647 h 856"/>
                    <a:gd name="T38" fmla="*/ 2147483647 w 750"/>
                    <a:gd name="T39" fmla="*/ 2147483647 h 856"/>
                    <a:gd name="T40" fmla="*/ 2147483647 w 750"/>
                    <a:gd name="T41" fmla="*/ 2147483647 h 856"/>
                    <a:gd name="T42" fmla="*/ 2147483647 w 750"/>
                    <a:gd name="T43" fmla="*/ 2147483647 h 856"/>
                    <a:gd name="T44" fmla="*/ 2147483647 w 750"/>
                    <a:gd name="T45" fmla="*/ 2147483647 h 856"/>
                    <a:gd name="T46" fmla="*/ 2147483647 w 750"/>
                    <a:gd name="T47" fmla="*/ 2147483647 h 856"/>
                    <a:gd name="T48" fmla="*/ 2147483647 w 750"/>
                    <a:gd name="T49" fmla="*/ 2147483647 h 856"/>
                    <a:gd name="T50" fmla="*/ 2147483647 w 750"/>
                    <a:gd name="T51" fmla="*/ 2147483647 h 856"/>
                    <a:gd name="T52" fmla="*/ 2147483647 w 750"/>
                    <a:gd name="T53" fmla="*/ 2147483647 h 856"/>
                    <a:gd name="T54" fmla="*/ 2147483647 w 750"/>
                    <a:gd name="T55" fmla="*/ 2147483647 h 856"/>
                    <a:gd name="T56" fmla="*/ 2147483647 w 750"/>
                    <a:gd name="T57" fmla="*/ 2147483647 h 856"/>
                    <a:gd name="T58" fmla="*/ 2147483647 w 750"/>
                    <a:gd name="T59" fmla="*/ 2147483647 h 856"/>
                    <a:gd name="T60" fmla="*/ 2147483647 w 750"/>
                    <a:gd name="T61" fmla="*/ 2147483647 h 856"/>
                    <a:gd name="T62" fmla="*/ 2147483647 w 750"/>
                    <a:gd name="T63" fmla="*/ 2147483647 h 856"/>
                    <a:gd name="T64" fmla="*/ 2147483647 w 750"/>
                    <a:gd name="T65" fmla="*/ 2147483647 h 856"/>
                    <a:gd name="T66" fmla="*/ 2147483647 w 750"/>
                    <a:gd name="T67" fmla="*/ 2147483647 h 856"/>
                    <a:gd name="T68" fmla="*/ 2147483647 w 750"/>
                    <a:gd name="T69" fmla="*/ 2147483647 h 856"/>
                    <a:gd name="T70" fmla="*/ 2147483647 w 750"/>
                    <a:gd name="T71" fmla="*/ 2147483647 h 856"/>
                    <a:gd name="T72" fmla="*/ 2147483647 w 750"/>
                    <a:gd name="T73" fmla="*/ 2147483647 h 856"/>
                    <a:gd name="T74" fmla="*/ 2147483647 w 750"/>
                    <a:gd name="T75" fmla="*/ 2147483647 h 856"/>
                    <a:gd name="T76" fmla="*/ 2147483647 w 750"/>
                    <a:gd name="T77" fmla="*/ 2147483647 h 856"/>
                    <a:gd name="T78" fmla="*/ 2147483647 w 750"/>
                    <a:gd name="T79" fmla="*/ 2147483647 h 856"/>
                    <a:gd name="T80" fmla="*/ 2147483647 w 750"/>
                    <a:gd name="T81" fmla="*/ 2147483647 h 856"/>
                    <a:gd name="T82" fmla="*/ 2147483647 w 750"/>
                    <a:gd name="T83" fmla="*/ 2147483647 h 856"/>
                    <a:gd name="T84" fmla="*/ 2147483647 w 750"/>
                    <a:gd name="T85" fmla="*/ 2147483647 h 856"/>
                    <a:gd name="T86" fmla="*/ 2147483647 w 750"/>
                    <a:gd name="T87" fmla="*/ 2147483647 h 856"/>
                    <a:gd name="T88" fmla="*/ 2147483647 w 750"/>
                    <a:gd name="T89" fmla="*/ 2147483647 h 856"/>
                    <a:gd name="T90" fmla="*/ 2147483647 w 750"/>
                    <a:gd name="T91" fmla="*/ 2147483647 h 856"/>
                    <a:gd name="T92" fmla="*/ 2147483647 w 750"/>
                    <a:gd name="T93" fmla="*/ 2147483647 h 856"/>
                    <a:gd name="T94" fmla="*/ 2147483647 w 750"/>
                    <a:gd name="T95" fmla="*/ 2147483647 h 856"/>
                    <a:gd name="T96" fmla="*/ 2147483647 w 750"/>
                    <a:gd name="T97" fmla="*/ 2147483647 h 856"/>
                    <a:gd name="T98" fmla="*/ 2147483647 w 750"/>
                    <a:gd name="T99" fmla="*/ 2147483647 h 856"/>
                    <a:gd name="T100" fmla="*/ 2147483647 w 750"/>
                    <a:gd name="T101" fmla="*/ 2147483647 h 856"/>
                    <a:gd name="T102" fmla="*/ 2147483647 w 750"/>
                    <a:gd name="T103" fmla="*/ 2147483647 h 85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50" h="856">
                      <a:moveTo>
                        <a:pt x="680" y="580"/>
                      </a:moveTo>
                      <a:lnTo>
                        <a:pt x="746" y="560"/>
                      </a:lnTo>
                      <a:lnTo>
                        <a:pt x="744" y="552"/>
                      </a:lnTo>
                      <a:lnTo>
                        <a:pt x="664" y="570"/>
                      </a:lnTo>
                      <a:lnTo>
                        <a:pt x="634" y="554"/>
                      </a:lnTo>
                      <a:lnTo>
                        <a:pt x="604" y="538"/>
                      </a:lnTo>
                      <a:lnTo>
                        <a:pt x="732" y="502"/>
                      </a:lnTo>
                      <a:lnTo>
                        <a:pt x="730" y="490"/>
                      </a:lnTo>
                      <a:lnTo>
                        <a:pt x="582" y="526"/>
                      </a:lnTo>
                      <a:lnTo>
                        <a:pt x="570" y="522"/>
                      </a:lnTo>
                      <a:lnTo>
                        <a:pt x="530" y="502"/>
                      </a:lnTo>
                      <a:lnTo>
                        <a:pt x="490" y="480"/>
                      </a:lnTo>
                      <a:lnTo>
                        <a:pt x="452" y="458"/>
                      </a:lnTo>
                      <a:lnTo>
                        <a:pt x="416" y="432"/>
                      </a:lnTo>
                      <a:lnTo>
                        <a:pt x="454" y="404"/>
                      </a:lnTo>
                      <a:lnTo>
                        <a:pt x="492" y="380"/>
                      </a:lnTo>
                      <a:lnTo>
                        <a:pt x="532" y="358"/>
                      </a:lnTo>
                      <a:lnTo>
                        <a:pt x="572" y="338"/>
                      </a:lnTo>
                      <a:lnTo>
                        <a:pt x="586" y="332"/>
                      </a:lnTo>
                      <a:lnTo>
                        <a:pt x="730" y="366"/>
                      </a:lnTo>
                      <a:lnTo>
                        <a:pt x="732" y="356"/>
                      </a:lnTo>
                      <a:lnTo>
                        <a:pt x="608" y="320"/>
                      </a:lnTo>
                      <a:lnTo>
                        <a:pt x="666" y="288"/>
                      </a:lnTo>
                      <a:lnTo>
                        <a:pt x="744" y="306"/>
                      </a:lnTo>
                      <a:lnTo>
                        <a:pt x="746" y="296"/>
                      </a:lnTo>
                      <a:lnTo>
                        <a:pt x="682" y="278"/>
                      </a:lnTo>
                      <a:lnTo>
                        <a:pt x="716" y="254"/>
                      </a:lnTo>
                      <a:lnTo>
                        <a:pt x="748" y="228"/>
                      </a:lnTo>
                      <a:lnTo>
                        <a:pt x="750" y="226"/>
                      </a:lnTo>
                      <a:lnTo>
                        <a:pt x="748" y="224"/>
                      </a:lnTo>
                      <a:lnTo>
                        <a:pt x="744" y="214"/>
                      </a:lnTo>
                      <a:lnTo>
                        <a:pt x="738" y="206"/>
                      </a:lnTo>
                      <a:lnTo>
                        <a:pt x="736" y="208"/>
                      </a:lnTo>
                      <a:lnTo>
                        <a:pt x="696" y="222"/>
                      </a:lnTo>
                      <a:lnTo>
                        <a:pt x="658" y="240"/>
                      </a:lnTo>
                      <a:lnTo>
                        <a:pt x="674" y="174"/>
                      </a:lnTo>
                      <a:lnTo>
                        <a:pt x="664" y="170"/>
                      </a:lnTo>
                      <a:lnTo>
                        <a:pt x="642" y="248"/>
                      </a:lnTo>
                      <a:lnTo>
                        <a:pt x="614" y="266"/>
                      </a:lnTo>
                      <a:lnTo>
                        <a:pt x="584" y="284"/>
                      </a:lnTo>
                      <a:lnTo>
                        <a:pt x="618" y="154"/>
                      </a:lnTo>
                      <a:lnTo>
                        <a:pt x="606" y="152"/>
                      </a:lnTo>
                      <a:lnTo>
                        <a:pt x="562" y="298"/>
                      </a:lnTo>
                      <a:lnTo>
                        <a:pt x="552" y="306"/>
                      </a:lnTo>
                      <a:lnTo>
                        <a:pt x="516" y="330"/>
                      </a:lnTo>
                      <a:lnTo>
                        <a:pt x="478" y="354"/>
                      </a:lnTo>
                      <a:lnTo>
                        <a:pt x="438" y="376"/>
                      </a:lnTo>
                      <a:lnTo>
                        <a:pt x="398" y="394"/>
                      </a:lnTo>
                      <a:lnTo>
                        <a:pt x="392" y="348"/>
                      </a:lnTo>
                      <a:lnTo>
                        <a:pt x="392" y="302"/>
                      </a:lnTo>
                      <a:lnTo>
                        <a:pt x="392" y="258"/>
                      </a:lnTo>
                      <a:lnTo>
                        <a:pt x="394" y="212"/>
                      </a:lnTo>
                      <a:lnTo>
                        <a:pt x="396" y="198"/>
                      </a:lnTo>
                      <a:lnTo>
                        <a:pt x="498" y="90"/>
                      </a:lnTo>
                      <a:lnTo>
                        <a:pt x="490" y="82"/>
                      </a:lnTo>
                      <a:lnTo>
                        <a:pt x="398" y="172"/>
                      </a:lnTo>
                      <a:lnTo>
                        <a:pt x="398" y="106"/>
                      </a:lnTo>
                      <a:lnTo>
                        <a:pt x="452" y="48"/>
                      </a:lnTo>
                      <a:lnTo>
                        <a:pt x="446" y="42"/>
                      </a:lnTo>
                      <a:lnTo>
                        <a:pt x="398" y="88"/>
                      </a:lnTo>
                      <a:lnTo>
                        <a:pt x="394" y="46"/>
                      </a:lnTo>
                      <a:lnTo>
                        <a:pt x="388" y="4"/>
                      </a:lnTo>
                      <a:lnTo>
                        <a:pt x="388" y="0"/>
                      </a:lnTo>
                      <a:lnTo>
                        <a:pt x="384" y="0"/>
                      </a:lnTo>
                      <a:lnTo>
                        <a:pt x="368" y="0"/>
                      </a:lnTo>
                      <a:lnTo>
                        <a:pt x="364" y="0"/>
                      </a:lnTo>
                      <a:lnTo>
                        <a:pt x="364" y="4"/>
                      </a:lnTo>
                      <a:lnTo>
                        <a:pt x="356" y="46"/>
                      </a:lnTo>
                      <a:lnTo>
                        <a:pt x="354" y="88"/>
                      </a:lnTo>
                      <a:lnTo>
                        <a:pt x="304" y="42"/>
                      </a:lnTo>
                      <a:lnTo>
                        <a:pt x="296" y="48"/>
                      </a:lnTo>
                      <a:lnTo>
                        <a:pt x="352" y="108"/>
                      </a:lnTo>
                      <a:lnTo>
                        <a:pt x="354" y="140"/>
                      </a:lnTo>
                      <a:lnTo>
                        <a:pt x="354" y="174"/>
                      </a:lnTo>
                      <a:lnTo>
                        <a:pt x="258" y="82"/>
                      </a:lnTo>
                      <a:lnTo>
                        <a:pt x="250" y="90"/>
                      </a:lnTo>
                      <a:lnTo>
                        <a:pt x="356" y="200"/>
                      </a:lnTo>
                      <a:lnTo>
                        <a:pt x="358" y="214"/>
                      </a:lnTo>
                      <a:lnTo>
                        <a:pt x="360" y="258"/>
                      </a:lnTo>
                      <a:lnTo>
                        <a:pt x="362" y="302"/>
                      </a:lnTo>
                      <a:lnTo>
                        <a:pt x="360" y="346"/>
                      </a:lnTo>
                      <a:lnTo>
                        <a:pt x="356" y="392"/>
                      </a:lnTo>
                      <a:lnTo>
                        <a:pt x="314" y="374"/>
                      </a:lnTo>
                      <a:lnTo>
                        <a:pt x="274" y="352"/>
                      </a:lnTo>
                      <a:lnTo>
                        <a:pt x="236" y="328"/>
                      </a:lnTo>
                      <a:lnTo>
                        <a:pt x="198" y="304"/>
                      </a:lnTo>
                      <a:lnTo>
                        <a:pt x="186" y="294"/>
                      </a:lnTo>
                      <a:lnTo>
                        <a:pt x="144" y="152"/>
                      </a:lnTo>
                      <a:lnTo>
                        <a:pt x="132" y="154"/>
                      </a:lnTo>
                      <a:lnTo>
                        <a:pt x="164" y="282"/>
                      </a:lnTo>
                      <a:lnTo>
                        <a:pt x="106" y="246"/>
                      </a:lnTo>
                      <a:lnTo>
                        <a:pt x="84" y="170"/>
                      </a:lnTo>
                      <a:lnTo>
                        <a:pt x="74" y="174"/>
                      </a:lnTo>
                      <a:lnTo>
                        <a:pt x="90" y="238"/>
                      </a:lnTo>
                      <a:lnTo>
                        <a:pt x="54" y="220"/>
                      </a:lnTo>
                      <a:lnTo>
                        <a:pt x="14" y="206"/>
                      </a:lnTo>
                      <a:lnTo>
                        <a:pt x="12" y="204"/>
                      </a:lnTo>
                      <a:lnTo>
                        <a:pt x="10" y="208"/>
                      </a:lnTo>
                      <a:lnTo>
                        <a:pt x="2" y="222"/>
                      </a:lnTo>
                      <a:lnTo>
                        <a:pt x="0" y="224"/>
                      </a:lnTo>
                      <a:lnTo>
                        <a:pt x="2" y="226"/>
                      </a:lnTo>
                      <a:lnTo>
                        <a:pt x="36" y="254"/>
                      </a:lnTo>
                      <a:lnTo>
                        <a:pt x="70" y="278"/>
                      </a:lnTo>
                      <a:lnTo>
                        <a:pt x="4" y="296"/>
                      </a:lnTo>
                      <a:lnTo>
                        <a:pt x="6" y="306"/>
                      </a:lnTo>
                      <a:lnTo>
                        <a:pt x="86" y="288"/>
                      </a:lnTo>
                      <a:lnTo>
                        <a:pt x="114" y="304"/>
                      </a:lnTo>
                      <a:lnTo>
                        <a:pt x="144" y="318"/>
                      </a:lnTo>
                      <a:lnTo>
                        <a:pt x="16" y="356"/>
                      </a:lnTo>
                      <a:lnTo>
                        <a:pt x="20" y="366"/>
                      </a:lnTo>
                      <a:lnTo>
                        <a:pt x="168" y="330"/>
                      </a:lnTo>
                      <a:lnTo>
                        <a:pt x="180" y="336"/>
                      </a:lnTo>
                      <a:lnTo>
                        <a:pt x="220" y="356"/>
                      </a:lnTo>
                      <a:lnTo>
                        <a:pt x="258" y="376"/>
                      </a:lnTo>
                      <a:lnTo>
                        <a:pt x="296" y="400"/>
                      </a:lnTo>
                      <a:lnTo>
                        <a:pt x="334" y="426"/>
                      </a:lnTo>
                      <a:lnTo>
                        <a:pt x="296" y="454"/>
                      </a:lnTo>
                      <a:lnTo>
                        <a:pt x="258" y="478"/>
                      </a:lnTo>
                      <a:lnTo>
                        <a:pt x="218" y="498"/>
                      </a:lnTo>
                      <a:lnTo>
                        <a:pt x="178" y="520"/>
                      </a:lnTo>
                      <a:lnTo>
                        <a:pt x="164" y="526"/>
                      </a:lnTo>
                      <a:lnTo>
                        <a:pt x="20" y="490"/>
                      </a:lnTo>
                      <a:lnTo>
                        <a:pt x="16" y="502"/>
                      </a:lnTo>
                      <a:lnTo>
                        <a:pt x="142" y="538"/>
                      </a:lnTo>
                      <a:lnTo>
                        <a:pt x="112" y="554"/>
                      </a:lnTo>
                      <a:lnTo>
                        <a:pt x="82" y="570"/>
                      </a:lnTo>
                      <a:lnTo>
                        <a:pt x="6" y="552"/>
                      </a:lnTo>
                      <a:lnTo>
                        <a:pt x="4" y="560"/>
                      </a:lnTo>
                      <a:lnTo>
                        <a:pt x="68" y="580"/>
                      </a:lnTo>
                      <a:lnTo>
                        <a:pt x="34" y="602"/>
                      </a:lnTo>
                      <a:lnTo>
                        <a:pt x="2" y="628"/>
                      </a:lnTo>
                      <a:lnTo>
                        <a:pt x="0" y="630"/>
                      </a:lnTo>
                      <a:lnTo>
                        <a:pt x="6" y="644"/>
                      </a:lnTo>
                      <a:lnTo>
                        <a:pt x="8" y="648"/>
                      </a:lnTo>
                      <a:lnTo>
                        <a:pt x="10" y="650"/>
                      </a:lnTo>
                      <a:lnTo>
                        <a:pt x="14" y="650"/>
                      </a:lnTo>
                      <a:lnTo>
                        <a:pt x="54" y="636"/>
                      </a:lnTo>
                      <a:lnTo>
                        <a:pt x="92" y="618"/>
                      </a:lnTo>
                      <a:lnTo>
                        <a:pt x="74" y="684"/>
                      </a:lnTo>
                      <a:lnTo>
                        <a:pt x="84" y="686"/>
                      </a:lnTo>
                      <a:lnTo>
                        <a:pt x="108" y="608"/>
                      </a:lnTo>
                      <a:lnTo>
                        <a:pt x="136" y="592"/>
                      </a:lnTo>
                      <a:lnTo>
                        <a:pt x="164" y="574"/>
                      </a:lnTo>
                      <a:lnTo>
                        <a:pt x="132" y="702"/>
                      </a:lnTo>
                      <a:lnTo>
                        <a:pt x="144" y="706"/>
                      </a:lnTo>
                      <a:lnTo>
                        <a:pt x="186" y="558"/>
                      </a:lnTo>
                      <a:lnTo>
                        <a:pt x="196" y="552"/>
                      </a:lnTo>
                      <a:lnTo>
                        <a:pt x="234" y="526"/>
                      </a:lnTo>
                      <a:lnTo>
                        <a:pt x="272" y="504"/>
                      </a:lnTo>
                      <a:lnTo>
                        <a:pt x="310" y="482"/>
                      </a:lnTo>
                      <a:lnTo>
                        <a:pt x="352" y="464"/>
                      </a:lnTo>
                      <a:lnTo>
                        <a:pt x="356" y="508"/>
                      </a:lnTo>
                      <a:lnTo>
                        <a:pt x="358" y="554"/>
                      </a:lnTo>
                      <a:lnTo>
                        <a:pt x="356" y="600"/>
                      </a:lnTo>
                      <a:lnTo>
                        <a:pt x="354" y="644"/>
                      </a:lnTo>
                      <a:lnTo>
                        <a:pt x="354" y="660"/>
                      </a:lnTo>
                      <a:lnTo>
                        <a:pt x="250" y="768"/>
                      </a:lnTo>
                      <a:lnTo>
                        <a:pt x="258" y="776"/>
                      </a:lnTo>
                      <a:lnTo>
                        <a:pt x="352" y="686"/>
                      </a:lnTo>
                      <a:lnTo>
                        <a:pt x="352" y="718"/>
                      </a:lnTo>
                      <a:lnTo>
                        <a:pt x="352" y="752"/>
                      </a:lnTo>
                      <a:lnTo>
                        <a:pt x="296" y="808"/>
                      </a:lnTo>
                      <a:lnTo>
                        <a:pt x="304" y="816"/>
                      </a:lnTo>
                      <a:lnTo>
                        <a:pt x="352" y="770"/>
                      </a:lnTo>
                      <a:lnTo>
                        <a:pt x="354" y="812"/>
                      </a:lnTo>
                      <a:lnTo>
                        <a:pt x="362" y="852"/>
                      </a:lnTo>
                      <a:lnTo>
                        <a:pt x="362" y="856"/>
                      </a:lnTo>
                      <a:lnTo>
                        <a:pt x="366" y="856"/>
                      </a:lnTo>
                      <a:lnTo>
                        <a:pt x="382" y="856"/>
                      </a:lnTo>
                      <a:lnTo>
                        <a:pt x="386" y="856"/>
                      </a:lnTo>
                      <a:lnTo>
                        <a:pt x="386" y="852"/>
                      </a:lnTo>
                      <a:lnTo>
                        <a:pt x="394" y="810"/>
                      </a:lnTo>
                      <a:lnTo>
                        <a:pt x="396" y="768"/>
                      </a:lnTo>
                      <a:lnTo>
                        <a:pt x="446" y="816"/>
                      </a:lnTo>
                      <a:lnTo>
                        <a:pt x="452" y="808"/>
                      </a:lnTo>
                      <a:lnTo>
                        <a:pt x="396" y="750"/>
                      </a:lnTo>
                      <a:lnTo>
                        <a:pt x="396" y="716"/>
                      </a:lnTo>
                      <a:lnTo>
                        <a:pt x="394" y="682"/>
                      </a:lnTo>
                      <a:lnTo>
                        <a:pt x="490" y="776"/>
                      </a:lnTo>
                      <a:lnTo>
                        <a:pt x="498" y="768"/>
                      </a:lnTo>
                      <a:lnTo>
                        <a:pt x="392" y="656"/>
                      </a:lnTo>
                      <a:lnTo>
                        <a:pt x="392" y="644"/>
                      </a:lnTo>
                      <a:lnTo>
                        <a:pt x="390" y="600"/>
                      </a:lnTo>
                      <a:lnTo>
                        <a:pt x="388" y="556"/>
                      </a:lnTo>
                      <a:lnTo>
                        <a:pt x="388" y="510"/>
                      </a:lnTo>
                      <a:lnTo>
                        <a:pt x="394" y="466"/>
                      </a:lnTo>
                      <a:lnTo>
                        <a:pt x="436" y="484"/>
                      </a:lnTo>
                      <a:lnTo>
                        <a:pt x="476" y="506"/>
                      </a:lnTo>
                      <a:lnTo>
                        <a:pt x="514" y="530"/>
                      </a:lnTo>
                      <a:lnTo>
                        <a:pt x="552" y="554"/>
                      </a:lnTo>
                      <a:lnTo>
                        <a:pt x="564" y="562"/>
                      </a:lnTo>
                      <a:lnTo>
                        <a:pt x="606" y="706"/>
                      </a:lnTo>
                      <a:lnTo>
                        <a:pt x="618" y="702"/>
                      </a:lnTo>
                      <a:lnTo>
                        <a:pt x="586" y="576"/>
                      </a:lnTo>
                      <a:lnTo>
                        <a:pt x="614" y="594"/>
                      </a:lnTo>
                      <a:lnTo>
                        <a:pt x="642" y="610"/>
                      </a:lnTo>
                      <a:lnTo>
                        <a:pt x="664" y="686"/>
                      </a:lnTo>
                      <a:lnTo>
                        <a:pt x="674" y="684"/>
                      </a:lnTo>
                      <a:lnTo>
                        <a:pt x="658" y="620"/>
                      </a:lnTo>
                      <a:lnTo>
                        <a:pt x="696" y="636"/>
                      </a:lnTo>
                      <a:lnTo>
                        <a:pt x="734" y="652"/>
                      </a:lnTo>
                      <a:lnTo>
                        <a:pt x="738" y="652"/>
                      </a:lnTo>
                      <a:lnTo>
                        <a:pt x="746" y="638"/>
                      </a:lnTo>
                      <a:lnTo>
                        <a:pt x="746" y="636"/>
                      </a:lnTo>
                      <a:lnTo>
                        <a:pt x="750" y="632"/>
                      </a:lnTo>
                      <a:lnTo>
                        <a:pt x="746" y="630"/>
                      </a:lnTo>
                      <a:lnTo>
                        <a:pt x="714" y="604"/>
                      </a:lnTo>
                      <a:lnTo>
                        <a:pt x="680" y="58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6" name="Group 56"/>
              <p:cNvGrpSpPr>
                <a:grpSpLocks/>
              </p:cNvGrpSpPr>
              <p:nvPr/>
            </p:nvGrpSpPr>
            <p:grpSpPr bwMode="auto">
              <a:xfrm>
                <a:off x="7564131" y="154734"/>
                <a:ext cx="1470366" cy="5948886"/>
                <a:chOff x="7564131" y="154734"/>
                <a:chExt cx="1470366" cy="5948886"/>
              </a:xfrm>
            </p:grpSpPr>
            <p:sp>
              <p:nvSpPr>
                <p:cNvPr id="2067" name="Freeform 69"/>
                <p:cNvSpPr>
                  <a:spLocks noChangeAspect="1" noEditPoints="1"/>
                </p:cNvSpPr>
                <p:nvPr/>
              </p:nvSpPr>
              <p:spPr bwMode="auto">
                <a:xfrm rot="474405">
                  <a:off x="8001987" y="4921668"/>
                  <a:ext cx="1032510" cy="1181952"/>
                </a:xfrm>
                <a:custGeom>
                  <a:avLst/>
                  <a:gdLst>
                    <a:gd name="T0" fmla="*/ 2147483647 w 760"/>
                    <a:gd name="T1" fmla="*/ 2147483647 h 870"/>
                    <a:gd name="T2" fmla="*/ 2147483647 w 760"/>
                    <a:gd name="T3" fmla="*/ 2147483647 h 870"/>
                    <a:gd name="T4" fmla="*/ 2147483647 w 760"/>
                    <a:gd name="T5" fmla="*/ 2147483647 h 870"/>
                    <a:gd name="T6" fmla="*/ 2147483647 w 760"/>
                    <a:gd name="T7" fmla="*/ 2147483647 h 870"/>
                    <a:gd name="T8" fmla="*/ 2147483647 w 760"/>
                    <a:gd name="T9" fmla="*/ 2147483647 h 870"/>
                    <a:gd name="T10" fmla="*/ 2147483647 w 760"/>
                    <a:gd name="T11" fmla="*/ 2147483647 h 870"/>
                    <a:gd name="T12" fmla="*/ 2147483647 w 760"/>
                    <a:gd name="T13" fmla="*/ 2147483647 h 870"/>
                    <a:gd name="T14" fmla="*/ 2147483647 w 760"/>
                    <a:gd name="T15" fmla="*/ 2147483647 h 870"/>
                    <a:gd name="T16" fmla="*/ 2147483647 w 760"/>
                    <a:gd name="T17" fmla="*/ 2147483647 h 870"/>
                    <a:gd name="T18" fmla="*/ 2147483647 w 760"/>
                    <a:gd name="T19" fmla="*/ 2147483647 h 870"/>
                    <a:gd name="T20" fmla="*/ 2147483647 w 760"/>
                    <a:gd name="T21" fmla="*/ 2147483647 h 870"/>
                    <a:gd name="T22" fmla="*/ 2147483647 w 760"/>
                    <a:gd name="T23" fmla="*/ 2147483647 h 870"/>
                    <a:gd name="T24" fmla="*/ 2147483647 w 760"/>
                    <a:gd name="T25" fmla="*/ 2147483647 h 870"/>
                    <a:gd name="T26" fmla="*/ 2147483647 w 760"/>
                    <a:gd name="T27" fmla="*/ 2147483647 h 870"/>
                    <a:gd name="T28" fmla="*/ 2147483647 w 760"/>
                    <a:gd name="T29" fmla="*/ 2147483647 h 870"/>
                    <a:gd name="T30" fmla="*/ 2147483647 w 760"/>
                    <a:gd name="T31" fmla="*/ 2147483647 h 870"/>
                    <a:gd name="T32" fmla="*/ 2147483647 w 760"/>
                    <a:gd name="T33" fmla="*/ 2147483647 h 870"/>
                    <a:gd name="T34" fmla="*/ 2147483647 w 760"/>
                    <a:gd name="T35" fmla="*/ 2147483647 h 870"/>
                    <a:gd name="T36" fmla="*/ 2147483647 w 760"/>
                    <a:gd name="T37" fmla="*/ 2147483647 h 870"/>
                    <a:gd name="T38" fmla="*/ 2147483647 w 760"/>
                    <a:gd name="T39" fmla="*/ 2147483647 h 870"/>
                    <a:gd name="T40" fmla="*/ 2147483647 w 760"/>
                    <a:gd name="T41" fmla="*/ 2147483647 h 870"/>
                    <a:gd name="T42" fmla="*/ 2147483647 w 760"/>
                    <a:gd name="T43" fmla="*/ 2147483647 h 870"/>
                    <a:gd name="T44" fmla="*/ 2147483647 w 760"/>
                    <a:gd name="T45" fmla="*/ 2147483647 h 870"/>
                    <a:gd name="T46" fmla="*/ 2147483647 w 760"/>
                    <a:gd name="T47" fmla="*/ 2147483647 h 870"/>
                    <a:gd name="T48" fmla="*/ 2147483647 w 760"/>
                    <a:gd name="T49" fmla="*/ 2147483647 h 870"/>
                    <a:gd name="T50" fmla="*/ 2147483647 w 760"/>
                    <a:gd name="T51" fmla="*/ 2147483647 h 870"/>
                    <a:gd name="T52" fmla="*/ 2147483647 w 760"/>
                    <a:gd name="T53" fmla="*/ 2147483647 h 870"/>
                    <a:gd name="T54" fmla="*/ 2147483647 w 760"/>
                    <a:gd name="T55" fmla="*/ 2147483647 h 870"/>
                    <a:gd name="T56" fmla="*/ 2147483647 w 760"/>
                    <a:gd name="T57" fmla="*/ 2147483647 h 870"/>
                    <a:gd name="T58" fmla="*/ 2147483647 w 760"/>
                    <a:gd name="T59" fmla="*/ 2147483647 h 870"/>
                    <a:gd name="T60" fmla="*/ 2147483647 w 760"/>
                    <a:gd name="T61" fmla="*/ 2147483647 h 870"/>
                    <a:gd name="T62" fmla="*/ 2147483647 w 760"/>
                    <a:gd name="T63" fmla="*/ 2147483647 h 870"/>
                    <a:gd name="T64" fmla="*/ 2147483647 w 760"/>
                    <a:gd name="T65" fmla="*/ 2147483647 h 870"/>
                    <a:gd name="T66" fmla="*/ 2147483647 w 760"/>
                    <a:gd name="T67" fmla="*/ 2147483647 h 870"/>
                    <a:gd name="T68" fmla="*/ 2147483647 w 760"/>
                    <a:gd name="T69" fmla="*/ 2147483647 h 870"/>
                    <a:gd name="T70" fmla="*/ 2147483647 w 760"/>
                    <a:gd name="T71" fmla="*/ 2147483647 h 870"/>
                    <a:gd name="T72" fmla="*/ 2147483647 w 760"/>
                    <a:gd name="T73" fmla="*/ 2147483647 h 870"/>
                    <a:gd name="T74" fmla="*/ 2147483647 w 760"/>
                    <a:gd name="T75" fmla="*/ 2147483647 h 870"/>
                    <a:gd name="T76" fmla="*/ 2147483647 w 760"/>
                    <a:gd name="T77" fmla="*/ 2147483647 h 870"/>
                    <a:gd name="T78" fmla="*/ 2147483647 w 760"/>
                    <a:gd name="T79" fmla="*/ 2147483647 h 870"/>
                    <a:gd name="T80" fmla="*/ 2147483647 w 760"/>
                    <a:gd name="T81" fmla="*/ 2147483647 h 870"/>
                    <a:gd name="T82" fmla="*/ 2147483647 w 760"/>
                    <a:gd name="T83" fmla="*/ 2147483647 h 870"/>
                    <a:gd name="T84" fmla="*/ 2147483647 w 760"/>
                    <a:gd name="T85" fmla="*/ 2147483647 h 870"/>
                    <a:gd name="T86" fmla="*/ 2147483647 w 760"/>
                    <a:gd name="T87" fmla="*/ 2147483647 h 870"/>
                    <a:gd name="T88" fmla="*/ 2147483647 w 760"/>
                    <a:gd name="T89" fmla="*/ 2147483647 h 870"/>
                    <a:gd name="T90" fmla="*/ 2147483647 w 760"/>
                    <a:gd name="T91" fmla="*/ 2147483647 h 870"/>
                    <a:gd name="T92" fmla="*/ 2147483647 w 760"/>
                    <a:gd name="T93" fmla="*/ 2147483647 h 870"/>
                    <a:gd name="T94" fmla="*/ 2147483647 w 760"/>
                    <a:gd name="T95" fmla="*/ 2147483647 h 870"/>
                    <a:gd name="T96" fmla="*/ 2147483647 w 760"/>
                    <a:gd name="T97" fmla="*/ 2147483647 h 870"/>
                    <a:gd name="T98" fmla="*/ 2147483647 w 760"/>
                    <a:gd name="T99" fmla="*/ 2147483647 h 870"/>
                    <a:gd name="T100" fmla="*/ 2147483647 w 760"/>
                    <a:gd name="T101" fmla="*/ 2147483647 h 870"/>
                    <a:gd name="T102" fmla="*/ 2147483647 w 760"/>
                    <a:gd name="T103" fmla="*/ 2147483647 h 870"/>
                    <a:gd name="T104" fmla="*/ 2147483647 w 760"/>
                    <a:gd name="T105" fmla="*/ 2147483647 h 870"/>
                    <a:gd name="T106" fmla="*/ 2147483647 w 760"/>
                    <a:gd name="T107" fmla="*/ 2147483647 h 870"/>
                    <a:gd name="T108" fmla="*/ 2147483647 w 760"/>
                    <a:gd name="T109" fmla="*/ 2147483647 h 870"/>
                    <a:gd name="T110" fmla="*/ 2147483647 w 760"/>
                    <a:gd name="T111" fmla="*/ 2147483647 h 87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73"/>
                <p:cNvSpPr>
                  <a:spLocks noChangeAspect="1" noEditPoints="1"/>
                </p:cNvSpPr>
                <p:nvPr/>
              </p:nvSpPr>
              <p:spPr bwMode="auto">
                <a:xfrm rot="-1185563">
                  <a:off x="7564131" y="154734"/>
                  <a:ext cx="722936" cy="825205"/>
                </a:xfrm>
                <a:custGeom>
                  <a:avLst/>
                  <a:gdLst>
                    <a:gd name="T0" fmla="*/ 2147483647 w 820"/>
                    <a:gd name="T1" fmla="*/ 2147483647 h 936"/>
                    <a:gd name="T2" fmla="*/ 2147483647 w 820"/>
                    <a:gd name="T3" fmla="*/ 2147483647 h 936"/>
                    <a:gd name="T4" fmla="*/ 2147483647 w 820"/>
                    <a:gd name="T5" fmla="*/ 2147483647 h 936"/>
                    <a:gd name="T6" fmla="*/ 2147483647 w 820"/>
                    <a:gd name="T7" fmla="*/ 2147483647 h 936"/>
                    <a:gd name="T8" fmla="*/ 2147483647 w 820"/>
                    <a:gd name="T9" fmla="*/ 2147483647 h 936"/>
                    <a:gd name="T10" fmla="*/ 2147483647 w 820"/>
                    <a:gd name="T11" fmla="*/ 2147483647 h 936"/>
                    <a:gd name="T12" fmla="*/ 2147483647 w 820"/>
                    <a:gd name="T13" fmla="*/ 2147483647 h 936"/>
                    <a:gd name="T14" fmla="*/ 2147483647 w 820"/>
                    <a:gd name="T15" fmla="*/ 2147483647 h 936"/>
                    <a:gd name="T16" fmla="*/ 2147483647 w 820"/>
                    <a:gd name="T17" fmla="*/ 2147483647 h 936"/>
                    <a:gd name="T18" fmla="*/ 2147483647 w 820"/>
                    <a:gd name="T19" fmla="*/ 2147483647 h 936"/>
                    <a:gd name="T20" fmla="*/ 2147483647 w 820"/>
                    <a:gd name="T21" fmla="*/ 2147483647 h 936"/>
                    <a:gd name="T22" fmla="*/ 2147483647 w 820"/>
                    <a:gd name="T23" fmla="*/ 2147483647 h 936"/>
                    <a:gd name="T24" fmla="*/ 2147483647 w 820"/>
                    <a:gd name="T25" fmla="*/ 2147483647 h 936"/>
                    <a:gd name="T26" fmla="*/ 2147483647 w 820"/>
                    <a:gd name="T27" fmla="*/ 2147483647 h 936"/>
                    <a:gd name="T28" fmla="*/ 2147483647 w 820"/>
                    <a:gd name="T29" fmla="*/ 0 h 936"/>
                    <a:gd name="T30" fmla="*/ 2147483647 w 820"/>
                    <a:gd name="T31" fmla="*/ 2147483647 h 936"/>
                    <a:gd name="T32" fmla="*/ 2147483647 w 820"/>
                    <a:gd name="T33" fmla="*/ 2147483647 h 936"/>
                    <a:gd name="T34" fmla="*/ 2147483647 w 820"/>
                    <a:gd name="T35" fmla="*/ 2147483647 h 936"/>
                    <a:gd name="T36" fmla="*/ 2147483647 w 820"/>
                    <a:gd name="T37" fmla="*/ 2147483647 h 936"/>
                    <a:gd name="T38" fmla="*/ 2147483647 w 820"/>
                    <a:gd name="T39" fmla="*/ 2147483647 h 936"/>
                    <a:gd name="T40" fmla="*/ 2147483647 w 820"/>
                    <a:gd name="T41" fmla="*/ 2147483647 h 936"/>
                    <a:gd name="T42" fmla="*/ 2147483647 w 820"/>
                    <a:gd name="T43" fmla="*/ 2147483647 h 936"/>
                    <a:gd name="T44" fmla="*/ 2147483647 w 820"/>
                    <a:gd name="T45" fmla="*/ 2147483647 h 936"/>
                    <a:gd name="T46" fmla="*/ 2147483647 w 820"/>
                    <a:gd name="T47" fmla="*/ 2147483647 h 936"/>
                    <a:gd name="T48" fmla="*/ 2147483647 w 820"/>
                    <a:gd name="T49" fmla="*/ 2147483647 h 936"/>
                    <a:gd name="T50" fmla="*/ 2147483647 w 820"/>
                    <a:gd name="T51" fmla="*/ 2147483647 h 936"/>
                    <a:gd name="T52" fmla="*/ 2147483647 w 820"/>
                    <a:gd name="T53" fmla="*/ 2147483647 h 936"/>
                    <a:gd name="T54" fmla="*/ 2147483647 w 820"/>
                    <a:gd name="T55" fmla="*/ 2147483647 h 936"/>
                    <a:gd name="T56" fmla="*/ 2147483647 w 820"/>
                    <a:gd name="T57" fmla="*/ 2147483647 h 936"/>
                    <a:gd name="T58" fmla="*/ 2147483647 w 820"/>
                    <a:gd name="T59" fmla="*/ 2147483647 h 936"/>
                    <a:gd name="T60" fmla="*/ 2147483647 w 820"/>
                    <a:gd name="T61" fmla="*/ 2147483647 h 936"/>
                    <a:gd name="T62" fmla="*/ 2147483647 w 820"/>
                    <a:gd name="T63" fmla="*/ 2147483647 h 936"/>
                    <a:gd name="T64" fmla="*/ 2147483647 w 820"/>
                    <a:gd name="T65" fmla="*/ 2147483647 h 936"/>
                    <a:gd name="T66" fmla="*/ 2147483647 w 820"/>
                    <a:gd name="T67" fmla="*/ 2147483647 h 936"/>
                    <a:gd name="T68" fmla="*/ 2147483647 w 820"/>
                    <a:gd name="T69" fmla="*/ 2147483647 h 936"/>
                    <a:gd name="T70" fmla="*/ 2147483647 w 820"/>
                    <a:gd name="T71" fmla="*/ 2147483647 h 936"/>
                    <a:gd name="T72" fmla="*/ 2147483647 w 820"/>
                    <a:gd name="T73" fmla="*/ 2147483647 h 936"/>
                    <a:gd name="T74" fmla="*/ 2147483647 w 820"/>
                    <a:gd name="T75" fmla="*/ 2147483647 h 936"/>
                    <a:gd name="T76" fmla="*/ 2147483647 w 820"/>
                    <a:gd name="T77" fmla="*/ 2147483647 h 936"/>
                    <a:gd name="T78" fmla="*/ 2147483647 w 820"/>
                    <a:gd name="T79" fmla="*/ 2147483647 h 936"/>
                    <a:gd name="T80" fmla="*/ 2147483647 w 820"/>
                    <a:gd name="T81" fmla="*/ 2147483647 h 936"/>
                    <a:gd name="T82" fmla="*/ 2147483647 w 820"/>
                    <a:gd name="T83" fmla="*/ 2147483647 h 936"/>
                    <a:gd name="T84" fmla="*/ 2147483647 w 820"/>
                    <a:gd name="T85" fmla="*/ 2147483647 h 936"/>
                    <a:gd name="T86" fmla="*/ 2147483647 w 820"/>
                    <a:gd name="T87" fmla="*/ 2147483647 h 936"/>
                    <a:gd name="T88" fmla="*/ 2147483647 w 820"/>
                    <a:gd name="T89" fmla="*/ 2147483647 h 936"/>
                    <a:gd name="T90" fmla="*/ 2147483647 w 820"/>
                    <a:gd name="T91" fmla="*/ 2147483647 h 936"/>
                    <a:gd name="T92" fmla="*/ 2147483647 w 820"/>
                    <a:gd name="T93" fmla="*/ 2147483647 h 936"/>
                    <a:gd name="T94" fmla="*/ 2147483647 w 820"/>
                    <a:gd name="T95" fmla="*/ 2147483647 h 936"/>
                    <a:gd name="T96" fmla="*/ 2147483647 w 820"/>
                    <a:gd name="T97" fmla="*/ 2147483647 h 936"/>
                    <a:gd name="T98" fmla="*/ 2147483647 w 820"/>
                    <a:gd name="T99" fmla="*/ 2147483647 h 936"/>
                    <a:gd name="T100" fmla="*/ 2147483647 w 820"/>
                    <a:gd name="T101" fmla="*/ 2147483647 h 936"/>
                    <a:gd name="T102" fmla="*/ 2147483647 w 820"/>
                    <a:gd name="T103" fmla="*/ 2147483647 h 936"/>
                    <a:gd name="T104" fmla="*/ 2147483647 w 820"/>
                    <a:gd name="T105" fmla="*/ 2147483647 h 936"/>
                    <a:gd name="T106" fmla="*/ 2147483647 w 820"/>
                    <a:gd name="T107" fmla="*/ 2147483647 h 9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20" y="490"/>
                      </a:lnTo>
                      <a:lnTo>
                        <a:pt x="522" y="47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04" y="446"/>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6" y="452"/>
                      </a:lnTo>
                      <a:lnTo>
                        <a:pt x="340" y="436"/>
                      </a:lnTo>
                      <a:lnTo>
                        <a:pt x="348" y="424"/>
                      </a:lnTo>
                      <a:lnTo>
                        <a:pt x="358" y="412"/>
                      </a:lnTo>
                      <a:lnTo>
                        <a:pt x="368" y="402"/>
                      </a:lnTo>
                      <a:lnTo>
                        <a:pt x="382" y="394"/>
                      </a:lnTo>
                      <a:lnTo>
                        <a:pt x="396" y="390"/>
                      </a:lnTo>
                      <a:lnTo>
                        <a:pt x="412" y="388"/>
                      </a:lnTo>
                      <a:lnTo>
                        <a:pt x="428" y="390"/>
                      </a:lnTo>
                      <a:lnTo>
                        <a:pt x="442" y="394"/>
                      </a:lnTo>
                      <a:lnTo>
                        <a:pt x="456" y="402"/>
                      </a:lnTo>
                      <a:lnTo>
                        <a:pt x="468" y="412"/>
                      </a:lnTo>
                      <a:lnTo>
                        <a:pt x="478" y="424"/>
                      </a:lnTo>
                      <a:lnTo>
                        <a:pt x="484" y="436"/>
                      </a:lnTo>
                      <a:lnTo>
                        <a:pt x="490" y="452"/>
                      </a:lnTo>
                      <a:lnTo>
                        <a:pt x="490" y="468"/>
                      </a:lnTo>
                      <a:lnTo>
                        <a:pt x="490" y="482"/>
                      </a:lnTo>
                      <a:lnTo>
                        <a:pt x="484" y="498"/>
                      </a:lnTo>
                      <a:lnTo>
                        <a:pt x="478" y="510"/>
                      </a:lnTo>
                      <a:lnTo>
                        <a:pt x="468" y="522"/>
                      </a:lnTo>
                      <a:lnTo>
                        <a:pt x="456" y="532"/>
                      </a:lnTo>
                      <a:lnTo>
                        <a:pt x="442" y="540"/>
                      </a:lnTo>
                      <a:lnTo>
                        <a:pt x="428" y="544"/>
                      </a:lnTo>
                      <a:lnTo>
                        <a:pt x="412" y="546"/>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77"/>
                <p:cNvSpPr>
                  <a:spLocks noChangeAspect="1" noEditPoints="1"/>
                </p:cNvSpPr>
                <p:nvPr/>
              </p:nvSpPr>
              <p:spPr bwMode="auto">
                <a:xfrm rot="-642487">
                  <a:off x="7869058" y="3830515"/>
                  <a:ext cx="639682" cy="729516"/>
                </a:xfrm>
                <a:custGeom>
                  <a:avLst/>
                  <a:gdLst>
                    <a:gd name="T0" fmla="*/ 2147483647 w 826"/>
                    <a:gd name="T1" fmla="*/ 2147483647 h 942"/>
                    <a:gd name="T2" fmla="*/ 2147483647 w 826"/>
                    <a:gd name="T3" fmla="*/ 2147483647 h 942"/>
                    <a:gd name="T4" fmla="*/ 2147483647 w 826"/>
                    <a:gd name="T5" fmla="*/ 2147483647 h 942"/>
                    <a:gd name="T6" fmla="*/ 2147483647 w 826"/>
                    <a:gd name="T7" fmla="*/ 2147483647 h 942"/>
                    <a:gd name="T8" fmla="*/ 2147483647 w 826"/>
                    <a:gd name="T9" fmla="*/ 2147483647 h 942"/>
                    <a:gd name="T10" fmla="*/ 2147483647 w 826"/>
                    <a:gd name="T11" fmla="*/ 2147483647 h 942"/>
                    <a:gd name="T12" fmla="*/ 2147483647 w 826"/>
                    <a:gd name="T13" fmla="*/ 2147483647 h 942"/>
                    <a:gd name="T14" fmla="*/ 2147483647 w 826"/>
                    <a:gd name="T15" fmla="*/ 2147483647 h 942"/>
                    <a:gd name="T16" fmla="*/ 2147483647 w 826"/>
                    <a:gd name="T17" fmla="*/ 2147483647 h 942"/>
                    <a:gd name="T18" fmla="*/ 2147483647 w 826"/>
                    <a:gd name="T19" fmla="*/ 2147483647 h 942"/>
                    <a:gd name="T20" fmla="*/ 2147483647 w 826"/>
                    <a:gd name="T21" fmla="*/ 2147483647 h 942"/>
                    <a:gd name="T22" fmla="*/ 2147483647 w 826"/>
                    <a:gd name="T23" fmla="*/ 2147483647 h 942"/>
                    <a:gd name="T24" fmla="*/ 2147483647 w 826"/>
                    <a:gd name="T25" fmla="*/ 2147483647 h 942"/>
                    <a:gd name="T26" fmla="*/ 2147483647 w 826"/>
                    <a:gd name="T27" fmla="*/ 2147483647 h 942"/>
                    <a:gd name="T28" fmla="*/ 2147483647 w 826"/>
                    <a:gd name="T29" fmla="*/ 2147483647 h 942"/>
                    <a:gd name="T30" fmla="*/ 2147483647 w 826"/>
                    <a:gd name="T31" fmla="*/ 2147483647 h 942"/>
                    <a:gd name="T32" fmla="*/ 2147483647 w 826"/>
                    <a:gd name="T33" fmla="*/ 2147483647 h 942"/>
                    <a:gd name="T34" fmla="*/ 2147483647 w 826"/>
                    <a:gd name="T35" fmla="*/ 2147483647 h 942"/>
                    <a:gd name="T36" fmla="*/ 2147483647 w 826"/>
                    <a:gd name="T37" fmla="*/ 2147483647 h 942"/>
                    <a:gd name="T38" fmla="*/ 2147483647 w 826"/>
                    <a:gd name="T39" fmla="*/ 2147483647 h 942"/>
                    <a:gd name="T40" fmla="*/ 2147483647 w 826"/>
                    <a:gd name="T41" fmla="*/ 2147483647 h 942"/>
                    <a:gd name="T42" fmla="*/ 2147483647 w 826"/>
                    <a:gd name="T43" fmla="*/ 2147483647 h 942"/>
                    <a:gd name="T44" fmla="*/ 2147483647 w 826"/>
                    <a:gd name="T45" fmla="*/ 2147483647 h 942"/>
                    <a:gd name="T46" fmla="*/ 2147483647 w 826"/>
                    <a:gd name="T47" fmla="*/ 2147483647 h 942"/>
                    <a:gd name="T48" fmla="*/ 2147483647 w 826"/>
                    <a:gd name="T49" fmla="*/ 2147483647 h 942"/>
                    <a:gd name="T50" fmla="*/ 2147483647 w 826"/>
                    <a:gd name="T51" fmla="*/ 2147483647 h 942"/>
                    <a:gd name="T52" fmla="*/ 2147483647 w 826"/>
                    <a:gd name="T53" fmla="*/ 2147483647 h 942"/>
                    <a:gd name="T54" fmla="*/ 2147483647 w 826"/>
                    <a:gd name="T55" fmla="*/ 2147483647 h 942"/>
                    <a:gd name="T56" fmla="*/ 2147483647 w 826"/>
                    <a:gd name="T57" fmla="*/ 2147483647 h 942"/>
                    <a:gd name="T58" fmla="*/ 2147483647 w 826"/>
                    <a:gd name="T59" fmla="*/ 2147483647 h 942"/>
                    <a:gd name="T60" fmla="*/ 2147483647 w 826"/>
                    <a:gd name="T61" fmla="*/ 2147483647 h 942"/>
                    <a:gd name="T62" fmla="*/ 2147483647 w 826"/>
                    <a:gd name="T63" fmla="*/ 2147483647 h 942"/>
                    <a:gd name="T64" fmla="*/ 2147483647 w 826"/>
                    <a:gd name="T65" fmla="*/ 2147483647 h 942"/>
                    <a:gd name="T66" fmla="*/ 2147483647 w 826"/>
                    <a:gd name="T67" fmla="*/ 2147483647 h 942"/>
                    <a:gd name="T68" fmla="*/ 2147483647 w 826"/>
                    <a:gd name="T69" fmla="*/ 2147483647 h 942"/>
                    <a:gd name="T70" fmla="*/ 2147483647 w 826"/>
                    <a:gd name="T71" fmla="*/ 2147483647 h 942"/>
                    <a:gd name="T72" fmla="*/ 2147483647 w 826"/>
                    <a:gd name="T73" fmla="*/ 2147483647 h 942"/>
                    <a:gd name="T74" fmla="*/ 2147483647 w 826"/>
                    <a:gd name="T75" fmla="*/ 2147483647 h 942"/>
                    <a:gd name="T76" fmla="*/ 2147483647 w 826"/>
                    <a:gd name="T77" fmla="*/ 2147483647 h 942"/>
                    <a:gd name="T78" fmla="*/ 2147483647 w 826"/>
                    <a:gd name="T79" fmla="*/ 2147483647 h 942"/>
                    <a:gd name="T80" fmla="*/ 2147483647 w 826"/>
                    <a:gd name="T81" fmla="*/ 2147483647 h 942"/>
                    <a:gd name="T82" fmla="*/ 2147483647 w 826"/>
                    <a:gd name="T83" fmla="*/ 2147483647 h 942"/>
                    <a:gd name="T84" fmla="*/ 2147483647 w 826"/>
                    <a:gd name="T85" fmla="*/ 2147483647 h 942"/>
                    <a:gd name="T86" fmla="*/ 2147483647 w 826"/>
                    <a:gd name="T87" fmla="*/ 2147483647 h 94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w="9525">
                  <a:solidFill>
                    <a:srgbClr val="FEFFFF">
                      <a:alpha val="25882"/>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70" name="Freeform 81"/>
                <p:cNvSpPr>
                  <a:spLocks noChangeAspect="1" noEditPoints="1"/>
                </p:cNvSpPr>
                <p:nvPr/>
              </p:nvSpPr>
              <p:spPr bwMode="auto">
                <a:xfrm rot="924218">
                  <a:off x="8027251" y="1799143"/>
                  <a:ext cx="766532" cy="869062"/>
                </a:xfrm>
                <a:custGeom>
                  <a:avLst/>
                  <a:gdLst>
                    <a:gd name="T0" fmla="*/ 2147483647 w 628"/>
                    <a:gd name="T1" fmla="*/ 2147483647 h 712"/>
                    <a:gd name="T2" fmla="*/ 2147483647 w 628"/>
                    <a:gd name="T3" fmla="*/ 2147483647 h 712"/>
                    <a:gd name="T4" fmla="*/ 2147483647 w 628"/>
                    <a:gd name="T5" fmla="*/ 2147483647 h 712"/>
                    <a:gd name="T6" fmla="*/ 2147483647 w 628"/>
                    <a:gd name="T7" fmla="*/ 2147483647 h 712"/>
                    <a:gd name="T8" fmla="*/ 2147483647 w 628"/>
                    <a:gd name="T9" fmla="*/ 2147483647 h 712"/>
                    <a:gd name="T10" fmla="*/ 2147483647 w 628"/>
                    <a:gd name="T11" fmla="*/ 2147483647 h 712"/>
                    <a:gd name="T12" fmla="*/ 2147483647 w 628"/>
                    <a:gd name="T13" fmla="*/ 2147483647 h 712"/>
                    <a:gd name="T14" fmla="*/ 2147483647 w 628"/>
                    <a:gd name="T15" fmla="*/ 2147483647 h 712"/>
                    <a:gd name="T16" fmla="*/ 2147483647 w 628"/>
                    <a:gd name="T17" fmla="*/ 2147483647 h 712"/>
                    <a:gd name="T18" fmla="*/ 2147483647 w 628"/>
                    <a:gd name="T19" fmla="*/ 2147483647 h 712"/>
                    <a:gd name="T20" fmla="*/ 2147483647 w 628"/>
                    <a:gd name="T21" fmla="*/ 2147483647 h 712"/>
                    <a:gd name="T22" fmla="*/ 2147483647 w 628"/>
                    <a:gd name="T23" fmla="*/ 2147483647 h 712"/>
                    <a:gd name="T24" fmla="*/ 2147483647 w 628"/>
                    <a:gd name="T25" fmla="*/ 2147483647 h 712"/>
                    <a:gd name="T26" fmla="*/ 2147483647 w 628"/>
                    <a:gd name="T27" fmla="*/ 2147483647 h 712"/>
                    <a:gd name="T28" fmla="*/ 2147483647 w 628"/>
                    <a:gd name="T29" fmla="*/ 2147483647 h 712"/>
                    <a:gd name="T30" fmla="*/ 2147483647 w 628"/>
                    <a:gd name="T31" fmla="*/ 0 h 712"/>
                    <a:gd name="T32" fmla="*/ 2147483647 w 628"/>
                    <a:gd name="T33" fmla="*/ 2147483647 h 712"/>
                    <a:gd name="T34" fmla="*/ 2147483647 w 628"/>
                    <a:gd name="T35" fmla="*/ 2147483647 h 712"/>
                    <a:gd name="T36" fmla="*/ 2147483647 w 628"/>
                    <a:gd name="T37" fmla="*/ 2147483647 h 712"/>
                    <a:gd name="T38" fmla="*/ 2147483647 w 628"/>
                    <a:gd name="T39" fmla="*/ 2147483647 h 712"/>
                    <a:gd name="T40" fmla="*/ 2147483647 w 628"/>
                    <a:gd name="T41" fmla="*/ 2147483647 h 712"/>
                    <a:gd name="T42" fmla="*/ 2147483647 w 628"/>
                    <a:gd name="T43" fmla="*/ 2147483647 h 712"/>
                    <a:gd name="T44" fmla="*/ 2147483647 w 628"/>
                    <a:gd name="T45" fmla="*/ 2147483647 h 712"/>
                    <a:gd name="T46" fmla="*/ 0 w 628"/>
                    <a:gd name="T47" fmla="*/ 2147483647 h 712"/>
                    <a:gd name="T48" fmla="*/ 2147483647 w 628"/>
                    <a:gd name="T49" fmla="*/ 2147483647 h 712"/>
                    <a:gd name="T50" fmla="*/ 2147483647 w 628"/>
                    <a:gd name="T51" fmla="*/ 2147483647 h 712"/>
                    <a:gd name="T52" fmla="*/ 2147483647 w 628"/>
                    <a:gd name="T53" fmla="*/ 2147483647 h 712"/>
                    <a:gd name="T54" fmla="*/ 2147483647 w 628"/>
                    <a:gd name="T55" fmla="*/ 2147483647 h 712"/>
                    <a:gd name="T56" fmla="*/ 2147483647 w 628"/>
                    <a:gd name="T57" fmla="*/ 2147483647 h 712"/>
                    <a:gd name="T58" fmla="*/ 2147483647 w 628"/>
                    <a:gd name="T59" fmla="*/ 2147483647 h 712"/>
                    <a:gd name="T60" fmla="*/ 2147483647 w 628"/>
                    <a:gd name="T61" fmla="*/ 2147483647 h 712"/>
                    <a:gd name="T62" fmla="*/ 0 w 628"/>
                    <a:gd name="T63" fmla="*/ 2147483647 h 712"/>
                    <a:gd name="T64" fmla="*/ 2147483647 w 628"/>
                    <a:gd name="T65" fmla="*/ 2147483647 h 712"/>
                    <a:gd name="T66" fmla="*/ 2147483647 w 628"/>
                    <a:gd name="T67" fmla="*/ 2147483647 h 712"/>
                    <a:gd name="T68" fmla="*/ 2147483647 w 628"/>
                    <a:gd name="T69" fmla="*/ 2147483647 h 712"/>
                    <a:gd name="T70" fmla="*/ 2147483647 w 628"/>
                    <a:gd name="T71" fmla="*/ 2147483647 h 712"/>
                    <a:gd name="T72" fmla="*/ 2147483647 w 628"/>
                    <a:gd name="T73" fmla="*/ 2147483647 h 712"/>
                    <a:gd name="T74" fmla="*/ 2147483647 w 628"/>
                    <a:gd name="T75" fmla="*/ 2147483647 h 712"/>
                    <a:gd name="T76" fmla="*/ 2147483647 w 628"/>
                    <a:gd name="T77" fmla="*/ 2147483647 h 712"/>
                    <a:gd name="T78" fmla="*/ 2147483647 w 628"/>
                    <a:gd name="T79" fmla="*/ 2147483647 h 712"/>
                    <a:gd name="T80" fmla="*/ 2147483647 w 628"/>
                    <a:gd name="T81" fmla="*/ 2147483647 h 712"/>
                    <a:gd name="T82" fmla="*/ 2147483647 w 628"/>
                    <a:gd name="T83" fmla="*/ 2147483647 h 712"/>
                    <a:gd name="T84" fmla="*/ 2147483647 w 628"/>
                    <a:gd name="T85" fmla="*/ 2147483647 h 712"/>
                    <a:gd name="T86" fmla="*/ 2147483647 w 628"/>
                    <a:gd name="T87" fmla="*/ 2147483647 h 712"/>
                    <a:gd name="T88" fmla="*/ 2147483647 w 628"/>
                    <a:gd name="T89" fmla="*/ 2147483647 h 712"/>
                    <a:gd name="T90" fmla="*/ 2147483647 w 628"/>
                    <a:gd name="T91" fmla="*/ 2147483647 h 712"/>
                    <a:gd name="T92" fmla="*/ 2147483647 w 628"/>
                    <a:gd name="T93" fmla="*/ 2147483647 h 712"/>
                    <a:gd name="T94" fmla="*/ 2147483647 w 628"/>
                    <a:gd name="T95" fmla="*/ 2147483647 h 712"/>
                    <a:gd name="T96" fmla="*/ 2147483647 w 628"/>
                    <a:gd name="T97" fmla="*/ 2147483647 h 712"/>
                    <a:gd name="T98" fmla="*/ 2147483647 w 628"/>
                    <a:gd name="T99" fmla="*/ 2147483647 h 712"/>
                    <a:gd name="T100" fmla="*/ 2147483647 w 628"/>
                    <a:gd name="T101" fmla="*/ 2147483647 h 712"/>
                    <a:gd name="T102" fmla="*/ 2147483647 w 628"/>
                    <a:gd name="T103" fmla="*/ 2147483647 h 712"/>
                    <a:gd name="T104" fmla="*/ 2147483647 w 628"/>
                    <a:gd name="T105" fmla="*/ 2147483647 h 712"/>
                    <a:gd name="T106" fmla="*/ 2147483647 w 628"/>
                    <a:gd name="T107" fmla="*/ 2147483647 h 712"/>
                    <a:gd name="T108" fmla="*/ 2147483647 w 628"/>
                    <a:gd name="T109" fmla="*/ 2147483647 h 712"/>
                    <a:gd name="T110" fmla="*/ 2147483647 w 628"/>
                    <a:gd name="T111" fmla="*/ 2147483647 h 712"/>
                    <a:gd name="T112" fmla="*/ 2147483647 w 628"/>
                    <a:gd name="T113" fmla="*/ 2147483647 h 712"/>
                    <a:gd name="T114" fmla="*/ 2147483647 w 628"/>
                    <a:gd name="T115" fmla="*/ 2147483647 h 712"/>
                    <a:gd name="T116" fmla="*/ 2147483647 w 628"/>
                    <a:gd name="T117" fmla="*/ 2147483647 h 712"/>
                    <a:gd name="T118" fmla="*/ 2147483647 w 628"/>
                    <a:gd name="T119" fmla="*/ 2147483647 h 712"/>
                    <a:gd name="T120" fmla="*/ 2147483647 w 628"/>
                    <a:gd name="T121" fmla="*/ 2147483647 h 71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42"/>
                      </a:lnTo>
                      <a:lnTo>
                        <a:pt x="264" y="332"/>
                      </a:lnTo>
                      <a:lnTo>
                        <a:pt x="268" y="322"/>
                      </a:lnTo>
                      <a:lnTo>
                        <a:pt x="276" y="314"/>
                      </a:lnTo>
                      <a:lnTo>
                        <a:pt x="284" y="308"/>
                      </a:lnTo>
                      <a:lnTo>
                        <a:pt x="294" y="302"/>
                      </a:lnTo>
                      <a:lnTo>
                        <a:pt x="304" y="300"/>
                      </a:lnTo>
                      <a:lnTo>
                        <a:pt x="314" y="298"/>
                      </a:lnTo>
                      <a:lnTo>
                        <a:pt x="326" y="300"/>
                      </a:lnTo>
                      <a:lnTo>
                        <a:pt x="336" y="302"/>
                      </a:lnTo>
                      <a:lnTo>
                        <a:pt x="346" y="308"/>
                      </a:lnTo>
                      <a:lnTo>
                        <a:pt x="354" y="314"/>
                      </a:lnTo>
                      <a:lnTo>
                        <a:pt x="362" y="322"/>
                      </a:lnTo>
                      <a:lnTo>
                        <a:pt x="366" y="332"/>
                      </a:lnTo>
                      <a:lnTo>
                        <a:pt x="370" y="342"/>
                      </a:lnTo>
                      <a:lnTo>
                        <a:pt x="370" y="354"/>
                      </a:lnTo>
                      <a:lnTo>
                        <a:pt x="370" y="364"/>
                      </a:lnTo>
                      <a:lnTo>
                        <a:pt x="366" y="376"/>
                      </a:lnTo>
                      <a:lnTo>
                        <a:pt x="362" y="384"/>
                      </a:lnTo>
                      <a:lnTo>
                        <a:pt x="354" y="394"/>
                      </a:lnTo>
                      <a:lnTo>
                        <a:pt x="346" y="400"/>
                      </a:lnTo>
                      <a:lnTo>
                        <a:pt x="336" y="406"/>
                      </a:lnTo>
                      <a:lnTo>
                        <a:pt x="326" y="408"/>
                      </a:lnTo>
                      <a:lnTo>
                        <a:pt x="314" y="41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a:lstStyle/>
            <a:p>
              <a:pPr defTabSz="457200">
                <a:defRPr/>
              </a:pPr>
              <a:endParaRPr lang="en-US" sz="1800">
                <a:latin typeface="+mn-lt"/>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a:lstStyle/>
            <a:p>
              <a:pPr>
                <a:defRPr/>
              </a:pPr>
              <a:endParaRPr lang="en-US"/>
            </a:p>
          </p:txBody>
        </p:sp>
        <p:sp>
          <p:nvSpPr>
            <p:cNvPr id="2063" name="Freeform 16"/>
            <p:cNvSpPr>
              <a:spLocks noChangeAspect="1"/>
            </p:cNvSpPr>
            <p:nvPr/>
          </p:nvSpPr>
          <p:spPr bwMode="auto">
            <a:xfrm>
              <a:off x="8126715" y="6307559"/>
              <a:ext cx="976330" cy="550441"/>
            </a:xfrm>
            <a:custGeom>
              <a:avLst/>
              <a:gdLst>
                <a:gd name="T0" fmla="*/ 2147483647 w 972"/>
                <a:gd name="T1" fmla="*/ 2147483647 h 548"/>
                <a:gd name="T2" fmla="*/ 2147483647 w 972"/>
                <a:gd name="T3" fmla="*/ 2147483647 h 548"/>
                <a:gd name="T4" fmla="*/ 2147483647 w 972"/>
                <a:gd name="T5" fmla="*/ 2147483647 h 548"/>
                <a:gd name="T6" fmla="*/ 2147483647 w 972"/>
                <a:gd name="T7" fmla="*/ 2147483647 h 548"/>
                <a:gd name="T8" fmla="*/ 2147483647 w 972"/>
                <a:gd name="T9" fmla="*/ 2147483647 h 548"/>
                <a:gd name="T10" fmla="*/ 2147483647 w 972"/>
                <a:gd name="T11" fmla="*/ 2147483647 h 548"/>
                <a:gd name="T12" fmla="*/ 2147483647 w 972"/>
                <a:gd name="T13" fmla="*/ 2147483647 h 548"/>
                <a:gd name="T14" fmla="*/ 2147483647 w 972"/>
                <a:gd name="T15" fmla="*/ 2147483647 h 548"/>
                <a:gd name="T16" fmla="*/ 2147483647 w 972"/>
                <a:gd name="T17" fmla="*/ 2147483647 h 548"/>
                <a:gd name="T18" fmla="*/ 2147483647 w 972"/>
                <a:gd name="T19" fmla="*/ 2147483647 h 548"/>
                <a:gd name="T20" fmla="*/ 2147483647 w 972"/>
                <a:gd name="T21" fmla="*/ 2147483647 h 548"/>
                <a:gd name="T22" fmla="*/ 2147483647 w 972"/>
                <a:gd name="T23" fmla="*/ 2147483647 h 548"/>
                <a:gd name="T24" fmla="*/ 2147483647 w 972"/>
                <a:gd name="T25" fmla="*/ 2147483647 h 548"/>
                <a:gd name="T26" fmla="*/ 2147483647 w 972"/>
                <a:gd name="T27" fmla="*/ 2147483647 h 548"/>
                <a:gd name="T28" fmla="*/ 2147483647 w 972"/>
                <a:gd name="T29" fmla="*/ 2147483647 h 548"/>
                <a:gd name="T30" fmla="*/ 2147483647 w 972"/>
                <a:gd name="T31" fmla="*/ 2147483647 h 548"/>
                <a:gd name="T32" fmla="*/ 2147483647 w 972"/>
                <a:gd name="T33" fmla="*/ 0 h 548"/>
                <a:gd name="T34" fmla="*/ 2147483647 w 972"/>
                <a:gd name="T35" fmla="*/ 2147483647 h 548"/>
                <a:gd name="T36" fmla="*/ 2147483647 w 972"/>
                <a:gd name="T37" fmla="*/ 2147483647 h 548"/>
                <a:gd name="T38" fmla="*/ 2147483647 w 972"/>
                <a:gd name="T39" fmla="*/ 2147483647 h 548"/>
                <a:gd name="T40" fmla="*/ 2147483647 w 972"/>
                <a:gd name="T41" fmla="*/ 2147483647 h 548"/>
                <a:gd name="T42" fmla="*/ 2147483647 w 972"/>
                <a:gd name="T43" fmla="*/ 2147483647 h 548"/>
                <a:gd name="T44" fmla="*/ 2147483647 w 972"/>
                <a:gd name="T45" fmla="*/ 2147483647 h 548"/>
                <a:gd name="T46" fmla="*/ 2147483647 w 972"/>
                <a:gd name="T47" fmla="*/ 2147483647 h 548"/>
                <a:gd name="T48" fmla="*/ 2147483647 w 972"/>
                <a:gd name="T49" fmla="*/ 2147483647 h 548"/>
                <a:gd name="T50" fmla="*/ 2147483647 w 972"/>
                <a:gd name="T51" fmla="*/ 2147483647 h 548"/>
                <a:gd name="T52" fmla="*/ 2147483647 w 972"/>
                <a:gd name="T53" fmla="*/ 2147483647 h 548"/>
                <a:gd name="T54" fmla="*/ 2147483647 w 972"/>
                <a:gd name="T55" fmla="*/ 2147483647 h 548"/>
                <a:gd name="T56" fmla="*/ 2147483647 w 972"/>
                <a:gd name="T57" fmla="*/ 2147483647 h 548"/>
                <a:gd name="T58" fmla="*/ 2147483647 w 972"/>
                <a:gd name="T59" fmla="*/ 2147483647 h 548"/>
                <a:gd name="T60" fmla="*/ 2147483647 w 972"/>
                <a:gd name="T61" fmla="*/ 2147483647 h 548"/>
                <a:gd name="T62" fmla="*/ 0 w 972"/>
                <a:gd name="T63" fmla="*/ 2147483647 h 548"/>
                <a:gd name="T64" fmla="*/ 2147483647 w 972"/>
                <a:gd name="T65" fmla="*/ 2147483647 h 548"/>
                <a:gd name="T66" fmla="*/ 2147483647 w 972"/>
                <a:gd name="T67" fmla="*/ 2147483647 h 548"/>
                <a:gd name="T68" fmla="*/ 2147483647 w 972"/>
                <a:gd name="T69" fmla="*/ 2147483647 h 548"/>
                <a:gd name="T70" fmla="*/ 2147483647 w 972"/>
                <a:gd name="T71" fmla="*/ 2147483647 h 548"/>
                <a:gd name="T72" fmla="*/ 2147483647 w 972"/>
                <a:gd name="T73" fmla="*/ 2147483647 h 548"/>
                <a:gd name="T74" fmla="*/ 2147483647 w 972"/>
                <a:gd name="T75" fmla="*/ 2147483647 h 548"/>
                <a:gd name="T76" fmla="*/ 2147483647 w 972"/>
                <a:gd name="T77" fmla="*/ 2147483647 h 548"/>
                <a:gd name="T78" fmla="*/ 2147483647 w 972"/>
                <a:gd name="T79" fmla="*/ 2147483647 h 548"/>
                <a:gd name="T80" fmla="*/ 2147483647 w 972"/>
                <a:gd name="T81" fmla="*/ 2147483647 h 548"/>
                <a:gd name="T82" fmla="*/ 2147483647 w 972"/>
                <a:gd name="T83" fmla="*/ 2147483647 h 548"/>
                <a:gd name="T84" fmla="*/ 2147483647 w 972"/>
                <a:gd name="T85" fmla="*/ 2147483647 h 548"/>
                <a:gd name="T86" fmla="*/ 2147483647 w 972"/>
                <a:gd name="T87" fmla="*/ 2147483647 h 548"/>
                <a:gd name="T88" fmla="*/ 2147483647 w 972"/>
                <a:gd name="T89" fmla="*/ 2147483647 h 548"/>
                <a:gd name="T90" fmla="*/ 2147483647 w 972"/>
                <a:gd name="T91" fmla="*/ 2147483647 h 548"/>
                <a:gd name="T92" fmla="*/ 2147483647 w 972"/>
                <a:gd name="T93" fmla="*/ 2147483647 h 548"/>
                <a:gd name="T94" fmla="*/ 2147483647 w 972"/>
                <a:gd name="T95" fmla="*/ 2147483647 h 548"/>
                <a:gd name="T96" fmla="*/ 2147483647 w 972"/>
                <a:gd name="T97" fmla="*/ 2147483647 h 548"/>
                <a:gd name="T98" fmla="*/ 2147483647 w 972"/>
                <a:gd name="T99" fmla="*/ 2147483647 h 548"/>
                <a:gd name="T100" fmla="*/ 2147483647 w 972"/>
                <a:gd name="T101" fmla="*/ 2147483647 h 548"/>
                <a:gd name="T102" fmla="*/ 2147483647 w 972"/>
                <a:gd name="T103" fmla="*/ 2147483647 h 548"/>
                <a:gd name="T104" fmla="*/ 2147483647 w 972"/>
                <a:gd name="T105" fmla="*/ 2147483647 h 548"/>
                <a:gd name="T106" fmla="*/ 2147483647 w 972"/>
                <a:gd name="T107" fmla="*/ 2147483647 h 5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6" y="548"/>
                  </a:lnTo>
                  <a:lnTo>
                    <a:pt x="464" y="548"/>
                  </a:lnTo>
                  <a:lnTo>
                    <a:pt x="466" y="532"/>
                  </a:lnTo>
                  <a:lnTo>
                    <a:pt x="468" y="518"/>
                  </a:lnTo>
                  <a:lnTo>
                    <a:pt x="474" y="504"/>
                  </a:lnTo>
                  <a:lnTo>
                    <a:pt x="482" y="490"/>
                  </a:lnTo>
                  <a:lnTo>
                    <a:pt x="492" y="478"/>
                  </a:lnTo>
                  <a:lnTo>
                    <a:pt x="504" y="468"/>
                  </a:lnTo>
                  <a:lnTo>
                    <a:pt x="516" y="460"/>
                  </a:lnTo>
                  <a:lnTo>
                    <a:pt x="532" y="454"/>
                  </a:lnTo>
                  <a:lnTo>
                    <a:pt x="550" y="450"/>
                  </a:lnTo>
                  <a:lnTo>
                    <a:pt x="570" y="450"/>
                  </a:lnTo>
                  <a:lnTo>
                    <a:pt x="588" y="454"/>
                  </a:lnTo>
                  <a:lnTo>
                    <a:pt x="606" y="460"/>
                  </a:lnTo>
                  <a:lnTo>
                    <a:pt x="622" y="470"/>
                  </a:lnTo>
                  <a:lnTo>
                    <a:pt x="634" y="482"/>
                  </a:lnTo>
                  <a:lnTo>
                    <a:pt x="646" y="498"/>
                  </a:lnTo>
                  <a:lnTo>
                    <a:pt x="654" y="516"/>
                  </a:lnTo>
                  <a:lnTo>
                    <a:pt x="658" y="532"/>
                  </a:lnTo>
                  <a:lnTo>
                    <a:pt x="658" y="548"/>
                  </a:lnTo>
                  <a:lnTo>
                    <a:pt x="696" y="548"/>
                  </a:lnTo>
                  <a:lnTo>
                    <a:pt x="694" y="526"/>
                  </a:lnTo>
                  <a:lnTo>
                    <a:pt x="690" y="504"/>
                  </a:lnTo>
                  <a:lnTo>
                    <a:pt x="686" y="492"/>
                  </a:lnTo>
                  <a:lnTo>
                    <a:pt x="680" y="480"/>
                  </a:lnTo>
                  <a:lnTo>
                    <a:pt x="672" y="470"/>
                  </a:lnTo>
                  <a:lnTo>
                    <a:pt x="664" y="458"/>
                  </a:lnTo>
                  <a:lnTo>
                    <a:pt x="736" y="376"/>
                  </a:lnTo>
                  <a:lnTo>
                    <a:pt x="962" y="360"/>
                  </a:lnTo>
                  <a:close/>
                </a:path>
              </a:pathLst>
            </a:custGeom>
            <a:solidFill>
              <a:srgbClr val="FEFFFF">
                <a:alpha val="7607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51" name="Title Placeholder 1"/>
          <p:cNvSpPr>
            <a:spLocks noGrp="1"/>
          </p:cNvSpPr>
          <p:nvPr>
            <p:ph type="title"/>
          </p:nvPr>
        </p:nvSpPr>
        <p:spPr bwMode="auto">
          <a:xfrm>
            <a:off x="1009650" y="676275"/>
            <a:ext cx="71247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Text Placeholder 2"/>
          <p:cNvSpPr>
            <a:spLocks noGrp="1"/>
          </p:cNvSpPr>
          <p:nvPr>
            <p:ph type="body" idx="1"/>
          </p:nvPr>
        </p:nvSpPr>
        <p:spPr bwMode="auto">
          <a:xfrm>
            <a:off x="1009650" y="1806575"/>
            <a:ext cx="71247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437313" y="5951538"/>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1181100" y="5951538"/>
            <a:ext cx="5256213" cy="365125"/>
          </a:xfrm>
          <a:prstGeom prst="rect">
            <a:avLst/>
          </a:prstGeom>
        </p:spPr>
        <p:txBody>
          <a:bodyPr vert="horz" lIns="91440" tIns="45720" rIns="91440" bIns="45720" rtlCol="0" anchor="b"/>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73088" y="5951538"/>
            <a:ext cx="608012" cy="365125"/>
          </a:xfrm>
          <a:prstGeom prst="rect">
            <a:avLst/>
          </a:prstGeom>
        </p:spPr>
        <p:txBody>
          <a:bodyPr vert="horz" lIns="91440" tIns="45720" rIns="91440" bIns="45720" rtlCol="0" anchor="b"/>
          <a:lstStyle>
            <a:lvl1pPr algn="l">
              <a:defRPr sz="1800">
                <a:solidFill>
                  <a:schemeClr val="tx1">
                    <a:tint val="75000"/>
                  </a:schemeClr>
                </a:solidFill>
              </a:defRPr>
            </a:lvl1pPr>
          </a:lstStyle>
          <a:p>
            <a:pPr>
              <a:defRPr/>
            </a:pPr>
            <a:fld id="{83188119-1835-4AE3-AD18-632843C4BE25}"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9" r:id="rId9"/>
    <p:sldLayoutId id="2147484187" r:id="rId10"/>
    <p:sldLayoutId id="2147484188" r:id="rId11"/>
  </p:sldLayoutIdLst>
  <p:hf hdr="0" ftr="0" dt="0"/>
  <p:txStyles>
    <p:titleStyle>
      <a:lvl1pPr algn="l" defTabSz="457200" rtl="0" eaLnBrk="0" fontAlgn="base" hangingPunct="0">
        <a:spcBef>
          <a:spcPct val="0"/>
        </a:spcBef>
        <a:spcAft>
          <a:spcPct val="0"/>
        </a:spcAft>
        <a:defRPr sz="3200" kern="1200">
          <a:solidFill>
            <a:schemeClr val="tx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tx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tx2"/>
        </a:buClr>
        <a:buFont typeface="Wingdings 2" pitchFamily="18" charset="2"/>
        <a:buChar char=""/>
        <a:defRPr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chemeClr val="tx2"/>
        </a:buClr>
        <a:buFont typeface="Wingdings 2" pitchFamily="18" charset="2"/>
        <a:buChar char=""/>
        <a:defRPr sz="1600" kern="1200">
          <a:solidFill>
            <a:schemeClr val="tx1"/>
          </a:solidFill>
          <a:latin typeface="+mn-lt"/>
          <a:ea typeface="+mn-ea"/>
          <a:cs typeface="+mn-cs"/>
        </a:defRPr>
      </a:lvl2pPr>
      <a:lvl3pPr marL="1143000" indent="-228600" algn="l" defTabSz="457200" rtl="0" eaLnBrk="0" fontAlgn="base" hangingPunct="0">
        <a:spcBef>
          <a:spcPct val="20000"/>
        </a:spcBef>
        <a:spcAft>
          <a:spcPts val="600"/>
        </a:spcAft>
        <a:buClr>
          <a:schemeClr val="tx2"/>
        </a:buClr>
        <a:buFont typeface="Wingdings 2" pitchFamily="18" charset="2"/>
        <a:buChar char=""/>
        <a:defRPr sz="1400" kern="1200">
          <a:solidFill>
            <a:schemeClr val="tx1"/>
          </a:solidFill>
          <a:latin typeface="+mn-lt"/>
          <a:ea typeface="+mn-ea"/>
          <a:cs typeface="+mn-cs"/>
        </a:defRPr>
      </a:lvl3pPr>
      <a:lvl4pPr marL="16002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4pPr>
      <a:lvl5pPr marL="2057400" indent="-228600" algn="l" defTabSz="457200" rtl="0" eaLnBrk="0" fontAlgn="base" hangingPunct="0">
        <a:spcBef>
          <a:spcPct val="20000"/>
        </a:spcBef>
        <a:spcAft>
          <a:spcPts val="600"/>
        </a:spcAft>
        <a:buClr>
          <a:schemeClr val="tx2"/>
        </a:buClr>
        <a:buFont typeface="Wingdings 2" pitchFamily="18"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2.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6"/>
          <p:cNvSpPr>
            <a:spLocks noChangeArrowheads="1"/>
          </p:cNvSpPr>
          <p:nvPr/>
        </p:nvSpPr>
        <p:spPr bwMode="auto">
          <a:xfrm>
            <a:off x="304800" y="0"/>
            <a:ext cx="701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endParaRPr lang="en-US" altLang="en-US" b="1"/>
          </a:p>
        </p:txBody>
      </p:sp>
      <p:sp>
        <p:nvSpPr>
          <p:cNvPr id="4099" name="Rectangle 9"/>
          <p:cNvSpPr>
            <a:spLocks noChangeArrowheads="1"/>
          </p:cNvSpPr>
          <p:nvPr/>
        </p:nvSpPr>
        <p:spPr bwMode="auto">
          <a:xfrm>
            <a:off x="-76200" y="152400"/>
            <a:ext cx="8305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en-US" sz="2000" b="1">
                <a:solidFill>
                  <a:srgbClr val="C00000"/>
                </a:solidFill>
              </a:rPr>
              <a:t>TRƯỜNG ĐẠI HỌC CÔNG NGHIỆP TP.HCM</a:t>
            </a:r>
          </a:p>
          <a:p>
            <a:pPr algn="ctr" eaLnBrk="1" hangingPunct="1">
              <a:spcBef>
                <a:spcPct val="0"/>
              </a:spcBef>
              <a:buFontTx/>
              <a:buNone/>
            </a:pPr>
            <a:r>
              <a:rPr lang="en-US" altLang="en-US" sz="2000" b="1">
                <a:solidFill>
                  <a:srgbClr val="C00000"/>
                </a:solidFill>
              </a:rPr>
              <a:t>KHOA CÔNG NGHỆ THÔNG TIN</a:t>
            </a:r>
          </a:p>
        </p:txBody>
      </p:sp>
      <p:sp>
        <p:nvSpPr>
          <p:cNvPr id="2" name="Rectangle 1"/>
          <p:cNvSpPr/>
          <p:nvPr/>
        </p:nvSpPr>
        <p:spPr>
          <a:xfrm>
            <a:off x="268514" y="1589314"/>
            <a:ext cx="3757405" cy="646331"/>
          </a:xfrm>
          <a:prstGeom prst="rect">
            <a:avLst/>
          </a:prstGeom>
          <a:noFill/>
        </p:spPr>
        <p:txBody>
          <a:bodyPr>
            <a:spAutoFit/>
          </a:bodyPr>
          <a:lstStyle/>
          <a:p>
            <a:pPr algn="ctr">
              <a:defRPr/>
            </a:pPr>
            <a:r>
              <a:rPr lang="en-US" sz="3600" b="1">
                <a:ln w="18000">
                  <a:solidFill>
                    <a:schemeClr val="accent2">
                      <a:satMod val="140000"/>
                    </a:schemeClr>
                  </a:solidFill>
                  <a:prstDash val="solid"/>
                  <a:miter lim="800000"/>
                </a:ln>
                <a:noFill/>
                <a:effectLst>
                  <a:outerShdw blurRad="25500" dist="23000" dir="7020000" algn="tl">
                    <a:srgbClr val="000000">
                      <a:alpha val="50000"/>
                    </a:srgbClr>
                  </a:outerShdw>
                </a:effectLst>
              </a:rPr>
              <a:t>Chương I</a:t>
            </a:r>
          </a:p>
        </p:txBody>
      </p:sp>
      <p:sp>
        <p:nvSpPr>
          <p:cNvPr id="3" name="Rectangle 2"/>
          <p:cNvSpPr/>
          <p:nvPr/>
        </p:nvSpPr>
        <p:spPr>
          <a:xfrm>
            <a:off x="562450" y="2971800"/>
            <a:ext cx="6567672" cy="1446550"/>
          </a:xfrm>
          <a:prstGeom prst="rect">
            <a:avLst/>
          </a:prstGeom>
          <a:noFill/>
        </p:spPr>
        <p:txBody>
          <a:bodyPr wrap="square">
            <a:spAutoFit/>
          </a:bodyPr>
          <a:lstStyle/>
          <a:p>
            <a:pPr algn="ctr">
              <a:defRPr/>
            </a:pP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TỔNG QUAN </a:t>
            </a:r>
          </a:p>
          <a:p>
            <a:pPr algn="ctr">
              <a:defRPr/>
            </a:pPr>
            <a:r>
              <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QUẢN LÝ DỰ ÁN HTTT</a:t>
            </a:r>
          </a:p>
        </p:txBody>
      </p:sp>
      <p:sp>
        <p:nvSpPr>
          <p:cNvPr id="4" name="Slide Number Placeholder 3"/>
          <p:cNvSpPr>
            <a:spLocks noGrp="1"/>
          </p:cNvSpPr>
          <p:nvPr>
            <p:ph type="sldNum" sz="quarter" idx="12"/>
          </p:nvPr>
        </p:nvSpPr>
        <p:spPr/>
        <p:txBody>
          <a:bodyPr/>
          <a:lstStyle/>
          <a:p>
            <a:pPr>
              <a:defRPr/>
            </a:pPr>
            <a:fld id="{58C139D4-BBD0-4637-987C-FEB3C1156494}"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dự án</a:t>
            </a:r>
          </a:p>
        </p:txBody>
      </p:sp>
      <p:sp>
        <p:nvSpPr>
          <p:cNvPr id="6" name="Rectangle 3"/>
          <p:cNvSpPr>
            <a:spLocks noGrp="1" noChangeArrowheads="1"/>
          </p:cNvSpPr>
          <p:nvPr>
            <p:ph idx="4294967295"/>
          </p:nvPr>
        </p:nvSpPr>
        <p:spPr>
          <a:xfrm>
            <a:off x="152400" y="1219200"/>
            <a:ext cx="8305800" cy="4187825"/>
          </a:xfrm>
        </p:spPr>
        <p:txBody>
          <a:bodyPr lIns="182880" tIns="91440"/>
          <a:lstStyle/>
          <a:p>
            <a:r>
              <a:rPr lang="en-US" dirty="0" err="1"/>
              <a:t>Mọi</a:t>
            </a:r>
            <a:r>
              <a:rPr lang="en-US" dirty="0"/>
              <a:t> </a:t>
            </a:r>
            <a:r>
              <a:rPr lang="en-US" dirty="0" err="1"/>
              <a:t>dự</a:t>
            </a:r>
            <a:r>
              <a:rPr lang="en-US" dirty="0"/>
              <a:t> </a:t>
            </a:r>
            <a:r>
              <a:rPr lang="en-US" dirty="0" err="1"/>
              <a:t>án</a:t>
            </a:r>
            <a:r>
              <a:rPr lang="en-US" dirty="0"/>
              <a:t> </a:t>
            </a:r>
            <a:r>
              <a:rPr lang="en-US" dirty="0" err="1"/>
              <a:t>đều</a:t>
            </a:r>
            <a:r>
              <a:rPr lang="en-US" dirty="0"/>
              <a:t> </a:t>
            </a:r>
            <a:r>
              <a:rPr lang="en-US" dirty="0" err="1"/>
              <a:t>bị</a:t>
            </a:r>
            <a:r>
              <a:rPr lang="en-US" dirty="0"/>
              <a:t> </a:t>
            </a:r>
            <a:r>
              <a:rPr lang="en-US" dirty="0" err="1"/>
              <a:t>ràng</a:t>
            </a:r>
            <a:r>
              <a:rPr lang="en-US" dirty="0"/>
              <a:t> </a:t>
            </a:r>
            <a:r>
              <a:rPr lang="en-US" dirty="0" err="1"/>
              <a:t>buộc</a:t>
            </a:r>
            <a:r>
              <a:rPr lang="en-US" dirty="0"/>
              <a:t> </a:t>
            </a:r>
            <a:r>
              <a:rPr lang="en-US" dirty="0" err="1"/>
              <a:t>bởi</a:t>
            </a:r>
            <a:r>
              <a:rPr lang="en-US" dirty="0"/>
              <a:t> 3 </a:t>
            </a:r>
            <a:r>
              <a:rPr lang="en-US" dirty="0" err="1"/>
              <a:t>yếu</a:t>
            </a:r>
            <a:r>
              <a:rPr lang="en-US" dirty="0"/>
              <a:t> </a:t>
            </a:r>
            <a:r>
              <a:rPr lang="en-US" dirty="0" err="1"/>
              <a:t>tố</a:t>
            </a:r>
            <a:r>
              <a:rPr lang="en-US" dirty="0"/>
              <a:t>:</a:t>
            </a:r>
          </a:p>
          <a:p>
            <a:pPr lvl="1" algn="just"/>
            <a:r>
              <a:rPr lang="en-US" dirty="0" err="1"/>
              <a:t>Các</a:t>
            </a:r>
            <a:r>
              <a:rPr lang="en-US" dirty="0"/>
              <a:t> m</a:t>
            </a:r>
            <a:r>
              <a:rPr lang="vi-VN" dirty="0"/>
              <a:t>uc tiêu về</a:t>
            </a:r>
            <a:r>
              <a:rPr lang="en-US" dirty="0"/>
              <a:t> </a:t>
            </a:r>
            <a:r>
              <a:rPr lang="vi-VN" b="1" dirty="0">
                <a:solidFill>
                  <a:srgbClr val="C00000"/>
                </a:solidFill>
              </a:rPr>
              <a:t>phạm vi </a:t>
            </a:r>
            <a:r>
              <a:rPr lang="en-US" b="1" dirty="0" err="1">
                <a:solidFill>
                  <a:srgbClr val="C00000"/>
                </a:solidFill>
              </a:rPr>
              <a:t>dự</a:t>
            </a:r>
            <a:r>
              <a:rPr lang="en-US" b="1" dirty="0">
                <a:solidFill>
                  <a:srgbClr val="C00000"/>
                </a:solidFill>
              </a:rPr>
              <a:t> </a:t>
            </a:r>
            <a:r>
              <a:rPr lang="en-US" b="1" dirty="0" err="1">
                <a:solidFill>
                  <a:srgbClr val="C00000"/>
                </a:solidFill>
              </a:rPr>
              <a:t>án</a:t>
            </a:r>
            <a:r>
              <a:rPr lang="vi-VN" dirty="0"/>
              <a:t>(</a:t>
            </a:r>
            <a:r>
              <a:rPr lang="vi-VN" i="1" dirty="0"/>
              <a:t>Scope</a:t>
            </a:r>
            <a:r>
              <a:rPr lang="vi-VN" dirty="0"/>
              <a:t>): Dự</a:t>
            </a:r>
            <a:r>
              <a:rPr lang="en-US" dirty="0"/>
              <a:t> </a:t>
            </a:r>
            <a:r>
              <a:rPr lang="vi-VN" dirty="0"/>
              <a:t>án tìm cách đạt được cái gì? </a:t>
            </a:r>
            <a:endParaRPr lang="en-US" dirty="0"/>
          </a:p>
          <a:p>
            <a:pPr lvl="1" algn="just"/>
            <a:r>
              <a:rPr lang="vi-VN" dirty="0"/>
              <a:t>Các mục tiêu về</a:t>
            </a:r>
            <a:r>
              <a:rPr lang="en-US" dirty="0"/>
              <a:t> </a:t>
            </a:r>
            <a:r>
              <a:rPr lang="vi-VN" b="1" dirty="0">
                <a:solidFill>
                  <a:srgbClr val="C00000"/>
                </a:solidFill>
              </a:rPr>
              <a:t>thời gian</a:t>
            </a:r>
            <a:r>
              <a:rPr lang="en-US" b="1" dirty="0">
                <a:solidFill>
                  <a:srgbClr val="C00000"/>
                </a:solidFill>
              </a:rPr>
              <a:t> </a:t>
            </a:r>
            <a:r>
              <a:rPr lang="en-US" dirty="0"/>
              <a:t>(</a:t>
            </a:r>
            <a:r>
              <a:rPr lang="en-US" i="1" dirty="0"/>
              <a:t>Time</a:t>
            </a:r>
            <a:r>
              <a:rPr lang="en-US" dirty="0"/>
              <a:t>)</a:t>
            </a:r>
            <a:r>
              <a:rPr lang="vi-VN" dirty="0"/>
              <a:t>: Dự</a:t>
            </a:r>
            <a:r>
              <a:rPr lang="en-US" dirty="0"/>
              <a:t> </a:t>
            </a:r>
            <a:r>
              <a:rPr lang="vi-VN" dirty="0"/>
              <a:t>án mất bao lâu mới hoàn tất? </a:t>
            </a:r>
            <a:endParaRPr lang="en-US" dirty="0"/>
          </a:p>
          <a:p>
            <a:pPr lvl="1" algn="just"/>
            <a:r>
              <a:rPr lang="vi-VN" dirty="0"/>
              <a:t>Các mục tiêu về</a:t>
            </a:r>
            <a:r>
              <a:rPr lang="en-US" dirty="0"/>
              <a:t> </a:t>
            </a:r>
            <a:r>
              <a:rPr lang="vi-VN" b="1" dirty="0">
                <a:solidFill>
                  <a:srgbClr val="C00000"/>
                </a:solidFill>
              </a:rPr>
              <a:t>chi phí</a:t>
            </a:r>
            <a:r>
              <a:rPr lang="en-US" b="1" dirty="0">
                <a:solidFill>
                  <a:srgbClr val="C00000"/>
                </a:solidFill>
              </a:rPr>
              <a:t> –</a:t>
            </a:r>
            <a:r>
              <a:rPr lang="en-US" b="1" dirty="0" err="1">
                <a:solidFill>
                  <a:srgbClr val="C00000"/>
                </a:solidFill>
              </a:rPr>
              <a:t>ngân</a:t>
            </a:r>
            <a:r>
              <a:rPr lang="en-US" b="1" dirty="0">
                <a:solidFill>
                  <a:srgbClr val="C00000"/>
                </a:solidFill>
              </a:rPr>
              <a:t> </a:t>
            </a:r>
            <a:r>
              <a:rPr lang="en-US" b="1" dirty="0" err="1">
                <a:solidFill>
                  <a:srgbClr val="C00000"/>
                </a:solidFill>
              </a:rPr>
              <a:t>sách</a:t>
            </a:r>
            <a:r>
              <a:rPr lang="en-US" b="1" dirty="0">
                <a:solidFill>
                  <a:srgbClr val="C00000"/>
                </a:solidFill>
              </a:rPr>
              <a:t> </a:t>
            </a:r>
            <a:r>
              <a:rPr lang="en-US" dirty="0"/>
              <a:t>(</a:t>
            </a:r>
            <a:r>
              <a:rPr lang="en-US" i="1" dirty="0"/>
              <a:t>Cost</a:t>
            </a:r>
            <a:r>
              <a:rPr lang="en-US" dirty="0"/>
              <a:t>)</a:t>
            </a:r>
            <a:r>
              <a:rPr lang="vi-VN" dirty="0"/>
              <a:t>: Sẽ</a:t>
            </a:r>
            <a:r>
              <a:rPr lang="en-US" dirty="0"/>
              <a:t> </a:t>
            </a:r>
            <a:r>
              <a:rPr lang="vi-VN" dirty="0"/>
              <a:t>tốn kém bao nhiêu? </a:t>
            </a:r>
          </a:p>
          <a:p>
            <a:pPr algn="just"/>
            <a:r>
              <a:rPr lang="vi-VN" dirty="0"/>
              <a:t>Nhiệm vụ</a:t>
            </a:r>
            <a:r>
              <a:rPr lang="en-US" dirty="0"/>
              <a:t> </a:t>
            </a:r>
            <a:r>
              <a:rPr lang="vi-VN" dirty="0"/>
              <a:t>của người quản lý dự</a:t>
            </a:r>
            <a:r>
              <a:rPr lang="en-US" dirty="0"/>
              <a:t> </a:t>
            </a:r>
            <a:r>
              <a:rPr lang="vi-VN" dirty="0"/>
              <a:t>án là phải cân đối những mục tiêu thường hay xung đột này. </a:t>
            </a:r>
            <a:endParaRPr lang="en-US"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10</a:t>
            </a:fld>
            <a:endParaRPr lang="en-US" altLang="en-US"/>
          </a:p>
        </p:txBody>
      </p:sp>
      <p:pic>
        <p:nvPicPr>
          <p:cNvPr id="5" name="Content Placeholder 6" descr="Screen Clipping">
            <a:extLst>
              <a:ext uri="{FF2B5EF4-FFF2-40B4-BE49-F238E27FC236}">
                <a16:creationId xmlns:a16="http://schemas.microsoft.com/office/drawing/2014/main" id="{FDBED0BD-95A4-4CA7-A25F-2CF337F1DC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389575" y="82605"/>
            <a:ext cx="1646694"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43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khái</a:t>
            </a:r>
            <a:r>
              <a:rPr lang="en-US" altLang="en-US" sz="3200" b="1" dirty="0">
                <a:solidFill>
                  <a:srgbClr val="C00000"/>
                </a:solidFill>
              </a:rPr>
              <a:t> </a:t>
            </a:r>
            <a:r>
              <a:rPr lang="en-US" altLang="en-US" sz="3200" b="1" dirty="0" err="1">
                <a:solidFill>
                  <a:srgbClr val="C00000"/>
                </a:solidFill>
              </a:rPr>
              <a:t>niệm</a:t>
            </a:r>
            <a:r>
              <a:rPr lang="en-US" altLang="en-US" sz="3200" b="1" dirty="0">
                <a:solidFill>
                  <a:srgbClr val="C00000"/>
                </a:solidFill>
              </a:rPr>
              <a:t> </a:t>
            </a:r>
            <a:r>
              <a:rPr lang="en-US" altLang="en-US" sz="3200" b="1" dirty="0" err="1">
                <a:solidFill>
                  <a:srgbClr val="C00000"/>
                </a:solidFill>
              </a:rPr>
              <a:t>cơ</a:t>
            </a:r>
            <a:r>
              <a:rPr lang="en-US" altLang="en-US" sz="3200" b="1" dirty="0">
                <a:solidFill>
                  <a:srgbClr val="C00000"/>
                </a:solidFill>
              </a:rPr>
              <a:t> </a:t>
            </a:r>
            <a:r>
              <a:rPr lang="en-US" altLang="en-US" sz="3200" b="1" dirty="0" err="1">
                <a:solidFill>
                  <a:srgbClr val="C00000"/>
                </a:solidFill>
              </a:rPr>
              <a:t>bản</a:t>
            </a:r>
            <a:r>
              <a:rPr lang="en-US" altLang="en-US" sz="3200" b="1" dirty="0">
                <a:solidFill>
                  <a:srgbClr val="C00000"/>
                </a:solidFill>
              </a:rPr>
              <a:t> – </a:t>
            </a:r>
            <a:r>
              <a:rPr lang="en-US" altLang="en-US" sz="3200" b="1" dirty="0" err="1">
                <a:solidFill>
                  <a:srgbClr val="C00000"/>
                </a:solidFill>
              </a:rPr>
              <a:t>Đặc</a:t>
            </a:r>
            <a:r>
              <a:rPr lang="en-US" altLang="en-US" sz="3200" b="1" dirty="0">
                <a:solidFill>
                  <a:srgbClr val="C00000"/>
                </a:solidFill>
              </a:rPr>
              <a:t> </a:t>
            </a:r>
            <a:r>
              <a:rPr lang="en-US" altLang="en-US" sz="3200" b="1" dirty="0" err="1">
                <a:solidFill>
                  <a:srgbClr val="C00000"/>
                </a:solidFill>
              </a:rPr>
              <a:t>điểm</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endParaRPr lang="en-US" altLang="en-US" sz="3200" b="1" dirty="0">
              <a:solidFill>
                <a:srgbClr val="C00000"/>
              </a:solidFill>
            </a:endParaRP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vi-VN" sz="2400">
                <a:solidFill>
                  <a:srgbClr val="3333CC"/>
                </a:solidFill>
              </a:rPr>
              <a:t>Đặc điểm của dự án </a:t>
            </a:r>
          </a:p>
          <a:p>
            <a:r>
              <a:rPr lang="vi-VN" sz="2400"/>
              <a:t>Hoạt động để đạt tới mục tiêu xác định. </a:t>
            </a:r>
          </a:p>
          <a:p>
            <a:r>
              <a:rPr lang="vi-VN" sz="2400"/>
              <a:t>Có thời điểm bắt đầu và thời điểm kết thúc. </a:t>
            </a:r>
          </a:p>
          <a:p>
            <a:r>
              <a:rPr lang="en-US" sz="2400"/>
              <a:t>Có ràng buộc về kinh phí, thời gian và nguồn nhân lực. </a:t>
            </a:r>
          </a:p>
          <a:p>
            <a:r>
              <a:rPr lang="en-US" sz="2400"/>
              <a:t>Có nhiều rủi ro (không chắc chắn) </a:t>
            </a:r>
          </a:p>
          <a:p>
            <a:r>
              <a:rPr lang="vi-VN" sz="2400"/>
              <a:t>Nhiều thay đổi và nhiều vấn đề xuất hiện. </a:t>
            </a:r>
          </a:p>
          <a:p>
            <a:r>
              <a:rPr lang="vi-VN" sz="2400"/>
              <a:t>Được thực hiện bởi một tổ chức được thành lập tạm thời. </a:t>
            </a:r>
          </a:p>
          <a:p>
            <a:r>
              <a:rPr lang="vi-VN" sz="2400"/>
              <a:t>Nội dung công việc thay đổi khi các pha tiếp diễn. </a:t>
            </a:r>
          </a:p>
          <a:p>
            <a:r>
              <a:rPr lang="vi-VN" sz="2400"/>
              <a:t>Nhiều người và tổ chức có nhu cầu và mối quan tâm khác nhau cùng tham gia.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11</a:t>
            </a:fld>
            <a:endParaRPr lang="en-US" altLang="en-US"/>
          </a:p>
        </p:txBody>
      </p:sp>
    </p:spTree>
    <p:extLst>
      <p:ext uri="{BB962C8B-B14F-4D97-AF65-F5344CB8AC3E}">
        <p14:creationId xmlns:p14="http://schemas.microsoft.com/office/powerpoint/2010/main" val="96918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Tính chất của dự án</a:t>
            </a:r>
          </a:p>
        </p:txBody>
      </p:sp>
      <p:sp>
        <p:nvSpPr>
          <p:cNvPr id="6" name="Rectangle 3"/>
          <p:cNvSpPr>
            <a:spLocks noGrp="1" noChangeArrowheads="1"/>
          </p:cNvSpPr>
          <p:nvPr>
            <p:ph idx="4294967295"/>
          </p:nvPr>
        </p:nvSpPr>
        <p:spPr>
          <a:xfrm>
            <a:off x="381000" y="1219200"/>
            <a:ext cx="8305800" cy="4187825"/>
          </a:xfrm>
        </p:spPr>
        <p:txBody>
          <a:bodyPr lIns="182880" tIns="91440"/>
          <a:lstStyle/>
          <a:p>
            <a:pPr eaLnBrk="1" hangingPunct="1">
              <a:buFont typeface="Wingdings" pitchFamily="2" charset="2"/>
              <a:buChar char="§"/>
            </a:pPr>
            <a:r>
              <a:rPr lang="en-US" altLang="en-US" sz="2400"/>
              <a:t>Tính duy nhất</a:t>
            </a:r>
          </a:p>
          <a:p>
            <a:pPr eaLnBrk="1" hangingPunct="1">
              <a:buFont typeface="Wingdings" pitchFamily="2" charset="2"/>
              <a:buChar char="§"/>
            </a:pPr>
            <a:r>
              <a:rPr lang="en-US" altLang="en-US" sz="2400"/>
              <a:t>Dự án có mục đích và kết quả rõ ràng</a:t>
            </a:r>
          </a:p>
          <a:p>
            <a:pPr eaLnBrk="1" hangingPunct="1">
              <a:buFont typeface="Wingdings" pitchFamily="2" charset="2"/>
              <a:buChar char="§"/>
            </a:pPr>
            <a:r>
              <a:rPr lang="en-US" altLang="en-US" sz="2400"/>
              <a:t>Thời gian tồn tại của dự án có tính hữu hạn</a:t>
            </a:r>
          </a:p>
          <a:p>
            <a:pPr eaLnBrk="1" hangingPunct="1">
              <a:buFont typeface="Wingdings" pitchFamily="2" charset="2"/>
              <a:buChar char="§"/>
            </a:pPr>
            <a:r>
              <a:rPr lang="en-US" altLang="en-US" sz="2400"/>
              <a:t>Bị giới hạn bởi các nguồn lực hạn chế</a:t>
            </a:r>
          </a:p>
          <a:p>
            <a:pPr eaLnBrk="1" hangingPunct="1">
              <a:buFont typeface="Wingdings" pitchFamily="2" charset="2"/>
              <a:buChar char="§"/>
            </a:pPr>
            <a:r>
              <a:rPr lang="en-US" altLang="en-US" sz="2400"/>
              <a:t>Dự án thường mang tính rủi ro cao</a:t>
            </a:r>
          </a:p>
          <a:p>
            <a:pPr eaLnBrk="1" hangingPunct="1">
              <a:buFont typeface="Wingdings" pitchFamily="2" charset="2"/>
              <a:buChar char="§"/>
            </a:pPr>
            <a:r>
              <a:rPr lang="en-US" altLang="en-US" sz="2400"/>
              <a:t>Dự án liên quan đến nhiều bên</a:t>
            </a:r>
          </a:p>
          <a:p>
            <a:pPr marL="0" indent="0" eaLnBrk="1" hangingPunct="1">
              <a:buNone/>
            </a:pPr>
            <a:endParaRPr lang="en-US" altLang="en-US" sz="24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12</a:t>
            </a:fld>
            <a:endParaRPr lang="en-US" altLang="en-US"/>
          </a:p>
        </p:txBody>
      </p:sp>
    </p:spTree>
    <p:extLst>
      <p:ext uri="{BB962C8B-B14F-4D97-AF65-F5344CB8AC3E}">
        <p14:creationId xmlns:p14="http://schemas.microsoft.com/office/powerpoint/2010/main" val="32365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Tính chất của dự án</a:t>
            </a:r>
          </a:p>
        </p:txBody>
      </p:sp>
      <p:sp>
        <p:nvSpPr>
          <p:cNvPr id="6" name="Rectangle 3"/>
          <p:cNvSpPr>
            <a:spLocks noGrp="1" noChangeArrowheads="1"/>
          </p:cNvSpPr>
          <p:nvPr>
            <p:ph idx="4294967295"/>
          </p:nvPr>
        </p:nvSpPr>
        <p:spPr>
          <a:xfrm>
            <a:off x="990600" y="838200"/>
            <a:ext cx="8305800" cy="4187825"/>
          </a:xfrm>
        </p:spPr>
        <p:txBody>
          <a:bodyPr lIns="182880" tIns="91440"/>
          <a:lstStyle/>
          <a:p>
            <a:pPr marL="0" indent="0" eaLnBrk="1" hangingPunct="1">
              <a:buNone/>
            </a:pPr>
            <a:r>
              <a:rPr lang="vi-VN" sz="2400" b="1">
                <a:solidFill>
                  <a:srgbClr val="FF00FF"/>
                </a:solidFill>
              </a:rPr>
              <a:t>Ph</a:t>
            </a:r>
            <a:r>
              <a:rPr lang="en-US" sz="2400" b="1">
                <a:solidFill>
                  <a:srgbClr val="FF00FF"/>
                </a:solidFill>
              </a:rPr>
              <a:t>â</a:t>
            </a:r>
            <a:r>
              <a:rPr lang="vi-VN" sz="2400" b="1">
                <a:solidFill>
                  <a:srgbClr val="FF00FF"/>
                </a:solidFill>
              </a:rPr>
              <a:t>n biệt hoạt động dự </a:t>
            </a:r>
            <a:r>
              <a:rPr lang="en-US" sz="2400" b="1">
                <a:solidFill>
                  <a:srgbClr val="FF00FF"/>
                </a:solidFill>
              </a:rPr>
              <a:t>á</a:t>
            </a:r>
            <a:r>
              <a:rPr lang="vi-VN" sz="2400" b="1">
                <a:solidFill>
                  <a:srgbClr val="FF00FF"/>
                </a:solidFill>
              </a:rPr>
              <a:t>n v</a:t>
            </a:r>
            <a:r>
              <a:rPr lang="en-US" sz="2400" b="1">
                <a:solidFill>
                  <a:srgbClr val="FF00FF"/>
                </a:solidFill>
              </a:rPr>
              <a:t>à</a:t>
            </a:r>
            <a:r>
              <a:rPr lang="vi-VN" sz="2400" b="1">
                <a:solidFill>
                  <a:srgbClr val="FF00FF"/>
                </a:solidFill>
              </a:rPr>
              <a:t> c</a:t>
            </a:r>
            <a:r>
              <a:rPr lang="en-US" sz="2400" b="1">
                <a:solidFill>
                  <a:srgbClr val="FF00FF"/>
                </a:solidFill>
              </a:rPr>
              <a:t>á</a:t>
            </a:r>
            <a:r>
              <a:rPr lang="vi-VN" sz="2400" b="1">
                <a:solidFill>
                  <a:srgbClr val="FF00FF"/>
                </a:solidFill>
              </a:rPr>
              <a:t>c hoạt động nghiệp vụ</a:t>
            </a:r>
            <a:endParaRPr lang="en-US" altLang="en-US" sz="2400" b="1">
              <a:solidFill>
                <a:srgbClr val="FF00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022330483"/>
              </p:ext>
            </p:extLst>
          </p:nvPr>
        </p:nvGraphicFramePr>
        <p:xfrm>
          <a:off x="76200" y="1219200"/>
          <a:ext cx="9067800" cy="5308600"/>
        </p:xfrm>
        <a:graphic>
          <a:graphicData uri="http://schemas.openxmlformats.org/drawingml/2006/table">
            <a:tbl>
              <a:tblPr firstRow="1" bandRow="1">
                <a:tableStyleId>{5940675A-B579-460E-94D1-54222C63F5DA}</a:tableStyleId>
              </a:tblPr>
              <a:tblGrid>
                <a:gridCol w="53340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523240">
                <a:tc>
                  <a:txBody>
                    <a:bodyPr/>
                    <a:lstStyle/>
                    <a:p>
                      <a:pPr algn="ctr"/>
                      <a:r>
                        <a:rPr lang="vi-VN" sz="1800" b="1" i="0" u="none" strike="noStrike" kern="1200" baseline="0">
                          <a:solidFill>
                            <a:schemeClr val="tx1"/>
                          </a:solidFill>
                          <a:latin typeface="+mn-lt"/>
                          <a:ea typeface="+mn-ea"/>
                          <a:cs typeface="+mn-cs"/>
                        </a:rPr>
                        <a:t>Hoạt động dự </a:t>
                      </a:r>
                      <a:r>
                        <a:rPr lang="en-US" sz="1800" b="1" i="0" u="none" strike="noStrike" kern="1200" baseline="0">
                          <a:solidFill>
                            <a:schemeClr val="tx1"/>
                          </a:solidFill>
                          <a:latin typeface="+mn-lt"/>
                          <a:ea typeface="+mn-ea"/>
                          <a:cs typeface="+mn-cs"/>
                        </a:rPr>
                        <a:t>á</a:t>
                      </a:r>
                      <a:r>
                        <a:rPr lang="vi-VN" sz="1800" b="1" i="0" u="none" strike="noStrike" kern="1200" baseline="0">
                          <a:solidFill>
                            <a:schemeClr val="tx1"/>
                          </a:solidFill>
                          <a:latin typeface="+mn-lt"/>
                          <a:ea typeface="+mn-ea"/>
                          <a:cs typeface="+mn-cs"/>
                        </a:rPr>
                        <a:t>n</a:t>
                      </a:r>
                      <a:endParaRPr lang="en-US" b="1"/>
                    </a:p>
                  </a:txBody>
                  <a:tcPr>
                    <a:solidFill>
                      <a:schemeClr val="accent3">
                        <a:lumMod val="75000"/>
                      </a:schemeClr>
                    </a:solidFill>
                  </a:tcPr>
                </a:tc>
                <a:tc>
                  <a:txBody>
                    <a:bodyPr/>
                    <a:lstStyle/>
                    <a:p>
                      <a:pPr algn="ctr"/>
                      <a:r>
                        <a:rPr lang="vi-VN" sz="1800" b="1" i="0" u="none" strike="noStrike" kern="1200" baseline="0">
                          <a:solidFill>
                            <a:schemeClr val="tx1"/>
                          </a:solidFill>
                          <a:latin typeface="+mn-lt"/>
                          <a:ea typeface="+mn-ea"/>
                          <a:cs typeface="+mn-cs"/>
                        </a:rPr>
                        <a:t>Hoạt động nghiệp vụ</a:t>
                      </a:r>
                      <a:endParaRPr lang="en-US" b="1"/>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vi-VN" sz="1900" b="0" i="0" u="none" strike="noStrike" kern="1200" baseline="0">
                          <a:solidFill>
                            <a:schemeClr val="tx1"/>
                          </a:solidFill>
                          <a:latin typeface="+mn-lt"/>
                          <a:ea typeface="+mn-ea"/>
                          <a:cs typeface="+mn-cs"/>
                        </a:rPr>
                        <a:t>Tạo ra một sản phẩm x</a:t>
                      </a:r>
                      <a:r>
                        <a:rPr lang="en-US" sz="1900" b="0" i="0" u="none" strike="noStrike" kern="1200" baseline="0">
                          <a:solidFill>
                            <a:schemeClr val="tx1"/>
                          </a:solidFill>
                          <a:latin typeface="+mn-lt"/>
                          <a:ea typeface="+mn-ea"/>
                          <a:cs typeface="+mn-cs"/>
                        </a:rPr>
                        <a:t>á</a:t>
                      </a:r>
                      <a:r>
                        <a:rPr lang="vi-VN" sz="1900" b="0" i="0" u="none" strike="noStrike" kern="1200" baseline="0">
                          <a:solidFill>
                            <a:schemeClr val="tx1"/>
                          </a:solidFill>
                          <a:latin typeface="+mn-lt"/>
                          <a:ea typeface="+mn-ea"/>
                          <a:cs typeface="+mn-cs"/>
                        </a:rPr>
                        <a:t>c định</a:t>
                      </a:r>
                      <a:endParaRPr lang="en-US" sz="1900"/>
                    </a:p>
                  </a:txBody>
                  <a:tcPr/>
                </a:tc>
                <a:tc>
                  <a:txBody>
                    <a:bodyPr/>
                    <a:lstStyle/>
                    <a:p>
                      <a:r>
                        <a:rPr lang="en-US" sz="1900" b="0" i="0" u="none" strike="noStrike" kern="1200" baseline="0">
                          <a:solidFill>
                            <a:schemeClr val="tx1"/>
                          </a:solidFill>
                          <a:latin typeface="+mn-lt"/>
                          <a:ea typeface="+mn-ea"/>
                          <a:cs typeface="+mn-cs"/>
                        </a:rPr>
                        <a:t>Cho ra cùng một sản phẩm</a:t>
                      </a:r>
                      <a:endParaRPr lang="en-US" sz="1900"/>
                    </a:p>
                  </a:txBody>
                  <a:tcPr/>
                </a:tc>
                <a:extLst>
                  <a:ext uri="{0D108BD9-81ED-4DB2-BD59-A6C34878D82A}">
                    <a16:rowId xmlns:a16="http://schemas.microsoft.com/office/drawing/2014/main" val="10001"/>
                  </a:ext>
                </a:extLst>
              </a:tr>
              <a:tr h="370840">
                <a:tc>
                  <a:txBody>
                    <a:bodyPr/>
                    <a:lstStyle/>
                    <a:p>
                      <a:r>
                        <a:rPr lang="vi-VN" sz="1900" b="0" i="0" u="none" strike="noStrike" kern="1200" baseline="0">
                          <a:solidFill>
                            <a:schemeClr val="tx1"/>
                          </a:solidFill>
                          <a:latin typeface="+mn-lt"/>
                          <a:ea typeface="+mn-ea"/>
                          <a:cs typeface="+mn-cs"/>
                        </a:rPr>
                        <a:t>C</a:t>
                      </a:r>
                      <a:r>
                        <a:rPr lang="en-US" sz="1900" b="0" i="0" u="none" strike="noStrike" kern="1200" baseline="0">
                          <a:solidFill>
                            <a:schemeClr val="tx1"/>
                          </a:solidFill>
                          <a:latin typeface="+mn-lt"/>
                          <a:ea typeface="+mn-ea"/>
                          <a:cs typeface="+mn-cs"/>
                        </a:rPr>
                        <a:t>ó</a:t>
                      </a:r>
                      <a:r>
                        <a:rPr lang="vi-VN" sz="1900" b="0" i="0" u="none" strike="noStrike" kern="1200" baseline="0">
                          <a:solidFill>
                            <a:schemeClr val="tx1"/>
                          </a:solidFill>
                          <a:latin typeface="+mn-lt"/>
                          <a:ea typeface="+mn-ea"/>
                          <a:cs typeface="+mn-cs"/>
                        </a:rPr>
                        <a:t> ng</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y khởi đầu v</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 ng</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y kết th</a:t>
                      </a:r>
                      <a:r>
                        <a:rPr lang="en-US" sz="1900" b="0" i="0" u="none" strike="noStrike" kern="1200" baseline="0">
                          <a:solidFill>
                            <a:schemeClr val="tx1"/>
                          </a:solidFill>
                          <a:latin typeface="+mn-lt"/>
                          <a:ea typeface="+mn-ea"/>
                          <a:cs typeface="+mn-cs"/>
                        </a:rPr>
                        <a:t>ú</a:t>
                      </a:r>
                      <a:r>
                        <a:rPr lang="vi-VN" sz="1900" b="0" i="0" u="none" strike="noStrike" kern="1200" baseline="0">
                          <a:solidFill>
                            <a:schemeClr val="tx1"/>
                          </a:solidFill>
                          <a:latin typeface="+mn-lt"/>
                          <a:ea typeface="+mn-ea"/>
                          <a:cs typeface="+mn-cs"/>
                        </a:rPr>
                        <a:t>c</a:t>
                      </a:r>
                      <a:endParaRPr lang="en-US" sz="1900"/>
                    </a:p>
                  </a:txBody>
                  <a:tcPr/>
                </a:tc>
                <a:tc>
                  <a:txBody>
                    <a:bodyPr/>
                    <a:lstStyle/>
                    <a:p>
                      <a:r>
                        <a:rPr lang="en-US" sz="1900" b="0" i="0" u="none" strike="noStrike" kern="1200" baseline="0">
                          <a:solidFill>
                            <a:schemeClr val="tx1"/>
                          </a:solidFill>
                          <a:latin typeface="+mn-lt"/>
                          <a:ea typeface="+mn-ea"/>
                          <a:cs typeface="+mn-cs"/>
                        </a:rPr>
                        <a:t>Liên tục</a:t>
                      </a:r>
                      <a:endParaRPr lang="en-US" sz="1900"/>
                    </a:p>
                  </a:txBody>
                  <a:tcPr/>
                </a:tc>
                <a:extLst>
                  <a:ext uri="{0D108BD9-81ED-4DB2-BD59-A6C34878D82A}">
                    <a16:rowId xmlns:a16="http://schemas.microsoft.com/office/drawing/2014/main" val="10002"/>
                  </a:ext>
                </a:extLst>
              </a:tr>
              <a:tr h="370840">
                <a:tc>
                  <a:txBody>
                    <a:bodyPr/>
                    <a:lstStyle/>
                    <a:p>
                      <a:r>
                        <a:rPr lang="en-US" sz="1900" b="0" i="0" u="none" strike="noStrike" kern="1200" baseline="0">
                          <a:solidFill>
                            <a:schemeClr val="tx1"/>
                          </a:solidFill>
                          <a:latin typeface="+mn-lt"/>
                          <a:ea typeface="+mn-ea"/>
                          <a:cs typeface="+mn-cs"/>
                        </a:rPr>
                        <a:t>Đội ngũ nhiều chuyên môn khác nhau=&gt; Khó trao</a:t>
                      </a:r>
                    </a:p>
                    <a:p>
                      <a:r>
                        <a:rPr lang="vi-VN" sz="1900" b="0" i="0" u="none" strike="noStrike" kern="1200" baseline="0">
                          <a:solidFill>
                            <a:schemeClr val="tx1"/>
                          </a:solidFill>
                          <a:latin typeface="+mn-lt"/>
                          <a:ea typeface="+mn-ea"/>
                          <a:cs typeface="+mn-cs"/>
                        </a:rPr>
                        <a:t>Đổi</a:t>
                      </a:r>
                      <a:r>
                        <a:rPr lang="en-US" sz="1900" b="0" i="0" u="none" strike="noStrike" kern="1200" baseline="0">
                          <a:solidFill>
                            <a:schemeClr val="tx1"/>
                          </a:solidFill>
                          <a:latin typeface="+mn-lt"/>
                          <a:ea typeface="+mn-ea"/>
                          <a:cs typeface="+mn-cs"/>
                          <a:sym typeface="Wingdings" panose="05000000000000000000" pitchFamily="2" charset="2"/>
                        </a:rPr>
                        <a:t></a:t>
                      </a:r>
                      <a:r>
                        <a:rPr lang="vi-VN" sz="1900" b="0" i="0" u="none" strike="noStrike" kern="1200" baseline="0">
                          <a:solidFill>
                            <a:schemeClr val="tx1"/>
                          </a:solidFill>
                          <a:latin typeface="+mn-lt"/>
                          <a:ea typeface="+mn-ea"/>
                          <a:cs typeface="+mn-cs"/>
                        </a:rPr>
                        <a:t> Ngại chia xẻ th</a:t>
                      </a:r>
                      <a:r>
                        <a:rPr lang="en-US" sz="1900" b="0" i="0" u="none" strike="noStrike" kern="1200" baseline="0">
                          <a:solidFill>
                            <a:schemeClr val="tx1"/>
                          </a:solidFill>
                          <a:latin typeface="+mn-lt"/>
                          <a:ea typeface="+mn-ea"/>
                          <a:cs typeface="+mn-cs"/>
                        </a:rPr>
                        <a:t>ô</a:t>
                      </a:r>
                      <a:r>
                        <a:rPr lang="vi-VN" sz="1900" b="0" i="0" u="none" strike="noStrike" kern="1200" baseline="0">
                          <a:solidFill>
                            <a:schemeClr val="tx1"/>
                          </a:solidFill>
                          <a:latin typeface="+mn-lt"/>
                          <a:ea typeface="+mn-ea"/>
                          <a:cs typeface="+mn-cs"/>
                        </a:rPr>
                        <a:t>ng tin</a:t>
                      </a:r>
                      <a:endParaRPr lang="en-US" sz="1900"/>
                    </a:p>
                  </a:txBody>
                  <a:tcPr/>
                </a:tc>
                <a:tc>
                  <a:txBody>
                    <a:bodyPr/>
                    <a:lstStyle/>
                    <a:p>
                      <a:r>
                        <a:rPr lang="fr-FR" sz="1900" b="0" i="0" u="none" strike="noStrike" kern="1200" baseline="0">
                          <a:solidFill>
                            <a:schemeClr val="tx1"/>
                          </a:solidFill>
                          <a:latin typeface="+mn-lt"/>
                          <a:ea typeface="+mn-ea"/>
                          <a:cs typeface="+mn-cs"/>
                        </a:rPr>
                        <a:t>Các kỹ năng chuyên môn </a:t>
                      </a:r>
                      <a:r>
                        <a:rPr lang="en-US" sz="1900" b="0" i="0" u="none" strike="noStrike" kern="1200" baseline="0">
                          <a:solidFill>
                            <a:schemeClr val="tx1"/>
                          </a:solidFill>
                          <a:latin typeface="+mn-lt"/>
                          <a:ea typeface="+mn-ea"/>
                          <a:cs typeface="+mn-cs"/>
                        </a:rPr>
                        <a:t>Hóa</a:t>
                      </a:r>
                      <a:endParaRPr lang="en-US" sz="1900"/>
                    </a:p>
                  </a:txBody>
                  <a:tcPr/>
                </a:tc>
                <a:extLst>
                  <a:ext uri="{0D108BD9-81ED-4DB2-BD59-A6C34878D82A}">
                    <a16:rowId xmlns:a16="http://schemas.microsoft.com/office/drawing/2014/main" val="10003"/>
                  </a:ext>
                </a:extLst>
              </a:tr>
              <a:tr h="370840">
                <a:tc>
                  <a:txBody>
                    <a:bodyPr/>
                    <a:lstStyle/>
                    <a:p>
                      <a:r>
                        <a:rPr lang="en-US" sz="1900" b="0" i="0" u="none" strike="noStrike" kern="1200" baseline="0" dirty="0" err="1">
                          <a:solidFill>
                            <a:schemeClr val="tx1"/>
                          </a:solidFill>
                          <a:latin typeface="+mn-lt"/>
                          <a:ea typeface="+mn-ea"/>
                          <a:cs typeface="+mn-cs"/>
                        </a:rPr>
                        <a:t>Đội</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hình</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tạm</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thời</a:t>
                      </a:r>
                      <a:endParaRPr lang="en-US" sz="1900" b="0" i="0" u="none" strike="noStrike" kern="1200" baseline="0" dirty="0">
                        <a:solidFill>
                          <a:schemeClr val="tx1"/>
                        </a:solidFill>
                        <a:latin typeface="+mn-lt"/>
                        <a:ea typeface="+mn-ea"/>
                        <a:cs typeface="+mn-cs"/>
                      </a:endParaRPr>
                    </a:p>
                    <a:p>
                      <a:r>
                        <a:rPr lang="en-US" sz="1900" b="0" i="0" u="none" strike="noStrike" kern="1200" baseline="0" dirty="0" err="1">
                          <a:solidFill>
                            <a:schemeClr val="tx1"/>
                          </a:solidFill>
                          <a:latin typeface="+mn-lt"/>
                          <a:ea typeface="+mn-ea"/>
                          <a:cs typeface="+mn-cs"/>
                        </a:rPr>
                        <a:t>Khó</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xây</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dựng</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ngay</a:t>
                      </a:r>
                      <a:r>
                        <a:rPr lang="en-US" sz="1900" b="0" i="0" u="none" strike="noStrike" kern="1200" baseline="0" dirty="0">
                          <a:solidFill>
                            <a:schemeClr val="tx1"/>
                          </a:solidFill>
                          <a:latin typeface="+mn-lt"/>
                          <a:ea typeface="+mn-ea"/>
                          <a:cs typeface="+mn-cs"/>
                        </a:rPr>
                        <a:t> 1 </a:t>
                      </a:r>
                      <a:r>
                        <a:rPr lang="en-US" sz="1900" b="0" i="0" u="none" strike="noStrike" kern="1200" baseline="0" dirty="0" err="1">
                          <a:solidFill>
                            <a:schemeClr val="tx1"/>
                          </a:solidFill>
                          <a:latin typeface="+mn-lt"/>
                          <a:ea typeface="+mn-ea"/>
                          <a:cs typeface="+mn-cs"/>
                        </a:rPr>
                        <a:t>lúc</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tinh</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thần</a:t>
                      </a:r>
                      <a:r>
                        <a:rPr lang="en-US" sz="1900" b="0" i="0" u="none" strike="noStrike" kern="1200" baseline="0" dirty="0">
                          <a:solidFill>
                            <a:schemeClr val="tx1"/>
                          </a:solidFill>
                          <a:latin typeface="+mn-lt"/>
                          <a:ea typeface="+mn-ea"/>
                          <a:cs typeface="+mn-cs"/>
                        </a:rPr>
                        <a:t> </a:t>
                      </a:r>
                      <a:r>
                        <a:rPr lang="vi-VN" sz="1900" b="0" i="0" u="none" strike="noStrike" kern="1200" baseline="0" dirty="0">
                          <a:solidFill>
                            <a:schemeClr val="tx1"/>
                          </a:solidFill>
                          <a:latin typeface="+mn-lt"/>
                          <a:ea typeface="+mn-ea"/>
                          <a:cs typeface="+mn-cs"/>
                        </a:rPr>
                        <a:t>đồng đội</a:t>
                      </a:r>
                      <a:endParaRPr lang="en-US" sz="1900" b="0" i="0" u="none" strike="noStrike" kern="1200" baseline="0" dirty="0">
                        <a:solidFill>
                          <a:schemeClr val="tx1"/>
                        </a:solidFill>
                        <a:latin typeface="+mn-lt"/>
                        <a:ea typeface="+mn-ea"/>
                        <a:cs typeface="+mn-cs"/>
                      </a:endParaRPr>
                    </a:p>
                    <a:p>
                      <a:r>
                        <a:rPr lang="vi-VN" sz="1900" b="0" i="0" u="none" strike="noStrike" kern="1200" baseline="0" dirty="0">
                          <a:solidFill>
                            <a:schemeClr val="tx1"/>
                          </a:solidFill>
                          <a:latin typeface="+mn-lt"/>
                          <a:ea typeface="+mn-ea"/>
                          <a:cs typeface="+mn-cs"/>
                        </a:rPr>
                        <a:t>Kh</a:t>
                      </a:r>
                      <a:r>
                        <a:rPr lang="en-US" sz="1900" b="0" i="0" u="none" strike="noStrike" kern="1200" baseline="0" dirty="0">
                          <a:solidFill>
                            <a:schemeClr val="tx1"/>
                          </a:solidFill>
                          <a:latin typeface="+mn-lt"/>
                          <a:ea typeface="+mn-ea"/>
                          <a:cs typeface="+mn-cs"/>
                        </a:rPr>
                        <a:t>ó</a:t>
                      </a:r>
                      <a:r>
                        <a:rPr lang="vi-VN" sz="1900" b="0" i="0" u="none" strike="noStrike" kern="1200" baseline="0" dirty="0">
                          <a:solidFill>
                            <a:schemeClr val="tx1"/>
                          </a:solidFill>
                          <a:latin typeface="+mn-lt"/>
                          <a:ea typeface="+mn-ea"/>
                          <a:cs typeface="+mn-cs"/>
                        </a:rPr>
                        <a:t> c</a:t>
                      </a:r>
                      <a:r>
                        <a:rPr lang="en-US" sz="1900" b="0" i="0" u="none" strike="noStrike" kern="1200" baseline="0" dirty="0">
                          <a:solidFill>
                            <a:schemeClr val="tx1"/>
                          </a:solidFill>
                          <a:latin typeface="+mn-lt"/>
                          <a:ea typeface="+mn-ea"/>
                          <a:cs typeface="+mn-cs"/>
                        </a:rPr>
                        <a:t>ó</a:t>
                      </a:r>
                      <a:r>
                        <a:rPr lang="vi-VN" sz="1900" b="0" i="0" u="none" strike="noStrike" kern="1200" baseline="0" dirty="0">
                          <a:solidFill>
                            <a:schemeClr val="tx1"/>
                          </a:solidFill>
                          <a:latin typeface="+mn-lt"/>
                          <a:ea typeface="+mn-ea"/>
                          <a:cs typeface="+mn-cs"/>
                        </a:rPr>
                        <a:t> điều kiện đ</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o tạo th</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nh vi</a:t>
                      </a:r>
                      <a:r>
                        <a:rPr lang="en-US" sz="1900" b="0" i="0" u="none" strike="noStrike" kern="1200" baseline="0" dirty="0">
                          <a:solidFill>
                            <a:schemeClr val="tx1"/>
                          </a:solidFill>
                          <a:latin typeface="+mn-lt"/>
                          <a:ea typeface="+mn-ea"/>
                          <a:cs typeface="+mn-cs"/>
                        </a:rPr>
                        <a:t>ê</a:t>
                      </a:r>
                      <a:r>
                        <a:rPr lang="vi-VN" sz="1900" b="0" i="0" u="none" strike="noStrike" kern="1200" baseline="0" dirty="0">
                          <a:solidFill>
                            <a:schemeClr val="tx1"/>
                          </a:solidFill>
                          <a:latin typeface="+mn-lt"/>
                          <a:ea typeface="+mn-ea"/>
                          <a:cs typeface="+mn-cs"/>
                        </a:rPr>
                        <a:t>n trong</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nhóm</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trong</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khi</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cần</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phải</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sẵn</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sàng</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ngay</a:t>
                      </a:r>
                      <a:endParaRPr lang="en-US" sz="1900" dirty="0"/>
                    </a:p>
                  </a:txBody>
                  <a:tcPr/>
                </a:tc>
                <a:tc>
                  <a:txBody>
                    <a:bodyPr/>
                    <a:lstStyle/>
                    <a:p>
                      <a:r>
                        <a:rPr lang="vi-VN" sz="1900" b="0" i="0" u="none" strike="noStrike" kern="1200" baseline="0">
                          <a:solidFill>
                            <a:schemeClr val="tx1"/>
                          </a:solidFill>
                          <a:latin typeface="+mn-lt"/>
                          <a:ea typeface="+mn-ea"/>
                          <a:cs typeface="+mn-cs"/>
                        </a:rPr>
                        <a:t>Tổ chức ổn định</a:t>
                      </a:r>
                      <a:endParaRPr lang="en-US" sz="1900" b="0" i="0" u="none" strike="noStrike" kern="1200" baseline="0">
                        <a:solidFill>
                          <a:schemeClr val="tx1"/>
                        </a:solidFill>
                        <a:latin typeface="+mn-lt"/>
                        <a:ea typeface="+mn-ea"/>
                        <a:cs typeface="+mn-cs"/>
                      </a:endParaRPr>
                    </a:p>
                    <a:p>
                      <a:r>
                        <a:rPr lang="vi-VN" sz="1900" b="0" i="0" u="none" strike="noStrike" kern="1200" baseline="0">
                          <a:solidFill>
                            <a:schemeClr val="tx1"/>
                          </a:solidFill>
                          <a:latin typeface="+mn-lt"/>
                          <a:ea typeface="+mn-ea"/>
                          <a:cs typeface="+mn-cs"/>
                        </a:rPr>
                        <a:t>C</a:t>
                      </a:r>
                      <a:r>
                        <a:rPr lang="en-US" sz="1900" b="0" i="0" u="none" strike="noStrike" kern="1200" baseline="0">
                          <a:solidFill>
                            <a:schemeClr val="tx1"/>
                          </a:solidFill>
                          <a:latin typeface="+mn-lt"/>
                          <a:ea typeface="+mn-ea"/>
                          <a:cs typeface="+mn-cs"/>
                        </a:rPr>
                        <a:t>ó</a:t>
                      </a:r>
                      <a:r>
                        <a:rPr lang="vi-VN" sz="1900" b="0" i="0" u="none" strike="noStrike" kern="1200" baseline="0">
                          <a:solidFill>
                            <a:schemeClr val="tx1"/>
                          </a:solidFill>
                          <a:latin typeface="+mn-lt"/>
                          <a:ea typeface="+mn-ea"/>
                          <a:cs typeface="+mn-cs"/>
                        </a:rPr>
                        <a:t> điều</a:t>
                      </a:r>
                      <a:r>
                        <a:rPr lang="en-US" sz="1900" b="0" i="0" u="none" strike="noStrike" kern="1200" baseline="0">
                          <a:solidFill>
                            <a:schemeClr val="tx1"/>
                          </a:solidFill>
                          <a:latin typeface="+mn-lt"/>
                          <a:ea typeface="+mn-ea"/>
                          <a:cs typeface="+mn-cs"/>
                        </a:rPr>
                        <a:t> </a:t>
                      </a:r>
                      <a:r>
                        <a:rPr lang="vi-VN" sz="1900" b="0" i="0" u="none" strike="noStrike" kern="1200" baseline="0">
                          <a:solidFill>
                            <a:schemeClr val="tx1"/>
                          </a:solidFill>
                          <a:latin typeface="+mn-lt"/>
                          <a:ea typeface="+mn-ea"/>
                          <a:cs typeface="+mn-cs"/>
                        </a:rPr>
                        <a:t>kiện đ</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o tạo, n</a:t>
                      </a:r>
                      <a:r>
                        <a:rPr lang="en-US" sz="1900" b="0" i="0" u="none" strike="noStrike" kern="1200" baseline="0">
                          <a:solidFill>
                            <a:schemeClr val="tx1"/>
                          </a:solidFill>
                          <a:latin typeface="+mn-lt"/>
                          <a:ea typeface="+mn-ea"/>
                          <a:cs typeface="+mn-cs"/>
                        </a:rPr>
                        <a:t>â</a:t>
                      </a:r>
                      <a:r>
                        <a:rPr lang="vi-VN" sz="1900" b="0" i="0" u="none" strike="noStrike" kern="1200" baseline="0">
                          <a:solidFill>
                            <a:schemeClr val="tx1"/>
                          </a:solidFill>
                          <a:latin typeface="+mn-lt"/>
                          <a:ea typeface="+mn-ea"/>
                          <a:cs typeface="+mn-cs"/>
                        </a:rPr>
                        <a:t>ng cấp c</a:t>
                      </a:r>
                      <a:r>
                        <a:rPr lang="en-US" sz="1900" b="0" i="0" u="none" strike="noStrike" kern="1200" baseline="0">
                          <a:solidFill>
                            <a:schemeClr val="tx1"/>
                          </a:solidFill>
                          <a:latin typeface="+mn-lt"/>
                          <a:ea typeface="+mn-ea"/>
                          <a:cs typeface="+mn-cs"/>
                        </a:rPr>
                        <a:t>á</a:t>
                      </a:r>
                      <a:r>
                        <a:rPr lang="vi-VN" sz="1900" b="0" i="0" u="none" strike="noStrike" kern="1200" baseline="0">
                          <a:solidFill>
                            <a:schemeClr val="tx1"/>
                          </a:solidFill>
                          <a:latin typeface="+mn-lt"/>
                          <a:ea typeface="+mn-ea"/>
                          <a:cs typeface="+mn-cs"/>
                        </a:rPr>
                        <a:t>c</a:t>
                      </a:r>
                      <a:r>
                        <a:rPr lang="en-US" sz="1900" b="0" i="0" u="none" strike="noStrike" kern="1200" baseline="0">
                          <a:solidFill>
                            <a:schemeClr val="tx1"/>
                          </a:solidFill>
                          <a:latin typeface="+mn-lt"/>
                          <a:ea typeface="+mn-ea"/>
                          <a:cs typeface="+mn-cs"/>
                        </a:rPr>
                        <a:t> thành viên trong nhóm</a:t>
                      </a:r>
                      <a:endParaRPr lang="en-US" sz="1900"/>
                    </a:p>
                  </a:txBody>
                  <a:tcPr/>
                </a:tc>
                <a:extLst>
                  <a:ext uri="{0D108BD9-81ED-4DB2-BD59-A6C34878D82A}">
                    <a16:rowId xmlns:a16="http://schemas.microsoft.com/office/drawing/2014/main" val="10004"/>
                  </a:ext>
                </a:extLst>
              </a:tr>
              <a:tr h="370840">
                <a:tc>
                  <a:txBody>
                    <a:bodyPr/>
                    <a:lstStyle/>
                    <a:p>
                      <a:r>
                        <a:rPr lang="en-US" sz="1900" b="0" i="0" u="none" strike="noStrike" kern="1200" baseline="0">
                          <a:solidFill>
                            <a:schemeClr val="tx1"/>
                          </a:solidFill>
                          <a:latin typeface="+mn-lt"/>
                          <a:ea typeface="+mn-ea"/>
                          <a:cs typeface="+mn-cs"/>
                        </a:rPr>
                        <a:t>Dự án chỉ làm 1 lần</a:t>
                      </a:r>
                      <a:endParaRPr lang="en-US" sz="1900"/>
                    </a:p>
                  </a:txBody>
                  <a:tcPr/>
                </a:tc>
                <a:tc>
                  <a:txBody>
                    <a:bodyPr/>
                    <a:lstStyle/>
                    <a:p>
                      <a:r>
                        <a:rPr lang="en-US" sz="1900" b="0" i="0" u="none" strike="noStrike" kern="1200" baseline="0">
                          <a:solidFill>
                            <a:schemeClr val="tx1"/>
                          </a:solidFill>
                          <a:latin typeface="+mn-lt"/>
                          <a:ea typeface="+mn-ea"/>
                          <a:cs typeface="+mn-cs"/>
                        </a:rPr>
                        <a:t>Công việc lặp lại và dễ hiểu</a:t>
                      </a:r>
                      <a:endParaRPr lang="en-US" sz="1900"/>
                    </a:p>
                  </a:txBody>
                  <a:tcPr/>
                </a:tc>
                <a:extLst>
                  <a:ext uri="{0D108BD9-81ED-4DB2-BD59-A6C34878D82A}">
                    <a16:rowId xmlns:a16="http://schemas.microsoft.com/office/drawing/2014/main" val="10005"/>
                  </a:ext>
                </a:extLst>
              </a:tr>
              <a:tr h="370840">
                <a:tc>
                  <a:txBody>
                    <a:bodyPr/>
                    <a:lstStyle/>
                    <a:p>
                      <a:r>
                        <a:rPr lang="vi-VN" sz="1900" b="0" i="0" u="none" strike="noStrike" kern="1200" baseline="0" dirty="0">
                          <a:solidFill>
                            <a:schemeClr val="tx1"/>
                          </a:solidFill>
                          <a:latin typeface="+mn-lt"/>
                          <a:ea typeface="+mn-ea"/>
                          <a:cs typeface="+mn-cs"/>
                        </a:rPr>
                        <a:t>L</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m việc theo kế hoạch trong một chi ph</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 được cấp</a:t>
                      </a:r>
                      <a:endParaRPr lang="en-US" sz="1900" dirty="0"/>
                    </a:p>
                  </a:txBody>
                  <a:tcPr/>
                </a:tc>
                <a:tc>
                  <a:txBody>
                    <a:bodyPr/>
                    <a:lstStyle/>
                    <a:p>
                      <a:r>
                        <a:rPr lang="sv-SE" sz="1900" b="0" i="0" u="none" strike="noStrike" kern="1200" baseline="0" dirty="0">
                          <a:solidFill>
                            <a:schemeClr val="tx1"/>
                          </a:solidFill>
                          <a:latin typeface="+mn-lt"/>
                          <a:ea typeface="+mn-ea"/>
                          <a:cs typeface="+mn-cs"/>
                        </a:rPr>
                        <a:t>Làm việc trong một kinh</a:t>
                      </a:r>
                    </a:p>
                    <a:p>
                      <a:r>
                        <a:rPr lang="vi-VN" sz="1900" b="0" i="0" u="none" strike="noStrike" kern="1200" baseline="0" dirty="0">
                          <a:solidFill>
                            <a:schemeClr val="tx1"/>
                          </a:solidFill>
                          <a:latin typeface="+mn-lt"/>
                          <a:ea typeface="+mn-ea"/>
                          <a:cs typeface="+mn-cs"/>
                        </a:rPr>
                        <a:t>ph</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 thường xuy</a:t>
                      </a:r>
                      <a:r>
                        <a:rPr lang="en-US" sz="1900" b="0" i="0" u="none" strike="noStrike" kern="1200" baseline="0" dirty="0">
                          <a:solidFill>
                            <a:schemeClr val="tx1"/>
                          </a:solidFill>
                          <a:latin typeface="+mn-lt"/>
                          <a:ea typeface="+mn-ea"/>
                          <a:cs typeface="+mn-cs"/>
                        </a:rPr>
                        <a:t>ê</a:t>
                      </a:r>
                      <a:r>
                        <a:rPr lang="vi-VN" sz="1900" b="0" i="0" u="none" strike="noStrike" kern="1200" baseline="0" dirty="0">
                          <a:solidFill>
                            <a:schemeClr val="tx1"/>
                          </a:solidFill>
                          <a:latin typeface="+mn-lt"/>
                          <a:ea typeface="+mn-ea"/>
                          <a:cs typeface="+mn-cs"/>
                        </a:rPr>
                        <a:t>n h</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ng năm</a:t>
                      </a:r>
                      <a:endParaRPr lang="en-US" sz="1900" dirty="0"/>
                    </a:p>
                  </a:txBody>
                  <a:tcPr/>
                </a:tc>
                <a:extLst>
                  <a:ext uri="{0D108BD9-81ED-4DB2-BD59-A6C34878D82A}">
                    <a16:rowId xmlns:a16="http://schemas.microsoft.com/office/drawing/2014/main" val="10006"/>
                  </a:ext>
                </a:extLst>
              </a:tr>
              <a:tr h="370840">
                <a:tc>
                  <a:txBody>
                    <a:bodyPr/>
                    <a:lstStyle/>
                    <a:p>
                      <a:r>
                        <a:rPr lang="vi-VN" sz="1900" b="0" i="0" u="none" strike="noStrike" kern="1200" baseline="0">
                          <a:solidFill>
                            <a:schemeClr val="tx1"/>
                          </a:solidFill>
                          <a:latin typeface="+mn-lt"/>
                          <a:ea typeface="+mn-ea"/>
                          <a:cs typeface="+mn-cs"/>
                        </a:rPr>
                        <a:t>Bị huỷ nếu kh</a:t>
                      </a:r>
                      <a:r>
                        <a:rPr lang="en-US" sz="1900" b="0" i="0" u="none" strike="noStrike" kern="1200" baseline="0">
                          <a:solidFill>
                            <a:schemeClr val="tx1"/>
                          </a:solidFill>
                          <a:latin typeface="+mn-lt"/>
                          <a:ea typeface="+mn-ea"/>
                          <a:cs typeface="+mn-cs"/>
                        </a:rPr>
                        <a:t>ô</a:t>
                      </a:r>
                      <a:r>
                        <a:rPr lang="vi-VN" sz="1900" b="0" i="0" u="none" strike="noStrike" kern="1200" baseline="0">
                          <a:solidFill>
                            <a:schemeClr val="tx1"/>
                          </a:solidFill>
                          <a:latin typeface="+mn-lt"/>
                          <a:ea typeface="+mn-ea"/>
                          <a:cs typeface="+mn-cs"/>
                        </a:rPr>
                        <a:t>ng đ</a:t>
                      </a:r>
                      <a:r>
                        <a:rPr lang="en-US" sz="1900" b="0" i="0" u="none" strike="noStrike" kern="1200" baseline="0">
                          <a:solidFill>
                            <a:schemeClr val="tx1"/>
                          </a:solidFill>
                          <a:latin typeface="+mn-lt"/>
                          <a:ea typeface="+mn-ea"/>
                          <a:cs typeface="+mn-cs"/>
                        </a:rPr>
                        <a:t>á</a:t>
                      </a:r>
                      <a:r>
                        <a:rPr lang="vi-VN" sz="1900" b="0" i="0" u="none" strike="noStrike" kern="1200" baseline="0">
                          <a:solidFill>
                            <a:schemeClr val="tx1"/>
                          </a:solidFill>
                          <a:latin typeface="+mn-lt"/>
                          <a:ea typeface="+mn-ea"/>
                          <a:cs typeface="+mn-cs"/>
                        </a:rPr>
                        <a:t>p ứng mục ti</a:t>
                      </a:r>
                      <a:r>
                        <a:rPr lang="en-US" sz="1900" b="0" i="0" u="none" strike="noStrike" kern="1200" baseline="0">
                          <a:solidFill>
                            <a:schemeClr val="tx1"/>
                          </a:solidFill>
                          <a:latin typeface="+mn-lt"/>
                          <a:ea typeface="+mn-ea"/>
                          <a:cs typeface="+mn-cs"/>
                        </a:rPr>
                        <a:t>ê</a:t>
                      </a:r>
                      <a:r>
                        <a:rPr lang="vi-VN" sz="1900" b="0" i="0" u="none" strike="noStrike" kern="1200" baseline="0">
                          <a:solidFill>
                            <a:schemeClr val="tx1"/>
                          </a:solidFill>
                          <a:latin typeface="+mn-lt"/>
                          <a:ea typeface="+mn-ea"/>
                          <a:cs typeface="+mn-cs"/>
                        </a:rPr>
                        <a:t>u, y</a:t>
                      </a:r>
                      <a:r>
                        <a:rPr lang="en-US" sz="1900" b="0" i="0" u="none" strike="noStrike" kern="1200" baseline="0">
                          <a:solidFill>
                            <a:schemeClr val="tx1"/>
                          </a:solidFill>
                          <a:latin typeface="+mn-lt"/>
                          <a:ea typeface="+mn-ea"/>
                          <a:cs typeface="+mn-cs"/>
                        </a:rPr>
                        <a:t>ê</a:t>
                      </a:r>
                      <a:r>
                        <a:rPr lang="vi-VN" sz="1900" b="0" i="0" u="none" strike="noStrike" kern="1200" baseline="0">
                          <a:solidFill>
                            <a:schemeClr val="tx1"/>
                          </a:solidFill>
                          <a:latin typeface="+mn-lt"/>
                          <a:ea typeface="+mn-ea"/>
                          <a:cs typeface="+mn-cs"/>
                        </a:rPr>
                        <a:t>u cầu</a:t>
                      </a:r>
                      <a:endParaRPr lang="en-US" sz="1900"/>
                    </a:p>
                  </a:txBody>
                  <a:tcPr/>
                </a:tc>
                <a:tc>
                  <a:txBody>
                    <a:bodyPr/>
                    <a:lstStyle/>
                    <a:p>
                      <a:r>
                        <a:rPr lang="vi-VN" sz="1900" b="0" i="0" u="none" strike="noStrike" kern="1200" baseline="0">
                          <a:solidFill>
                            <a:schemeClr val="tx1"/>
                          </a:solidFill>
                          <a:latin typeface="+mn-lt"/>
                          <a:ea typeface="+mn-ea"/>
                          <a:cs typeface="+mn-cs"/>
                        </a:rPr>
                        <a:t>Phải đảm bảo l</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m l</a:t>
                      </a:r>
                      <a:r>
                        <a:rPr lang="en-US" sz="1900" b="0" i="0" u="none" strike="noStrike" kern="1200" baseline="0">
                          <a:solidFill>
                            <a:schemeClr val="tx1"/>
                          </a:solidFill>
                          <a:latin typeface="+mn-lt"/>
                          <a:ea typeface="+mn-ea"/>
                          <a:cs typeface="+mn-cs"/>
                        </a:rPr>
                        <a:t>â</a:t>
                      </a:r>
                      <a:r>
                        <a:rPr lang="vi-VN" sz="1900" b="0" i="0" u="none" strike="noStrike" kern="1200" baseline="0">
                          <a:solidFill>
                            <a:schemeClr val="tx1"/>
                          </a:solidFill>
                          <a:latin typeface="+mn-lt"/>
                          <a:ea typeface="+mn-ea"/>
                          <a:cs typeface="+mn-cs"/>
                        </a:rPr>
                        <a:t>u d</a:t>
                      </a:r>
                      <a:r>
                        <a:rPr lang="en-US" sz="1900" b="0" i="0" u="none" strike="noStrike" kern="1200" baseline="0">
                          <a:solidFill>
                            <a:schemeClr val="tx1"/>
                          </a:solidFill>
                          <a:latin typeface="+mn-lt"/>
                          <a:ea typeface="+mn-ea"/>
                          <a:cs typeface="+mn-cs"/>
                        </a:rPr>
                        <a:t>à</a:t>
                      </a:r>
                      <a:r>
                        <a:rPr lang="vi-VN" sz="1900" b="0" i="0" u="none" strike="noStrike" kern="1200" baseline="0">
                          <a:solidFill>
                            <a:schemeClr val="tx1"/>
                          </a:solidFill>
                          <a:latin typeface="+mn-lt"/>
                          <a:ea typeface="+mn-ea"/>
                          <a:cs typeface="+mn-cs"/>
                        </a:rPr>
                        <a:t>i</a:t>
                      </a:r>
                      <a:endParaRPr lang="en-US" sz="1900"/>
                    </a:p>
                  </a:txBody>
                  <a:tcPr/>
                </a:tc>
                <a:extLst>
                  <a:ext uri="{0D108BD9-81ED-4DB2-BD59-A6C34878D82A}">
                    <a16:rowId xmlns:a16="http://schemas.microsoft.com/office/drawing/2014/main" val="10007"/>
                  </a:ext>
                </a:extLst>
              </a:tr>
              <a:tr h="370840">
                <a:tc>
                  <a:txBody>
                    <a:bodyPr/>
                    <a:lstStyle/>
                    <a:p>
                      <a:r>
                        <a:rPr lang="vi-VN" sz="1900" b="0" i="0" u="none" strike="noStrike" kern="1200" baseline="0" dirty="0">
                          <a:solidFill>
                            <a:schemeClr val="tx1"/>
                          </a:solidFill>
                          <a:latin typeface="+mn-lt"/>
                          <a:ea typeface="+mn-ea"/>
                          <a:cs typeface="+mn-cs"/>
                        </a:rPr>
                        <a:t>Ng</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y kết th</a:t>
                      </a:r>
                      <a:r>
                        <a:rPr lang="en-US" sz="1900" b="0" i="0" u="none" strike="noStrike" kern="1200" baseline="0" dirty="0">
                          <a:solidFill>
                            <a:schemeClr val="tx1"/>
                          </a:solidFill>
                          <a:latin typeface="+mn-lt"/>
                          <a:ea typeface="+mn-ea"/>
                          <a:cs typeface="+mn-cs"/>
                        </a:rPr>
                        <a:t>ú</a:t>
                      </a:r>
                      <a:r>
                        <a:rPr lang="vi-VN" sz="1900" b="0" i="0" u="none" strike="noStrike" kern="1200" baseline="0" dirty="0">
                          <a:solidFill>
                            <a:schemeClr val="tx1"/>
                          </a:solidFill>
                          <a:latin typeface="+mn-lt"/>
                          <a:ea typeface="+mn-ea"/>
                          <a:cs typeface="+mn-cs"/>
                        </a:rPr>
                        <a:t>c va chi ph</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 được t</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nh theo dự kiến v</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 phụ</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thuộc</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vào</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sự</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quản</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lý</a:t>
                      </a:r>
                      <a:endParaRPr lang="en-US" sz="1900" dirty="0"/>
                    </a:p>
                  </a:txBody>
                  <a:tcPr/>
                </a:tc>
                <a:tc>
                  <a:txBody>
                    <a:bodyPr/>
                    <a:lstStyle/>
                    <a:p>
                      <a:r>
                        <a:rPr lang="vi-VN" sz="1900" b="0" i="0" u="none" strike="noStrike" kern="1200" baseline="0" dirty="0">
                          <a:solidFill>
                            <a:schemeClr val="tx1"/>
                          </a:solidFill>
                          <a:latin typeface="+mn-lt"/>
                          <a:ea typeface="+mn-ea"/>
                          <a:cs typeface="+mn-cs"/>
                        </a:rPr>
                        <a:t>Chi ph</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 h</a:t>
                      </a:r>
                      <a:r>
                        <a:rPr lang="en-US" sz="1900" b="0" i="0" u="none" strike="noStrike" kern="1200" baseline="0" dirty="0">
                          <a:solidFill>
                            <a:schemeClr val="tx1"/>
                          </a:solidFill>
                          <a:latin typeface="+mn-lt"/>
                          <a:ea typeface="+mn-ea"/>
                          <a:cs typeface="+mn-cs"/>
                        </a:rPr>
                        <a:t>à</a:t>
                      </a:r>
                      <a:r>
                        <a:rPr lang="vi-VN" sz="1900" b="0" i="0" u="none" strike="noStrike" kern="1200" baseline="0" dirty="0">
                          <a:solidFill>
                            <a:schemeClr val="tx1"/>
                          </a:solidFill>
                          <a:latin typeface="+mn-lt"/>
                          <a:ea typeface="+mn-ea"/>
                          <a:cs typeface="+mn-cs"/>
                        </a:rPr>
                        <a:t>ng năm được t</a:t>
                      </a:r>
                      <a:r>
                        <a:rPr lang="en-US" sz="1900" b="0" i="0" u="none" strike="noStrike" kern="1200" baseline="0" dirty="0">
                          <a:solidFill>
                            <a:schemeClr val="tx1"/>
                          </a:solidFill>
                          <a:latin typeface="+mn-lt"/>
                          <a:ea typeface="+mn-ea"/>
                          <a:cs typeface="+mn-cs"/>
                        </a:rPr>
                        <a:t>í</a:t>
                      </a:r>
                      <a:r>
                        <a:rPr lang="vi-VN" sz="1900" b="0" i="0" u="none" strike="noStrike" kern="1200" baseline="0" dirty="0">
                          <a:solidFill>
                            <a:schemeClr val="tx1"/>
                          </a:solidFill>
                          <a:latin typeface="+mn-lt"/>
                          <a:ea typeface="+mn-ea"/>
                          <a:cs typeface="+mn-cs"/>
                        </a:rPr>
                        <a:t>nh</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dựa</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trên</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kinh</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nghiệm</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trong</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quá</a:t>
                      </a:r>
                      <a:r>
                        <a:rPr lang="en-US" sz="1900" b="0" i="0" u="none" strike="noStrike" kern="1200" baseline="0" dirty="0">
                          <a:solidFill>
                            <a:schemeClr val="tx1"/>
                          </a:solidFill>
                          <a:latin typeface="+mn-lt"/>
                          <a:ea typeface="+mn-ea"/>
                          <a:cs typeface="+mn-cs"/>
                        </a:rPr>
                        <a:t> </a:t>
                      </a:r>
                      <a:r>
                        <a:rPr lang="en-US" sz="1900" b="0" i="0" u="none" strike="noStrike" kern="1200" baseline="0" dirty="0" err="1">
                          <a:solidFill>
                            <a:schemeClr val="tx1"/>
                          </a:solidFill>
                          <a:latin typeface="+mn-lt"/>
                          <a:ea typeface="+mn-ea"/>
                          <a:cs typeface="+mn-cs"/>
                        </a:rPr>
                        <a:t>khứ</a:t>
                      </a:r>
                      <a:endParaRPr lang="en-US" sz="1900" dirty="0"/>
                    </a:p>
                  </a:txBody>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13</a:t>
            </a:fld>
            <a:endParaRPr lang="en-US" altLang="en-US"/>
          </a:p>
        </p:txBody>
      </p:sp>
    </p:spTree>
    <p:extLst>
      <p:ext uri="{BB962C8B-B14F-4D97-AF65-F5344CB8AC3E}">
        <p14:creationId xmlns:p14="http://schemas.microsoft.com/office/powerpoint/2010/main" val="292625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auto">
          <a:xfrm>
            <a:off x="0" y="68942"/>
            <a:ext cx="9143997"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rPr>
              <a:t>Nấu</a:t>
            </a:r>
            <a:r>
              <a:rPr kumimoji="0" lang="en-US" sz="2400" b="0" i="0" u="none" strike="noStrike" cap="none" normalizeH="0">
                <a:ln>
                  <a:noFill/>
                </a:ln>
                <a:solidFill>
                  <a:schemeClr val="bg1"/>
                </a:solidFill>
                <a:effectLst/>
                <a:latin typeface="Times New Roman" pitchFamily="18" charset="0"/>
              </a:rPr>
              <a:t> cỗ cho đám cưới</a:t>
            </a:r>
            <a:endParaRPr kumimoji="0" lang="en-US" sz="2400" b="0" i="0" u="none" strike="noStrike" cap="none" normalizeH="0" baseline="0">
              <a:ln>
                <a:noFill/>
              </a:ln>
              <a:solidFill>
                <a:schemeClr val="bg1"/>
              </a:solidFill>
              <a:effectLst/>
              <a:latin typeface="Times New Roman" pitchFamily="18" charset="0"/>
            </a:endParaRPr>
          </a:p>
        </p:txBody>
      </p:sp>
      <p:sp>
        <p:nvSpPr>
          <p:cNvPr id="6" name="Rectangle 5"/>
          <p:cNvSpPr/>
          <p:nvPr/>
        </p:nvSpPr>
        <p:spPr bwMode="auto">
          <a:xfrm>
            <a:off x="-18738" y="609600"/>
            <a:ext cx="9162737"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rPr>
              <a:t>Nấu</a:t>
            </a:r>
            <a:r>
              <a:rPr kumimoji="0" lang="en-US" sz="2400" b="0" i="0" u="none" strike="noStrike" cap="none" normalizeH="0">
                <a:ln>
                  <a:noFill/>
                </a:ln>
                <a:solidFill>
                  <a:schemeClr val="bg1"/>
                </a:solidFill>
                <a:effectLst/>
                <a:latin typeface="Times New Roman" pitchFamily="18" charset="0"/>
              </a:rPr>
              <a:t> cơm ăn hàng ngày</a:t>
            </a:r>
            <a:endParaRPr kumimoji="0" lang="en-US" sz="2400" b="0" i="0" u="none" strike="noStrike" cap="none" normalizeH="0" baseline="0">
              <a:ln>
                <a:noFill/>
              </a:ln>
              <a:solidFill>
                <a:schemeClr val="bg1"/>
              </a:solidFill>
              <a:effectLst/>
              <a:latin typeface="Times New Roman" pitchFamily="18" charset="0"/>
            </a:endParaRPr>
          </a:p>
        </p:txBody>
      </p:sp>
      <p:sp>
        <p:nvSpPr>
          <p:cNvPr id="7" name="Rectangle 6"/>
          <p:cNvSpPr/>
          <p:nvPr/>
        </p:nvSpPr>
        <p:spPr bwMode="auto">
          <a:xfrm>
            <a:off x="58056" y="1143000"/>
            <a:ext cx="9085943"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rPr>
              <a:t>Xây</a:t>
            </a:r>
            <a:r>
              <a:rPr kumimoji="0" lang="en-US" sz="2400" b="0" i="0" u="none" strike="noStrike" cap="none" normalizeH="0">
                <a:ln>
                  <a:noFill/>
                </a:ln>
                <a:solidFill>
                  <a:schemeClr val="bg1"/>
                </a:solidFill>
                <a:effectLst/>
                <a:latin typeface="Times New Roman" pitchFamily="18" charset="0"/>
              </a:rPr>
              <a:t> nhà mới (cá nhân, cơ quan)</a:t>
            </a:r>
            <a:endParaRPr kumimoji="0" lang="en-US" sz="2400" b="0" i="0" u="none" strike="noStrike" cap="none" normalizeH="0" baseline="0">
              <a:ln>
                <a:noFill/>
              </a:ln>
              <a:solidFill>
                <a:schemeClr val="bg1"/>
              </a:solidFill>
              <a:effectLst/>
              <a:latin typeface="Times New Roman" pitchFamily="18" charset="0"/>
            </a:endParaRPr>
          </a:p>
        </p:txBody>
      </p:sp>
      <p:sp>
        <p:nvSpPr>
          <p:cNvPr id="8" name="Rectangle 7"/>
          <p:cNvSpPr/>
          <p:nvPr/>
        </p:nvSpPr>
        <p:spPr bwMode="auto">
          <a:xfrm>
            <a:off x="58056" y="1676400"/>
            <a:ext cx="9085941"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rPr>
              <a:t>Xây</a:t>
            </a:r>
            <a:r>
              <a:rPr kumimoji="0" lang="en-US" sz="2400" b="0" i="0" u="none" strike="noStrike" cap="none" normalizeH="0">
                <a:ln>
                  <a:noFill/>
                </a:ln>
                <a:solidFill>
                  <a:schemeClr val="bg1"/>
                </a:solidFill>
                <a:effectLst/>
                <a:latin typeface="Times New Roman" pitchFamily="18" charset="0"/>
              </a:rPr>
              <a:t> các căn hộ chung cư theo kế hoạch hàng năm của thành phố</a:t>
            </a:r>
            <a:endParaRPr kumimoji="0" lang="en-US" sz="2400" b="0" i="0" u="none" strike="noStrike" cap="none" normalizeH="0" baseline="0">
              <a:ln>
                <a:noFill/>
              </a:ln>
              <a:solidFill>
                <a:schemeClr val="bg1"/>
              </a:solidFill>
              <a:effectLst/>
              <a:latin typeface="Times New Roman" pitchFamily="18" charset="0"/>
            </a:endParaRPr>
          </a:p>
        </p:txBody>
      </p:sp>
      <p:sp>
        <p:nvSpPr>
          <p:cNvPr id="9" name="Rectangle 8"/>
          <p:cNvSpPr/>
          <p:nvPr/>
        </p:nvSpPr>
        <p:spPr bwMode="auto">
          <a:xfrm>
            <a:off x="58055" y="2209800"/>
            <a:ext cx="9085943"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bg1"/>
                </a:solidFill>
                <a:effectLst/>
                <a:latin typeface="Times New Roman" pitchFamily="18" charset="0"/>
              </a:rPr>
              <a:t>Nghiên</a:t>
            </a:r>
            <a:r>
              <a:rPr kumimoji="0" lang="en-US" sz="2400" b="0" i="0" u="none" strike="noStrike" cap="none" normalizeH="0">
                <a:ln>
                  <a:noFill/>
                </a:ln>
                <a:solidFill>
                  <a:schemeClr val="bg1"/>
                </a:solidFill>
                <a:effectLst/>
                <a:latin typeface="Times New Roman" pitchFamily="18" charset="0"/>
              </a:rPr>
              <a:t> cứu một đề tài khoa học mới</a:t>
            </a:r>
            <a:endParaRPr kumimoji="0" lang="en-US" sz="2400" b="0" i="0" u="none" strike="noStrike" cap="none" normalizeH="0" baseline="0">
              <a:ln>
                <a:noFill/>
              </a:ln>
              <a:solidFill>
                <a:schemeClr val="bg1"/>
              </a:solidFill>
              <a:effectLst/>
              <a:latin typeface="Times New Roman" pitchFamily="18" charset="0"/>
            </a:endParaRPr>
          </a:p>
        </p:txBody>
      </p:sp>
      <p:sp>
        <p:nvSpPr>
          <p:cNvPr id="10" name="Rectangle 9"/>
          <p:cNvSpPr/>
          <p:nvPr/>
        </p:nvSpPr>
        <p:spPr bwMode="auto">
          <a:xfrm>
            <a:off x="58057" y="2743200"/>
            <a:ext cx="9085942"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rPr>
              <a:t>Dạy</a:t>
            </a:r>
            <a:r>
              <a:rPr kumimoji="0" lang="en-US" sz="2000" b="0" i="0" u="none" strike="noStrike" cap="none" normalizeH="0">
                <a:ln>
                  <a:noFill/>
                </a:ln>
                <a:solidFill>
                  <a:schemeClr val="bg1"/>
                </a:solidFill>
                <a:effectLst/>
                <a:latin typeface="Times New Roman" pitchFamily="18" charset="0"/>
              </a:rPr>
              <a:t> học theo kế hoạch hàng năm của nhà trường. Hướng dẫn luận án sinh viên</a:t>
            </a:r>
            <a:endParaRPr kumimoji="0" lang="en-US" sz="2000" b="0" i="0" u="none" strike="noStrike" cap="none" normalizeH="0" baseline="0">
              <a:ln>
                <a:noFill/>
              </a:ln>
              <a:solidFill>
                <a:schemeClr val="bg1"/>
              </a:solidFill>
              <a:effectLst/>
              <a:latin typeface="Times New Roman" pitchFamily="18" charset="0"/>
            </a:endParaRPr>
          </a:p>
        </p:txBody>
      </p:sp>
      <p:sp>
        <p:nvSpPr>
          <p:cNvPr id="11" name="Rectangle 10"/>
          <p:cNvSpPr/>
          <p:nvPr/>
        </p:nvSpPr>
        <p:spPr bwMode="auto">
          <a:xfrm>
            <a:off x="58057" y="4343400"/>
            <a:ext cx="9085942"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rPr>
              <a:t>Xây</a:t>
            </a:r>
            <a:r>
              <a:rPr kumimoji="0" lang="en-US" sz="2000" b="0" i="0" u="none" strike="noStrike" cap="none" normalizeH="0">
                <a:ln>
                  <a:noFill/>
                </a:ln>
                <a:solidFill>
                  <a:schemeClr val="bg1"/>
                </a:solidFill>
                <a:effectLst/>
                <a:latin typeface="Times New Roman" pitchFamily="18" charset="0"/>
              </a:rPr>
              <a:t> dựng một phần mềm mới, do cơ quan đặt hàng</a:t>
            </a:r>
            <a:endParaRPr kumimoji="0" lang="en-US" sz="2000" b="0" i="0" u="none" strike="noStrike" cap="none" normalizeH="0" baseline="0">
              <a:ln>
                <a:noFill/>
              </a:ln>
              <a:solidFill>
                <a:schemeClr val="bg1"/>
              </a:solidFill>
              <a:effectLst/>
              <a:latin typeface="Times New Roman" pitchFamily="18" charset="0"/>
            </a:endParaRPr>
          </a:p>
        </p:txBody>
      </p:sp>
      <p:sp>
        <p:nvSpPr>
          <p:cNvPr id="12" name="Rectangle 11"/>
          <p:cNvSpPr/>
          <p:nvPr/>
        </p:nvSpPr>
        <p:spPr bwMode="auto">
          <a:xfrm>
            <a:off x="58056" y="3276600"/>
            <a:ext cx="9085943"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rPr>
              <a:t>Chế</a:t>
            </a:r>
            <a:r>
              <a:rPr kumimoji="0" lang="en-US" sz="2000" b="0" i="0" u="none" strike="noStrike" cap="none" normalizeH="0">
                <a:ln>
                  <a:noFill/>
                </a:ln>
                <a:solidFill>
                  <a:schemeClr val="bg1"/>
                </a:solidFill>
                <a:effectLst/>
                <a:latin typeface="Times New Roman" pitchFamily="18" charset="0"/>
              </a:rPr>
              <a:t> tạo bom nguyên tử, tàu vũ trụ </a:t>
            </a:r>
            <a:endParaRPr kumimoji="0" lang="en-US" sz="2000" b="0" i="0" u="none" strike="noStrike" cap="none" normalizeH="0" baseline="0">
              <a:ln>
                <a:noFill/>
              </a:ln>
              <a:solidFill>
                <a:schemeClr val="bg1"/>
              </a:solidFill>
              <a:effectLst/>
              <a:latin typeface="Times New Roman" pitchFamily="18" charset="0"/>
            </a:endParaRPr>
          </a:p>
        </p:txBody>
      </p:sp>
      <p:sp>
        <p:nvSpPr>
          <p:cNvPr id="13" name="Rectangle 12"/>
          <p:cNvSpPr/>
          <p:nvPr/>
        </p:nvSpPr>
        <p:spPr bwMode="auto">
          <a:xfrm>
            <a:off x="58057" y="3810000"/>
            <a:ext cx="9085942"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Times New Roman" pitchFamily="18" charset="0"/>
              </a:rPr>
              <a:t>Sản</a:t>
            </a:r>
            <a:r>
              <a:rPr kumimoji="0" lang="en-US" sz="2000" b="0" i="0" u="none" strike="noStrike" cap="none" normalizeH="0">
                <a:ln>
                  <a:noFill/>
                </a:ln>
                <a:solidFill>
                  <a:schemeClr val="bg1"/>
                </a:solidFill>
                <a:effectLst/>
                <a:latin typeface="Times New Roman" pitchFamily="18" charset="0"/>
              </a:rPr>
              <a:t> xuất vũ khí hàng loạt</a:t>
            </a:r>
            <a:endParaRPr kumimoji="0" lang="en-US" sz="2000" b="0" i="0" u="none" strike="noStrike" cap="none" normalizeH="0" baseline="0">
              <a:ln>
                <a:noFill/>
              </a:ln>
              <a:solidFill>
                <a:schemeClr val="bg1"/>
              </a:solidFill>
              <a:effectLst/>
              <a:latin typeface="Times New Roman" pitchFamily="18" charset="0"/>
            </a:endParaRPr>
          </a:p>
        </p:txBody>
      </p:sp>
      <p:sp>
        <p:nvSpPr>
          <p:cNvPr id="14" name="Rectangle 13"/>
          <p:cNvSpPr/>
          <p:nvPr/>
        </p:nvSpPr>
        <p:spPr bwMode="auto">
          <a:xfrm>
            <a:off x="58057" y="4876800"/>
            <a:ext cx="9085942"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a:solidFill>
                  <a:schemeClr val="bg1"/>
                </a:solidFill>
              </a:rPr>
              <a:t>Áp dụng 1 phần mềm trong hoạt động thường ngày (quản lý kế toán, nhân sự, vật tư, sản xuất)</a:t>
            </a:r>
            <a:endParaRPr kumimoji="0" lang="en-US" sz="2000" b="0" i="0" u="none" strike="noStrike" cap="none" normalizeH="0" baseline="0">
              <a:ln>
                <a:noFill/>
              </a:ln>
              <a:solidFill>
                <a:schemeClr val="bg1"/>
              </a:solidFill>
              <a:effectLst/>
              <a:latin typeface="Times New Roman" pitchFamily="18" charset="0"/>
            </a:endParaRPr>
          </a:p>
        </p:txBody>
      </p:sp>
      <p:sp>
        <p:nvSpPr>
          <p:cNvPr id="15" name="Rectangle 14"/>
          <p:cNvSpPr/>
          <p:nvPr/>
        </p:nvSpPr>
        <p:spPr bwMode="auto">
          <a:xfrm>
            <a:off x="58057" y="5410200"/>
            <a:ext cx="9085942"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a:solidFill>
                  <a:schemeClr val="bg1"/>
                </a:solidFill>
              </a:rPr>
              <a:t>Chế  tạo 1 loại xe máy mới</a:t>
            </a:r>
            <a:endParaRPr kumimoji="0" lang="en-US" sz="2000" b="0" i="0" u="none" strike="noStrike" cap="none" normalizeH="0" baseline="0">
              <a:ln>
                <a:noFill/>
              </a:ln>
              <a:solidFill>
                <a:schemeClr val="bg1"/>
              </a:solidFill>
              <a:effectLst/>
              <a:latin typeface="Times New Roman" pitchFamily="18" charset="0"/>
            </a:endParaRPr>
          </a:p>
        </p:txBody>
      </p:sp>
      <p:sp>
        <p:nvSpPr>
          <p:cNvPr id="16" name="Rectangle 15"/>
          <p:cNvSpPr/>
          <p:nvPr/>
        </p:nvSpPr>
        <p:spPr bwMode="auto">
          <a:xfrm>
            <a:off x="29028" y="5943600"/>
            <a:ext cx="9114971" cy="457200"/>
          </a:xfrm>
          <a:prstGeom prst="rect">
            <a:avLst/>
          </a:prstGeom>
          <a:solidFill>
            <a:schemeClr val="accent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a:solidFill>
                  <a:schemeClr val="bg1"/>
                </a:solidFill>
              </a:rPr>
              <a:t>Sản xuất hàng loạt xe máy theo thiết kế đã có sẵn, theo kế hoạch được giao</a:t>
            </a:r>
            <a:endParaRPr kumimoji="0" lang="en-US" sz="2000" b="0" i="0" u="none" strike="noStrike" cap="none" normalizeH="0" baseline="0">
              <a:ln>
                <a:noFill/>
              </a:ln>
              <a:solidFill>
                <a:schemeClr val="bg1"/>
              </a:solidFill>
              <a:effectLst/>
              <a:latin typeface="Times New Roman" pitchFamily="18" charset="0"/>
            </a:endParaRPr>
          </a:p>
        </p:txBody>
      </p:sp>
      <p:sp>
        <p:nvSpPr>
          <p:cNvPr id="5" name="Rectangle 4"/>
          <p:cNvSpPr/>
          <p:nvPr/>
        </p:nvSpPr>
        <p:spPr bwMode="auto">
          <a:xfrm>
            <a:off x="0" y="1143000"/>
            <a:ext cx="9114972" cy="1066800"/>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 name="Rectangle 18"/>
          <p:cNvSpPr/>
          <p:nvPr/>
        </p:nvSpPr>
        <p:spPr bwMode="auto">
          <a:xfrm>
            <a:off x="0" y="2178570"/>
            <a:ext cx="9114972" cy="1066800"/>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 name="Rectangle 19"/>
          <p:cNvSpPr/>
          <p:nvPr/>
        </p:nvSpPr>
        <p:spPr bwMode="auto">
          <a:xfrm>
            <a:off x="0" y="3200400"/>
            <a:ext cx="9114972" cy="1066800"/>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1" name="Rectangle 20"/>
          <p:cNvSpPr/>
          <p:nvPr/>
        </p:nvSpPr>
        <p:spPr bwMode="auto">
          <a:xfrm>
            <a:off x="0" y="4267200"/>
            <a:ext cx="9114972" cy="1066800"/>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2" name="Rectangle 21"/>
          <p:cNvSpPr/>
          <p:nvPr/>
        </p:nvSpPr>
        <p:spPr bwMode="auto">
          <a:xfrm>
            <a:off x="-18738" y="5334000"/>
            <a:ext cx="9114972" cy="1066800"/>
          </a:xfrm>
          <a:prstGeom prst="rect">
            <a:avLst/>
          </a:prstGeom>
          <a:solidFill>
            <a:srgbClr val="66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14</a:t>
            </a:fld>
            <a:endParaRPr lang="en-US" altLang="en-US"/>
          </a:p>
        </p:txBody>
      </p:sp>
    </p:spTree>
    <p:extLst>
      <p:ext uri="{BB962C8B-B14F-4D97-AF65-F5344CB8AC3E}">
        <p14:creationId xmlns:p14="http://schemas.microsoft.com/office/powerpoint/2010/main" val="20179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Tính chất của dự án</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7113" t="23610" r="12202" b="17262"/>
          <a:stretch/>
        </p:blipFill>
        <p:spPr bwMode="auto">
          <a:xfrm>
            <a:off x="-76200" y="914400"/>
            <a:ext cx="9220200" cy="594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15</a:t>
            </a:fld>
            <a:endParaRPr lang="en-US" altLang="en-US"/>
          </a:p>
        </p:txBody>
      </p:sp>
    </p:spTree>
    <p:extLst>
      <p:ext uri="{BB962C8B-B14F-4D97-AF65-F5344CB8AC3E}">
        <p14:creationId xmlns:p14="http://schemas.microsoft.com/office/powerpoint/2010/main" val="155508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eaLnBrk="1" hangingPunct="1">
              <a:buFont typeface="Wingdings" pitchFamily="2" charset="2"/>
              <a:buChar char="§"/>
            </a:pPr>
            <a:r>
              <a:rPr lang="en-US" altLang="en-US" sz="2400" b="1" dirty="0" err="1"/>
              <a:t>Dự</a:t>
            </a:r>
            <a:r>
              <a:rPr lang="en-US" altLang="en-US" sz="2400" b="1" dirty="0"/>
              <a:t> </a:t>
            </a:r>
            <a:r>
              <a:rPr lang="en-US" altLang="en-US" sz="2400" b="1" dirty="0" err="1"/>
              <a:t>án</a:t>
            </a:r>
            <a:r>
              <a:rPr lang="en-US" altLang="en-US" sz="2400" b="1" dirty="0"/>
              <a:t> </a:t>
            </a:r>
            <a:r>
              <a:rPr lang="en-US" altLang="en-US" sz="2400" b="1" dirty="0" err="1"/>
              <a:t>liên</a:t>
            </a:r>
            <a:r>
              <a:rPr lang="en-US" altLang="en-US" sz="2400" b="1" dirty="0"/>
              <a:t> </a:t>
            </a:r>
            <a:r>
              <a:rPr lang="en-US" altLang="en-US" sz="2400" b="1" dirty="0" err="1"/>
              <a:t>quan</a:t>
            </a:r>
            <a:r>
              <a:rPr lang="en-US" altLang="en-US" sz="2400" b="1" dirty="0"/>
              <a:t> </a:t>
            </a:r>
            <a:r>
              <a:rPr lang="en-US" altLang="en-US" sz="2400" b="1" dirty="0" err="1"/>
              <a:t>đến</a:t>
            </a:r>
            <a:r>
              <a:rPr lang="en-US" altLang="en-US" sz="2400" b="1" dirty="0"/>
              <a:t> </a:t>
            </a:r>
            <a:r>
              <a:rPr lang="en-US" altLang="en-US" sz="2400" b="1" dirty="0" err="1"/>
              <a:t>bốn</a:t>
            </a:r>
            <a:r>
              <a:rPr lang="en-US" altLang="en-US" sz="2400" b="1" dirty="0"/>
              <a:t> </a:t>
            </a:r>
            <a:r>
              <a:rPr lang="en-US" altLang="en-US" sz="2400" b="1" dirty="0" err="1"/>
              <a:t>yếu</a:t>
            </a:r>
            <a:r>
              <a:rPr lang="en-US" altLang="en-US" sz="2400" b="1" dirty="0"/>
              <a:t> </a:t>
            </a:r>
            <a:r>
              <a:rPr lang="en-US" altLang="en-US" sz="2400" b="1" dirty="0" err="1"/>
              <a:t>tố</a:t>
            </a:r>
            <a:r>
              <a:rPr lang="en-US" altLang="en-US" sz="2400" b="1" dirty="0"/>
              <a:t>:</a:t>
            </a:r>
          </a:p>
          <a:p>
            <a:pPr lvl="1" algn="just" eaLnBrk="1" hangingPunct="1">
              <a:buFont typeface="Wingdings" pitchFamily="2" charset="2"/>
              <a:buChar char="§"/>
            </a:pPr>
            <a:r>
              <a:rPr lang="en-US" altLang="en-US" sz="2400" dirty="0" err="1"/>
              <a:t>Nguồn</a:t>
            </a:r>
            <a:r>
              <a:rPr lang="en-US" altLang="en-US" sz="2400" dirty="0"/>
              <a:t> </a:t>
            </a:r>
            <a:r>
              <a:rPr lang="en-US" altLang="en-US" sz="2400" dirty="0" err="1"/>
              <a:t>nhân</a:t>
            </a:r>
            <a:r>
              <a:rPr lang="en-US" altLang="en-US" sz="2400" dirty="0"/>
              <a:t> </a:t>
            </a:r>
            <a:r>
              <a:rPr lang="en-US" altLang="en-US" sz="2400" dirty="0" err="1"/>
              <a:t>lực</a:t>
            </a:r>
            <a:endParaRPr lang="en-US" altLang="en-US" sz="2400" dirty="0"/>
          </a:p>
          <a:p>
            <a:pPr lvl="1" algn="just" eaLnBrk="1" hangingPunct="1">
              <a:buFont typeface="Wingdings" pitchFamily="2" charset="2"/>
              <a:buChar char="§"/>
            </a:pPr>
            <a:r>
              <a:rPr lang="en-US" altLang="en-US" sz="2400" dirty="0" err="1"/>
              <a:t>Khoảng</a:t>
            </a:r>
            <a:r>
              <a:rPr lang="en-US" altLang="en-US" sz="2400" dirty="0"/>
              <a:t> </a:t>
            </a:r>
            <a:r>
              <a:rPr lang="en-US" altLang="en-US" sz="2400" dirty="0" err="1"/>
              <a:t>thời</a:t>
            </a:r>
            <a:r>
              <a:rPr lang="en-US" altLang="en-US" sz="2400" dirty="0"/>
              <a:t> </a:t>
            </a:r>
            <a:r>
              <a:rPr lang="en-US" altLang="en-US" sz="2400" dirty="0" err="1"/>
              <a:t>gian</a:t>
            </a:r>
            <a:r>
              <a:rPr lang="en-US" altLang="en-US" sz="2400" dirty="0"/>
              <a:t> </a:t>
            </a:r>
            <a:r>
              <a:rPr lang="en-US" altLang="en-US" sz="2400" dirty="0" err="1"/>
              <a:t>dự</a:t>
            </a:r>
            <a:r>
              <a:rPr lang="en-US" altLang="en-US" sz="2400" dirty="0"/>
              <a:t> </a:t>
            </a:r>
            <a:r>
              <a:rPr lang="en-US" altLang="en-US" sz="2400" dirty="0" err="1"/>
              <a:t>kiến</a:t>
            </a:r>
            <a:endParaRPr lang="en-US" altLang="en-US" sz="2400" dirty="0"/>
          </a:p>
          <a:p>
            <a:pPr lvl="1" algn="just" eaLnBrk="1" hangingPunct="1">
              <a:buFont typeface="Wingdings" pitchFamily="2" charset="2"/>
              <a:buChar char="§"/>
            </a:pPr>
            <a:r>
              <a:rPr lang="en-US" altLang="en-US" sz="2400" dirty="0" err="1"/>
              <a:t>Nguồn</a:t>
            </a:r>
            <a:r>
              <a:rPr lang="en-US" altLang="en-US" sz="2400" dirty="0"/>
              <a:t> </a:t>
            </a:r>
            <a:r>
              <a:rPr lang="en-US" altLang="en-US" sz="2400" dirty="0" err="1"/>
              <a:t>tài</a:t>
            </a:r>
            <a:r>
              <a:rPr lang="en-US" altLang="en-US" sz="2400" dirty="0"/>
              <a:t> </a:t>
            </a:r>
            <a:r>
              <a:rPr lang="en-US" altLang="en-US" sz="2400" dirty="0" err="1"/>
              <a:t>nguyên</a:t>
            </a:r>
            <a:endParaRPr lang="en-US" altLang="en-US" sz="2400" dirty="0"/>
          </a:p>
          <a:p>
            <a:pPr lvl="1" algn="just" eaLnBrk="1" hangingPunct="1">
              <a:buFont typeface="Wingdings" pitchFamily="2" charset="2"/>
              <a:buChar char="§"/>
            </a:pPr>
            <a:r>
              <a:rPr lang="en-US" altLang="en-US" sz="2400" dirty="0" err="1"/>
              <a:t>Nguồn</a:t>
            </a:r>
            <a:r>
              <a:rPr lang="en-US" altLang="en-US" sz="2400" dirty="0"/>
              <a:t> </a:t>
            </a:r>
            <a:r>
              <a:rPr lang="en-US" altLang="en-US" sz="2400" dirty="0" err="1"/>
              <a:t>kinh</a:t>
            </a:r>
            <a:r>
              <a:rPr lang="en-US" altLang="en-US" sz="2400" dirty="0"/>
              <a:t> </a:t>
            </a:r>
            <a:r>
              <a:rPr lang="en-US" altLang="en-US" sz="2400" dirty="0" err="1"/>
              <a:t>phí</a:t>
            </a: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16</a:t>
            </a:fld>
            <a:endParaRPr lang="en-US" altLang="en-US"/>
          </a:p>
        </p:txBody>
      </p:sp>
    </p:spTree>
    <p:extLst>
      <p:ext uri="{BB962C8B-B14F-4D97-AF65-F5344CB8AC3E}">
        <p14:creationId xmlns:p14="http://schemas.microsoft.com/office/powerpoint/2010/main" val="23271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t>Kết quả thu được của dự án:</a:t>
            </a:r>
          </a:p>
          <a:p>
            <a:pPr algn="just" eaLnBrk="1" hangingPunct="1"/>
            <a:r>
              <a:rPr lang="en-US" altLang="en-US" sz="2400"/>
              <a:t>Kết quả dự án phải hình dung và mô tả được</a:t>
            </a:r>
          </a:p>
          <a:p>
            <a:pPr algn="just" eaLnBrk="1" hangingPunct="1"/>
            <a:r>
              <a:rPr lang="en-US" altLang="en-US" sz="2400"/>
              <a:t>Mô tả kết quả dự án:</a:t>
            </a:r>
          </a:p>
          <a:p>
            <a:pPr lvl="1" algn="just" eaLnBrk="1" hangingPunct="1"/>
            <a:r>
              <a:rPr lang="en-US" altLang="en-US" sz="2200"/>
              <a:t>Quá trình thực hiện như thế nào</a:t>
            </a:r>
          </a:p>
          <a:p>
            <a:pPr lvl="1" algn="just" eaLnBrk="1" hangingPunct="1"/>
            <a:r>
              <a:rPr lang="en-US" altLang="en-US" sz="2200"/>
              <a:t>Có những đặc tính, đặc điểm gì</a:t>
            </a:r>
          </a:p>
          <a:p>
            <a:pPr lvl="1" algn="just" eaLnBrk="1" hangingPunct="1"/>
            <a:r>
              <a:rPr lang="en-US" altLang="en-US" sz="2200"/>
              <a:t>Đánh giá giá trị sử dụng như thế nào</a:t>
            </a:r>
          </a:p>
          <a:p>
            <a:pPr lvl="1" algn="just" eaLnBrk="1" hangingPunct="1"/>
            <a:r>
              <a:rPr lang="en-US" altLang="en-US" sz="2200"/>
              <a:t>Đánh giá hiệu quả ra sao</a:t>
            </a:r>
          </a:p>
          <a:p>
            <a:pPr lvl="1" algn="just" eaLnBrk="1" hangingPunct="1"/>
            <a:r>
              <a:rPr lang="en-US" altLang="en-US" sz="2200"/>
              <a:t>Những đề xuất, những bài học kinh nghiệm</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17</a:t>
            </a:fld>
            <a:endParaRPr lang="en-US" altLang="en-US"/>
          </a:p>
        </p:txBody>
      </p:sp>
    </p:spTree>
    <p:extLst>
      <p:ext uri="{BB962C8B-B14F-4D97-AF65-F5344CB8AC3E}">
        <p14:creationId xmlns:p14="http://schemas.microsoft.com/office/powerpoint/2010/main" val="404455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1000"/>
                                        <p:tgtEl>
                                          <p:spTgt spid="6">
                                            <p:txEl>
                                              <p:pRg st="7" end="7"/>
                                            </p:txEl>
                                          </p:spTgt>
                                        </p:tgtEl>
                                      </p:cBhvr>
                                    </p:animEffect>
                                    <p:anim calcmode="lin" valueType="num">
                                      <p:cBhvr>
                                        <p:cTn id="5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dirty="0" err="1"/>
              <a:t>Ví</a:t>
            </a:r>
            <a:r>
              <a:rPr lang="en-US" altLang="en-US" sz="2400" b="1" dirty="0"/>
              <a:t> </a:t>
            </a:r>
            <a:r>
              <a:rPr lang="en-US" altLang="en-US" sz="2400" b="1" dirty="0" err="1"/>
              <a:t>dụ</a:t>
            </a:r>
            <a:r>
              <a:rPr lang="en-US" altLang="en-US" sz="2400" b="1" dirty="0"/>
              <a:t> 1: </a:t>
            </a:r>
            <a:r>
              <a:rPr lang="en-US" altLang="en-US" sz="2400" b="1" dirty="0" err="1"/>
              <a:t>Xây</a:t>
            </a:r>
            <a:r>
              <a:rPr lang="en-US" altLang="en-US" sz="2400" b="1" dirty="0"/>
              <a:t> </a:t>
            </a:r>
            <a:r>
              <a:rPr lang="en-US" altLang="en-US" sz="2400" b="1" dirty="0" err="1"/>
              <a:t>một</a:t>
            </a:r>
            <a:r>
              <a:rPr lang="en-US" altLang="en-US" sz="2400" b="1" dirty="0"/>
              <a:t> </a:t>
            </a:r>
            <a:r>
              <a:rPr lang="en-US" altLang="en-US" sz="2400" b="1" dirty="0" err="1"/>
              <a:t>ngôi</a:t>
            </a:r>
            <a:r>
              <a:rPr lang="en-US" altLang="en-US" sz="2400" b="1" dirty="0"/>
              <a:t> </a:t>
            </a:r>
            <a:r>
              <a:rPr lang="en-US" altLang="en-US" sz="2400" b="1" dirty="0" err="1"/>
              <a:t>nhà</a:t>
            </a:r>
            <a:r>
              <a:rPr lang="en-US" altLang="en-US" sz="2400" b="1" dirty="0"/>
              <a:t> 3 </a:t>
            </a:r>
            <a:r>
              <a:rPr lang="en-US" altLang="en-US" sz="2400" b="1" dirty="0" err="1"/>
              <a:t>tầng</a:t>
            </a:r>
            <a:r>
              <a:rPr lang="en-US" altLang="en-US" sz="2400" b="1" dirty="0"/>
              <a:t> </a:t>
            </a:r>
            <a:r>
              <a:rPr lang="en-US" altLang="en-US" sz="2400" b="1" dirty="0" err="1"/>
              <a:t>cho</a:t>
            </a:r>
            <a:r>
              <a:rPr lang="en-US" altLang="en-US" sz="2400" b="1" dirty="0"/>
              <a:t> </a:t>
            </a:r>
            <a:r>
              <a:rPr lang="en-US" altLang="en-US" sz="2400" b="1" dirty="0" err="1"/>
              <a:t>cơ</a:t>
            </a:r>
            <a:r>
              <a:rPr lang="en-US" altLang="en-US" sz="2400" b="1" dirty="0"/>
              <a:t> </a:t>
            </a:r>
            <a:r>
              <a:rPr lang="en-US" altLang="en-US" sz="2400" b="1" dirty="0" err="1"/>
              <a:t>quan</a:t>
            </a:r>
            <a:endParaRPr lang="en-US" altLang="en-US" sz="2400" b="1" dirty="0"/>
          </a:p>
          <a:p>
            <a:pPr algn="just" eaLnBrk="1" hangingPunct="1"/>
            <a:r>
              <a:rPr lang="en-US" altLang="en-US" sz="2400" b="1" dirty="0" err="1"/>
              <a:t>Tập</a:t>
            </a:r>
            <a:r>
              <a:rPr lang="en-US" altLang="en-US" sz="2400" b="1" dirty="0"/>
              <a:t> </a:t>
            </a:r>
            <a:r>
              <a:rPr lang="en-US" altLang="en-US" sz="2400" b="1" dirty="0" err="1"/>
              <a:t>thể</a:t>
            </a:r>
            <a:r>
              <a:rPr lang="en-US" altLang="en-US" sz="2400" b="1" dirty="0"/>
              <a:t> </a:t>
            </a:r>
            <a:r>
              <a:rPr lang="en-US" altLang="en-US" sz="2400" b="1" dirty="0" err="1"/>
              <a:t>thực</a:t>
            </a:r>
            <a:r>
              <a:rPr lang="en-US" altLang="en-US" sz="2400" b="1" dirty="0"/>
              <a:t> </a:t>
            </a:r>
            <a:r>
              <a:rPr lang="en-US" altLang="en-US" sz="2400" b="1" dirty="0" err="1"/>
              <a:t>hiện</a:t>
            </a:r>
            <a:r>
              <a:rPr lang="en-US" altLang="en-US" sz="2400" b="1" dirty="0"/>
              <a:t> </a:t>
            </a:r>
            <a:r>
              <a:rPr lang="en-US" altLang="en-US" sz="2400" b="1" dirty="0" err="1"/>
              <a:t>dự</a:t>
            </a:r>
            <a:r>
              <a:rPr lang="en-US" altLang="en-US" sz="2400" b="1" dirty="0"/>
              <a:t> </a:t>
            </a:r>
            <a:r>
              <a:rPr lang="en-US" altLang="en-US" sz="2400" b="1" dirty="0" err="1"/>
              <a:t>án</a:t>
            </a:r>
            <a:r>
              <a:rPr lang="en-US" altLang="en-US" sz="2400" b="1" dirty="0"/>
              <a:t>:</a:t>
            </a:r>
          </a:p>
          <a:p>
            <a:pPr lvl="1" algn="just" eaLnBrk="1" hangingPunct="1"/>
            <a:r>
              <a:rPr lang="en-US" altLang="en-US" sz="2000" dirty="0"/>
              <a:t>Ban </a:t>
            </a:r>
            <a:r>
              <a:rPr lang="en-US" altLang="en-US" sz="2000" dirty="0" err="1"/>
              <a:t>điều</a:t>
            </a:r>
            <a:r>
              <a:rPr lang="en-US" altLang="en-US" sz="2000" dirty="0"/>
              <a:t> </a:t>
            </a:r>
            <a:r>
              <a:rPr lang="en-US" altLang="en-US" sz="2000" dirty="0" err="1"/>
              <a:t>hành</a:t>
            </a:r>
            <a:r>
              <a:rPr lang="en-US" altLang="en-US" sz="2000" dirty="0"/>
              <a:t>,</a:t>
            </a:r>
          </a:p>
          <a:p>
            <a:pPr lvl="1" algn="just" eaLnBrk="1" hangingPunct="1"/>
            <a:r>
              <a:rPr lang="en-US" altLang="en-US" sz="2000" dirty="0" err="1"/>
              <a:t>Nhóm</a:t>
            </a:r>
            <a:r>
              <a:rPr lang="en-US" altLang="en-US" sz="2000" dirty="0"/>
              <a:t> </a:t>
            </a:r>
            <a:r>
              <a:rPr lang="en-US" altLang="en-US" sz="2000" dirty="0" err="1"/>
              <a:t>kiến</a:t>
            </a:r>
            <a:r>
              <a:rPr lang="en-US" altLang="en-US" sz="2000" dirty="0"/>
              <a:t> </a:t>
            </a:r>
            <a:r>
              <a:rPr lang="en-US" altLang="en-US" sz="2000" dirty="0" err="1"/>
              <a:t>trúc</a:t>
            </a:r>
            <a:r>
              <a:rPr lang="en-US" altLang="en-US" sz="2000" dirty="0"/>
              <a:t> </a:t>
            </a:r>
            <a:r>
              <a:rPr lang="en-US" altLang="en-US" sz="2000" dirty="0" err="1"/>
              <a:t>sư</a:t>
            </a:r>
            <a:r>
              <a:rPr lang="en-US" altLang="en-US" sz="2000" dirty="0"/>
              <a:t>,</a:t>
            </a:r>
          </a:p>
          <a:p>
            <a:pPr lvl="1" algn="just" eaLnBrk="1" hangingPunct="1"/>
            <a:r>
              <a:rPr lang="en-US" altLang="en-US" sz="2000" dirty="0" err="1"/>
              <a:t>Các</a:t>
            </a:r>
            <a:r>
              <a:rPr lang="en-US" altLang="en-US" sz="2000" dirty="0"/>
              <a:t> </a:t>
            </a:r>
            <a:r>
              <a:rPr lang="en-US" altLang="en-US" sz="2000" dirty="0" err="1"/>
              <a:t>tổ</a:t>
            </a:r>
            <a:r>
              <a:rPr lang="en-US" altLang="en-US" sz="2000" dirty="0"/>
              <a:t> </a:t>
            </a:r>
            <a:r>
              <a:rPr lang="en-US" altLang="en-US" sz="2000" dirty="0" err="1"/>
              <a:t>công</a:t>
            </a:r>
            <a:r>
              <a:rPr lang="en-US" altLang="en-US" sz="2000" dirty="0"/>
              <a:t> </a:t>
            </a:r>
            <a:r>
              <a:rPr lang="en-US" altLang="en-US" sz="2000" dirty="0" err="1"/>
              <a:t>nhân</a:t>
            </a:r>
            <a:r>
              <a:rPr lang="en-US" altLang="en-US" sz="2000" dirty="0"/>
              <a:t> </a:t>
            </a:r>
            <a:r>
              <a:rPr lang="en-US" altLang="en-US" sz="2000" dirty="0" err="1"/>
              <a:t>xây</a:t>
            </a:r>
            <a:r>
              <a:rPr lang="en-US" altLang="en-US" sz="2000" dirty="0"/>
              <a:t> </a:t>
            </a:r>
            <a:r>
              <a:rPr lang="en-US" altLang="en-US" sz="2000" dirty="0" err="1"/>
              <a:t>dựng</a:t>
            </a:r>
            <a:r>
              <a:rPr lang="en-US" altLang="en-US" sz="2000" dirty="0"/>
              <a:t>,</a:t>
            </a:r>
          </a:p>
          <a:p>
            <a:pPr lvl="1" algn="just" eaLnBrk="1" hangingPunct="1"/>
            <a:r>
              <a:rPr lang="en-US" altLang="en-US" sz="2000" dirty="0" err="1"/>
              <a:t>Các</a:t>
            </a:r>
            <a:r>
              <a:rPr lang="en-US" altLang="en-US" sz="2000" dirty="0"/>
              <a:t> </a:t>
            </a:r>
            <a:r>
              <a:rPr lang="en-US" altLang="en-US" sz="2000" dirty="0" err="1"/>
              <a:t>giám</a:t>
            </a:r>
            <a:r>
              <a:rPr lang="en-US" altLang="en-US" sz="2000" dirty="0"/>
              <a:t> </a:t>
            </a:r>
            <a:r>
              <a:rPr lang="en-US" altLang="en-US" sz="2000" dirty="0" err="1"/>
              <a:t>sát</a:t>
            </a:r>
            <a:r>
              <a:rPr lang="en-US" altLang="en-US" sz="2000" dirty="0"/>
              <a:t> </a:t>
            </a:r>
            <a:r>
              <a:rPr lang="en-US" altLang="en-US" sz="2000" dirty="0" err="1"/>
              <a:t>viên</a:t>
            </a:r>
            <a:r>
              <a:rPr lang="en-US" altLang="en-US" sz="2000" dirty="0"/>
              <a:t> </a:t>
            </a:r>
            <a:r>
              <a:rPr lang="en-US" altLang="en-US" sz="2000" dirty="0" err="1"/>
              <a:t>kỹ</a:t>
            </a:r>
            <a:r>
              <a:rPr lang="en-US" altLang="en-US" sz="2000" dirty="0"/>
              <a:t> </a:t>
            </a:r>
            <a:r>
              <a:rPr lang="en-US" altLang="en-US" sz="2000" dirty="0" err="1"/>
              <a:t>thuật</a:t>
            </a:r>
            <a:endParaRPr lang="en-US" altLang="en-US" sz="2000" dirty="0"/>
          </a:p>
          <a:p>
            <a:pPr algn="just" eaLnBrk="1" hangingPunct="1"/>
            <a:r>
              <a:rPr lang="en-US" altLang="en-US" sz="2400" b="1" dirty="0" err="1"/>
              <a:t>Thời</a:t>
            </a:r>
            <a:r>
              <a:rPr lang="en-US" altLang="en-US" sz="2400" b="1" dirty="0"/>
              <a:t> </a:t>
            </a:r>
            <a:r>
              <a:rPr lang="en-US" altLang="en-US" sz="2400" b="1" dirty="0" err="1"/>
              <a:t>hạn</a:t>
            </a:r>
            <a:r>
              <a:rPr lang="en-US" altLang="en-US" sz="2400" b="1" dirty="0"/>
              <a:t> </a:t>
            </a:r>
            <a:r>
              <a:rPr lang="en-US" altLang="en-US" sz="2400" b="1" dirty="0" err="1"/>
              <a:t>thực</a:t>
            </a:r>
            <a:r>
              <a:rPr lang="en-US" altLang="en-US" sz="2400" b="1" dirty="0"/>
              <a:t> </a:t>
            </a:r>
            <a:r>
              <a:rPr lang="en-US" altLang="en-US" sz="2400" b="1" dirty="0" err="1"/>
              <a:t>hiện</a:t>
            </a:r>
            <a:r>
              <a:rPr lang="en-US" altLang="en-US" sz="2400" b="1" dirty="0"/>
              <a:t>: 6 </a:t>
            </a:r>
            <a:r>
              <a:rPr lang="en-US" altLang="en-US" sz="2400" b="1" dirty="0" err="1"/>
              <a:t>tháng</a:t>
            </a:r>
            <a:endParaRPr lang="en-US" altLang="en-US" sz="2400" b="1" dirty="0"/>
          </a:p>
          <a:p>
            <a:pPr lvl="1" algn="just" eaLnBrk="1" hangingPunct="1"/>
            <a:r>
              <a:rPr lang="en-US" altLang="en-US" sz="2000" dirty="0" err="1"/>
              <a:t>Khởi</a:t>
            </a:r>
            <a:r>
              <a:rPr lang="en-US" altLang="en-US" sz="2000" dirty="0"/>
              <a:t> </a:t>
            </a:r>
            <a:r>
              <a:rPr lang="en-US" altLang="en-US" sz="2000" dirty="0" err="1"/>
              <a:t>công</a:t>
            </a:r>
            <a:r>
              <a:rPr lang="en-US" altLang="en-US" sz="2000" dirty="0"/>
              <a:t> </a:t>
            </a:r>
            <a:r>
              <a:rPr lang="en-US" altLang="en-US" sz="2000" dirty="0" err="1"/>
              <a:t>từ</a:t>
            </a:r>
            <a:r>
              <a:rPr lang="en-US" altLang="en-US" sz="2000" dirty="0"/>
              <a:t> </a:t>
            </a:r>
            <a:r>
              <a:rPr lang="en-US" altLang="en-US" sz="2000" dirty="0" err="1"/>
              <a:t>ngày</a:t>
            </a:r>
            <a:r>
              <a:rPr lang="en-US" altLang="en-US" sz="2000" dirty="0"/>
              <a:t> N1</a:t>
            </a:r>
          </a:p>
          <a:p>
            <a:pPr lvl="1" algn="just" eaLnBrk="1" hangingPunct="1"/>
            <a:r>
              <a:rPr lang="en-US" altLang="en-US" sz="2000" dirty="0" err="1"/>
              <a:t>Dự</a:t>
            </a:r>
            <a:r>
              <a:rPr lang="en-US" altLang="en-US" sz="2000" dirty="0"/>
              <a:t> </a:t>
            </a:r>
            <a:r>
              <a:rPr lang="en-US" altLang="en-US" sz="2000" dirty="0" err="1"/>
              <a:t>kiến</a:t>
            </a:r>
            <a:r>
              <a:rPr lang="en-US" altLang="en-US" sz="2000" dirty="0"/>
              <a:t> </a:t>
            </a:r>
            <a:r>
              <a:rPr lang="en-US" altLang="en-US" sz="2000" dirty="0" err="1"/>
              <a:t>kết</a:t>
            </a:r>
            <a:r>
              <a:rPr lang="en-US" altLang="en-US" sz="2000" dirty="0"/>
              <a:t> </a:t>
            </a:r>
            <a:r>
              <a:rPr lang="en-US" altLang="en-US" sz="2000" dirty="0" err="1"/>
              <a:t>thúc</a:t>
            </a:r>
            <a:r>
              <a:rPr lang="en-US" altLang="en-US" sz="2000" dirty="0"/>
              <a:t> </a:t>
            </a:r>
            <a:r>
              <a:rPr lang="en-US" altLang="en-US" sz="2000" dirty="0" err="1"/>
              <a:t>vào</a:t>
            </a:r>
            <a:r>
              <a:rPr lang="en-US" altLang="en-US" sz="2000" dirty="0"/>
              <a:t> </a:t>
            </a:r>
            <a:r>
              <a:rPr lang="en-US" altLang="en-US" sz="2000" dirty="0" err="1"/>
              <a:t>ngày</a:t>
            </a:r>
            <a:r>
              <a:rPr lang="en-US" altLang="en-US" sz="2000" dirty="0"/>
              <a:t> N2</a:t>
            </a:r>
          </a:p>
          <a:p>
            <a:pPr algn="just" eaLnBrk="1" hangingPunct="1"/>
            <a:r>
              <a:rPr lang="en-US" altLang="en-US" sz="2400" b="1" dirty="0" err="1"/>
              <a:t>Kinh</a:t>
            </a:r>
            <a:r>
              <a:rPr lang="en-US" altLang="en-US" sz="2400" b="1" dirty="0"/>
              <a:t> </a:t>
            </a:r>
            <a:r>
              <a:rPr lang="en-US" altLang="en-US" sz="2400" b="1" dirty="0" err="1"/>
              <a:t>phí</a:t>
            </a:r>
            <a:r>
              <a:rPr lang="en-US" altLang="en-US" sz="2400" b="1" dirty="0"/>
              <a:t> </a:t>
            </a:r>
            <a:r>
              <a:rPr lang="en-US" altLang="en-US" sz="2400" b="1" dirty="0" err="1"/>
              <a:t>được</a:t>
            </a:r>
            <a:r>
              <a:rPr lang="en-US" altLang="en-US" sz="2400" b="1" dirty="0"/>
              <a:t> </a:t>
            </a:r>
            <a:r>
              <a:rPr lang="en-US" altLang="en-US" sz="2400" b="1" dirty="0" err="1"/>
              <a:t>cấp</a:t>
            </a:r>
            <a:r>
              <a:rPr lang="en-US" altLang="en-US" sz="2400" b="1" dirty="0"/>
              <a:t>: </a:t>
            </a:r>
            <a:r>
              <a:rPr lang="en-US" altLang="en-US" sz="2400" dirty="0"/>
              <a:t>900 </a:t>
            </a:r>
            <a:r>
              <a:rPr lang="en-US" altLang="en-US" sz="2400" dirty="0" err="1"/>
              <a:t>triệu</a:t>
            </a:r>
            <a:r>
              <a:rPr lang="en-US" altLang="en-US" sz="2400" dirty="0"/>
              <a:t> </a:t>
            </a:r>
            <a:r>
              <a:rPr lang="en-US" altLang="en-US" sz="2400" dirty="0" err="1"/>
              <a:t>đồng</a:t>
            </a:r>
            <a:endParaRPr lang="en-US" altLang="en-US" sz="2400" dirty="0"/>
          </a:p>
          <a:p>
            <a:pPr algn="just" eaLnBrk="1" hangingPunct="1"/>
            <a:r>
              <a:rPr lang="en-US" altLang="en-US" sz="2400" b="1" dirty="0" err="1"/>
              <a:t>Kết</a:t>
            </a:r>
            <a:r>
              <a:rPr lang="en-US" altLang="en-US" sz="2400" b="1" dirty="0"/>
              <a:t> </a:t>
            </a:r>
            <a:r>
              <a:rPr lang="en-US" altLang="en-US" sz="2400" b="1" dirty="0" err="1"/>
              <a:t>quả</a:t>
            </a:r>
            <a:r>
              <a:rPr lang="en-US" altLang="en-US" sz="2400" b="1" dirty="0"/>
              <a:t> </a:t>
            </a:r>
            <a:r>
              <a:rPr lang="en-US" altLang="en-US" sz="2400" b="1" dirty="0" err="1"/>
              <a:t>đạt</a:t>
            </a:r>
            <a:r>
              <a:rPr lang="en-US" altLang="en-US" sz="2400" b="1" dirty="0"/>
              <a:t> </a:t>
            </a:r>
            <a:r>
              <a:rPr lang="en-US" altLang="en-US" sz="2400" b="1" dirty="0" err="1"/>
              <a:t>được</a:t>
            </a:r>
            <a:r>
              <a:rPr lang="en-US" altLang="en-US" sz="2400" b="1" dirty="0"/>
              <a:t>: </a:t>
            </a:r>
            <a:r>
              <a:rPr lang="en-US" altLang="en-US" sz="2400" dirty="0" err="1"/>
              <a:t>một</a:t>
            </a:r>
            <a:r>
              <a:rPr lang="en-US" altLang="en-US" sz="2400" dirty="0"/>
              <a:t> </a:t>
            </a:r>
            <a:r>
              <a:rPr lang="en-US" altLang="en-US" sz="2400" dirty="0" err="1"/>
              <a:t>ngôi</a:t>
            </a:r>
            <a:r>
              <a:rPr lang="en-US" altLang="en-US" sz="2400" dirty="0"/>
              <a:t> </a:t>
            </a:r>
            <a:r>
              <a:rPr lang="en-US" altLang="en-US" sz="2400" dirty="0" err="1"/>
              <a:t>nhà</a:t>
            </a:r>
            <a:r>
              <a:rPr lang="en-US" altLang="en-US" sz="2400" dirty="0"/>
              <a:t> 3 </a:t>
            </a:r>
            <a:r>
              <a:rPr lang="en-US" altLang="en-US" sz="2400" dirty="0" err="1"/>
              <a:t>tầng</a:t>
            </a:r>
            <a:r>
              <a:rPr lang="en-US" altLang="en-US" sz="2400" dirty="0"/>
              <a:t> </a:t>
            </a:r>
            <a:r>
              <a:rPr lang="en-US" altLang="en-US" sz="2400" dirty="0" err="1"/>
              <a:t>đầy</a:t>
            </a:r>
            <a:r>
              <a:rPr lang="en-US" altLang="en-US" sz="2400" dirty="0"/>
              <a:t> </a:t>
            </a:r>
            <a:r>
              <a:rPr lang="en-US" altLang="en-US" sz="2400" dirty="0" err="1"/>
              <a:t>đủ</a:t>
            </a:r>
            <a:r>
              <a:rPr lang="en-US" altLang="en-US" sz="2400" dirty="0"/>
              <a:t> </a:t>
            </a:r>
            <a:r>
              <a:rPr lang="en-US" altLang="en-US" sz="2400" dirty="0" err="1"/>
              <a:t>tiện</a:t>
            </a:r>
            <a:r>
              <a:rPr lang="en-US" altLang="en-US" sz="2400" dirty="0"/>
              <a:t> </a:t>
            </a:r>
            <a:r>
              <a:rPr lang="en-US" altLang="en-US" sz="2400" dirty="0" err="1"/>
              <a:t>nghi</a:t>
            </a:r>
            <a:r>
              <a:rPr lang="en-US" altLang="en-US" sz="2400" dirty="0"/>
              <a:t> </a:t>
            </a:r>
            <a:r>
              <a:rPr lang="en-US" altLang="en-US" sz="2400" dirty="0" err="1"/>
              <a:t>làm</a:t>
            </a:r>
            <a:r>
              <a:rPr lang="en-US" altLang="en-US" sz="2400" dirty="0"/>
              <a:t> </a:t>
            </a:r>
            <a:r>
              <a:rPr lang="en-US" altLang="en-US" sz="2400" dirty="0" err="1"/>
              <a:t>việc</a:t>
            </a:r>
            <a:r>
              <a:rPr lang="en-US" altLang="en-US" sz="2400" dirty="0"/>
              <a:t> </a:t>
            </a:r>
            <a:r>
              <a:rPr lang="en-US" altLang="en-US" sz="2400" dirty="0" err="1"/>
              <a:t>cho</a:t>
            </a:r>
            <a:r>
              <a:rPr lang="en-US" altLang="en-US" sz="2400" dirty="0"/>
              <a:t> </a:t>
            </a:r>
            <a:r>
              <a:rPr lang="en-US" altLang="en-US" sz="2400" dirty="0" err="1"/>
              <a:t>cơ</a:t>
            </a:r>
            <a:r>
              <a:rPr lang="en-US" altLang="en-US" sz="2400" dirty="0"/>
              <a:t> </a:t>
            </a:r>
            <a:r>
              <a:rPr lang="en-US" altLang="en-US" sz="2400" dirty="0" err="1"/>
              <a:t>quan</a:t>
            </a: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18</a:t>
            </a:fld>
            <a:endParaRPr lang="en-US" altLang="en-US"/>
          </a:p>
        </p:txBody>
      </p:sp>
      <p:sp>
        <p:nvSpPr>
          <p:cNvPr id="3" name="Rectangle 2">
            <a:extLst>
              <a:ext uri="{FF2B5EF4-FFF2-40B4-BE49-F238E27FC236}">
                <a16:creationId xmlns:a16="http://schemas.microsoft.com/office/drawing/2014/main" id="{64A685EE-F4D8-44DF-B882-B3CE0C9CB4D5}"/>
              </a:ext>
            </a:extLst>
          </p:cNvPr>
          <p:cNvSpPr/>
          <p:nvPr/>
        </p:nvSpPr>
        <p:spPr>
          <a:xfrm>
            <a:off x="4991100" y="1591052"/>
            <a:ext cx="4152900" cy="1569660"/>
          </a:xfrm>
          <a:prstGeom prst="rect">
            <a:avLst/>
          </a:prstGeom>
          <a:solidFill>
            <a:schemeClr val="accent6">
              <a:lumMod val="20000"/>
              <a:lumOff val="80000"/>
            </a:schemeClr>
          </a:solidFill>
        </p:spPr>
        <p:txBody>
          <a:bodyPr wrap="square">
            <a:spAutoFit/>
          </a:bodyPr>
          <a:lstStyle/>
          <a:p>
            <a:pPr marL="346075" lvl="1" indent="-346075" algn="just" eaLnBrk="1" hangingPunct="1">
              <a:buFont typeface="+mj-lt"/>
              <a:buAutoNum type="arabicPeriod"/>
            </a:pPr>
            <a:r>
              <a:rPr lang="en-US" altLang="en-US" dirty="0" err="1"/>
              <a:t>Nguồn</a:t>
            </a:r>
            <a:r>
              <a:rPr lang="en-US" altLang="en-US" dirty="0"/>
              <a:t> </a:t>
            </a:r>
            <a:r>
              <a:rPr lang="en-US" altLang="en-US" dirty="0" err="1"/>
              <a:t>nhân</a:t>
            </a:r>
            <a:r>
              <a:rPr lang="en-US" altLang="en-US" dirty="0"/>
              <a:t> </a:t>
            </a:r>
            <a:r>
              <a:rPr lang="en-US" altLang="en-US" dirty="0" err="1"/>
              <a:t>lực</a:t>
            </a:r>
            <a:endParaRPr lang="en-US" altLang="en-US" dirty="0"/>
          </a:p>
          <a:p>
            <a:pPr marL="346075" lvl="1" indent="-346075" algn="just" eaLnBrk="1" hangingPunct="1">
              <a:buFont typeface="+mj-lt"/>
              <a:buAutoNum type="arabicPeriod"/>
            </a:pPr>
            <a:r>
              <a:rPr lang="en-US" altLang="en-US" dirty="0" err="1"/>
              <a:t>Khoảng</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dự</a:t>
            </a:r>
            <a:r>
              <a:rPr lang="en-US" altLang="en-US" dirty="0"/>
              <a:t> </a:t>
            </a:r>
            <a:r>
              <a:rPr lang="en-US" altLang="en-US" dirty="0" err="1"/>
              <a:t>kiến</a:t>
            </a:r>
            <a:endParaRPr lang="en-US" altLang="en-US" dirty="0"/>
          </a:p>
          <a:p>
            <a:pPr marL="346075" lvl="1" indent="-346075" algn="just" eaLnBrk="1" hangingPunct="1">
              <a:buFont typeface="+mj-lt"/>
              <a:buAutoNum type="arabicPeriod"/>
            </a:pPr>
            <a:r>
              <a:rPr lang="en-US" altLang="en-US" dirty="0" err="1"/>
              <a:t>Nguồn</a:t>
            </a:r>
            <a:r>
              <a:rPr lang="en-US" altLang="en-US" dirty="0"/>
              <a:t> </a:t>
            </a:r>
            <a:r>
              <a:rPr lang="en-US" altLang="en-US" dirty="0" err="1"/>
              <a:t>tài</a:t>
            </a:r>
            <a:r>
              <a:rPr lang="en-US" altLang="en-US" dirty="0"/>
              <a:t> </a:t>
            </a:r>
            <a:r>
              <a:rPr lang="en-US" altLang="en-US" dirty="0" err="1"/>
              <a:t>nguyên</a:t>
            </a:r>
            <a:endParaRPr lang="en-US" altLang="en-US" dirty="0"/>
          </a:p>
          <a:p>
            <a:pPr marL="346075" lvl="1" indent="-346075" algn="just" eaLnBrk="1" hangingPunct="1">
              <a:buFont typeface="+mj-lt"/>
              <a:buAutoNum type="arabicPeriod"/>
            </a:pPr>
            <a:r>
              <a:rPr lang="en-US" altLang="en-US" dirty="0" err="1"/>
              <a:t>Nguồn</a:t>
            </a:r>
            <a:r>
              <a:rPr lang="en-US" altLang="en-US" dirty="0"/>
              <a:t> </a:t>
            </a:r>
            <a:r>
              <a:rPr lang="en-US" altLang="en-US" dirty="0" err="1"/>
              <a:t>kinh</a:t>
            </a:r>
            <a:r>
              <a:rPr lang="en-US" altLang="en-US" dirty="0"/>
              <a:t> </a:t>
            </a:r>
            <a:r>
              <a:rPr lang="en-US" altLang="en-US" dirty="0" err="1"/>
              <a:t>phí</a:t>
            </a:r>
            <a:endParaRPr lang="en-US" altLang="en-US" dirty="0"/>
          </a:p>
        </p:txBody>
      </p:sp>
    </p:spTree>
    <p:extLst>
      <p:ext uri="{BB962C8B-B14F-4D97-AF65-F5344CB8AC3E}">
        <p14:creationId xmlns:p14="http://schemas.microsoft.com/office/powerpoint/2010/main" val="69363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t>Ví dụ 2: Dự án tổ chức một đám cưới</a:t>
            </a:r>
          </a:p>
          <a:p>
            <a:pPr algn="just" eaLnBrk="1" hangingPunct="1"/>
            <a:r>
              <a:rPr lang="en-US" altLang="en-US" sz="2400" b="1"/>
              <a:t>Tập thể thực hiện dự án:</a:t>
            </a:r>
          </a:p>
          <a:p>
            <a:pPr lvl="1" algn="just" eaLnBrk="1" hangingPunct="1"/>
            <a:r>
              <a:rPr lang="en-US" altLang="en-US" sz="2000"/>
              <a:t>Các thành viên trong gia đình</a:t>
            </a:r>
          </a:p>
          <a:p>
            <a:pPr lvl="1" algn="just" eaLnBrk="1" hangingPunct="1"/>
            <a:r>
              <a:rPr lang="en-US" altLang="en-US" sz="2000"/>
              <a:t>Các nhân viên nhà hàng, khách sạn</a:t>
            </a:r>
          </a:p>
          <a:p>
            <a:pPr lvl="1" algn="just" eaLnBrk="1" hangingPunct="1"/>
            <a:r>
              <a:rPr lang="en-US" altLang="en-US" sz="2000"/>
              <a:t>Bạn bè, đồng nghiệp, những người khác</a:t>
            </a:r>
          </a:p>
          <a:p>
            <a:pPr algn="just" eaLnBrk="1" hangingPunct="1"/>
            <a:r>
              <a:rPr lang="en-US" altLang="en-US" sz="2400" b="1"/>
              <a:t>Thời hạn thực hiện:</a:t>
            </a:r>
            <a:r>
              <a:rPr lang="en-US" altLang="en-US" sz="2400"/>
              <a:t> 30 ngày trong đó:</a:t>
            </a:r>
          </a:p>
          <a:p>
            <a:pPr lvl="1" algn="just" eaLnBrk="1" hangingPunct="1"/>
            <a:r>
              <a:rPr lang="en-US" altLang="en-US" sz="2000"/>
              <a:t>28 ngày chuẩn bị cho đám cưới</a:t>
            </a:r>
          </a:p>
          <a:p>
            <a:pPr lvl="1" algn="just" eaLnBrk="1" hangingPunct="1"/>
            <a:r>
              <a:rPr lang="en-US" altLang="en-US" sz="2000"/>
              <a:t>1 ngày tổ chức đám cưới</a:t>
            </a:r>
          </a:p>
          <a:p>
            <a:pPr lvl="1" algn="just" eaLnBrk="1" hangingPunct="1"/>
            <a:r>
              <a:rPr lang="en-US" altLang="en-US" sz="2000"/>
              <a:t>1 ngày thu dọn và kết thúc</a:t>
            </a:r>
          </a:p>
          <a:p>
            <a:pPr algn="just" eaLnBrk="1" hangingPunct="1"/>
            <a:r>
              <a:rPr lang="en-US" altLang="en-US" sz="2400" b="1"/>
              <a:t>Kinh phí được cấp: </a:t>
            </a:r>
            <a:r>
              <a:rPr lang="en-US" altLang="en-US" sz="2400"/>
              <a:t>30 triệu đồng</a:t>
            </a:r>
          </a:p>
          <a:p>
            <a:pPr algn="just" eaLnBrk="1" hangingPunct="1"/>
            <a:r>
              <a:rPr lang="en-US" altLang="en-US" sz="2400" b="1"/>
              <a:t>Kết quả đạt được:</a:t>
            </a:r>
            <a:r>
              <a:rPr lang="en-US" altLang="en-US" sz="2400"/>
              <a:t> đám cưới được tổ chức tốt đẹp</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19</a:t>
            </a:fld>
            <a:endParaRPr lang="en-US" altLang="en-US"/>
          </a:p>
        </p:txBody>
      </p:sp>
      <p:sp>
        <p:nvSpPr>
          <p:cNvPr id="3" name="Rectangle 2">
            <a:extLst>
              <a:ext uri="{FF2B5EF4-FFF2-40B4-BE49-F238E27FC236}">
                <a16:creationId xmlns:a16="http://schemas.microsoft.com/office/drawing/2014/main" id="{B02EADEA-24D1-464C-8637-9FFCFDF1279D}"/>
              </a:ext>
            </a:extLst>
          </p:cNvPr>
          <p:cNvSpPr/>
          <p:nvPr/>
        </p:nvSpPr>
        <p:spPr>
          <a:xfrm>
            <a:off x="5410200" y="1503527"/>
            <a:ext cx="3733800" cy="1323439"/>
          </a:xfrm>
          <a:prstGeom prst="rect">
            <a:avLst/>
          </a:prstGeom>
          <a:solidFill>
            <a:schemeClr val="accent6">
              <a:lumMod val="20000"/>
              <a:lumOff val="80000"/>
            </a:schemeClr>
          </a:solidFill>
        </p:spPr>
        <p:txBody>
          <a:bodyPr wrap="square">
            <a:spAutoFit/>
          </a:bodyPr>
          <a:lstStyle/>
          <a:p>
            <a:pPr lvl="1" indent="-457200" algn="just" eaLnBrk="1" hangingPunct="1">
              <a:buFont typeface="+mj-lt"/>
              <a:buAutoNum type="arabicParenR"/>
            </a:pPr>
            <a:r>
              <a:rPr lang="en-US" altLang="en-US" sz="2000" dirty="0" err="1"/>
              <a:t>Nguồn</a:t>
            </a:r>
            <a:r>
              <a:rPr lang="en-US" altLang="en-US" sz="2000" dirty="0"/>
              <a:t> </a:t>
            </a:r>
            <a:r>
              <a:rPr lang="en-US" altLang="en-US" sz="2000" dirty="0" err="1"/>
              <a:t>nhân</a:t>
            </a:r>
            <a:r>
              <a:rPr lang="en-US" altLang="en-US" sz="2000" dirty="0"/>
              <a:t> </a:t>
            </a:r>
            <a:r>
              <a:rPr lang="en-US" altLang="en-US" sz="2000" dirty="0" err="1"/>
              <a:t>lực</a:t>
            </a:r>
            <a:endParaRPr lang="en-US" altLang="en-US" sz="2000" dirty="0"/>
          </a:p>
          <a:p>
            <a:pPr lvl="1" indent="-457200" algn="just" eaLnBrk="1" hangingPunct="1">
              <a:buFont typeface="+mj-lt"/>
              <a:buAutoNum type="arabicParenR"/>
            </a:pPr>
            <a:r>
              <a:rPr lang="en-US" altLang="en-US" sz="2000" dirty="0" err="1"/>
              <a:t>Khoảng</a:t>
            </a:r>
            <a:r>
              <a:rPr lang="en-US" altLang="en-US" sz="2000" dirty="0"/>
              <a:t> </a:t>
            </a:r>
            <a:r>
              <a:rPr lang="en-US" altLang="en-US" sz="2000" dirty="0" err="1"/>
              <a:t>thời</a:t>
            </a:r>
            <a:r>
              <a:rPr lang="en-US" altLang="en-US" sz="2000" dirty="0"/>
              <a:t> </a:t>
            </a:r>
            <a:r>
              <a:rPr lang="en-US" altLang="en-US" sz="2000" dirty="0" err="1"/>
              <a:t>gian</a:t>
            </a:r>
            <a:r>
              <a:rPr lang="en-US" altLang="en-US" sz="2000" dirty="0"/>
              <a:t> </a:t>
            </a:r>
            <a:r>
              <a:rPr lang="en-US" altLang="en-US" sz="2000" dirty="0" err="1"/>
              <a:t>dự</a:t>
            </a:r>
            <a:r>
              <a:rPr lang="en-US" altLang="en-US" sz="2000" dirty="0"/>
              <a:t> </a:t>
            </a:r>
            <a:r>
              <a:rPr lang="en-US" altLang="en-US" sz="2000" dirty="0" err="1"/>
              <a:t>kiến</a:t>
            </a:r>
            <a:endParaRPr lang="en-US" altLang="en-US" sz="2000" dirty="0"/>
          </a:p>
          <a:p>
            <a:pPr lvl="1" indent="-457200" algn="just" eaLnBrk="1" hangingPunct="1">
              <a:buFont typeface="+mj-lt"/>
              <a:buAutoNum type="arabicParenR"/>
            </a:pPr>
            <a:r>
              <a:rPr lang="en-US" altLang="en-US" sz="2000" dirty="0" err="1"/>
              <a:t>Nguồn</a:t>
            </a:r>
            <a:r>
              <a:rPr lang="en-US" altLang="en-US" sz="2000" dirty="0"/>
              <a:t> </a:t>
            </a:r>
            <a:r>
              <a:rPr lang="en-US" altLang="en-US" sz="2000" dirty="0" err="1"/>
              <a:t>tài</a:t>
            </a:r>
            <a:r>
              <a:rPr lang="en-US" altLang="en-US" sz="2000" dirty="0"/>
              <a:t> </a:t>
            </a:r>
            <a:r>
              <a:rPr lang="en-US" altLang="en-US" sz="2000" dirty="0" err="1"/>
              <a:t>nguyên</a:t>
            </a:r>
            <a:endParaRPr lang="en-US" altLang="en-US" sz="2000" dirty="0"/>
          </a:p>
          <a:p>
            <a:pPr lvl="1" indent="-457200" algn="just" eaLnBrk="1" hangingPunct="1">
              <a:buFont typeface="+mj-lt"/>
              <a:buAutoNum type="arabicParenR"/>
            </a:pPr>
            <a:r>
              <a:rPr lang="en-US" altLang="en-US" sz="2000" dirty="0" err="1"/>
              <a:t>Nguồn</a:t>
            </a:r>
            <a:r>
              <a:rPr lang="en-US" altLang="en-US" sz="2000" dirty="0"/>
              <a:t> </a:t>
            </a:r>
            <a:r>
              <a:rPr lang="en-US" altLang="en-US" sz="2000" dirty="0" err="1"/>
              <a:t>kinh</a:t>
            </a:r>
            <a:r>
              <a:rPr lang="en-US" altLang="en-US" sz="2000" dirty="0"/>
              <a:t> </a:t>
            </a:r>
            <a:r>
              <a:rPr lang="en-US" altLang="en-US" sz="2000" dirty="0" err="1"/>
              <a:t>phí</a:t>
            </a:r>
            <a:endParaRPr lang="en-US" altLang="en-US" sz="2000" dirty="0"/>
          </a:p>
        </p:txBody>
      </p:sp>
    </p:spTree>
    <p:extLst>
      <p:ext uri="{BB962C8B-B14F-4D97-AF65-F5344CB8AC3E}">
        <p14:creationId xmlns:p14="http://schemas.microsoft.com/office/powerpoint/2010/main" val="18785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14288"/>
            <a:ext cx="8686800" cy="914400"/>
          </a:xfrm>
          <a:noFill/>
        </p:spPr>
        <p:txBody>
          <a:bodyPr/>
          <a:lstStyle/>
          <a:p>
            <a:pPr algn="l" eaLnBrk="1" hangingPunct="1"/>
            <a:r>
              <a:rPr lang="en-US" altLang="en-US" sz="3200" b="1">
                <a:solidFill>
                  <a:schemeClr val="accent2"/>
                </a:solidFill>
              </a:rPr>
              <a:t>NỘI DUNG</a:t>
            </a:r>
          </a:p>
        </p:txBody>
      </p:sp>
      <p:sp>
        <p:nvSpPr>
          <p:cNvPr id="4" name="Content Placeholder 2"/>
          <p:cNvSpPr>
            <a:spLocks noGrp="1"/>
          </p:cNvSpPr>
          <p:nvPr>
            <p:ph idx="1"/>
          </p:nvPr>
        </p:nvSpPr>
        <p:spPr>
          <a:xfrm>
            <a:off x="533400" y="1143000"/>
            <a:ext cx="7888288" cy="4913313"/>
          </a:xfrm>
        </p:spPr>
        <p:txBody>
          <a:bodyPr/>
          <a:lstStyle/>
          <a:p>
            <a:pPr marL="0" indent="0">
              <a:buNone/>
            </a:pPr>
            <a:r>
              <a:rPr lang="en-US" sz="2800" dirty="0"/>
              <a:t>1.1. </a:t>
            </a:r>
            <a:r>
              <a:rPr lang="en-US" sz="2800" dirty="0" err="1"/>
              <a:t>Các</a:t>
            </a:r>
            <a:r>
              <a:rPr lang="en-US" sz="2800" dirty="0"/>
              <a:t> </a:t>
            </a:r>
            <a:r>
              <a:rPr lang="en-US" sz="2800" dirty="0" err="1"/>
              <a:t>khái</a:t>
            </a:r>
            <a:r>
              <a:rPr lang="en-US" sz="2800" dirty="0"/>
              <a:t> </a:t>
            </a:r>
            <a:r>
              <a:rPr lang="en-US" sz="2800" dirty="0" err="1"/>
              <a:t>niệm</a:t>
            </a:r>
            <a:r>
              <a:rPr lang="en-US" sz="2800" dirty="0"/>
              <a:t> c</a:t>
            </a:r>
            <a:r>
              <a:rPr lang="vi-VN" sz="2800" dirty="0"/>
              <a:t>ơ</a:t>
            </a:r>
            <a:r>
              <a:rPr lang="en-US" sz="2800" dirty="0"/>
              <a:t> </a:t>
            </a:r>
            <a:r>
              <a:rPr lang="en-US" sz="2800" dirty="0" err="1"/>
              <a:t>bản</a:t>
            </a:r>
            <a:r>
              <a:rPr lang="en-US" sz="2800" dirty="0"/>
              <a:t> </a:t>
            </a:r>
            <a:r>
              <a:rPr lang="en-US" sz="2800" dirty="0" err="1"/>
              <a:t>về</a:t>
            </a:r>
            <a:r>
              <a:rPr lang="en-US" sz="2800" dirty="0"/>
              <a:t> QLDA</a:t>
            </a:r>
          </a:p>
          <a:p>
            <a:pPr marL="627063" indent="-627063">
              <a:buNone/>
            </a:pPr>
            <a:r>
              <a:rPr lang="en-US" sz="2800" dirty="0"/>
              <a:t>1.2. </a:t>
            </a:r>
            <a:r>
              <a:rPr lang="en-US" sz="2800" dirty="0" err="1"/>
              <a:t>Giới</a:t>
            </a:r>
            <a:r>
              <a:rPr lang="en-US" sz="2800" dirty="0"/>
              <a:t> </a:t>
            </a:r>
            <a:r>
              <a:rPr lang="en-US" sz="2800" dirty="0" err="1"/>
              <a:t>thiệu</a:t>
            </a:r>
            <a:r>
              <a:rPr lang="en-US" sz="2800" dirty="0"/>
              <a:t> </a:t>
            </a:r>
            <a:r>
              <a:rPr lang="en-US" sz="2800" dirty="0" err="1"/>
              <a:t>về</a:t>
            </a:r>
            <a:r>
              <a:rPr lang="en-US" sz="2800" dirty="0"/>
              <a:t> </a:t>
            </a:r>
            <a:r>
              <a:rPr lang="en-US" sz="2800" dirty="0" err="1"/>
              <a:t>quản</a:t>
            </a:r>
            <a:r>
              <a:rPr lang="en-US" sz="2800" dirty="0"/>
              <a:t> </a:t>
            </a:r>
            <a:r>
              <a:rPr lang="en-US" sz="2800" dirty="0" err="1"/>
              <a:t>lý</a:t>
            </a:r>
            <a:r>
              <a:rPr lang="en-US" sz="2800" dirty="0"/>
              <a:t> </a:t>
            </a:r>
            <a:r>
              <a:rPr lang="en-US" sz="2800" dirty="0" err="1"/>
              <a:t>dự</a:t>
            </a:r>
            <a:r>
              <a:rPr lang="en-US" sz="2800" dirty="0"/>
              <a:t> </a:t>
            </a:r>
            <a:r>
              <a:rPr lang="en-US" sz="2800" dirty="0" err="1"/>
              <a:t>án</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a:t>
            </a:r>
          </a:p>
          <a:p>
            <a:pPr marL="627063" indent="-627063">
              <a:buNone/>
            </a:pPr>
            <a:r>
              <a:rPr lang="en-US" sz="2800" dirty="0"/>
              <a:t>1.3. </a:t>
            </a:r>
            <a:r>
              <a:rPr lang="en-US" sz="2800" dirty="0" err="1"/>
              <a:t>Các</a:t>
            </a:r>
            <a:r>
              <a:rPr lang="en-US" sz="2800" dirty="0"/>
              <a:t> </a:t>
            </a:r>
            <a:r>
              <a:rPr lang="en-US" sz="2800" dirty="0" err="1"/>
              <a:t>lĩnh</a:t>
            </a:r>
            <a:r>
              <a:rPr lang="en-US" sz="2800" dirty="0"/>
              <a:t> </a:t>
            </a:r>
            <a:r>
              <a:rPr lang="en-US" sz="2800" dirty="0" err="1"/>
              <a:t>vực</a:t>
            </a:r>
            <a:r>
              <a:rPr lang="en-US" sz="2800" dirty="0"/>
              <a:t> </a:t>
            </a:r>
            <a:r>
              <a:rPr lang="en-US" sz="2800" dirty="0" err="1"/>
              <a:t>hoạt</a:t>
            </a:r>
            <a:r>
              <a:rPr lang="en-US" sz="2800" dirty="0"/>
              <a:t> </a:t>
            </a:r>
            <a:r>
              <a:rPr lang="en-US" sz="2800" dirty="0" err="1"/>
              <a:t>động</a:t>
            </a:r>
            <a:r>
              <a:rPr lang="en-US" sz="2800" dirty="0"/>
              <a:t> </a:t>
            </a:r>
            <a:r>
              <a:rPr lang="en-US" sz="2800" dirty="0" err="1"/>
              <a:t>của</a:t>
            </a:r>
            <a:r>
              <a:rPr lang="en-US" sz="2800" dirty="0"/>
              <a:t> </a:t>
            </a:r>
            <a:r>
              <a:rPr lang="en-US" sz="2800" dirty="0" err="1"/>
              <a:t>một</a:t>
            </a:r>
            <a:r>
              <a:rPr lang="en-US" sz="2800" dirty="0"/>
              <a:t> </a:t>
            </a:r>
            <a:r>
              <a:rPr lang="en-US" sz="2800" dirty="0" err="1"/>
              <a:t>dự</a:t>
            </a:r>
            <a:r>
              <a:rPr lang="en-US" sz="2800" dirty="0"/>
              <a:t> </a:t>
            </a:r>
            <a:r>
              <a:rPr lang="en-US" sz="2800" dirty="0" err="1"/>
              <a:t>án</a:t>
            </a:r>
            <a:r>
              <a:rPr lang="en-US" sz="2800" dirty="0"/>
              <a:t> </a:t>
            </a:r>
            <a:r>
              <a:rPr lang="en-US" sz="2800" dirty="0" err="1"/>
              <a:t>hệ</a:t>
            </a:r>
            <a:r>
              <a:rPr lang="en-US" sz="2800" dirty="0"/>
              <a:t> </a:t>
            </a:r>
            <a:r>
              <a:rPr lang="en-US" sz="2800" dirty="0" err="1"/>
              <a:t>thống</a:t>
            </a:r>
            <a:r>
              <a:rPr lang="en-US" sz="2800" dirty="0"/>
              <a:t> </a:t>
            </a:r>
            <a:r>
              <a:rPr lang="en-US" sz="2800" dirty="0" err="1"/>
              <a:t>thông</a:t>
            </a:r>
            <a:r>
              <a:rPr lang="en-US" sz="2800" dirty="0"/>
              <a:t> tin</a:t>
            </a:r>
          </a:p>
          <a:p>
            <a:pPr marL="627063" indent="-627063">
              <a:buNone/>
            </a:pPr>
            <a:r>
              <a:rPr lang="en-US" sz="2800" dirty="0"/>
              <a:t>1.4. </a:t>
            </a:r>
            <a:r>
              <a:rPr lang="en-US" sz="2800" dirty="0" err="1"/>
              <a:t>Các</a:t>
            </a:r>
            <a:r>
              <a:rPr lang="en-US" sz="2800" dirty="0"/>
              <a:t> </a:t>
            </a:r>
            <a:r>
              <a:rPr lang="en-US" sz="2800" dirty="0" err="1"/>
              <a:t>mô</a:t>
            </a:r>
            <a:r>
              <a:rPr lang="en-US" sz="2800" dirty="0"/>
              <a:t> </a:t>
            </a:r>
            <a:r>
              <a:rPr lang="en-US" sz="2800" dirty="0" err="1"/>
              <a:t>hình</a:t>
            </a:r>
            <a:r>
              <a:rPr lang="en-US" sz="2800" dirty="0"/>
              <a:t> </a:t>
            </a:r>
            <a:r>
              <a:rPr lang="en-US" sz="2800" dirty="0" err="1"/>
              <a:t>của</a:t>
            </a:r>
            <a:r>
              <a:rPr lang="en-US" sz="2800" dirty="0"/>
              <a:t> </a:t>
            </a:r>
            <a:r>
              <a:rPr lang="en-US" sz="2800" dirty="0" err="1"/>
              <a:t>quản</a:t>
            </a:r>
            <a:r>
              <a:rPr lang="en-US" sz="2800" dirty="0"/>
              <a:t> </a:t>
            </a:r>
            <a:r>
              <a:rPr lang="en-US" sz="2800" dirty="0" err="1"/>
              <a:t>lý</a:t>
            </a:r>
            <a:r>
              <a:rPr lang="en-US" sz="2800" dirty="0"/>
              <a:t> </a:t>
            </a:r>
            <a:r>
              <a:rPr lang="en-US" sz="2800" dirty="0" err="1"/>
              <a:t>dự</a:t>
            </a:r>
            <a:r>
              <a:rPr lang="en-US" sz="2800" dirty="0"/>
              <a:t> </a:t>
            </a:r>
            <a:r>
              <a:rPr lang="en-US" sz="2800" dirty="0" err="1"/>
              <a:t>án</a:t>
            </a:r>
            <a:r>
              <a:rPr lang="en-US" sz="2800" dirty="0"/>
              <a:t> HTTT</a:t>
            </a:r>
          </a:p>
          <a:p>
            <a:pPr marL="627063" indent="-627063">
              <a:buNone/>
            </a:pPr>
            <a:r>
              <a:rPr lang="en-US" sz="2800" dirty="0"/>
              <a:t>1.5. </a:t>
            </a:r>
            <a:r>
              <a:rPr lang="en-US" sz="2800" dirty="0" err="1"/>
              <a:t>Nguồn</a:t>
            </a:r>
            <a:r>
              <a:rPr lang="en-US" sz="2800" dirty="0"/>
              <a:t> </a:t>
            </a:r>
            <a:r>
              <a:rPr lang="en-US" sz="2800" dirty="0" err="1"/>
              <a:t>nhân</a:t>
            </a:r>
            <a:r>
              <a:rPr lang="en-US" sz="2800" dirty="0"/>
              <a:t> </a:t>
            </a:r>
            <a:r>
              <a:rPr lang="en-US" sz="2800" dirty="0" err="1"/>
              <a:t>sự</a:t>
            </a:r>
            <a:r>
              <a:rPr lang="en-US" sz="2800" dirty="0"/>
              <a:t> </a:t>
            </a:r>
            <a:r>
              <a:rPr lang="en-US" sz="2800" dirty="0" err="1"/>
              <a:t>của</a:t>
            </a:r>
            <a:r>
              <a:rPr lang="en-US" sz="2800" dirty="0"/>
              <a:t> QLDA HTTT.</a:t>
            </a:r>
          </a:p>
          <a:p>
            <a:pPr marL="627063" indent="-627063">
              <a:buNone/>
            </a:pPr>
            <a:r>
              <a:rPr lang="en-US" sz="2800" dirty="0"/>
              <a:t>1.6. </a:t>
            </a:r>
            <a:r>
              <a:rPr lang="en-US" sz="2800" dirty="0" err="1"/>
              <a:t>Các</a:t>
            </a:r>
            <a:r>
              <a:rPr lang="en-US" sz="2800" dirty="0"/>
              <a:t> </a:t>
            </a:r>
            <a:r>
              <a:rPr lang="en-US" sz="2800" dirty="0" err="1"/>
              <a:t>nguyên</a:t>
            </a:r>
            <a:r>
              <a:rPr lang="en-US" sz="2800" dirty="0"/>
              <a:t> </a:t>
            </a:r>
            <a:r>
              <a:rPr lang="en-US" sz="2800" dirty="0" err="1"/>
              <a:t>lý</a:t>
            </a:r>
            <a:r>
              <a:rPr lang="en-US" sz="2800" dirty="0"/>
              <a:t> </a:t>
            </a:r>
            <a:r>
              <a:rPr lang="en-US" sz="2800" dirty="0" err="1"/>
              <a:t>chung</a:t>
            </a:r>
            <a:r>
              <a:rPr lang="en-US" sz="2800" dirty="0"/>
              <a:t> </a:t>
            </a:r>
            <a:r>
              <a:rPr lang="en-US" sz="2800" dirty="0" err="1"/>
              <a:t>của</a:t>
            </a:r>
            <a:r>
              <a:rPr lang="en-US" sz="2800" dirty="0"/>
              <a:t> </a:t>
            </a:r>
            <a:r>
              <a:rPr lang="en-US" sz="2800" dirty="0" err="1"/>
              <a:t>ph</a:t>
            </a:r>
            <a:r>
              <a:rPr lang="vi-VN" sz="2800" dirty="0"/>
              <a:t>ư</a:t>
            </a:r>
            <a:r>
              <a:rPr lang="en-US" sz="2800" dirty="0" err="1"/>
              <a:t>ơng</a:t>
            </a:r>
            <a:r>
              <a:rPr lang="en-US" sz="2800" dirty="0"/>
              <a:t> </a:t>
            </a:r>
            <a:r>
              <a:rPr lang="en-US" sz="2800" dirty="0" err="1"/>
              <a:t>pháp</a:t>
            </a:r>
            <a:r>
              <a:rPr lang="en-US" sz="2800" dirty="0"/>
              <a:t> </a:t>
            </a:r>
            <a:r>
              <a:rPr lang="en-US" sz="2800" dirty="0" err="1"/>
              <a:t>luận</a:t>
            </a:r>
            <a:r>
              <a:rPr lang="en-US" sz="2800" dirty="0"/>
              <a:t> QLDA HTTT.</a:t>
            </a:r>
          </a:p>
          <a:p>
            <a:pPr marL="627063" indent="-627063">
              <a:buNone/>
            </a:pPr>
            <a:r>
              <a:rPr lang="en-US" sz="2800" dirty="0"/>
              <a:t>1.7. </a:t>
            </a:r>
            <a:r>
              <a:rPr lang="en-US" sz="2800" dirty="0" err="1"/>
              <a:t>Các</a:t>
            </a:r>
            <a:r>
              <a:rPr lang="en-US" sz="2800" dirty="0"/>
              <a:t> </a:t>
            </a:r>
            <a:r>
              <a:rPr lang="en-US" sz="2800" dirty="0" err="1"/>
              <a:t>kiến</a:t>
            </a:r>
            <a:r>
              <a:rPr lang="en-US" sz="2800" dirty="0"/>
              <a:t> </a:t>
            </a:r>
            <a:r>
              <a:rPr lang="en-US" sz="2800" dirty="0" err="1"/>
              <a:t>thức</a:t>
            </a:r>
            <a:r>
              <a:rPr lang="en-US" sz="2800" dirty="0"/>
              <a:t>, </a:t>
            </a:r>
            <a:r>
              <a:rPr lang="en-US" sz="2800" dirty="0" err="1"/>
              <a:t>kỹ</a:t>
            </a:r>
            <a:r>
              <a:rPr lang="en-US" sz="2800" dirty="0"/>
              <a:t> </a:t>
            </a:r>
            <a:r>
              <a:rPr lang="en-US" sz="2800" dirty="0" err="1"/>
              <a:t>năng</a:t>
            </a:r>
            <a:r>
              <a:rPr lang="en-US" sz="2800" dirty="0"/>
              <a:t> </a:t>
            </a:r>
            <a:r>
              <a:rPr lang="en-US" sz="2800" dirty="0" err="1"/>
              <a:t>cần</a:t>
            </a:r>
            <a:r>
              <a:rPr lang="en-US" sz="2800" dirty="0"/>
              <a:t> </a:t>
            </a:r>
            <a:r>
              <a:rPr lang="en-US" sz="2800" dirty="0" err="1"/>
              <a:t>thiết</a:t>
            </a:r>
            <a:r>
              <a:rPr lang="en-US" sz="2800" dirty="0"/>
              <a:t> </a:t>
            </a:r>
            <a:r>
              <a:rPr lang="en-US" sz="2800" dirty="0" err="1"/>
              <a:t>để</a:t>
            </a:r>
            <a:r>
              <a:rPr lang="en-US" sz="2800" dirty="0"/>
              <a:t> </a:t>
            </a:r>
            <a:r>
              <a:rPr lang="en-US" sz="2800" dirty="0" err="1"/>
              <a:t>quản</a:t>
            </a:r>
            <a:r>
              <a:rPr lang="en-US" sz="2800" dirty="0"/>
              <a:t> </a:t>
            </a:r>
            <a:r>
              <a:rPr lang="en-US" sz="2800" dirty="0" err="1"/>
              <a:t>lý</a:t>
            </a:r>
            <a:r>
              <a:rPr lang="en-US" sz="2800" dirty="0"/>
              <a:t> </a:t>
            </a:r>
            <a:r>
              <a:rPr lang="en-US" sz="2800" dirty="0" err="1"/>
              <a:t>dự</a:t>
            </a:r>
            <a:r>
              <a:rPr lang="en-US" sz="2800" dirty="0"/>
              <a:t> </a:t>
            </a:r>
            <a:r>
              <a:rPr lang="en-US" sz="2800" dirty="0" err="1"/>
              <a:t>án</a:t>
            </a:r>
            <a:endParaRPr lang="en-US" sz="2800" dirty="0"/>
          </a:p>
          <a:p>
            <a:pPr marL="0" indent="0">
              <a:buNone/>
            </a:pPr>
            <a:r>
              <a:rPr lang="en-US" altLang="en-US" sz="2800" dirty="0"/>
              <a:t>1.8. </a:t>
            </a:r>
            <a:r>
              <a:rPr lang="en-US" sz="2800" dirty="0" err="1"/>
              <a:t>Các</a:t>
            </a:r>
            <a:r>
              <a:rPr lang="en-US" sz="2800" dirty="0"/>
              <a:t> </a:t>
            </a:r>
            <a:r>
              <a:rPr lang="en-US" sz="2800" dirty="0" err="1"/>
              <a:t>công</a:t>
            </a:r>
            <a:r>
              <a:rPr lang="en-US" sz="2800" dirty="0"/>
              <a:t> </a:t>
            </a:r>
            <a:r>
              <a:rPr lang="en-US" sz="2800" dirty="0" err="1"/>
              <a:t>cụ</a:t>
            </a:r>
            <a:r>
              <a:rPr lang="en-US" sz="2800" dirty="0"/>
              <a:t> </a:t>
            </a:r>
            <a:r>
              <a:rPr lang="en-US" sz="2800" dirty="0" err="1"/>
              <a:t>và</a:t>
            </a:r>
            <a:r>
              <a:rPr lang="en-US" sz="2800" dirty="0"/>
              <a:t> </a:t>
            </a:r>
            <a:r>
              <a:rPr lang="en-US" sz="2800" dirty="0" err="1"/>
              <a:t>kỹ</a:t>
            </a:r>
            <a:r>
              <a:rPr lang="en-US" sz="2800" dirty="0"/>
              <a:t> </a:t>
            </a:r>
            <a:r>
              <a:rPr lang="en-US" sz="2800" dirty="0" err="1"/>
              <a:t>thuật</a:t>
            </a:r>
            <a:r>
              <a:rPr lang="en-US" sz="2800" dirty="0"/>
              <a:t> </a:t>
            </a:r>
            <a:r>
              <a:rPr lang="en-US" sz="2800" dirty="0" err="1"/>
              <a:t>quản</a:t>
            </a:r>
            <a:r>
              <a:rPr lang="en-US" sz="2800" dirty="0"/>
              <a:t> </a:t>
            </a:r>
            <a:r>
              <a:rPr lang="en-US" sz="2800" dirty="0" err="1"/>
              <a:t>lý</a:t>
            </a:r>
            <a:r>
              <a:rPr lang="en-US" sz="2800" dirty="0"/>
              <a:t> </a:t>
            </a:r>
            <a:r>
              <a:rPr lang="en-US" sz="2800" dirty="0" err="1"/>
              <a:t>dự</a:t>
            </a:r>
            <a:r>
              <a:rPr lang="en-US" sz="2800" dirty="0"/>
              <a:t> </a:t>
            </a:r>
            <a:r>
              <a:rPr lang="en-US" sz="2800" dirty="0" err="1"/>
              <a:t>án</a:t>
            </a:r>
            <a:r>
              <a:rPr lang="en-US" sz="2800" dirty="0"/>
              <a:t> HTTT</a:t>
            </a:r>
          </a:p>
          <a:p>
            <a:pPr marL="0" indent="0">
              <a:buNone/>
            </a:pPr>
            <a:r>
              <a:rPr lang="en-US" sz="2800" dirty="0"/>
              <a:t>1.9. </a:t>
            </a:r>
            <a:r>
              <a:rPr lang="en-US" sz="2800" dirty="0" err="1"/>
              <a:t>Bài</a:t>
            </a:r>
            <a:r>
              <a:rPr lang="en-US" sz="2800" dirty="0"/>
              <a:t> </a:t>
            </a:r>
            <a:r>
              <a:rPr lang="en-US" sz="2800" dirty="0" err="1"/>
              <a:t>tập</a:t>
            </a:r>
            <a:endParaRPr lang="en-US" sz="2800" dirty="0"/>
          </a:p>
          <a:p>
            <a:pPr marL="0" indent="0">
              <a:buNone/>
            </a:pPr>
            <a:endParaRPr lang="en-US" altLang="en-US" sz="28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dirty="0" err="1"/>
              <a:t>Ví</a:t>
            </a:r>
            <a:r>
              <a:rPr lang="en-US" altLang="en-US" sz="2400" b="1" dirty="0"/>
              <a:t> </a:t>
            </a:r>
            <a:r>
              <a:rPr lang="en-US" altLang="en-US" sz="2400" b="1" dirty="0" err="1"/>
              <a:t>dụ</a:t>
            </a:r>
            <a:r>
              <a:rPr lang="en-US" altLang="en-US" sz="2400" b="1" dirty="0"/>
              <a:t> 3: </a:t>
            </a:r>
            <a:r>
              <a:rPr lang="en-US" altLang="en-US" sz="2400" b="1" dirty="0" err="1"/>
              <a:t>Dự</a:t>
            </a:r>
            <a:r>
              <a:rPr lang="en-US" altLang="en-US" sz="2400" b="1" dirty="0"/>
              <a:t> </a:t>
            </a:r>
            <a:r>
              <a:rPr lang="en-US" altLang="en-US" sz="2400" b="1" dirty="0" err="1"/>
              <a:t>án</a:t>
            </a:r>
            <a:r>
              <a:rPr lang="en-US" altLang="en-US" sz="2400" b="1" dirty="0"/>
              <a:t> </a:t>
            </a:r>
            <a:r>
              <a:rPr lang="en-US" altLang="en-US" sz="2400" b="1" dirty="0" err="1"/>
              <a:t>nâng</a:t>
            </a:r>
            <a:r>
              <a:rPr lang="en-US" altLang="en-US" sz="2400" b="1" dirty="0"/>
              <a:t> </a:t>
            </a:r>
            <a:r>
              <a:rPr lang="en-US" altLang="en-US" sz="2400" b="1" dirty="0" err="1"/>
              <a:t>cao</a:t>
            </a:r>
            <a:r>
              <a:rPr lang="en-US" altLang="en-US" sz="2400" b="1" dirty="0"/>
              <a:t> </a:t>
            </a:r>
            <a:r>
              <a:rPr lang="en-US" altLang="en-US" sz="2400" b="1" dirty="0" err="1"/>
              <a:t>năng</a:t>
            </a:r>
            <a:r>
              <a:rPr lang="en-US" altLang="en-US" sz="2400" b="1" dirty="0"/>
              <a:t> </a:t>
            </a:r>
            <a:r>
              <a:rPr lang="en-US" altLang="en-US" sz="2400" b="1" dirty="0" err="1"/>
              <a:t>lực</a:t>
            </a:r>
            <a:r>
              <a:rPr lang="en-US" altLang="en-US" sz="2400" b="1" dirty="0"/>
              <a:t> </a:t>
            </a:r>
            <a:r>
              <a:rPr lang="en-US" altLang="en-US" sz="2400" b="1" dirty="0" err="1"/>
              <a:t>quản</a:t>
            </a:r>
            <a:r>
              <a:rPr lang="en-US" altLang="en-US" sz="2400" b="1" dirty="0"/>
              <a:t> </a:t>
            </a:r>
            <a:r>
              <a:rPr lang="en-US" altLang="en-US" sz="2400" b="1" dirty="0" err="1"/>
              <a:t>lý</a:t>
            </a:r>
            <a:r>
              <a:rPr lang="en-US" altLang="en-US" sz="2400" b="1" dirty="0"/>
              <a:t> </a:t>
            </a:r>
            <a:r>
              <a:rPr lang="en-US" altLang="en-US" sz="2400" b="1" dirty="0" err="1"/>
              <a:t>của</a:t>
            </a:r>
            <a:r>
              <a:rPr lang="en-US" altLang="en-US" sz="2400" b="1" dirty="0"/>
              <a:t> </a:t>
            </a:r>
            <a:r>
              <a:rPr lang="en-US" altLang="en-US" sz="2400" b="1" dirty="0" err="1"/>
              <a:t>cán</a:t>
            </a:r>
            <a:r>
              <a:rPr lang="en-US" altLang="en-US" sz="2400" b="1" dirty="0"/>
              <a:t> </a:t>
            </a:r>
            <a:r>
              <a:rPr lang="en-US" altLang="en-US" sz="2400" b="1" dirty="0" err="1"/>
              <a:t>bộ</a:t>
            </a:r>
            <a:r>
              <a:rPr lang="en-US" altLang="en-US" sz="2400" b="1" dirty="0"/>
              <a:t> </a:t>
            </a:r>
            <a:r>
              <a:rPr lang="en-US" altLang="en-US" sz="2400" b="1" dirty="0" err="1"/>
              <a:t>trong</a:t>
            </a:r>
            <a:r>
              <a:rPr lang="en-US" altLang="en-US" sz="2400" b="1" dirty="0"/>
              <a:t> </a:t>
            </a:r>
            <a:r>
              <a:rPr lang="en-US" altLang="en-US" sz="2400" b="1" dirty="0" err="1"/>
              <a:t>một</a:t>
            </a:r>
            <a:r>
              <a:rPr lang="en-US" altLang="en-US" sz="2400" b="1" dirty="0"/>
              <a:t> </a:t>
            </a:r>
            <a:r>
              <a:rPr lang="en-US" altLang="en-US" sz="2400" b="1" dirty="0" err="1"/>
              <a:t>bộ</a:t>
            </a:r>
            <a:r>
              <a:rPr lang="en-US" altLang="en-US" sz="2400" b="1" dirty="0"/>
              <a:t> </a:t>
            </a:r>
          </a:p>
          <a:p>
            <a:pPr algn="just" eaLnBrk="1" hangingPunct="1"/>
            <a:r>
              <a:rPr lang="en-US" altLang="en-US" sz="2400" b="1" dirty="0" err="1"/>
              <a:t>Tập</a:t>
            </a:r>
            <a:r>
              <a:rPr lang="en-US" altLang="en-US" sz="2400" b="1" dirty="0"/>
              <a:t> </a:t>
            </a:r>
            <a:r>
              <a:rPr lang="en-US" altLang="en-US" sz="2400" b="1" dirty="0" err="1"/>
              <a:t>thể</a:t>
            </a:r>
            <a:r>
              <a:rPr lang="en-US" altLang="en-US" sz="2400" b="1" dirty="0"/>
              <a:t> </a:t>
            </a:r>
            <a:r>
              <a:rPr lang="en-US" altLang="en-US" sz="2400" b="1" dirty="0" err="1"/>
              <a:t>thực</a:t>
            </a:r>
            <a:r>
              <a:rPr lang="en-US" altLang="en-US" sz="2400" b="1" dirty="0"/>
              <a:t> </a:t>
            </a:r>
            <a:r>
              <a:rPr lang="en-US" altLang="en-US" sz="2400" b="1" dirty="0" err="1"/>
              <a:t>hiện</a:t>
            </a:r>
            <a:r>
              <a:rPr lang="en-US" altLang="en-US" sz="2400" b="1" dirty="0"/>
              <a:t> </a:t>
            </a:r>
            <a:r>
              <a:rPr lang="en-US" altLang="en-US" sz="2400" b="1" dirty="0" err="1"/>
              <a:t>dự</a:t>
            </a:r>
            <a:r>
              <a:rPr lang="en-US" altLang="en-US" sz="2400" b="1" dirty="0"/>
              <a:t> </a:t>
            </a:r>
            <a:r>
              <a:rPr lang="en-US" altLang="en-US" sz="2400" b="1" dirty="0" err="1"/>
              <a:t>án</a:t>
            </a:r>
            <a:r>
              <a:rPr lang="en-US" altLang="en-US" sz="2400" b="1" dirty="0"/>
              <a:t>:</a:t>
            </a:r>
          </a:p>
          <a:p>
            <a:pPr lvl="1" algn="just" eaLnBrk="1" hangingPunct="1"/>
            <a:r>
              <a:rPr lang="en-US" altLang="en-US" sz="2000" dirty="0" err="1"/>
              <a:t>Người</a:t>
            </a:r>
            <a:r>
              <a:rPr lang="en-US" altLang="en-US" sz="2000" dirty="0"/>
              <a:t> </a:t>
            </a:r>
            <a:r>
              <a:rPr lang="en-US" altLang="en-US" sz="2000" dirty="0" err="1"/>
              <a:t>phụ</a:t>
            </a:r>
            <a:r>
              <a:rPr lang="en-US" altLang="en-US" sz="2000" dirty="0"/>
              <a:t> </a:t>
            </a:r>
            <a:r>
              <a:rPr lang="en-US" altLang="en-US" sz="2000" dirty="0" err="1"/>
              <a:t>trách</a:t>
            </a:r>
            <a:r>
              <a:rPr lang="en-US" altLang="en-US" sz="2000" dirty="0"/>
              <a:t> </a:t>
            </a:r>
            <a:r>
              <a:rPr lang="en-US" altLang="en-US" sz="2000" dirty="0" err="1"/>
              <a:t>dự</a:t>
            </a:r>
            <a:r>
              <a:rPr lang="en-US" altLang="en-US" sz="2000" dirty="0"/>
              <a:t> </a:t>
            </a:r>
            <a:r>
              <a:rPr lang="en-US" altLang="en-US" sz="2000" dirty="0" err="1"/>
              <a:t>án</a:t>
            </a:r>
            <a:endParaRPr lang="en-US" altLang="en-US" sz="2000" dirty="0"/>
          </a:p>
          <a:p>
            <a:pPr lvl="1" algn="just" eaLnBrk="1" hangingPunct="1"/>
            <a:r>
              <a:rPr lang="en-US" altLang="en-US" sz="2000" dirty="0" err="1"/>
              <a:t>Các</a:t>
            </a:r>
            <a:r>
              <a:rPr lang="en-US" altLang="en-US" sz="2000" dirty="0"/>
              <a:t> </a:t>
            </a:r>
            <a:r>
              <a:rPr lang="en-US" altLang="en-US" sz="2000" dirty="0" err="1"/>
              <a:t>chuyên</a:t>
            </a:r>
            <a:r>
              <a:rPr lang="en-US" altLang="en-US" sz="2000" dirty="0"/>
              <a:t> </a:t>
            </a:r>
            <a:r>
              <a:rPr lang="en-US" altLang="en-US" sz="2000" dirty="0" err="1"/>
              <a:t>gia</a:t>
            </a:r>
            <a:r>
              <a:rPr lang="en-US" altLang="en-US" sz="2000" dirty="0"/>
              <a:t> </a:t>
            </a:r>
            <a:r>
              <a:rPr lang="en-US" altLang="en-US" sz="2000" dirty="0" err="1"/>
              <a:t>có</a:t>
            </a:r>
            <a:r>
              <a:rPr lang="en-US" altLang="en-US" sz="2000" dirty="0"/>
              <a:t> </a:t>
            </a:r>
            <a:r>
              <a:rPr lang="en-US" altLang="en-US" sz="2000" dirty="0" err="1"/>
              <a:t>kinh</a:t>
            </a:r>
            <a:r>
              <a:rPr lang="en-US" altLang="en-US" sz="2000" dirty="0"/>
              <a:t> </a:t>
            </a:r>
            <a:r>
              <a:rPr lang="en-US" altLang="en-US" sz="2000" dirty="0" err="1"/>
              <a:t>nghiệm</a:t>
            </a:r>
            <a:r>
              <a:rPr lang="en-US" altLang="en-US" sz="2000" dirty="0"/>
              <a:t> </a:t>
            </a:r>
          </a:p>
          <a:p>
            <a:pPr marL="457200" lvl="1" indent="0" algn="just" eaLnBrk="1" hangingPunct="1">
              <a:buNone/>
            </a:pPr>
            <a:r>
              <a:rPr lang="en-US" altLang="en-US" sz="2000" dirty="0"/>
              <a:t>	</a:t>
            </a:r>
            <a:r>
              <a:rPr lang="en-US" altLang="en-US" sz="2000" dirty="0" err="1"/>
              <a:t>thuộc</a:t>
            </a:r>
            <a:r>
              <a:rPr lang="en-US" altLang="en-US" sz="2000" dirty="0"/>
              <a:t> </a:t>
            </a:r>
            <a:r>
              <a:rPr lang="en-US" altLang="en-US" sz="2000" dirty="0" err="1"/>
              <a:t>các</a:t>
            </a:r>
            <a:r>
              <a:rPr lang="en-US" altLang="en-US" sz="2000" dirty="0"/>
              <a:t> </a:t>
            </a:r>
            <a:r>
              <a:rPr lang="en-US" altLang="en-US" sz="2000" dirty="0" err="1"/>
              <a:t>lĩnh</a:t>
            </a:r>
            <a:r>
              <a:rPr lang="en-US" altLang="en-US" sz="2000" dirty="0"/>
              <a:t> </a:t>
            </a:r>
            <a:r>
              <a:rPr lang="en-US" altLang="en-US" sz="2000" dirty="0" err="1"/>
              <a:t>vực</a:t>
            </a:r>
            <a:r>
              <a:rPr lang="en-US" altLang="en-US" sz="2000" dirty="0"/>
              <a:t> </a:t>
            </a:r>
            <a:r>
              <a:rPr lang="en-US" altLang="en-US" sz="2000" dirty="0" err="1"/>
              <a:t>quản</a:t>
            </a:r>
            <a:r>
              <a:rPr lang="en-US" altLang="en-US" sz="2000" dirty="0"/>
              <a:t> </a:t>
            </a:r>
            <a:r>
              <a:rPr lang="en-US" altLang="en-US" sz="2000" dirty="0" err="1"/>
              <a:t>lý</a:t>
            </a:r>
            <a:r>
              <a:rPr lang="en-US" altLang="en-US" sz="2000" dirty="0"/>
              <a:t>, </a:t>
            </a:r>
            <a:r>
              <a:rPr lang="en-US" altLang="en-US" sz="2000" dirty="0" err="1"/>
              <a:t>chuyên</a:t>
            </a:r>
            <a:r>
              <a:rPr lang="en-US" altLang="en-US" sz="2000" dirty="0"/>
              <a:t> </a:t>
            </a:r>
            <a:r>
              <a:rPr lang="en-US" altLang="en-US" sz="2000" dirty="0" err="1"/>
              <a:t>môn</a:t>
            </a:r>
            <a:r>
              <a:rPr lang="en-US" altLang="en-US" sz="2000" dirty="0"/>
              <a:t> </a:t>
            </a:r>
            <a:r>
              <a:rPr lang="en-US" altLang="en-US" sz="2000" dirty="0" err="1"/>
              <a:t>kỹ</a:t>
            </a:r>
            <a:r>
              <a:rPr lang="en-US" altLang="en-US" sz="2000" dirty="0"/>
              <a:t> </a:t>
            </a:r>
            <a:r>
              <a:rPr lang="en-US" altLang="en-US" sz="2000" dirty="0" err="1"/>
              <a:t>thuật</a:t>
            </a:r>
            <a:r>
              <a:rPr lang="en-US" altLang="en-US" sz="2000" dirty="0"/>
              <a:t>, </a:t>
            </a:r>
            <a:r>
              <a:rPr lang="en-US" altLang="en-US" sz="2000" dirty="0" err="1"/>
              <a:t>ngoại</a:t>
            </a:r>
            <a:r>
              <a:rPr lang="en-US" altLang="en-US" sz="2000" dirty="0"/>
              <a:t> </a:t>
            </a:r>
            <a:r>
              <a:rPr lang="en-US" altLang="en-US" sz="2000" dirty="0" err="1"/>
              <a:t>ngữ</a:t>
            </a:r>
            <a:endParaRPr lang="en-US" altLang="en-US" sz="2000" dirty="0"/>
          </a:p>
          <a:p>
            <a:pPr lvl="1" algn="just" eaLnBrk="1" hangingPunct="1"/>
            <a:r>
              <a:rPr lang="en-US" altLang="en-US" sz="2000" dirty="0" err="1"/>
              <a:t>Cán</a:t>
            </a:r>
            <a:r>
              <a:rPr lang="en-US" altLang="en-US" sz="2000" dirty="0"/>
              <a:t> </a:t>
            </a:r>
            <a:r>
              <a:rPr lang="en-US" altLang="en-US" sz="2000" dirty="0" err="1"/>
              <a:t>bộ</a:t>
            </a:r>
            <a:r>
              <a:rPr lang="en-US" altLang="en-US" sz="2000" dirty="0"/>
              <a:t>, </a:t>
            </a:r>
            <a:r>
              <a:rPr lang="en-US" altLang="en-US" sz="2000" dirty="0" err="1"/>
              <a:t>công</a:t>
            </a:r>
            <a:r>
              <a:rPr lang="en-US" altLang="en-US" sz="2000" dirty="0"/>
              <a:t> </a:t>
            </a:r>
            <a:r>
              <a:rPr lang="en-US" altLang="en-US" sz="2000" dirty="0" err="1"/>
              <a:t>nhân</a:t>
            </a:r>
            <a:r>
              <a:rPr lang="en-US" altLang="en-US" sz="2000" dirty="0"/>
              <a:t> </a:t>
            </a:r>
            <a:r>
              <a:rPr lang="en-US" altLang="en-US" sz="2000" dirty="0" err="1"/>
              <a:t>viên</a:t>
            </a:r>
            <a:r>
              <a:rPr lang="en-US" altLang="en-US" sz="2000" dirty="0"/>
              <a:t> </a:t>
            </a:r>
            <a:r>
              <a:rPr lang="en-US" altLang="en-US" sz="2000" dirty="0" err="1"/>
              <a:t>tham</a:t>
            </a:r>
            <a:r>
              <a:rPr lang="en-US" altLang="en-US" sz="2000" dirty="0"/>
              <a:t> </a:t>
            </a:r>
            <a:r>
              <a:rPr lang="en-US" altLang="en-US" sz="2000" dirty="0" err="1"/>
              <a:t>gia</a:t>
            </a:r>
            <a:endParaRPr lang="en-US" altLang="en-US" sz="2000" dirty="0"/>
          </a:p>
          <a:p>
            <a:pPr algn="just" eaLnBrk="1" hangingPunct="1"/>
            <a:r>
              <a:rPr lang="en-US" altLang="en-US" sz="2400" b="1" dirty="0" err="1"/>
              <a:t>Thời</a:t>
            </a:r>
            <a:r>
              <a:rPr lang="en-US" altLang="en-US" sz="2400" b="1" dirty="0"/>
              <a:t> </a:t>
            </a:r>
            <a:r>
              <a:rPr lang="en-US" altLang="en-US" sz="2400" b="1" dirty="0" err="1"/>
              <a:t>hạn</a:t>
            </a:r>
            <a:r>
              <a:rPr lang="en-US" altLang="en-US" sz="2400" b="1" dirty="0"/>
              <a:t> </a:t>
            </a:r>
            <a:r>
              <a:rPr lang="en-US" altLang="en-US" sz="2400" b="1" dirty="0" err="1"/>
              <a:t>thực</a:t>
            </a:r>
            <a:r>
              <a:rPr lang="en-US" altLang="en-US" sz="2400" b="1" dirty="0"/>
              <a:t> </a:t>
            </a:r>
            <a:r>
              <a:rPr lang="en-US" altLang="en-US" sz="2400" b="1" dirty="0" err="1"/>
              <a:t>hiện</a:t>
            </a:r>
            <a:r>
              <a:rPr lang="en-US" altLang="en-US" sz="2400" b="1" dirty="0"/>
              <a:t>: </a:t>
            </a:r>
            <a:r>
              <a:rPr lang="en-US" altLang="en-US" sz="2400" dirty="0"/>
              <a:t>1 </a:t>
            </a:r>
            <a:r>
              <a:rPr lang="en-US" altLang="en-US" sz="2400" dirty="0" err="1"/>
              <a:t>năm</a:t>
            </a:r>
            <a:endParaRPr lang="en-US" altLang="en-US" sz="2400" dirty="0"/>
          </a:p>
          <a:p>
            <a:pPr algn="just" eaLnBrk="1" hangingPunct="1"/>
            <a:r>
              <a:rPr lang="en-US" altLang="en-US" sz="2400" b="1" dirty="0" err="1"/>
              <a:t>Kinh</a:t>
            </a:r>
            <a:r>
              <a:rPr lang="en-US" altLang="en-US" sz="2400" b="1" dirty="0"/>
              <a:t> </a:t>
            </a:r>
            <a:r>
              <a:rPr lang="en-US" altLang="en-US" sz="2400" b="1" dirty="0" err="1"/>
              <a:t>phí</a:t>
            </a:r>
            <a:r>
              <a:rPr lang="en-US" altLang="en-US" sz="2400" b="1" dirty="0"/>
              <a:t> </a:t>
            </a:r>
            <a:r>
              <a:rPr lang="en-US" altLang="en-US" sz="2400" b="1" dirty="0" err="1"/>
              <a:t>được</a:t>
            </a:r>
            <a:r>
              <a:rPr lang="en-US" altLang="en-US" sz="2400" b="1" dirty="0"/>
              <a:t> </a:t>
            </a:r>
            <a:r>
              <a:rPr lang="en-US" altLang="en-US" sz="2400" b="1" dirty="0" err="1"/>
              <a:t>cấp</a:t>
            </a:r>
            <a:r>
              <a:rPr lang="en-US" altLang="en-US" sz="2400" b="1" dirty="0"/>
              <a:t>: </a:t>
            </a:r>
            <a:r>
              <a:rPr lang="en-US" altLang="en-US" sz="2400" dirty="0"/>
              <a:t>100 </a:t>
            </a:r>
            <a:r>
              <a:rPr lang="en-US" altLang="en-US" sz="2400" dirty="0" err="1"/>
              <a:t>triệu</a:t>
            </a:r>
            <a:r>
              <a:rPr lang="en-US" altLang="en-US" sz="2400" dirty="0"/>
              <a:t> </a:t>
            </a:r>
            <a:r>
              <a:rPr lang="en-US" altLang="en-US" sz="2400" dirty="0" err="1"/>
              <a:t>đồng</a:t>
            </a:r>
            <a:endParaRPr lang="en-US" altLang="en-US" sz="2400" dirty="0"/>
          </a:p>
          <a:p>
            <a:pPr algn="just" eaLnBrk="1" hangingPunct="1"/>
            <a:r>
              <a:rPr lang="en-US" altLang="en-US" sz="2400" b="1" dirty="0" err="1"/>
              <a:t>Kết</a:t>
            </a:r>
            <a:r>
              <a:rPr lang="en-US" altLang="en-US" sz="2400" b="1" dirty="0"/>
              <a:t> </a:t>
            </a:r>
            <a:r>
              <a:rPr lang="en-US" altLang="en-US" sz="2400" b="1" dirty="0" err="1"/>
              <a:t>quả</a:t>
            </a:r>
            <a:r>
              <a:rPr lang="en-US" altLang="en-US" sz="2400" b="1" dirty="0"/>
              <a:t> </a:t>
            </a:r>
            <a:r>
              <a:rPr lang="en-US" altLang="en-US" sz="2400" b="1" dirty="0" err="1"/>
              <a:t>đạt</a:t>
            </a:r>
            <a:r>
              <a:rPr lang="en-US" altLang="en-US" sz="2400" b="1" dirty="0"/>
              <a:t> </a:t>
            </a:r>
            <a:r>
              <a:rPr lang="en-US" altLang="en-US" sz="2400" b="1" dirty="0" err="1"/>
              <a:t>được</a:t>
            </a:r>
            <a:r>
              <a:rPr lang="en-US" altLang="en-US" sz="2400" b="1" dirty="0"/>
              <a:t>: </a:t>
            </a:r>
          </a:p>
          <a:p>
            <a:pPr lvl="1" algn="just" eaLnBrk="1" hangingPunct="1"/>
            <a:r>
              <a:rPr lang="en-US" altLang="en-US" sz="2000" dirty="0" err="1"/>
              <a:t>Trình</a:t>
            </a:r>
            <a:r>
              <a:rPr lang="en-US" altLang="en-US" sz="2000" dirty="0"/>
              <a:t> </a:t>
            </a:r>
            <a:r>
              <a:rPr lang="en-US" altLang="en-US" sz="2000" dirty="0" err="1"/>
              <a:t>độ</a:t>
            </a:r>
            <a:r>
              <a:rPr lang="en-US" altLang="en-US" sz="2000" dirty="0"/>
              <a:t> </a:t>
            </a:r>
            <a:r>
              <a:rPr lang="en-US" altLang="en-US" sz="2000" dirty="0" err="1"/>
              <a:t>quản</a:t>
            </a:r>
            <a:r>
              <a:rPr lang="en-US" altLang="en-US" sz="2000" dirty="0"/>
              <a:t> </a:t>
            </a:r>
            <a:r>
              <a:rPr lang="en-US" altLang="en-US" sz="2000" dirty="0" err="1"/>
              <a:t>lý</a:t>
            </a:r>
            <a:r>
              <a:rPr lang="en-US" altLang="en-US" sz="2000" dirty="0"/>
              <a:t> </a:t>
            </a:r>
            <a:r>
              <a:rPr lang="en-US" altLang="en-US" sz="2000" dirty="0" err="1"/>
              <a:t>của</a:t>
            </a:r>
            <a:r>
              <a:rPr lang="en-US" altLang="en-US" sz="2000" dirty="0"/>
              <a:t> </a:t>
            </a:r>
            <a:r>
              <a:rPr lang="en-US" altLang="en-US" sz="2000" dirty="0" err="1"/>
              <a:t>cán</a:t>
            </a:r>
            <a:r>
              <a:rPr lang="en-US" altLang="en-US" sz="2000" dirty="0"/>
              <a:t> </a:t>
            </a:r>
            <a:r>
              <a:rPr lang="en-US" altLang="en-US" sz="2000" dirty="0" err="1"/>
              <a:t>bộ</a:t>
            </a:r>
            <a:r>
              <a:rPr lang="en-US" altLang="en-US" sz="2000" dirty="0"/>
              <a:t> </a:t>
            </a:r>
            <a:r>
              <a:rPr lang="en-US" altLang="en-US" sz="2000" dirty="0" err="1"/>
              <a:t>được</a:t>
            </a:r>
            <a:r>
              <a:rPr lang="en-US" altLang="en-US" sz="2000" dirty="0"/>
              <a:t> </a:t>
            </a:r>
            <a:r>
              <a:rPr lang="en-US" altLang="en-US" sz="2000" dirty="0" err="1"/>
              <a:t>nâng</a:t>
            </a:r>
            <a:r>
              <a:rPr lang="en-US" altLang="en-US" sz="2000" dirty="0"/>
              <a:t> </a:t>
            </a:r>
            <a:r>
              <a:rPr lang="en-US" altLang="en-US" sz="2000" dirty="0" err="1"/>
              <a:t>cao</a:t>
            </a:r>
            <a:endParaRPr lang="en-US" altLang="en-US" sz="2000" dirty="0"/>
          </a:p>
          <a:p>
            <a:pPr lvl="1" algn="just" eaLnBrk="1" hangingPunct="1"/>
            <a:r>
              <a:rPr lang="en-US" altLang="en-US" sz="2000" dirty="0" err="1"/>
              <a:t>Được</a:t>
            </a:r>
            <a:r>
              <a:rPr lang="en-US" altLang="en-US" sz="2000" dirty="0"/>
              <a:t> </a:t>
            </a:r>
            <a:r>
              <a:rPr lang="en-US" altLang="en-US" sz="2000" dirty="0" err="1"/>
              <a:t>trang</a:t>
            </a:r>
            <a:r>
              <a:rPr lang="en-US" altLang="en-US" sz="2000" dirty="0"/>
              <a:t> </a:t>
            </a:r>
            <a:r>
              <a:rPr lang="en-US" altLang="en-US" sz="2000" dirty="0" err="1"/>
              <a:t>bị</a:t>
            </a:r>
            <a:r>
              <a:rPr lang="en-US" altLang="en-US" sz="2000" dirty="0"/>
              <a:t> </a:t>
            </a:r>
            <a:r>
              <a:rPr lang="en-US" altLang="en-US" sz="2000" dirty="0" err="1"/>
              <a:t>một</a:t>
            </a:r>
            <a:r>
              <a:rPr lang="en-US" altLang="en-US" sz="2000" dirty="0"/>
              <a:t> </a:t>
            </a:r>
            <a:r>
              <a:rPr lang="en-US" altLang="en-US" sz="2000" dirty="0" err="1"/>
              <a:t>số</a:t>
            </a:r>
            <a:r>
              <a:rPr lang="en-US" altLang="en-US" sz="2000" dirty="0"/>
              <a:t> </a:t>
            </a:r>
            <a:r>
              <a:rPr lang="en-US" altLang="en-US" sz="2000" dirty="0" err="1"/>
              <a:t>công</a:t>
            </a:r>
            <a:r>
              <a:rPr lang="en-US" altLang="en-US" sz="2000" dirty="0"/>
              <a:t> </a:t>
            </a:r>
            <a:r>
              <a:rPr lang="en-US" altLang="en-US" sz="2000" dirty="0" err="1"/>
              <a:t>cụ</a:t>
            </a:r>
            <a:r>
              <a:rPr lang="en-US" altLang="en-US" sz="2000" dirty="0"/>
              <a:t> </a:t>
            </a:r>
            <a:r>
              <a:rPr lang="en-US" altLang="en-US" sz="2000" dirty="0" err="1"/>
              <a:t>mới</a:t>
            </a:r>
            <a:r>
              <a:rPr lang="en-US" altLang="en-US" sz="2000" dirty="0"/>
              <a:t> </a:t>
            </a:r>
            <a:r>
              <a:rPr lang="en-US" altLang="en-US" sz="2000" dirty="0" err="1"/>
              <a:t>trong</a:t>
            </a:r>
            <a:r>
              <a:rPr lang="en-US" altLang="en-US" sz="2000" dirty="0"/>
              <a:t> </a:t>
            </a:r>
            <a:r>
              <a:rPr lang="en-US" altLang="en-US" sz="2000" dirty="0" err="1"/>
              <a:t>công</a:t>
            </a:r>
            <a:r>
              <a:rPr lang="en-US" altLang="en-US" sz="2000" dirty="0"/>
              <a:t> </a:t>
            </a:r>
            <a:r>
              <a:rPr lang="en-US" altLang="en-US" sz="2000" dirty="0" err="1"/>
              <a:t>tác</a:t>
            </a:r>
            <a:r>
              <a:rPr lang="en-US" altLang="en-US" sz="2000" dirty="0"/>
              <a:t> </a:t>
            </a:r>
            <a:r>
              <a:rPr lang="en-US" altLang="en-US" sz="2000" dirty="0" err="1"/>
              <a:t>quản</a:t>
            </a:r>
            <a:r>
              <a:rPr lang="en-US" altLang="en-US" sz="2000" dirty="0"/>
              <a:t> </a:t>
            </a:r>
            <a:r>
              <a:rPr lang="en-US" altLang="en-US" sz="2000" dirty="0" err="1"/>
              <a:t>lý</a:t>
            </a:r>
            <a:endParaRPr lang="en-US" altLang="en-US" sz="20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20</a:t>
            </a:fld>
            <a:endParaRPr lang="en-US" altLang="en-US"/>
          </a:p>
        </p:txBody>
      </p:sp>
      <p:sp>
        <p:nvSpPr>
          <p:cNvPr id="3" name="Rectangle 2">
            <a:extLst>
              <a:ext uri="{FF2B5EF4-FFF2-40B4-BE49-F238E27FC236}">
                <a16:creationId xmlns:a16="http://schemas.microsoft.com/office/drawing/2014/main" id="{0C13CFD8-1EA0-4117-8689-50289E4671CE}"/>
              </a:ext>
            </a:extLst>
          </p:cNvPr>
          <p:cNvSpPr/>
          <p:nvPr/>
        </p:nvSpPr>
        <p:spPr>
          <a:xfrm>
            <a:off x="5181600" y="1591052"/>
            <a:ext cx="3581400" cy="1569660"/>
          </a:xfrm>
          <a:prstGeom prst="rect">
            <a:avLst/>
          </a:prstGeom>
          <a:solidFill>
            <a:schemeClr val="accent6">
              <a:lumMod val="20000"/>
              <a:lumOff val="80000"/>
            </a:schemeClr>
          </a:solidFill>
        </p:spPr>
        <p:txBody>
          <a:bodyPr wrap="square">
            <a:spAutoFit/>
          </a:bodyPr>
          <a:lstStyle/>
          <a:p>
            <a:pPr marL="236538" lvl="1" indent="-236538" algn="just" eaLnBrk="1" hangingPunct="1">
              <a:buFont typeface="+mj-lt"/>
              <a:buAutoNum type="arabicPeriod"/>
            </a:pPr>
            <a:r>
              <a:rPr lang="en-US" altLang="en-US" dirty="0" err="1"/>
              <a:t>Nguồn</a:t>
            </a:r>
            <a:r>
              <a:rPr lang="en-US" altLang="en-US" dirty="0"/>
              <a:t> </a:t>
            </a:r>
            <a:r>
              <a:rPr lang="en-US" altLang="en-US" dirty="0" err="1"/>
              <a:t>nhân</a:t>
            </a:r>
            <a:r>
              <a:rPr lang="en-US" altLang="en-US" dirty="0"/>
              <a:t> </a:t>
            </a:r>
            <a:r>
              <a:rPr lang="en-US" altLang="en-US" dirty="0" err="1"/>
              <a:t>lực</a:t>
            </a:r>
            <a:endParaRPr lang="en-US" altLang="en-US" dirty="0"/>
          </a:p>
          <a:p>
            <a:pPr marL="236538" lvl="1" indent="-236538" algn="just" eaLnBrk="1" hangingPunct="1">
              <a:buFont typeface="+mj-lt"/>
              <a:buAutoNum type="arabicPeriod"/>
            </a:pPr>
            <a:r>
              <a:rPr lang="en-US" altLang="en-US" dirty="0" err="1"/>
              <a:t>Khoảng</a:t>
            </a:r>
            <a:r>
              <a:rPr lang="en-US" altLang="en-US" dirty="0"/>
              <a:t> </a:t>
            </a:r>
            <a:r>
              <a:rPr lang="en-US" altLang="en-US" dirty="0" err="1"/>
              <a:t>thời</a:t>
            </a:r>
            <a:r>
              <a:rPr lang="en-US" altLang="en-US" dirty="0"/>
              <a:t> </a:t>
            </a:r>
            <a:r>
              <a:rPr lang="en-US" altLang="en-US" dirty="0" err="1"/>
              <a:t>gian</a:t>
            </a:r>
            <a:r>
              <a:rPr lang="en-US" altLang="en-US" dirty="0"/>
              <a:t> </a:t>
            </a:r>
            <a:r>
              <a:rPr lang="en-US" altLang="en-US" dirty="0" err="1"/>
              <a:t>dự</a:t>
            </a:r>
            <a:r>
              <a:rPr lang="en-US" altLang="en-US" dirty="0"/>
              <a:t> </a:t>
            </a:r>
            <a:r>
              <a:rPr lang="en-US" altLang="en-US" dirty="0" err="1"/>
              <a:t>kiến</a:t>
            </a:r>
            <a:endParaRPr lang="en-US" altLang="en-US" dirty="0"/>
          </a:p>
          <a:p>
            <a:pPr marL="236538" lvl="1" indent="-236538" algn="just" eaLnBrk="1" hangingPunct="1">
              <a:buFont typeface="+mj-lt"/>
              <a:buAutoNum type="arabicPeriod"/>
            </a:pPr>
            <a:r>
              <a:rPr lang="en-US" altLang="en-US" dirty="0" err="1"/>
              <a:t>Nguồn</a:t>
            </a:r>
            <a:r>
              <a:rPr lang="en-US" altLang="en-US" dirty="0"/>
              <a:t> </a:t>
            </a:r>
            <a:r>
              <a:rPr lang="en-US" altLang="en-US" dirty="0" err="1"/>
              <a:t>tài</a:t>
            </a:r>
            <a:r>
              <a:rPr lang="en-US" altLang="en-US" dirty="0"/>
              <a:t> </a:t>
            </a:r>
            <a:r>
              <a:rPr lang="en-US" altLang="en-US" dirty="0" err="1"/>
              <a:t>nguyên</a:t>
            </a:r>
            <a:endParaRPr lang="en-US" altLang="en-US" dirty="0"/>
          </a:p>
          <a:p>
            <a:pPr marL="236538" lvl="1" indent="-236538" algn="just" eaLnBrk="1" hangingPunct="1">
              <a:buFont typeface="+mj-lt"/>
              <a:buAutoNum type="arabicPeriod"/>
            </a:pPr>
            <a:r>
              <a:rPr lang="en-US" altLang="en-US" dirty="0" err="1"/>
              <a:t>Nguồn</a:t>
            </a:r>
            <a:r>
              <a:rPr lang="en-US" altLang="en-US" dirty="0"/>
              <a:t> </a:t>
            </a:r>
            <a:r>
              <a:rPr lang="en-US" altLang="en-US" dirty="0" err="1"/>
              <a:t>kinh</a:t>
            </a:r>
            <a:r>
              <a:rPr lang="en-US" altLang="en-US" dirty="0"/>
              <a:t> </a:t>
            </a:r>
            <a:r>
              <a:rPr lang="en-US" altLang="en-US" dirty="0" err="1"/>
              <a:t>phí</a:t>
            </a:r>
            <a:endParaRPr lang="en-US" altLang="en-US" dirty="0"/>
          </a:p>
        </p:txBody>
      </p:sp>
    </p:spTree>
    <p:extLst>
      <p:ext uri="{BB962C8B-B14F-4D97-AF65-F5344CB8AC3E}">
        <p14:creationId xmlns:p14="http://schemas.microsoft.com/office/powerpoint/2010/main" val="33950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1000"/>
                                        <p:tgtEl>
                                          <p:spTgt spid="6">
                                            <p:txEl>
                                              <p:pRg st="7" end="7"/>
                                            </p:txEl>
                                          </p:spTgt>
                                        </p:tgtEl>
                                      </p:cBhvr>
                                    </p:animEffect>
                                    <p:anim calcmode="lin" valueType="num">
                                      <p:cBhvr>
                                        <p:cTn id="5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1000"/>
                                        <p:tgtEl>
                                          <p:spTgt spid="6">
                                            <p:txEl>
                                              <p:pRg st="8" end="8"/>
                                            </p:txEl>
                                          </p:spTgt>
                                        </p:tgtEl>
                                      </p:cBhvr>
                                    </p:animEffect>
                                    <p:anim calcmode="lin" valueType="num">
                                      <p:cBhvr>
                                        <p:cTn id="5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fade">
                                      <p:cBhvr>
                                        <p:cTn id="63" dur="1000"/>
                                        <p:tgtEl>
                                          <p:spTgt spid="6">
                                            <p:txEl>
                                              <p:pRg st="9" end="9"/>
                                            </p:txEl>
                                          </p:spTgt>
                                        </p:tgtEl>
                                      </p:cBhvr>
                                    </p:animEffect>
                                    <p:anim calcmode="lin" valueType="num">
                                      <p:cBhvr>
                                        <p:cTn id="6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10" end="10"/>
                                            </p:txEl>
                                          </p:spTgt>
                                        </p:tgtEl>
                                        <p:attrNameLst>
                                          <p:attrName>style.visibility</p:attrName>
                                        </p:attrNameLst>
                                      </p:cBhvr>
                                      <p:to>
                                        <p:strVal val="visible"/>
                                      </p:to>
                                    </p:set>
                                    <p:animEffect transition="in" filter="fade">
                                      <p:cBhvr>
                                        <p:cTn id="70" dur="1000"/>
                                        <p:tgtEl>
                                          <p:spTgt spid="6">
                                            <p:txEl>
                                              <p:pRg st="10" end="10"/>
                                            </p:txEl>
                                          </p:spTgt>
                                        </p:tgtEl>
                                      </p:cBhvr>
                                    </p:animEffect>
                                    <p:anim calcmode="lin" valueType="num">
                                      <p:cBhvr>
                                        <p:cTn id="7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t>Các hình thức kết thúc dự án</a:t>
            </a:r>
          </a:p>
          <a:p>
            <a:pPr algn="just" eaLnBrk="1" hangingPunct="1"/>
            <a:r>
              <a:rPr lang="en-US" altLang="en-US" sz="2400"/>
              <a:t>Một dự án dù nhỏ hay lớn bao giờ cũng phải kết thúc </a:t>
            </a:r>
          </a:p>
          <a:p>
            <a:pPr algn="just" eaLnBrk="1" hangingPunct="1"/>
            <a:r>
              <a:rPr lang="en-US" altLang="en-US" sz="2400"/>
              <a:t>Mỗi dự án đều có hoàn cảnh và lý do khác nhau để kết thúc </a:t>
            </a:r>
          </a:p>
          <a:p>
            <a:pPr algn="just" eaLnBrk="1" hangingPunct="1"/>
            <a:r>
              <a:rPr lang="en-US" altLang="en-US" sz="2400"/>
              <a:t>Có một số tình huống kết thúc dự án như sau:</a:t>
            </a:r>
          </a:p>
          <a:p>
            <a:pPr lvl="1" algn="just" eaLnBrk="1" hangingPunct="1"/>
            <a:r>
              <a:rPr lang="en-US" altLang="en-US" sz="2200"/>
              <a:t>Dự án kết thúc tốt đẹp</a:t>
            </a:r>
          </a:p>
          <a:p>
            <a:pPr lvl="1" algn="just" eaLnBrk="1" hangingPunct="1"/>
            <a:r>
              <a:rPr lang="en-US" altLang="en-US" sz="2200"/>
              <a:t>Kết quả đạt được đáp ứng được những mục tiêu đã đề ra</a:t>
            </a:r>
          </a:p>
          <a:p>
            <a:pPr lvl="1" algn="just" eaLnBrk="1" hangingPunct="1"/>
            <a:r>
              <a:rPr lang="en-US" altLang="en-US" sz="2200"/>
              <a:t>Thời gian thực hiện dự án đúng với dự kiến</a:t>
            </a:r>
          </a:p>
          <a:p>
            <a:pPr lvl="1" algn="just" eaLnBrk="1" hangingPunct="1"/>
            <a:r>
              <a:rPr lang="en-US" altLang="en-US" sz="2200"/>
              <a:t>Hoặc bắt đầu sớm hơn dự kiến</a:t>
            </a:r>
          </a:p>
          <a:p>
            <a:pPr lvl="1" algn="just" eaLnBrk="1" hangingPunct="1"/>
            <a:r>
              <a:rPr lang="en-US" altLang="en-US" sz="2200"/>
              <a:t>Chi phí thực hiện dự án không vượt quá kinh phí dự kiến đã được phê duyệt</a:t>
            </a:r>
          </a:p>
          <a:p>
            <a:pPr lvl="1" algn="just" eaLnBrk="1" hangingPunct="1"/>
            <a:r>
              <a:rPr lang="en-US" altLang="en-US" sz="2200"/>
              <a:t>Kết thúc không thành công do hết kinh phí, hoặc rủi ro</a:t>
            </a:r>
          </a:p>
          <a:p>
            <a:pPr lvl="1" algn="just" eaLnBrk="1" hangingPunct="1"/>
            <a:r>
              <a:rPr lang="en-US" altLang="en-US" sz="2200"/>
              <a:t>Chi hết kinh phí mà vẫn không đạt được mục tiêu đề ra</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21</a:t>
            </a:fld>
            <a:endParaRPr lang="en-US" altLang="en-US"/>
          </a:p>
        </p:txBody>
      </p:sp>
    </p:spTree>
    <p:extLst>
      <p:ext uri="{BB962C8B-B14F-4D97-AF65-F5344CB8AC3E}">
        <p14:creationId xmlns:p14="http://schemas.microsoft.com/office/powerpoint/2010/main" val="105538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t>Một số Ví dụ</a:t>
            </a:r>
          </a:p>
          <a:p>
            <a:pPr algn="just" eaLnBrk="1" hangingPunct="1"/>
            <a:r>
              <a:rPr lang="en-US" altLang="en-US" sz="2400"/>
              <a:t>Đề án 112 của VPCP về tin học hóa hành chính quản lý Nhà nước</a:t>
            </a:r>
          </a:p>
          <a:p>
            <a:pPr algn="just" eaLnBrk="1" hangingPunct="1"/>
            <a:r>
              <a:rPr lang="en-US" altLang="en-US" sz="2400"/>
              <a:t>Dự án xây dựng hệ thống phần mềm quản lý sản xuất cho một doanh nghiệp</a:t>
            </a:r>
          </a:p>
          <a:p>
            <a:pPr lvl="1" algn="just" eaLnBrk="1" hangingPunct="1"/>
            <a:r>
              <a:rPr lang="en-US" altLang="en-US" sz="2000"/>
              <a:t>Kinh phí đã hết mà phần mềm vẫn còn nhiều lỗi</a:t>
            </a:r>
          </a:p>
          <a:p>
            <a:pPr lvl="1" algn="just" eaLnBrk="1" hangingPunct="1"/>
            <a:r>
              <a:rPr lang="en-US" altLang="en-US" sz="2000"/>
              <a:t>Không đáp ứng được yêu cầu quản lý</a:t>
            </a:r>
          </a:p>
          <a:p>
            <a:pPr lvl="1" algn="just" eaLnBrk="1" hangingPunct="1"/>
            <a:r>
              <a:rPr lang="en-US" altLang="en-US" sz="2000"/>
              <a:t>Kết thúc không thành công do:</a:t>
            </a:r>
          </a:p>
          <a:p>
            <a:pPr lvl="2" algn="just" eaLnBrk="1" hangingPunct="1"/>
            <a:r>
              <a:rPr lang="en-US" altLang="en-US" sz="1600"/>
              <a:t>Không đảm bảo thời hạn thực hiện dự án</a:t>
            </a:r>
          </a:p>
          <a:p>
            <a:pPr lvl="2" algn="just" eaLnBrk="1" hangingPunct="1"/>
            <a:r>
              <a:rPr lang="en-US" altLang="en-US" sz="1600"/>
              <a:t>Đến ngày cuối cùng vẫn chưa làm xong</a:t>
            </a:r>
          </a:p>
          <a:p>
            <a:pPr lvl="2" algn="just" eaLnBrk="1" hangingPunct="1"/>
            <a:r>
              <a:rPr lang="en-US" altLang="en-US" sz="1600"/>
              <a:t>Nếu có tiếp tục cũng không còn ý nghĩa</a:t>
            </a:r>
          </a:p>
          <a:p>
            <a:pPr algn="just">
              <a:buFont typeface="Arial" panose="020B0604020202020204" pitchFamily="34" charset="0"/>
              <a:buChar char="•"/>
            </a:pPr>
            <a:r>
              <a:rPr lang="en-US" sz="1600"/>
              <a:t>Dự án N</a:t>
            </a:r>
            <a:r>
              <a:rPr lang="vi-VN" sz="1600"/>
              <a:t>ghi</a:t>
            </a:r>
            <a:r>
              <a:rPr lang="en-US" sz="1600"/>
              <a:t>ê</a:t>
            </a:r>
            <a:r>
              <a:rPr lang="vi-VN" sz="1600"/>
              <a:t>n cứu chế thuốc chữa bệnh SIDA. Chi ti</a:t>
            </a:r>
            <a:r>
              <a:rPr lang="en-US" sz="1600"/>
              <a:t>ê</a:t>
            </a:r>
            <a:r>
              <a:rPr lang="vi-VN" sz="1600"/>
              <a:t>u hết số tiền </a:t>
            </a:r>
            <a:r>
              <a:rPr lang="en-US" sz="1600"/>
              <a:t> đ</a:t>
            </a:r>
            <a:r>
              <a:rPr lang="vi-VN" sz="1600"/>
              <a:t>ược cấp m</a:t>
            </a:r>
            <a:r>
              <a:rPr lang="en-US" sz="1600"/>
              <a:t>à</a:t>
            </a:r>
            <a:r>
              <a:rPr lang="vi-VN" sz="1600"/>
              <a:t> vẫn</a:t>
            </a:r>
            <a:r>
              <a:rPr lang="en-US" sz="1600"/>
              <a:t> không tìm ra lời giải </a:t>
            </a:r>
          </a:p>
          <a:p>
            <a:pPr algn="just">
              <a:buFont typeface="Arial" panose="020B0604020202020204" pitchFamily="34" charset="0"/>
              <a:buChar char="•"/>
            </a:pPr>
            <a:r>
              <a:rPr lang="en-US" sz="1600"/>
              <a:t>Đến ngày cuối cùng (nếu tiếp tục nữa cũng không còn ý nghĩa)</a:t>
            </a:r>
          </a:p>
          <a:p>
            <a:pPr algn="just">
              <a:buFont typeface="Arial" panose="020B0604020202020204" pitchFamily="34" charset="0"/>
              <a:buChar char="•"/>
            </a:pPr>
            <a:r>
              <a:rPr lang="en-US" sz="1600"/>
              <a:t>Dự án tìm kiếm máy bay mất tích</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22</a:t>
            </a:fld>
            <a:endParaRPr lang="en-US" altLang="en-US"/>
          </a:p>
        </p:txBody>
      </p:sp>
    </p:spTree>
    <p:extLst>
      <p:ext uri="{BB962C8B-B14F-4D97-AF65-F5344CB8AC3E}">
        <p14:creationId xmlns:p14="http://schemas.microsoft.com/office/powerpoint/2010/main" val="282542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2" name="TextBox 1"/>
          <p:cNvSpPr txBox="1"/>
          <p:nvPr/>
        </p:nvSpPr>
        <p:spPr>
          <a:xfrm>
            <a:off x="395515" y="990600"/>
            <a:ext cx="8077200" cy="5586145"/>
          </a:xfrm>
          <a:prstGeom prst="rect">
            <a:avLst/>
          </a:prstGeom>
          <a:noFill/>
        </p:spPr>
        <p:txBody>
          <a:bodyPr wrap="square" rtlCol="0">
            <a:spAutoFit/>
          </a:bodyPr>
          <a:lstStyle/>
          <a:p>
            <a:r>
              <a:rPr lang="en-US" sz="2100" b="1" dirty="0" err="1">
                <a:solidFill>
                  <a:srgbClr val="CC3300"/>
                </a:solidFill>
              </a:rPr>
              <a:t>Ví</a:t>
            </a:r>
            <a:r>
              <a:rPr lang="en-US" sz="2100" b="1" dirty="0">
                <a:solidFill>
                  <a:srgbClr val="CC3300"/>
                </a:solidFill>
              </a:rPr>
              <a:t> </a:t>
            </a:r>
            <a:r>
              <a:rPr lang="en-US" sz="2100" b="1" dirty="0" err="1">
                <a:solidFill>
                  <a:srgbClr val="CC3300"/>
                </a:solidFill>
              </a:rPr>
              <a:t>dụ</a:t>
            </a:r>
            <a:r>
              <a:rPr lang="en-US" sz="2100" b="1" dirty="0">
                <a:solidFill>
                  <a:srgbClr val="CC3300"/>
                </a:solidFill>
              </a:rPr>
              <a:t>:</a:t>
            </a:r>
            <a:r>
              <a:rPr lang="en-US" altLang="en-US" sz="2100" b="1" dirty="0">
                <a:solidFill>
                  <a:srgbClr val="CC3300"/>
                </a:solidFill>
              </a:rPr>
              <a:t> </a:t>
            </a:r>
            <a:r>
              <a:rPr lang="vi-VN" sz="2100" b="1" dirty="0">
                <a:solidFill>
                  <a:srgbClr val="CC3300"/>
                </a:solidFill>
              </a:rPr>
              <a:t>x</a:t>
            </a:r>
            <a:r>
              <a:rPr lang="en-US" sz="2100" b="1" dirty="0">
                <a:solidFill>
                  <a:srgbClr val="CC3300"/>
                </a:solidFill>
              </a:rPr>
              <a:t>â</a:t>
            </a:r>
            <a:r>
              <a:rPr lang="vi-VN" sz="2100" b="1" dirty="0">
                <a:solidFill>
                  <a:srgbClr val="CC3300"/>
                </a:solidFill>
              </a:rPr>
              <a:t>y dựng s</a:t>
            </a:r>
            <a:r>
              <a:rPr lang="en-US" sz="2100" b="1" dirty="0">
                <a:solidFill>
                  <a:srgbClr val="CC3300"/>
                </a:solidFill>
              </a:rPr>
              <a:t>â</a:t>
            </a:r>
            <a:r>
              <a:rPr lang="vi-VN" sz="2100" b="1" dirty="0">
                <a:solidFill>
                  <a:srgbClr val="CC3300"/>
                </a:solidFill>
              </a:rPr>
              <a:t>n vận động cho SeaGame</a:t>
            </a:r>
          </a:p>
          <a:p>
            <a:pPr algn="just"/>
            <a:r>
              <a:rPr lang="vi-VN" sz="2100" b="1" dirty="0"/>
              <a:t>C</a:t>
            </a:r>
            <a:r>
              <a:rPr lang="en-US" sz="2100" b="1" dirty="0"/>
              <a:t>á</a:t>
            </a:r>
            <a:r>
              <a:rPr lang="vi-VN" sz="2100" b="1" dirty="0"/>
              <a:t>c ti</a:t>
            </a:r>
            <a:r>
              <a:rPr lang="en-US" sz="2100" b="1" dirty="0"/>
              <a:t>ê</a:t>
            </a:r>
            <a:r>
              <a:rPr lang="vi-VN" sz="2100" b="1" dirty="0"/>
              <a:t>u chuẩn để đ</a:t>
            </a:r>
            <a:r>
              <a:rPr lang="en-US" sz="2100" b="1" dirty="0"/>
              <a:t>á</a:t>
            </a:r>
            <a:r>
              <a:rPr lang="vi-VN" sz="2100" b="1" dirty="0"/>
              <a:t>nh gi</a:t>
            </a:r>
            <a:r>
              <a:rPr lang="en-US" sz="2100" b="1" dirty="0"/>
              <a:t>á</a:t>
            </a:r>
            <a:r>
              <a:rPr lang="vi-VN" sz="2100" b="1" dirty="0"/>
              <a:t> một dự </a:t>
            </a:r>
            <a:r>
              <a:rPr lang="en-US" sz="2100" b="1" dirty="0"/>
              <a:t>á</a:t>
            </a:r>
            <a:r>
              <a:rPr lang="vi-VN" sz="2100" b="1" dirty="0"/>
              <a:t>n l</a:t>
            </a:r>
            <a:r>
              <a:rPr lang="en-US" sz="2100" b="1" dirty="0"/>
              <a:t>à</a:t>
            </a:r>
            <a:r>
              <a:rPr lang="vi-VN" sz="2100" b="1" dirty="0"/>
              <a:t> thất bại</a:t>
            </a:r>
          </a:p>
          <a:p>
            <a:pPr marL="342900" indent="-342900" algn="just">
              <a:buFont typeface="Arial" panose="020B0604020202020204" pitchFamily="34" charset="0"/>
              <a:buChar char="•"/>
            </a:pPr>
            <a:r>
              <a:rPr lang="vi-VN" sz="2100" dirty="0"/>
              <a:t>Kh</a:t>
            </a:r>
            <a:r>
              <a:rPr lang="en-US" sz="2100" dirty="0"/>
              <a:t>ô</a:t>
            </a:r>
            <a:r>
              <a:rPr lang="vi-VN" sz="2100" dirty="0"/>
              <a:t>ng đ</a:t>
            </a:r>
            <a:r>
              <a:rPr lang="en-US" sz="2100" dirty="0"/>
              <a:t>á</a:t>
            </a:r>
            <a:r>
              <a:rPr lang="vi-VN" sz="2100" dirty="0"/>
              <a:t>p ứng được c</a:t>
            </a:r>
            <a:r>
              <a:rPr lang="en-US" sz="2100" dirty="0"/>
              <a:t>á</a:t>
            </a:r>
            <a:r>
              <a:rPr lang="vi-VN" sz="2100" dirty="0"/>
              <a:t>c mục ti</a:t>
            </a:r>
            <a:r>
              <a:rPr lang="en-US" sz="2100" dirty="0"/>
              <a:t>ê</a:t>
            </a:r>
            <a:r>
              <a:rPr lang="vi-VN" sz="2100" dirty="0"/>
              <a:t>u đ</a:t>
            </a:r>
            <a:r>
              <a:rPr lang="en-US" sz="2100" dirty="0"/>
              <a:t>ã</a:t>
            </a:r>
            <a:r>
              <a:rPr lang="vi-VN" sz="2100" dirty="0"/>
              <a:t> đề ra ban đầu</a:t>
            </a:r>
          </a:p>
          <a:p>
            <a:pPr marL="342900" indent="-342900" algn="just">
              <a:buFont typeface="Arial" panose="020B0604020202020204" pitchFamily="34" charset="0"/>
              <a:buChar char="•"/>
            </a:pPr>
            <a:r>
              <a:rPr lang="vi-VN" sz="2100" dirty="0"/>
              <a:t>Kh</a:t>
            </a:r>
            <a:r>
              <a:rPr lang="en-US" sz="2100" dirty="0"/>
              <a:t>ô</a:t>
            </a:r>
            <a:r>
              <a:rPr lang="vi-VN" sz="2100" dirty="0"/>
              <a:t>ng đ</a:t>
            </a:r>
            <a:r>
              <a:rPr lang="en-US" sz="2100" dirty="0"/>
              <a:t>á</a:t>
            </a:r>
            <a:r>
              <a:rPr lang="vi-VN" sz="2100" dirty="0"/>
              <a:t>p ứng được thời hạn</a:t>
            </a:r>
          </a:p>
          <a:p>
            <a:pPr marL="342900" indent="-342900" algn="just">
              <a:buFont typeface="Arial" panose="020B0604020202020204" pitchFamily="34" charset="0"/>
              <a:buChar char="•"/>
            </a:pPr>
            <a:r>
              <a:rPr lang="vi-VN" sz="2100" dirty="0"/>
              <a:t>Vượt qua ng</a:t>
            </a:r>
            <a:r>
              <a:rPr lang="en-US" sz="2100" dirty="0"/>
              <a:t>â</a:t>
            </a:r>
            <a:r>
              <a:rPr lang="vi-VN" sz="2100" dirty="0"/>
              <a:t>n s</a:t>
            </a:r>
            <a:r>
              <a:rPr lang="en-US" sz="2100" dirty="0"/>
              <a:t>á</a:t>
            </a:r>
            <a:r>
              <a:rPr lang="vi-VN" sz="2100" dirty="0"/>
              <a:t>ch cho ph</a:t>
            </a:r>
            <a:r>
              <a:rPr lang="en-US" sz="2100" dirty="0"/>
              <a:t>é</a:t>
            </a:r>
            <a:r>
              <a:rPr lang="vi-VN" sz="2100" dirty="0"/>
              <a:t>p (20-30%)</a:t>
            </a:r>
          </a:p>
          <a:p>
            <a:pPr marL="342900" indent="-342900" algn="just">
              <a:buFont typeface="Arial" panose="020B0604020202020204" pitchFamily="34" charset="0"/>
              <a:buChar char="•"/>
            </a:pPr>
            <a:r>
              <a:rPr lang="en-US" sz="2100" dirty="0" err="1"/>
              <a:t>Các</a:t>
            </a:r>
            <a:r>
              <a:rPr lang="en-US" sz="2100" dirty="0"/>
              <a:t> </a:t>
            </a:r>
            <a:r>
              <a:rPr lang="en-US" sz="2100" dirty="0" err="1"/>
              <a:t>lý</a:t>
            </a:r>
            <a:r>
              <a:rPr lang="en-US" sz="2100" dirty="0"/>
              <a:t> do </a:t>
            </a:r>
            <a:r>
              <a:rPr lang="en-US" sz="2100" dirty="0" err="1"/>
              <a:t>khiến</a:t>
            </a:r>
            <a:r>
              <a:rPr lang="en-US" sz="2100" dirty="0"/>
              <a:t> </a:t>
            </a:r>
            <a:r>
              <a:rPr lang="en-US" sz="2100" dirty="0" err="1"/>
              <a:t>dự</a:t>
            </a:r>
            <a:r>
              <a:rPr lang="en-US" sz="2100" dirty="0"/>
              <a:t> </a:t>
            </a:r>
            <a:r>
              <a:rPr lang="en-US" sz="2100" dirty="0" err="1"/>
              <a:t>án</a:t>
            </a:r>
            <a:r>
              <a:rPr lang="en-US" sz="2100" dirty="0"/>
              <a:t> </a:t>
            </a:r>
            <a:r>
              <a:rPr lang="en-US" sz="2100" dirty="0" err="1"/>
              <a:t>thất</a:t>
            </a:r>
            <a:r>
              <a:rPr lang="en-US" sz="2100" dirty="0"/>
              <a:t> </a:t>
            </a:r>
            <a:r>
              <a:rPr lang="en-US" sz="2100" dirty="0" err="1"/>
              <a:t>bại</a:t>
            </a:r>
            <a:endParaRPr lang="en-US" sz="2100" dirty="0"/>
          </a:p>
          <a:p>
            <a:pPr marL="342900" indent="-342900" algn="just">
              <a:buFont typeface="Arial" panose="020B0604020202020204" pitchFamily="34" charset="0"/>
              <a:buChar char="•"/>
            </a:pPr>
            <a:r>
              <a:rPr lang="vi-VN" sz="2100" dirty="0"/>
              <a:t>(17%) Kh</a:t>
            </a:r>
            <a:r>
              <a:rPr lang="en-US" sz="2100" dirty="0"/>
              <a:t>ô</a:t>
            </a:r>
            <a:r>
              <a:rPr lang="vi-VN" sz="2100" dirty="0"/>
              <a:t>ng lường được phạm vi rộng lớn v</a:t>
            </a:r>
            <a:r>
              <a:rPr lang="en-US" sz="2100" dirty="0"/>
              <a:t>à</a:t>
            </a:r>
            <a:r>
              <a:rPr lang="vi-VN" sz="2100" dirty="0"/>
              <a:t> t</a:t>
            </a:r>
            <a:r>
              <a:rPr lang="en-US" sz="2100" dirty="0"/>
              <a:t>í</a:t>
            </a:r>
            <a:r>
              <a:rPr lang="vi-VN" sz="2100" dirty="0"/>
              <a:t>nh phức tạp của c</a:t>
            </a:r>
            <a:r>
              <a:rPr lang="en-US" sz="2100" dirty="0"/>
              <a:t>ô</a:t>
            </a:r>
            <a:r>
              <a:rPr lang="vi-VN" sz="2100" dirty="0"/>
              <a:t>ng việc </a:t>
            </a:r>
            <a:r>
              <a:rPr lang="en-US" sz="2100" dirty="0">
                <a:sym typeface="Wingdings" panose="05000000000000000000" pitchFamily="2" charset="2"/>
              </a:rPr>
              <a:t> </a:t>
            </a:r>
            <a:r>
              <a:rPr lang="en-US" sz="2100" dirty="0" err="1"/>
              <a:t>dự</a:t>
            </a:r>
            <a:r>
              <a:rPr lang="en-US" sz="2100" dirty="0"/>
              <a:t> </a:t>
            </a:r>
            <a:r>
              <a:rPr lang="en-US" sz="2100" dirty="0" err="1"/>
              <a:t>kiến</a:t>
            </a:r>
            <a:r>
              <a:rPr lang="en-US" sz="2100" dirty="0"/>
              <a:t> </a:t>
            </a:r>
            <a:r>
              <a:rPr lang="en-US" sz="2100" dirty="0" err="1"/>
              <a:t>nhân</a:t>
            </a:r>
            <a:r>
              <a:rPr lang="en-US" sz="2100" dirty="0"/>
              <a:t> </a:t>
            </a:r>
            <a:r>
              <a:rPr lang="en-US" sz="2100" dirty="0" err="1"/>
              <a:t>lực</a:t>
            </a:r>
            <a:r>
              <a:rPr lang="en-US" sz="2100" dirty="0"/>
              <a:t>, </a:t>
            </a:r>
            <a:r>
              <a:rPr lang="en-US" sz="2100" dirty="0" err="1"/>
              <a:t>thời</a:t>
            </a:r>
            <a:r>
              <a:rPr lang="en-US" sz="2100" dirty="0"/>
              <a:t> </a:t>
            </a:r>
            <a:r>
              <a:rPr lang="en-US" sz="2100" dirty="0" err="1"/>
              <a:t>hạn</a:t>
            </a:r>
            <a:r>
              <a:rPr lang="en-US" sz="2100" dirty="0"/>
              <a:t>, </a:t>
            </a:r>
            <a:r>
              <a:rPr lang="en-US" sz="2100" dirty="0" err="1"/>
              <a:t>kinh</a:t>
            </a:r>
            <a:r>
              <a:rPr lang="en-US" sz="2100" dirty="0"/>
              <a:t> </a:t>
            </a:r>
            <a:r>
              <a:rPr lang="en-US" sz="2100" dirty="0" err="1"/>
              <a:t>phí</a:t>
            </a:r>
            <a:r>
              <a:rPr lang="en-US" sz="2100" dirty="0"/>
              <a:t> </a:t>
            </a:r>
            <a:r>
              <a:rPr lang="en-US" sz="2100" dirty="0" err="1"/>
              <a:t>không</a:t>
            </a:r>
            <a:r>
              <a:rPr lang="en-US" sz="2100" dirty="0"/>
              <a:t> </a:t>
            </a:r>
            <a:r>
              <a:rPr lang="en-US" sz="2100" dirty="0" err="1"/>
              <a:t>chính</a:t>
            </a:r>
            <a:r>
              <a:rPr lang="en-US" sz="2100" dirty="0"/>
              <a:t> </a:t>
            </a:r>
            <a:r>
              <a:rPr lang="en-US" sz="2100" dirty="0" err="1"/>
              <a:t>xác</a:t>
            </a:r>
            <a:endParaRPr lang="en-US" sz="2100" dirty="0"/>
          </a:p>
          <a:p>
            <a:pPr marL="342900" indent="-342900" algn="just">
              <a:buFont typeface="Arial" panose="020B0604020202020204" pitchFamily="34" charset="0"/>
              <a:buChar char="•"/>
            </a:pPr>
            <a:r>
              <a:rPr lang="en-US" sz="2100" dirty="0"/>
              <a:t>(21%) </a:t>
            </a:r>
            <a:r>
              <a:rPr lang="en-US" sz="2100" dirty="0" err="1"/>
              <a:t>Thiếu</a:t>
            </a:r>
            <a:r>
              <a:rPr lang="en-US" sz="2100" dirty="0"/>
              <a:t> </a:t>
            </a:r>
            <a:r>
              <a:rPr lang="en-US" sz="2100" dirty="0" err="1"/>
              <a:t>thông</a:t>
            </a:r>
            <a:r>
              <a:rPr lang="en-US" sz="2100" dirty="0"/>
              <a:t> tin</a:t>
            </a:r>
          </a:p>
          <a:p>
            <a:pPr marL="342900" indent="-342900" algn="just">
              <a:buFont typeface="Arial" panose="020B0604020202020204" pitchFamily="34" charset="0"/>
              <a:buChar char="•"/>
            </a:pPr>
            <a:r>
              <a:rPr lang="en-US" sz="2100" dirty="0"/>
              <a:t>(18%) </a:t>
            </a:r>
            <a:r>
              <a:rPr lang="en-US" sz="2100" dirty="0" err="1"/>
              <a:t>Không</a:t>
            </a:r>
            <a:r>
              <a:rPr lang="en-US" sz="2100" dirty="0"/>
              <a:t> </a:t>
            </a:r>
            <a:r>
              <a:rPr lang="en-US" sz="2100" dirty="0" err="1"/>
              <a:t>rõ</a:t>
            </a:r>
            <a:r>
              <a:rPr lang="en-US" sz="2100" dirty="0"/>
              <a:t> </a:t>
            </a:r>
            <a:r>
              <a:rPr lang="en-US" sz="2100" dirty="0" err="1"/>
              <a:t>mục</a:t>
            </a:r>
            <a:r>
              <a:rPr lang="en-US" sz="2100" dirty="0"/>
              <a:t> </a:t>
            </a:r>
            <a:r>
              <a:rPr lang="en-US" sz="2100" dirty="0" err="1"/>
              <a:t>tiêu</a:t>
            </a:r>
            <a:endParaRPr lang="en-US" sz="2100" dirty="0"/>
          </a:p>
          <a:p>
            <a:pPr marL="342900" indent="-342900" algn="just">
              <a:buFont typeface="Arial" panose="020B0604020202020204" pitchFamily="34" charset="0"/>
              <a:buChar char="•"/>
            </a:pPr>
            <a:r>
              <a:rPr lang="de-DE" sz="2100" dirty="0"/>
              <a:t>(32%) Quản lý dự án kém</a:t>
            </a:r>
          </a:p>
          <a:p>
            <a:pPr marL="342900" indent="-342900" algn="just">
              <a:buFont typeface="Arial" panose="020B0604020202020204" pitchFamily="34" charset="0"/>
              <a:buChar char="•"/>
            </a:pPr>
            <a:r>
              <a:rPr lang="vi-VN" sz="2100" dirty="0"/>
              <a:t>(12%) C</a:t>
            </a:r>
            <a:r>
              <a:rPr lang="en-US" sz="2100" dirty="0"/>
              <a:t>á</a:t>
            </a:r>
            <a:r>
              <a:rPr lang="vi-VN" sz="2100" dirty="0"/>
              <a:t>c l</a:t>
            </a:r>
            <a:r>
              <a:rPr lang="en-US" sz="2100" dirty="0"/>
              <a:t>ý</a:t>
            </a:r>
            <a:r>
              <a:rPr lang="vi-VN" sz="2100" dirty="0"/>
              <a:t> do kh</a:t>
            </a:r>
            <a:r>
              <a:rPr lang="en-US" sz="2100" dirty="0"/>
              <a:t>á</a:t>
            </a:r>
            <a:r>
              <a:rPr lang="vi-VN" sz="2100" dirty="0"/>
              <a:t>c (mua phải thiết bị rởm, c</a:t>
            </a:r>
            <a:r>
              <a:rPr lang="en-US" sz="2100" dirty="0"/>
              <a:t>ô</a:t>
            </a:r>
            <a:r>
              <a:rPr lang="vi-VN" sz="2100" dirty="0"/>
              <a:t>ng nghệ qu</a:t>
            </a:r>
            <a:r>
              <a:rPr lang="en-US" sz="2100" dirty="0"/>
              <a:t>á </a:t>
            </a:r>
            <a:r>
              <a:rPr lang="vi-VN" sz="2100" dirty="0"/>
              <a:t>mới đối với tổ</a:t>
            </a:r>
            <a:r>
              <a:rPr lang="en-US" sz="2100" dirty="0"/>
              <a:t> </a:t>
            </a:r>
            <a:r>
              <a:rPr lang="vi-VN" sz="2100" dirty="0"/>
              <a:t>chức khiến cho kh</a:t>
            </a:r>
            <a:r>
              <a:rPr lang="en-US" sz="2100" dirty="0"/>
              <a:t>ô</a:t>
            </a:r>
            <a:r>
              <a:rPr lang="vi-VN" sz="2100" dirty="0"/>
              <a:t>ng </a:t>
            </a:r>
            <a:r>
              <a:rPr lang="en-US" sz="2100" dirty="0"/>
              <a:t>á</a:t>
            </a:r>
            <a:r>
              <a:rPr lang="vi-VN" sz="2100" dirty="0"/>
              <a:t>p dụng được kết quả dự </a:t>
            </a:r>
            <a:r>
              <a:rPr lang="en-US" sz="2100" dirty="0"/>
              <a:t>á</a:t>
            </a:r>
            <a:r>
              <a:rPr lang="vi-VN" sz="2100" dirty="0"/>
              <a:t>n, người bỏ ra đi, ....)</a:t>
            </a:r>
          </a:p>
          <a:p>
            <a:pPr algn="just"/>
            <a:r>
              <a:rPr lang="en-US" sz="2100" b="1" dirty="0"/>
              <a:t>=&gt; </a:t>
            </a:r>
            <a:r>
              <a:rPr lang="en-US" sz="2100" b="1" dirty="0" err="1"/>
              <a:t>Khắc</a:t>
            </a:r>
            <a:r>
              <a:rPr lang="en-US" sz="2100" b="1" dirty="0"/>
              <a:t> </a:t>
            </a:r>
            <a:r>
              <a:rPr lang="en-US" sz="2100" b="1" dirty="0" err="1"/>
              <a:t>phục</a:t>
            </a:r>
            <a:endParaRPr lang="en-US" sz="2100" b="1" dirty="0"/>
          </a:p>
          <a:p>
            <a:pPr marL="342900" indent="-342900" algn="just">
              <a:buFont typeface="Arial" panose="020B0604020202020204" pitchFamily="34" charset="0"/>
              <a:buChar char="•"/>
            </a:pPr>
            <a:r>
              <a:rPr lang="en-US" sz="2100" dirty="0" err="1"/>
              <a:t>Xây</a:t>
            </a:r>
            <a:r>
              <a:rPr lang="en-US" sz="2100" dirty="0"/>
              <a:t> </a:t>
            </a:r>
            <a:r>
              <a:rPr lang="en-US" sz="2100" dirty="0" err="1"/>
              <a:t>dựng</a:t>
            </a:r>
            <a:r>
              <a:rPr lang="en-US" sz="2100" dirty="0"/>
              <a:t> </a:t>
            </a:r>
            <a:r>
              <a:rPr lang="en-US" sz="2100" dirty="0" err="1"/>
              <a:t>tài</a:t>
            </a:r>
            <a:r>
              <a:rPr lang="en-US" sz="2100" dirty="0"/>
              <a:t> </a:t>
            </a:r>
            <a:r>
              <a:rPr lang="en-US" sz="2100" dirty="0" err="1"/>
              <a:t>liệu</a:t>
            </a:r>
            <a:r>
              <a:rPr lang="en-US" sz="2100" dirty="0"/>
              <a:t> </a:t>
            </a:r>
            <a:r>
              <a:rPr lang="en-US" sz="2100" dirty="0" err="1"/>
              <a:t>nghiên</a:t>
            </a:r>
            <a:r>
              <a:rPr lang="en-US" sz="2100" dirty="0"/>
              <a:t> </a:t>
            </a:r>
            <a:r>
              <a:rPr lang="en-US" sz="2100" dirty="0" err="1"/>
              <a:t>cứu</a:t>
            </a:r>
            <a:r>
              <a:rPr lang="en-US" sz="2100" dirty="0"/>
              <a:t> </a:t>
            </a:r>
            <a:r>
              <a:rPr lang="en-US" sz="2100" dirty="0" err="1"/>
              <a:t>khả</a:t>
            </a:r>
            <a:r>
              <a:rPr lang="en-US" sz="2100" dirty="0"/>
              <a:t> </a:t>
            </a:r>
            <a:r>
              <a:rPr lang="en-US" sz="2100" dirty="0" err="1"/>
              <a:t>thi</a:t>
            </a:r>
            <a:r>
              <a:rPr lang="en-US" sz="2100" dirty="0"/>
              <a:t> </a:t>
            </a:r>
            <a:r>
              <a:rPr lang="en-US" sz="2100" dirty="0" err="1"/>
              <a:t>thật</a:t>
            </a:r>
            <a:r>
              <a:rPr lang="en-US" sz="2100" dirty="0"/>
              <a:t> </a:t>
            </a:r>
            <a:r>
              <a:rPr lang="en-US" sz="2100" dirty="0" err="1"/>
              <a:t>tốt</a:t>
            </a:r>
            <a:r>
              <a:rPr lang="en-US" sz="2100" dirty="0"/>
              <a:t> </a:t>
            </a:r>
            <a:r>
              <a:rPr lang="en-US" sz="2100" dirty="0" err="1"/>
              <a:t>cho</a:t>
            </a:r>
            <a:r>
              <a:rPr lang="en-US" sz="2100" dirty="0"/>
              <a:t> </a:t>
            </a:r>
            <a:r>
              <a:rPr lang="en-US" sz="2100" dirty="0" err="1"/>
              <a:t>dự</a:t>
            </a:r>
            <a:r>
              <a:rPr lang="en-US" sz="2100" dirty="0"/>
              <a:t> </a:t>
            </a:r>
            <a:r>
              <a:rPr lang="en-US" sz="2100" dirty="0" err="1"/>
              <a:t>án</a:t>
            </a:r>
            <a:endParaRPr lang="en-US" sz="2100" dirty="0"/>
          </a:p>
          <a:p>
            <a:pPr marL="342900" indent="-342900" algn="just">
              <a:buFont typeface="Arial" panose="020B0604020202020204" pitchFamily="34" charset="0"/>
              <a:buChar char="•"/>
            </a:pPr>
            <a:r>
              <a:rPr lang="en-US" sz="2100" dirty="0" err="1"/>
              <a:t>Quản</a:t>
            </a:r>
            <a:r>
              <a:rPr lang="en-US" sz="2100" dirty="0"/>
              <a:t> </a:t>
            </a:r>
            <a:r>
              <a:rPr lang="en-US" sz="2100" dirty="0" err="1"/>
              <a:t>ly</a:t>
            </a:r>
            <a:r>
              <a:rPr lang="en-US" sz="2100" dirty="0"/>
              <a:t> </a:t>
            </a:r>
            <a:r>
              <a:rPr lang="en-US" sz="2100" dirty="0" err="1"/>
              <a:t>dự</a:t>
            </a:r>
            <a:r>
              <a:rPr lang="en-US" sz="2100" dirty="0"/>
              <a:t> </a:t>
            </a:r>
            <a:r>
              <a:rPr lang="en-US" sz="2100" dirty="0" err="1"/>
              <a:t>án</a:t>
            </a:r>
            <a:r>
              <a:rPr lang="en-US" sz="2100" dirty="0"/>
              <a:t> </a:t>
            </a:r>
            <a:r>
              <a:rPr lang="en-US" sz="2100" dirty="0" err="1"/>
              <a:t>tốt</a:t>
            </a:r>
            <a:endParaRPr lang="en-US" sz="2100" dirty="0"/>
          </a:p>
        </p:txBody>
      </p:sp>
      <p:sp>
        <p:nvSpPr>
          <p:cNvPr id="3" name="Slide Number Placeholder 2"/>
          <p:cNvSpPr>
            <a:spLocks noGrp="1"/>
          </p:cNvSpPr>
          <p:nvPr>
            <p:ph type="sldNum" sz="quarter" idx="12"/>
          </p:nvPr>
        </p:nvSpPr>
        <p:spPr/>
        <p:txBody>
          <a:bodyPr/>
          <a:lstStyle/>
          <a:p>
            <a:pPr>
              <a:defRPr/>
            </a:pPr>
            <a:fld id="{063FA2F6-A246-4FCD-852C-4E50A96ABD0C}" type="slidenum">
              <a:rPr lang="en-US" altLang="en-US" smtClean="0"/>
              <a:pPr>
                <a:defRPr/>
              </a:pPr>
              <a:t>23</a:t>
            </a:fld>
            <a:endParaRPr lang="en-US" altLang="en-US"/>
          </a:p>
        </p:txBody>
      </p:sp>
    </p:spTree>
    <p:extLst>
      <p:ext uri="{BB962C8B-B14F-4D97-AF65-F5344CB8AC3E}">
        <p14:creationId xmlns:p14="http://schemas.microsoft.com/office/powerpoint/2010/main" val="369237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fade">
                                      <p:cBhvr>
                                        <p:cTn id="57" dur="500"/>
                                        <p:tgtEl>
                                          <p:spTgt spid="2">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fade">
                                      <p:cBhvr>
                                        <p:cTn id="6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t>Một số hình thức kết thúc dự án khác</a:t>
            </a:r>
          </a:p>
          <a:p>
            <a:pPr algn="just" eaLnBrk="1" hangingPunct="1"/>
            <a:r>
              <a:rPr lang="en-US" altLang="en-US" sz="2400"/>
              <a:t>Dự án kết thúc, nhưng:</a:t>
            </a:r>
          </a:p>
          <a:p>
            <a:pPr lvl="1" algn="just" eaLnBrk="1" hangingPunct="1"/>
            <a:r>
              <a:rPr lang="en-US" altLang="en-US" sz="2400"/>
              <a:t>Trễ hạn so với dự kiến yêu cầu</a:t>
            </a:r>
          </a:p>
          <a:p>
            <a:pPr lvl="1" algn="just" eaLnBrk="1" hangingPunct="1"/>
            <a:r>
              <a:rPr lang="en-US" altLang="en-US" sz="2400"/>
              <a:t>Phải cấp thêm kinh phí để thực hiện</a:t>
            </a:r>
          </a:p>
          <a:p>
            <a:pPr lvl="1" algn="just" eaLnBrk="1" hangingPunct="1"/>
            <a:r>
              <a:rPr lang="en-US" altLang="en-US" sz="2400"/>
              <a:t>Phải hạ thấp hay thu hẹp các yêu cầu đã đề ra so với mục tiêu ban đầu</a:t>
            </a:r>
          </a:p>
          <a:p>
            <a:pPr lvl="1" algn="just" eaLnBrk="1" hangingPunct="1"/>
            <a:r>
              <a:rPr lang="en-US" altLang="en-US" sz="2400"/>
              <a:t>Các tiêu chuẩn để đánh giá một dự án là thất bại</a:t>
            </a:r>
          </a:p>
          <a:p>
            <a:pPr lvl="1" algn="just" eaLnBrk="1" hangingPunct="1"/>
            <a:r>
              <a:rPr lang="en-US" altLang="en-US" sz="2400"/>
              <a:t>Các kết quả thu được không đáp ứng được các mục tiêu đã đề ra ban đầu</a:t>
            </a:r>
          </a:p>
          <a:p>
            <a:pPr lvl="1" algn="just" eaLnBrk="1" hangingPunct="1"/>
            <a:r>
              <a:rPr lang="en-US" altLang="en-US" sz="2400"/>
              <a:t>Không đáp ứng được thời hạn</a:t>
            </a:r>
          </a:p>
          <a:p>
            <a:pPr lvl="1" algn="just" eaLnBrk="1" hangingPunct="1"/>
            <a:r>
              <a:rPr lang="en-US" altLang="en-US" sz="2400"/>
              <a:t>Vượt quá ngân sách cho phép (20-30%)</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24</a:t>
            </a:fld>
            <a:endParaRPr lang="en-US" altLang="en-US"/>
          </a:p>
        </p:txBody>
      </p:sp>
    </p:spTree>
    <p:extLst>
      <p:ext uri="{BB962C8B-B14F-4D97-AF65-F5344CB8AC3E}">
        <p14:creationId xmlns:p14="http://schemas.microsoft.com/office/powerpoint/2010/main" val="413465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a:solidFill>
                  <a:srgbClr val="C00000"/>
                </a:solidFill>
              </a:rPr>
              <a:t>Một số lý do khiến dự án thất bại</a:t>
            </a:r>
          </a:p>
          <a:p>
            <a:pPr marL="0" indent="0" algn="just" eaLnBrk="1" hangingPunct="1">
              <a:buNone/>
            </a:pPr>
            <a:r>
              <a:rPr lang="en-US" altLang="en-US" sz="2400" b="1"/>
              <a:t>Quản lý dự án kém:</a:t>
            </a:r>
          </a:p>
          <a:p>
            <a:pPr lvl="1" indent="-342900" algn="just" eaLnBrk="1" hangingPunct="1"/>
            <a:r>
              <a:rPr lang="en-US" altLang="en-US" sz="2000"/>
              <a:t>Không đạt được hết các phạm vi và tính phức tạp của công việc trước khi thực hiện</a:t>
            </a:r>
          </a:p>
          <a:p>
            <a:pPr lvl="1" indent="-342900" algn="just" eaLnBrk="1" hangingPunct="1"/>
            <a:r>
              <a:rPr lang="en-US" altLang="en-US" sz="2000"/>
              <a:t>Do dự kiến nhân lực, thời hạn, kinh phí thiếu chính xác</a:t>
            </a:r>
          </a:p>
          <a:p>
            <a:pPr lvl="1" indent="-342900" algn="just" eaLnBrk="1" hangingPunct="1"/>
            <a:r>
              <a:rPr lang="en-US" altLang="en-US" sz="2000"/>
              <a:t>Người quản lý dự án không có kiến thức về quản lý dự án</a:t>
            </a:r>
          </a:p>
          <a:p>
            <a:pPr marL="0" indent="0" algn="just" eaLnBrk="1" hangingPunct="1">
              <a:buNone/>
            </a:pPr>
            <a:r>
              <a:rPr lang="en-US" altLang="en-US" sz="2400" b="1"/>
              <a:t>Thiếu thông tin trong quá trình thực hiện dự án:</a:t>
            </a:r>
          </a:p>
          <a:p>
            <a:pPr lvl="1" indent="-342900" algn="just" eaLnBrk="1" hangingPunct="1"/>
            <a:r>
              <a:rPr lang="en-US" altLang="en-US" sz="2000"/>
              <a:t>Thông tin về tiến độ thực hiện tổng thể và/hoặc các hạng mục công việc khác nhau</a:t>
            </a:r>
          </a:p>
          <a:p>
            <a:pPr lvl="1" indent="-342900" algn="just" eaLnBrk="1" hangingPunct="1"/>
            <a:r>
              <a:rPr lang="en-US" altLang="en-US" sz="2000"/>
              <a:t>Một số công việc bị chậm trễ khiến cho các công việc khác phải dừng lại để chờ đợi</a:t>
            </a:r>
          </a:p>
          <a:p>
            <a:pPr lvl="1" indent="-342900" algn="just" eaLnBrk="1" hangingPunct="1"/>
            <a:r>
              <a:rPr lang="en-US" altLang="en-US" sz="2000"/>
              <a:t>Thiếu thông tin dẫn đến tình trạng lựa chọn công nghệ áp dụng không phù hợp, sau khi làm một thời gian mới nhìn nhận ra</a:t>
            </a:r>
          </a:p>
          <a:p>
            <a:pPr lvl="1" indent="-342900" algn="just" eaLnBrk="1" hangingPunct="1"/>
            <a:r>
              <a:rPr lang="en-US" altLang="en-US" sz="2000"/>
              <a:t>Thông tin về giá cả thị trường, khiến cho việc mua sắm thiết bị nguyên vật liệu gây ra sự vượt trội so với kinh phí dự kiến ban đầu</a:t>
            </a:r>
          </a:p>
          <a:p>
            <a:pPr lvl="1" indent="-342900" algn="just" eaLnBrk="1" hangingPunct="1"/>
            <a:r>
              <a:rPr lang="en-US" altLang="en-US" sz="2000"/>
              <a:t>Thông tin về sản phẩm không được hình dung đầy đủ và chính xác</a:t>
            </a:r>
            <a:endParaRPr lang="en-US" altLang="en-US" sz="12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25</a:t>
            </a:fld>
            <a:endParaRPr lang="en-US" altLang="en-US"/>
          </a:p>
        </p:txBody>
      </p:sp>
    </p:spTree>
    <p:extLst>
      <p:ext uri="{BB962C8B-B14F-4D97-AF65-F5344CB8AC3E}">
        <p14:creationId xmlns:p14="http://schemas.microsoft.com/office/powerpoint/2010/main" val="375522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lgn="just" eaLnBrk="1" hangingPunct="1">
              <a:buNone/>
            </a:pPr>
            <a:r>
              <a:rPr lang="en-US" altLang="en-US" sz="2400" b="1" dirty="0" err="1">
                <a:solidFill>
                  <a:srgbClr val="C00000"/>
                </a:solidFill>
              </a:rPr>
              <a:t>Một</a:t>
            </a:r>
            <a:r>
              <a:rPr lang="en-US" altLang="en-US" sz="2400" b="1" dirty="0">
                <a:solidFill>
                  <a:srgbClr val="C00000"/>
                </a:solidFill>
              </a:rPr>
              <a:t> </a:t>
            </a:r>
            <a:r>
              <a:rPr lang="en-US" altLang="en-US" sz="2400" b="1" dirty="0" err="1">
                <a:solidFill>
                  <a:srgbClr val="C00000"/>
                </a:solidFill>
              </a:rPr>
              <a:t>số</a:t>
            </a:r>
            <a:r>
              <a:rPr lang="en-US" altLang="en-US" sz="2400" b="1" dirty="0">
                <a:solidFill>
                  <a:srgbClr val="C00000"/>
                </a:solidFill>
              </a:rPr>
              <a:t> </a:t>
            </a:r>
            <a:r>
              <a:rPr lang="en-US" altLang="en-US" sz="2400" b="1" dirty="0" err="1">
                <a:solidFill>
                  <a:srgbClr val="C00000"/>
                </a:solidFill>
              </a:rPr>
              <a:t>lý</a:t>
            </a:r>
            <a:r>
              <a:rPr lang="en-US" altLang="en-US" sz="2400" b="1" dirty="0">
                <a:solidFill>
                  <a:srgbClr val="C00000"/>
                </a:solidFill>
              </a:rPr>
              <a:t> do </a:t>
            </a:r>
            <a:r>
              <a:rPr lang="en-US" altLang="en-US" sz="2400" b="1" dirty="0" err="1">
                <a:solidFill>
                  <a:srgbClr val="C00000"/>
                </a:solidFill>
              </a:rPr>
              <a:t>khác</a:t>
            </a:r>
            <a:r>
              <a:rPr lang="en-US" altLang="en-US" sz="2400" b="1" dirty="0">
                <a:solidFill>
                  <a:srgbClr val="C00000"/>
                </a:solidFill>
              </a:rPr>
              <a:t>:</a:t>
            </a:r>
          </a:p>
          <a:p>
            <a:pPr marL="0" indent="0" algn="just" eaLnBrk="1" hangingPunct="1">
              <a:buNone/>
            </a:pPr>
            <a:r>
              <a:rPr lang="en-US" altLang="en-US" sz="2400" b="1" dirty="0" err="1"/>
              <a:t>Không</a:t>
            </a:r>
            <a:r>
              <a:rPr lang="en-US" altLang="en-US" sz="2400" b="1" dirty="0"/>
              <a:t> </a:t>
            </a:r>
            <a:r>
              <a:rPr lang="en-US" altLang="en-US" sz="2400" b="1" dirty="0" err="1"/>
              <a:t>rõ</a:t>
            </a:r>
            <a:r>
              <a:rPr lang="en-US" altLang="en-US" sz="2400" b="1" dirty="0"/>
              <a:t> </a:t>
            </a:r>
            <a:r>
              <a:rPr lang="en-US" altLang="en-US" sz="2400" b="1" dirty="0" err="1"/>
              <a:t>mục</a:t>
            </a:r>
            <a:r>
              <a:rPr lang="en-US" altLang="en-US" sz="2400" b="1" dirty="0"/>
              <a:t> </a:t>
            </a:r>
            <a:r>
              <a:rPr lang="en-US" altLang="en-US" sz="2400" b="1" dirty="0" err="1"/>
              <a:t>tiêu</a:t>
            </a:r>
            <a:endParaRPr lang="en-US" altLang="en-US" sz="2400" b="1" dirty="0"/>
          </a:p>
          <a:p>
            <a:pPr lvl="1" indent="-342900" algn="just" eaLnBrk="1" hangingPunct="1"/>
            <a:r>
              <a:rPr lang="en-US" altLang="en-US" sz="2000" dirty="0" err="1"/>
              <a:t>Mục</a:t>
            </a:r>
            <a:r>
              <a:rPr lang="en-US" altLang="en-US" sz="2000" dirty="0"/>
              <a:t> </a:t>
            </a:r>
            <a:r>
              <a:rPr lang="en-US" altLang="en-US" sz="2000" dirty="0" err="1"/>
              <a:t>tiêu</a:t>
            </a:r>
            <a:r>
              <a:rPr lang="en-US" altLang="en-US" sz="2000" dirty="0"/>
              <a:t> </a:t>
            </a:r>
            <a:r>
              <a:rPr lang="en-US" altLang="en-US" sz="2000" dirty="0" err="1"/>
              <a:t>của</a:t>
            </a:r>
            <a:r>
              <a:rPr lang="en-US" altLang="en-US" sz="2000" dirty="0"/>
              <a:t> </a:t>
            </a:r>
            <a:r>
              <a:rPr lang="en-US" altLang="en-US" sz="2000" dirty="0" err="1"/>
              <a:t>dự</a:t>
            </a:r>
            <a:r>
              <a:rPr lang="en-US" altLang="en-US" sz="2000" dirty="0"/>
              <a:t> </a:t>
            </a:r>
            <a:r>
              <a:rPr lang="en-US" altLang="en-US" sz="2000" dirty="0" err="1"/>
              <a:t>án</a:t>
            </a:r>
            <a:r>
              <a:rPr lang="en-US" altLang="en-US" sz="2000" dirty="0"/>
              <a:t> </a:t>
            </a:r>
            <a:r>
              <a:rPr lang="en-US" altLang="en-US" sz="2000" dirty="0" err="1"/>
              <a:t>không</a:t>
            </a:r>
            <a:r>
              <a:rPr lang="en-US" altLang="en-US" sz="2000" dirty="0"/>
              <a:t> </a:t>
            </a:r>
            <a:r>
              <a:rPr lang="en-US" altLang="en-US" sz="2000" dirty="0" err="1"/>
              <a:t>được</a:t>
            </a:r>
            <a:r>
              <a:rPr lang="en-US" altLang="en-US" sz="2000" dirty="0"/>
              <a:t> </a:t>
            </a:r>
            <a:r>
              <a:rPr lang="en-US" altLang="en-US" sz="2000" dirty="0" err="1"/>
              <a:t>mô</a:t>
            </a:r>
            <a:r>
              <a:rPr lang="en-US" altLang="en-US" sz="2000" dirty="0"/>
              <a:t> </a:t>
            </a:r>
            <a:r>
              <a:rPr lang="en-US" altLang="en-US" sz="2000" dirty="0" err="1"/>
              <a:t>tả</a:t>
            </a:r>
            <a:r>
              <a:rPr lang="en-US" altLang="en-US" sz="2000" dirty="0"/>
              <a:t> </a:t>
            </a:r>
            <a:r>
              <a:rPr lang="en-US" altLang="en-US" sz="2000" dirty="0" err="1"/>
              <a:t>rõ</a:t>
            </a:r>
            <a:r>
              <a:rPr lang="en-US" altLang="en-US" sz="2000" dirty="0"/>
              <a:t> </a:t>
            </a:r>
            <a:r>
              <a:rPr lang="en-US" altLang="en-US" sz="2000" dirty="0" err="1"/>
              <a:t>ràng</a:t>
            </a:r>
            <a:r>
              <a:rPr lang="en-US" altLang="en-US" sz="2000" dirty="0"/>
              <a:t> </a:t>
            </a:r>
            <a:r>
              <a:rPr lang="en-US" altLang="en-US" sz="2000" dirty="0" err="1"/>
              <a:t>trong</a:t>
            </a:r>
            <a:r>
              <a:rPr lang="en-US" altLang="en-US" sz="2000" dirty="0"/>
              <a:t> </a:t>
            </a:r>
            <a:r>
              <a:rPr lang="en-US" altLang="en-US" sz="2000" dirty="0" err="1"/>
              <a:t>tài</a:t>
            </a:r>
            <a:r>
              <a:rPr lang="en-US" altLang="en-US" sz="2000" dirty="0"/>
              <a:t> </a:t>
            </a:r>
            <a:r>
              <a:rPr lang="en-US" altLang="en-US" sz="2000" dirty="0" err="1"/>
              <a:t>liệu</a:t>
            </a:r>
            <a:r>
              <a:rPr lang="en-US" altLang="en-US" sz="2000" dirty="0"/>
              <a:t> </a:t>
            </a:r>
            <a:r>
              <a:rPr lang="en-US" altLang="en-US" sz="2000" dirty="0" err="1"/>
              <a:t>nghiên</a:t>
            </a:r>
            <a:r>
              <a:rPr lang="en-US" altLang="en-US" sz="2000" dirty="0"/>
              <a:t> </a:t>
            </a:r>
            <a:r>
              <a:rPr lang="en-US" altLang="en-US" sz="2000" dirty="0" err="1"/>
              <a:t>cứu</a:t>
            </a:r>
            <a:r>
              <a:rPr lang="en-US" altLang="en-US" sz="2000" dirty="0"/>
              <a:t> </a:t>
            </a:r>
            <a:r>
              <a:rPr lang="en-US" altLang="en-US" sz="2000" dirty="0" err="1"/>
              <a:t>khả</a:t>
            </a:r>
            <a:r>
              <a:rPr lang="en-US" altLang="en-US" sz="2000" dirty="0"/>
              <a:t> </a:t>
            </a:r>
            <a:r>
              <a:rPr lang="en-US" altLang="en-US" sz="2000" dirty="0" err="1"/>
              <a:t>thi</a:t>
            </a:r>
            <a:endParaRPr lang="en-US" altLang="en-US" sz="2000" dirty="0"/>
          </a:p>
          <a:p>
            <a:pPr lvl="1" indent="-342900" algn="just" eaLnBrk="1" hangingPunct="1"/>
            <a:r>
              <a:rPr lang="en-US" altLang="en-US" sz="2000" dirty="0" err="1"/>
              <a:t>Mục</a:t>
            </a:r>
            <a:r>
              <a:rPr lang="en-US" altLang="en-US" sz="2000" dirty="0"/>
              <a:t> </a:t>
            </a:r>
            <a:r>
              <a:rPr lang="en-US" altLang="en-US" sz="2000" dirty="0" err="1"/>
              <a:t>tiêu</a:t>
            </a:r>
            <a:r>
              <a:rPr lang="en-US" altLang="en-US" sz="2000" dirty="0"/>
              <a:t> </a:t>
            </a:r>
            <a:r>
              <a:rPr lang="en-US" altLang="en-US" sz="2000" dirty="0" err="1"/>
              <a:t>rất</a:t>
            </a:r>
            <a:r>
              <a:rPr lang="en-US" altLang="en-US" sz="2000" dirty="0"/>
              <a:t> </a:t>
            </a:r>
            <a:r>
              <a:rPr lang="en-US" altLang="en-US" sz="2000" dirty="0" err="1"/>
              <a:t>chung</a:t>
            </a:r>
            <a:r>
              <a:rPr lang="en-US" altLang="en-US" sz="2000" dirty="0"/>
              <a:t> </a:t>
            </a:r>
            <a:r>
              <a:rPr lang="en-US" altLang="en-US" sz="2000" dirty="0" err="1"/>
              <a:t>chung</a:t>
            </a:r>
            <a:r>
              <a:rPr lang="en-US" altLang="en-US" sz="2000" dirty="0"/>
              <a:t> do </a:t>
            </a:r>
            <a:r>
              <a:rPr lang="en-US" altLang="en-US" sz="2000" dirty="0" err="1"/>
              <a:t>dự</a:t>
            </a:r>
            <a:r>
              <a:rPr lang="en-US" altLang="en-US" sz="2000" dirty="0"/>
              <a:t> </a:t>
            </a:r>
            <a:r>
              <a:rPr lang="en-US" altLang="en-US" sz="2000" dirty="0" err="1"/>
              <a:t>án</a:t>
            </a:r>
            <a:r>
              <a:rPr lang="en-US" altLang="en-US" sz="2000" dirty="0"/>
              <a:t> </a:t>
            </a:r>
            <a:r>
              <a:rPr lang="en-US" altLang="en-US" sz="2000" dirty="0" err="1"/>
              <a:t>được</a:t>
            </a:r>
            <a:r>
              <a:rPr lang="en-US" altLang="en-US" sz="2000" dirty="0"/>
              <a:t> </a:t>
            </a:r>
            <a:r>
              <a:rPr lang="en-US" altLang="en-US" sz="2000" dirty="0" err="1"/>
              <a:t>xây</a:t>
            </a:r>
            <a:r>
              <a:rPr lang="en-US" altLang="en-US" sz="2000" dirty="0"/>
              <a:t> </a:t>
            </a:r>
            <a:r>
              <a:rPr lang="en-US" altLang="en-US" sz="2000" dirty="0" err="1"/>
              <a:t>dựng</a:t>
            </a:r>
            <a:r>
              <a:rPr lang="en-US" altLang="en-US" sz="2000" dirty="0"/>
              <a:t> </a:t>
            </a:r>
            <a:r>
              <a:rPr lang="en-US" altLang="en-US" sz="2000" dirty="0" err="1"/>
              <a:t>chỉ</a:t>
            </a:r>
            <a:r>
              <a:rPr lang="en-US" altLang="en-US" sz="2000" dirty="0"/>
              <a:t> </a:t>
            </a:r>
            <a:r>
              <a:rPr lang="en-US" altLang="en-US" sz="2000" dirty="0" err="1"/>
              <a:t>nhằm</a:t>
            </a:r>
            <a:r>
              <a:rPr lang="en-US" altLang="en-US" sz="2000" dirty="0"/>
              <a:t> </a:t>
            </a:r>
            <a:r>
              <a:rPr lang="en-US" altLang="en-US" sz="2000" dirty="0" err="1"/>
              <a:t>mục</a:t>
            </a:r>
            <a:r>
              <a:rPr lang="en-US" altLang="en-US" sz="2000" dirty="0"/>
              <a:t> </a:t>
            </a:r>
            <a:r>
              <a:rPr lang="en-US" altLang="en-US" sz="2000" dirty="0" err="1"/>
              <a:t>đích</a:t>
            </a:r>
            <a:r>
              <a:rPr lang="en-US" altLang="en-US" sz="2000" dirty="0"/>
              <a:t> </a:t>
            </a:r>
            <a:r>
              <a:rPr lang="en-US" altLang="en-US" sz="2000" dirty="0" err="1"/>
              <a:t>xin</a:t>
            </a:r>
            <a:r>
              <a:rPr lang="en-US" altLang="en-US" sz="2000" dirty="0"/>
              <a:t> </a:t>
            </a:r>
            <a:r>
              <a:rPr lang="en-US" altLang="en-US" sz="2000" dirty="0" err="1"/>
              <a:t>cấp</a:t>
            </a:r>
            <a:r>
              <a:rPr lang="en-US" altLang="en-US" sz="2000" dirty="0"/>
              <a:t> </a:t>
            </a:r>
            <a:r>
              <a:rPr lang="en-US" altLang="en-US" sz="2000" dirty="0" err="1"/>
              <a:t>kinh</a:t>
            </a:r>
            <a:r>
              <a:rPr lang="en-US" altLang="en-US" sz="2000" dirty="0"/>
              <a:t> </a:t>
            </a:r>
            <a:r>
              <a:rPr lang="en-US" altLang="en-US" sz="2000" dirty="0" err="1"/>
              <a:t>phí</a:t>
            </a:r>
            <a:r>
              <a:rPr lang="en-US" altLang="en-US" sz="2000" dirty="0"/>
              <a:t> </a:t>
            </a:r>
            <a:r>
              <a:rPr lang="en-US" altLang="en-US" sz="2000" dirty="0" err="1"/>
              <a:t>cho</a:t>
            </a:r>
            <a:r>
              <a:rPr lang="en-US" altLang="en-US" sz="2000" dirty="0"/>
              <a:t> </a:t>
            </a:r>
            <a:r>
              <a:rPr lang="en-US" altLang="en-US" sz="2000" dirty="0" err="1"/>
              <a:t>những</a:t>
            </a:r>
            <a:r>
              <a:rPr lang="en-US" altLang="en-US" sz="2000" dirty="0"/>
              <a:t> </a:t>
            </a:r>
            <a:r>
              <a:rPr lang="en-US" altLang="en-US" sz="2000" dirty="0" err="1"/>
              <a:t>hoạt</a:t>
            </a:r>
            <a:r>
              <a:rPr lang="en-US" altLang="en-US" sz="2000" dirty="0"/>
              <a:t> </a:t>
            </a:r>
            <a:r>
              <a:rPr lang="en-US" altLang="en-US" sz="2000" dirty="0" err="1"/>
              <a:t>động</a:t>
            </a:r>
            <a:r>
              <a:rPr lang="en-US" altLang="en-US" sz="2000" dirty="0"/>
              <a:t> </a:t>
            </a:r>
            <a:r>
              <a:rPr lang="en-US" altLang="en-US" sz="2000" dirty="0" err="1"/>
              <a:t>khác</a:t>
            </a:r>
            <a:endParaRPr lang="en-US" altLang="en-US" sz="2000" dirty="0"/>
          </a:p>
          <a:p>
            <a:pPr lvl="1" indent="-342900" algn="just" eaLnBrk="1" hangingPunct="1"/>
            <a:r>
              <a:rPr lang="en-US" altLang="en-US" sz="2000" dirty="0" err="1"/>
              <a:t>Không</a:t>
            </a:r>
            <a:r>
              <a:rPr lang="en-US" altLang="en-US" sz="2000" dirty="0"/>
              <a:t> </a:t>
            </a:r>
            <a:r>
              <a:rPr lang="en-US" altLang="en-US" sz="2000" dirty="0" err="1"/>
              <a:t>nêu</a:t>
            </a:r>
            <a:r>
              <a:rPr lang="en-US" altLang="en-US" sz="2000" dirty="0"/>
              <a:t> </a:t>
            </a:r>
            <a:r>
              <a:rPr lang="en-US" altLang="en-US" sz="2000" dirty="0" err="1"/>
              <a:t>mục</a:t>
            </a:r>
            <a:r>
              <a:rPr lang="en-US" altLang="en-US" sz="2000" dirty="0"/>
              <a:t> </a:t>
            </a:r>
            <a:r>
              <a:rPr lang="en-US" altLang="en-US" sz="2000" dirty="0" err="1"/>
              <a:t>tiêu</a:t>
            </a:r>
            <a:r>
              <a:rPr lang="en-US" altLang="en-US" sz="2000" dirty="0"/>
              <a:t> </a:t>
            </a:r>
            <a:r>
              <a:rPr lang="en-US" altLang="en-US" sz="2000" dirty="0" err="1"/>
              <a:t>sản</a:t>
            </a:r>
            <a:r>
              <a:rPr lang="en-US" altLang="en-US" sz="2000" dirty="0"/>
              <a:t> </a:t>
            </a:r>
            <a:r>
              <a:rPr lang="en-US" altLang="en-US" sz="2000" dirty="0" err="1"/>
              <a:t>phẩm</a:t>
            </a:r>
            <a:r>
              <a:rPr lang="en-US" altLang="en-US" sz="2000" dirty="0"/>
              <a:t>, do </a:t>
            </a:r>
            <a:r>
              <a:rPr lang="en-US" altLang="en-US" sz="2000" dirty="0" err="1"/>
              <a:t>đó</a:t>
            </a:r>
            <a:r>
              <a:rPr lang="en-US" altLang="en-US" sz="2000" dirty="0"/>
              <a:t> </a:t>
            </a:r>
            <a:r>
              <a:rPr lang="en-US" altLang="en-US" sz="2000" dirty="0" err="1"/>
              <a:t>mục</a:t>
            </a:r>
            <a:r>
              <a:rPr lang="en-US" altLang="en-US" sz="2000" dirty="0"/>
              <a:t> </a:t>
            </a:r>
            <a:r>
              <a:rPr lang="en-US" altLang="en-US" sz="2000" dirty="0" err="1"/>
              <a:t>tiêu</a:t>
            </a:r>
            <a:r>
              <a:rPr lang="en-US" altLang="en-US" sz="2000" dirty="0"/>
              <a:t> </a:t>
            </a:r>
            <a:r>
              <a:rPr lang="en-US" altLang="en-US" sz="2000" dirty="0" err="1"/>
              <a:t>làm</a:t>
            </a:r>
            <a:r>
              <a:rPr lang="en-US" altLang="en-US" sz="2000" dirty="0"/>
              <a:t> ra </a:t>
            </a:r>
            <a:r>
              <a:rPr lang="en-US" altLang="en-US" sz="2000" dirty="0" err="1"/>
              <a:t>không</a:t>
            </a:r>
            <a:r>
              <a:rPr lang="en-US" altLang="en-US" sz="2000" dirty="0"/>
              <a:t> </a:t>
            </a:r>
            <a:r>
              <a:rPr lang="en-US" altLang="en-US" sz="2000" dirty="0" err="1"/>
              <a:t>đáp</a:t>
            </a:r>
            <a:r>
              <a:rPr lang="en-US" altLang="en-US" sz="2000" dirty="0"/>
              <a:t> </a:t>
            </a:r>
            <a:r>
              <a:rPr lang="en-US" altLang="en-US" sz="2000" dirty="0" err="1"/>
              <a:t>ứng</a:t>
            </a:r>
            <a:r>
              <a:rPr lang="en-US" altLang="en-US" sz="2000" dirty="0"/>
              <a:t> </a:t>
            </a:r>
            <a:r>
              <a:rPr lang="en-US" altLang="en-US" sz="2000" dirty="0" err="1"/>
              <a:t>được</a:t>
            </a:r>
            <a:endParaRPr lang="en-US" altLang="en-US" sz="2000" dirty="0"/>
          </a:p>
          <a:p>
            <a:pPr marL="0" indent="0" algn="just" eaLnBrk="1" hangingPunct="1">
              <a:buNone/>
            </a:pPr>
            <a:r>
              <a:rPr lang="en-US" altLang="en-US" sz="2400" b="1" dirty="0" err="1"/>
              <a:t>Công</a:t>
            </a:r>
            <a:r>
              <a:rPr lang="en-US" altLang="en-US" sz="2400" b="1" dirty="0"/>
              <a:t> </a:t>
            </a:r>
            <a:r>
              <a:rPr lang="en-US" altLang="en-US" sz="2400" b="1" dirty="0" err="1"/>
              <a:t>nghệ</a:t>
            </a:r>
            <a:r>
              <a:rPr lang="en-US" altLang="en-US" sz="2400" b="1" dirty="0"/>
              <a:t> </a:t>
            </a:r>
            <a:r>
              <a:rPr lang="en-US" altLang="en-US" sz="2400" b="1" dirty="0" err="1"/>
              <a:t>thiết</a:t>
            </a:r>
            <a:r>
              <a:rPr lang="en-US" altLang="en-US" sz="2400" b="1" dirty="0"/>
              <a:t> </a:t>
            </a:r>
            <a:r>
              <a:rPr lang="en-US" altLang="en-US" sz="2400" b="1" dirty="0" err="1"/>
              <a:t>bị</a:t>
            </a:r>
            <a:r>
              <a:rPr lang="en-US" altLang="en-US" sz="2400" b="1" dirty="0"/>
              <a:t> </a:t>
            </a:r>
            <a:r>
              <a:rPr lang="en-US" altLang="en-US" sz="2400" b="1" dirty="0" err="1"/>
              <a:t>có</a:t>
            </a:r>
            <a:r>
              <a:rPr lang="en-US" altLang="en-US" sz="2400" b="1" dirty="0"/>
              <a:t> </a:t>
            </a:r>
            <a:r>
              <a:rPr lang="en-US" altLang="en-US" sz="2400" b="1" dirty="0" err="1"/>
              <a:t>vấn</a:t>
            </a:r>
            <a:r>
              <a:rPr lang="en-US" altLang="en-US" sz="2400" b="1" dirty="0"/>
              <a:t> </a:t>
            </a:r>
            <a:r>
              <a:rPr lang="en-US" altLang="en-US" sz="2400" b="1" dirty="0" err="1"/>
              <a:t>đề</a:t>
            </a:r>
            <a:endParaRPr lang="en-US" altLang="en-US" sz="2400" b="1" dirty="0"/>
          </a:p>
          <a:p>
            <a:pPr lvl="1" indent="-342900" algn="just" eaLnBrk="1" hangingPunct="1"/>
            <a:r>
              <a:rPr lang="en-US" altLang="en-US" sz="2000" dirty="0" err="1"/>
              <a:t>Mua</a:t>
            </a:r>
            <a:r>
              <a:rPr lang="en-US" altLang="en-US" sz="2000" dirty="0"/>
              <a:t> </a:t>
            </a:r>
            <a:r>
              <a:rPr lang="en-US" altLang="en-US" sz="2000" dirty="0" err="1"/>
              <a:t>thiết</a:t>
            </a:r>
            <a:r>
              <a:rPr lang="en-US" altLang="en-US" sz="2000" dirty="0"/>
              <a:t> </a:t>
            </a:r>
            <a:r>
              <a:rPr lang="en-US" altLang="en-US" sz="2000" dirty="0" err="1"/>
              <a:t>bị</a:t>
            </a:r>
            <a:r>
              <a:rPr lang="en-US" altLang="en-US" sz="2000" dirty="0"/>
              <a:t> </a:t>
            </a:r>
            <a:r>
              <a:rPr lang="en-US" altLang="en-US" sz="2000" dirty="0" err="1"/>
              <a:t>chất</a:t>
            </a:r>
            <a:r>
              <a:rPr lang="en-US" altLang="en-US" sz="2000" dirty="0"/>
              <a:t> </a:t>
            </a:r>
            <a:r>
              <a:rPr lang="en-US" altLang="en-US" sz="2000" dirty="0" err="1"/>
              <a:t>lượng</a:t>
            </a:r>
            <a:r>
              <a:rPr lang="en-US" altLang="en-US" sz="2000" dirty="0"/>
              <a:t> </a:t>
            </a:r>
            <a:r>
              <a:rPr lang="en-US" altLang="en-US" sz="2000" dirty="0" err="1"/>
              <a:t>kém</a:t>
            </a:r>
            <a:endParaRPr lang="en-US" altLang="en-US" sz="2000" dirty="0"/>
          </a:p>
          <a:p>
            <a:pPr lvl="1" indent="-342900" algn="just" eaLnBrk="1" hangingPunct="1"/>
            <a:r>
              <a:rPr lang="en-US" altLang="en-US" sz="2000" dirty="0" err="1"/>
              <a:t>Công</a:t>
            </a:r>
            <a:r>
              <a:rPr lang="en-US" altLang="en-US" sz="2000" dirty="0"/>
              <a:t> </a:t>
            </a:r>
            <a:r>
              <a:rPr lang="en-US" altLang="en-US" sz="2000" dirty="0" err="1"/>
              <a:t>nghệ</a:t>
            </a:r>
            <a:r>
              <a:rPr lang="en-US" altLang="en-US" sz="2000" dirty="0"/>
              <a:t> </a:t>
            </a:r>
            <a:r>
              <a:rPr lang="en-US" altLang="en-US" sz="2000" dirty="0" err="1"/>
              <a:t>quá</a:t>
            </a:r>
            <a:r>
              <a:rPr lang="en-US" altLang="en-US" sz="2000" dirty="0"/>
              <a:t> </a:t>
            </a:r>
            <a:r>
              <a:rPr lang="en-US" altLang="en-US" sz="2000" dirty="0" err="1"/>
              <a:t>mới</a:t>
            </a:r>
            <a:r>
              <a:rPr lang="en-US" altLang="en-US" sz="2000" dirty="0"/>
              <a:t> </a:t>
            </a:r>
            <a:r>
              <a:rPr lang="en-US" altLang="en-US" sz="2000" dirty="0" err="1"/>
              <a:t>khiến</a:t>
            </a:r>
            <a:r>
              <a:rPr lang="en-US" altLang="en-US" sz="2000" dirty="0"/>
              <a:t> </a:t>
            </a:r>
            <a:r>
              <a:rPr lang="en-US" altLang="en-US" sz="2000" dirty="0" err="1"/>
              <a:t>cho</a:t>
            </a:r>
            <a:r>
              <a:rPr lang="en-US" altLang="en-US" sz="2000" dirty="0"/>
              <a:t> </a:t>
            </a:r>
            <a:r>
              <a:rPr lang="en-US" altLang="en-US" sz="2000" dirty="0" err="1"/>
              <a:t>không</a:t>
            </a:r>
            <a:r>
              <a:rPr lang="en-US" altLang="en-US" sz="2000" dirty="0"/>
              <a:t> </a:t>
            </a:r>
            <a:r>
              <a:rPr lang="en-US" altLang="en-US" sz="2000" dirty="0" err="1"/>
              <a:t>áp</a:t>
            </a:r>
            <a:r>
              <a:rPr lang="en-US" altLang="en-US" sz="2000" dirty="0"/>
              <a:t> </a:t>
            </a:r>
            <a:r>
              <a:rPr lang="en-US" altLang="en-US" sz="2000" dirty="0" err="1"/>
              <a:t>dụng</a:t>
            </a:r>
            <a:r>
              <a:rPr lang="en-US" altLang="en-US" sz="2000" dirty="0"/>
              <a:t> </a:t>
            </a:r>
            <a:r>
              <a:rPr lang="en-US" altLang="en-US" sz="2000" dirty="0" err="1"/>
              <a:t>được</a:t>
            </a:r>
            <a:r>
              <a:rPr lang="en-US" altLang="en-US" sz="2000" dirty="0"/>
              <a:t> </a:t>
            </a:r>
            <a:r>
              <a:rPr lang="en-US" altLang="en-US" sz="2000" dirty="0" err="1"/>
              <a:t>cho</a:t>
            </a:r>
            <a:r>
              <a:rPr lang="en-US" altLang="en-US" sz="2000" dirty="0"/>
              <a:t> </a:t>
            </a:r>
            <a:r>
              <a:rPr lang="en-US" altLang="en-US" sz="2000" dirty="0" err="1"/>
              <a:t>dự</a:t>
            </a:r>
            <a:r>
              <a:rPr lang="en-US" altLang="en-US" sz="2000" dirty="0"/>
              <a:t> </a:t>
            </a:r>
            <a:r>
              <a:rPr lang="en-US" altLang="en-US" sz="2000" dirty="0" err="1"/>
              <a:t>án</a:t>
            </a:r>
            <a:endParaRPr lang="en-US" altLang="en-US" sz="2000" dirty="0"/>
          </a:p>
          <a:p>
            <a:pPr lvl="1" indent="-342900" algn="just" eaLnBrk="1" hangingPunct="1"/>
            <a:r>
              <a:rPr lang="en-US" altLang="en-US" sz="2000" dirty="0" err="1"/>
              <a:t>Một</a:t>
            </a:r>
            <a:r>
              <a:rPr lang="en-US" altLang="en-US" sz="2000" dirty="0"/>
              <a:t> </a:t>
            </a:r>
            <a:r>
              <a:rPr lang="en-US" altLang="en-US" sz="2000" dirty="0" err="1"/>
              <a:t>số</a:t>
            </a:r>
            <a:r>
              <a:rPr lang="en-US" altLang="en-US" sz="2000" dirty="0"/>
              <a:t> </a:t>
            </a:r>
            <a:r>
              <a:rPr lang="en-US" altLang="en-US" sz="2000" dirty="0" err="1"/>
              <a:t>kỹ</a:t>
            </a:r>
            <a:r>
              <a:rPr lang="en-US" altLang="en-US" sz="2000" dirty="0"/>
              <a:t> </a:t>
            </a:r>
            <a:r>
              <a:rPr lang="en-US" altLang="en-US" sz="2000" dirty="0" err="1"/>
              <a:t>thuật</a:t>
            </a:r>
            <a:r>
              <a:rPr lang="en-US" altLang="en-US" sz="2000" dirty="0"/>
              <a:t> </a:t>
            </a:r>
            <a:r>
              <a:rPr lang="en-US" altLang="en-US" sz="2000" dirty="0" err="1"/>
              <a:t>viên</a:t>
            </a:r>
            <a:r>
              <a:rPr lang="en-US" altLang="en-US" sz="2000" dirty="0"/>
              <a:t> </a:t>
            </a:r>
            <a:r>
              <a:rPr lang="en-US" altLang="en-US" sz="2000" dirty="0" err="1"/>
              <a:t>giỏi</a:t>
            </a:r>
            <a:r>
              <a:rPr lang="en-US" altLang="en-US" sz="2000" dirty="0"/>
              <a:t> </a:t>
            </a:r>
            <a:r>
              <a:rPr lang="en-US" altLang="en-US" sz="2000" dirty="0" err="1"/>
              <a:t>bỏ</a:t>
            </a:r>
            <a:r>
              <a:rPr lang="en-US" altLang="en-US" sz="2000" dirty="0"/>
              <a:t> </a:t>
            </a:r>
            <a:r>
              <a:rPr lang="en-US" altLang="en-US" sz="2000" dirty="0" err="1"/>
              <a:t>cuộc</a:t>
            </a:r>
            <a:r>
              <a:rPr lang="en-US" altLang="en-US" sz="2000" dirty="0"/>
              <a:t> </a:t>
            </a:r>
            <a:r>
              <a:rPr lang="en-US" altLang="en-US" sz="2000" dirty="0" err="1"/>
              <a:t>hoặc</a:t>
            </a:r>
            <a:r>
              <a:rPr lang="en-US" altLang="en-US" sz="2000" dirty="0"/>
              <a:t> </a:t>
            </a:r>
            <a:r>
              <a:rPr lang="en-US" altLang="en-US" sz="2000" dirty="0" err="1"/>
              <a:t>thuyên</a:t>
            </a:r>
            <a:r>
              <a:rPr lang="en-US" altLang="en-US" sz="2000" dirty="0"/>
              <a:t> </a:t>
            </a:r>
            <a:r>
              <a:rPr lang="en-US" altLang="en-US" sz="2000" dirty="0" err="1"/>
              <a:t>chuyển</a:t>
            </a:r>
            <a:r>
              <a:rPr lang="en-US" altLang="en-US" sz="2000" dirty="0"/>
              <a:t> </a:t>
            </a:r>
            <a:r>
              <a:rPr lang="en-US" altLang="en-US" sz="2000" dirty="0" err="1"/>
              <a:t>công</a:t>
            </a:r>
            <a:r>
              <a:rPr lang="en-US" altLang="en-US" sz="2000" dirty="0"/>
              <a:t> </a:t>
            </a:r>
            <a:r>
              <a:rPr lang="en-US" altLang="en-US" sz="2000" dirty="0" err="1"/>
              <a:t>tác</a:t>
            </a:r>
            <a:r>
              <a:rPr lang="en-US" altLang="en-US" sz="2000" dirty="0"/>
              <a:t> </a:t>
            </a:r>
            <a:r>
              <a:rPr lang="en-US" altLang="en-US" sz="2000" dirty="0" err="1"/>
              <a:t>trong</a:t>
            </a:r>
            <a:r>
              <a:rPr lang="en-US" altLang="en-US" sz="2000" dirty="0"/>
              <a:t> </a:t>
            </a:r>
            <a:r>
              <a:rPr lang="en-US" altLang="en-US" sz="2000" dirty="0" err="1"/>
              <a:t>khi</a:t>
            </a:r>
            <a:r>
              <a:rPr lang="en-US" altLang="en-US" sz="2000" dirty="0"/>
              <a:t> </a:t>
            </a:r>
            <a:r>
              <a:rPr lang="en-US" altLang="en-US" sz="2000" dirty="0" err="1"/>
              <a:t>dự</a:t>
            </a:r>
            <a:r>
              <a:rPr lang="en-US" altLang="en-US" sz="2000" dirty="0"/>
              <a:t> </a:t>
            </a:r>
            <a:r>
              <a:rPr lang="en-US" altLang="en-US" sz="2000" dirty="0" err="1"/>
              <a:t>án</a:t>
            </a:r>
            <a:r>
              <a:rPr lang="en-US" altLang="en-US" sz="2000" dirty="0"/>
              <a:t> </a:t>
            </a:r>
            <a:r>
              <a:rPr lang="en-US" altLang="en-US" sz="2000" dirty="0" err="1"/>
              <a:t>đang</a:t>
            </a:r>
            <a:r>
              <a:rPr lang="en-US" altLang="en-US" sz="2000" dirty="0"/>
              <a:t> </a:t>
            </a:r>
            <a:r>
              <a:rPr lang="en-US" altLang="en-US" sz="2000" dirty="0" err="1"/>
              <a:t>triển</a:t>
            </a:r>
            <a:r>
              <a:rPr lang="en-US" altLang="en-US" sz="2000" dirty="0"/>
              <a:t> </a:t>
            </a:r>
            <a:r>
              <a:rPr lang="en-US" altLang="en-US" sz="2000" dirty="0" err="1"/>
              <a:t>khai</a:t>
            </a:r>
            <a:r>
              <a:rPr lang="en-US" altLang="en-US" sz="2000" dirty="0"/>
              <a:t> </a:t>
            </a:r>
            <a:r>
              <a:rPr lang="en-US" altLang="en-US" sz="2000" dirty="0" err="1"/>
              <a:t>thực</a:t>
            </a:r>
            <a:r>
              <a:rPr lang="en-US" altLang="en-US" sz="2000" dirty="0"/>
              <a:t> </a:t>
            </a:r>
            <a:r>
              <a:rPr lang="en-US" altLang="en-US" sz="2000" dirty="0" err="1"/>
              <a:t>hiện</a:t>
            </a:r>
            <a:endParaRPr lang="en-US" altLang="en-US" sz="12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26</a:t>
            </a:fld>
            <a:endParaRPr lang="en-US" altLang="en-US"/>
          </a:p>
        </p:txBody>
      </p:sp>
    </p:spTree>
    <p:extLst>
      <p:ext uri="{BB962C8B-B14F-4D97-AF65-F5344CB8AC3E}">
        <p14:creationId xmlns:p14="http://schemas.microsoft.com/office/powerpoint/2010/main" val="23085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04800" y="1066800"/>
            <a:ext cx="8305800" cy="4187825"/>
          </a:xfrm>
        </p:spPr>
        <p:txBody>
          <a:bodyPr lIns="182880" tIns="91440"/>
          <a:lstStyle/>
          <a:p>
            <a:pPr marL="0" indent="0">
              <a:buNone/>
            </a:pPr>
            <a:r>
              <a:rPr lang="en-US" sz="2400" b="1" dirty="0" err="1">
                <a:solidFill>
                  <a:srgbClr val="3333CC"/>
                </a:solidFill>
              </a:rPr>
              <a:t>Điều</a:t>
            </a:r>
            <a:r>
              <a:rPr lang="en-US" sz="2400" b="1" dirty="0">
                <a:solidFill>
                  <a:srgbClr val="3333CC"/>
                </a:solidFill>
              </a:rPr>
              <a:t> </a:t>
            </a:r>
            <a:r>
              <a:rPr lang="en-US" sz="2400" b="1" dirty="0" err="1">
                <a:solidFill>
                  <a:srgbClr val="3333CC"/>
                </a:solidFill>
              </a:rPr>
              <a:t>kiện</a:t>
            </a:r>
            <a:r>
              <a:rPr lang="en-US" sz="2400" b="1" dirty="0">
                <a:solidFill>
                  <a:srgbClr val="3333CC"/>
                </a:solidFill>
              </a:rPr>
              <a:t> </a:t>
            </a:r>
            <a:r>
              <a:rPr lang="en-US" sz="2400" b="1" dirty="0" err="1">
                <a:solidFill>
                  <a:srgbClr val="3333CC"/>
                </a:solidFill>
              </a:rPr>
              <a:t>để</a:t>
            </a:r>
            <a:r>
              <a:rPr lang="en-US" sz="2400" b="1" dirty="0">
                <a:solidFill>
                  <a:srgbClr val="3333CC"/>
                </a:solidFill>
              </a:rPr>
              <a:t> </a:t>
            </a:r>
            <a:r>
              <a:rPr lang="en-US" sz="2400" b="1" dirty="0" err="1">
                <a:solidFill>
                  <a:srgbClr val="3333CC"/>
                </a:solidFill>
              </a:rPr>
              <a:t>dự</a:t>
            </a:r>
            <a:r>
              <a:rPr lang="en-US" sz="2400" b="1" dirty="0">
                <a:solidFill>
                  <a:srgbClr val="3333CC"/>
                </a:solidFill>
              </a:rPr>
              <a:t> </a:t>
            </a:r>
            <a:r>
              <a:rPr lang="en-US" sz="2400" b="1" dirty="0" err="1">
                <a:solidFill>
                  <a:srgbClr val="3333CC"/>
                </a:solidFill>
              </a:rPr>
              <a:t>án</a:t>
            </a:r>
            <a:r>
              <a:rPr lang="en-US" sz="2400" b="1" dirty="0">
                <a:solidFill>
                  <a:srgbClr val="3333CC"/>
                </a:solidFill>
              </a:rPr>
              <a:t> </a:t>
            </a:r>
            <a:r>
              <a:rPr lang="en-US" sz="2400" b="1" dirty="0" err="1">
                <a:solidFill>
                  <a:srgbClr val="3333CC"/>
                </a:solidFill>
              </a:rPr>
              <a:t>thành</a:t>
            </a:r>
            <a:r>
              <a:rPr lang="en-US" sz="2400" b="1" dirty="0">
                <a:solidFill>
                  <a:srgbClr val="3333CC"/>
                </a:solidFill>
              </a:rPr>
              <a:t> </a:t>
            </a:r>
            <a:r>
              <a:rPr lang="en-US" sz="2400" b="1" dirty="0" err="1">
                <a:solidFill>
                  <a:srgbClr val="3333CC"/>
                </a:solidFill>
              </a:rPr>
              <a:t>công</a:t>
            </a:r>
            <a:r>
              <a:rPr lang="en-US" sz="2400" b="1" dirty="0">
                <a:solidFill>
                  <a:srgbClr val="3333CC"/>
                </a:solidFill>
              </a:rPr>
              <a:t>:</a:t>
            </a:r>
          </a:p>
          <a:p>
            <a:r>
              <a:rPr lang="vi-VN" sz="2400" dirty="0"/>
              <a:t>Dù kích thước của dự án như thế nào thì sự thành công của dự án được dựa trên ba tiêu chí chính như sau </a:t>
            </a:r>
          </a:p>
          <a:p>
            <a:r>
              <a:rPr lang="vi-VN" sz="2400" dirty="0"/>
              <a:t>Theo đó, những yếu tố được cố định và thay đổi cho mỗi dự án. </a:t>
            </a:r>
          </a:p>
          <a:p>
            <a:pPr marL="0" indent="0" eaLnBrk="1" hangingPunct="1">
              <a:buNone/>
            </a:pPr>
            <a:endParaRPr lang="en-US" altLang="en-US" sz="2400" dirty="0"/>
          </a:p>
        </p:txBody>
      </p:sp>
      <p:pic>
        <p:nvPicPr>
          <p:cNvPr id="275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10064"/>
            <a:ext cx="669174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27</a:t>
            </a:fld>
            <a:endParaRPr lang="en-US" altLang="en-US"/>
          </a:p>
        </p:txBody>
      </p:sp>
    </p:spTree>
    <p:extLst>
      <p:ext uri="{BB962C8B-B14F-4D97-AF65-F5344CB8AC3E}">
        <p14:creationId xmlns:p14="http://schemas.microsoft.com/office/powerpoint/2010/main" val="103992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khái</a:t>
            </a:r>
            <a:r>
              <a:rPr lang="en-US" altLang="en-US" sz="3200" b="1" dirty="0">
                <a:solidFill>
                  <a:srgbClr val="C00000"/>
                </a:solidFill>
              </a:rPr>
              <a:t> </a:t>
            </a:r>
            <a:r>
              <a:rPr lang="en-US" altLang="en-US" sz="3200" b="1" dirty="0" err="1">
                <a:solidFill>
                  <a:srgbClr val="C00000"/>
                </a:solidFill>
              </a:rPr>
              <a:t>niệm</a:t>
            </a:r>
            <a:r>
              <a:rPr lang="en-US" altLang="en-US" sz="3200" b="1" dirty="0">
                <a:solidFill>
                  <a:srgbClr val="C00000"/>
                </a:solidFill>
              </a:rPr>
              <a:t> </a:t>
            </a:r>
            <a:r>
              <a:rPr lang="en-US" altLang="en-US" sz="3200" b="1" dirty="0" err="1">
                <a:solidFill>
                  <a:srgbClr val="C00000"/>
                </a:solidFill>
              </a:rPr>
              <a:t>cơ</a:t>
            </a:r>
            <a:r>
              <a:rPr lang="en-US" altLang="en-US" sz="3200" b="1" dirty="0">
                <a:solidFill>
                  <a:srgbClr val="C00000"/>
                </a:solidFill>
              </a:rPr>
              <a:t> </a:t>
            </a:r>
            <a:r>
              <a:rPr lang="en-US" altLang="en-US" sz="3200" b="1" dirty="0" err="1">
                <a:solidFill>
                  <a:srgbClr val="C00000"/>
                </a:solidFill>
              </a:rPr>
              <a:t>bản</a:t>
            </a:r>
            <a:r>
              <a:rPr lang="en-US" altLang="en-US" sz="3200" b="1" dirty="0">
                <a:solidFill>
                  <a:srgbClr val="C00000"/>
                </a:solidFill>
              </a:rPr>
              <a:t> – </a:t>
            </a:r>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yếu</a:t>
            </a:r>
            <a:r>
              <a:rPr lang="en-US" altLang="en-US" sz="3200" b="1" dirty="0">
                <a:solidFill>
                  <a:srgbClr val="C00000"/>
                </a:solidFill>
              </a:rPr>
              <a:t> </a:t>
            </a:r>
            <a:r>
              <a:rPr lang="en-US" altLang="en-US" sz="3200" b="1" dirty="0" err="1">
                <a:solidFill>
                  <a:srgbClr val="C00000"/>
                </a:solidFill>
              </a:rPr>
              <a:t>tố</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endParaRPr lang="en-US" altLang="en-US" sz="3200" b="1" dirty="0">
              <a:solidFill>
                <a:srgbClr val="C00000"/>
              </a:solidFill>
            </a:endParaRP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en-US" altLang="en-US" sz="2400" b="1" dirty="0" err="1">
                <a:solidFill>
                  <a:srgbClr val="C00000"/>
                </a:solidFill>
              </a:rPr>
              <a:t>Các</a:t>
            </a:r>
            <a:r>
              <a:rPr lang="en-US" altLang="en-US" sz="2400" b="1" dirty="0">
                <a:solidFill>
                  <a:srgbClr val="C00000"/>
                </a:solidFill>
              </a:rPr>
              <a:t> </a:t>
            </a:r>
            <a:r>
              <a:rPr lang="en-US" altLang="en-US" sz="2400" b="1" dirty="0" err="1">
                <a:solidFill>
                  <a:srgbClr val="C00000"/>
                </a:solidFill>
              </a:rPr>
              <a:t>yếu</a:t>
            </a:r>
            <a:r>
              <a:rPr lang="en-US" altLang="en-US" sz="2400" b="1" dirty="0">
                <a:solidFill>
                  <a:srgbClr val="C00000"/>
                </a:solidFill>
              </a:rPr>
              <a:t> </a:t>
            </a:r>
            <a:r>
              <a:rPr lang="en-US" altLang="en-US" sz="2400" b="1" dirty="0" err="1">
                <a:solidFill>
                  <a:srgbClr val="C00000"/>
                </a:solidFill>
              </a:rPr>
              <a:t>tố</a:t>
            </a:r>
            <a:r>
              <a:rPr lang="en-US" altLang="en-US" sz="2400" b="1" dirty="0">
                <a:solidFill>
                  <a:srgbClr val="C00000"/>
                </a:solidFill>
              </a:rPr>
              <a:t> </a:t>
            </a:r>
            <a:r>
              <a:rPr lang="en-US" altLang="en-US" sz="2400" b="1" dirty="0" err="1">
                <a:solidFill>
                  <a:srgbClr val="C00000"/>
                </a:solidFill>
              </a:rPr>
              <a:t>liên</a:t>
            </a:r>
            <a:r>
              <a:rPr lang="en-US" altLang="en-US" sz="2400" b="1" dirty="0">
                <a:solidFill>
                  <a:srgbClr val="C00000"/>
                </a:solidFill>
              </a:rPr>
              <a:t> </a:t>
            </a:r>
            <a:r>
              <a:rPr lang="en-US" altLang="en-US" sz="2400" b="1" dirty="0" err="1">
                <a:solidFill>
                  <a:srgbClr val="C00000"/>
                </a:solidFill>
              </a:rPr>
              <a:t>quan</a:t>
            </a:r>
            <a:r>
              <a:rPr lang="en-US" altLang="en-US" sz="2400" b="1" dirty="0">
                <a:solidFill>
                  <a:srgbClr val="C00000"/>
                </a:solidFill>
              </a:rPr>
              <a:t> </a:t>
            </a:r>
            <a:r>
              <a:rPr lang="en-US" altLang="en-US" sz="2400" b="1" dirty="0" err="1">
                <a:solidFill>
                  <a:srgbClr val="C00000"/>
                </a:solidFill>
              </a:rPr>
              <a:t>đến</a:t>
            </a:r>
            <a:r>
              <a:rPr lang="en-US" altLang="en-US" sz="2400" b="1" dirty="0">
                <a:solidFill>
                  <a:srgbClr val="C00000"/>
                </a:solidFill>
              </a:rPr>
              <a:t> </a:t>
            </a:r>
            <a:r>
              <a:rPr lang="en-US" altLang="en-US" sz="2400" b="1" dirty="0" err="1">
                <a:solidFill>
                  <a:srgbClr val="C00000"/>
                </a:solidFill>
              </a:rPr>
              <a:t>dự</a:t>
            </a:r>
            <a:r>
              <a:rPr lang="en-US" altLang="en-US" sz="2400" b="1" dirty="0">
                <a:solidFill>
                  <a:srgbClr val="C00000"/>
                </a:solidFill>
              </a:rPr>
              <a:t> </a:t>
            </a:r>
            <a:r>
              <a:rPr lang="en-US" altLang="en-US" sz="2400" b="1" dirty="0" err="1">
                <a:solidFill>
                  <a:srgbClr val="C00000"/>
                </a:solidFill>
              </a:rPr>
              <a:t>án</a:t>
            </a:r>
            <a:endParaRPr lang="en-US" sz="2400" dirty="0"/>
          </a:p>
          <a:p>
            <a:r>
              <a:rPr lang="vi-VN" sz="2400" dirty="0"/>
              <a:t>Con người </a:t>
            </a:r>
          </a:p>
          <a:p>
            <a:r>
              <a:rPr lang="en-US" sz="2400" dirty="0" err="1"/>
              <a:t>Quy</a:t>
            </a:r>
            <a:r>
              <a:rPr lang="en-US" sz="2400" dirty="0"/>
              <a:t> </a:t>
            </a:r>
            <a:r>
              <a:rPr lang="en-US" sz="2400" dirty="0" err="1"/>
              <a:t>trình</a:t>
            </a:r>
            <a:r>
              <a:rPr lang="en-US" sz="2400" dirty="0"/>
              <a:t> </a:t>
            </a:r>
          </a:p>
          <a:p>
            <a:r>
              <a:rPr lang="en-US" sz="2400" dirty="0" err="1"/>
              <a:t>Sản</a:t>
            </a:r>
            <a:r>
              <a:rPr lang="en-US" sz="2400" dirty="0"/>
              <a:t> </a:t>
            </a:r>
            <a:r>
              <a:rPr lang="en-US" sz="2400" dirty="0" err="1"/>
              <a:t>phẩm</a:t>
            </a:r>
            <a:r>
              <a:rPr lang="en-US" sz="2400" dirty="0"/>
              <a:t> </a:t>
            </a:r>
          </a:p>
          <a:p>
            <a:r>
              <a:rPr lang="en-US" sz="2400" dirty="0" err="1"/>
              <a:t>Công</a:t>
            </a:r>
            <a:r>
              <a:rPr lang="en-US" sz="2400" dirty="0"/>
              <a:t> </a:t>
            </a:r>
            <a:r>
              <a:rPr lang="en-US" sz="2400" dirty="0" err="1"/>
              <a:t>nghệ</a:t>
            </a:r>
            <a:r>
              <a:rPr lang="en-US" sz="2400" dirty="0"/>
              <a:t> </a:t>
            </a:r>
          </a:p>
          <a:p>
            <a:pPr marL="0" indent="0">
              <a:buNone/>
            </a:pP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28</a:t>
            </a:fld>
            <a:endParaRPr lang="en-US" altLang="en-US"/>
          </a:p>
        </p:txBody>
      </p:sp>
    </p:spTree>
    <p:extLst>
      <p:ext uri="{BB962C8B-B14F-4D97-AF65-F5344CB8AC3E}">
        <p14:creationId xmlns:p14="http://schemas.microsoft.com/office/powerpoint/2010/main" val="3925711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buNone/>
            </a:pPr>
            <a:r>
              <a:rPr lang="vi-VN" sz="2400" b="1"/>
              <a:t>Con người</a:t>
            </a:r>
            <a:r>
              <a:rPr lang="vi-VN" sz="2400"/>
              <a:t>: thường là vấn đề ảnh hưởng tới sự thành bại của các dự án. </a:t>
            </a:r>
          </a:p>
          <a:p>
            <a:r>
              <a:rPr lang="en-US" sz="2400"/>
              <a:t>Nhà phát triển </a:t>
            </a:r>
          </a:p>
          <a:p>
            <a:r>
              <a:rPr lang="en-US" sz="2400"/>
              <a:t>Cải tiến: </a:t>
            </a:r>
          </a:p>
          <a:p>
            <a:pPr lvl="1"/>
            <a:r>
              <a:rPr lang="en-US" sz="2000"/>
              <a:t>Lựa chọn nhóm </a:t>
            </a:r>
          </a:p>
          <a:p>
            <a:pPr lvl="1"/>
            <a:r>
              <a:rPr lang="en-US" sz="2000"/>
              <a:t>Tổ chức nhóm </a:t>
            </a:r>
          </a:p>
          <a:p>
            <a:pPr lvl="1"/>
            <a:r>
              <a:rPr lang="en-US" sz="2000"/>
              <a:t>Động lực </a:t>
            </a:r>
          </a:p>
          <a:p>
            <a:r>
              <a:rPr lang="en-US" sz="2400"/>
              <a:t>Các yếu tố thành công khác: </a:t>
            </a:r>
          </a:p>
          <a:p>
            <a:pPr lvl="1"/>
            <a:r>
              <a:rPr lang="vi-VN" sz="2000"/>
              <a:t>Phù hợp với mọi người với nhiệm vụ </a:t>
            </a:r>
          </a:p>
          <a:p>
            <a:pPr lvl="1"/>
            <a:r>
              <a:rPr lang="en-US" sz="2000"/>
              <a:t>Phát triển nghề nghiệp </a:t>
            </a:r>
          </a:p>
          <a:p>
            <a:pPr lvl="1"/>
            <a:r>
              <a:rPr lang="pt-BR" sz="2000"/>
              <a:t>Cân nhắc: cá nhân và nhóm </a:t>
            </a:r>
          </a:p>
          <a:p>
            <a:pPr lvl="1"/>
            <a:r>
              <a:rPr lang="en-US" sz="2000"/>
              <a:t>Giao tiếp rõ ràng </a:t>
            </a:r>
          </a:p>
          <a:p>
            <a:pPr marL="0" indent="0">
              <a:buNone/>
            </a:pPr>
            <a:endParaRPr lang="en-US" altLang="en-US" sz="24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29</a:t>
            </a:fld>
            <a:endParaRPr lang="en-US" altLang="en-US"/>
          </a:p>
        </p:txBody>
      </p:sp>
    </p:spTree>
    <p:extLst>
      <p:ext uri="{BB962C8B-B14F-4D97-AF65-F5344CB8AC3E}">
        <p14:creationId xmlns:p14="http://schemas.microsoft.com/office/powerpoint/2010/main" val="308279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7857" t="25596" r="16964" b="16071"/>
          <a:stretch/>
        </p:blipFill>
        <p:spPr bwMode="auto">
          <a:xfrm>
            <a:off x="762000" y="1143000"/>
            <a:ext cx="7467600" cy="501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en-US" sz="2400" b="1"/>
              <a:t>Quy trình </a:t>
            </a:r>
            <a:endParaRPr lang="en-US" sz="2400"/>
          </a:p>
          <a:p>
            <a:r>
              <a:rPr lang="en-US" sz="2400"/>
              <a:t>Quy trình có gò bó? </a:t>
            </a:r>
          </a:p>
          <a:p>
            <a:r>
              <a:rPr lang="en-US" sz="2400"/>
              <a:t>Hai loại quy trình: Quản lý và kỹ thuật </a:t>
            </a:r>
          </a:p>
          <a:p>
            <a:r>
              <a:rPr lang="vi-VN" sz="2400"/>
              <a:t>Phát triển nguyên tắc cơ bản </a:t>
            </a:r>
          </a:p>
          <a:p>
            <a:r>
              <a:rPr lang="vi-VN" sz="2400"/>
              <a:t>Đảm bảo chất lượng </a:t>
            </a:r>
          </a:p>
          <a:p>
            <a:r>
              <a:rPr lang="en-US" sz="2400"/>
              <a:t>Quản lý rủi ro </a:t>
            </a:r>
          </a:p>
          <a:p>
            <a:r>
              <a:rPr lang="en-US" sz="2400"/>
              <a:t>Lập kế hoạch cho chu trình. </a:t>
            </a:r>
          </a:p>
          <a:p>
            <a:pPr marL="0" indent="0">
              <a:buNone/>
            </a:pPr>
            <a:endParaRPr lang="en-US" altLang="en-US" sz="24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30</a:t>
            </a:fld>
            <a:endParaRPr lang="en-US" altLang="en-US"/>
          </a:p>
        </p:txBody>
      </p:sp>
    </p:spTree>
    <p:extLst>
      <p:ext uri="{BB962C8B-B14F-4D97-AF65-F5344CB8AC3E}">
        <p14:creationId xmlns:p14="http://schemas.microsoft.com/office/powerpoint/2010/main" val="2559923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en-US" sz="2400" b="1"/>
              <a:t>Sản phẩm</a:t>
            </a:r>
            <a:r>
              <a:rPr lang="en-US" sz="2400"/>
              <a:t>: </a:t>
            </a:r>
          </a:p>
          <a:p>
            <a:r>
              <a:rPr lang="vi-VN" sz="2400"/>
              <a:t>Quản lý kích thước </a:t>
            </a:r>
          </a:p>
          <a:p>
            <a:r>
              <a:rPr lang="vi-VN" sz="2400"/>
              <a:t>Đặc điểm. </a:t>
            </a:r>
          </a:p>
          <a:p>
            <a:r>
              <a:rPr lang="en-US" sz="2400"/>
              <a:t>Yêu cầu. </a:t>
            </a:r>
          </a:p>
          <a:p>
            <a:r>
              <a:rPr lang="vi-VN" sz="2400"/>
              <a:t>Tính năng.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31</a:t>
            </a:fld>
            <a:endParaRPr lang="en-US" altLang="en-US"/>
          </a:p>
        </p:txBody>
      </p:sp>
    </p:spTree>
    <p:extLst>
      <p:ext uri="{BB962C8B-B14F-4D97-AF65-F5344CB8AC3E}">
        <p14:creationId xmlns:p14="http://schemas.microsoft.com/office/powerpoint/2010/main" val="2074304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Các yếu tố của dự án</a:t>
            </a: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en-US" sz="2400" b="1"/>
              <a:t>Công nghệ </a:t>
            </a:r>
            <a:endParaRPr lang="en-US" sz="2400"/>
          </a:p>
          <a:p>
            <a:r>
              <a:rPr lang="vi-VN" sz="2400"/>
              <a:t>Thường là yếu tố ít quan trọng nhất </a:t>
            </a:r>
          </a:p>
          <a:p>
            <a:r>
              <a:rPr lang="en-US" sz="2400"/>
              <a:t>Sự lựa chọn ngôn ngữ và công cụ. </a:t>
            </a:r>
          </a:p>
          <a:p>
            <a:r>
              <a:rPr lang="en-US" sz="2400"/>
              <a:t>Giá trị và chi phí của việc tái sử dụng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32</a:t>
            </a:fld>
            <a:endParaRPr lang="en-US" altLang="en-US"/>
          </a:p>
        </p:txBody>
      </p:sp>
    </p:spTree>
    <p:extLst>
      <p:ext uri="{BB962C8B-B14F-4D97-AF65-F5344CB8AC3E}">
        <p14:creationId xmlns:p14="http://schemas.microsoft.com/office/powerpoint/2010/main" val="1753629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khái</a:t>
            </a:r>
            <a:r>
              <a:rPr lang="en-US" altLang="en-US" sz="3200" b="1" dirty="0">
                <a:solidFill>
                  <a:srgbClr val="C00000"/>
                </a:solidFill>
              </a:rPr>
              <a:t> </a:t>
            </a:r>
            <a:r>
              <a:rPr lang="en-US" altLang="en-US" sz="3200" b="1" dirty="0" err="1">
                <a:solidFill>
                  <a:srgbClr val="C00000"/>
                </a:solidFill>
              </a:rPr>
              <a:t>niệm</a:t>
            </a:r>
            <a:r>
              <a:rPr lang="en-US" altLang="en-US" sz="3200" b="1" dirty="0">
                <a:solidFill>
                  <a:srgbClr val="C00000"/>
                </a:solidFill>
              </a:rPr>
              <a:t> </a:t>
            </a:r>
            <a:r>
              <a:rPr lang="en-US" altLang="en-US" sz="3200" b="1" dirty="0" err="1">
                <a:solidFill>
                  <a:srgbClr val="C00000"/>
                </a:solidFill>
              </a:rPr>
              <a:t>cơ</a:t>
            </a:r>
            <a:r>
              <a:rPr lang="en-US" altLang="en-US" sz="3200" b="1" dirty="0">
                <a:solidFill>
                  <a:srgbClr val="C00000"/>
                </a:solidFill>
              </a:rPr>
              <a:t> </a:t>
            </a:r>
            <a:r>
              <a:rPr lang="en-US" altLang="en-US" sz="3200" b="1" dirty="0" err="1">
                <a:solidFill>
                  <a:srgbClr val="C00000"/>
                </a:solidFill>
              </a:rPr>
              <a:t>bản</a:t>
            </a:r>
            <a:r>
              <a:rPr lang="en-US" altLang="en-US" sz="3200" b="1" dirty="0">
                <a:solidFill>
                  <a:srgbClr val="C00000"/>
                </a:solidFill>
              </a:rPr>
              <a:t> – </a:t>
            </a:r>
            <a:r>
              <a:rPr lang="en-US" altLang="en-US" sz="3200" b="1" dirty="0" err="1">
                <a:solidFill>
                  <a:srgbClr val="C00000"/>
                </a:solidFill>
              </a:rPr>
              <a:t>Vòng</a:t>
            </a:r>
            <a:r>
              <a:rPr lang="en-US" altLang="en-US" sz="3200" b="1" dirty="0">
                <a:solidFill>
                  <a:srgbClr val="C00000"/>
                </a:solidFill>
              </a:rPr>
              <a:t> </a:t>
            </a:r>
            <a:r>
              <a:rPr lang="en-US" altLang="en-US" sz="3200" b="1" dirty="0" err="1">
                <a:solidFill>
                  <a:srgbClr val="C00000"/>
                </a:solidFill>
              </a:rPr>
              <a:t>đời</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1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endParaRPr lang="en-US" altLang="en-US" sz="32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33</a:t>
            </a:fld>
            <a:endParaRPr lang="en-US" altLang="en-US"/>
          </a:p>
        </p:txBody>
      </p:sp>
      <p:pic>
        <p:nvPicPr>
          <p:cNvPr id="5" name="Picture 3">
            <a:extLst>
              <a:ext uri="{FF2B5EF4-FFF2-40B4-BE49-F238E27FC236}">
                <a16:creationId xmlns:a16="http://schemas.microsoft.com/office/drawing/2014/main" id="{3462CD2C-B994-4FBE-94F5-6B131BD35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69" y="1447800"/>
            <a:ext cx="80422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Quản lý Dự án </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eaLnBrk="1" hangingPunct="1"/>
            <a:r>
              <a:rPr lang="en-US" altLang="en-US" sz="2400" b="1" dirty="0" err="1"/>
              <a:t>Quản</a:t>
            </a:r>
            <a:r>
              <a:rPr lang="en-US" altLang="en-US" sz="2400" b="1" dirty="0"/>
              <a:t> </a:t>
            </a:r>
            <a:r>
              <a:rPr lang="en-US" altLang="en-US" sz="2400" b="1" dirty="0" err="1"/>
              <a:t>lý</a:t>
            </a:r>
            <a:r>
              <a:rPr lang="en-US" altLang="en-US" sz="2400" b="1" dirty="0"/>
              <a:t> </a:t>
            </a:r>
            <a:r>
              <a:rPr lang="en-US" altLang="en-US" sz="2400" b="1" dirty="0" err="1"/>
              <a:t>dự</a:t>
            </a:r>
            <a:r>
              <a:rPr lang="en-US" altLang="en-US" sz="2400" b="1" dirty="0"/>
              <a:t> </a:t>
            </a:r>
            <a:r>
              <a:rPr lang="en-US" altLang="en-US" sz="2400" b="1" dirty="0" err="1"/>
              <a:t>án</a:t>
            </a:r>
            <a:r>
              <a:rPr lang="en-US" altLang="en-US" sz="2400" b="1" dirty="0"/>
              <a:t> (QLDA) </a:t>
            </a:r>
            <a:r>
              <a:rPr lang="en-US" altLang="en-US" sz="2400" dirty="0" err="1"/>
              <a:t>là</a:t>
            </a:r>
            <a:r>
              <a:rPr lang="en-US" altLang="en-US" sz="2400" dirty="0"/>
              <a:t> </a:t>
            </a:r>
            <a:r>
              <a:rPr lang="en-US" altLang="en-US" sz="2400" dirty="0" err="1"/>
              <a:t>việc</a:t>
            </a:r>
            <a:r>
              <a:rPr lang="en-US" altLang="en-US" sz="2400" dirty="0"/>
              <a:t> </a:t>
            </a:r>
            <a:r>
              <a:rPr lang="en-US" altLang="en-US" sz="2400" dirty="0" err="1"/>
              <a:t>vận</a:t>
            </a:r>
            <a:r>
              <a:rPr lang="en-US" altLang="en-US" sz="2400" dirty="0"/>
              <a:t> </a:t>
            </a:r>
            <a:r>
              <a:rPr lang="en-US" altLang="en-US" sz="2400" dirty="0" err="1"/>
              <a:t>dụng</a:t>
            </a:r>
            <a:r>
              <a:rPr lang="en-US" altLang="en-US" sz="2400" dirty="0"/>
              <a:t> </a:t>
            </a:r>
            <a:r>
              <a:rPr lang="en-US" altLang="en-US" sz="2400" dirty="0" err="1"/>
              <a:t>tổng</a:t>
            </a:r>
            <a:r>
              <a:rPr lang="en-US" altLang="en-US" sz="2400" dirty="0"/>
              <a:t> </a:t>
            </a:r>
            <a:r>
              <a:rPr lang="en-US" altLang="en-US" sz="2400" dirty="0" err="1"/>
              <a:t>hợp</a:t>
            </a:r>
            <a:r>
              <a:rPr lang="en-US" altLang="en-US" sz="2400" dirty="0"/>
              <a:t> </a:t>
            </a:r>
            <a:r>
              <a:rPr lang="en-US" altLang="en-US" sz="2400" dirty="0" err="1"/>
              <a:t>các</a:t>
            </a:r>
            <a:r>
              <a:rPr lang="en-US" altLang="en-US" sz="2400" dirty="0"/>
              <a:t> </a:t>
            </a:r>
            <a:r>
              <a:rPr lang="en-US" altLang="en-US" sz="2400" dirty="0" err="1"/>
              <a:t>kiến</a:t>
            </a:r>
            <a:r>
              <a:rPr lang="en-US" altLang="en-US" sz="2400" dirty="0"/>
              <a:t> </a:t>
            </a:r>
            <a:r>
              <a:rPr lang="en-US" altLang="en-US" sz="2400" dirty="0" err="1"/>
              <a:t>thức</a:t>
            </a:r>
            <a:r>
              <a:rPr lang="en-US" altLang="en-US" sz="2400" dirty="0"/>
              <a:t>, </a:t>
            </a:r>
            <a:r>
              <a:rPr lang="en-US" altLang="en-US" sz="2400" dirty="0" err="1"/>
              <a:t>kỹ</a:t>
            </a:r>
            <a:r>
              <a:rPr lang="en-US" altLang="en-US" sz="2400" dirty="0"/>
              <a:t> </a:t>
            </a:r>
            <a:r>
              <a:rPr lang="en-US" altLang="en-US" sz="2400" dirty="0" err="1"/>
              <a:t>năng</a:t>
            </a:r>
            <a:r>
              <a:rPr lang="en-US" altLang="en-US" sz="2400" dirty="0"/>
              <a:t>, </a:t>
            </a:r>
            <a:r>
              <a:rPr lang="en-US" altLang="en-US" sz="2400" dirty="0" err="1"/>
              <a:t>công</a:t>
            </a:r>
            <a:r>
              <a:rPr lang="en-US" altLang="en-US" sz="2400" dirty="0"/>
              <a:t> </a:t>
            </a:r>
            <a:r>
              <a:rPr lang="en-US" altLang="en-US" sz="2400" dirty="0" err="1"/>
              <a:t>cụ</a:t>
            </a:r>
            <a:r>
              <a:rPr lang="en-US" altLang="en-US" sz="2400" dirty="0"/>
              <a:t> </a:t>
            </a:r>
            <a:r>
              <a:rPr lang="en-US" altLang="en-US" sz="2400" dirty="0" err="1"/>
              <a:t>và</a:t>
            </a:r>
            <a:r>
              <a:rPr lang="en-US" altLang="en-US" sz="2400" dirty="0"/>
              <a:t> </a:t>
            </a:r>
            <a:r>
              <a:rPr lang="en-US" altLang="en-US" sz="2400" dirty="0" err="1"/>
              <a:t>kỹ</a:t>
            </a:r>
            <a:r>
              <a:rPr lang="en-US" altLang="en-US" sz="2400" dirty="0"/>
              <a:t> </a:t>
            </a:r>
            <a:r>
              <a:rPr lang="en-US" altLang="en-US" sz="2400" dirty="0" err="1"/>
              <a:t>thuật</a:t>
            </a:r>
            <a:r>
              <a:rPr lang="en-US" altLang="en-US" sz="2400" dirty="0"/>
              <a:t> </a:t>
            </a:r>
            <a:r>
              <a:rPr lang="en-US" altLang="en-US" sz="2400" dirty="0" err="1"/>
              <a:t>để</a:t>
            </a:r>
            <a:r>
              <a:rPr lang="en-US" altLang="en-US" sz="2400" dirty="0"/>
              <a:t> ra </a:t>
            </a:r>
            <a:r>
              <a:rPr lang="en-US" altLang="en-US" sz="2400" dirty="0" err="1"/>
              <a:t>các</a:t>
            </a:r>
            <a:r>
              <a:rPr lang="en-US" altLang="en-US" sz="2400" dirty="0"/>
              <a:t>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phù</a:t>
            </a:r>
            <a:r>
              <a:rPr lang="en-US" altLang="en-US" sz="2400" dirty="0"/>
              <a:t> </a:t>
            </a:r>
            <a:r>
              <a:rPr lang="en-US" altLang="en-US" sz="2400" dirty="0" err="1"/>
              <a:t>hợp</a:t>
            </a:r>
            <a:r>
              <a:rPr lang="en-US" altLang="en-US" sz="2400" dirty="0"/>
              <a:t> </a:t>
            </a:r>
            <a:r>
              <a:rPr lang="en-US" altLang="en-US" sz="2400" dirty="0" err="1"/>
              <a:t>luật</a:t>
            </a:r>
            <a:r>
              <a:rPr lang="en-US" altLang="en-US" sz="2400" dirty="0"/>
              <a:t> </a:t>
            </a:r>
            <a:r>
              <a:rPr lang="en-US" altLang="en-US" sz="2400" dirty="0" err="1"/>
              <a:t>pháp</a:t>
            </a:r>
            <a:r>
              <a:rPr lang="en-US" altLang="en-US" sz="2400" dirty="0"/>
              <a:t>, </a:t>
            </a:r>
            <a:r>
              <a:rPr lang="en-US" altLang="en-US" sz="2400" dirty="0" err="1"/>
              <a:t>đưa</a:t>
            </a:r>
            <a:r>
              <a:rPr lang="en-US" altLang="en-US" sz="2400" dirty="0"/>
              <a:t> </a:t>
            </a:r>
            <a:r>
              <a:rPr lang="en-US" altLang="en-US" sz="2400" dirty="0" err="1"/>
              <a:t>dự</a:t>
            </a:r>
            <a:r>
              <a:rPr lang="en-US" altLang="en-US" sz="2400" dirty="0"/>
              <a:t> </a:t>
            </a:r>
            <a:r>
              <a:rPr lang="en-US" altLang="en-US" sz="2400" dirty="0" err="1"/>
              <a:t>án</a:t>
            </a:r>
            <a:r>
              <a:rPr lang="en-US" altLang="en-US" sz="2400" dirty="0"/>
              <a:t> </a:t>
            </a:r>
            <a:r>
              <a:rPr lang="en-US" altLang="en-US" sz="2400" dirty="0" err="1"/>
              <a:t>đạt</a:t>
            </a:r>
            <a:r>
              <a:rPr lang="en-US" altLang="en-US" sz="2400" dirty="0"/>
              <a:t> </a:t>
            </a:r>
            <a:r>
              <a:rPr lang="en-US" altLang="en-US" sz="2400" dirty="0" err="1"/>
              <a:t>tới</a:t>
            </a:r>
            <a:r>
              <a:rPr lang="en-US" altLang="en-US" sz="2400" dirty="0"/>
              <a:t> </a:t>
            </a:r>
            <a:r>
              <a:rPr lang="en-US" altLang="en-US" sz="2400" dirty="0" err="1"/>
              <a:t>các</a:t>
            </a:r>
            <a:r>
              <a:rPr lang="en-US" altLang="en-US" sz="2400" dirty="0"/>
              <a:t> </a:t>
            </a:r>
            <a:r>
              <a:rPr lang="en-US" altLang="en-US" sz="2400" dirty="0" err="1"/>
              <a:t>mục</a:t>
            </a:r>
            <a:r>
              <a:rPr lang="en-US" altLang="en-US" sz="2400" dirty="0"/>
              <a:t> </a:t>
            </a:r>
            <a:r>
              <a:rPr lang="en-US" altLang="en-US" sz="2400" dirty="0" err="1"/>
              <a:t>tiêu</a:t>
            </a:r>
            <a:r>
              <a:rPr lang="en-US" altLang="en-US" sz="2400" dirty="0"/>
              <a:t> </a:t>
            </a:r>
            <a:r>
              <a:rPr lang="en-US" altLang="en-US" sz="2400" dirty="0" err="1"/>
              <a:t>đặt</a:t>
            </a:r>
            <a:r>
              <a:rPr lang="en-US" altLang="en-US" sz="2400" dirty="0"/>
              <a:t> ra (PMBOK 2004)</a:t>
            </a:r>
          </a:p>
          <a:p>
            <a:r>
              <a:rPr lang="vi-VN" sz="2400" b="1" dirty="0"/>
              <a:t>Quản lý dự</a:t>
            </a:r>
            <a:r>
              <a:rPr lang="en-US" sz="2400" b="1" dirty="0"/>
              <a:t> </a:t>
            </a:r>
            <a:r>
              <a:rPr lang="vi-VN" sz="2400" b="1" dirty="0"/>
              <a:t>án (QLDA) </a:t>
            </a:r>
            <a:r>
              <a:rPr lang="vi-VN" sz="2400" dirty="0"/>
              <a:t>là việc áp dụng kiến thức, kỹ</a:t>
            </a:r>
            <a:r>
              <a:rPr lang="en-US" sz="2400" dirty="0"/>
              <a:t> </a:t>
            </a:r>
            <a:r>
              <a:rPr lang="vi-VN" sz="2400" dirty="0"/>
              <a:t>năng, công cụ</a:t>
            </a:r>
            <a:r>
              <a:rPr lang="en-US" sz="2400" dirty="0"/>
              <a:t> </a:t>
            </a:r>
            <a:r>
              <a:rPr lang="vi-VN" sz="2400" dirty="0"/>
              <a:t>và kỹ</a:t>
            </a:r>
            <a:r>
              <a:rPr lang="en-US" sz="2400" dirty="0"/>
              <a:t> </a:t>
            </a:r>
            <a:r>
              <a:rPr lang="vi-VN" sz="2400" dirty="0"/>
              <a:t>thuật vào các hoạt động dự</a:t>
            </a:r>
            <a:r>
              <a:rPr lang="en-US" sz="2400" dirty="0"/>
              <a:t> </a:t>
            </a:r>
            <a:r>
              <a:rPr lang="vi-VN" sz="2400" dirty="0"/>
              <a:t>án để</a:t>
            </a:r>
            <a:r>
              <a:rPr lang="en-US" sz="2400" dirty="0"/>
              <a:t> </a:t>
            </a:r>
            <a:r>
              <a:rPr lang="vi-VN" sz="2400" dirty="0"/>
              <a:t>thỏa mãn các yêu cầu </a:t>
            </a:r>
            <a:r>
              <a:rPr lang="en-US" sz="2400" dirty="0" err="1"/>
              <a:t>và</a:t>
            </a:r>
            <a:r>
              <a:rPr lang="en-US" sz="2400" dirty="0"/>
              <a:t> </a:t>
            </a:r>
            <a:r>
              <a:rPr lang="en-US" sz="2400" dirty="0" err="1"/>
              <a:t>mong</a:t>
            </a:r>
            <a:r>
              <a:rPr lang="en-US" sz="2400" dirty="0"/>
              <a:t> </a:t>
            </a:r>
            <a:r>
              <a:rPr lang="en-US" sz="2400" dirty="0" err="1"/>
              <a:t>đợi</a:t>
            </a:r>
            <a:r>
              <a:rPr lang="en-US" sz="2400" dirty="0"/>
              <a:t> </a:t>
            </a:r>
            <a:r>
              <a:rPr lang="en-US" sz="2400" dirty="0" err="1"/>
              <a:t>của</a:t>
            </a:r>
            <a:r>
              <a:rPr lang="en-US" sz="2400" dirty="0"/>
              <a:t> </a:t>
            </a:r>
            <a:r>
              <a:rPr lang="en-US" sz="2400" dirty="0" err="1"/>
              <a:t>khách</a:t>
            </a:r>
            <a:r>
              <a:rPr lang="en-US" sz="2400" dirty="0"/>
              <a:t> </a:t>
            </a:r>
            <a:r>
              <a:rPr lang="en-US" sz="2400" dirty="0" err="1"/>
              <a:t>hàng</a:t>
            </a:r>
            <a:r>
              <a:rPr lang="en-US" sz="2400" dirty="0"/>
              <a:t> </a:t>
            </a:r>
            <a:r>
              <a:rPr lang="en-US" sz="2400" dirty="0" err="1"/>
              <a:t>đối</a:t>
            </a:r>
            <a:r>
              <a:rPr lang="en-US" sz="2400" dirty="0"/>
              <a:t> </a:t>
            </a:r>
            <a:r>
              <a:rPr lang="en-US" sz="2400" dirty="0" err="1"/>
              <a:t>với</a:t>
            </a:r>
            <a:r>
              <a:rPr lang="en-US" sz="2400" dirty="0"/>
              <a:t> </a:t>
            </a:r>
            <a:r>
              <a:rPr lang="en-US" sz="2400" dirty="0" err="1"/>
              <a:t>dự</a:t>
            </a:r>
            <a:r>
              <a:rPr lang="en-US" sz="2400" dirty="0"/>
              <a:t> </a:t>
            </a:r>
            <a:r>
              <a:rPr lang="en-US" sz="2400" dirty="0" err="1"/>
              <a:t>án</a:t>
            </a:r>
            <a:r>
              <a:rPr lang="en-US" sz="2400" dirty="0"/>
              <a:t>.</a:t>
            </a:r>
          </a:p>
          <a:p>
            <a:r>
              <a:rPr lang="vi-VN" sz="2400" dirty="0"/>
              <a:t>M</a:t>
            </a:r>
            <a:r>
              <a:rPr lang="en-US" sz="2400" dirty="0"/>
              <a:t>ộ</a:t>
            </a:r>
            <a:r>
              <a:rPr lang="vi-VN" sz="2400" dirty="0"/>
              <a:t>t dự </a:t>
            </a:r>
            <a:r>
              <a:rPr lang="en-US" sz="2400" dirty="0"/>
              <a:t>á</a:t>
            </a:r>
            <a:r>
              <a:rPr lang="vi-VN" sz="2400" dirty="0"/>
              <a:t>n được quản l</a:t>
            </a:r>
            <a:r>
              <a:rPr lang="en-US" sz="2400" dirty="0"/>
              <a:t>ý</a:t>
            </a:r>
            <a:r>
              <a:rPr lang="vi-VN" sz="2400" dirty="0"/>
              <a:t> tốt, tức l</a:t>
            </a:r>
            <a:r>
              <a:rPr lang="en-US" sz="2400" dirty="0"/>
              <a:t>à</a:t>
            </a:r>
            <a:r>
              <a:rPr lang="vi-VN" sz="2400" dirty="0"/>
              <a:t> khi kết th</a:t>
            </a:r>
            <a:r>
              <a:rPr lang="en-US" sz="2400" dirty="0"/>
              <a:t>ú</a:t>
            </a:r>
            <a:r>
              <a:rPr lang="vi-VN" sz="2400" dirty="0"/>
              <a:t>c phải thoả m</a:t>
            </a:r>
            <a:r>
              <a:rPr lang="en-US" sz="2400" dirty="0"/>
              <a:t>ã</a:t>
            </a:r>
            <a:r>
              <a:rPr lang="vi-VN" sz="2400" dirty="0"/>
              <a:t>n được chủ đầu tư về c</a:t>
            </a:r>
            <a:r>
              <a:rPr lang="en-US" sz="2400" dirty="0"/>
              <a:t>á</a:t>
            </a:r>
            <a:r>
              <a:rPr lang="vi-VN" sz="2400" dirty="0"/>
              <a:t>c</a:t>
            </a:r>
            <a:r>
              <a:rPr lang="en-US" sz="2400" dirty="0"/>
              <a:t> </a:t>
            </a:r>
            <a:r>
              <a:rPr lang="vi-VN" sz="2400" dirty="0"/>
              <a:t>mặt: thời hạn, chi ph</a:t>
            </a:r>
            <a:r>
              <a:rPr lang="en-US" sz="2400" dirty="0"/>
              <a:t>í</a:t>
            </a:r>
            <a:r>
              <a:rPr lang="vi-VN" sz="2400" dirty="0"/>
              <a:t> v</a:t>
            </a:r>
            <a:r>
              <a:rPr lang="en-US" sz="2400" dirty="0"/>
              <a:t>à</a:t>
            </a:r>
            <a:r>
              <a:rPr lang="vi-VN" sz="2400" dirty="0"/>
              <a:t> chất lượng kết quả.</a:t>
            </a:r>
            <a:endParaRPr lang="en-US" altLang="en-US" sz="2400" dirty="0"/>
          </a:p>
          <a:p>
            <a:pPr marL="0" indent="0" eaLnBrk="1" hangingPunct="1">
              <a:buNone/>
            </a:pP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34</a:t>
            </a:fld>
            <a:endParaRPr lang="en-US" altLang="en-US"/>
          </a:p>
        </p:txBody>
      </p:sp>
    </p:spTree>
    <p:extLst>
      <p:ext uri="{BB962C8B-B14F-4D97-AF65-F5344CB8AC3E}">
        <p14:creationId xmlns:p14="http://schemas.microsoft.com/office/powerpoint/2010/main" val="11088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75" y="0"/>
            <a:ext cx="9601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khái</a:t>
            </a:r>
            <a:r>
              <a:rPr lang="en-US" altLang="en-US" sz="3200" b="1" dirty="0">
                <a:solidFill>
                  <a:srgbClr val="C00000"/>
                </a:solidFill>
              </a:rPr>
              <a:t> </a:t>
            </a:r>
            <a:r>
              <a:rPr lang="en-US" altLang="en-US" sz="3200" b="1" dirty="0" err="1">
                <a:solidFill>
                  <a:srgbClr val="C00000"/>
                </a:solidFill>
              </a:rPr>
              <a:t>niệm</a:t>
            </a:r>
            <a:r>
              <a:rPr lang="en-US" altLang="en-US" sz="3200" b="1" dirty="0">
                <a:solidFill>
                  <a:srgbClr val="C00000"/>
                </a:solidFill>
              </a:rPr>
              <a:t>– </a:t>
            </a:r>
            <a:r>
              <a:rPr lang="en-US" altLang="en-US" sz="3200" b="1" dirty="0" err="1">
                <a:solidFill>
                  <a:srgbClr val="C00000"/>
                </a:solidFill>
              </a:rPr>
              <a:t>Hệ</a:t>
            </a:r>
            <a:r>
              <a:rPr lang="en-US" altLang="en-US" sz="3200" b="1" dirty="0">
                <a:solidFill>
                  <a:srgbClr val="C00000"/>
                </a:solidFill>
              </a:rPr>
              <a:t> </a:t>
            </a:r>
            <a:r>
              <a:rPr lang="en-US" altLang="en-US" sz="3200" b="1" dirty="0" err="1">
                <a:solidFill>
                  <a:srgbClr val="C00000"/>
                </a:solidFill>
              </a:rPr>
              <a:t>thống</a:t>
            </a:r>
            <a:r>
              <a:rPr lang="en-US" altLang="en-US" sz="3200" b="1" dirty="0">
                <a:solidFill>
                  <a:srgbClr val="C00000"/>
                </a:solidFill>
              </a:rPr>
              <a:t> </a:t>
            </a:r>
            <a:r>
              <a:rPr lang="en-US" altLang="en-US" sz="3200" b="1" dirty="0" err="1">
                <a:solidFill>
                  <a:srgbClr val="C00000"/>
                </a:solidFill>
              </a:rPr>
              <a:t>thông</a:t>
            </a:r>
            <a:r>
              <a:rPr lang="en-US" altLang="en-US" sz="3200" b="1" dirty="0">
                <a:solidFill>
                  <a:srgbClr val="C00000"/>
                </a:solidFill>
              </a:rPr>
              <a:t> tin</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35</a:t>
            </a:fld>
            <a:endParaRPr lang="en-US" altLang="en-US"/>
          </a:p>
        </p:txBody>
      </p:sp>
      <p:pic>
        <p:nvPicPr>
          <p:cNvPr id="3" name="Picture 2">
            <a:extLst>
              <a:ext uri="{FF2B5EF4-FFF2-40B4-BE49-F238E27FC236}">
                <a16:creationId xmlns:a16="http://schemas.microsoft.com/office/drawing/2014/main" id="{3D78802A-52BA-4D65-84F5-FB2DBC1E6510}"/>
              </a:ext>
            </a:extLst>
          </p:cNvPr>
          <p:cNvPicPr>
            <a:picLocks noChangeAspect="1"/>
          </p:cNvPicPr>
          <p:nvPr/>
        </p:nvPicPr>
        <p:blipFill>
          <a:blip r:embed="rId4"/>
          <a:stretch>
            <a:fillRect/>
          </a:stretch>
        </p:blipFill>
        <p:spPr>
          <a:xfrm>
            <a:off x="5012159" y="2617076"/>
            <a:ext cx="3948567" cy="2743200"/>
          </a:xfrm>
          <a:prstGeom prst="rect">
            <a:avLst/>
          </a:prstGeom>
        </p:spPr>
      </p:pic>
      <p:sp>
        <p:nvSpPr>
          <p:cNvPr id="4" name="Rectangle 3">
            <a:extLst>
              <a:ext uri="{FF2B5EF4-FFF2-40B4-BE49-F238E27FC236}">
                <a16:creationId xmlns:a16="http://schemas.microsoft.com/office/drawing/2014/main" id="{6286C2DB-371C-4314-BAF4-B54F5DC93E91}"/>
              </a:ext>
            </a:extLst>
          </p:cNvPr>
          <p:cNvSpPr/>
          <p:nvPr/>
        </p:nvSpPr>
        <p:spPr>
          <a:xfrm>
            <a:off x="5041063" y="5360276"/>
            <a:ext cx="4176548" cy="1200329"/>
          </a:xfrm>
          <a:prstGeom prst="rect">
            <a:avLst/>
          </a:prstGeom>
        </p:spPr>
        <p:txBody>
          <a:bodyPr wrap="square">
            <a:spAutoFit/>
          </a:bodyPr>
          <a:lstStyle/>
          <a:p>
            <a:r>
              <a:rPr lang="en-US" dirty="0"/>
              <a:t>The interdependence between organizations and information systems</a:t>
            </a:r>
          </a:p>
        </p:txBody>
      </p:sp>
      <p:sp>
        <p:nvSpPr>
          <p:cNvPr id="5" name="Rectangle 4">
            <a:extLst>
              <a:ext uri="{FF2B5EF4-FFF2-40B4-BE49-F238E27FC236}">
                <a16:creationId xmlns:a16="http://schemas.microsoft.com/office/drawing/2014/main" id="{52F27316-0670-469B-9FFD-42C57A2B7416}"/>
              </a:ext>
            </a:extLst>
          </p:cNvPr>
          <p:cNvSpPr/>
          <p:nvPr/>
        </p:nvSpPr>
        <p:spPr>
          <a:xfrm>
            <a:off x="183274" y="1140449"/>
            <a:ext cx="4572000" cy="4893647"/>
          </a:xfrm>
          <a:prstGeom prst="rect">
            <a:avLst/>
          </a:prstGeom>
        </p:spPr>
        <p:txBody>
          <a:bodyPr>
            <a:spAutoFit/>
          </a:bodyPr>
          <a:lstStyle/>
          <a:p>
            <a:pPr algn="just"/>
            <a:r>
              <a:rPr lang="vi-VN" altLang="en-US" b="1" i="1" dirty="0">
                <a:solidFill>
                  <a:srgbClr val="0000CC"/>
                </a:solidFill>
              </a:rPr>
              <a:t>Hệ thống thông tin (Information Systems) </a:t>
            </a:r>
          </a:p>
          <a:p>
            <a:pPr lvl="1" algn="just"/>
            <a:r>
              <a:rPr lang="en-US" altLang="en-US" dirty="0"/>
              <a:t>L</a:t>
            </a:r>
            <a:r>
              <a:rPr lang="vi-VN" altLang="en-US" dirty="0"/>
              <a:t>à một hệ thống gồm con người, dữ liệu và những hoạt động xử lý dữ liệu và thông tin trong một tổ chức. </a:t>
            </a:r>
            <a:endParaRPr lang="en-US" altLang="en-US" dirty="0"/>
          </a:p>
          <a:p>
            <a:pPr algn="just"/>
            <a:r>
              <a:rPr lang="en-US" altLang="en-US" sz="2000" b="1" dirty="0" err="1">
                <a:solidFill>
                  <a:srgbClr val="0000CC"/>
                </a:solidFill>
              </a:rPr>
              <a:t>Tài</a:t>
            </a:r>
            <a:r>
              <a:rPr lang="en-US" altLang="en-US" sz="2000" b="1" dirty="0">
                <a:solidFill>
                  <a:srgbClr val="0000CC"/>
                </a:solidFill>
              </a:rPr>
              <a:t> </a:t>
            </a:r>
            <a:r>
              <a:rPr lang="en-US" altLang="en-US" sz="2000" b="1" dirty="0" err="1">
                <a:solidFill>
                  <a:srgbClr val="0000CC"/>
                </a:solidFill>
              </a:rPr>
              <a:t>sản</a:t>
            </a:r>
            <a:r>
              <a:rPr lang="en-US" altLang="en-US" sz="2000" b="1" dirty="0">
                <a:solidFill>
                  <a:srgbClr val="0000CC"/>
                </a:solidFill>
              </a:rPr>
              <a:t> </a:t>
            </a:r>
            <a:r>
              <a:rPr lang="en-US" altLang="en-US" sz="2000" b="1" dirty="0" err="1">
                <a:solidFill>
                  <a:srgbClr val="0000CC"/>
                </a:solidFill>
              </a:rPr>
              <a:t>của</a:t>
            </a:r>
            <a:r>
              <a:rPr lang="en-US" altLang="en-US" sz="2000" b="1" dirty="0">
                <a:solidFill>
                  <a:srgbClr val="0000CC"/>
                </a:solidFill>
              </a:rPr>
              <a:t> </a:t>
            </a:r>
            <a:r>
              <a:rPr lang="en-US" altLang="en-US" sz="2000" b="1" dirty="0" err="1">
                <a:solidFill>
                  <a:srgbClr val="0000CC"/>
                </a:solidFill>
              </a:rPr>
              <a:t>hê</a:t>
            </a:r>
            <a:r>
              <a:rPr lang="en-US" altLang="en-US" sz="2000" b="1" dirty="0">
                <a:solidFill>
                  <a:srgbClr val="0000CC"/>
                </a:solidFill>
              </a:rPr>
              <a:t>̣ </a:t>
            </a:r>
            <a:r>
              <a:rPr lang="en-US" altLang="en-US" sz="2000" b="1" dirty="0" err="1">
                <a:solidFill>
                  <a:srgbClr val="0000CC"/>
                </a:solidFill>
              </a:rPr>
              <a:t>thống</a:t>
            </a:r>
            <a:r>
              <a:rPr lang="en-US" altLang="en-US" sz="2000" b="1" dirty="0">
                <a:solidFill>
                  <a:srgbClr val="0000CC"/>
                </a:solidFill>
              </a:rPr>
              <a:t> </a:t>
            </a:r>
            <a:r>
              <a:rPr lang="en-US" altLang="en-US" sz="2000" b="1" dirty="0" err="1">
                <a:solidFill>
                  <a:srgbClr val="0000CC"/>
                </a:solidFill>
              </a:rPr>
              <a:t>thông</a:t>
            </a:r>
            <a:r>
              <a:rPr lang="en-US" altLang="en-US" sz="2000" b="1" dirty="0">
                <a:solidFill>
                  <a:srgbClr val="0000CC"/>
                </a:solidFill>
              </a:rPr>
              <a:t> tin bao </a:t>
            </a:r>
            <a:r>
              <a:rPr lang="en-US" altLang="en-US" sz="2000" b="1" dirty="0" err="1">
                <a:solidFill>
                  <a:srgbClr val="0000CC"/>
                </a:solidFill>
              </a:rPr>
              <a:t>gồm</a:t>
            </a:r>
            <a:r>
              <a:rPr lang="en-US" altLang="en-US" sz="2000" b="1" dirty="0">
                <a:solidFill>
                  <a:srgbClr val="0000CC"/>
                </a:solidFill>
              </a:rPr>
              <a:t>:</a:t>
            </a:r>
            <a:r>
              <a:rPr lang="en-US" altLang="en-US" sz="2000" dirty="0"/>
              <a:t> </a:t>
            </a:r>
          </a:p>
          <a:p>
            <a:pPr lvl="2" algn="just">
              <a:buFont typeface="Wingdings" panose="05000000000000000000" pitchFamily="2" charset="2"/>
              <a:buChar char="ü"/>
            </a:pPr>
            <a:r>
              <a:rPr lang="en-US" altLang="en-US" sz="2000" dirty="0" err="1"/>
              <a:t>Phần</a:t>
            </a:r>
            <a:r>
              <a:rPr lang="en-US" altLang="en-US" sz="2000" dirty="0"/>
              <a:t> </a:t>
            </a:r>
            <a:r>
              <a:rPr lang="en-US" altLang="en-US" sz="2000" dirty="0" err="1"/>
              <a:t>cứng</a:t>
            </a:r>
            <a:r>
              <a:rPr lang="en-US" altLang="en-US" sz="2000" dirty="0"/>
              <a:t> </a:t>
            </a:r>
          </a:p>
          <a:p>
            <a:pPr lvl="2" algn="just">
              <a:buFont typeface="Wingdings" panose="05000000000000000000" pitchFamily="2" charset="2"/>
              <a:buChar char="ü"/>
            </a:pPr>
            <a:r>
              <a:rPr lang="en-US" altLang="en-US" sz="2000" dirty="0"/>
              <a:t> </a:t>
            </a:r>
            <a:r>
              <a:rPr lang="en-US" altLang="en-US" sz="2000" dirty="0" err="1"/>
              <a:t>Phần</a:t>
            </a:r>
            <a:r>
              <a:rPr lang="en-US" altLang="en-US" sz="2000" dirty="0"/>
              <a:t> </a:t>
            </a:r>
            <a:r>
              <a:rPr lang="en-US" altLang="en-US" sz="2000" dirty="0" err="1"/>
              <a:t>mềm</a:t>
            </a:r>
            <a:r>
              <a:rPr lang="en-US" altLang="en-US" sz="2000" dirty="0"/>
              <a:t> </a:t>
            </a:r>
          </a:p>
          <a:p>
            <a:pPr lvl="2" algn="just">
              <a:buFont typeface="Wingdings" panose="05000000000000000000" pitchFamily="2" charset="2"/>
              <a:buChar char="ü"/>
            </a:pPr>
            <a:r>
              <a:rPr lang="en-US" altLang="en-US" sz="2000" dirty="0"/>
              <a:t> </a:t>
            </a:r>
            <a:r>
              <a:rPr lang="en-US" altLang="en-US" sz="2000" dirty="0" err="1"/>
              <a:t>Dữ</a:t>
            </a:r>
            <a:r>
              <a:rPr lang="en-US" altLang="en-US" sz="2000" dirty="0"/>
              <a:t> </a:t>
            </a:r>
            <a:r>
              <a:rPr lang="en-US" altLang="en-US" sz="2000" dirty="0" err="1"/>
              <a:t>liệu</a:t>
            </a:r>
            <a:r>
              <a:rPr lang="en-US" altLang="en-US" sz="2000" dirty="0"/>
              <a:t> </a:t>
            </a:r>
          </a:p>
          <a:p>
            <a:pPr lvl="2" algn="just">
              <a:buFont typeface="Wingdings" panose="05000000000000000000" pitchFamily="2" charset="2"/>
              <a:buChar char="ü"/>
            </a:pPr>
            <a:r>
              <a:rPr lang="en-US" altLang="en-US" sz="2000" dirty="0"/>
              <a:t> </a:t>
            </a:r>
            <a:r>
              <a:rPr lang="en-US" altLang="en-US" sz="2000" dirty="0" err="1"/>
              <a:t>Truyền</a:t>
            </a:r>
            <a:r>
              <a:rPr lang="en-US" altLang="en-US" sz="2000" dirty="0"/>
              <a:t> </a:t>
            </a:r>
            <a:r>
              <a:rPr lang="en-US" altLang="en-US" sz="2000" dirty="0" err="1"/>
              <a:t>thông</a:t>
            </a:r>
            <a:r>
              <a:rPr lang="en-US" altLang="en-US" sz="2000" dirty="0"/>
              <a:t> </a:t>
            </a:r>
            <a:r>
              <a:rPr lang="en-US" altLang="en-US" sz="2000" dirty="0" err="1"/>
              <a:t>giữa</a:t>
            </a:r>
            <a:r>
              <a:rPr lang="en-US" altLang="en-US" sz="2000" dirty="0"/>
              <a:t> </a:t>
            </a:r>
            <a:r>
              <a:rPr lang="en-US" altLang="en-US" sz="2000" dirty="0" err="1"/>
              <a:t>các</a:t>
            </a:r>
            <a:r>
              <a:rPr lang="en-US" altLang="en-US" sz="2000" dirty="0"/>
              <a:t> </a:t>
            </a:r>
            <a:r>
              <a:rPr lang="en-US" altLang="en-US" sz="2000" dirty="0" err="1"/>
              <a:t>máy</a:t>
            </a:r>
            <a:r>
              <a:rPr lang="en-US" altLang="en-US" sz="2000" dirty="0"/>
              <a:t> </a:t>
            </a:r>
            <a:r>
              <a:rPr lang="en-US" altLang="en-US" sz="2000" dirty="0" err="1"/>
              <a:t>tính</a:t>
            </a:r>
            <a:r>
              <a:rPr lang="en-US" altLang="en-US" sz="2000" dirty="0"/>
              <a:t> </a:t>
            </a:r>
            <a:r>
              <a:rPr lang="en-US" altLang="en-US" sz="2000" dirty="0" err="1"/>
              <a:t>của</a:t>
            </a:r>
            <a:r>
              <a:rPr lang="en-US" altLang="en-US" sz="2000" dirty="0"/>
              <a:t> </a:t>
            </a:r>
            <a:r>
              <a:rPr lang="en-US" altLang="en-US" sz="2000" dirty="0" err="1"/>
              <a:t>hê</a:t>
            </a:r>
            <a:r>
              <a:rPr lang="en-US" altLang="en-US" sz="2000" dirty="0"/>
              <a:t>̣ </a:t>
            </a:r>
            <a:r>
              <a:rPr lang="en-US" altLang="en-US" sz="2000" dirty="0" err="1"/>
              <a:t>thống</a:t>
            </a:r>
            <a:r>
              <a:rPr lang="en-US" altLang="en-US" sz="2000" dirty="0"/>
              <a:t> </a:t>
            </a:r>
          </a:p>
          <a:p>
            <a:pPr lvl="2" algn="just">
              <a:buFont typeface="Wingdings" panose="05000000000000000000" pitchFamily="2" charset="2"/>
              <a:buChar char="ü"/>
            </a:pPr>
            <a:r>
              <a:rPr lang="en-US" altLang="en-US" sz="2000" dirty="0"/>
              <a:t> </a:t>
            </a:r>
            <a:r>
              <a:rPr lang="en-US" altLang="en-US" sz="2000" dirty="0" err="1"/>
              <a:t>Môi</a:t>
            </a:r>
            <a:r>
              <a:rPr lang="en-US" altLang="en-US" sz="2000" dirty="0"/>
              <a:t> </a:t>
            </a:r>
            <a:r>
              <a:rPr lang="en-US" altLang="en-US" sz="2000" dirty="0" err="1"/>
              <a:t>trường</a:t>
            </a:r>
            <a:r>
              <a:rPr lang="en-US" altLang="en-US" sz="2000" dirty="0"/>
              <a:t> </a:t>
            </a:r>
            <a:r>
              <a:rPr lang="en-US" altLang="en-US" sz="2000" dirty="0" err="1"/>
              <a:t>làm</a:t>
            </a:r>
            <a:r>
              <a:rPr lang="en-US" altLang="en-US" sz="2000" dirty="0"/>
              <a:t> </a:t>
            </a:r>
            <a:r>
              <a:rPr lang="en-US" altLang="en-US" sz="2000" dirty="0" err="1"/>
              <a:t>việc</a:t>
            </a:r>
            <a:r>
              <a:rPr lang="en-US" altLang="en-US" sz="2000" dirty="0"/>
              <a:t> </a:t>
            </a:r>
          </a:p>
          <a:p>
            <a:pPr lvl="2" algn="just">
              <a:buFont typeface="Wingdings" panose="05000000000000000000" pitchFamily="2" charset="2"/>
              <a:buChar char="ü"/>
            </a:pPr>
            <a:r>
              <a:rPr lang="en-US" altLang="en-US" sz="2000" dirty="0"/>
              <a:t> Con </a:t>
            </a:r>
            <a:r>
              <a:rPr lang="en-US" altLang="en-US" sz="2000" dirty="0" err="1"/>
              <a:t>người</a:t>
            </a:r>
            <a:r>
              <a:rPr lang="en-US" altLang="en-US" sz="2000" dirty="0"/>
              <a:t> </a:t>
            </a:r>
          </a:p>
        </p:txBody>
      </p:sp>
      <p:pic>
        <p:nvPicPr>
          <p:cNvPr id="8" name="Picture 3">
            <a:extLst>
              <a:ext uri="{FF2B5EF4-FFF2-40B4-BE49-F238E27FC236}">
                <a16:creationId xmlns:a16="http://schemas.microsoft.com/office/drawing/2014/main" id="{9FD7FF48-5F6D-49CE-A61D-3FA9E1AE1F3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93801" y="152400"/>
            <a:ext cx="20669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90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13138" y="1066800"/>
            <a:ext cx="8305800" cy="4187825"/>
          </a:xfrm>
        </p:spPr>
        <p:txBody>
          <a:bodyPr lIns="182880" tIns="91440"/>
          <a:lstStyle/>
          <a:p>
            <a:pPr algn="just" eaLnBrk="1" hangingPunct="1"/>
            <a:r>
              <a:rPr lang="en-US" sz="2800" dirty="0" err="1"/>
              <a:t>Quản</a:t>
            </a:r>
            <a:r>
              <a:rPr lang="en-US" sz="2800" dirty="0"/>
              <a:t> </a:t>
            </a:r>
            <a:r>
              <a:rPr lang="en-US" sz="2800" dirty="0" err="1"/>
              <a:t>lý</a:t>
            </a:r>
            <a:r>
              <a:rPr lang="en-US" sz="2800" dirty="0"/>
              <a:t> </a:t>
            </a:r>
            <a:r>
              <a:rPr lang="en-US" sz="2800" dirty="0" err="1"/>
              <a:t>dự</a:t>
            </a:r>
            <a:r>
              <a:rPr lang="en-US" sz="2800" dirty="0"/>
              <a:t> </a:t>
            </a:r>
            <a:r>
              <a:rPr lang="en-US" sz="2800" dirty="0" err="1"/>
              <a:t>án</a:t>
            </a:r>
            <a:r>
              <a:rPr lang="en-US" sz="2800" dirty="0"/>
              <a:t> HTTT (</a:t>
            </a:r>
            <a:r>
              <a:rPr lang="en-US" sz="2800" b="1" dirty="0"/>
              <a:t>Project management information system</a:t>
            </a:r>
            <a:r>
              <a:rPr lang="en-US" sz="2800" dirty="0"/>
              <a:t>) </a:t>
            </a:r>
            <a:r>
              <a:rPr lang="vi-VN" sz="2800" dirty="0"/>
              <a:t>là tổ chức hợp lý của thông tin cần thiết cho một tổ chức để thực hiện các dự án thành công. </a:t>
            </a:r>
            <a:endParaRPr lang="en-US" sz="2800" dirty="0"/>
          </a:p>
          <a:p>
            <a:pPr algn="just" eaLnBrk="1" hangingPunct="1"/>
            <a:r>
              <a:rPr lang="en-US" sz="2800" dirty="0"/>
              <a:t>QLDA HTTT</a:t>
            </a:r>
            <a:r>
              <a:rPr lang="vi-VN" sz="2800" dirty="0"/>
              <a:t> thường là một hoặc nhiều ứng dụng phần mềm và một quy trình có phương pháp để thu thập và sử dụng thông tin dự án. </a:t>
            </a:r>
            <a:endParaRPr lang="en-US" sz="2800" dirty="0"/>
          </a:p>
          <a:p>
            <a:pPr algn="just" eaLnBrk="1" hangingPunct="1"/>
            <a:r>
              <a:rPr lang="en-US" sz="2800" dirty="0"/>
              <a:t>QLDA HTTT </a:t>
            </a:r>
            <a:r>
              <a:rPr lang="en-US" sz="2800" dirty="0" err="1"/>
              <a:t>gồm</a:t>
            </a:r>
            <a:r>
              <a:rPr lang="en-US" sz="2800" dirty="0"/>
              <a:t> </a:t>
            </a:r>
            <a:r>
              <a:rPr lang="en-US" sz="2800" dirty="0" err="1"/>
              <a:t>lập</a:t>
            </a:r>
            <a:r>
              <a:rPr lang="vi-VN" sz="2800" dirty="0"/>
              <a:t> kế hoạch, thực hiện và đóng các mục tiêu quản lý dự án." </a:t>
            </a:r>
            <a:endParaRPr lang="en-US" sz="2800" dirty="0"/>
          </a:p>
          <a:p>
            <a:pPr algn="just" eaLnBrk="1" hangingPunct="1"/>
            <a:r>
              <a:rPr lang="vi-VN" sz="2800" dirty="0"/>
              <a:t>Các hệ thống PMIS khác nhau về phạm vi, thiết kế và tính năng tùy thuộc vào yêu cầu hoạt động của tổ chức. </a:t>
            </a:r>
            <a:endParaRPr lang="en-US" altLang="en-US" sz="20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36</a:t>
            </a:fld>
            <a:endParaRPr lang="en-US" altLang="en-US"/>
          </a:p>
        </p:txBody>
      </p:sp>
    </p:spTree>
    <p:extLst>
      <p:ext uri="{BB962C8B-B14F-4D97-AF65-F5344CB8AC3E}">
        <p14:creationId xmlns:p14="http://schemas.microsoft.com/office/powerpoint/2010/main" val="32466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13138" y="1066800"/>
            <a:ext cx="8305800" cy="4187825"/>
          </a:xfrm>
        </p:spPr>
        <p:txBody>
          <a:bodyPr lIns="182880" tIns="91440"/>
          <a:lstStyle/>
          <a:p>
            <a:r>
              <a:rPr lang="en-US" dirty="0"/>
              <a:t>QLDA HTTT bao </a:t>
            </a:r>
            <a:r>
              <a:rPr lang="en-US" dirty="0" err="1"/>
              <a:t>gồm</a:t>
            </a:r>
            <a:r>
              <a:rPr lang="vi-VN" dirty="0"/>
              <a:t> </a:t>
            </a:r>
            <a:r>
              <a:rPr lang="en-US" dirty="0" err="1"/>
              <a:t>quản</a:t>
            </a:r>
            <a:r>
              <a:rPr lang="en-US" dirty="0"/>
              <a:t> </a:t>
            </a:r>
            <a:r>
              <a:rPr lang="en-US" dirty="0" err="1"/>
              <a:t>lý</a:t>
            </a:r>
            <a:r>
              <a:rPr lang="en-US" dirty="0"/>
              <a:t> </a:t>
            </a:r>
            <a:r>
              <a:rPr lang="vi-VN" dirty="0"/>
              <a:t>các yếu tố môi trường, quyền truy cập vào các c</a:t>
            </a:r>
            <a:r>
              <a:rPr lang="en-US" dirty="0" err="1"/>
              <a:t>hức</a:t>
            </a:r>
            <a:r>
              <a:rPr lang="en-US" dirty="0"/>
              <a:t> </a:t>
            </a:r>
            <a:r>
              <a:rPr lang="en-US" dirty="0" err="1"/>
              <a:t>năng</a:t>
            </a:r>
            <a:r>
              <a:rPr lang="en-US" dirty="0"/>
              <a:t>, </a:t>
            </a:r>
            <a:r>
              <a:rPr lang="en-US" dirty="0" err="1"/>
              <a:t>công</a:t>
            </a:r>
            <a:r>
              <a:rPr lang="en-US" dirty="0"/>
              <a:t> </a:t>
            </a:r>
            <a:r>
              <a:rPr lang="en-US" dirty="0" err="1"/>
              <a:t>cụ</a:t>
            </a:r>
            <a:r>
              <a:rPr lang="en-US" dirty="0"/>
              <a:t> </a:t>
            </a:r>
            <a:r>
              <a:rPr lang="en-US" dirty="0" err="1"/>
              <a:t>như</a:t>
            </a:r>
            <a:r>
              <a:rPr lang="vi-VN" dirty="0"/>
              <a:t> công cụ lập kế hoạch, hệ thống ủy quyền công việc, hệ thống quản lý cấu hình, hệ thống thu thập và phân phối thông tin hoặc các hệ thống tự động trực tuyến khác. Việc thu thập và báo cáo tự động về các chỉ số hiệu suất chính (KPI) có thể là một phần của hệ thống này.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37</a:t>
            </a:fld>
            <a:endParaRPr lang="en-US" altLang="en-US"/>
          </a:p>
        </p:txBody>
      </p:sp>
    </p:spTree>
    <p:extLst>
      <p:ext uri="{BB962C8B-B14F-4D97-AF65-F5344CB8AC3E}">
        <p14:creationId xmlns:p14="http://schemas.microsoft.com/office/powerpoint/2010/main" val="239537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Mục</a:t>
            </a:r>
            <a:r>
              <a:rPr lang="en-US" altLang="en-US" sz="3200" b="1" dirty="0">
                <a:solidFill>
                  <a:srgbClr val="C00000"/>
                </a:solidFill>
              </a:rPr>
              <a:t> </a:t>
            </a:r>
            <a:r>
              <a:rPr lang="en-US" altLang="en-US" sz="3200" b="1" dirty="0" err="1">
                <a:solidFill>
                  <a:srgbClr val="C00000"/>
                </a:solidFill>
              </a:rPr>
              <a:t>tiêu</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a:r>
              <a:rPr lang="en-US" sz="2400" b="1"/>
              <a:t>Hoàn thành mục tiêu của dự án thỏa mãn các ràng buộc </a:t>
            </a:r>
          </a:p>
          <a:p>
            <a:pPr lvl="1" algn="just"/>
            <a:r>
              <a:rPr lang="vi-VN" sz="2400"/>
              <a:t>Lập kế hoạch và tổ chức các nguồn lực để đạt được một kết quả cụ thể trong một khoảng thời gian nhất định </a:t>
            </a:r>
          </a:p>
          <a:p>
            <a:pPr algn="just"/>
            <a:r>
              <a:rPr lang="en-US" sz="2400" b="1"/>
              <a:t>Cân bằng giữa chi phí, thời gian và thực hiện </a:t>
            </a:r>
          </a:p>
          <a:p>
            <a:pPr lvl="1" algn="just"/>
            <a:r>
              <a:rPr lang="vi-VN" sz="2400"/>
              <a:t>Ba ràng buộc có thể xung đột lẫn nhau </a:t>
            </a:r>
          </a:p>
          <a:p>
            <a:pPr lvl="1" algn="just"/>
            <a:r>
              <a:rPr lang="en-US" sz="2400"/>
              <a:t>Một sự cân bằng hiệu quả là cần thiết cho sự thành công của dự án.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38</a:t>
            </a:fld>
            <a:endParaRPr lang="en-US" altLang="en-US"/>
          </a:p>
        </p:txBody>
      </p:sp>
    </p:spTree>
    <p:extLst>
      <p:ext uri="{BB962C8B-B14F-4D97-AF65-F5344CB8AC3E}">
        <p14:creationId xmlns:p14="http://schemas.microsoft.com/office/powerpoint/2010/main" val="13460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Yêu</a:t>
            </a:r>
            <a:r>
              <a:rPr lang="en-US" altLang="en-US" sz="3200" b="1" dirty="0">
                <a:solidFill>
                  <a:srgbClr val="C00000"/>
                </a:solidFill>
              </a:rPr>
              <a:t> </a:t>
            </a:r>
            <a:r>
              <a:rPr lang="en-US" altLang="en-US" sz="3200" b="1" dirty="0" err="1">
                <a:solidFill>
                  <a:srgbClr val="C00000"/>
                </a:solidFill>
              </a:rPr>
              <a:t>cầu</a:t>
            </a:r>
            <a:r>
              <a:rPr lang="en-US" altLang="en-US" sz="3200" b="1" dirty="0">
                <a:solidFill>
                  <a:srgbClr val="C00000"/>
                </a:solidFill>
              </a:rPr>
              <a:t> </a:t>
            </a:r>
            <a:r>
              <a:rPr lang="en-US" altLang="en-US" sz="3200" b="1" dirty="0" err="1">
                <a:solidFill>
                  <a:srgbClr val="C00000"/>
                </a:solidFill>
              </a:rPr>
              <a:t>về</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eaLnBrk="1" hangingPunct="1"/>
            <a:r>
              <a:rPr lang="en-US" altLang="en-US" sz="2400"/>
              <a:t>Xác định những yêu cầu của dự án</a:t>
            </a:r>
          </a:p>
          <a:p>
            <a:pPr algn="just" eaLnBrk="1" hangingPunct="1"/>
            <a:r>
              <a:rPr lang="en-US" altLang="en-US" sz="2400"/>
              <a:t>Hiểu rõ phạm vi của dự án</a:t>
            </a:r>
          </a:p>
          <a:p>
            <a:pPr algn="just" eaLnBrk="1" hangingPunct="1"/>
            <a:r>
              <a:rPr lang="en-US" altLang="en-US" sz="2400"/>
              <a:t>Đề ra các mục tiêu rõ ràng và khả thi</a:t>
            </a:r>
          </a:p>
          <a:p>
            <a:pPr algn="just" eaLnBrk="1" hangingPunct="1"/>
            <a:r>
              <a:rPr lang="en-US" altLang="en-US" sz="2400"/>
              <a:t>Cân nhắc giữa yêu cầu tương khắc về chất lượng công việc</a:t>
            </a:r>
          </a:p>
          <a:p>
            <a:pPr algn="just" eaLnBrk="1" hangingPunct="1"/>
            <a:r>
              <a:rPr lang="en-US" altLang="en-US" sz="2400"/>
              <a:t>Thời gian và chi phí (tối ưu hóa)</a:t>
            </a:r>
          </a:p>
          <a:p>
            <a:pPr algn="just" eaLnBrk="1" hangingPunct="1"/>
            <a:r>
              <a:rPr lang="en-US" altLang="en-US" sz="2400"/>
              <a:t>Lập và thực hiện một kế hoạch quản lý rủi ro có hiệu quả</a:t>
            </a:r>
          </a:p>
          <a:p>
            <a:pPr algn="just" eaLnBrk="1" hangingPunct="1"/>
            <a:r>
              <a:rPr lang="en-US" altLang="en-US" sz="2400"/>
              <a:t>Điều chỉnh các qui cách, kế hoạch và hướng tiếp cận sao cho phù hợp với những ưu tư và nguyện vọng khác nhau của những người có liên quan</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39</a:t>
            </a:fld>
            <a:endParaRPr lang="en-US" altLang="en-US"/>
          </a:p>
        </p:txBody>
      </p:sp>
    </p:spTree>
    <p:extLst>
      <p:ext uri="{BB962C8B-B14F-4D97-AF65-F5344CB8AC3E}">
        <p14:creationId xmlns:p14="http://schemas.microsoft.com/office/powerpoint/2010/main" val="334608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a:r>
              <a:rPr lang="vi-VN" sz="2400" b="1" i="1" dirty="0"/>
              <a:t>Quản l</a:t>
            </a:r>
            <a:r>
              <a:rPr lang="en-US" sz="2400" b="1" i="1" dirty="0"/>
              <a:t>ý</a:t>
            </a:r>
            <a:r>
              <a:rPr lang="vi-VN" sz="2400" b="1" i="1" dirty="0"/>
              <a:t> </a:t>
            </a:r>
            <a:r>
              <a:rPr lang="vi-VN" sz="2400" dirty="0"/>
              <a:t>(n</a:t>
            </a:r>
            <a:r>
              <a:rPr lang="en-US" sz="2400" dirty="0"/>
              <a:t>ó</a:t>
            </a:r>
            <a:r>
              <a:rPr lang="vi-VN" sz="2400" dirty="0"/>
              <a:t>i chung) l</a:t>
            </a:r>
            <a:r>
              <a:rPr lang="en-US" sz="2400" dirty="0"/>
              <a:t>à</a:t>
            </a:r>
            <a:r>
              <a:rPr lang="vi-VN" sz="2400" dirty="0"/>
              <a:t> sự t</a:t>
            </a:r>
            <a:r>
              <a:rPr lang="en-US" sz="2400" dirty="0"/>
              <a:t>á</a:t>
            </a:r>
            <a:r>
              <a:rPr lang="vi-VN" sz="2400" dirty="0"/>
              <a:t>c động của chủ thể quản l</a:t>
            </a:r>
            <a:r>
              <a:rPr lang="en-US" sz="2400" dirty="0"/>
              <a:t>ý</a:t>
            </a:r>
            <a:r>
              <a:rPr lang="vi-VN" sz="2400" dirty="0"/>
              <a:t> l</a:t>
            </a:r>
            <a:r>
              <a:rPr lang="en-US" sz="2400" dirty="0"/>
              <a:t>ê</a:t>
            </a:r>
            <a:r>
              <a:rPr lang="vi-VN" sz="2400" dirty="0"/>
              <a:t>n đối tượng quản l</a:t>
            </a:r>
            <a:r>
              <a:rPr lang="en-US" sz="2400" dirty="0"/>
              <a:t>ý</a:t>
            </a:r>
            <a:r>
              <a:rPr lang="vi-VN" sz="2400" dirty="0"/>
              <a:t> nhằm đạt</a:t>
            </a:r>
            <a:r>
              <a:rPr lang="en-US" sz="2400" dirty="0"/>
              <a:t> </a:t>
            </a:r>
            <a:r>
              <a:rPr lang="vi-VN" sz="2400" dirty="0"/>
              <a:t>được những mục ti</a:t>
            </a:r>
            <a:r>
              <a:rPr lang="en-US" sz="2400" dirty="0"/>
              <a:t>ê</a:t>
            </a:r>
            <a:r>
              <a:rPr lang="vi-VN" sz="2400" dirty="0"/>
              <a:t>u nhất định trong điều kiện biến động của m</a:t>
            </a:r>
            <a:r>
              <a:rPr lang="en-US" sz="2400" dirty="0"/>
              <a:t>ô</a:t>
            </a:r>
            <a:r>
              <a:rPr lang="vi-VN" sz="2400" dirty="0"/>
              <a:t>i trường.</a:t>
            </a:r>
            <a:endParaRPr lang="en-US" sz="2400" dirty="0"/>
          </a:p>
          <a:p>
            <a:pPr algn="just"/>
            <a:r>
              <a:rPr lang="en-US" sz="2400" b="1" dirty="0" err="1"/>
              <a:t>Các</a:t>
            </a:r>
            <a:r>
              <a:rPr lang="en-US" sz="2400" b="1" dirty="0"/>
              <a:t> </a:t>
            </a:r>
            <a:r>
              <a:rPr lang="en-US" sz="2400" b="1" dirty="0" err="1"/>
              <a:t>yếu</a:t>
            </a:r>
            <a:r>
              <a:rPr lang="en-US" sz="2400" b="1" dirty="0"/>
              <a:t> </a:t>
            </a:r>
            <a:r>
              <a:rPr lang="en-US" sz="2400" b="1" dirty="0" err="1"/>
              <a:t>tố</a:t>
            </a:r>
            <a:r>
              <a:rPr lang="en-US" sz="2400" b="1" dirty="0"/>
              <a:t> </a:t>
            </a:r>
            <a:r>
              <a:rPr lang="en-US" sz="2400" b="1" dirty="0" err="1"/>
              <a:t>cơ</a:t>
            </a:r>
            <a:r>
              <a:rPr lang="en-US" sz="2400" b="1" dirty="0"/>
              <a:t> </a:t>
            </a:r>
            <a:r>
              <a:rPr lang="en-US" sz="2400" b="1" dirty="0" err="1"/>
              <a:t>bản</a:t>
            </a:r>
            <a:r>
              <a:rPr lang="en-US" sz="2400" b="1" dirty="0"/>
              <a:t>:</a:t>
            </a:r>
            <a:endParaRPr lang="vi-VN" sz="2400" b="1" dirty="0"/>
          </a:p>
          <a:p>
            <a:pPr marL="290513" indent="0" algn="just">
              <a:buNone/>
            </a:pPr>
            <a:r>
              <a:rPr lang="vi-VN" sz="2400" dirty="0"/>
              <a:t>=&gt; C</a:t>
            </a:r>
            <a:r>
              <a:rPr lang="en-US" sz="2400" dirty="0"/>
              <a:t>ó</a:t>
            </a:r>
            <a:r>
              <a:rPr lang="vi-VN" sz="2400" dirty="0"/>
              <a:t> chủ thể quản l</a:t>
            </a:r>
            <a:r>
              <a:rPr lang="en-US" sz="2400" dirty="0"/>
              <a:t>ý</a:t>
            </a:r>
            <a:r>
              <a:rPr lang="vi-VN" sz="2400" dirty="0"/>
              <a:t> (người quản l</a:t>
            </a:r>
            <a:r>
              <a:rPr lang="en-US" sz="2400" dirty="0"/>
              <a:t>ý</a:t>
            </a:r>
            <a:r>
              <a:rPr lang="vi-VN" sz="2400" dirty="0"/>
              <a:t>)</a:t>
            </a:r>
          </a:p>
          <a:p>
            <a:pPr marL="290513" indent="0" algn="just">
              <a:buNone/>
            </a:pPr>
            <a:r>
              <a:rPr lang="vi-VN" sz="2400" dirty="0"/>
              <a:t>=&gt; C</a:t>
            </a:r>
            <a:r>
              <a:rPr lang="en-US" sz="2400" dirty="0"/>
              <a:t>ó</a:t>
            </a:r>
            <a:r>
              <a:rPr lang="vi-VN" sz="2400" dirty="0"/>
              <a:t> đối tượng quản l</a:t>
            </a:r>
            <a:r>
              <a:rPr lang="en-US" sz="2400" dirty="0"/>
              <a:t>ý</a:t>
            </a:r>
            <a:r>
              <a:rPr lang="vi-VN" sz="2400" dirty="0"/>
              <a:t> (người bị quản l</a:t>
            </a:r>
            <a:r>
              <a:rPr lang="en-US" sz="2400" dirty="0"/>
              <a:t>ý</a:t>
            </a:r>
            <a:r>
              <a:rPr lang="vi-VN" sz="2400" dirty="0"/>
              <a:t>)</a:t>
            </a:r>
          </a:p>
          <a:p>
            <a:pPr marL="290513" indent="0" algn="just">
              <a:buNone/>
            </a:pPr>
            <a:r>
              <a:rPr lang="vi-VN" sz="2400" dirty="0"/>
              <a:t>=&gt; C</a:t>
            </a:r>
            <a:r>
              <a:rPr lang="en-US" sz="2400" dirty="0"/>
              <a:t>ó</a:t>
            </a:r>
            <a:r>
              <a:rPr lang="vi-VN" sz="2400" dirty="0"/>
              <a:t> mục ti</a:t>
            </a:r>
            <a:r>
              <a:rPr lang="en-US" sz="2400" dirty="0"/>
              <a:t>ê</a:t>
            </a:r>
            <a:r>
              <a:rPr lang="vi-VN" sz="2400" dirty="0"/>
              <a:t>u cần đạt được</a:t>
            </a:r>
          </a:p>
          <a:p>
            <a:pPr marL="633413" algn="just">
              <a:buFont typeface="Symbol" pitchFamily="18" charset="2"/>
              <a:buChar char="Þ"/>
            </a:pPr>
            <a:r>
              <a:rPr lang="vi-VN" sz="2400" dirty="0"/>
              <a:t>C</a:t>
            </a:r>
            <a:r>
              <a:rPr lang="en-US" sz="2400" dirty="0"/>
              <a:t>ó</a:t>
            </a:r>
            <a:r>
              <a:rPr lang="vi-VN" sz="2400" dirty="0"/>
              <a:t> m</a:t>
            </a:r>
            <a:r>
              <a:rPr lang="en-US" sz="2400" dirty="0"/>
              <a:t>ô</a:t>
            </a:r>
            <a:r>
              <a:rPr lang="vi-VN" sz="2400" dirty="0"/>
              <a:t>i trường quản </a:t>
            </a:r>
            <a:r>
              <a:rPr lang="en-US" sz="2400" dirty="0" err="1"/>
              <a:t>lý</a:t>
            </a:r>
            <a:endParaRPr 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a:t>
            </a:fld>
            <a:endParaRPr lang="en-US" altLang="en-US"/>
          </a:p>
        </p:txBody>
      </p:sp>
    </p:spTree>
    <p:extLst>
      <p:ext uri="{BB962C8B-B14F-4D97-AF65-F5344CB8AC3E}">
        <p14:creationId xmlns:p14="http://schemas.microsoft.com/office/powerpoint/2010/main" val="88956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2400" y="-30163"/>
            <a:ext cx="9601200" cy="914400"/>
          </a:xfrm>
          <a:noFill/>
        </p:spPr>
        <p:txBody>
          <a:bodyPr/>
          <a:lstStyle/>
          <a:p>
            <a:pPr algn="l" eaLnBrk="1" hangingPunct="1"/>
            <a:r>
              <a:rPr lang="en-US" altLang="en-US" sz="3200" b="1" dirty="0">
                <a:solidFill>
                  <a:srgbClr val="C00000"/>
                </a:solidFill>
              </a:rPr>
              <a:t> </a:t>
            </a:r>
            <a:r>
              <a:rPr lang="en-US" altLang="en-US" sz="3200" b="1" dirty="0" err="1">
                <a:solidFill>
                  <a:srgbClr val="C00000"/>
                </a:solidFill>
              </a:rPr>
              <a:t>Nhân</a:t>
            </a:r>
            <a:r>
              <a:rPr lang="en-US" altLang="en-US" sz="3200" b="1" dirty="0">
                <a:solidFill>
                  <a:srgbClr val="C00000"/>
                </a:solidFill>
              </a:rPr>
              <a:t> </a:t>
            </a:r>
            <a:r>
              <a:rPr lang="en-US" altLang="en-US" sz="3200" b="1" dirty="0" err="1">
                <a:solidFill>
                  <a:srgbClr val="C00000"/>
                </a:solidFill>
              </a:rPr>
              <a:t>tố</a:t>
            </a:r>
            <a:r>
              <a:rPr lang="en-US" altLang="en-US" sz="3200" b="1" dirty="0">
                <a:solidFill>
                  <a:srgbClr val="C00000"/>
                </a:solidFill>
              </a:rPr>
              <a:t> </a:t>
            </a:r>
            <a:r>
              <a:rPr lang="en-US" altLang="en-US" sz="3200" b="1" dirty="0" err="1">
                <a:solidFill>
                  <a:srgbClr val="C00000"/>
                </a:solidFill>
              </a:rPr>
              <a:t>quyết</a:t>
            </a:r>
            <a:r>
              <a:rPr lang="en-US" altLang="en-US" sz="3200" b="1" dirty="0">
                <a:solidFill>
                  <a:srgbClr val="C00000"/>
                </a:solidFill>
              </a:rPr>
              <a:t> </a:t>
            </a:r>
            <a:r>
              <a:rPr lang="en-US" altLang="en-US" sz="3200" b="1" dirty="0" err="1">
                <a:solidFill>
                  <a:srgbClr val="C00000"/>
                </a:solidFill>
              </a:rPr>
              <a:t>định</a:t>
            </a:r>
            <a:r>
              <a:rPr lang="en-US" altLang="en-US" sz="3200" b="1" dirty="0">
                <a:solidFill>
                  <a:srgbClr val="C00000"/>
                </a:solidFill>
              </a:rPr>
              <a:t> </a:t>
            </a:r>
            <a:r>
              <a:rPr lang="en-US" altLang="en-US" sz="3200" b="1" dirty="0" err="1">
                <a:solidFill>
                  <a:srgbClr val="C00000"/>
                </a:solidFill>
              </a:rPr>
              <a:t>sự</a:t>
            </a:r>
            <a:r>
              <a:rPr lang="en-US" altLang="en-US" sz="3200" b="1" dirty="0">
                <a:solidFill>
                  <a:srgbClr val="C00000"/>
                </a:solidFill>
              </a:rPr>
              <a:t> </a:t>
            </a:r>
            <a:r>
              <a:rPr lang="en-US" altLang="en-US" sz="3200" b="1" dirty="0" err="1">
                <a:solidFill>
                  <a:srgbClr val="C00000"/>
                </a:solidFill>
              </a:rPr>
              <a:t>thành</a:t>
            </a:r>
            <a:r>
              <a:rPr lang="en-US" altLang="en-US" sz="3200" b="1" dirty="0">
                <a:solidFill>
                  <a:srgbClr val="C00000"/>
                </a:solidFill>
              </a:rPr>
              <a:t> </a:t>
            </a:r>
            <a:r>
              <a:rPr lang="en-US" altLang="en-US" sz="3200" b="1" dirty="0" err="1">
                <a:solidFill>
                  <a:srgbClr val="C00000"/>
                </a:solidFill>
              </a:rPr>
              <a:t>công</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QLDA HTTT</a:t>
            </a:r>
          </a:p>
        </p:txBody>
      </p:sp>
      <p:pic>
        <p:nvPicPr>
          <p:cNvPr id="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035300" y="1860549"/>
            <a:ext cx="2651125" cy="2438400"/>
          </a:xfrm>
          <a:noFill/>
        </p:spPr>
      </p:pic>
      <p:sp>
        <p:nvSpPr>
          <p:cNvPr id="5" name="TextBox 5"/>
          <p:cNvSpPr txBox="1">
            <a:spLocks noChangeArrowheads="1"/>
          </p:cNvSpPr>
          <p:nvPr/>
        </p:nvSpPr>
        <p:spPr bwMode="auto">
          <a:xfrm>
            <a:off x="3071812" y="1308099"/>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b="1"/>
              <a:t>Thời gian</a:t>
            </a:r>
          </a:p>
        </p:txBody>
      </p:sp>
      <p:sp>
        <p:nvSpPr>
          <p:cNvPr id="7" name="TextBox 8"/>
          <p:cNvSpPr txBox="1">
            <a:spLocks noChangeArrowheads="1"/>
          </p:cNvSpPr>
          <p:nvPr/>
        </p:nvSpPr>
        <p:spPr bwMode="auto">
          <a:xfrm>
            <a:off x="5643562" y="3765549"/>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b="1"/>
              <a:t>Kết quả</a:t>
            </a:r>
          </a:p>
        </p:txBody>
      </p:sp>
      <p:sp>
        <p:nvSpPr>
          <p:cNvPr id="8" name="TextBox 9"/>
          <p:cNvSpPr txBox="1">
            <a:spLocks noChangeArrowheads="1"/>
          </p:cNvSpPr>
          <p:nvPr/>
        </p:nvSpPr>
        <p:spPr bwMode="auto">
          <a:xfrm>
            <a:off x="425450" y="3822699"/>
            <a:ext cx="2514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b="1"/>
              <a:t>Chi phí (Nguồn lực, …)</a:t>
            </a:r>
          </a:p>
        </p:txBody>
      </p:sp>
      <p:sp>
        <p:nvSpPr>
          <p:cNvPr id="9" name="TextBox 10"/>
          <p:cNvSpPr txBox="1">
            <a:spLocks noChangeArrowheads="1"/>
          </p:cNvSpPr>
          <p:nvPr/>
        </p:nvSpPr>
        <p:spPr bwMode="auto">
          <a:xfrm>
            <a:off x="3074988" y="3194049"/>
            <a:ext cx="251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b="1">
                <a:solidFill>
                  <a:srgbClr val="FF0000"/>
                </a:solidFill>
              </a:rPr>
              <a:t>QLDA</a:t>
            </a:r>
          </a:p>
        </p:txBody>
      </p:sp>
      <p:sp>
        <p:nvSpPr>
          <p:cNvPr id="10" name="TextBox 11"/>
          <p:cNvSpPr txBox="1">
            <a:spLocks noChangeArrowheads="1"/>
          </p:cNvSpPr>
          <p:nvPr/>
        </p:nvSpPr>
        <p:spPr bwMode="auto">
          <a:xfrm>
            <a:off x="5338762" y="1289049"/>
            <a:ext cx="262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i="1"/>
              <a:t>Đúng thời hạn</a:t>
            </a:r>
          </a:p>
        </p:txBody>
      </p:sp>
      <p:sp>
        <p:nvSpPr>
          <p:cNvPr id="11" name="TextBox 12"/>
          <p:cNvSpPr txBox="1">
            <a:spLocks noChangeArrowheads="1"/>
          </p:cNvSpPr>
          <p:nvPr/>
        </p:nvSpPr>
        <p:spPr bwMode="auto">
          <a:xfrm>
            <a:off x="4959350" y="4508499"/>
            <a:ext cx="35369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en-US" sz="2800" i="1"/>
              <a:t>Đạt mục tiêu về chất lượng, kết quả</a:t>
            </a:r>
          </a:p>
        </p:txBody>
      </p:sp>
      <p:sp>
        <p:nvSpPr>
          <p:cNvPr id="12" name="TextBox 13"/>
          <p:cNvSpPr txBox="1">
            <a:spLocks noChangeArrowheads="1"/>
          </p:cNvSpPr>
          <p:nvPr/>
        </p:nvSpPr>
        <p:spPr bwMode="auto">
          <a:xfrm>
            <a:off x="139700" y="4470399"/>
            <a:ext cx="30638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algn="l">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algn="l">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algn="l">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algn="l">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en-US" altLang="en-US" sz="2800" i="1"/>
          </a:p>
          <a:p>
            <a:pPr algn="ctr">
              <a:spcBef>
                <a:spcPct val="0"/>
              </a:spcBef>
              <a:buClrTx/>
              <a:buSzTx/>
              <a:buFontTx/>
              <a:buNone/>
            </a:pPr>
            <a:r>
              <a:rPr lang="en-US" altLang="en-US" sz="2800" i="1"/>
              <a:t>Đúng nguồn lực được phân bổ</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40</a:t>
            </a:fld>
            <a:endParaRPr lang="en-US" altLang="en-US"/>
          </a:p>
        </p:txBody>
      </p:sp>
    </p:spTree>
    <p:extLst>
      <p:ext uri="{BB962C8B-B14F-4D97-AF65-F5344CB8AC3E}">
        <p14:creationId xmlns:p14="http://schemas.microsoft.com/office/powerpoint/2010/main" val="1307736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Nội</a:t>
            </a:r>
            <a:r>
              <a:rPr lang="en-US" altLang="en-US" sz="3200" b="1" dirty="0">
                <a:solidFill>
                  <a:srgbClr val="C00000"/>
                </a:solidFill>
              </a:rPr>
              <a:t> dung </a:t>
            </a:r>
            <a:r>
              <a:rPr lang="en-US" altLang="en-US" sz="3200" b="1" dirty="0" err="1">
                <a:solidFill>
                  <a:srgbClr val="C00000"/>
                </a:solidFill>
              </a:rPr>
              <a:t>của</a:t>
            </a:r>
            <a:r>
              <a:rPr lang="en-US" altLang="en-US" sz="3200" b="1" dirty="0">
                <a:solidFill>
                  <a:srgbClr val="C00000"/>
                </a:solidFill>
              </a:rPr>
              <a:t> QLDA HTTT</a:t>
            </a: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en-US" sz="2400" b="1" dirty="0" err="1"/>
              <a:t>Quản</a:t>
            </a:r>
            <a:r>
              <a:rPr lang="en-US" sz="2400" b="1" dirty="0"/>
              <a:t> </a:t>
            </a:r>
            <a:r>
              <a:rPr lang="en-US" sz="2400" b="1" dirty="0" err="1"/>
              <a:t>lý</a:t>
            </a:r>
            <a:r>
              <a:rPr lang="en-US" sz="2400" b="1" dirty="0"/>
              <a:t> </a:t>
            </a:r>
            <a:r>
              <a:rPr lang="en-US" sz="2400" b="1" dirty="0" err="1"/>
              <a:t>dự</a:t>
            </a:r>
            <a:r>
              <a:rPr lang="en-US" sz="2400" b="1" dirty="0"/>
              <a:t> </a:t>
            </a:r>
            <a:r>
              <a:rPr lang="en-US" sz="2400" b="1" dirty="0" err="1"/>
              <a:t>án</a:t>
            </a:r>
            <a:r>
              <a:rPr lang="en-US" sz="2400" b="1" dirty="0"/>
              <a:t> HTTT </a:t>
            </a:r>
            <a:r>
              <a:rPr lang="en-US" sz="2400" b="1" dirty="0" err="1"/>
              <a:t>gồm</a:t>
            </a:r>
            <a:r>
              <a:rPr lang="en-US" sz="2400" b="1" dirty="0"/>
              <a:t> </a:t>
            </a:r>
            <a:r>
              <a:rPr lang="en-US" sz="2400" b="1" dirty="0" err="1"/>
              <a:t>ba</a:t>
            </a:r>
            <a:r>
              <a:rPr lang="en-US" sz="2400" b="1" dirty="0"/>
              <a:t> </a:t>
            </a:r>
            <a:r>
              <a:rPr lang="en-US" sz="2400" b="1" dirty="0" err="1"/>
              <a:t>bước</a:t>
            </a:r>
            <a:r>
              <a:rPr lang="en-US" sz="2400" b="1" dirty="0"/>
              <a:t> </a:t>
            </a:r>
            <a:r>
              <a:rPr lang="en-US" sz="2400" b="1" dirty="0" err="1"/>
              <a:t>chính</a:t>
            </a:r>
            <a:r>
              <a:rPr lang="en-US" sz="2400" b="1" dirty="0"/>
              <a:t>:</a:t>
            </a:r>
          </a:p>
          <a:p>
            <a:pPr marL="457200" indent="-457200">
              <a:buAutoNum type="arabicPeriod"/>
            </a:pPr>
            <a:r>
              <a:rPr lang="en-US" sz="2400" b="1" dirty="0" err="1"/>
              <a:t>Xây</a:t>
            </a:r>
            <a:r>
              <a:rPr lang="en-US" sz="2400" b="1" dirty="0"/>
              <a:t> </a:t>
            </a:r>
            <a:r>
              <a:rPr lang="en-US" sz="2400" b="1" dirty="0" err="1"/>
              <a:t>dựng</a:t>
            </a:r>
            <a:r>
              <a:rPr lang="en-US" sz="2400" b="1" dirty="0"/>
              <a:t> </a:t>
            </a:r>
            <a:r>
              <a:rPr lang="en-US" sz="2400" b="1" dirty="0" err="1"/>
              <a:t>kế</a:t>
            </a:r>
            <a:r>
              <a:rPr lang="en-US" sz="2400" b="1" dirty="0"/>
              <a:t> </a:t>
            </a:r>
            <a:r>
              <a:rPr lang="en-US" sz="2400" b="1" dirty="0" err="1"/>
              <a:t>hoạch</a:t>
            </a:r>
            <a:r>
              <a:rPr lang="en-US" sz="2400" b="1" dirty="0"/>
              <a:t> </a:t>
            </a:r>
            <a:r>
              <a:rPr lang="en-US" sz="2400" b="1" dirty="0" err="1"/>
              <a:t>dự</a:t>
            </a:r>
            <a:r>
              <a:rPr lang="en-US" sz="2400" b="1" dirty="0"/>
              <a:t> </a:t>
            </a:r>
            <a:r>
              <a:rPr lang="en-US" sz="2400" b="1" dirty="0" err="1"/>
              <a:t>án</a:t>
            </a:r>
            <a:endParaRPr lang="en-US" sz="2400" b="1" dirty="0"/>
          </a:p>
          <a:p>
            <a:pPr marL="457200" indent="-457200">
              <a:buAutoNum type="arabicPeriod"/>
            </a:pPr>
            <a:r>
              <a:rPr lang="en-US" sz="2400" b="1" dirty="0"/>
              <a:t>Theo </a:t>
            </a:r>
            <a:r>
              <a:rPr lang="en-US" sz="2400" b="1" dirty="0" err="1"/>
              <a:t>dõi</a:t>
            </a:r>
            <a:r>
              <a:rPr lang="en-US" sz="2400" b="1" dirty="0"/>
              <a:t> </a:t>
            </a:r>
            <a:r>
              <a:rPr lang="en-US" sz="2400" b="1" dirty="0" err="1"/>
              <a:t>và</a:t>
            </a:r>
            <a:r>
              <a:rPr lang="en-US" sz="2400" b="1" dirty="0"/>
              <a:t> </a:t>
            </a:r>
            <a:r>
              <a:rPr lang="en-US" sz="2400" b="1" dirty="0" err="1"/>
              <a:t>quản</a:t>
            </a:r>
            <a:r>
              <a:rPr lang="en-US" sz="2400" b="1" dirty="0"/>
              <a:t> </a:t>
            </a:r>
            <a:r>
              <a:rPr lang="en-US" sz="2400" b="1" dirty="0" err="1"/>
              <a:t>lý</a:t>
            </a:r>
            <a:r>
              <a:rPr lang="en-US" sz="2400" b="1" dirty="0"/>
              <a:t> </a:t>
            </a:r>
            <a:r>
              <a:rPr lang="en-US" sz="2400" b="1" dirty="0" err="1"/>
              <a:t>dự</a:t>
            </a:r>
            <a:r>
              <a:rPr lang="en-US" sz="2400" b="1" dirty="0"/>
              <a:t> </a:t>
            </a:r>
            <a:r>
              <a:rPr lang="en-US" sz="2400" b="1" dirty="0" err="1"/>
              <a:t>án</a:t>
            </a:r>
            <a:endParaRPr lang="en-US" sz="2400" b="1" dirty="0"/>
          </a:p>
          <a:p>
            <a:pPr marL="457200" indent="-457200">
              <a:buAutoNum type="arabicPeriod"/>
            </a:pPr>
            <a:r>
              <a:rPr lang="en-US" sz="2400" b="1" dirty="0" err="1"/>
              <a:t>Đóng</a:t>
            </a:r>
            <a:r>
              <a:rPr lang="en-US" sz="2400" b="1" dirty="0"/>
              <a:t> </a:t>
            </a:r>
            <a:r>
              <a:rPr lang="en-US" sz="2400" b="1" dirty="0" err="1"/>
              <a:t>dự</a:t>
            </a:r>
            <a:r>
              <a:rPr lang="en-US" sz="2400" b="1" dirty="0"/>
              <a:t> </a:t>
            </a:r>
            <a:r>
              <a:rPr lang="en-US" sz="2400" b="1" dirty="0" err="1"/>
              <a:t>án</a:t>
            </a:r>
            <a:endParaRPr lang="vi-VN"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41</a:t>
            </a:fld>
            <a:endParaRPr lang="en-US" altLang="en-US"/>
          </a:p>
        </p:txBody>
      </p:sp>
    </p:spTree>
    <p:extLst>
      <p:ext uri="{BB962C8B-B14F-4D97-AF65-F5344CB8AC3E}">
        <p14:creationId xmlns:p14="http://schemas.microsoft.com/office/powerpoint/2010/main" val="82643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04092" y="-73635"/>
            <a:ext cx="9220200" cy="914400"/>
          </a:xfrm>
          <a:noFill/>
        </p:spPr>
        <p:txBody>
          <a:bodyPr/>
          <a:lstStyle/>
          <a:p>
            <a:pPr algn="l" eaLnBrk="1" hangingPunct="1"/>
            <a:r>
              <a:rPr lang="en-US" altLang="en-US" sz="3200" b="1" dirty="0" err="1">
                <a:solidFill>
                  <a:srgbClr val="C00000"/>
                </a:solidFill>
              </a:rPr>
              <a:t>Quy</a:t>
            </a:r>
            <a:r>
              <a:rPr lang="en-US" altLang="en-US" sz="3200" b="1" dirty="0">
                <a:solidFill>
                  <a:srgbClr val="C00000"/>
                </a:solidFill>
              </a:rPr>
              <a:t> </a:t>
            </a:r>
            <a:r>
              <a:rPr lang="en-US" altLang="en-US" sz="3200" b="1" dirty="0" err="1">
                <a:solidFill>
                  <a:srgbClr val="C00000"/>
                </a:solidFill>
              </a:rPr>
              <a:t>trình</a:t>
            </a:r>
            <a:r>
              <a:rPr lang="en-US" altLang="en-US" sz="3200" b="1" dirty="0">
                <a:solidFill>
                  <a:srgbClr val="C00000"/>
                </a:solidFill>
              </a:rPr>
              <a:t> QLDA HTTT</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864" t="26953" r="10644" b="26953"/>
          <a:stretch/>
        </p:blipFill>
        <p:spPr bwMode="auto">
          <a:xfrm>
            <a:off x="448407" y="1079805"/>
            <a:ext cx="827442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42</a:t>
            </a:fld>
            <a:endParaRPr lang="en-US" altLang="en-US"/>
          </a:p>
        </p:txBody>
      </p:sp>
      <p:sp>
        <p:nvSpPr>
          <p:cNvPr id="6" name="TextBox 5">
            <a:extLst>
              <a:ext uri="{FF2B5EF4-FFF2-40B4-BE49-F238E27FC236}">
                <a16:creationId xmlns:a16="http://schemas.microsoft.com/office/drawing/2014/main" id="{5BEDD538-5E27-4472-A724-9AA114277FBE}"/>
              </a:ext>
            </a:extLst>
          </p:cNvPr>
          <p:cNvSpPr txBox="1"/>
          <p:nvPr/>
        </p:nvSpPr>
        <p:spPr>
          <a:xfrm>
            <a:off x="4944915" y="1079805"/>
            <a:ext cx="338554" cy="461665"/>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31D89766-DF13-47CA-A815-EBD9C7B651CA}"/>
              </a:ext>
            </a:extLst>
          </p:cNvPr>
          <p:cNvSpPr txBox="1"/>
          <p:nvPr/>
        </p:nvSpPr>
        <p:spPr>
          <a:xfrm>
            <a:off x="8526315" y="1447800"/>
            <a:ext cx="389085" cy="461665"/>
          </a:xfrm>
          <a:prstGeom prst="rect">
            <a:avLst/>
          </a:prstGeom>
          <a:noFill/>
        </p:spPr>
        <p:txBody>
          <a:bodyPr wrap="square" rtlCol="0">
            <a:spAutoFit/>
          </a:bodyPr>
          <a:lstStyle/>
          <a:p>
            <a:r>
              <a:rPr lang="en-US" dirty="0"/>
              <a:t>2</a:t>
            </a:r>
          </a:p>
        </p:txBody>
      </p:sp>
      <p:sp>
        <p:nvSpPr>
          <p:cNvPr id="10" name="TextBox 9">
            <a:extLst>
              <a:ext uri="{FF2B5EF4-FFF2-40B4-BE49-F238E27FC236}">
                <a16:creationId xmlns:a16="http://schemas.microsoft.com/office/drawing/2014/main" id="{E5E8E180-0142-47B0-914C-3AA4BD4FB516}"/>
              </a:ext>
            </a:extLst>
          </p:cNvPr>
          <p:cNvSpPr txBox="1"/>
          <p:nvPr/>
        </p:nvSpPr>
        <p:spPr>
          <a:xfrm>
            <a:off x="8551580" y="2819400"/>
            <a:ext cx="338554" cy="461665"/>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3689D92A-5B47-40AA-A766-780D190298C6}"/>
              </a:ext>
            </a:extLst>
          </p:cNvPr>
          <p:cNvSpPr txBox="1"/>
          <p:nvPr/>
        </p:nvSpPr>
        <p:spPr>
          <a:xfrm>
            <a:off x="3962400" y="3733800"/>
            <a:ext cx="338554" cy="461665"/>
          </a:xfrm>
          <a:prstGeom prst="rect">
            <a:avLst/>
          </a:prstGeom>
          <a:noFill/>
        </p:spPr>
        <p:txBody>
          <a:bodyPr wrap="none" rtlCol="0">
            <a:spAutoFit/>
          </a:bodyPr>
          <a:lstStyle/>
          <a:p>
            <a:r>
              <a:rPr lang="en-US" dirty="0"/>
              <a:t>4</a:t>
            </a:r>
          </a:p>
        </p:txBody>
      </p:sp>
      <p:sp>
        <p:nvSpPr>
          <p:cNvPr id="12" name="TextBox 11">
            <a:extLst>
              <a:ext uri="{FF2B5EF4-FFF2-40B4-BE49-F238E27FC236}">
                <a16:creationId xmlns:a16="http://schemas.microsoft.com/office/drawing/2014/main" id="{C7D5BB92-4960-4B14-AC46-FE2C2A3C3647}"/>
              </a:ext>
            </a:extLst>
          </p:cNvPr>
          <p:cNvSpPr txBox="1"/>
          <p:nvPr/>
        </p:nvSpPr>
        <p:spPr>
          <a:xfrm>
            <a:off x="2743200" y="5900279"/>
            <a:ext cx="338554" cy="461665"/>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760461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hoạt</a:t>
            </a:r>
            <a:r>
              <a:rPr lang="en-US" altLang="en-US" sz="3200" b="1" dirty="0">
                <a:solidFill>
                  <a:srgbClr val="C00000"/>
                </a:solidFill>
              </a:rPr>
              <a:t> </a:t>
            </a:r>
            <a:r>
              <a:rPr lang="en-US" altLang="en-US" sz="3200" b="1" dirty="0" err="1">
                <a:solidFill>
                  <a:srgbClr val="C00000"/>
                </a:solidFill>
              </a:rPr>
              <a:t>động</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QLDA  HTTT</a:t>
            </a:r>
          </a:p>
        </p:txBody>
      </p:sp>
      <p:sp>
        <p:nvSpPr>
          <p:cNvPr id="6" name="Rectangle 3"/>
          <p:cNvSpPr>
            <a:spLocks noGrp="1" noChangeArrowheads="1"/>
          </p:cNvSpPr>
          <p:nvPr>
            <p:ph idx="4294967295"/>
          </p:nvPr>
        </p:nvSpPr>
        <p:spPr>
          <a:xfrm>
            <a:off x="381000" y="993808"/>
            <a:ext cx="8305800" cy="4187825"/>
          </a:xfrm>
        </p:spPr>
        <p:txBody>
          <a:bodyPr lIns="182880" tIns="91440"/>
          <a:lstStyle/>
          <a:p>
            <a:pPr marL="0" indent="0">
              <a:buNone/>
            </a:pPr>
            <a:r>
              <a:rPr lang="vi-VN" sz="2400" b="1" dirty="0"/>
              <a:t>Các hoạt động quản lý dự án</a:t>
            </a:r>
          </a:p>
          <a:p>
            <a:r>
              <a:rPr lang="en-US" sz="2400" dirty="0"/>
              <a:t> </a:t>
            </a:r>
            <a:r>
              <a:rPr lang="en-US" sz="2400" dirty="0" err="1"/>
              <a:t>Quản</a:t>
            </a:r>
            <a:r>
              <a:rPr lang="en-US" sz="2400" dirty="0"/>
              <a:t> </a:t>
            </a:r>
            <a:r>
              <a:rPr lang="en-US" sz="2400" dirty="0" err="1"/>
              <a:t>lý</a:t>
            </a:r>
            <a:r>
              <a:rPr lang="en-US" sz="2400" dirty="0"/>
              <a:t> </a:t>
            </a:r>
            <a:r>
              <a:rPr lang="en-US" sz="2400" dirty="0" err="1"/>
              <a:t>phạm</a:t>
            </a:r>
            <a:r>
              <a:rPr lang="en-US" sz="2400" dirty="0"/>
              <a:t> vi</a:t>
            </a:r>
          </a:p>
          <a:p>
            <a:r>
              <a:rPr lang="en-US" sz="2400" dirty="0"/>
              <a:t> </a:t>
            </a:r>
            <a:r>
              <a:rPr lang="en-US" sz="2400" dirty="0" err="1"/>
              <a:t>Quản</a:t>
            </a:r>
            <a:r>
              <a:rPr lang="en-US" sz="2400" dirty="0"/>
              <a:t> </a:t>
            </a:r>
            <a:r>
              <a:rPr lang="en-US" sz="2400" dirty="0" err="1"/>
              <a:t>lý</a:t>
            </a:r>
            <a:r>
              <a:rPr lang="en-US" sz="2400" dirty="0"/>
              <a:t> </a:t>
            </a:r>
            <a:r>
              <a:rPr lang="en-US" sz="2400" dirty="0" err="1"/>
              <a:t>thời</a:t>
            </a:r>
            <a:r>
              <a:rPr lang="en-US" sz="2400" dirty="0"/>
              <a:t> </a:t>
            </a:r>
            <a:r>
              <a:rPr lang="en-US" sz="2400" dirty="0" err="1"/>
              <a:t>gian</a:t>
            </a:r>
            <a:endParaRPr lang="en-US" sz="2400" dirty="0"/>
          </a:p>
          <a:p>
            <a:r>
              <a:rPr lang="en-US" sz="2400" dirty="0"/>
              <a:t> </a:t>
            </a:r>
            <a:r>
              <a:rPr lang="en-US" sz="2400" dirty="0" err="1"/>
              <a:t>Quản</a:t>
            </a:r>
            <a:r>
              <a:rPr lang="en-US" sz="2400" dirty="0"/>
              <a:t> </a:t>
            </a:r>
            <a:r>
              <a:rPr lang="en-US" sz="2400" dirty="0" err="1"/>
              <a:t>lý</a:t>
            </a:r>
            <a:r>
              <a:rPr lang="en-US" sz="2400" dirty="0"/>
              <a:t> chi </a:t>
            </a:r>
            <a:r>
              <a:rPr lang="en-US" sz="2400" dirty="0" err="1"/>
              <a:t>phí</a:t>
            </a:r>
            <a:endParaRPr lang="en-US" sz="2400" dirty="0"/>
          </a:p>
          <a:p>
            <a:r>
              <a:rPr lang="vi-VN" sz="2400" dirty="0"/>
              <a:t> Quản lý chất lượng</a:t>
            </a:r>
          </a:p>
          <a:p>
            <a:r>
              <a:rPr lang="en-US" sz="2400" dirty="0"/>
              <a:t> </a:t>
            </a:r>
            <a:r>
              <a:rPr lang="en-US" sz="2400" dirty="0" err="1"/>
              <a:t>Quản</a:t>
            </a:r>
            <a:r>
              <a:rPr lang="en-US" sz="2400" dirty="0"/>
              <a:t> </a:t>
            </a:r>
            <a:r>
              <a:rPr lang="en-US" sz="2400" dirty="0" err="1"/>
              <a:t>lý</a:t>
            </a:r>
            <a:r>
              <a:rPr lang="en-US" sz="2400" dirty="0"/>
              <a:t> </a:t>
            </a:r>
            <a:r>
              <a:rPr lang="en-US" sz="2400" dirty="0" err="1"/>
              <a:t>nhân</a:t>
            </a:r>
            <a:r>
              <a:rPr lang="en-US" sz="2400" dirty="0"/>
              <a:t> </a:t>
            </a:r>
            <a:r>
              <a:rPr lang="en-US" sz="2400" dirty="0" err="1"/>
              <a:t>sự</a:t>
            </a:r>
            <a:endParaRPr lang="en-US" sz="2400" dirty="0"/>
          </a:p>
          <a:p>
            <a:r>
              <a:rPr lang="en-US" sz="2400" dirty="0"/>
              <a:t> </a:t>
            </a:r>
            <a:r>
              <a:rPr lang="en-US" sz="2400" dirty="0" err="1"/>
              <a:t>Quản</a:t>
            </a:r>
            <a:r>
              <a:rPr lang="en-US" sz="2400" dirty="0"/>
              <a:t> </a:t>
            </a:r>
            <a:r>
              <a:rPr lang="en-US" sz="2400" dirty="0" err="1"/>
              <a:t>lý</a:t>
            </a:r>
            <a:r>
              <a:rPr lang="en-US" sz="2400" dirty="0"/>
              <a:t> </a:t>
            </a:r>
            <a:r>
              <a:rPr lang="en-US" sz="2400" dirty="0" err="1"/>
              <a:t>mua</a:t>
            </a:r>
            <a:r>
              <a:rPr lang="en-US" sz="2400" dirty="0"/>
              <a:t> </a:t>
            </a:r>
            <a:r>
              <a:rPr lang="en-US" sz="2400" dirty="0" err="1"/>
              <a:t>sắm</a:t>
            </a:r>
            <a:r>
              <a:rPr lang="en-US" sz="2400" dirty="0"/>
              <a:t>/</a:t>
            </a:r>
            <a:r>
              <a:rPr lang="en-US" sz="2400" dirty="0" err="1"/>
              <a:t>thuê</a:t>
            </a:r>
            <a:endParaRPr lang="en-US" sz="2400" dirty="0"/>
          </a:p>
          <a:p>
            <a:r>
              <a:rPr lang="en-US" sz="2400" dirty="0"/>
              <a:t> </a:t>
            </a:r>
            <a:r>
              <a:rPr lang="en-US" sz="2400" dirty="0" err="1"/>
              <a:t>Quản</a:t>
            </a:r>
            <a:r>
              <a:rPr lang="en-US" sz="2400" dirty="0"/>
              <a:t> </a:t>
            </a:r>
            <a:r>
              <a:rPr lang="en-US" sz="2400" dirty="0" err="1"/>
              <a:t>lý</a:t>
            </a:r>
            <a:r>
              <a:rPr lang="en-US" sz="2400" dirty="0"/>
              <a:t> </a:t>
            </a:r>
            <a:r>
              <a:rPr lang="en-US" sz="2400" dirty="0" err="1"/>
              <a:t>thông</a:t>
            </a:r>
            <a:r>
              <a:rPr lang="en-US" sz="2400" dirty="0"/>
              <a:t> tin </a:t>
            </a:r>
            <a:r>
              <a:rPr lang="en-US" sz="2400" dirty="0" err="1"/>
              <a:t>và</a:t>
            </a:r>
            <a:r>
              <a:rPr lang="en-US" sz="2400" dirty="0"/>
              <a:t> </a:t>
            </a:r>
            <a:r>
              <a:rPr lang="en-US" sz="2400" dirty="0" err="1"/>
              <a:t>truyền</a:t>
            </a:r>
            <a:r>
              <a:rPr lang="en-US" sz="2400" dirty="0"/>
              <a:t> </a:t>
            </a:r>
            <a:r>
              <a:rPr lang="en-US" sz="2400" dirty="0" err="1"/>
              <a:t>thông</a:t>
            </a:r>
            <a:endParaRPr lang="en-US" sz="2400" dirty="0"/>
          </a:p>
          <a:p>
            <a:r>
              <a:rPr lang="en-US" sz="2400" dirty="0"/>
              <a:t> </a:t>
            </a:r>
            <a:r>
              <a:rPr lang="en-US" sz="2400" dirty="0" err="1"/>
              <a:t>Quản</a:t>
            </a:r>
            <a:r>
              <a:rPr lang="en-US" sz="2400" dirty="0"/>
              <a:t> </a:t>
            </a:r>
            <a:r>
              <a:rPr lang="en-US" sz="2400" dirty="0" err="1"/>
              <a:t>lý</a:t>
            </a:r>
            <a:r>
              <a:rPr lang="en-US" sz="2400" dirty="0"/>
              <a:t> </a:t>
            </a:r>
            <a:r>
              <a:rPr lang="en-US" sz="2400" dirty="0" err="1"/>
              <a:t>rủi</a:t>
            </a:r>
            <a:r>
              <a:rPr lang="en-US" sz="2400" dirty="0"/>
              <a:t> </a:t>
            </a:r>
            <a:r>
              <a:rPr lang="en-US" sz="2400" dirty="0" err="1"/>
              <a:t>ro</a:t>
            </a:r>
            <a:endParaRPr lang="en-US" sz="2400" dirty="0"/>
          </a:p>
          <a:p>
            <a:r>
              <a:rPr lang="en-US" sz="2400" dirty="0"/>
              <a:t> </a:t>
            </a:r>
            <a:r>
              <a:rPr lang="en-US" sz="2400" dirty="0" err="1"/>
              <a:t>Quản</a:t>
            </a:r>
            <a:r>
              <a:rPr lang="en-US" sz="2400" dirty="0"/>
              <a:t> </a:t>
            </a:r>
            <a:r>
              <a:rPr lang="en-US" sz="2400" dirty="0" err="1"/>
              <a:t>lý</a:t>
            </a:r>
            <a:r>
              <a:rPr lang="en-US" sz="2400" dirty="0"/>
              <a:t> </a:t>
            </a:r>
            <a:r>
              <a:rPr lang="en-US" sz="2400" dirty="0" err="1"/>
              <a:t>cấu</a:t>
            </a:r>
            <a:r>
              <a:rPr lang="en-US" sz="2400" dirty="0"/>
              <a:t> </a:t>
            </a:r>
            <a:r>
              <a:rPr lang="en-US" sz="2400" dirty="0" err="1"/>
              <a:t>hình</a:t>
            </a:r>
            <a:endParaRPr lang="en-US" sz="2400" dirty="0"/>
          </a:p>
          <a:p>
            <a:r>
              <a:rPr lang="en-US" sz="2400" dirty="0" err="1"/>
              <a:t>Quản</a:t>
            </a:r>
            <a:r>
              <a:rPr lang="en-US" sz="2400" dirty="0"/>
              <a:t> </a:t>
            </a:r>
            <a:r>
              <a:rPr lang="en-US" sz="2400" dirty="0" err="1"/>
              <a:t>lý</a:t>
            </a:r>
            <a:r>
              <a:rPr lang="en-US" sz="2400" dirty="0"/>
              <a:t> </a:t>
            </a:r>
            <a:r>
              <a:rPr lang="en-US" sz="2400" dirty="0" err="1"/>
              <a:t>tích</a:t>
            </a:r>
            <a:r>
              <a:rPr lang="en-US" sz="2400" dirty="0"/>
              <a:t> </a:t>
            </a:r>
            <a:r>
              <a:rPr lang="en-US" sz="2400" dirty="0" err="1"/>
              <a:t>hợp</a:t>
            </a:r>
            <a:endParaRPr lang="en-US" sz="2400" dirty="0"/>
          </a:p>
          <a:p>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bên</a:t>
            </a:r>
            <a:r>
              <a:rPr lang="en-US" sz="2400" dirty="0"/>
              <a:t> </a:t>
            </a:r>
            <a:r>
              <a:rPr lang="en-US" sz="2400" dirty="0" err="1"/>
              <a:t>liên</a:t>
            </a:r>
            <a:r>
              <a:rPr lang="en-US" sz="2400" dirty="0"/>
              <a:t> </a:t>
            </a:r>
            <a:r>
              <a:rPr lang="en-US" sz="2400" dirty="0" err="1"/>
              <a:t>quan</a:t>
            </a:r>
            <a:endParaRPr lang="vi-VN"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43</a:t>
            </a:fld>
            <a:endParaRPr lang="en-US" altLang="en-US"/>
          </a:p>
        </p:txBody>
      </p:sp>
      <p:pic>
        <p:nvPicPr>
          <p:cNvPr id="5" name="Picture 2">
            <a:extLst>
              <a:ext uri="{FF2B5EF4-FFF2-40B4-BE49-F238E27FC236}">
                <a16:creationId xmlns:a16="http://schemas.microsoft.com/office/drawing/2014/main" id="{C5C1D385-C6D9-4A19-ACA9-7D12944BA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977" y="1447800"/>
            <a:ext cx="4984023" cy="26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32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fade">
                                      <p:cBhvr>
                                        <p:cTn id="62"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Phong</a:t>
            </a:r>
            <a:r>
              <a:rPr lang="en-US" altLang="en-US" sz="3200" b="1" dirty="0">
                <a:solidFill>
                  <a:srgbClr val="C00000"/>
                </a:solidFill>
              </a:rPr>
              <a:t> </a:t>
            </a:r>
            <a:r>
              <a:rPr lang="en-US" altLang="en-US" sz="3200" b="1" dirty="0" err="1">
                <a:solidFill>
                  <a:srgbClr val="C00000"/>
                </a:solidFill>
              </a:rPr>
              <a:t>cách</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990600"/>
            <a:ext cx="8305800" cy="4187825"/>
          </a:xfrm>
        </p:spPr>
        <p:txBody>
          <a:bodyPr lIns="182880" tIns="91440"/>
          <a:lstStyle/>
          <a:p>
            <a:pPr marL="0" indent="0" algn="just" eaLnBrk="1" hangingPunct="1">
              <a:buNone/>
            </a:pPr>
            <a:r>
              <a:rPr lang="en-US" altLang="en-US" sz="2400" b="1" dirty="0" err="1"/>
              <a:t>Các</a:t>
            </a:r>
            <a:r>
              <a:rPr lang="en-US" altLang="en-US" sz="2400" b="1" dirty="0"/>
              <a:t> </a:t>
            </a:r>
            <a:r>
              <a:rPr lang="en-US" altLang="en-US" sz="2400" b="1" dirty="0" err="1"/>
              <a:t>phong</a:t>
            </a:r>
            <a:r>
              <a:rPr lang="en-US" altLang="en-US" sz="2400" b="1" dirty="0"/>
              <a:t> </a:t>
            </a:r>
            <a:r>
              <a:rPr lang="en-US" altLang="en-US" sz="2400" b="1" dirty="0" err="1"/>
              <a:t>cách</a:t>
            </a:r>
            <a:r>
              <a:rPr lang="en-US" altLang="en-US" sz="2400" b="1" dirty="0"/>
              <a:t> </a:t>
            </a:r>
            <a:r>
              <a:rPr lang="en-US" altLang="en-US" sz="2400" b="1" dirty="0" err="1"/>
              <a:t>quản</a:t>
            </a:r>
            <a:r>
              <a:rPr lang="en-US" altLang="en-US" sz="2400" b="1" dirty="0"/>
              <a:t> </a:t>
            </a:r>
            <a:r>
              <a:rPr lang="en-US" altLang="en-US" sz="2400" b="1" dirty="0" err="1"/>
              <a:t>lý</a:t>
            </a:r>
            <a:r>
              <a:rPr lang="en-US" altLang="en-US" sz="2400" b="1" dirty="0"/>
              <a:t> </a:t>
            </a:r>
            <a:r>
              <a:rPr lang="en-US" altLang="en-US" sz="2400" b="1" dirty="0" err="1"/>
              <a:t>dự</a:t>
            </a:r>
            <a:r>
              <a:rPr lang="en-US" altLang="en-US" sz="2400" b="1" dirty="0"/>
              <a:t> </a:t>
            </a:r>
            <a:r>
              <a:rPr lang="en-US" altLang="en-US" sz="2400" b="1" dirty="0" err="1"/>
              <a:t>án</a:t>
            </a:r>
            <a:r>
              <a:rPr lang="en-US" altLang="en-US" sz="2400" b="1" dirty="0"/>
              <a:t> HTTT</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89027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44</a:t>
            </a:fld>
            <a:endParaRPr lang="en-US" altLang="en-US"/>
          </a:p>
        </p:txBody>
      </p:sp>
      <p:sp>
        <p:nvSpPr>
          <p:cNvPr id="3" name="TextBox 2">
            <a:extLst>
              <a:ext uri="{FF2B5EF4-FFF2-40B4-BE49-F238E27FC236}">
                <a16:creationId xmlns:a16="http://schemas.microsoft.com/office/drawing/2014/main" id="{476AF164-5452-4F31-BE8C-907562AA4513}"/>
              </a:ext>
            </a:extLst>
          </p:cNvPr>
          <p:cNvSpPr txBox="1"/>
          <p:nvPr/>
        </p:nvSpPr>
        <p:spPr>
          <a:xfrm>
            <a:off x="0" y="1635678"/>
            <a:ext cx="4483100" cy="1569660"/>
          </a:xfrm>
          <a:prstGeom prst="rect">
            <a:avLst/>
          </a:prstGeom>
          <a:solidFill>
            <a:schemeClr val="accent5">
              <a:lumMod val="20000"/>
              <a:lumOff val="80000"/>
            </a:schemeClr>
          </a:solidFill>
        </p:spPr>
        <p:txBody>
          <a:bodyPr wrap="square" rtlCol="0">
            <a:spAutoFit/>
          </a:bodyPr>
          <a:lstStyle/>
          <a:p>
            <a:r>
              <a:rPr lang="en-US" dirty="0"/>
              <a:t>(1) Sau </a:t>
            </a:r>
            <a:r>
              <a:rPr lang="en-US" dirty="0" err="1"/>
              <a:t>khi</a:t>
            </a:r>
            <a:r>
              <a:rPr lang="en-US" dirty="0"/>
              <a:t> </a:t>
            </a:r>
            <a:r>
              <a:rPr lang="en-US" dirty="0" err="1"/>
              <a:t>vạch</a:t>
            </a:r>
            <a:r>
              <a:rPr lang="en-US" dirty="0"/>
              <a:t> </a:t>
            </a:r>
            <a:r>
              <a:rPr lang="en-US" dirty="0" err="1"/>
              <a:t>kế</a:t>
            </a:r>
            <a:r>
              <a:rPr lang="en-US" dirty="0"/>
              <a:t> </a:t>
            </a:r>
            <a:r>
              <a:rPr lang="en-US" dirty="0" err="1"/>
              <a:t>hoạch</a:t>
            </a:r>
            <a:r>
              <a:rPr lang="en-US" dirty="0"/>
              <a:t> </a:t>
            </a:r>
            <a:r>
              <a:rPr lang="en-US" dirty="0" err="1"/>
              <a:t>rồi</a:t>
            </a:r>
            <a:r>
              <a:rPr lang="en-US" dirty="0"/>
              <a:t>, </a:t>
            </a:r>
            <a:r>
              <a:rPr lang="en-US" dirty="0" err="1"/>
              <a:t>phó</a:t>
            </a:r>
            <a:r>
              <a:rPr lang="en-US" dirty="0"/>
              <a:t> </a:t>
            </a:r>
            <a:r>
              <a:rPr lang="en-US" dirty="0" err="1"/>
              <a:t>mặc</a:t>
            </a:r>
            <a:r>
              <a:rPr lang="en-US" dirty="0"/>
              <a:t> </a:t>
            </a:r>
            <a:r>
              <a:rPr lang="en-US" dirty="0" err="1"/>
              <a:t>cho</a:t>
            </a:r>
            <a:r>
              <a:rPr lang="en-US" dirty="0"/>
              <a:t> </a:t>
            </a:r>
            <a:r>
              <a:rPr lang="en-US" dirty="0" err="1"/>
              <a:t>anh</a:t>
            </a:r>
            <a:r>
              <a:rPr lang="en-US" dirty="0"/>
              <a:t> </a:t>
            </a:r>
            <a:r>
              <a:rPr lang="en-US" dirty="0" err="1"/>
              <a:t>em</a:t>
            </a:r>
            <a:r>
              <a:rPr lang="en-US" dirty="0"/>
              <a:t> </a:t>
            </a:r>
            <a:r>
              <a:rPr lang="en-US" dirty="0" err="1"/>
              <a:t>thực</a:t>
            </a:r>
            <a:r>
              <a:rPr lang="en-US" dirty="0"/>
              <a:t> </a:t>
            </a:r>
            <a:r>
              <a:rPr lang="en-US" dirty="0" err="1"/>
              <a:t>hiện</a:t>
            </a:r>
            <a:r>
              <a:rPr lang="en-US" dirty="0"/>
              <a:t>, </a:t>
            </a:r>
            <a:r>
              <a:rPr lang="en-US" dirty="0" err="1"/>
              <a:t>không</a:t>
            </a:r>
            <a:r>
              <a:rPr lang="en-US" dirty="0"/>
              <a:t> </a:t>
            </a:r>
            <a:r>
              <a:rPr lang="en-US" dirty="0" err="1"/>
              <a:t>quan</a:t>
            </a:r>
            <a:r>
              <a:rPr lang="en-US" dirty="0"/>
              <a:t> </a:t>
            </a:r>
            <a:r>
              <a:rPr lang="en-US" dirty="0" err="1"/>
              <a:t>tâm</a:t>
            </a:r>
            <a:r>
              <a:rPr lang="en-US" dirty="0"/>
              <a:t> </a:t>
            </a:r>
            <a:r>
              <a:rPr lang="en-US" dirty="0" err="1"/>
              <a:t>theo</a:t>
            </a:r>
            <a:r>
              <a:rPr lang="en-US" dirty="0"/>
              <a:t> </a:t>
            </a:r>
            <a:r>
              <a:rPr lang="vi-VN" dirty="0"/>
              <a:t>d</a:t>
            </a:r>
            <a:r>
              <a:rPr lang="en-US" dirty="0"/>
              <a:t>õ</a:t>
            </a:r>
            <a:r>
              <a:rPr lang="vi-VN" dirty="0"/>
              <a:t>i. Khi c</a:t>
            </a:r>
            <a:r>
              <a:rPr lang="en-US" dirty="0"/>
              <a:t>ó</a:t>
            </a:r>
            <a:r>
              <a:rPr lang="vi-VN" dirty="0"/>
              <a:t> chuyện g</a:t>
            </a:r>
            <a:r>
              <a:rPr lang="en-US" dirty="0"/>
              <a:t>ì</a:t>
            </a:r>
            <a:r>
              <a:rPr lang="vi-VN" dirty="0"/>
              <a:t> xảy ra mới nghĩ c</a:t>
            </a:r>
            <a:r>
              <a:rPr lang="en-US" dirty="0"/>
              <a:t>á</a:t>
            </a:r>
            <a:r>
              <a:rPr lang="vi-VN" dirty="0"/>
              <a:t>ch đối ph</a:t>
            </a:r>
            <a:r>
              <a:rPr lang="en-US" dirty="0"/>
              <a:t>ó</a:t>
            </a:r>
            <a:r>
              <a:rPr lang="vi-VN" dirty="0"/>
              <a:t>.</a:t>
            </a:r>
          </a:p>
        </p:txBody>
      </p:sp>
      <p:sp>
        <p:nvSpPr>
          <p:cNvPr id="7" name="TextBox 6">
            <a:extLst>
              <a:ext uri="{FF2B5EF4-FFF2-40B4-BE49-F238E27FC236}">
                <a16:creationId xmlns:a16="http://schemas.microsoft.com/office/drawing/2014/main" id="{D6D800B3-BF6D-4FA5-86BB-36E85068F460}"/>
              </a:ext>
            </a:extLst>
          </p:cNvPr>
          <p:cNvSpPr txBox="1"/>
          <p:nvPr/>
        </p:nvSpPr>
        <p:spPr>
          <a:xfrm>
            <a:off x="4508500" y="1647470"/>
            <a:ext cx="4483100" cy="1569660"/>
          </a:xfrm>
          <a:prstGeom prst="rect">
            <a:avLst/>
          </a:prstGeom>
          <a:solidFill>
            <a:srgbClr val="FFFFCC"/>
          </a:solidFill>
        </p:spPr>
        <p:txBody>
          <a:bodyPr wrap="square" rtlCol="0">
            <a:spAutoFit/>
          </a:bodyPr>
          <a:lstStyle/>
          <a:p>
            <a:pPr marL="0" indent="0" algn="just">
              <a:buNone/>
            </a:pPr>
            <a:r>
              <a:rPr lang="vi-VN" dirty="0"/>
              <a:t>(2) Một đề t</a:t>
            </a:r>
            <a:r>
              <a:rPr lang="en-US" dirty="0"/>
              <a:t>à</a:t>
            </a:r>
            <a:r>
              <a:rPr lang="vi-VN" dirty="0"/>
              <a:t>i nghi</a:t>
            </a:r>
            <a:r>
              <a:rPr lang="en-US" dirty="0"/>
              <a:t>ê</a:t>
            </a:r>
            <a:r>
              <a:rPr lang="vi-VN" dirty="0"/>
              <a:t>n cứu khoa học: Kh</a:t>
            </a:r>
            <a:r>
              <a:rPr lang="en-US" dirty="0"/>
              <a:t>ô</a:t>
            </a:r>
            <a:r>
              <a:rPr lang="vi-VN" dirty="0"/>
              <a:t>ng c</a:t>
            </a:r>
            <a:r>
              <a:rPr lang="en-US" dirty="0"/>
              <a:t>ó</a:t>
            </a:r>
            <a:r>
              <a:rPr lang="vi-VN" dirty="0"/>
              <a:t> s</a:t>
            </a:r>
            <a:r>
              <a:rPr lang="en-US" dirty="0"/>
              <a:t>á</a:t>
            </a:r>
            <a:r>
              <a:rPr lang="vi-VN" dirty="0"/>
              <a:t>ng kiến mới, cứ quanh quẩn với c</a:t>
            </a:r>
            <a:r>
              <a:rPr lang="en-US" dirty="0"/>
              <a:t>á</a:t>
            </a:r>
            <a:r>
              <a:rPr lang="vi-VN" dirty="0"/>
              <a:t>c</a:t>
            </a:r>
            <a:r>
              <a:rPr lang="en-US" dirty="0"/>
              <a:t> </a:t>
            </a:r>
            <a:r>
              <a:rPr lang="vi-VN" dirty="0"/>
              <a:t>phương ph</a:t>
            </a:r>
            <a:r>
              <a:rPr lang="en-US" dirty="0"/>
              <a:t>á</a:t>
            </a:r>
            <a:r>
              <a:rPr lang="vi-VN" dirty="0"/>
              <a:t>p cũ, c</a:t>
            </a:r>
            <a:r>
              <a:rPr lang="en-US" dirty="0"/>
              <a:t>ô</a:t>
            </a:r>
            <a:r>
              <a:rPr lang="vi-VN" dirty="0"/>
              <a:t>ng nghệ cũ</a:t>
            </a:r>
          </a:p>
        </p:txBody>
      </p:sp>
      <p:sp>
        <p:nvSpPr>
          <p:cNvPr id="8" name="TextBox 7">
            <a:extLst>
              <a:ext uri="{FF2B5EF4-FFF2-40B4-BE49-F238E27FC236}">
                <a16:creationId xmlns:a16="http://schemas.microsoft.com/office/drawing/2014/main" id="{79B8A673-DE26-4DB7-99EE-E5F5DE73C70E}"/>
              </a:ext>
            </a:extLst>
          </p:cNvPr>
          <p:cNvSpPr txBox="1"/>
          <p:nvPr/>
        </p:nvSpPr>
        <p:spPr>
          <a:xfrm>
            <a:off x="50800" y="3724450"/>
            <a:ext cx="4483100" cy="1569660"/>
          </a:xfrm>
          <a:prstGeom prst="rect">
            <a:avLst/>
          </a:prstGeom>
          <a:solidFill>
            <a:srgbClr val="FFCCFF"/>
          </a:solidFill>
        </p:spPr>
        <p:txBody>
          <a:bodyPr wrap="square" rtlCol="0">
            <a:spAutoFit/>
          </a:bodyPr>
          <a:lstStyle/>
          <a:p>
            <a:pPr marL="0" indent="0" algn="just">
              <a:buNone/>
            </a:pPr>
            <a:r>
              <a:rPr lang="vi-VN" dirty="0"/>
              <a:t>(3) Kh</a:t>
            </a:r>
            <a:r>
              <a:rPr lang="en-US" dirty="0"/>
              <a:t>ô</a:t>
            </a:r>
            <a:r>
              <a:rPr lang="vi-VN" dirty="0"/>
              <a:t>ng lo lắng đến thời hạn giao nộp sản phẩm, đến khi dự </a:t>
            </a:r>
            <a:r>
              <a:rPr lang="en-US" dirty="0"/>
              <a:t>á</a:t>
            </a:r>
            <a:r>
              <a:rPr lang="vi-VN" dirty="0"/>
              <a:t>n sắp hết hạn th</a:t>
            </a:r>
            <a:r>
              <a:rPr lang="en-US" dirty="0"/>
              <a:t>ì </a:t>
            </a:r>
            <a:r>
              <a:rPr lang="vi-VN" dirty="0"/>
              <a:t>mới</a:t>
            </a:r>
            <a:r>
              <a:rPr lang="en-US" dirty="0"/>
              <a:t> </a:t>
            </a:r>
            <a:r>
              <a:rPr lang="vi-VN" dirty="0"/>
              <a:t>lo huy động thật đ</a:t>
            </a:r>
            <a:r>
              <a:rPr lang="en-US" dirty="0"/>
              <a:t>ô</a:t>
            </a:r>
            <a:r>
              <a:rPr lang="vi-VN" dirty="0"/>
              <a:t>ng người l</a:t>
            </a:r>
            <a:r>
              <a:rPr lang="en-US" dirty="0"/>
              <a:t>à</a:t>
            </a:r>
            <a:r>
              <a:rPr lang="vi-VN" dirty="0"/>
              <a:t>m cho xong</a:t>
            </a:r>
          </a:p>
        </p:txBody>
      </p:sp>
      <p:sp>
        <p:nvSpPr>
          <p:cNvPr id="9" name="TextBox 8">
            <a:extLst>
              <a:ext uri="{FF2B5EF4-FFF2-40B4-BE49-F238E27FC236}">
                <a16:creationId xmlns:a16="http://schemas.microsoft.com/office/drawing/2014/main" id="{A0D0A7EA-3818-46CD-B109-29145634A1A2}"/>
              </a:ext>
            </a:extLst>
          </p:cNvPr>
          <p:cNvSpPr txBox="1"/>
          <p:nvPr/>
        </p:nvSpPr>
        <p:spPr>
          <a:xfrm>
            <a:off x="4483100" y="3755973"/>
            <a:ext cx="4483100" cy="1569660"/>
          </a:xfrm>
          <a:prstGeom prst="rect">
            <a:avLst/>
          </a:prstGeom>
          <a:solidFill>
            <a:srgbClr val="FFFFCC"/>
          </a:solidFill>
        </p:spPr>
        <p:txBody>
          <a:bodyPr wrap="square" rtlCol="0">
            <a:spAutoFit/>
          </a:bodyPr>
          <a:lstStyle/>
          <a:p>
            <a:pPr marL="0" indent="0" algn="just">
              <a:buNone/>
            </a:pPr>
            <a:r>
              <a:rPr lang="vi-VN" dirty="0"/>
              <a:t>(4)</a:t>
            </a:r>
            <a:r>
              <a:rPr lang="en-US" dirty="0"/>
              <a:t> </a:t>
            </a:r>
            <a:r>
              <a:rPr lang="vi-VN" dirty="0"/>
              <a:t>Quản l</a:t>
            </a:r>
            <a:r>
              <a:rPr lang="en-US" dirty="0"/>
              <a:t>ý</a:t>
            </a:r>
            <a:r>
              <a:rPr lang="vi-VN" dirty="0"/>
              <a:t> chủ động, t</a:t>
            </a:r>
            <a:r>
              <a:rPr lang="en-US" dirty="0"/>
              <a:t>í</a:t>
            </a:r>
            <a:r>
              <a:rPr lang="vi-VN" dirty="0"/>
              <a:t>ch cực. Suốt qu</a:t>
            </a:r>
            <a:r>
              <a:rPr lang="en-US" dirty="0"/>
              <a:t>á</a:t>
            </a:r>
            <a:r>
              <a:rPr lang="vi-VN" dirty="0"/>
              <a:t> tr</a:t>
            </a:r>
            <a:r>
              <a:rPr lang="en-US" dirty="0"/>
              <a:t>ì</a:t>
            </a:r>
            <a:r>
              <a:rPr lang="vi-VN" dirty="0"/>
              <a:t>nh thực hiện dự </a:t>
            </a:r>
            <a:r>
              <a:rPr lang="en-US" dirty="0"/>
              <a:t>á</a:t>
            </a:r>
            <a:r>
              <a:rPr lang="vi-VN" dirty="0"/>
              <a:t>n kh</a:t>
            </a:r>
            <a:r>
              <a:rPr lang="en-US" dirty="0"/>
              <a:t>ô</a:t>
            </a:r>
            <a:r>
              <a:rPr lang="vi-VN" dirty="0"/>
              <a:t>ng bị động về kinh</a:t>
            </a:r>
            <a:r>
              <a:rPr lang="en-US" dirty="0"/>
              <a:t> </a:t>
            </a:r>
            <a:r>
              <a:rPr lang="vi-VN" dirty="0"/>
              <a:t>ph</a:t>
            </a:r>
            <a:r>
              <a:rPr lang="en-US" dirty="0"/>
              <a:t>í</a:t>
            </a:r>
            <a:r>
              <a:rPr lang="vi-VN" dirty="0"/>
              <a:t>, nh</a:t>
            </a:r>
            <a:r>
              <a:rPr lang="en-US" dirty="0"/>
              <a:t>â</a:t>
            </a:r>
            <a:r>
              <a:rPr lang="vi-VN" dirty="0"/>
              <a:t>n lực v</a:t>
            </a:r>
            <a:r>
              <a:rPr lang="en-US" dirty="0"/>
              <a:t>à</a:t>
            </a:r>
            <a:r>
              <a:rPr lang="vi-VN" dirty="0"/>
              <a:t> tiến độ đảm bảo (l</a:t>
            </a:r>
            <a:r>
              <a:rPr lang="en-US" dirty="0"/>
              <a:t>ý</a:t>
            </a:r>
            <a:r>
              <a:rPr lang="vi-VN" dirty="0"/>
              <a:t> tưởng).</a:t>
            </a:r>
            <a:endParaRPr lang="en-US" altLang="en-US" dirty="0"/>
          </a:p>
        </p:txBody>
      </p:sp>
    </p:spTree>
    <p:extLst>
      <p:ext uri="{BB962C8B-B14F-4D97-AF65-F5344CB8AC3E}">
        <p14:creationId xmlns:p14="http://schemas.microsoft.com/office/powerpoint/2010/main" val="236158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mô</a:t>
            </a:r>
            <a:r>
              <a:rPr lang="en-US" altLang="en-US" sz="3200" b="1" dirty="0">
                <a:solidFill>
                  <a:srgbClr val="C00000"/>
                </a:solidFill>
              </a:rPr>
              <a:t> </a:t>
            </a:r>
            <a:r>
              <a:rPr lang="en-US" altLang="en-US" sz="3200" b="1" dirty="0" err="1">
                <a:solidFill>
                  <a:srgbClr val="C00000"/>
                </a:solidFill>
              </a:rPr>
              <a:t>hình</a:t>
            </a:r>
            <a:r>
              <a:rPr lang="en-US" altLang="en-US" sz="3200" b="1" dirty="0">
                <a:solidFill>
                  <a:srgbClr val="C00000"/>
                </a:solidFill>
              </a:rPr>
              <a:t> </a:t>
            </a:r>
            <a:r>
              <a:rPr lang="en-US" altLang="en-US" sz="3200" b="1" dirty="0" err="1">
                <a:solidFill>
                  <a:srgbClr val="C00000"/>
                </a:solidFill>
              </a:rPr>
              <a:t>tổ</a:t>
            </a:r>
            <a:r>
              <a:rPr lang="en-US" altLang="en-US" sz="3200" b="1" dirty="0">
                <a:solidFill>
                  <a:srgbClr val="C00000"/>
                </a:solidFill>
              </a:rPr>
              <a:t> </a:t>
            </a:r>
            <a:r>
              <a:rPr lang="en-US" altLang="en-US" sz="3200" b="1" dirty="0" err="1">
                <a:solidFill>
                  <a:srgbClr val="C00000"/>
                </a:solidFill>
              </a:rPr>
              <a:t>chức</a:t>
            </a:r>
            <a:r>
              <a:rPr lang="en-US" altLang="en-US" sz="3200" b="1" dirty="0">
                <a:solidFill>
                  <a:srgbClr val="C00000"/>
                </a:solidFill>
              </a:rPr>
              <a:t> QLDA HTTT</a:t>
            </a:r>
          </a:p>
        </p:txBody>
      </p:sp>
      <p:sp>
        <p:nvSpPr>
          <p:cNvPr id="6" name="Rectangle 3"/>
          <p:cNvSpPr>
            <a:spLocks noGrp="1" noChangeArrowheads="1"/>
          </p:cNvSpPr>
          <p:nvPr>
            <p:ph idx="4294967295"/>
          </p:nvPr>
        </p:nvSpPr>
        <p:spPr>
          <a:xfrm>
            <a:off x="381000" y="990600"/>
            <a:ext cx="8305800" cy="4187825"/>
          </a:xfrm>
        </p:spPr>
        <p:txBody>
          <a:bodyPr lIns="182880" tIns="91440"/>
          <a:lstStyle/>
          <a:p>
            <a:pPr marL="0" indent="0" algn="just" eaLnBrk="1" hangingPunct="1">
              <a:buNone/>
            </a:pP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tổ</a:t>
            </a:r>
            <a:r>
              <a:rPr lang="en-US" altLang="en-US" sz="2400" b="1" dirty="0"/>
              <a:t> </a:t>
            </a:r>
            <a:r>
              <a:rPr lang="en-US" altLang="en-US" sz="2400" b="1" dirty="0" err="1"/>
              <a:t>chức</a:t>
            </a:r>
            <a:r>
              <a:rPr lang="en-US" altLang="en-US" sz="2400" b="1" dirty="0"/>
              <a:t> </a:t>
            </a:r>
            <a:r>
              <a:rPr lang="en-US" altLang="en-US" sz="2400" b="1" dirty="0" err="1"/>
              <a:t>theo</a:t>
            </a:r>
            <a:r>
              <a:rPr lang="en-US" altLang="en-US" sz="2400" b="1" dirty="0"/>
              <a:t> </a:t>
            </a:r>
            <a:r>
              <a:rPr lang="en-US" altLang="en-US" sz="2400" b="1" dirty="0" err="1"/>
              <a:t>chức</a:t>
            </a:r>
            <a:r>
              <a:rPr lang="en-US" altLang="en-US" sz="2400" b="1" dirty="0"/>
              <a:t> </a:t>
            </a:r>
            <a:r>
              <a:rPr lang="en-US" altLang="en-US" sz="2400" b="1" dirty="0" err="1"/>
              <a:t>năng</a:t>
            </a:r>
            <a:endParaRPr lang="en-US" altLang="en-US" sz="2400" b="1"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45</a:t>
            </a:fld>
            <a:endParaRPr lang="en-US" altLang="en-US"/>
          </a:p>
        </p:txBody>
      </p:sp>
      <p:pic>
        <p:nvPicPr>
          <p:cNvPr id="10" name=" 0">
            <a:extLst>
              <a:ext uri="{FF2B5EF4-FFF2-40B4-BE49-F238E27FC236}">
                <a16:creationId xmlns:a16="http://schemas.microsoft.com/office/drawing/2014/main" id="{09238263-0EC4-4A77-B3EB-B7EBD2AA0F5C}"/>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a:xfrm>
            <a:off x="369277" y="1679575"/>
            <a:ext cx="8153400" cy="4495800"/>
          </a:xfrm>
        </p:spPr>
      </p:pic>
    </p:spTree>
    <p:extLst>
      <p:ext uri="{BB962C8B-B14F-4D97-AF65-F5344CB8AC3E}">
        <p14:creationId xmlns:p14="http://schemas.microsoft.com/office/powerpoint/2010/main" val="304652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mô</a:t>
            </a:r>
            <a:r>
              <a:rPr lang="en-US" altLang="en-US" sz="3200" b="1" dirty="0">
                <a:solidFill>
                  <a:srgbClr val="C00000"/>
                </a:solidFill>
              </a:rPr>
              <a:t> </a:t>
            </a:r>
            <a:r>
              <a:rPr lang="en-US" altLang="en-US" sz="3200" b="1" dirty="0" err="1">
                <a:solidFill>
                  <a:srgbClr val="C00000"/>
                </a:solidFill>
              </a:rPr>
              <a:t>hình</a:t>
            </a:r>
            <a:r>
              <a:rPr lang="en-US" altLang="en-US" sz="3200" b="1" dirty="0">
                <a:solidFill>
                  <a:srgbClr val="C00000"/>
                </a:solidFill>
              </a:rPr>
              <a:t> </a:t>
            </a:r>
            <a:r>
              <a:rPr lang="en-US" altLang="en-US" sz="3200" b="1" dirty="0" err="1">
                <a:solidFill>
                  <a:srgbClr val="C00000"/>
                </a:solidFill>
              </a:rPr>
              <a:t>tổ</a:t>
            </a:r>
            <a:r>
              <a:rPr lang="en-US" altLang="en-US" sz="3200" b="1" dirty="0">
                <a:solidFill>
                  <a:srgbClr val="C00000"/>
                </a:solidFill>
              </a:rPr>
              <a:t> </a:t>
            </a:r>
            <a:r>
              <a:rPr lang="en-US" altLang="en-US" sz="3200" b="1" dirty="0" err="1">
                <a:solidFill>
                  <a:srgbClr val="C00000"/>
                </a:solidFill>
              </a:rPr>
              <a:t>chức</a:t>
            </a:r>
            <a:r>
              <a:rPr lang="en-US" altLang="en-US" sz="3200" b="1" dirty="0">
                <a:solidFill>
                  <a:srgbClr val="C00000"/>
                </a:solidFill>
              </a:rPr>
              <a:t> QLDA HTTT</a:t>
            </a:r>
          </a:p>
        </p:txBody>
      </p:sp>
      <p:sp>
        <p:nvSpPr>
          <p:cNvPr id="6" name="Rectangle 3"/>
          <p:cNvSpPr>
            <a:spLocks noGrp="1" noChangeArrowheads="1"/>
          </p:cNvSpPr>
          <p:nvPr>
            <p:ph idx="4294967295"/>
          </p:nvPr>
        </p:nvSpPr>
        <p:spPr>
          <a:xfrm>
            <a:off x="381000" y="990600"/>
            <a:ext cx="8305800" cy="4187825"/>
          </a:xfrm>
        </p:spPr>
        <p:txBody>
          <a:bodyPr lIns="182880" tIns="91440"/>
          <a:lstStyle/>
          <a:p>
            <a:pPr marL="0" indent="0" algn="just" eaLnBrk="1" hangingPunct="1">
              <a:buNone/>
            </a:pPr>
            <a:r>
              <a:rPr lang="en-US" altLang="en-US" sz="2400" b="1" dirty="0" err="1"/>
              <a:t>Mô</a:t>
            </a:r>
            <a:r>
              <a:rPr lang="en-US" altLang="en-US" sz="2400" b="1" dirty="0"/>
              <a:t> </a:t>
            </a:r>
            <a:r>
              <a:rPr lang="en-US" altLang="en-US" sz="2400" b="1" dirty="0" err="1"/>
              <a:t>hình</a:t>
            </a:r>
            <a:r>
              <a:rPr lang="en-US" altLang="en-US" sz="2400" b="1" dirty="0"/>
              <a:t> </a:t>
            </a:r>
            <a:r>
              <a:rPr lang="en-US" altLang="en-US" sz="2400" b="1" dirty="0" err="1"/>
              <a:t>tổ</a:t>
            </a:r>
            <a:r>
              <a:rPr lang="en-US" altLang="en-US" sz="2400" b="1" dirty="0"/>
              <a:t> </a:t>
            </a:r>
            <a:r>
              <a:rPr lang="en-US" altLang="en-US" sz="2400" b="1" dirty="0" err="1"/>
              <a:t>chức</a:t>
            </a:r>
            <a:r>
              <a:rPr lang="en-US" altLang="en-US" sz="2400" b="1" dirty="0"/>
              <a:t> </a:t>
            </a:r>
            <a:r>
              <a:rPr lang="en-US" altLang="en-US" sz="2400" b="1" dirty="0" err="1"/>
              <a:t>quản</a:t>
            </a:r>
            <a:r>
              <a:rPr lang="en-US" altLang="en-US" sz="2400" b="1" dirty="0"/>
              <a:t> </a:t>
            </a:r>
            <a:r>
              <a:rPr lang="en-US" altLang="en-US" sz="2400" b="1" dirty="0" err="1"/>
              <a:t>lý</a:t>
            </a:r>
            <a:r>
              <a:rPr lang="en-US" altLang="en-US" sz="2400" b="1" dirty="0"/>
              <a:t> </a:t>
            </a:r>
            <a:r>
              <a:rPr lang="en-US" altLang="en-US" sz="2400" b="1" dirty="0" err="1"/>
              <a:t>theo</a:t>
            </a:r>
            <a:r>
              <a:rPr lang="en-US" altLang="en-US" sz="2400" b="1" dirty="0"/>
              <a:t> </a:t>
            </a:r>
            <a:r>
              <a:rPr lang="en-US" altLang="en-US" sz="2400" b="1" dirty="0" err="1"/>
              <a:t>dự</a:t>
            </a:r>
            <a:r>
              <a:rPr lang="en-US" altLang="en-US" sz="2400" b="1" dirty="0"/>
              <a:t> </a:t>
            </a:r>
            <a:r>
              <a:rPr lang="en-US" altLang="en-US" sz="2400" b="1" dirty="0" err="1"/>
              <a:t>án</a:t>
            </a:r>
            <a:endParaRPr lang="en-US" altLang="en-US" sz="2400" b="1"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46</a:t>
            </a:fld>
            <a:endParaRPr lang="en-US" altLang="en-US"/>
          </a:p>
        </p:txBody>
      </p:sp>
      <p:pic>
        <p:nvPicPr>
          <p:cNvPr id="8" name=" 0">
            <a:extLst>
              <a:ext uri="{FF2B5EF4-FFF2-40B4-BE49-F238E27FC236}">
                <a16:creationId xmlns:a16="http://schemas.microsoft.com/office/drawing/2014/main" id="{FCB62DDC-F223-49DE-8D56-4653C11406D8}"/>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a:xfrm>
            <a:off x="838200" y="1656129"/>
            <a:ext cx="7391400" cy="4953000"/>
          </a:xfrm>
        </p:spPr>
      </p:pic>
    </p:spTree>
    <p:extLst>
      <p:ext uri="{BB962C8B-B14F-4D97-AF65-F5344CB8AC3E}">
        <p14:creationId xmlns:p14="http://schemas.microsoft.com/office/powerpoint/2010/main" val="4206235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9525000" cy="914400"/>
          </a:xfrm>
          <a:noFill/>
        </p:spPr>
        <p:txBody>
          <a:bodyPr/>
          <a:lstStyle/>
          <a:p>
            <a:pPr algn="l" eaLnBrk="1" hangingPunct="1"/>
            <a:r>
              <a:rPr lang="en-US" altLang="en-US" sz="3200" b="1" dirty="0">
                <a:solidFill>
                  <a:srgbClr val="C00000"/>
                </a:solidFill>
              </a:rPr>
              <a:t> </a:t>
            </a:r>
            <a:r>
              <a:rPr lang="en-US" altLang="en-US" sz="3200" b="1" dirty="0" err="1">
                <a:solidFill>
                  <a:srgbClr val="C00000"/>
                </a:solidFill>
              </a:rPr>
              <a:t>Nguồn</a:t>
            </a:r>
            <a:r>
              <a:rPr lang="en-US" altLang="en-US" sz="3200" b="1" dirty="0">
                <a:solidFill>
                  <a:srgbClr val="C00000"/>
                </a:solidFill>
              </a:rPr>
              <a:t> </a:t>
            </a:r>
            <a:r>
              <a:rPr lang="en-US" altLang="en-US" sz="3200" b="1" dirty="0" err="1">
                <a:solidFill>
                  <a:srgbClr val="C00000"/>
                </a:solidFill>
              </a:rPr>
              <a:t>nhân</a:t>
            </a:r>
            <a:r>
              <a:rPr lang="en-US" altLang="en-US" sz="3200" b="1" dirty="0">
                <a:solidFill>
                  <a:srgbClr val="C00000"/>
                </a:solidFill>
              </a:rPr>
              <a:t> </a:t>
            </a:r>
            <a:r>
              <a:rPr lang="en-US" altLang="en-US" sz="3200" b="1" dirty="0" err="1">
                <a:solidFill>
                  <a:srgbClr val="C00000"/>
                </a:solidFill>
              </a:rPr>
              <a:t>lực</a:t>
            </a:r>
            <a:r>
              <a:rPr lang="en-US" altLang="en-US" sz="3200" b="1" dirty="0">
                <a:solidFill>
                  <a:srgbClr val="C00000"/>
                </a:solidFill>
              </a:rPr>
              <a:t> QLDA HTTT</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47</a:t>
            </a:fld>
            <a:endParaRPr lang="en-US" altLang="en-US"/>
          </a:p>
        </p:txBody>
      </p:sp>
      <p:pic>
        <p:nvPicPr>
          <p:cNvPr id="3" name="Picture 2">
            <a:extLst>
              <a:ext uri="{FF2B5EF4-FFF2-40B4-BE49-F238E27FC236}">
                <a16:creationId xmlns:a16="http://schemas.microsoft.com/office/drawing/2014/main" id="{C575CF34-372F-42E8-99A1-460A77A64BD6}"/>
              </a:ext>
            </a:extLst>
          </p:cNvPr>
          <p:cNvPicPr>
            <a:picLocks noChangeAspect="1"/>
          </p:cNvPicPr>
          <p:nvPr/>
        </p:nvPicPr>
        <p:blipFill>
          <a:blip r:embed="rId4"/>
          <a:stretch>
            <a:fillRect/>
          </a:stretch>
        </p:blipFill>
        <p:spPr>
          <a:xfrm>
            <a:off x="533400" y="1256402"/>
            <a:ext cx="8458200" cy="4991997"/>
          </a:xfrm>
          <a:prstGeom prst="rect">
            <a:avLst/>
          </a:prstGeom>
        </p:spPr>
      </p:pic>
    </p:spTree>
    <p:extLst>
      <p:ext uri="{BB962C8B-B14F-4D97-AF65-F5344CB8AC3E}">
        <p14:creationId xmlns:p14="http://schemas.microsoft.com/office/powerpoint/2010/main" val="3785390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9525000" cy="914400"/>
          </a:xfrm>
          <a:noFill/>
        </p:spPr>
        <p:txBody>
          <a:bodyPr/>
          <a:lstStyle/>
          <a:p>
            <a:pPr algn="l" eaLnBrk="1" hangingPunct="1"/>
            <a:r>
              <a:rPr lang="en-US" altLang="en-US" sz="3200" b="1" dirty="0">
                <a:solidFill>
                  <a:srgbClr val="C00000"/>
                </a:solidFill>
              </a:rPr>
              <a:t> </a:t>
            </a:r>
            <a:r>
              <a:rPr lang="en-US" altLang="en-US" sz="3200" b="1" dirty="0" err="1">
                <a:solidFill>
                  <a:srgbClr val="C00000"/>
                </a:solidFill>
              </a:rPr>
              <a:t>Nguồn</a:t>
            </a:r>
            <a:r>
              <a:rPr lang="en-US" altLang="en-US" sz="3200" b="1" dirty="0">
                <a:solidFill>
                  <a:srgbClr val="C00000"/>
                </a:solidFill>
              </a:rPr>
              <a:t> </a:t>
            </a:r>
            <a:r>
              <a:rPr lang="en-US" altLang="en-US" sz="3200" b="1" dirty="0" err="1">
                <a:solidFill>
                  <a:srgbClr val="C00000"/>
                </a:solidFill>
              </a:rPr>
              <a:t>nhân</a:t>
            </a:r>
            <a:r>
              <a:rPr lang="en-US" altLang="en-US" sz="3200" b="1" dirty="0">
                <a:solidFill>
                  <a:srgbClr val="C00000"/>
                </a:solidFill>
              </a:rPr>
              <a:t> </a:t>
            </a:r>
            <a:r>
              <a:rPr lang="en-US" altLang="en-US" sz="3200" b="1" dirty="0" err="1">
                <a:solidFill>
                  <a:srgbClr val="C00000"/>
                </a:solidFill>
              </a:rPr>
              <a:t>lực</a:t>
            </a:r>
            <a:r>
              <a:rPr lang="en-US" altLang="en-US" sz="3200" b="1" dirty="0">
                <a:solidFill>
                  <a:srgbClr val="C00000"/>
                </a:solidFill>
              </a:rPr>
              <a:t> QLDA HTTT</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48</a:t>
            </a:fld>
            <a:endParaRPr lang="en-US" altLang="en-US"/>
          </a:p>
        </p:txBody>
      </p:sp>
      <p:pic>
        <p:nvPicPr>
          <p:cNvPr id="5" name="Picture 2">
            <a:extLst>
              <a:ext uri="{FF2B5EF4-FFF2-40B4-BE49-F238E27FC236}">
                <a16:creationId xmlns:a16="http://schemas.microsoft.com/office/drawing/2014/main" id="{BADB5563-1955-42D9-9518-D4263E4B7E2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720969" y="928688"/>
            <a:ext cx="7788711" cy="5828151"/>
          </a:xfrm>
          <a:noFill/>
        </p:spPr>
      </p:pic>
    </p:spTree>
    <p:extLst>
      <p:ext uri="{BB962C8B-B14F-4D97-AF65-F5344CB8AC3E}">
        <p14:creationId xmlns:p14="http://schemas.microsoft.com/office/powerpoint/2010/main" val="1130435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990600"/>
            <a:ext cx="8305800" cy="4187825"/>
          </a:xfrm>
        </p:spPr>
        <p:txBody>
          <a:bodyPr lIns="182880" tIns="91440"/>
          <a:lstStyle/>
          <a:p>
            <a:pPr marL="0" indent="0">
              <a:buNone/>
            </a:pPr>
            <a:r>
              <a:rPr lang="en-US" sz="2400" b="1" dirty="0" err="1">
                <a:solidFill>
                  <a:srgbClr val="0070C0"/>
                </a:solidFill>
              </a:rPr>
              <a:t>Các</a:t>
            </a:r>
            <a:r>
              <a:rPr lang="en-US" sz="2400" b="1" dirty="0">
                <a:solidFill>
                  <a:srgbClr val="0070C0"/>
                </a:solidFill>
              </a:rPr>
              <a:t> </a:t>
            </a:r>
            <a:r>
              <a:rPr lang="en-US" sz="2400" b="1" dirty="0" err="1">
                <a:solidFill>
                  <a:srgbClr val="0070C0"/>
                </a:solidFill>
              </a:rPr>
              <a:t>bên</a:t>
            </a:r>
            <a:r>
              <a:rPr lang="en-US" sz="2400" b="1" dirty="0">
                <a:solidFill>
                  <a:srgbClr val="0070C0"/>
                </a:solidFill>
              </a:rPr>
              <a:t> </a:t>
            </a:r>
            <a:r>
              <a:rPr lang="en-US" sz="2400" b="1" dirty="0" err="1">
                <a:solidFill>
                  <a:srgbClr val="0070C0"/>
                </a:solidFill>
              </a:rPr>
              <a:t>tham</a:t>
            </a:r>
            <a:r>
              <a:rPr lang="en-US" sz="2400" b="1" dirty="0">
                <a:solidFill>
                  <a:srgbClr val="0070C0"/>
                </a:solidFill>
              </a:rPr>
              <a:t> </a:t>
            </a:r>
            <a:r>
              <a:rPr lang="en-US" sz="2400" b="1" dirty="0" err="1">
                <a:solidFill>
                  <a:srgbClr val="0070C0"/>
                </a:solidFill>
              </a:rPr>
              <a:t>gia</a:t>
            </a:r>
            <a:r>
              <a:rPr lang="en-US" sz="2400" b="1" dirty="0">
                <a:solidFill>
                  <a:srgbClr val="0070C0"/>
                </a:solidFill>
              </a:rPr>
              <a:t> (Stakeholders) </a:t>
            </a:r>
          </a:p>
          <a:p>
            <a:r>
              <a:rPr lang="vi-VN" sz="2400" dirty="0"/>
              <a:t>Các bên tham gia là tất cả những ai có liên quan hoặc bị ảnh hưởng bởi các hoạt động của dự án. </a:t>
            </a:r>
          </a:p>
          <a:p>
            <a:r>
              <a:rPr lang="en-US" sz="2400" dirty="0" err="1"/>
              <a:t>Các</a:t>
            </a:r>
            <a:r>
              <a:rPr lang="en-US" sz="2400" dirty="0"/>
              <a:t> </a:t>
            </a:r>
            <a:r>
              <a:rPr lang="en-US" sz="2400" dirty="0" err="1"/>
              <a:t>bên</a:t>
            </a:r>
            <a:r>
              <a:rPr lang="en-US" sz="2400" dirty="0"/>
              <a:t> </a:t>
            </a:r>
            <a:r>
              <a:rPr lang="en-US" sz="2400" dirty="0" err="1"/>
              <a:t>tham</a:t>
            </a:r>
            <a:r>
              <a:rPr lang="en-US" sz="2400" dirty="0"/>
              <a:t> </a:t>
            </a:r>
            <a:r>
              <a:rPr lang="en-US" sz="2400" dirty="0" err="1"/>
              <a:t>gia</a:t>
            </a:r>
            <a:r>
              <a:rPr lang="en-US" sz="2400" dirty="0"/>
              <a:t> bao </a:t>
            </a:r>
            <a:r>
              <a:rPr lang="en-US" sz="2400" dirty="0" err="1"/>
              <a:t>gồm</a:t>
            </a:r>
            <a:r>
              <a:rPr lang="en-US" sz="2400" dirty="0"/>
              <a:t>: </a:t>
            </a:r>
          </a:p>
          <a:p>
            <a:pPr lvl="1"/>
            <a:r>
              <a:rPr lang="vi-VN" sz="2200" dirty="0"/>
              <a:t>Người Quản lý dự án </a:t>
            </a:r>
          </a:p>
          <a:p>
            <a:pPr lvl="1"/>
            <a:r>
              <a:rPr lang="en-US" sz="2200" dirty="0" err="1"/>
              <a:t>Nhà</a:t>
            </a:r>
            <a:r>
              <a:rPr lang="en-US" sz="2200" dirty="0"/>
              <a:t> </a:t>
            </a:r>
            <a:r>
              <a:rPr lang="en-US" sz="2200" dirty="0" err="1"/>
              <a:t>tài</a:t>
            </a:r>
            <a:r>
              <a:rPr lang="en-US" sz="2200" dirty="0"/>
              <a:t> </a:t>
            </a:r>
            <a:r>
              <a:rPr lang="en-US" sz="2200" dirty="0" err="1"/>
              <a:t>trợ</a:t>
            </a:r>
            <a:r>
              <a:rPr lang="en-US" sz="2200" dirty="0"/>
              <a:t>, </a:t>
            </a:r>
          </a:p>
          <a:p>
            <a:pPr lvl="1"/>
            <a:r>
              <a:rPr lang="en-US" sz="2200" dirty="0" err="1"/>
              <a:t>Tổ</a:t>
            </a:r>
            <a:r>
              <a:rPr lang="en-US" sz="2200" dirty="0"/>
              <a:t> </a:t>
            </a:r>
            <a:r>
              <a:rPr lang="en-US" sz="2200" dirty="0" err="1"/>
              <a:t>dự</a:t>
            </a:r>
            <a:r>
              <a:rPr lang="en-US" sz="2200" dirty="0"/>
              <a:t> </a:t>
            </a:r>
            <a:r>
              <a:rPr lang="en-US" sz="2200" dirty="0" err="1"/>
              <a:t>án</a:t>
            </a:r>
            <a:r>
              <a:rPr lang="en-US" sz="2200" dirty="0"/>
              <a:t>: </a:t>
            </a:r>
          </a:p>
          <a:p>
            <a:pPr lvl="1"/>
            <a:r>
              <a:rPr lang="vi-VN" sz="2200" dirty="0"/>
              <a:t>Trưởng Nhóm kỹ thuật. </a:t>
            </a:r>
          </a:p>
          <a:p>
            <a:pPr lvl="1"/>
            <a:r>
              <a:rPr lang="vi-VN" sz="2200" dirty="0"/>
              <a:t>Các trưởng nhóm. </a:t>
            </a:r>
          </a:p>
          <a:p>
            <a:pPr lvl="1"/>
            <a:r>
              <a:rPr lang="en-US" sz="2200" dirty="0" err="1"/>
              <a:t>Các</a:t>
            </a:r>
            <a:r>
              <a:rPr lang="en-US" sz="2200" dirty="0"/>
              <a:t> </a:t>
            </a:r>
            <a:r>
              <a:rPr lang="en-US" sz="2200" dirty="0" err="1"/>
              <a:t>nhóm</a:t>
            </a:r>
            <a:r>
              <a:rPr lang="en-US" sz="2200" dirty="0"/>
              <a:t> </a:t>
            </a:r>
            <a:r>
              <a:rPr lang="en-US" sz="2200" dirty="0" err="1"/>
              <a:t>triển</a:t>
            </a:r>
            <a:r>
              <a:rPr lang="en-US" sz="2200" dirty="0"/>
              <a:t> </a:t>
            </a:r>
            <a:r>
              <a:rPr lang="en-US" sz="2200" dirty="0" err="1"/>
              <a:t>khai</a:t>
            </a:r>
            <a:r>
              <a:rPr lang="en-US" sz="2200" dirty="0"/>
              <a:t>. </a:t>
            </a:r>
          </a:p>
          <a:p>
            <a:pPr lvl="1"/>
            <a:r>
              <a:rPr lang="vi-VN" sz="2200" dirty="0"/>
              <a:t>Khách hàng, Người dùng.</a:t>
            </a:r>
            <a:r>
              <a:rPr lang="en-US" sz="2200" dirty="0"/>
              <a:t>.</a:t>
            </a:r>
            <a:r>
              <a:rPr lang="vi-VN" sz="2200" dirty="0"/>
              <a:t>. </a:t>
            </a:r>
          </a:p>
          <a:p>
            <a:pPr lvl="1"/>
            <a:r>
              <a:rPr lang="en-US" sz="2200" dirty="0" err="1"/>
              <a:t>Nhà</a:t>
            </a:r>
            <a:r>
              <a:rPr lang="en-US" sz="2200" dirty="0"/>
              <a:t> </a:t>
            </a:r>
            <a:r>
              <a:rPr lang="en-US" sz="2200" dirty="0" err="1"/>
              <a:t>cung</a:t>
            </a:r>
            <a:r>
              <a:rPr lang="en-US" sz="2200" dirty="0"/>
              <a:t> </a:t>
            </a:r>
            <a:r>
              <a:rPr lang="en-US" sz="2200" dirty="0" err="1"/>
              <a:t>cấp</a:t>
            </a:r>
            <a:r>
              <a:rPr lang="en-US" sz="2200" dirty="0"/>
              <a:t> </a:t>
            </a:r>
          </a:p>
          <a:p>
            <a:pPr lvl="1"/>
            <a:endParaRPr lang="vi-VN" sz="2000" dirty="0"/>
          </a:p>
        </p:txBody>
      </p:sp>
      <p:sp>
        <p:nvSpPr>
          <p:cNvPr id="5" name="Rectangle 2"/>
          <p:cNvSpPr>
            <a:spLocks noGrp="1" noChangeArrowheads="1"/>
          </p:cNvSpPr>
          <p:nvPr>
            <p:ph type="title"/>
          </p:nvPr>
        </p:nvSpPr>
        <p:spPr>
          <a:xfrm>
            <a:off x="381000" y="-32657"/>
            <a:ext cx="9220200" cy="914400"/>
          </a:xfrm>
          <a:noFill/>
        </p:spPr>
        <p:txBody>
          <a:bodyPr/>
          <a:lstStyle/>
          <a:p>
            <a:pPr algn="l"/>
            <a:r>
              <a:rPr lang="en-US" altLang="en-US" sz="3600" b="1" dirty="0" err="1">
                <a:solidFill>
                  <a:srgbClr val="C00000"/>
                </a:solidFill>
              </a:rPr>
              <a:t>Nguồn</a:t>
            </a:r>
            <a:r>
              <a:rPr lang="en-US" altLang="en-US" sz="3600" b="1" dirty="0">
                <a:solidFill>
                  <a:srgbClr val="C00000"/>
                </a:solidFill>
              </a:rPr>
              <a:t> </a:t>
            </a:r>
            <a:r>
              <a:rPr lang="en-US" altLang="en-US" sz="3600" b="1" dirty="0" err="1">
                <a:solidFill>
                  <a:srgbClr val="C00000"/>
                </a:solidFill>
              </a:rPr>
              <a:t>nhân</a:t>
            </a:r>
            <a:r>
              <a:rPr lang="en-US" altLang="en-US" sz="3600" b="1" dirty="0">
                <a:solidFill>
                  <a:srgbClr val="C00000"/>
                </a:solidFill>
              </a:rPr>
              <a:t> </a:t>
            </a:r>
            <a:r>
              <a:rPr lang="en-US" altLang="en-US" sz="3600" b="1" dirty="0" err="1">
                <a:solidFill>
                  <a:srgbClr val="C00000"/>
                </a:solidFill>
              </a:rPr>
              <a:t>lực</a:t>
            </a:r>
            <a:r>
              <a:rPr lang="en-US" altLang="en-US" sz="3600" b="1" dirty="0">
                <a:solidFill>
                  <a:srgbClr val="C00000"/>
                </a:solidFill>
              </a:rPr>
              <a:t> QLDA HTTT</a:t>
            </a: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3512" t="26191" r="21428" b="12699"/>
          <a:stretch/>
        </p:blipFill>
        <p:spPr bwMode="auto">
          <a:xfrm>
            <a:off x="4337507" y="2438399"/>
            <a:ext cx="4777463" cy="3976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49</a:t>
            </a:fld>
            <a:endParaRPr lang="en-US" altLang="en-US"/>
          </a:p>
        </p:txBody>
      </p:sp>
    </p:spTree>
    <p:extLst>
      <p:ext uri="{BB962C8B-B14F-4D97-AF65-F5344CB8AC3E}">
        <p14:creationId xmlns:p14="http://schemas.microsoft.com/office/powerpoint/2010/main" val="108201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sp>
        <p:nvSpPr>
          <p:cNvPr id="6" name="Rectangle 3"/>
          <p:cNvSpPr>
            <a:spLocks noGrp="1" noChangeArrowheads="1"/>
          </p:cNvSpPr>
          <p:nvPr>
            <p:ph idx="4294967295"/>
          </p:nvPr>
        </p:nvSpPr>
        <p:spPr>
          <a:xfrm>
            <a:off x="381000" y="914400"/>
            <a:ext cx="8305800" cy="4187825"/>
          </a:xfrm>
        </p:spPr>
        <p:txBody>
          <a:bodyPr lIns="182880" tIns="91440"/>
          <a:lstStyle/>
          <a:p>
            <a:pPr marL="68263" indent="0">
              <a:buNone/>
            </a:pPr>
            <a:r>
              <a:rPr lang="en-US" sz="2400" b="1">
                <a:solidFill>
                  <a:srgbClr val="C00000"/>
                </a:solidFill>
              </a:rPr>
              <a:t>Ví dụ 1: Quản lý sản xuất trong một nhà máy</a:t>
            </a:r>
          </a:p>
          <a:p>
            <a:pPr marL="465138" indent="-396875"/>
            <a:r>
              <a:rPr lang="en-US" sz="2400" b="1"/>
              <a:t>C</a:t>
            </a:r>
            <a:r>
              <a:rPr lang="vi-VN" sz="2400" b="1"/>
              <a:t>hủ thể quản l</a:t>
            </a:r>
            <a:r>
              <a:rPr lang="en-US" sz="2400" b="1"/>
              <a:t>ý</a:t>
            </a:r>
            <a:r>
              <a:rPr lang="vi-VN" sz="2400" b="1"/>
              <a:t> (người quản l</a:t>
            </a:r>
            <a:r>
              <a:rPr lang="en-US" sz="2400" b="1"/>
              <a:t>ý</a:t>
            </a:r>
            <a:r>
              <a:rPr lang="vi-VN" sz="2400" b="1"/>
              <a:t>)</a:t>
            </a:r>
            <a:r>
              <a:rPr lang="en-US" sz="2400" b="1"/>
              <a:t>:</a:t>
            </a:r>
          </a:p>
          <a:p>
            <a:pPr marL="976313" lvl="1" indent="-508000"/>
            <a:r>
              <a:rPr lang="en-US" sz="2000"/>
              <a:t>Ban giám đốc (đứng đầu là giám đốc)</a:t>
            </a:r>
            <a:endParaRPr lang="vi-VN" sz="2000"/>
          </a:p>
          <a:p>
            <a:pPr marL="465138" indent="-396875"/>
            <a:r>
              <a:rPr lang="en-US" sz="2400" b="1"/>
              <a:t>Đ</a:t>
            </a:r>
            <a:r>
              <a:rPr lang="vi-VN" sz="2400" b="1"/>
              <a:t>ối tượng quản l</a:t>
            </a:r>
            <a:r>
              <a:rPr lang="en-US" sz="2400" b="1"/>
              <a:t>ý</a:t>
            </a:r>
            <a:r>
              <a:rPr lang="vi-VN" sz="2400" b="1"/>
              <a:t> (người bị quản l</a:t>
            </a:r>
            <a:r>
              <a:rPr lang="en-US" sz="2400" b="1"/>
              <a:t>ý</a:t>
            </a:r>
            <a:r>
              <a:rPr lang="vi-VN" sz="2400" b="1"/>
              <a:t>)</a:t>
            </a:r>
            <a:r>
              <a:rPr lang="en-US" sz="2400" b="1"/>
              <a:t>:</a:t>
            </a:r>
          </a:p>
          <a:p>
            <a:pPr marL="1033463" lvl="1" indent="-565150"/>
            <a:r>
              <a:rPr lang="en-US" sz="2000"/>
              <a:t>Cán bộ, công nhân, nhân viên</a:t>
            </a:r>
            <a:endParaRPr lang="vi-VN" sz="2000"/>
          </a:p>
          <a:p>
            <a:pPr marL="465138" indent="-396875"/>
            <a:r>
              <a:rPr lang="en-US" sz="2400" b="1"/>
              <a:t>M</a:t>
            </a:r>
            <a:r>
              <a:rPr lang="vi-VN" sz="2400" b="1"/>
              <a:t>ục ti</a:t>
            </a:r>
            <a:r>
              <a:rPr lang="en-US" sz="2400" b="1"/>
              <a:t>ê</a:t>
            </a:r>
            <a:r>
              <a:rPr lang="vi-VN" sz="2400" b="1"/>
              <a:t>u cần đạt được</a:t>
            </a:r>
            <a:endParaRPr lang="en-US" sz="2400" b="1"/>
          </a:p>
          <a:p>
            <a:pPr marL="1033463" lvl="1" indent="-565150"/>
            <a:r>
              <a:rPr lang="en-US" sz="2000"/>
              <a:t>Tăng năng suất lao động</a:t>
            </a:r>
          </a:p>
          <a:p>
            <a:pPr marL="1033463" lvl="1" indent="-565150"/>
            <a:r>
              <a:rPr lang="en-US" sz="2000"/>
              <a:t>Hạ giá thành sản phẩm</a:t>
            </a:r>
          </a:p>
          <a:p>
            <a:pPr marL="1033463" lvl="1" indent="-565150"/>
            <a:r>
              <a:rPr lang="en-US" sz="2000"/>
              <a:t>Qui ra được các chỉ tiêu hoặc con số cụ thể theo định kỳ</a:t>
            </a:r>
            <a:endParaRPr lang="vi-VN" sz="2000"/>
          </a:p>
          <a:p>
            <a:pPr marL="465138" indent="-396875"/>
            <a:r>
              <a:rPr lang="en-US" sz="2400" b="1"/>
              <a:t>Mô</a:t>
            </a:r>
            <a:r>
              <a:rPr lang="vi-VN" sz="2400" b="1"/>
              <a:t>i trường quản </a:t>
            </a:r>
            <a:r>
              <a:rPr lang="en-US" sz="2400" b="1"/>
              <a:t>lý</a:t>
            </a:r>
          </a:p>
          <a:p>
            <a:pPr marL="1033463" lvl="1" indent="-633413"/>
            <a:r>
              <a:rPr lang="en-US" sz="2000"/>
              <a:t>Điều kiện làm việc trong nhà máy</a:t>
            </a:r>
          </a:p>
          <a:p>
            <a:pPr marL="1033463" lvl="1" indent="-633413"/>
            <a:r>
              <a:rPr lang="en-US" sz="2000"/>
              <a:t>Điều kiện sinh hoạt, đi lại trong thành phố</a:t>
            </a:r>
          </a:p>
          <a:p>
            <a:pPr marL="1033463" lvl="1" indent="-633413"/>
            <a:r>
              <a:rPr lang="en-US" sz="2000"/>
              <a:t>Tình hình chính trị, xã hội của nhà nước</a:t>
            </a:r>
          </a:p>
          <a:p>
            <a:pPr marL="1033463" lvl="1" indent="-633413"/>
            <a:r>
              <a:rPr lang="en-US" sz="2000"/>
              <a:t>Ảnh hưởng của thế giới</a:t>
            </a:r>
          </a:p>
          <a:p>
            <a:pPr marL="1033463" lvl="1" indent="-633413"/>
            <a:r>
              <a:rPr lang="en-US" sz="2000">
                <a:solidFill>
                  <a:schemeClr val="bg1"/>
                </a:solidFill>
              </a:rPr>
              <a:t>Ảnh hưởng của tự nhiên, của khí hậu</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a:t>
            </a:fld>
            <a:endParaRPr lang="en-US" altLang="en-US"/>
          </a:p>
        </p:txBody>
      </p:sp>
    </p:spTree>
    <p:extLst>
      <p:ext uri="{BB962C8B-B14F-4D97-AF65-F5344CB8AC3E}">
        <p14:creationId xmlns:p14="http://schemas.microsoft.com/office/powerpoint/2010/main" val="302969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fade">
                                      <p:cBhvr>
                                        <p:cTn id="57" dur="500"/>
                                        <p:tgtEl>
                                          <p:spTgt spid="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fade">
                                      <p:cBhvr>
                                        <p:cTn id="62" dur="500"/>
                                        <p:tgtEl>
                                          <p:spTgt spid="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fade">
                                      <p:cBhvr>
                                        <p:cTn id="67" dur="500"/>
                                        <p:tgtEl>
                                          <p:spTgt spid="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Effect transition="in" filter="fade">
                                      <p:cBhvr>
                                        <p:cTn id="72"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175846" y="893519"/>
            <a:ext cx="8305800" cy="4187825"/>
          </a:xfrm>
        </p:spPr>
        <p:txBody>
          <a:bodyPr lIns="182880" tIns="91440"/>
          <a:lstStyle/>
          <a:p>
            <a:pPr marL="0" indent="0" algn="just">
              <a:buNone/>
            </a:pPr>
            <a:r>
              <a:rPr lang="vi-VN" sz="2400" b="1" dirty="0"/>
              <a:t>Người quản lý dự án</a:t>
            </a:r>
            <a:r>
              <a:rPr lang="en-US" sz="2400" b="1" dirty="0"/>
              <a:t> HTTT</a:t>
            </a:r>
            <a:r>
              <a:rPr lang="vi-VN" sz="2400" b="1" dirty="0"/>
              <a:t>: </a:t>
            </a:r>
          </a:p>
          <a:p>
            <a:pPr algn="just"/>
            <a:r>
              <a:rPr lang="vi-VN" sz="2400" dirty="0"/>
              <a:t>Những người có trách nhiệm quản lý các quá trình của dự án và áp dụng các công cụ và kỹ thuật được sử dụng để thực hiện các hoạt động của dự án.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50</a:t>
            </a:fld>
            <a:endParaRPr lang="en-US" altLang="en-US"/>
          </a:p>
        </p:txBody>
      </p:sp>
      <p:graphicFrame>
        <p:nvGraphicFramePr>
          <p:cNvPr id="5" name="Table 4">
            <a:extLst>
              <a:ext uri="{FF2B5EF4-FFF2-40B4-BE49-F238E27FC236}">
                <a16:creationId xmlns:a16="http://schemas.microsoft.com/office/drawing/2014/main" id="{CCB20FD8-C086-4E81-B6D4-8B8755D3939A}"/>
              </a:ext>
            </a:extLst>
          </p:cNvPr>
          <p:cNvGraphicFramePr>
            <a:graphicFrameLocks noGrp="1"/>
          </p:cNvGraphicFramePr>
          <p:nvPr>
            <p:extLst>
              <p:ext uri="{D42A27DB-BD31-4B8C-83A1-F6EECF244321}">
                <p14:modId xmlns:p14="http://schemas.microsoft.com/office/powerpoint/2010/main" val="3725803998"/>
              </p:ext>
            </p:extLst>
          </p:nvPr>
        </p:nvGraphicFramePr>
        <p:xfrm>
          <a:off x="685800" y="2579122"/>
          <a:ext cx="7955194" cy="4114755"/>
        </p:xfrm>
        <a:graphic>
          <a:graphicData uri="http://schemas.openxmlformats.org/drawingml/2006/table">
            <a:tbl>
              <a:tblPr firstRow="1" bandRow="1">
                <a:tableStyleId>{E8B1032C-EA38-4F05-BA0D-38AFFFC7BED3}</a:tableStyleId>
              </a:tblPr>
              <a:tblGrid>
                <a:gridCol w="3977597">
                  <a:extLst>
                    <a:ext uri="{9D8B030D-6E8A-4147-A177-3AD203B41FA5}">
                      <a16:colId xmlns:a16="http://schemas.microsoft.com/office/drawing/2014/main" val="20000"/>
                    </a:ext>
                  </a:extLst>
                </a:gridCol>
                <a:gridCol w="3977597">
                  <a:extLst>
                    <a:ext uri="{9D8B030D-6E8A-4147-A177-3AD203B41FA5}">
                      <a16:colId xmlns:a16="http://schemas.microsoft.com/office/drawing/2014/main" val="20001"/>
                    </a:ext>
                  </a:extLst>
                </a:gridCol>
              </a:tblGrid>
              <a:tr h="457195">
                <a:tc>
                  <a:txBody>
                    <a:bodyPr/>
                    <a:lstStyle/>
                    <a:p>
                      <a:r>
                        <a:rPr lang="en-US" dirty="0" err="1"/>
                        <a:t>Hiệu</a:t>
                      </a:r>
                      <a:r>
                        <a:rPr lang="en-US" baseline="0" dirty="0"/>
                        <a:t> </a:t>
                      </a:r>
                      <a:r>
                        <a:rPr lang="en-US" baseline="0" dirty="0" err="1"/>
                        <a:t>quả</a:t>
                      </a:r>
                      <a:endParaRPr lang="en-US" dirty="0"/>
                    </a:p>
                  </a:txBody>
                  <a:tcPr/>
                </a:tc>
                <a:tc>
                  <a:txBody>
                    <a:bodyPr/>
                    <a:lstStyle/>
                    <a:p>
                      <a:r>
                        <a:rPr lang="en-US" dirty="0" err="1"/>
                        <a:t>Kém</a:t>
                      </a:r>
                      <a:r>
                        <a:rPr lang="en-US" baseline="0" dirty="0"/>
                        <a:t> </a:t>
                      </a:r>
                      <a:r>
                        <a:rPr lang="en-US" baseline="0" dirty="0" err="1"/>
                        <a:t>hiệu</a:t>
                      </a:r>
                      <a:r>
                        <a:rPr lang="en-US" baseline="0" dirty="0"/>
                        <a:t> </a:t>
                      </a:r>
                      <a:r>
                        <a:rPr lang="en-US" baseline="0" dirty="0" err="1"/>
                        <a:t>quả</a:t>
                      </a:r>
                      <a:endParaRPr lang="en-US" dirty="0"/>
                    </a:p>
                  </a:txBody>
                  <a:tcPr/>
                </a:tc>
                <a:extLst>
                  <a:ext uri="{0D108BD9-81ED-4DB2-BD59-A6C34878D82A}">
                    <a16:rowId xmlns:a16="http://schemas.microsoft.com/office/drawing/2014/main" val="10000"/>
                  </a:ext>
                </a:extLst>
              </a:tr>
              <a:tr h="457195">
                <a:tc>
                  <a:txBody>
                    <a:bodyPr/>
                    <a:lstStyle/>
                    <a:p>
                      <a:r>
                        <a:rPr lang="en-US" dirty="0" err="1"/>
                        <a:t>Gương</a:t>
                      </a:r>
                      <a:r>
                        <a:rPr lang="en-US" baseline="0" dirty="0"/>
                        <a:t> </a:t>
                      </a:r>
                      <a:r>
                        <a:rPr lang="en-US" baseline="0" dirty="0" err="1"/>
                        <a:t>mẫu</a:t>
                      </a:r>
                      <a:endParaRPr lang="en-US" dirty="0"/>
                    </a:p>
                  </a:txBody>
                  <a:tcPr/>
                </a:tc>
                <a:tc>
                  <a:txBody>
                    <a:bodyPr/>
                    <a:lstStyle/>
                    <a:p>
                      <a:r>
                        <a:rPr lang="en-US" dirty="0" err="1"/>
                        <a:t>Thiếu</a:t>
                      </a:r>
                      <a:r>
                        <a:rPr lang="en-US" dirty="0"/>
                        <a:t> </a:t>
                      </a:r>
                      <a:r>
                        <a:rPr lang="en-US" dirty="0" err="1"/>
                        <a:t>gương</a:t>
                      </a:r>
                      <a:r>
                        <a:rPr lang="en-US" baseline="0" dirty="0"/>
                        <a:t> </a:t>
                      </a:r>
                      <a:r>
                        <a:rPr lang="en-US" baseline="0" dirty="0" err="1"/>
                        <a:t>mẫu</a:t>
                      </a:r>
                      <a:endParaRPr lang="en-US" dirty="0"/>
                    </a:p>
                  </a:txBody>
                  <a:tcPr/>
                </a:tc>
                <a:extLst>
                  <a:ext uri="{0D108BD9-81ED-4DB2-BD59-A6C34878D82A}">
                    <a16:rowId xmlns:a16="http://schemas.microsoft.com/office/drawing/2014/main" val="10001"/>
                  </a:ext>
                </a:extLst>
              </a:tr>
              <a:tr h="457195">
                <a:tc>
                  <a:txBody>
                    <a:bodyPr/>
                    <a:lstStyle/>
                    <a:p>
                      <a:r>
                        <a:rPr lang="en-US" dirty="0" err="1"/>
                        <a:t>Có</a:t>
                      </a:r>
                      <a:r>
                        <a:rPr lang="en-US" baseline="0" dirty="0"/>
                        <a:t> </a:t>
                      </a:r>
                      <a:r>
                        <a:rPr lang="en-US" baseline="0" dirty="0" err="1"/>
                        <a:t>tầm</a:t>
                      </a:r>
                      <a:r>
                        <a:rPr lang="en-US" baseline="0" dirty="0"/>
                        <a:t> </a:t>
                      </a:r>
                      <a:r>
                        <a:rPr lang="en-US" baseline="0" dirty="0" err="1"/>
                        <a:t>nhìn</a:t>
                      </a:r>
                      <a:r>
                        <a:rPr lang="en-US" baseline="0" dirty="0"/>
                        <a:t> </a:t>
                      </a:r>
                      <a:r>
                        <a:rPr lang="en-US" baseline="0" dirty="0" err="1"/>
                        <a:t>xa</a:t>
                      </a:r>
                      <a:endParaRPr lang="en-US" dirty="0"/>
                    </a:p>
                  </a:txBody>
                  <a:tcPr/>
                </a:tc>
                <a:tc>
                  <a:txBody>
                    <a:bodyPr/>
                    <a:lstStyle/>
                    <a:p>
                      <a:r>
                        <a:rPr lang="en-US" dirty="0" err="1"/>
                        <a:t>Thiếu</a:t>
                      </a:r>
                      <a:r>
                        <a:rPr lang="en-US" baseline="0" dirty="0"/>
                        <a:t> </a:t>
                      </a:r>
                      <a:r>
                        <a:rPr lang="en-US" baseline="0" dirty="0" err="1"/>
                        <a:t>tự</a:t>
                      </a:r>
                      <a:r>
                        <a:rPr lang="en-US" baseline="0" dirty="0"/>
                        <a:t> tin</a:t>
                      </a:r>
                      <a:endParaRPr lang="en-US" dirty="0"/>
                    </a:p>
                  </a:txBody>
                  <a:tcPr/>
                </a:tc>
                <a:extLst>
                  <a:ext uri="{0D108BD9-81ED-4DB2-BD59-A6C34878D82A}">
                    <a16:rowId xmlns:a16="http://schemas.microsoft.com/office/drawing/2014/main" val="10002"/>
                  </a:ext>
                </a:extLst>
              </a:tr>
              <a:tr h="457195">
                <a:tc>
                  <a:txBody>
                    <a:bodyPr/>
                    <a:lstStyle/>
                    <a:p>
                      <a:r>
                        <a:rPr lang="en-US" dirty="0" err="1"/>
                        <a:t>Thành</a:t>
                      </a:r>
                      <a:r>
                        <a:rPr lang="en-US" baseline="0" dirty="0"/>
                        <a:t> </a:t>
                      </a:r>
                      <a:r>
                        <a:rPr lang="en-US" baseline="0" dirty="0" err="1"/>
                        <a:t>thạo</a:t>
                      </a:r>
                      <a:r>
                        <a:rPr lang="en-US" baseline="0" dirty="0"/>
                        <a:t> </a:t>
                      </a:r>
                      <a:r>
                        <a:rPr lang="en-US" baseline="0" dirty="0" err="1"/>
                        <a:t>về</a:t>
                      </a:r>
                      <a:r>
                        <a:rPr lang="en-US" baseline="0" dirty="0"/>
                        <a:t> </a:t>
                      </a:r>
                      <a:r>
                        <a:rPr lang="en-US" baseline="0" dirty="0" err="1"/>
                        <a:t>kỹ</a:t>
                      </a:r>
                      <a:r>
                        <a:rPr lang="en-US" baseline="0" dirty="0"/>
                        <a:t> </a:t>
                      </a:r>
                      <a:r>
                        <a:rPr lang="en-US" baseline="0" dirty="0" err="1"/>
                        <a:t>thuật</a:t>
                      </a:r>
                      <a:endParaRPr lang="en-US" dirty="0"/>
                    </a:p>
                  </a:txBody>
                  <a:tcPr/>
                </a:tc>
                <a:tc>
                  <a:txBody>
                    <a:bodyPr/>
                    <a:lstStyle/>
                    <a:p>
                      <a:r>
                        <a:rPr lang="en-US" dirty="0" err="1"/>
                        <a:t>Thiếu</a:t>
                      </a:r>
                      <a:r>
                        <a:rPr lang="en-US" dirty="0"/>
                        <a:t> </a:t>
                      </a:r>
                      <a:r>
                        <a:rPr lang="en-US" dirty="0" err="1"/>
                        <a:t>kiến</a:t>
                      </a:r>
                      <a:r>
                        <a:rPr lang="en-US" baseline="0" dirty="0"/>
                        <a:t> </a:t>
                      </a:r>
                      <a:r>
                        <a:rPr lang="en-US" baseline="0" dirty="0" err="1"/>
                        <a:t>thức</a:t>
                      </a:r>
                      <a:r>
                        <a:rPr lang="en-US" baseline="0" dirty="0"/>
                        <a:t> </a:t>
                      </a:r>
                      <a:r>
                        <a:rPr lang="en-US" baseline="0" dirty="0" err="1"/>
                        <a:t>chuyên</a:t>
                      </a:r>
                      <a:r>
                        <a:rPr lang="en-US" baseline="0" dirty="0"/>
                        <a:t> </a:t>
                      </a:r>
                      <a:r>
                        <a:rPr lang="en-US" baseline="0" dirty="0" err="1"/>
                        <a:t>môn</a:t>
                      </a:r>
                      <a:endParaRPr lang="en-US" dirty="0"/>
                    </a:p>
                  </a:txBody>
                  <a:tcPr/>
                </a:tc>
                <a:extLst>
                  <a:ext uri="{0D108BD9-81ED-4DB2-BD59-A6C34878D82A}">
                    <a16:rowId xmlns:a16="http://schemas.microsoft.com/office/drawing/2014/main" val="10003"/>
                  </a:ext>
                </a:extLst>
              </a:tr>
              <a:tr h="457195">
                <a:tc>
                  <a:txBody>
                    <a:bodyPr/>
                    <a:lstStyle/>
                    <a:p>
                      <a:r>
                        <a:rPr lang="en-US" dirty="0" err="1"/>
                        <a:t>Quyết</a:t>
                      </a:r>
                      <a:r>
                        <a:rPr lang="en-US" dirty="0"/>
                        <a:t> </a:t>
                      </a:r>
                      <a:r>
                        <a:rPr lang="en-US" dirty="0" err="1"/>
                        <a:t>đoán</a:t>
                      </a:r>
                      <a:endParaRPr lang="en-US" dirty="0"/>
                    </a:p>
                  </a:txBody>
                  <a:tcPr/>
                </a:tc>
                <a:tc>
                  <a:txBody>
                    <a:bodyPr/>
                    <a:lstStyle/>
                    <a:p>
                      <a:r>
                        <a:rPr lang="en-US" dirty="0" err="1"/>
                        <a:t>Không</a:t>
                      </a:r>
                      <a:r>
                        <a:rPr lang="en-US" baseline="0" dirty="0"/>
                        <a:t> </a:t>
                      </a:r>
                      <a:r>
                        <a:rPr lang="en-US" baseline="0" dirty="0" err="1"/>
                        <a:t>quyết</a:t>
                      </a:r>
                      <a:r>
                        <a:rPr lang="en-US" baseline="0" dirty="0"/>
                        <a:t> </a:t>
                      </a:r>
                      <a:r>
                        <a:rPr lang="en-US" baseline="0" dirty="0" err="1"/>
                        <a:t>đoán</a:t>
                      </a:r>
                      <a:endParaRPr lang="en-US" dirty="0"/>
                    </a:p>
                  </a:txBody>
                  <a:tcPr/>
                </a:tc>
                <a:extLst>
                  <a:ext uri="{0D108BD9-81ED-4DB2-BD59-A6C34878D82A}">
                    <a16:rowId xmlns:a16="http://schemas.microsoft.com/office/drawing/2014/main" val="10004"/>
                  </a:ext>
                </a:extLst>
              </a:tr>
              <a:tr h="457195">
                <a:tc>
                  <a:txBody>
                    <a:bodyPr/>
                    <a:lstStyle/>
                    <a:p>
                      <a:r>
                        <a:rPr lang="en-US" dirty="0" err="1"/>
                        <a:t>Giao</a:t>
                      </a:r>
                      <a:r>
                        <a:rPr lang="en-US" dirty="0"/>
                        <a:t> </a:t>
                      </a:r>
                      <a:r>
                        <a:rPr lang="en-US" dirty="0" err="1"/>
                        <a:t>tiếp</a:t>
                      </a:r>
                      <a:r>
                        <a:rPr lang="en-US" baseline="0" dirty="0"/>
                        <a:t> </a:t>
                      </a:r>
                      <a:r>
                        <a:rPr lang="en-US" baseline="0" dirty="0" err="1"/>
                        <a:t>tốt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Giao</a:t>
                      </a:r>
                      <a:r>
                        <a:rPr lang="en-US" baseline="0" dirty="0"/>
                        <a:t> </a:t>
                      </a:r>
                      <a:r>
                        <a:rPr lang="en-US" baseline="0" dirty="0" err="1"/>
                        <a:t>tiếp</a:t>
                      </a:r>
                      <a:r>
                        <a:rPr lang="en-US" baseline="0" dirty="0"/>
                        <a:t> </a:t>
                      </a:r>
                      <a:r>
                        <a:rPr lang="en-US" baseline="0" dirty="0" err="1"/>
                        <a:t>kém</a:t>
                      </a:r>
                      <a:endParaRPr lang="en-US" dirty="0"/>
                    </a:p>
                  </a:txBody>
                  <a:tcPr/>
                </a:tc>
                <a:extLst>
                  <a:ext uri="{0D108BD9-81ED-4DB2-BD59-A6C34878D82A}">
                    <a16:rowId xmlns:a16="http://schemas.microsoft.com/office/drawing/2014/main" val="10005"/>
                  </a:ext>
                </a:extLst>
              </a:tr>
              <a:tr h="457195">
                <a:tc>
                  <a:txBody>
                    <a:bodyPr/>
                    <a:lstStyle/>
                    <a:p>
                      <a:r>
                        <a:rPr lang="en-US" dirty="0" err="1"/>
                        <a:t>Dám</a:t>
                      </a:r>
                      <a:r>
                        <a:rPr lang="en-US" baseline="0" dirty="0"/>
                        <a:t> </a:t>
                      </a:r>
                      <a:r>
                        <a:rPr lang="en-US" baseline="0" dirty="0" err="1"/>
                        <a:t>đương</a:t>
                      </a:r>
                      <a:r>
                        <a:rPr lang="en-US" baseline="0" dirty="0"/>
                        <a:t> </a:t>
                      </a:r>
                      <a:r>
                        <a:rPr lang="en-US" baseline="0" dirty="0" err="1"/>
                        <a:t>đầu</a:t>
                      </a:r>
                      <a:r>
                        <a:rPr lang="en-US" baseline="0" dirty="0"/>
                        <a:t> </a:t>
                      </a:r>
                      <a:r>
                        <a:rPr lang="en-US" baseline="0" dirty="0" err="1"/>
                        <a:t>với</a:t>
                      </a:r>
                      <a:r>
                        <a:rPr lang="en-US" baseline="0" dirty="0"/>
                        <a:t> </a:t>
                      </a:r>
                      <a:r>
                        <a:rPr lang="en-US" baseline="0" dirty="0" err="1"/>
                        <a:t>cấp</a:t>
                      </a:r>
                      <a:r>
                        <a:rPr lang="en-US" baseline="0" dirty="0"/>
                        <a:t> </a:t>
                      </a:r>
                      <a:r>
                        <a:rPr lang="en-US" baseline="0" dirty="0" err="1"/>
                        <a:t>trên</a:t>
                      </a:r>
                      <a:r>
                        <a:rPr lang="en-US" baseline="0" dirty="0"/>
                        <a:t> </a:t>
                      </a:r>
                      <a:r>
                        <a:rPr lang="en-US" baseline="0" dirty="0" err="1"/>
                        <a:t>khi</a:t>
                      </a:r>
                      <a:r>
                        <a:rPr lang="en-US" baseline="0" dirty="0"/>
                        <a:t> </a:t>
                      </a:r>
                      <a:r>
                        <a:rPr lang="en-US" baseline="0" dirty="0" err="1"/>
                        <a:t>cần</a:t>
                      </a:r>
                      <a:endParaRPr lang="en-US" dirty="0"/>
                    </a:p>
                  </a:txBody>
                  <a:tcPr/>
                </a:tc>
                <a:tc>
                  <a:txBody>
                    <a:bodyPr/>
                    <a:lstStyle/>
                    <a:p>
                      <a:endParaRPr lang="en-US" dirty="0"/>
                    </a:p>
                  </a:txBody>
                  <a:tcPr/>
                </a:tc>
                <a:extLst>
                  <a:ext uri="{0D108BD9-81ED-4DB2-BD59-A6C34878D82A}">
                    <a16:rowId xmlns:a16="http://schemas.microsoft.com/office/drawing/2014/main" val="10006"/>
                  </a:ext>
                </a:extLst>
              </a:tr>
              <a:tr h="457195">
                <a:tc>
                  <a:txBody>
                    <a:bodyPr/>
                    <a:lstStyle/>
                    <a:p>
                      <a:r>
                        <a:rPr lang="en-US" dirty="0" err="1"/>
                        <a:t>Hỗ</a:t>
                      </a:r>
                      <a:r>
                        <a:rPr lang="en-US" baseline="0" dirty="0"/>
                        <a:t> </a:t>
                      </a:r>
                      <a:r>
                        <a:rPr lang="en-US" baseline="0" dirty="0" err="1"/>
                        <a:t>trợ</a:t>
                      </a:r>
                      <a:r>
                        <a:rPr lang="en-US" baseline="0" dirty="0"/>
                        <a:t> </a:t>
                      </a:r>
                      <a:r>
                        <a:rPr lang="en-US" baseline="0" dirty="0" err="1"/>
                        <a:t>các</a:t>
                      </a:r>
                      <a:r>
                        <a:rPr lang="en-US" baseline="0" dirty="0"/>
                        <a:t> </a:t>
                      </a:r>
                      <a:r>
                        <a:rPr lang="en-US" baseline="0" dirty="0" err="1"/>
                        <a:t>thành</a:t>
                      </a:r>
                      <a:r>
                        <a:rPr lang="en-US" baseline="0" dirty="0"/>
                        <a:t> </a:t>
                      </a:r>
                      <a:r>
                        <a:rPr lang="en-US" baseline="0" dirty="0" err="1"/>
                        <a:t>viên</a:t>
                      </a:r>
                      <a:endParaRPr lang="en-US" dirty="0"/>
                    </a:p>
                  </a:txBody>
                  <a:tcPr/>
                </a:tc>
                <a:tc>
                  <a:txBody>
                    <a:bodyPr/>
                    <a:lstStyle/>
                    <a:p>
                      <a:endParaRPr lang="en-US" dirty="0"/>
                    </a:p>
                  </a:txBody>
                  <a:tcPr/>
                </a:tc>
                <a:extLst>
                  <a:ext uri="{0D108BD9-81ED-4DB2-BD59-A6C34878D82A}">
                    <a16:rowId xmlns:a16="http://schemas.microsoft.com/office/drawing/2014/main" val="10007"/>
                  </a:ext>
                </a:extLst>
              </a:tr>
              <a:tr h="457195">
                <a:tc>
                  <a:txBody>
                    <a:bodyPr/>
                    <a:lstStyle/>
                    <a:p>
                      <a:r>
                        <a:rPr lang="en-US" dirty="0" err="1"/>
                        <a:t>Khích</a:t>
                      </a:r>
                      <a:r>
                        <a:rPr lang="en-US" baseline="0" dirty="0"/>
                        <a:t> </a:t>
                      </a:r>
                      <a:r>
                        <a:rPr lang="en-US" baseline="0" dirty="0" err="1"/>
                        <a:t>lệ</a:t>
                      </a:r>
                      <a:r>
                        <a:rPr lang="en-US" baseline="0" dirty="0"/>
                        <a:t> ý </a:t>
                      </a:r>
                      <a:r>
                        <a:rPr lang="en-US" baseline="0" dirty="0" err="1"/>
                        <a:t>tưởng</a:t>
                      </a:r>
                      <a:r>
                        <a:rPr lang="en-US" baseline="0" dirty="0"/>
                        <a:t> </a:t>
                      </a:r>
                      <a:r>
                        <a:rPr lang="en-US" baseline="0" dirty="0" err="1"/>
                        <a:t>mới</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8" name="Rectangle 2">
            <a:extLst>
              <a:ext uri="{FF2B5EF4-FFF2-40B4-BE49-F238E27FC236}">
                <a16:creationId xmlns:a16="http://schemas.microsoft.com/office/drawing/2014/main" id="{52BD30E6-085C-47EF-A6F7-2E0B6CAE5782}"/>
              </a:ext>
            </a:extLst>
          </p:cNvPr>
          <p:cNvSpPr>
            <a:spLocks noGrp="1" noChangeArrowheads="1"/>
          </p:cNvSpPr>
          <p:nvPr>
            <p:ph type="title"/>
          </p:nvPr>
        </p:nvSpPr>
        <p:spPr>
          <a:xfrm>
            <a:off x="381000" y="-32657"/>
            <a:ext cx="9220200" cy="914400"/>
          </a:xfrm>
          <a:noFill/>
        </p:spPr>
        <p:txBody>
          <a:bodyPr/>
          <a:lstStyle/>
          <a:p>
            <a:pPr algn="l"/>
            <a:r>
              <a:rPr lang="en-US" altLang="en-US" sz="3600" b="1" dirty="0" err="1">
                <a:solidFill>
                  <a:srgbClr val="C00000"/>
                </a:solidFill>
              </a:rPr>
              <a:t>Phẩm</a:t>
            </a:r>
            <a:r>
              <a:rPr lang="en-US" altLang="en-US" sz="3600" b="1" dirty="0">
                <a:solidFill>
                  <a:srgbClr val="C00000"/>
                </a:solidFill>
              </a:rPr>
              <a:t> </a:t>
            </a:r>
            <a:r>
              <a:rPr lang="en-US" altLang="en-US" sz="3600" b="1" dirty="0" err="1">
                <a:solidFill>
                  <a:srgbClr val="C00000"/>
                </a:solidFill>
              </a:rPr>
              <a:t>chất</a:t>
            </a:r>
            <a:r>
              <a:rPr lang="en-US" altLang="en-US" sz="3600" b="1" dirty="0">
                <a:solidFill>
                  <a:srgbClr val="C00000"/>
                </a:solidFill>
              </a:rPr>
              <a:t> </a:t>
            </a:r>
            <a:r>
              <a:rPr lang="en-US" altLang="en-US" sz="3600" b="1" dirty="0" err="1">
                <a:solidFill>
                  <a:srgbClr val="C00000"/>
                </a:solidFill>
              </a:rPr>
              <a:t>của</a:t>
            </a:r>
            <a:r>
              <a:rPr lang="en-US" altLang="en-US" sz="3600" b="1" dirty="0">
                <a:solidFill>
                  <a:srgbClr val="C00000"/>
                </a:solidFill>
              </a:rPr>
              <a:t> </a:t>
            </a:r>
            <a:r>
              <a:rPr lang="en-US" altLang="en-US" sz="3600" b="1" dirty="0" err="1">
                <a:solidFill>
                  <a:srgbClr val="C00000"/>
                </a:solidFill>
              </a:rPr>
              <a:t>người</a:t>
            </a:r>
            <a:r>
              <a:rPr lang="en-US" altLang="en-US" sz="3600" b="1" dirty="0">
                <a:solidFill>
                  <a:srgbClr val="C00000"/>
                </a:solidFill>
              </a:rPr>
              <a:t> QLDA HTTT</a:t>
            </a:r>
          </a:p>
        </p:txBody>
      </p:sp>
    </p:spTree>
    <p:extLst>
      <p:ext uri="{BB962C8B-B14F-4D97-AF65-F5344CB8AC3E}">
        <p14:creationId xmlns:p14="http://schemas.microsoft.com/office/powerpoint/2010/main" val="61293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9601200" cy="914400"/>
          </a:xfrm>
          <a:noFill/>
        </p:spPr>
        <p:txBody>
          <a:bodyPr/>
          <a:lstStyle/>
          <a:p>
            <a:pPr algn="l" eaLnBrk="1" hangingPunct="1"/>
            <a:r>
              <a:rPr lang="en-US" altLang="en-US" sz="3200" b="1" dirty="0">
                <a:solidFill>
                  <a:srgbClr val="C00000"/>
                </a:solidFill>
              </a:rPr>
              <a:t> </a:t>
            </a:r>
            <a:r>
              <a:rPr lang="en-US" altLang="en-US" sz="3200" b="1" dirty="0" err="1">
                <a:solidFill>
                  <a:srgbClr val="C00000"/>
                </a:solidFill>
              </a:rPr>
              <a:t>Phẩm</a:t>
            </a:r>
            <a:r>
              <a:rPr lang="en-US" altLang="en-US" sz="3200" b="1" dirty="0">
                <a:solidFill>
                  <a:srgbClr val="C00000"/>
                </a:solidFill>
              </a:rPr>
              <a:t> </a:t>
            </a:r>
            <a:r>
              <a:rPr lang="en-US" altLang="en-US" sz="3200" b="1" dirty="0" err="1">
                <a:solidFill>
                  <a:srgbClr val="C00000"/>
                </a:solidFill>
              </a:rPr>
              <a:t>chất</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người</a:t>
            </a:r>
            <a:r>
              <a:rPr lang="en-US" altLang="en-US" sz="3200" b="1" dirty="0">
                <a:solidFill>
                  <a:srgbClr val="C00000"/>
                </a:solidFill>
              </a:rPr>
              <a:t> QLDA HTTT </a:t>
            </a:r>
          </a:p>
        </p:txBody>
      </p:sp>
      <p:sp>
        <p:nvSpPr>
          <p:cNvPr id="6" name="Rectangle 3"/>
          <p:cNvSpPr>
            <a:spLocks noGrp="1" noChangeArrowheads="1"/>
          </p:cNvSpPr>
          <p:nvPr>
            <p:ph idx="4294967295"/>
          </p:nvPr>
        </p:nvSpPr>
        <p:spPr>
          <a:xfrm>
            <a:off x="381000" y="1219200"/>
            <a:ext cx="8305800" cy="4187825"/>
          </a:xfrm>
        </p:spPr>
        <p:txBody>
          <a:bodyPr lIns="182880" tIns="91440"/>
          <a:lstStyle/>
          <a:p>
            <a:r>
              <a:rPr lang="en-US" sz="2400" b="1"/>
              <a:t>Có </a:t>
            </a:r>
            <a:r>
              <a:rPr lang="en-US" sz="2400"/>
              <a:t>trình độ chuyên môn cao</a:t>
            </a:r>
          </a:p>
          <a:p>
            <a:r>
              <a:rPr lang="en-US" sz="2400"/>
              <a:t>Có kiến thức tin học về chuyên môn liên quan đến dự án</a:t>
            </a:r>
          </a:p>
          <a:p>
            <a:r>
              <a:rPr lang="en-US" sz="2400"/>
              <a:t>Sử dụng thành thạo các công cụ thiết bị trợ giúp:</a:t>
            </a:r>
          </a:p>
          <a:p>
            <a:pPr lvl="1"/>
            <a:r>
              <a:rPr lang="en-US" sz="2000"/>
              <a:t>Biểu đồ xây dựng dự án GANT hay PERT</a:t>
            </a:r>
          </a:p>
          <a:p>
            <a:pPr lvl="1"/>
            <a:r>
              <a:rPr lang="en-US" sz="2000"/>
              <a:t>Microsoft Project, MS Powerpoint</a:t>
            </a:r>
          </a:p>
          <a:p>
            <a:r>
              <a:rPr lang="en-US" sz="2400"/>
              <a:t>Có các kỹ năng lãnh đạo, giao tiếp và đàm phán tốt</a:t>
            </a:r>
          </a:p>
          <a:p>
            <a:r>
              <a:rPr lang="en-US" sz="2400"/>
              <a:t>Xây dựng được các mối quan hệ tốt với các chính quyền cũng như đối tác, giới báo chí, truyền thông</a:t>
            </a:r>
          </a:p>
          <a:p>
            <a:r>
              <a:rPr lang="en-US" sz="2400"/>
              <a:t>Khả năng nắm bắt và phân tích tốt</a:t>
            </a:r>
          </a:p>
          <a:p>
            <a:r>
              <a:rPr lang="en-US" sz="2400"/>
              <a:t>Biết sắp xếp công việc một cách khoa học và hợp lý</a:t>
            </a:r>
          </a:p>
          <a:p>
            <a:r>
              <a:rPr lang="en-US" sz="2400"/>
              <a:t>Khả năng diễn đạt, thuyết trình</a:t>
            </a:r>
          </a:p>
          <a:p>
            <a:r>
              <a:rPr lang="en-US" sz="2400"/>
              <a:t>Luôn tỉnh táo trong tất cả các tình huống,…</a:t>
            </a:r>
            <a:endParaRPr lang="vi-VN" sz="24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51</a:t>
            </a:fld>
            <a:endParaRPr lang="en-US" altLang="en-US"/>
          </a:p>
        </p:txBody>
      </p:sp>
    </p:spTree>
    <p:extLst>
      <p:ext uri="{BB962C8B-B14F-4D97-AF65-F5344CB8AC3E}">
        <p14:creationId xmlns:p14="http://schemas.microsoft.com/office/powerpoint/2010/main" val="37662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219200"/>
            <a:ext cx="8305800" cy="4187825"/>
          </a:xfrm>
        </p:spPr>
        <p:txBody>
          <a:bodyPr lIns="182880" tIns="91440"/>
          <a:lstStyle/>
          <a:p>
            <a:pPr marL="0" indent="0">
              <a:buNone/>
            </a:pPr>
            <a:r>
              <a:rPr lang="vi-VN" sz="2400" b="1" dirty="0">
                <a:solidFill>
                  <a:srgbClr val="0070C0"/>
                </a:solidFill>
              </a:rPr>
              <a:t>Vai trò của người quản lý dự án</a:t>
            </a:r>
            <a:r>
              <a:rPr lang="en-US" sz="2400" b="1" dirty="0">
                <a:solidFill>
                  <a:srgbClr val="0070C0"/>
                </a:solidFill>
              </a:rPr>
              <a:t> </a:t>
            </a:r>
            <a:r>
              <a:rPr lang="en-US" sz="2400" b="1" dirty="0" err="1">
                <a:solidFill>
                  <a:srgbClr val="0070C0"/>
                </a:solidFill>
              </a:rPr>
              <a:t>phần</a:t>
            </a:r>
            <a:r>
              <a:rPr lang="en-US" sz="2400" b="1" dirty="0">
                <a:solidFill>
                  <a:srgbClr val="0070C0"/>
                </a:solidFill>
              </a:rPr>
              <a:t> </a:t>
            </a:r>
            <a:r>
              <a:rPr lang="en-US" sz="2400" b="1" dirty="0" err="1">
                <a:solidFill>
                  <a:srgbClr val="0070C0"/>
                </a:solidFill>
              </a:rPr>
              <a:t>mềm</a:t>
            </a:r>
            <a:r>
              <a:rPr lang="vi-VN" sz="2400" b="1" dirty="0">
                <a:solidFill>
                  <a:srgbClr val="0070C0"/>
                </a:solidFill>
              </a:rPr>
              <a:t>: </a:t>
            </a:r>
          </a:p>
          <a:p>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cuối</a:t>
            </a:r>
            <a:r>
              <a:rPr lang="en-US" sz="2400" dirty="0"/>
              <a:t> </a:t>
            </a:r>
            <a:r>
              <a:rPr lang="en-US" sz="2400" dirty="0" err="1"/>
              <a:t>cùng</a:t>
            </a:r>
            <a:r>
              <a:rPr lang="en-US" sz="2400" dirty="0"/>
              <a:t> </a:t>
            </a:r>
            <a:r>
              <a:rPr lang="en-US" sz="2400" dirty="0" err="1"/>
              <a:t>của</a:t>
            </a:r>
            <a:r>
              <a:rPr lang="en-US" sz="2400" dirty="0"/>
              <a:t> </a:t>
            </a:r>
            <a:r>
              <a:rPr lang="en-US" sz="2400" dirty="0" err="1"/>
              <a:t>dự</a:t>
            </a:r>
            <a:r>
              <a:rPr lang="en-US" sz="2400" dirty="0"/>
              <a:t> </a:t>
            </a:r>
            <a:r>
              <a:rPr lang="en-US" sz="2400" dirty="0" err="1"/>
              <a:t>án</a:t>
            </a:r>
            <a:r>
              <a:rPr lang="en-US" sz="2400" dirty="0"/>
              <a:t> </a:t>
            </a:r>
          </a:p>
          <a:p>
            <a:r>
              <a:rPr lang="vi-VN" sz="2400" dirty="0"/>
              <a:t>Giao tiếp với người ngoài dự án </a:t>
            </a:r>
          </a:p>
          <a:p>
            <a:r>
              <a:rPr lang="vi-VN" sz="2400" dirty="0"/>
              <a:t>Giải quyết các vấn đề trong dự án </a:t>
            </a:r>
          </a:p>
          <a:p>
            <a:r>
              <a:rPr lang="en-US" sz="2400" dirty="0" err="1"/>
              <a:t>Tích</a:t>
            </a:r>
            <a:r>
              <a:rPr lang="en-US" sz="2400" dirty="0"/>
              <a:t> </a:t>
            </a:r>
            <a:r>
              <a:rPr lang="en-US" sz="2400" dirty="0" err="1"/>
              <a:t>lũy</a:t>
            </a:r>
            <a:r>
              <a:rPr lang="en-US" sz="2400" dirty="0"/>
              <a:t> </a:t>
            </a:r>
            <a:r>
              <a:rPr lang="en-US" sz="2400" dirty="0" err="1"/>
              <a:t>tài</a:t>
            </a:r>
            <a:r>
              <a:rPr lang="en-US" sz="2400" dirty="0"/>
              <a:t> </a:t>
            </a:r>
            <a:r>
              <a:rPr lang="en-US" sz="2400" dirty="0" err="1"/>
              <a:t>sản</a:t>
            </a:r>
            <a:r>
              <a:rPr lang="en-US" sz="2400" dirty="0"/>
              <a:t> tri </a:t>
            </a:r>
            <a:r>
              <a:rPr lang="en-US" sz="2400" dirty="0" err="1"/>
              <a:t>thức</a:t>
            </a:r>
            <a:r>
              <a:rPr lang="en-US" sz="2400" dirty="0"/>
              <a:t> </a:t>
            </a:r>
            <a:r>
              <a:rPr lang="en-US" sz="2400" dirty="0" err="1"/>
              <a:t>và</a:t>
            </a:r>
            <a:r>
              <a:rPr lang="en-US" sz="2400" dirty="0"/>
              <a:t> </a:t>
            </a:r>
            <a:r>
              <a:rPr lang="en-US" sz="2400" dirty="0" err="1"/>
              <a:t>huấn</a:t>
            </a:r>
            <a:r>
              <a:rPr lang="en-US" sz="2400" dirty="0"/>
              <a:t> </a:t>
            </a:r>
            <a:r>
              <a:rPr lang="en-US" sz="2400" dirty="0" err="1"/>
              <a:t>luyện</a:t>
            </a:r>
            <a:r>
              <a:rPr lang="en-US" sz="2400" dirty="0"/>
              <a:t> </a:t>
            </a:r>
            <a:r>
              <a:rPr lang="en-US" sz="2400" dirty="0" err="1"/>
              <a:t>thành</a:t>
            </a:r>
            <a:r>
              <a:rPr lang="en-US" sz="2400" dirty="0"/>
              <a:t> </a:t>
            </a:r>
            <a:r>
              <a:rPr lang="en-US" sz="2400" dirty="0" err="1"/>
              <a:t>viên</a:t>
            </a:r>
            <a:r>
              <a:rPr lang="en-US" sz="2400" dirty="0"/>
              <a:t>. </a:t>
            </a:r>
          </a:p>
          <a:p>
            <a:pPr marL="0" indent="0">
              <a:buNone/>
            </a:pPr>
            <a:r>
              <a:rPr lang="vi-VN" sz="2400" b="1" dirty="0">
                <a:solidFill>
                  <a:srgbClr val="0070C0"/>
                </a:solidFill>
              </a:rPr>
              <a:t>Nhiệm vụ của người quản lý dự án</a:t>
            </a:r>
            <a:r>
              <a:rPr lang="en-US" sz="2400" b="1" dirty="0">
                <a:solidFill>
                  <a:srgbClr val="0070C0"/>
                </a:solidFill>
              </a:rPr>
              <a:t> </a:t>
            </a:r>
            <a:r>
              <a:rPr lang="en-US" sz="2400" b="1" dirty="0" err="1">
                <a:solidFill>
                  <a:srgbClr val="0070C0"/>
                </a:solidFill>
              </a:rPr>
              <a:t>phần</a:t>
            </a:r>
            <a:r>
              <a:rPr lang="en-US" sz="2400" b="1" dirty="0">
                <a:solidFill>
                  <a:srgbClr val="0070C0"/>
                </a:solidFill>
              </a:rPr>
              <a:t> </a:t>
            </a:r>
            <a:r>
              <a:rPr lang="en-US" sz="2400" b="1" dirty="0" err="1">
                <a:solidFill>
                  <a:srgbClr val="0070C0"/>
                </a:solidFill>
              </a:rPr>
              <a:t>mềm</a:t>
            </a:r>
            <a:r>
              <a:rPr lang="vi-VN" sz="2400" b="1" dirty="0">
                <a:solidFill>
                  <a:srgbClr val="0070C0"/>
                </a:solidFill>
              </a:rPr>
              <a:t>: </a:t>
            </a:r>
          </a:p>
          <a:p>
            <a:r>
              <a:rPr lang="en-US" sz="2400" dirty="0" err="1"/>
              <a:t>Xây</a:t>
            </a:r>
            <a:r>
              <a:rPr lang="en-US" sz="2400" dirty="0"/>
              <a:t> </a:t>
            </a:r>
            <a:r>
              <a:rPr lang="en-US" sz="2400" dirty="0" err="1"/>
              <a:t>dựng</a:t>
            </a:r>
            <a:r>
              <a:rPr lang="en-US" sz="2400" dirty="0"/>
              <a:t> </a:t>
            </a:r>
            <a:r>
              <a:rPr lang="en-US" sz="2400" dirty="0" err="1"/>
              <a:t>kế</a:t>
            </a:r>
            <a:r>
              <a:rPr lang="en-US" sz="2400" dirty="0"/>
              <a:t> </a:t>
            </a:r>
            <a:r>
              <a:rPr lang="en-US" sz="2400" dirty="0" err="1"/>
              <a:t>hoạch</a:t>
            </a:r>
            <a:r>
              <a:rPr lang="en-US" sz="2400" dirty="0"/>
              <a:t> </a:t>
            </a:r>
            <a:r>
              <a:rPr lang="en-US" sz="2400" dirty="0" err="1"/>
              <a:t>dự</a:t>
            </a:r>
            <a:r>
              <a:rPr lang="en-US" sz="2400" dirty="0"/>
              <a:t> </a:t>
            </a:r>
            <a:r>
              <a:rPr lang="en-US" sz="2400" dirty="0" err="1"/>
              <a:t>án</a:t>
            </a:r>
            <a:r>
              <a:rPr lang="en-US" sz="2400" dirty="0"/>
              <a:t> </a:t>
            </a:r>
          </a:p>
          <a:p>
            <a:r>
              <a:rPr lang="en-US" sz="2400" dirty="0"/>
              <a:t>Theo </a:t>
            </a:r>
            <a:r>
              <a:rPr lang="en-US" sz="2400" dirty="0" err="1"/>
              <a:t>dõi</a:t>
            </a:r>
            <a:r>
              <a:rPr lang="en-US" sz="2400" dirty="0"/>
              <a:t> </a:t>
            </a:r>
            <a:r>
              <a:rPr lang="en-US" sz="2400" dirty="0" err="1"/>
              <a:t>và</a:t>
            </a:r>
            <a:r>
              <a:rPr lang="en-US" sz="2400" dirty="0"/>
              <a:t> </a:t>
            </a:r>
            <a:r>
              <a:rPr lang="en-US" sz="2400" dirty="0" err="1"/>
              <a:t>kiểm</a:t>
            </a:r>
            <a:r>
              <a:rPr lang="en-US" sz="2400" dirty="0"/>
              <a:t> </a:t>
            </a:r>
            <a:r>
              <a:rPr lang="en-US" sz="2400" dirty="0" err="1"/>
              <a:t>soát</a:t>
            </a:r>
            <a:r>
              <a:rPr lang="en-US" sz="2400" dirty="0"/>
              <a:t> </a:t>
            </a:r>
            <a:r>
              <a:rPr lang="en-US" sz="2400" dirty="0" err="1"/>
              <a:t>thực</a:t>
            </a:r>
            <a:r>
              <a:rPr lang="en-US" sz="2400" dirty="0"/>
              <a:t> </a:t>
            </a:r>
            <a:r>
              <a:rPr lang="en-US" sz="2400" dirty="0" err="1"/>
              <a:t>hiện</a:t>
            </a:r>
            <a:r>
              <a:rPr lang="en-US" sz="2400" dirty="0"/>
              <a:t> </a:t>
            </a:r>
            <a:r>
              <a:rPr lang="en-US" sz="2400" dirty="0" err="1"/>
              <a:t>dự</a:t>
            </a:r>
            <a:r>
              <a:rPr lang="en-US" sz="2400" dirty="0"/>
              <a:t> </a:t>
            </a:r>
            <a:r>
              <a:rPr lang="en-US" sz="2400" dirty="0" err="1"/>
              <a:t>án</a:t>
            </a:r>
            <a:r>
              <a:rPr lang="en-US" sz="2400" dirty="0"/>
              <a:t> </a:t>
            </a:r>
          </a:p>
          <a:p>
            <a:r>
              <a:rPr lang="vi-VN" sz="2400" dirty="0"/>
              <a:t>Quản lý thay đổi </a:t>
            </a:r>
          </a:p>
          <a:p>
            <a:r>
              <a:rPr lang="en-US" sz="2400" dirty="0" err="1"/>
              <a:t>Kết</a:t>
            </a:r>
            <a:r>
              <a:rPr lang="en-US" sz="2400" dirty="0"/>
              <a:t> </a:t>
            </a:r>
            <a:r>
              <a:rPr lang="en-US" sz="2400" dirty="0" err="1"/>
              <a:t>thúc</a:t>
            </a:r>
            <a:r>
              <a:rPr lang="en-US" sz="2400" dirty="0"/>
              <a:t> </a:t>
            </a:r>
            <a:r>
              <a:rPr lang="en-US" sz="2400" dirty="0" err="1"/>
              <a:t>dự</a:t>
            </a:r>
            <a:r>
              <a:rPr lang="en-US" sz="2400" dirty="0"/>
              <a:t> </a:t>
            </a:r>
            <a:r>
              <a:rPr lang="en-US" sz="2400" dirty="0" err="1"/>
              <a:t>án</a:t>
            </a:r>
            <a:r>
              <a:rPr lang="en-US" sz="2400" dirty="0"/>
              <a:t> </a:t>
            </a:r>
          </a:p>
          <a:p>
            <a:r>
              <a:rPr lang="en-US" sz="2400" dirty="0" err="1"/>
              <a:t>Đánh</a:t>
            </a:r>
            <a:r>
              <a:rPr lang="en-US" sz="2400" dirty="0"/>
              <a:t> </a:t>
            </a:r>
            <a:r>
              <a:rPr lang="en-US" sz="2400" dirty="0" err="1"/>
              <a:t>giá</a:t>
            </a:r>
            <a:r>
              <a:rPr lang="en-US" sz="2400" dirty="0"/>
              <a:t> </a:t>
            </a:r>
            <a:r>
              <a:rPr lang="en-US" sz="2400" dirty="0" err="1"/>
              <a:t>việc</a:t>
            </a:r>
            <a:r>
              <a:rPr lang="en-US" sz="2400" dirty="0"/>
              <a:t> </a:t>
            </a:r>
            <a:r>
              <a:rPr lang="en-US" sz="2400" dirty="0" err="1"/>
              <a:t>hoàn</a:t>
            </a:r>
            <a:r>
              <a:rPr lang="en-US" sz="2400" dirty="0"/>
              <a:t> </a:t>
            </a:r>
            <a:r>
              <a:rPr lang="en-US" sz="2400" dirty="0" err="1"/>
              <a:t>thành</a:t>
            </a:r>
            <a:r>
              <a:rPr lang="en-US" sz="2400" dirty="0"/>
              <a:t> </a:t>
            </a:r>
            <a:r>
              <a:rPr lang="en-US" sz="2400" dirty="0" err="1"/>
              <a:t>dự</a:t>
            </a:r>
            <a:r>
              <a:rPr lang="en-US" sz="2400" dirty="0"/>
              <a:t> </a:t>
            </a:r>
            <a:r>
              <a:rPr lang="en-US" sz="2400" dirty="0" err="1"/>
              <a:t>án</a:t>
            </a:r>
            <a:r>
              <a:rPr lang="en-US" sz="2400" dirty="0"/>
              <a:t>. </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52</a:t>
            </a:fld>
            <a:endParaRPr lang="en-US" altLang="en-US"/>
          </a:p>
        </p:txBody>
      </p:sp>
      <p:sp>
        <p:nvSpPr>
          <p:cNvPr id="7" name="Rectangle 2">
            <a:extLst>
              <a:ext uri="{FF2B5EF4-FFF2-40B4-BE49-F238E27FC236}">
                <a16:creationId xmlns:a16="http://schemas.microsoft.com/office/drawing/2014/main" id="{2EB812CC-D1B4-4AEE-8544-1F7B2AE00C78}"/>
              </a:ext>
            </a:extLst>
          </p:cNvPr>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Phẩm</a:t>
            </a:r>
            <a:r>
              <a:rPr lang="en-US" sz="3600" b="1" dirty="0">
                <a:solidFill>
                  <a:srgbClr val="C00000"/>
                </a:solidFill>
              </a:rPr>
              <a:t> </a:t>
            </a:r>
            <a:r>
              <a:rPr lang="en-US" sz="3600" b="1" dirty="0" err="1">
                <a:solidFill>
                  <a:srgbClr val="C00000"/>
                </a:solidFill>
              </a:rPr>
              <a:t>chất</a:t>
            </a:r>
            <a:r>
              <a:rPr lang="en-US" sz="3600" b="1" dirty="0">
                <a:solidFill>
                  <a:srgbClr val="C00000"/>
                </a:solidFill>
              </a:rPr>
              <a:t> </a:t>
            </a:r>
            <a:r>
              <a:rPr lang="en-US" sz="3600" b="1" dirty="0" err="1">
                <a:solidFill>
                  <a:srgbClr val="C00000"/>
                </a:solidFill>
              </a:rPr>
              <a:t>của</a:t>
            </a:r>
            <a:r>
              <a:rPr lang="en-US" sz="3600" b="1" dirty="0">
                <a:solidFill>
                  <a:srgbClr val="C00000"/>
                </a:solidFill>
              </a:rPr>
              <a:t> ng</a:t>
            </a:r>
            <a:r>
              <a:rPr lang="vi-VN" sz="3600" b="1" dirty="0">
                <a:solidFill>
                  <a:srgbClr val="C00000"/>
                </a:solidFill>
              </a:rPr>
              <a:t>ư</a:t>
            </a:r>
            <a:r>
              <a:rPr lang="en-US" sz="3600" b="1" dirty="0" err="1">
                <a:solidFill>
                  <a:srgbClr val="C00000"/>
                </a:solidFill>
              </a:rPr>
              <a:t>ời</a:t>
            </a:r>
            <a:r>
              <a:rPr lang="vi-VN" sz="3600" b="1" dirty="0">
                <a:solidFill>
                  <a:srgbClr val="C00000"/>
                </a:solidFill>
              </a:rPr>
              <a:t> quản lý dự án </a:t>
            </a:r>
            <a:r>
              <a:rPr lang="en-US" sz="3600" b="1" dirty="0">
                <a:solidFill>
                  <a:srgbClr val="C00000"/>
                </a:solidFill>
              </a:rPr>
              <a:t>HTTT</a:t>
            </a:r>
            <a:endParaRPr lang="en-US" altLang="en-US" sz="3600" b="1" dirty="0">
              <a:solidFill>
                <a:srgbClr val="C00000"/>
              </a:solidFill>
            </a:endParaRPr>
          </a:p>
        </p:txBody>
      </p:sp>
    </p:spTree>
    <p:extLst>
      <p:ext uri="{BB962C8B-B14F-4D97-AF65-F5344CB8AC3E}">
        <p14:creationId xmlns:p14="http://schemas.microsoft.com/office/powerpoint/2010/main" val="22476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219200"/>
            <a:ext cx="8305800" cy="4187825"/>
          </a:xfrm>
        </p:spPr>
        <p:txBody>
          <a:bodyPr lIns="182880" tIns="91440"/>
          <a:lstStyle/>
          <a:p>
            <a:pPr marL="0" indent="0" algn="just">
              <a:buNone/>
            </a:pPr>
            <a:r>
              <a:rPr lang="vi-VN" sz="2400" b="1">
                <a:solidFill>
                  <a:srgbClr val="0070C0"/>
                </a:solidFill>
              </a:rPr>
              <a:t>Văn hóa h</a:t>
            </a:r>
            <a:r>
              <a:rPr lang="en-US" sz="2400" b="1">
                <a:solidFill>
                  <a:srgbClr val="0070C0"/>
                </a:solidFill>
              </a:rPr>
              <a:t>ỗ</a:t>
            </a:r>
            <a:r>
              <a:rPr lang="vi-VN" sz="2400" b="1">
                <a:solidFill>
                  <a:srgbClr val="0070C0"/>
                </a:solidFill>
              </a:rPr>
              <a:t> trợ quản lý dự án </a:t>
            </a:r>
            <a:endParaRPr lang="en-US" sz="2400" b="1">
              <a:solidFill>
                <a:srgbClr val="0070C0"/>
              </a:solidFill>
            </a:endParaRPr>
          </a:p>
          <a:p>
            <a:pPr algn="just"/>
            <a:r>
              <a:rPr lang="vi-VN" sz="2400"/>
              <a:t>Một nhà lãnh đạo tốt sẽ xây dựng các mối quan hệ có ảnh hưởng tốt với tất cả các bên liên quan. </a:t>
            </a:r>
          </a:p>
          <a:p>
            <a:pPr algn="just"/>
            <a:r>
              <a:rPr lang="en-US" sz="2400"/>
              <a:t>Cung cấp nguồn lực, hỗ trợ, hợp tác, thông tin </a:t>
            </a:r>
          </a:p>
          <a:p>
            <a:pPr algn="just"/>
            <a:r>
              <a:rPr lang="vi-VN" sz="2400"/>
              <a:t>Thừa nhận những thành tích, cung cấp khả năng thể hiện</a:t>
            </a:r>
            <a:endParaRPr lang="en-US" sz="2400"/>
          </a:p>
          <a:p>
            <a:pPr algn="just"/>
            <a:r>
              <a:rPr lang="vi-VN" sz="2400"/>
              <a:t>Truyền cảm hứng cho những người khác với tầm nhìn, với các tiêu chuẩn xuất sắc và hành vi đạo đức. </a:t>
            </a:r>
          </a:p>
          <a:p>
            <a:pPr algn="just"/>
            <a:r>
              <a:rPr lang="vi-VN" sz="2400"/>
              <a:t>Lắng nghe các vấn đề của người khác </a:t>
            </a:r>
          </a:p>
          <a:p>
            <a:pPr algn="just"/>
            <a:r>
              <a:rPr lang="vi-VN" sz="2400"/>
              <a:t>Chia sẻ nhiệm vụ, để cho người khác có quyền sở hữu, thể hiện sự đánh giá cao </a:t>
            </a:r>
          </a:p>
          <a:p>
            <a:pPr marL="0" indent="0" algn="just">
              <a:buNone/>
            </a:pPr>
            <a:r>
              <a:rPr lang="vi-VN" sz="2400"/>
              <a:t> </a:t>
            </a:r>
          </a:p>
        </p:txBody>
      </p:sp>
      <p:sp>
        <p:nvSpPr>
          <p:cNvPr id="5" name="Rectangle 2"/>
          <p:cNvSpPr>
            <a:spLocks noGrp="1" noChangeArrowheads="1"/>
          </p:cNvSpPr>
          <p:nvPr>
            <p:ph type="title"/>
          </p:nvPr>
        </p:nvSpPr>
        <p:spPr>
          <a:xfrm>
            <a:off x="381000" y="0"/>
            <a:ext cx="9220200" cy="914400"/>
          </a:xfrm>
          <a:noFill/>
        </p:spPr>
        <p:txBody>
          <a:bodyPr/>
          <a:lstStyle/>
          <a:p>
            <a:pPr algn="l"/>
            <a:r>
              <a:rPr lang="en-US" sz="3600" b="1" dirty="0" err="1">
                <a:solidFill>
                  <a:srgbClr val="C00000"/>
                </a:solidFill>
              </a:rPr>
              <a:t>Phẩm</a:t>
            </a:r>
            <a:r>
              <a:rPr lang="en-US" sz="3600" b="1" dirty="0">
                <a:solidFill>
                  <a:srgbClr val="C00000"/>
                </a:solidFill>
              </a:rPr>
              <a:t> </a:t>
            </a:r>
            <a:r>
              <a:rPr lang="en-US" sz="3600" b="1" dirty="0" err="1">
                <a:solidFill>
                  <a:srgbClr val="C00000"/>
                </a:solidFill>
              </a:rPr>
              <a:t>chất</a:t>
            </a:r>
            <a:r>
              <a:rPr lang="en-US" sz="3600" b="1" dirty="0">
                <a:solidFill>
                  <a:srgbClr val="C00000"/>
                </a:solidFill>
              </a:rPr>
              <a:t> </a:t>
            </a:r>
            <a:r>
              <a:rPr lang="en-US" sz="3600" b="1" dirty="0" err="1">
                <a:solidFill>
                  <a:srgbClr val="C00000"/>
                </a:solidFill>
              </a:rPr>
              <a:t>của</a:t>
            </a:r>
            <a:r>
              <a:rPr lang="en-US" sz="3600" b="1" dirty="0">
                <a:solidFill>
                  <a:srgbClr val="C00000"/>
                </a:solidFill>
              </a:rPr>
              <a:t> ng</a:t>
            </a:r>
            <a:r>
              <a:rPr lang="vi-VN" sz="3600" b="1" dirty="0">
                <a:solidFill>
                  <a:srgbClr val="C00000"/>
                </a:solidFill>
              </a:rPr>
              <a:t>ư</a:t>
            </a:r>
            <a:r>
              <a:rPr lang="en-US" sz="3600" b="1" dirty="0" err="1">
                <a:solidFill>
                  <a:srgbClr val="C00000"/>
                </a:solidFill>
              </a:rPr>
              <a:t>ời</a:t>
            </a:r>
            <a:r>
              <a:rPr lang="en-US" sz="3600" b="1" dirty="0">
                <a:solidFill>
                  <a:srgbClr val="C00000"/>
                </a:solidFill>
              </a:rPr>
              <a:t> </a:t>
            </a:r>
            <a:r>
              <a:rPr lang="vi-VN" sz="3600" b="1" dirty="0">
                <a:solidFill>
                  <a:srgbClr val="C00000"/>
                </a:solidFill>
              </a:rPr>
              <a:t>quản lý dự án </a:t>
            </a:r>
            <a:r>
              <a:rPr lang="en-US" sz="3600" b="1" dirty="0">
                <a:solidFill>
                  <a:srgbClr val="C00000"/>
                </a:solidFill>
              </a:rPr>
              <a:t>HTTT</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53</a:t>
            </a:fld>
            <a:endParaRPr lang="en-US" altLang="en-US"/>
          </a:p>
        </p:txBody>
      </p:sp>
    </p:spTree>
    <p:extLst>
      <p:ext uri="{BB962C8B-B14F-4D97-AF65-F5344CB8AC3E}">
        <p14:creationId xmlns:p14="http://schemas.microsoft.com/office/powerpoint/2010/main" val="698289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Tính</a:t>
            </a:r>
            <a:r>
              <a:rPr lang="en-US" altLang="en-US" sz="3200" b="1" dirty="0">
                <a:solidFill>
                  <a:srgbClr val="C00000"/>
                </a:solidFill>
              </a:rPr>
              <a:t> </a:t>
            </a:r>
            <a:r>
              <a:rPr lang="en-US" altLang="en-US" sz="3200" b="1" dirty="0" err="1">
                <a:solidFill>
                  <a:srgbClr val="C00000"/>
                </a:solidFill>
              </a:rPr>
              <a:t>quyết</a:t>
            </a:r>
            <a:r>
              <a:rPr lang="en-US" altLang="en-US" sz="3200" b="1" dirty="0">
                <a:solidFill>
                  <a:srgbClr val="C00000"/>
                </a:solidFill>
              </a:rPr>
              <a:t> </a:t>
            </a:r>
            <a:r>
              <a:rPr lang="en-US" altLang="en-US" sz="3200" b="1" dirty="0" err="1">
                <a:solidFill>
                  <a:srgbClr val="C00000"/>
                </a:solidFill>
              </a:rPr>
              <a:t>định</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người</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 </a:t>
            </a:r>
          </a:p>
        </p:txBody>
      </p:sp>
      <p:sp>
        <p:nvSpPr>
          <p:cNvPr id="6" name="Rectangle 3"/>
          <p:cNvSpPr>
            <a:spLocks noGrp="1" noChangeArrowheads="1"/>
          </p:cNvSpPr>
          <p:nvPr>
            <p:ph idx="4294967295"/>
          </p:nvPr>
        </p:nvSpPr>
        <p:spPr>
          <a:xfrm>
            <a:off x="381000" y="990600"/>
            <a:ext cx="8305800" cy="4187825"/>
          </a:xfrm>
        </p:spPr>
        <p:txBody>
          <a:bodyPr lIns="182880" tIns="91440"/>
          <a:lstStyle/>
          <a:p>
            <a:pPr algn="just" eaLnBrk="1" hangingPunct="1"/>
            <a:r>
              <a:rPr lang="en-US" altLang="en-US" sz="2400" b="1"/>
              <a:t>Việc đưa ra quyết định tại mỗi thời điểm thực hiện DA </a:t>
            </a:r>
            <a:r>
              <a:rPr lang="en-US" altLang="en-US" sz="2400"/>
              <a:t>là hành động quan trọng của người QLDA</a:t>
            </a:r>
          </a:p>
          <a:p>
            <a:pPr algn="just" eaLnBrk="1" hangingPunct="1"/>
            <a:r>
              <a:rPr lang="en-US" altLang="en-US" sz="2400"/>
              <a:t>Thực chất quản lý là một quá trình ra quyết định</a:t>
            </a:r>
          </a:p>
          <a:p>
            <a:pPr algn="just" eaLnBrk="1" hangingPunct="1"/>
            <a:r>
              <a:rPr lang="en-US" altLang="en-US" sz="2400"/>
              <a:t>Mỗi quyết định đều có tác động đến mục tiêu quản lý</a:t>
            </a:r>
          </a:p>
          <a:p>
            <a:pPr algn="just" eaLnBrk="1" hangingPunct="1"/>
            <a:r>
              <a:rPr lang="en-US" altLang="en-US" sz="2400"/>
              <a:t>Có nhiều mức độ ra quyết định tùy thuộc vào tầm ảnh hưởng của quyết định:</a:t>
            </a:r>
          </a:p>
          <a:p>
            <a:pPr lvl="1" algn="just" eaLnBrk="1" hangingPunct="1"/>
            <a:r>
              <a:rPr lang="en-US" altLang="en-US" sz="2200"/>
              <a:t>Cấp cao: tác động đến mục đích dự  án</a:t>
            </a:r>
          </a:p>
          <a:p>
            <a:pPr lvl="1" algn="just" eaLnBrk="1" hangingPunct="1"/>
            <a:r>
              <a:rPr lang="en-US" altLang="en-US" sz="2200"/>
              <a:t>Cấp trung gian: tác động đến các mục tiêu cụ thể, những vấn đề chuyên môn, công nghệ, thiết bị,..</a:t>
            </a:r>
          </a:p>
          <a:p>
            <a:pPr lvl="1" algn="just" eaLnBrk="1" hangingPunct="1"/>
            <a:r>
              <a:rPr lang="en-US" altLang="en-US" sz="2200"/>
              <a:t>Cấp thấp: liên quan trực tiếp đến chỉ đạo thực hiện các công việc mang tính nghiệp vụ</a:t>
            </a:r>
          </a:p>
          <a:p>
            <a:pPr lvl="1" algn="just" eaLnBrk="1" hangingPunct="1"/>
            <a:r>
              <a:rPr lang="en-US" altLang="en-US" sz="2200"/>
              <a:t>…</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54</a:t>
            </a:fld>
            <a:endParaRPr lang="en-US" altLang="en-US"/>
          </a:p>
        </p:txBody>
      </p:sp>
    </p:spTree>
    <p:extLst>
      <p:ext uri="{BB962C8B-B14F-4D97-AF65-F5344CB8AC3E}">
        <p14:creationId xmlns:p14="http://schemas.microsoft.com/office/powerpoint/2010/main" val="748889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Tính</a:t>
            </a:r>
            <a:r>
              <a:rPr lang="en-US" altLang="en-US" sz="3200" b="1" dirty="0">
                <a:solidFill>
                  <a:srgbClr val="C00000"/>
                </a:solidFill>
              </a:rPr>
              <a:t> </a:t>
            </a:r>
            <a:r>
              <a:rPr lang="en-US" altLang="en-US" sz="3200" b="1" dirty="0" err="1">
                <a:solidFill>
                  <a:srgbClr val="C00000"/>
                </a:solidFill>
              </a:rPr>
              <a:t>quyết</a:t>
            </a:r>
            <a:r>
              <a:rPr lang="en-US" altLang="en-US" sz="3200" b="1" dirty="0">
                <a:solidFill>
                  <a:srgbClr val="C00000"/>
                </a:solidFill>
              </a:rPr>
              <a:t> </a:t>
            </a:r>
            <a:r>
              <a:rPr lang="en-US" altLang="en-US" sz="3200" b="1" dirty="0" err="1">
                <a:solidFill>
                  <a:srgbClr val="C00000"/>
                </a:solidFill>
              </a:rPr>
              <a:t>định</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người</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 </a:t>
            </a:r>
          </a:p>
        </p:txBody>
      </p:sp>
      <p:sp>
        <p:nvSpPr>
          <p:cNvPr id="6" name="Rectangle 3"/>
          <p:cNvSpPr>
            <a:spLocks noGrp="1" noChangeArrowheads="1"/>
          </p:cNvSpPr>
          <p:nvPr>
            <p:ph idx="4294967295"/>
          </p:nvPr>
        </p:nvSpPr>
        <p:spPr>
          <a:xfrm>
            <a:off x="381000" y="990600"/>
            <a:ext cx="8763000" cy="4187825"/>
          </a:xfrm>
        </p:spPr>
        <p:txBody>
          <a:bodyPr lIns="182880" tIns="91440"/>
          <a:lstStyle/>
          <a:p>
            <a:pPr marL="0" indent="0" algn="just" eaLnBrk="1" hangingPunct="1">
              <a:buNone/>
            </a:pPr>
            <a:r>
              <a:rPr lang="en-US" altLang="en-US" sz="2400" b="1" dirty="0" err="1"/>
              <a:t>Ví</a:t>
            </a:r>
            <a:r>
              <a:rPr lang="en-US" altLang="en-US" sz="2400" b="1" dirty="0"/>
              <a:t> </a:t>
            </a:r>
            <a:r>
              <a:rPr lang="en-US" altLang="en-US" sz="2400" b="1" dirty="0" err="1"/>
              <a:t>dụ</a:t>
            </a:r>
            <a:r>
              <a:rPr lang="en-US" altLang="en-US" sz="2400" b="1" dirty="0"/>
              <a:t>: </a:t>
            </a:r>
            <a:r>
              <a:rPr lang="en-US" altLang="en-US" sz="2400" b="1" dirty="0" err="1"/>
              <a:t>Quản</a:t>
            </a:r>
            <a:r>
              <a:rPr lang="en-US" altLang="en-US" sz="2400" b="1" dirty="0"/>
              <a:t> </a:t>
            </a:r>
            <a:r>
              <a:rPr lang="en-US" altLang="en-US" sz="2400" b="1" dirty="0" err="1"/>
              <a:t>lý</a:t>
            </a:r>
            <a:r>
              <a:rPr lang="en-US" altLang="en-US" sz="2400" b="1" dirty="0"/>
              <a:t> </a:t>
            </a:r>
            <a:r>
              <a:rPr lang="en-US" altLang="en-US" sz="2400" b="1" dirty="0" err="1"/>
              <a:t>sản</a:t>
            </a:r>
            <a:r>
              <a:rPr lang="en-US" altLang="en-US" sz="2400" b="1" dirty="0"/>
              <a:t> </a:t>
            </a:r>
            <a:r>
              <a:rPr lang="en-US" altLang="en-US" sz="2400" b="1" dirty="0" err="1"/>
              <a:t>xuất</a:t>
            </a:r>
            <a:r>
              <a:rPr lang="en-US" altLang="en-US" sz="2400" b="1" dirty="0"/>
              <a:t> </a:t>
            </a:r>
            <a:r>
              <a:rPr lang="en-US" altLang="en-US" sz="2400" b="1" dirty="0" err="1"/>
              <a:t>trong</a:t>
            </a:r>
            <a:r>
              <a:rPr lang="en-US" altLang="en-US" sz="2400" b="1" dirty="0"/>
              <a:t> </a:t>
            </a:r>
            <a:r>
              <a:rPr lang="en-US" altLang="en-US" sz="2400" b="1" dirty="0" err="1"/>
              <a:t>một</a:t>
            </a:r>
            <a:r>
              <a:rPr lang="en-US" altLang="en-US" sz="2400" b="1" dirty="0"/>
              <a:t> </a:t>
            </a:r>
            <a:r>
              <a:rPr lang="en-US" altLang="en-US" sz="2400" b="1" dirty="0" err="1"/>
              <a:t>xí</a:t>
            </a:r>
            <a:r>
              <a:rPr lang="en-US" altLang="en-US" sz="2400" b="1" dirty="0"/>
              <a:t> </a:t>
            </a:r>
            <a:r>
              <a:rPr lang="en-US" altLang="en-US" sz="2400" b="1" dirty="0" err="1"/>
              <a:t>nghiệp</a:t>
            </a:r>
            <a:endParaRPr lang="en-US" altLang="en-US" sz="2400" b="1" dirty="0"/>
          </a:p>
          <a:p>
            <a:pPr marL="0" indent="0" algn="just" eaLnBrk="1" hangingPunct="1">
              <a:buNone/>
            </a:pPr>
            <a:r>
              <a:rPr lang="en-US" altLang="en-US" sz="2400" b="1" dirty="0" err="1"/>
              <a:t>Cấp</a:t>
            </a:r>
            <a:r>
              <a:rPr lang="en-US" altLang="en-US" sz="2400" b="1" dirty="0"/>
              <a:t> </a:t>
            </a:r>
            <a:r>
              <a:rPr lang="en-US" altLang="en-US" sz="2400" b="1" dirty="0" err="1"/>
              <a:t>cao</a:t>
            </a:r>
            <a:r>
              <a:rPr lang="en-US" altLang="en-US" sz="2400" b="1" dirty="0"/>
              <a:t>:</a:t>
            </a:r>
          </a:p>
          <a:p>
            <a:pPr algn="just" eaLnBrk="1" hangingPunct="1"/>
            <a:r>
              <a:rPr lang="en-US" altLang="en-US" sz="2400" dirty="0" err="1"/>
              <a:t>Quyết</a:t>
            </a:r>
            <a:r>
              <a:rPr lang="en-US" altLang="en-US" sz="2400" dirty="0"/>
              <a:t> </a:t>
            </a:r>
            <a:r>
              <a:rPr lang="en-US" altLang="en-US" sz="2400" dirty="0" err="1"/>
              <a:t>định</a:t>
            </a:r>
            <a:r>
              <a:rPr lang="en-US" altLang="en-US" sz="2400" dirty="0"/>
              <a:t> (QĐ) </a:t>
            </a:r>
            <a:r>
              <a:rPr lang="en-US" altLang="en-US" sz="2400" dirty="0" err="1"/>
              <a:t>mở</a:t>
            </a:r>
            <a:r>
              <a:rPr lang="en-US" altLang="en-US" sz="2400" dirty="0"/>
              <a:t> </a:t>
            </a:r>
            <a:r>
              <a:rPr lang="en-US" altLang="en-US" sz="2400" dirty="0" err="1"/>
              <a:t>mới</a:t>
            </a:r>
            <a:r>
              <a:rPr lang="en-US" altLang="en-US" sz="2400" dirty="0"/>
              <a:t> (</a:t>
            </a:r>
            <a:r>
              <a:rPr lang="en-US" altLang="en-US" sz="2400" dirty="0" err="1"/>
              <a:t>tăng</a:t>
            </a:r>
            <a:r>
              <a:rPr lang="en-US" altLang="en-US" sz="2400" dirty="0"/>
              <a:t>/</a:t>
            </a:r>
            <a:r>
              <a:rPr lang="en-US" altLang="en-US" sz="2400" dirty="0" err="1"/>
              <a:t>giảm</a:t>
            </a:r>
            <a:r>
              <a:rPr lang="en-US" altLang="en-US" sz="2400" dirty="0"/>
              <a:t>) </a:t>
            </a:r>
            <a:r>
              <a:rPr lang="en-US" altLang="en-US" sz="2400" dirty="0" err="1"/>
              <a:t>một</a:t>
            </a:r>
            <a:r>
              <a:rPr lang="en-US" altLang="en-US" sz="2400" dirty="0"/>
              <a:t> </a:t>
            </a:r>
            <a:r>
              <a:rPr lang="en-US" altLang="en-US" sz="2400" dirty="0" err="1"/>
              <a:t>phân</a:t>
            </a:r>
            <a:r>
              <a:rPr lang="en-US" altLang="en-US" sz="2400" dirty="0"/>
              <a:t> </a:t>
            </a:r>
            <a:r>
              <a:rPr lang="en-US" altLang="en-US" sz="2400" dirty="0" err="1"/>
              <a:t>xưởng</a:t>
            </a:r>
            <a:r>
              <a:rPr lang="en-US" altLang="en-US" sz="2400" dirty="0"/>
              <a:t> </a:t>
            </a:r>
            <a:r>
              <a:rPr lang="en-US" altLang="en-US" sz="2400" dirty="0" err="1"/>
              <a:t>sản</a:t>
            </a:r>
            <a:r>
              <a:rPr lang="en-US" altLang="en-US" sz="2400" dirty="0"/>
              <a:t> </a:t>
            </a:r>
            <a:r>
              <a:rPr lang="en-US" altLang="en-US" sz="2400" dirty="0" err="1"/>
              <a:t>xuất</a:t>
            </a:r>
            <a:endParaRPr lang="en-US" altLang="en-US" sz="2400" dirty="0"/>
          </a:p>
          <a:p>
            <a:pPr algn="just" eaLnBrk="1" hangingPunct="1"/>
            <a:r>
              <a:rPr lang="en-US" altLang="en-US" sz="2400" dirty="0"/>
              <a:t>QĐ </a:t>
            </a:r>
            <a:r>
              <a:rPr lang="en-US" altLang="en-US" sz="2400" dirty="0" err="1"/>
              <a:t>mở</a:t>
            </a:r>
            <a:r>
              <a:rPr lang="en-US" altLang="en-US" sz="2400" dirty="0"/>
              <a:t> </a:t>
            </a:r>
            <a:r>
              <a:rPr lang="en-US" altLang="en-US" sz="2400" dirty="0" err="1"/>
              <a:t>rộng</a:t>
            </a:r>
            <a:r>
              <a:rPr lang="en-US" altLang="en-US" sz="2400" dirty="0"/>
              <a:t> </a:t>
            </a:r>
            <a:r>
              <a:rPr lang="en-US" altLang="en-US" sz="2400" dirty="0" err="1"/>
              <a:t>thị</a:t>
            </a:r>
            <a:r>
              <a:rPr lang="en-US" altLang="en-US" sz="2400" dirty="0"/>
              <a:t> </a:t>
            </a:r>
            <a:r>
              <a:rPr lang="en-US" altLang="en-US" sz="2400" dirty="0" err="1"/>
              <a:t>trường</a:t>
            </a:r>
            <a:r>
              <a:rPr lang="en-US" altLang="en-US" sz="2400" dirty="0"/>
              <a:t>, </a:t>
            </a:r>
            <a:r>
              <a:rPr lang="en-US" altLang="en-US" sz="2400" dirty="0" err="1"/>
              <a:t>thay</a:t>
            </a:r>
            <a:r>
              <a:rPr lang="en-US" altLang="en-US" sz="2400" dirty="0"/>
              <a:t> </a:t>
            </a:r>
            <a:r>
              <a:rPr lang="en-US" altLang="en-US" sz="2400" dirty="0" err="1"/>
              <a:t>đổi</a:t>
            </a:r>
            <a:r>
              <a:rPr lang="en-US" altLang="en-US" sz="2400" dirty="0"/>
              <a:t> hay </a:t>
            </a:r>
            <a:r>
              <a:rPr lang="en-US" altLang="en-US" sz="2400" dirty="0" err="1"/>
              <a:t>tạo</a:t>
            </a:r>
            <a:r>
              <a:rPr lang="en-US" altLang="en-US" sz="2400" dirty="0"/>
              <a:t> </a:t>
            </a:r>
            <a:r>
              <a:rPr lang="en-US" altLang="en-US" sz="2400" dirty="0" err="1"/>
              <a:t>mới</a:t>
            </a:r>
            <a:r>
              <a:rPr lang="en-US" altLang="en-US" sz="2400" dirty="0"/>
              <a:t> </a:t>
            </a:r>
            <a:r>
              <a:rPr lang="en-US" altLang="en-US" sz="2400" dirty="0" err="1"/>
              <a:t>sản</a:t>
            </a:r>
            <a:r>
              <a:rPr lang="en-US" altLang="en-US" sz="2400" dirty="0"/>
              <a:t> </a:t>
            </a:r>
            <a:r>
              <a:rPr lang="en-US" altLang="en-US" sz="2400" dirty="0" err="1"/>
              <a:t>phẩm</a:t>
            </a:r>
            <a:endParaRPr lang="en-US" altLang="en-US" sz="2400" dirty="0"/>
          </a:p>
          <a:p>
            <a:pPr algn="just" eaLnBrk="1" hangingPunct="1"/>
            <a:r>
              <a:rPr lang="en-US" altLang="en-US" sz="2400" dirty="0"/>
              <a:t>QĐ </a:t>
            </a:r>
            <a:r>
              <a:rPr lang="en-US" altLang="en-US" sz="2400" dirty="0" err="1"/>
              <a:t>tăng</a:t>
            </a:r>
            <a:r>
              <a:rPr lang="en-US" altLang="en-US" sz="2400" dirty="0"/>
              <a:t> </a:t>
            </a:r>
            <a:r>
              <a:rPr lang="en-US" altLang="en-US" sz="2400" dirty="0" err="1"/>
              <a:t>lương</a:t>
            </a:r>
            <a:r>
              <a:rPr lang="en-US" altLang="en-US" sz="2400" dirty="0"/>
              <a:t> </a:t>
            </a:r>
            <a:r>
              <a:rPr lang="en-US" altLang="en-US" sz="2400" dirty="0" err="1"/>
              <a:t>đồng</a:t>
            </a:r>
            <a:r>
              <a:rPr lang="en-US" altLang="en-US" sz="2400" dirty="0"/>
              <a:t> </a:t>
            </a:r>
            <a:r>
              <a:rPr lang="en-US" altLang="en-US" sz="2400" dirty="0" err="1"/>
              <a:t>loạt</a:t>
            </a:r>
            <a:r>
              <a:rPr lang="en-US" altLang="en-US" sz="2400" dirty="0"/>
              <a:t>, hay </a:t>
            </a:r>
            <a:r>
              <a:rPr lang="en-US" altLang="en-US" sz="2400" dirty="0" err="1"/>
              <a:t>cải</a:t>
            </a:r>
            <a:r>
              <a:rPr lang="en-US" altLang="en-US" sz="2400" dirty="0"/>
              <a:t> </a:t>
            </a:r>
            <a:r>
              <a:rPr lang="en-US" altLang="en-US" sz="2400" dirty="0" err="1"/>
              <a:t>tiến</a:t>
            </a:r>
            <a:r>
              <a:rPr lang="en-US" altLang="en-US" sz="2400" dirty="0"/>
              <a:t> </a:t>
            </a:r>
            <a:r>
              <a:rPr lang="en-US" altLang="en-US" sz="2400" dirty="0" err="1"/>
              <a:t>chế</a:t>
            </a:r>
            <a:r>
              <a:rPr lang="en-US" altLang="en-US" sz="2400" dirty="0"/>
              <a:t> </a:t>
            </a:r>
            <a:r>
              <a:rPr lang="en-US" altLang="en-US" sz="2400" dirty="0" err="1"/>
              <a:t>độ</a:t>
            </a:r>
            <a:r>
              <a:rPr lang="en-US" altLang="en-US" sz="2400" dirty="0"/>
              <a:t> </a:t>
            </a:r>
            <a:r>
              <a:rPr lang="en-US" altLang="en-US" sz="2400" dirty="0" err="1"/>
              <a:t>thưởng</a:t>
            </a:r>
            <a:r>
              <a:rPr lang="en-US" altLang="en-US" sz="2400" dirty="0"/>
              <a:t> </a:t>
            </a:r>
            <a:r>
              <a:rPr lang="en-US" altLang="en-US" sz="2400" dirty="0" err="1"/>
              <a:t>phạt</a:t>
            </a:r>
            <a:endParaRPr lang="en-US" altLang="en-US" sz="2400" dirty="0"/>
          </a:p>
          <a:p>
            <a:pPr marL="0" indent="0" algn="just" eaLnBrk="1" hangingPunct="1">
              <a:buNone/>
            </a:pPr>
            <a:r>
              <a:rPr lang="en-US" altLang="en-US" sz="2400" b="1" dirty="0" err="1"/>
              <a:t>Cấp</a:t>
            </a:r>
            <a:r>
              <a:rPr lang="en-US" altLang="en-US" sz="2400" b="1" dirty="0"/>
              <a:t> </a:t>
            </a:r>
            <a:r>
              <a:rPr lang="en-US" altLang="en-US" sz="2400" b="1" dirty="0" err="1"/>
              <a:t>trung</a:t>
            </a:r>
            <a:r>
              <a:rPr lang="en-US" altLang="en-US" sz="2400" b="1" dirty="0"/>
              <a:t> </a:t>
            </a:r>
            <a:r>
              <a:rPr lang="en-US" altLang="en-US" sz="2400" b="1" dirty="0" err="1"/>
              <a:t>gian</a:t>
            </a:r>
            <a:r>
              <a:rPr lang="en-US" altLang="en-US" sz="2400" b="1" dirty="0"/>
              <a:t>:</a:t>
            </a:r>
          </a:p>
          <a:p>
            <a:pPr algn="just" eaLnBrk="1" hangingPunct="1"/>
            <a:r>
              <a:rPr lang="en-US" altLang="en-US" sz="2400" dirty="0"/>
              <a:t>QĐ </a:t>
            </a:r>
            <a:r>
              <a:rPr lang="en-US" altLang="en-US" sz="2400" dirty="0" err="1"/>
              <a:t>cải</a:t>
            </a:r>
            <a:r>
              <a:rPr lang="en-US" altLang="en-US" sz="2400" dirty="0"/>
              <a:t> </a:t>
            </a:r>
            <a:r>
              <a:rPr lang="en-US" altLang="en-US" sz="2400" dirty="0" err="1"/>
              <a:t>tiến</a:t>
            </a:r>
            <a:r>
              <a:rPr lang="en-US" altLang="en-US" sz="2400" dirty="0"/>
              <a:t>, </a:t>
            </a:r>
            <a:r>
              <a:rPr lang="en-US" altLang="en-US" sz="2400" dirty="0" err="1"/>
              <a:t>đổi</a:t>
            </a:r>
            <a:r>
              <a:rPr lang="en-US" altLang="en-US" sz="2400" dirty="0"/>
              <a:t> </a:t>
            </a:r>
            <a:r>
              <a:rPr lang="en-US" altLang="en-US" sz="2400" dirty="0" err="1"/>
              <a:t>mới</a:t>
            </a:r>
            <a:r>
              <a:rPr lang="en-US" altLang="en-US" sz="2400" dirty="0"/>
              <a:t> </a:t>
            </a:r>
            <a:r>
              <a:rPr lang="en-US" altLang="en-US" sz="2400" dirty="0" err="1"/>
              <a:t>một</a:t>
            </a:r>
            <a:r>
              <a:rPr lang="en-US" altLang="en-US" sz="2400" dirty="0"/>
              <a:t> </a:t>
            </a:r>
            <a:r>
              <a:rPr lang="en-US" altLang="en-US" sz="2400" dirty="0" err="1"/>
              <a:t>dây</a:t>
            </a:r>
            <a:r>
              <a:rPr lang="en-US" altLang="en-US" sz="2400" dirty="0"/>
              <a:t> </a:t>
            </a:r>
            <a:r>
              <a:rPr lang="en-US" altLang="en-US" sz="2400" dirty="0" err="1"/>
              <a:t>chuyền</a:t>
            </a:r>
            <a:r>
              <a:rPr lang="en-US" altLang="en-US" sz="2400" dirty="0"/>
              <a:t> </a:t>
            </a:r>
            <a:r>
              <a:rPr lang="en-US" altLang="en-US" sz="2400" dirty="0" err="1"/>
              <a:t>công</a:t>
            </a:r>
            <a:r>
              <a:rPr lang="en-US" altLang="en-US" sz="2400" dirty="0"/>
              <a:t> </a:t>
            </a:r>
            <a:r>
              <a:rPr lang="en-US" altLang="en-US" sz="2400" dirty="0" err="1"/>
              <a:t>nghệ</a:t>
            </a:r>
            <a:endParaRPr lang="en-US" altLang="en-US" sz="2400" dirty="0"/>
          </a:p>
          <a:p>
            <a:pPr algn="just" eaLnBrk="1" hangingPunct="1"/>
            <a:r>
              <a:rPr lang="en-US" altLang="en-US" sz="2400" dirty="0"/>
              <a:t>QĐ </a:t>
            </a:r>
            <a:r>
              <a:rPr lang="en-US" altLang="en-US" sz="2400" dirty="0" err="1"/>
              <a:t>thay</a:t>
            </a:r>
            <a:r>
              <a:rPr lang="en-US" altLang="en-US" sz="2400" dirty="0"/>
              <a:t> </a:t>
            </a:r>
            <a:r>
              <a:rPr lang="en-US" altLang="en-US" sz="2400" dirty="0" err="1"/>
              <a:t>đổi</a:t>
            </a:r>
            <a:r>
              <a:rPr lang="en-US" altLang="en-US" sz="2400" dirty="0"/>
              <a:t> </a:t>
            </a:r>
            <a:r>
              <a:rPr lang="en-US" altLang="en-US" sz="2400" dirty="0" err="1"/>
              <a:t>đồng</a:t>
            </a:r>
            <a:r>
              <a:rPr lang="en-US" altLang="en-US" sz="2400" dirty="0"/>
              <a:t> </a:t>
            </a:r>
            <a:r>
              <a:rPr lang="en-US" altLang="en-US" sz="2400" dirty="0" err="1"/>
              <a:t>phục</a:t>
            </a:r>
            <a:r>
              <a:rPr lang="en-US" altLang="en-US" sz="2400" dirty="0"/>
              <a:t> hay qui </a:t>
            </a:r>
            <a:r>
              <a:rPr lang="en-US" altLang="en-US" sz="2400" dirty="0" err="1"/>
              <a:t>chế</a:t>
            </a:r>
            <a:r>
              <a:rPr lang="en-US" altLang="en-US" sz="2400" dirty="0"/>
              <a:t> </a:t>
            </a:r>
            <a:r>
              <a:rPr lang="en-US" altLang="en-US" sz="2400" dirty="0" err="1"/>
              <a:t>sinh</a:t>
            </a:r>
            <a:r>
              <a:rPr lang="en-US" altLang="en-US" sz="2400" dirty="0"/>
              <a:t> </a:t>
            </a:r>
            <a:r>
              <a:rPr lang="en-US" altLang="en-US" sz="2400" dirty="0" err="1"/>
              <a:t>hoạt</a:t>
            </a:r>
            <a:r>
              <a:rPr lang="en-US" altLang="en-US" sz="2400" dirty="0"/>
              <a:t> </a:t>
            </a:r>
            <a:r>
              <a:rPr lang="en-US" altLang="en-US" sz="2400" dirty="0" err="1"/>
              <a:t>tập</a:t>
            </a:r>
            <a:r>
              <a:rPr lang="en-US" altLang="en-US" sz="2400" dirty="0"/>
              <a:t> </a:t>
            </a:r>
            <a:r>
              <a:rPr lang="en-US" altLang="en-US" sz="2400" dirty="0" err="1"/>
              <a:t>thể</a:t>
            </a:r>
            <a:endParaRPr lang="en-US" altLang="en-US" sz="2400" dirty="0"/>
          </a:p>
          <a:p>
            <a:pPr algn="just" eaLnBrk="1" hangingPunct="1"/>
            <a:r>
              <a:rPr lang="en-US" altLang="en-US" sz="2400" dirty="0"/>
              <a:t>QĐ tin </a:t>
            </a:r>
            <a:r>
              <a:rPr lang="en-US" altLang="en-US" sz="2400" dirty="0" err="1"/>
              <a:t>học</a:t>
            </a:r>
            <a:r>
              <a:rPr lang="en-US" altLang="en-US" sz="2400" dirty="0"/>
              <a:t> </a:t>
            </a:r>
            <a:r>
              <a:rPr lang="en-US" altLang="en-US" sz="2400" dirty="0" err="1"/>
              <a:t>hóa</a:t>
            </a:r>
            <a:r>
              <a:rPr lang="en-US" altLang="en-US" sz="2400" dirty="0"/>
              <a:t> </a:t>
            </a:r>
            <a:r>
              <a:rPr lang="en-US" altLang="en-US" sz="2400" dirty="0" err="1"/>
              <a:t>quản</a:t>
            </a:r>
            <a:r>
              <a:rPr lang="en-US" altLang="en-US" sz="2400" dirty="0"/>
              <a:t> </a:t>
            </a:r>
            <a:r>
              <a:rPr lang="en-US" altLang="en-US" sz="2400" dirty="0" err="1"/>
              <a:t>lý</a:t>
            </a:r>
            <a:endParaRPr lang="en-US" altLang="en-US" sz="2400" dirty="0"/>
          </a:p>
          <a:p>
            <a:pPr marL="0" indent="0" algn="just" eaLnBrk="1" hangingPunct="1">
              <a:buNone/>
            </a:pPr>
            <a:r>
              <a:rPr lang="en-US" altLang="en-US" sz="2400" b="1" dirty="0" err="1"/>
              <a:t>Cấp</a:t>
            </a:r>
            <a:r>
              <a:rPr lang="en-US" altLang="en-US" sz="2400" b="1" dirty="0"/>
              <a:t> </a:t>
            </a:r>
            <a:r>
              <a:rPr lang="en-US" altLang="en-US" sz="2400" b="1" dirty="0" err="1"/>
              <a:t>thấp</a:t>
            </a:r>
            <a:r>
              <a:rPr lang="en-US" altLang="en-US" sz="2400" dirty="0"/>
              <a:t>:</a:t>
            </a:r>
          </a:p>
          <a:p>
            <a:pPr algn="just" eaLnBrk="1" hangingPunct="1"/>
            <a:r>
              <a:rPr lang="en-US" altLang="en-US" sz="2400" dirty="0"/>
              <a:t>QĐ </a:t>
            </a:r>
            <a:r>
              <a:rPr lang="en-US" altLang="en-US" sz="2400" dirty="0" err="1"/>
              <a:t>thưởng</a:t>
            </a:r>
            <a:r>
              <a:rPr lang="en-US" altLang="en-US" sz="2400" dirty="0"/>
              <a:t>/</a:t>
            </a:r>
            <a:r>
              <a:rPr lang="en-US" altLang="en-US" sz="2400" dirty="0" err="1"/>
              <a:t>kỷ</a:t>
            </a:r>
            <a:r>
              <a:rPr lang="en-US" altLang="en-US" sz="2400" dirty="0"/>
              <a:t> </a:t>
            </a:r>
            <a:r>
              <a:rPr lang="en-US" altLang="en-US" sz="2400" dirty="0" err="1"/>
              <a:t>luật</a:t>
            </a:r>
            <a:r>
              <a:rPr lang="en-US" altLang="en-US" sz="2400" dirty="0"/>
              <a:t> </a:t>
            </a:r>
            <a:r>
              <a:rPr lang="en-US" altLang="en-US" sz="2400" dirty="0" err="1"/>
              <a:t>một</a:t>
            </a:r>
            <a:r>
              <a:rPr lang="en-US" altLang="en-US" sz="2400" dirty="0"/>
              <a:t> hay </a:t>
            </a:r>
            <a:r>
              <a:rPr lang="en-US" altLang="en-US" sz="2400" dirty="0" err="1"/>
              <a:t>nhiều</a:t>
            </a:r>
            <a:r>
              <a:rPr lang="en-US" altLang="en-US" sz="2400" dirty="0"/>
              <a:t> </a:t>
            </a:r>
            <a:r>
              <a:rPr lang="en-US" altLang="en-US" sz="2400" dirty="0" err="1"/>
              <a:t>cán</a:t>
            </a:r>
            <a:r>
              <a:rPr lang="en-US" altLang="en-US" sz="2400" dirty="0"/>
              <a:t> </a:t>
            </a:r>
            <a:r>
              <a:rPr lang="en-US" altLang="en-US" sz="2400" dirty="0" err="1"/>
              <a:t>bộ</a:t>
            </a:r>
            <a:endParaRPr lang="en-US" altLang="en-US" sz="2400" dirty="0"/>
          </a:p>
          <a:p>
            <a:pPr algn="just" eaLnBrk="1" hangingPunct="1"/>
            <a:r>
              <a:rPr lang="en-US" altLang="en-US" sz="2400" dirty="0"/>
              <a:t>QĐ </a:t>
            </a:r>
            <a:r>
              <a:rPr lang="en-US" altLang="en-US" sz="2400" dirty="0" err="1"/>
              <a:t>cho</a:t>
            </a:r>
            <a:r>
              <a:rPr lang="en-US" altLang="en-US" sz="2400" dirty="0"/>
              <a:t> </a:t>
            </a:r>
            <a:r>
              <a:rPr lang="en-US" altLang="en-US" sz="2400" dirty="0" err="1"/>
              <a:t>xí</a:t>
            </a:r>
            <a:r>
              <a:rPr lang="en-US" altLang="en-US" sz="2400" dirty="0"/>
              <a:t> </a:t>
            </a:r>
            <a:r>
              <a:rPr lang="en-US" altLang="en-US" sz="2400" dirty="0" err="1"/>
              <a:t>nghiệp</a:t>
            </a:r>
            <a:r>
              <a:rPr lang="en-US" altLang="en-US" sz="2400" dirty="0"/>
              <a:t> </a:t>
            </a:r>
            <a:r>
              <a:rPr lang="en-US" altLang="en-US" sz="2400" dirty="0" err="1"/>
              <a:t>nghỉ</a:t>
            </a:r>
            <a:r>
              <a:rPr lang="en-US" altLang="en-US" sz="2400" dirty="0"/>
              <a:t> 1 </a:t>
            </a:r>
            <a:r>
              <a:rPr lang="en-US" altLang="en-US" sz="2400" dirty="0" err="1"/>
              <a:t>ngày</a:t>
            </a:r>
            <a:r>
              <a:rPr lang="en-US" altLang="en-US" sz="2400" dirty="0"/>
              <a:t>.</a:t>
            </a:r>
          </a:p>
          <a:p>
            <a:pPr algn="just" eaLnBrk="1" hangingPunct="1"/>
            <a:endParaRPr lang="en-US" altLang="en-US" sz="20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55</a:t>
            </a:fld>
            <a:endParaRPr lang="en-US" altLang="en-US"/>
          </a:p>
        </p:txBody>
      </p:sp>
    </p:spTree>
    <p:extLst>
      <p:ext uri="{BB962C8B-B14F-4D97-AF65-F5344CB8AC3E}">
        <p14:creationId xmlns:p14="http://schemas.microsoft.com/office/powerpoint/2010/main" val="396313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Tính</a:t>
            </a:r>
            <a:r>
              <a:rPr lang="en-US" altLang="en-US" sz="3200" b="1" dirty="0">
                <a:solidFill>
                  <a:srgbClr val="C00000"/>
                </a:solidFill>
              </a:rPr>
              <a:t> </a:t>
            </a:r>
            <a:r>
              <a:rPr lang="en-US" altLang="en-US" sz="3200" b="1" dirty="0" err="1">
                <a:solidFill>
                  <a:srgbClr val="C00000"/>
                </a:solidFill>
              </a:rPr>
              <a:t>quyết</a:t>
            </a:r>
            <a:r>
              <a:rPr lang="en-US" altLang="en-US" sz="3200" b="1" dirty="0">
                <a:solidFill>
                  <a:srgbClr val="C00000"/>
                </a:solidFill>
              </a:rPr>
              <a:t> </a:t>
            </a:r>
            <a:r>
              <a:rPr lang="en-US" altLang="en-US" sz="3200" b="1" dirty="0" err="1">
                <a:solidFill>
                  <a:srgbClr val="C00000"/>
                </a:solidFill>
              </a:rPr>
              <a:t>định</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người</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 </a:t>
            </a:r>
          </a:p>
        </p:txBody>
      </p:sp>
      <p:sp>
        <p:nvSpPr>
          <p:cNvPr id="6" name="Rectangle 3"/>
          <p:cNvSpPr>
            <a:spLocks noGrp="1" noChangeArrowheads="1"/>
          </p:cNvSpPr>
          <p:nvPr>
            <p:ph idx="4294967295"/>
          </p:nvPr>
        </p:nvSpPr>
        <p:spPr>
          <a:xfrm>
            <a:off x="381000" y="990600"/>
            <a:ext cx="8305800" cy="4187825"/>
          </a:xfrm>
        </p:spPr>
        <p:txBody>
          <a:bodyPr lIns="182880" tIns="91440"/>
          <a:lstStyle/>
          <a:p>
            <a:pPr marL="0" indent="0" algn="just" eaLnBrk="1" hangingPunct="1">
              <a:buNone/>
            </a:pPr>
            <a:r>
              <a:rPr lang="en-US" altLang="en-US" sz="2400" b="1"/>
              <a:t>Ví dụ: Quản lý một trường đại học</a:t>
            </a:r>
          </a:p>
          <a:p>
            <a:pPr marL="0" indent="0" algn="just" eaLnBrk="1" hangingPunct="1">
              <a:buNone/>
            </a:pPr>
            <a:r>
              <a:rPr lang="en-US" altLang="en-US" sz="2400" b="1"/>
              <a:t>Cấp cao:</a:t>
            </a:r>
          </a:p>
          <a:p>
            <a:pPr algn="just" eaLnBrk="1" hangingPunct="1"/>
            <a:r>
              <a:rPr lang="en-US" altLang="en-US" sz="2400"/>
              <a:t>QĐ qui chế tuyển sinh</a:t>
            </a:r>
          </a:p>
          <a:p>
            <a:pPr algn="just" eaLnBrk="1" hangingPunct="1"/>
            <a:r>
              <a:rPr lang="en-US" altLang="en-US" sz="2400"/>
              <a:t>QĐ mở /loại bỏ ngành học mới (khoa/bộ môn)</a:t>
            </a:r>
          </a:p>
          <a:p>
            <a:pPr algn="just" eaLnBrk="1" hangingPunct="1"/>
            <a:r>
              <a:rPr lang="en-US" altLang="en-US" sz="2400"/>
              <a:t>QĐ thay đổi chương trình đào tạo, chế độ đào tạo (niên chế hay tín chỉ)</a:t>
            </a:r>
          </a:p>
          <a:p>
            <a:pPr marL="0" indent="0" algn="just" eaLnBrk="1" hangingPunct="1">
              <a:buNone/>
            </a:pPr>
            <a:r>
              <a:rPr lang="en-US" altLang="en-US" sz="2400" b="1"/>
              <a:t>Cấp trung gian:</a:t>
            </a:r>
          </a:p>
          <a:p>
            <a:pPr algn="just" eaLnBrk="1" hangingPunct="1"/>
            <a:r>
              <a:rPr lang="en-US" altLang="en-US" sz="2400"/>
              <a:t>QĐ mở mới (tăng/giảm) môn học</a:t>
            </a:r>
          </a:p>
          <a:p>
            <a:pPr algn="just" eaLnBrk="1" hangingPunct="1"/>
            <a:r>
              <a:rPr lang="en-US" altLang="en-US" sz="2400"/>
              <a:t>QĐ kỷ luật hay khen thưởng cuối kỳ/năm học</a:t>
            </a:r>
          </a:p>
          <a:p>
            <a:pPr marL="0" indent="0" algn="just" eaLnBrk="1" hangingPunct="1">
              <a:buNone/>
            </a:pPr>
            <a:r>
              <a:rPr lang="en-US" altLang="en-US" sz="2400" b="1"/>
              <a:t>Cấp thấp</a:t>
            </a:r>
            <a:r>
              <a:rPr lang="en-US" altLang="en-US" sz="2400"/>
              <a:t>:</a:t>
            </a:r>
          </a:p>
          <a:p>
            <a:pPr algn="just" eaLnBrk="1" hangingPunct="1"/>
            <a:r>
              <a:rPr lang="en-US" altLang="en-US" sz="2400"/>
              <a:t>QĐ thay đổi lịch thi, lịch học</a:t>
            </a:r>
          </a:p>
          <a:p>
            <a:pPr algn="just" eaLnBrk="1" hangingPunct="1"/>
            <a:r>
              <a:rPr lang="en-US" altLang="en-US" sz="2400"/>
              <a:t>QĐ thay đổi phòng học, hay một số lớp nghỉ học.</a:t>
            </a:r>
          </a:p>
          <a:p>
            <a:pPr marL="0" indent="0" algn="just" eaLnBrk="1" hangingPunct="1">
              <a:buNone/>
            </a:pPr>
            <a:endParaRPr lang="en-US" altLang="en-US" sz="20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56</a:t>
            </a:fld>
            <a:endParaRPr lang="en-US" altLang="en-US"/>
          </a:p>
        </p:txBody>
      </p:sp>
    </p:spTree>
    <p:extLst>
      <p:ext uri="{BB962C8B-B14F-4D97-AF65-F5344CB8AC3E}">
        <p14:creationId xmlns:p14="http://schemas.microsoft.com/office/powerpoint/2010/main" val="196413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Tính</a:t>
            </a:r>
            <a:r>
              <a:rPr lang="en-US" altLang="en-US" sz="3200" b="1" dirty="0">
                <a:solidFill>
                  <a:srgbClr val="C00000"/>
                </a:solidFill>
              </a:rPr>
              <a:t> </a:t>
            </a:r>
            <a:r>
              <a:rPr lang="en-US" altLang="en-US" sz="3200" b="1" dirty="0" err="1">
                <a:solidFill>
                  <a:srgbClr val="C00000"/>
                </a:solidFill>
              </a:rPr>
              <a:t>quyết</a:t>
            </a:r>
            <a:r>
              <a:rPr lang="en-US" altLang="en-US" sz="3200" b="1" dirty="0">
                <a:solidFill>
                  <a:srgbClr val="C00000"/>
                </a:solidFill>
              </a:rPr>
              <a:t> </a:t>
            </a:r>
            <a:r>
              <a:rPr lang="en-US" altLang="en-US" sz="3200" b="1" dirty="0" err="1">
                <a:solidFill>
                  <a:srgbClr val="C00000"/>
                </a:solidFill>
              </a:rPr>
              <a:t>định</a:t>
            </a:r>
            <a:r>
              <a:rPr lang="en-US" altLang="en-US" sz="3200" b="1" dirty="0">
                <a:solidFill>
                  <a:srgbClr val="C00000"/>
                </a:solidFill>
              </a:rPr>
              <a:t> </a:t>
            </a:r>
            <a:r>
              <a:rPr lang="en-US" altLang="en-US" sz="3200" b="1" dirty="0" err="1">
                <a:solidFill>
                  <a:srgbClr val="C00000"/>
                </a:solidFill>
              </a:rPr>
              <a:t>của</a:t>
            </a:r>
            <a:r>
              <a:rPr lang="en-US" altLang="en-US" sz="3200" b="1" dirty="0">
                <a:solidFill>
                  <a:srgbClr val="C00000"/>
                </a:solidFill>
              </a:rPr>
              <a:t> </a:t>
            </a:r>
            <a:r>
              <a:rPr lang="en-US" altLang="en-US" sz="3200" b="1" dirty="0" err="1">
                <a:solidFill>
                  <a:srgbClr val="C00000"/>
                </a:solidFill>
              </a:rPr>
              <a:t>người</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 </a:t>
            </a:r>
          </a:p>
        </p:txBody>
      </p:sp>
      <p:sp>
        <p:nvSpPr>
          <p:cNvPr id="6" name="Rectangle 3"/>
          <p:cNvSpPr>
            <a:spLocks noGrp="1" noChangeArrowheads="1"/>
          </p:cNvSpPr>
          <p:nvPr>
            <p:ph idx="4294967295"/>
          </p:nvPr>
        </p:nvSpPr>
        <p:spPr>
          <a:xfrm>
            <a:off x="381000" y="990600"/>
            <a:ext cx="8305800" cy="4187825"/>
          </a:xfrm>
        </p:spPr>
        <p:txBody>
          <a:bodyPr lIns="182880" tIns="91440"/>
          <a:lstStyle/>
          <a:p>
            <a:pPr marL="0" indent="0" algn="just" eaLnBrk="1" hangingPunct="1">
              <a:buNone/>
            </a:pPr>
            <a:r>
              <a:rPr lang="en-US" altLang="en-US" sz="2400" b="1" dirty="0" err="1"/>
              <a:t>Bốn</a:t>
            </a:r>
            <a:r>
              <a:rPr lang="en-US" altLang="en-US" sz="2400" b="1" dirty="0"/>
              <a:t> </a:t>
            </a:r>
            <a:r>
              <a:rPr lang="en-US" altLang="en-US" sz="2400" b="1" dirty="0" err="1"/>
              <a:t>Nguyên</a:t>
            </a:r>
            <a:r>
              <a:rPr lang="en-US" altLang="en-US" sz="2400" b="1" dirty="0"/>
              <a:t> </a:t>
            </a:r>
            <a:r>
              <a:rPr lang="en-US" altLang="en-US" sz="2400" b="1" dirty="0" err="1"/>
              <a:t>tắc</a:t>
            </a:r>
            <a:r>
              <a:rPr lang="en-US" altLang="en-US" sz="2400" b="1" dirty="0"/>
              <a:t> ra </a:t>
            </a:r>
            <a:r>
              <a:rPr lang="en-US" altLang="en-US" sz="2400" b="1" dirty="0" err="1"/>
              <a:t>quyết</a:t>
            </a:r>
            <a:r>
              <a:rPr lang="en-US" altLang="en-US" sz="2400" b="1" dirty="0"/>
              <a:t> </a:t>
            </a:r>
            <a:r>
              <a:rPr lang="en-US" altLang="en-US" sz="2400" b="1" dirty="0" err="1"/>
              <a:t>định</a:t>
            </a:r>
            <a:endParaRPr lang="en-US" altLang="en-US" sz="2400" b="1" dirty="0"/>
          </a:p>
          <a:p>
            <a:pPr algn="just" eaLnBrk="1" hangingPunct="1"/>
            <a:r>
              <a:rPr lang="en-US" altLang="en-US" sz="2400" dirty="0" err="1"/>
              <a:t>Không</a:t>
            </a:r>
            <a:r>
              <a:rPr lang="en-US" altLang="en-US" sz="2400" dirty="0"/>
              <a:t> ra </a:t>
            </a:r>
            <a:r>
              <a:rPr lang="en-US" altLang="en-US" sz="2400" dirty="0" err="1"/>
              <a:t>những</a:t>
            </a:r>
            <a:r>
              <a:rPr lang="en-US" altLang="en-US" sz="2400" dirty="0"/>
              <a:t>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không</a:t>
            </a:r>
            <a:r>
              <a:rPr lang="en-US" altLang="en-US" sz="2400" dirty="0"/>
              <a:t> </a:t>
            </a:r>
            <a:r>
              <a:rPr lang="en-US" altLang="en-US" sz="2400" dirty="0" err="1"/>
              <a:t>còn</a:t>
            </a:r>
            <a:r>
              <a:rPr lang="en-US" altLang="en-US" sz="2400" dirty="0"/>
              <a:t> </a:t>
            </a:r>
            <a:r>
              <a:rPr lang="en-US" altLang="en-US" sz="2400" dirty="0" err="1"/>
              <a:t>phù</a:t>
            </a:r>
            <a:r>
              <a:rPr lang="en-US" altLang="en-US" sz="2400" dirty="0"/>
              <a:t> </a:t>
            </a:r>
            <a:r>
              <a:rPr lang="en-US" altLang="en-US" sz="2400" dirty="0" err="1"/>
              <a:t>hợp</a:t>
            </a:r>
            <a:endParaRPr lang="en-US" altLang="en-US" sz="2400" dirty="0"/>
          </a:p>
          <a:p>
            <a:pPr algn="just" eaLnBrk="1" hangingPunct="1"/>
            <a:r>
              <a:rPr lang="en-US" altLang="en-US" sz="2400" dirty="0" err="1"/>
              <a:t>Không</a:t>
            </a:r>
            <a:r>
              <a:rPr lang="en-US" altLang="en-US" sz="2400" dirty="0"/>
              <a:t> ra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khi</a:t>
            </a:r>
            <a:r>
              <a:rPr lang="en-US" altLang="en-US" sz="2400" dirty="0"/>
              <a:t> </a:t>
            </a:r>
            <a:r>
              <a:rPr lang="en-US" altLang="en-US" sz="2400" dirty="0" err="1"/>
              <a:t>thiếu</a:t>
            </a:r>
            <a:r>
              <a:rPr lang="en-US" altLang="en-US" sz="2400" dirty="0"/>
              <a:t> </a:t>
            </a:r>
            <a:r>
              <a:rPr lang="en-US" altLang="en-US" sz="2400" dirty="0" err="1"/>
              <a:t>hiệu</a:t>
            </a:r>
            <a:r>
              <a:rPr lang="en-US" altLang="en-US" sz="2400" dirty="0"/>
              <a:t> </a:t>
            </a:r>
            <a:r>
              <a:rPr lang="en-US" altLang="en-US" sz="2400" dirty="0" err="1"/>
              <a:t>lực</a:t>
            </a:r>
            <a:r>
              <a:rPr lang="en-US" altLang="en-US" sz="2400" dirty="0"/>
              <a:t> </a:t>
            </a:r>
            <a:r>
              <a:rPr lang="en-US" altLang="en-US" sz="2400" dirty="0" err="1"/>
              <a:t>thực</a:t>
            </a:r>
            <a:r>
              <a:rPr lang="en-US" altLang="en-US" sz="2400" dirty="0"/>
              <a:t> </a:t>
            </a:r>
            <a:r>
              <a:rPr lang="en-US" altLang="en-US" sz="2400" dirty="0" err="1"/>
              <a:t>thi</a:t>
            </a:r>
            <a:endParaRPr lang="en-US" altLang="en-US" sz="2400" dirty="0"/>
          </a:p>
          <a:p>
            <a:pPr algn="just" eaLnBrk="1" hangingPunct="1"/>
            <a:r>
              <a:rPr lang="en-US" altLang="en-US" sz="2400" dirty="0" err="1"/>
              <a:t>Không</a:t>
            </a:r>
            <a:r>
              <a:rPr lang="en-US" altLang="en-US" sz="2400" dirty="0"/>
              <a:t> ra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vội</a:t>
            </a:r>
            <a:r>
              <a:rPr lang="en-US" altLang="en-US" sz="2400" dirty="0"/>
              <a:t> </a:t>
            </a:r>
            <a:r>
              <a:rPr lang="en-US" altLang="en-US" sz="2400" dirty="0" err="1"/>
              <a:t>vàng</a:t>
            </a:r>
            <a:r>
              <a:rPr lang="en-US" altLang="en-US" sz="2400" dirty="0"/>
              <a:t> </a:t>
            </a:r>
            <a:r>
              <a:rPr lang="en-US" altLang="en-US" sz="2400" dirty="0" err="1"/>
              <a:t>khi</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chưa</a:t>
            </a:r>
            <a:r>
              <a:rPr lang="en-US" altLang="en-US" sz="2400" dirty="0"/>
              <a:t> </a:t>
            </a:r>
            <a:r>
              <a:rPr lang="en-US" altLang="en-US" sz="2400" dirty="0" err="1"/>
              <a:t>thỏa</a:t>
            </a:r>
            <a:r>
              <a:rPr lang="en-US" altLang="en-US" sz="2400" dirty="0"/>
              <a:t> </a:t>
            </a:r>
            <a:r>
              <a:rPr lang="en-US" altLang="en-US" sz="2400" dirty="0" err="1"/>
              <a:t>mãn</a:t>
            </a:r>
            <a:endParaRPr lang="en-US" altLang="en-US" sz="2400" dirty="0"/>
          </a:p>
          <a:p>
            <a:pPr algn="just" eaLnBrk="1" hangingPunct="1"/>
            <a:r>
              <a:rPr lang="en-US" altLang="en-US" sz="2400" dirty="0" err="1"/>
              <a:t>Không</a:t>
            </a:r>
            <a:r>
              <a:rPr lang="en-US" altLang="en-US" sz="2400" dirty="0"/>
              <a:t> ra </a:t>
            </a:r>
            <a:r>
              <a:rPr lang="en-US" altLang="en-US" sz="2400" dirty="0" err="1"/>
              <a:t>quyết</a:t>
            </a:r>
            <a:r>
              <a:rPr lang="en-US" altLang="en-US" sz="2400" dirty="0"/>
              <a:t> </a:t>
            </a:r>
            <a:r>
              <a:rPr lang="en-US" altLang="en-US" sz="2400" dirty="0" err="1"/>
              <a:t>định</a:t>
            </a:r>
            <a:r>
              <a:rPr lang="en-US" altLang="en-US" sz="2400" dirty="0"/>
              <a:t> “</a:t>
            </a:r>
            <a:r>
              <a:rPr lang="en-US" altLang="en-US" sz="2400" dirty="0" err="1"/>
              <a:t>lấn</a:t>
            </a:r>
            <a:r>
              <a:rPr lang="en-US" altLang="en-US" sz="2400" dirty="0"/>
              <a:t> </a:t>
            </a:r>
            <a:r>
              <a:rPr lang="en-US" altLang="en-US" sz="2400" dirty="0" err="1"/>
              <a:t>sân</a:t>
            </a:r>
            <a:r>
              <a:rPr lang="en-US" altLang="en-US" sz="2400" dirty="0"/>
              <a:t>” sang </a:t>
            </a:r>
            <a:r>
              <a:rPr lang="en-US" altLang="en-US" sz="2400" dirty="0" err="1"/>
              <a:t>quyền</a:t>
            </a:r>
            <a:r>
              <a:rPr lang="en-US" altLang="en-US" sz="2400" dirty="0"/>
              <a:t> </a:t>
            </a:r>
            <a:r>
              <a:rPr lang="en-US" altLang="en-US" sz="2400" dirty="0" err="1"/>
              <a:t>hạn</a:t>
            </a:r>
            <a:r>
              <a:rPr lang="en-US" altLang="en-US" sz="2400" dirty="0"/>
              <a:t>, </a:t>
            </a:r>
            <a:r>
              <a:rPr lang="en-US" altLang="en-US" sz="2400" dirty="0" err="1"/>
              <a:t>trách</a:t>
            </a:r>
            <a:r>
              <a:rPr lang="en-US" altLang="en-US" sz="2400" dirty="0"/>
              <a:t> </a:t>
            </a:r>
            <a:r>
              <a:rPr lang="en-US" altLang="en-US" sz="2400" dirty="0" err="1"/>
              <a:t>nhiệm</a:t>
            </a:r>
            <a:r>
              <a:rPr lang="en-US" altLang="en-US" sz="2400" dirty="0"/>
              <a:t> </a:t>
            </a:r>
            <a:r>
              <a:rPr lang="en-US" altLang="en-US" sz="2400" dirty="0" err="1"/>
              <a:t>của</a:t>
            </a:r>
            <a:r>
              <a:rPr lang="en-US" altLang="en-US" sz="2400" dirty="0"/>
              <a:t> </a:t>
            </a:r>
            <a:r>
              <a:rPr lang="en-US" altLang="en-US" sz="2400" dirty="0" err="1"/>
              <a:t>người</a:t>
            </a:r>
            <a:r>
              <a:rPr lang="en-US" altLang="en-US" sz="2400" dirty="0"/>
              <a:t> </a:t>
            </a:r>
            <a:r>
              <a:rPr lang="en-US" altLang="en-US" sz="2400" dirty="0" err="1"/>
              <a:t>khác</a:t>
            </a:r>
            <a:endParaRPr lang="en-US" altLang="en-US" sz="20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57</a:t>
            </a:fld>
            <a:endParaRPr lang="en-US" altLang="en-US"/>
          </a:p>
        </p:txBody>
      </p:sp>
    </p:spTree>
    <p:extLst>
      <p:ext uri="{BB962C8B-B14F-4D97-AF65-F5344CB8AC3E}">
        <p14:creationId xmlns:p14="http://schemas.microsoft.com/office/powerpoint/2010/main" val="39869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Những</a:t>
            </a:r>
            <a:r>
              <a:rPr lang="en-US" altLang="en-US" sz="3200" b="1" dirty="0">
                <a:solidFill>
                  <a:srgbClr val="C00000"/>
                </a:solidFill>
              </a:rPr>
              <a:t> </a:t>
            </a:r>
            <a:r>
              <a:rPr lang="en-US" altLang="en-US" sz="3200" b="1" dirty="0" err="1">
                <a:solidFill>
                  <a:srgbClr val="C00000"/>
                </a:solidFill>
              </a:rPr>
              <a:t>khó</a:t>
            </a:r>
            <a:r>
              <a:rPr lang="en-US" altLang="en-US" sz="3200" b="1" dirty="0">
                <a:solidFill>
                  <a:srgbClr val="C00000"/>
                </a:solidFill>
              </a:rPr>
              <a:t> </a:t>
            </a:r>
            <a:r>
              <a:rPr lang="en-US" altLang="en-US" sz="3200" b="1" dirty="0" err="1">
                <a:solidFill>
                  <a:srgbClr val="C00000"/>
                </a:solidFill>
              </a:rPr>
              <a:t>khăn</a:t>
            </a:r>
            <a:r>
              <a:rPr lang="en-US" altLang="en-US" sz="3200" b="1" dirty="0">
                <a:solidFill>
                  <a:srgbClr val="C00000"/>
                </a:solidFill>
              </a:rPr>
              <a:t> </a:t>
            </a:r>
            <a:r>
              <a:rPr lang="en-US" altLang="en-US" sz="3200" b="1" dirty="0" err="1">
                <a:solidFill>
                  <a:srgbClr val="C00000"/>
                </a:solidFill>
              </a:rPr>
              <a:t>trở</a:t>
            </a:r>
            <a:r>
              <a:rPr lang="en-US" altLang="en-US" sz="3200" b="1" dirty="0">
                <a:solidFill>
                  <a:srgbClr val="C00000"/>
                </a:solidFill>
              </a:rPr>
              <a:t> </a:t>
            </a:r>
            <a:r>
              <a:rPr lang="en-US" altLang="en-US" sz="3200" b="1" dirty="0" err="1">
                <a:solidFill>
                  <a:srgbClr val="C00000"/>
                </a:solidFill>
              </a:rPr>
              <a:t>ngại</a:t>
            </a:r>
            <a:r>
              <a:rPr lang="en-US" altLang="en-US" sz="3200" b="1" dirty="0">
                <a:solidFill>
                  <a:srgbClr val="C00000"/>
                </a:solidFill>
              </a:rPr>
              <a:t> </a:t>
            </a:r>
            <a:r>
              <a:rPr lang="en-US" altLang="en-US" sz="3200" b="1" dirty="0" err="1">
                <a:solidFill>
                  <a:srgbClr val="C00000"/>
                </a:solidFill>
              </a:rPr>
              <a:t>trong</a:t>
            </a:r>
            <a:r>
              <a:rPr lang="en-US" altLang="en-US" sz="3200" b="1" dirty="0">
                <a:solidFill>
                  <a:srgbClr val="C00000"/>
                </a:solidFill>
              </a:rPr>
              <a:t> QLDA HTTT</a:t>
            </a:r>
          </a:p>
        </p:txBody>
      </p:sp>
      <p:sp>
        <p:nvSpPr>
          <p:cNvPr id="6" name="Rectangle 3"/>
          <p:cNvSpPr>
            <a:spLocks noGrp="1" noChangeArrowheads="1"/>
          </p:cNvSpPr>
          <p:nvPr>
            <p:ph idx="4294967295"/>
          </p:nvPr>
        </p:nvSpPr>
        <p:spPr>
          <a:xfrm>
            <a:off x="381000" y="990600"/>
            <a:ext cx="8305800" cy="4187825"/>
          </a:xfrm>
        </p:spPr>
        <p:txBody>
          <a:bodyPr lIns="182880" tIns="91440"/>
          <a:lstStyle/>
          <a:p>
            <a:pPr algn="just" eaLnBrk="1" hangingPunct="1"/>
            <a:r>
              <a:rPr lang="en-US" altLang="en-US" sz="2400" b="1" dirty="0" err="1"/>
              <a:t>Khó</a:t>
            </a:r>
            <a:r>
              <a:rPr lang="en-US" altLang="en-US" sz="2400" b="1" dirty="0"/>
              <a:t> </a:t>
            </a:r>
            <a:r>
              <a:rPr lang="en-US" altLang="en-US" sz="2400" dirty="0" err="1"/>
              <a:t>khăn</a:t>
            </a:r>
            <a:r>
              <a:rPr lang="en-US" altLang="en-US" sz="2400" dirty="0"/>
              <a:t> </a:t>
            </a:r>
            <a:r>
              <a:rPr lang="en-US" altLang="en-US" sz="2400" dirty="0" err="1"/>
              <a:t>trở</a:t>
            </a:r>
            <a:r>
              <a:rPr lang="en-US" altLang="en-US" sz="2400" dirty="0"/>
              <a:t> </a:t>
            </a:r>
            <a:r>
              <a:rPr lang="en-US" altLang="en-US" sz="2400" dirty="0" err="1"/>
              <a:t>ngại</a:t>
            </a:r>
            <a:r>
              <a:rPr lang="en-US" altLang="en-US" sz="2400" dirty="0"/>
              <a:t> </a:t>
            </a:r>
            <a:r>
              <a:rPr lang="en-US" altLang="en-US" sz="2400" dirty="0" err="1"/>
              <a:t>xảy</a:t>
            </a:r>
            <a:r>
              <a:rPr lang="en-US" altLang="en-US" sz="2400" dirty="0"/>
              <a:t> ra </a:t>
            </a:r>
            <a:r>
              <a:rPr lang="en-US" altLang="en-US" sz="2400" dirty="0" err="1"/>
              <a:t>ngay</a:t>
            </a:r>
            <a:r>
              <a:rPr lang="en-US" altLang="en-US" sz="2400" dirty="0"/>
              <a:t> </a:t>
            </a:r>
            <a:r>
              <a:rPr lang="en-US" altLang="en-US" sz="2400" dirty="0" err="1"/>
              <a:t>trong</a:t>
            </a:r>
            <a:r>
              <a:rPr lang="en-US" altLang="en-US" sz="2400" dirty="0"/>
              <a:t> </a:t>
            </a:r>
            <a:r>
              <a:rPr lang="en-US" altLang="en-US" sz="2400" dirty="0" err="1"/>
              <a:t>nội</a:t>
            </a:r>
            <a:r>
              <a:rPr lang="en-US" altLang="en-US" sz="2400" dirty="0"/>
              <a:t> dung </a:t>
            </a:r>
            <a:r>
              <a:rPr lang="en-US" altLang="en-US" sz="2400" dirty="0" err="1"/>
              <a:t>của</a:t>
            </a:r>
            <a:r>
              <a:rPr lang="en-US" altLang="en-US" sz="2400" dirty="0"/>
              <a:t> </a:t>
            </a:r>
            <a:r>
              <a:rPr lang="en-US" altLang="en-US" sz="2400" dirty="0" err="1"/>
              <a:t>dự</a:t>
            </a:r>
            <a:r>
              <a:rPr lang="en-US" altLang="en-US" sz="2400" dirty="0"/>
              <a:t> </a:t>
            </a:r>
            <a:r>
              <a:rPr lang="en-US" altLang="en-US" sz="2400" dirty="0" err="1"/>
              <a:t>án</a:t>
            </a:r>
            <a:r>
              <a:rPr lang="en-US" altLang="en-US" sz="2400" dirty="0"/>
              <a:t> </a:t>
            </a:r>
            <a:r>
              <a:rPr lang="en-US" altLang="en-US" sz="2400" dirty="0" err="1"/>
              <a:t>và</a:t>
            </a:r>
            <a:r>
              <a:rPr lang="en-US" altLang="en-US" sz="2400" dirty="0"/>
              <a:t> </a:t>
            </a:r>
            <a:r>
              <a:rPr lang="en-US" altLang="en-US" sz="2400" dirty="0" err="1"/>
              <a:t>quá</a:t>
            </a:r>
            <a:r>
              <a:rPr lang="en-US" altLang="en-US" sz="2400" dirty="0"/>
              <a:t> </a:t>
            </a:r>
            <a:r>
              <a:rPr lang="en-US" altLang="en-US" sz="2400" dirty="0" err="1"/>
              <a:t>trình</a:t>
            </a:r>
            <a:r>
              <a:rPr lang="en-US" altLang="en-US" sz="2400" dirty="0"/>
              <a:t> QLDA</a:t>
            </a:r>
          </a:p>
          <a:p>
            <a:pPr algn="just" eaLnBrk="1" hangingPunct="1"/>
            <a:r>
              <a:rPr lang="en-US" altLang="en-US" sz="2400" dirty="0" err="1"/>
              <a:t>Khắc</a:t>
            </a:r>
            <a:r>
              <a:rPr lang="en-US" altLang="en-US" sz="2400" dirty="0"/>
              <a:t> </a:t>
            </a:r>
            <a:r>
              <a:rPr lang="en-US" altLang="en-US" sz="2400" dirty="0" err="1"/>
              <a:t>phục</a:t>
            </a:r>
            <a:r>
              <a:rPr lang="en-US" altLang="en-US" sz="2400" dirty="0"/>
              <a:t> </a:t>
            </a:r>
            <a:r>
              <a:rPr lang="en-US" altLang="en-US" sz="2400" dirty="0" err="1"/>
              <a:t>và</a:t>
            </a:r>
            <a:r>
              <a:rPr lang="en-US" altLang="en-US" sz="2400" dirty="0"/>
              <a:t> </a:t>
            </a:r>
            <a:r>
              <a:rPr lang="en-US" altLang="en-US" sz="2400" dirty="0" err="1"/>
              <a:t>duy</a:t>
            </a:r>
            <a:r>
              <a:rPr lang="en-US" altLang="en-US" sz="2400" dirty="0"/>
              <a:t> </a:t>
            </a:r>
            <a:r>
              <a:rPr lang="en-US" altLang="en-US" sz="2400" dirty="0" err="1"/>
              <a:t>trì</a:t>
            </a:r>
            <a:r>
              <a:rPr lang="en-US" altLang="en-US" sz="2400" dirty="0"/>
              <a:t> </a:t>
            </a:r>
            <a:r>
              <a:rPr lang="en-US" altLang="en-US" sz="2400" dirty="0" err="1"/>
              <a:t>kỷ</a:t>
            </a:r>
            <a:r>
              <a:rPr lang="en-US" altLang="en-US" sz="2400" dirty="0"/>
              <a:t> </a:t>
            </a:r>
            <a:r>
              <a:rPr lang="en-US" altLang="en-US" sz="2400" dirty="0" err="1"/>
              <a:t>luật</a:t>
            </a:r>
            <a:r>
              <a:rPr lang="en-US" altLang="en-US" sz="2400" dirty="0"/>
              <a:t> QLDA </a:t>
            </a:r>
            <a:r>
              <a:rPr lang="en-US" altLang="en-US" sz="2400" dirty="0" err="1"/>
              <a:t>không</a:t>
            </a:r>
            <a:r>
              <a:rPr lang="en-US" altLang="en-US" sz="2400" dirty="0"/>
              <a:t> </a:t>
            </a:r>
            <a:r>
              <a:rPr lang="en-US" altLang="en-US" sz="2400" dirty="0" err="1"/>
              <a:t>dễ</a:t>
            </a:r>
            <a:r>
              <a:rPr lang="en-US" altLang="en-US" sz="2400" dirty="0"/>
              <a:t> </a:t>
            </a:r>
            <a:r>
              <a:rPr lang="en-US" altLang="en-US" sz="2400" dirty="0" err="1"/>
              <a:t>dàng</a:t>
            </a:r>
            <a:r>
              <a:rPr lang="en-US" altLang="en-US" sz="2400" dirty="0"/>
              <a:t>:</a:t>
            </a:r>
          </a:p>
          <a:p>
            <a:pPr lvl="1" algn="just" eaLnBrk="1" hangingPunct="1"/>
            <a:r>
              <a:rPr lang="en-US" altLang="en-US" sz="2200" dirty="0"/>
              <a:t>DA </a:t>
            </a:r>
            <a:r>
              <a:rPr lang="en-US" altLang="en-US" sz="2200" dirty="0" err="1"/>
              <a:t>càng</a:t>
            </a:r>
            <a:r>
              <a:rPr lang="en-US" altLang="en-US" sz="2200" dirty="0"/>
              <a:t> </a:t>
            </a:r>
            <a:r>
              <a:rPr lang="en-US" altLang="en-US" sz="2200" dirty="0" err="1"/>
              <a:t>có</a:t>
            </a:r>
            <a:r>
              <a:rPr lang="en-US" altLang="en-US" sz="2200" dirty="0"/>
              <a:t> </a:t>
            </a:r>
            <a:r>
              <a:rPr lang="en-US" altLang="en-US" sz="2200" dirty="0" err="1"/>
              <a:t>nhiều</a:t>
            </a:r>
            <a:r>
              <a:rPr lang="en-US" altLang="en-US" sz="2200" dirty="0"/>
              <a:t> </a:t>
            </a:r>
            <a:r>
              <a:rPr lang="en-US" altLang="en-US" sz="2200" dirty="0" err="1"/>
              <a:t>thành</a:t>
            </a:r>
            <a:r>
              <a:rPr lang="en-US" altLang="en-US" sz="2200" dirty="0"/>
              <a:t> </a:t>
            </a:r>
            <a:r>
              <a:rPr lang="en-US" altLang="en-US" sz="2200" dirty="0" err="1"/>
              <a:t>viên</a:t>
            </a:r>
            <a:r>
              <a:rPr lang="en-US" altLang="en-US" sz="2200" dirty="0"/>
              <a:t> </a:t>
            </a:r>
            <a:r>
              <a:rPr lang="en-US" altLang="en-US" sz="2200" dirty="0" err="1"/>
              <a:t>càng</a:t>
            </a:r>
            <a:r>
              <a:rPr lang="en-US" altLang="en-US" sz="2200" dirty="0"/>
              <a:t> </a:t>
            </a:r>
            <a:r>
              <a:rPr lang="en-US" altLang="en-US" sz="2200" dirty="0" err="1"/>
              <a:t>có</a:t>
            </a:r>
            <a:r>
              <a:rPr lang="en-US" altLang="en-US" sz="2200" dirty="0"/>
              <a:t> </a:t>
            </a:r>
            <a:r>
              <a:rPr lang="en-US" altLang="en-US" sz="2200" dirty="0" err="1"/>
              <a:t>nhiều</a:t>
            </a:r>
            <a:r>
              <a:rPr lang="en-US" altLang="en-US" sz="2200" dirty="0"/>
              <a:t> </a:t>
            </a:r>
            <a:r>
              <a:rPr lang="en-US" altLang="en-US" sz="2200" dirty="0" err="1"/>
              <a:t>tính</a:t>
            </a:r>
            <a:r>
              <a:rPr lang="en-US" altLang="en-US" sz="2200" dirty="0"/>
              <a:t> </a:t>
            </a:r>
            <a:r>
              <a:rPr lang="en-US" altLang="en-US" sz="2200" dirty="0" err="1"/>
              <a:t>cách</a:t>
            </a:r>
            <a:r>
              <a:rPr lang="en-US" altLang="en-US" sz="2200" dirty="0"/>
              <a:t>, </a:t>
            </a:r>
            <a:r>
              <a:rPr lang="en-US" altLang="en-US" sz="2200" dirty="0" err="1"/>
              <a:t>càng</a:t>
            </a:r>
            <a:r>
              <a:rPr lang="en-US" altLang="en-US" sz="2200" dirty="0"/>
              <a:t> </a:t>
            </a:r>
            <a:r>
              <a:rPr lang="en-US" altLang="en-US" sz="2200" dirty="0" err="1"/>
              <a:t>có</a:t>
            </a:r>
            <a:r>
              <a:rPr lang="en-US" altLang="en-US" sz="2200" dirty="0"/>
              <a:t> </a:t>
            </a:r>
            <a:r>
              <a:rPr lang="en-US" altLang="en-US" sz="2200" dirty="0" err="1"/>
              <a:t>nhiều</a:t>
            </a:r>
            <a:r>
              <a:rPr lang="en-US" altLang="en-US" sz="2200" dirty="0"/>
              <a:t> </a:t>
            </a:r>
            <a:r>
              <a:rPr lang="en-US" altLang="en-US" sz="2200" dirty="0" err="1"/>
              <a:t>cách</a:t>
            </a:r>
            <a:r>
              <a:rPr lang="en-US" altLang="en-US" sz="2200" dirty="0"/>
              <a:t> </a:t>
            </a:r>
            <a:r>
              <a:rPr lang="en-US" altLang="en-US" sz="2200" dirty="0" err="1"/>
              <a:t>làm</a:t>
            </a:r>
            <a:r>
              <a:rPr lang="en-US" altLang="en-US" sz="2200" dirty="0"/>
              <a:t> </a:t>
            </a:r>
            <a:r>
              <a:rPr lang="en-US" altLang="en-US" sz="2200" dirty="0" err="1"/>
              <a:t>việc</a:t>
            </a:r>
            <a:r>
              <a:rPr lang="en-US" altLang="en-US" sz="2200" dirty="0"/>
              <a:t> </a:t>
            </a:r>
            <a:r>
              <a:rPr lang="en-US" altLang="en-US" sz="2200" dirty="0" err="1"/>
              <a:t>khác</a:t>
            </a:r>
            <a:r>
              <a:rPr lang="en-US" altLang="en-US" sz="2200" dirty="0"/>
              <a:t> </a:t>
            </a:r>
            <a:r>
              <a:rPr lang="en-US" altLang="en-US" sz="2200" dirty="0" err="1"/>
              <a:t>nhau</a:t>
            </a:r>
            <a:endParaRPr lang="en-US" altLang="en-US" sz="2200" dirty="0"/>
          </a:p>
          <a:p>
            <a:pPr lvl="1" algn="just" eaLnBrk="1" hangingPunct="1"/>
            <a:r>
              <a:rPr lang="en-US" altLang="en-US" sz="2200" dirty="0" err="1"/>
              <a:t>Một</a:t>
            </a:r>
            <a:r>
              <a:rPr lang="en-US" altLang="en-US" sz="2200" dirty="0"/>
              <a:t> </a:t>
            </a:r>
            <a:r>
              <a:rPr lang="en-US" altLang="en-US" sz="2200" dirty="0" err="1"/>
              <a:t>số</a:t>
            </a:r>
            <a:r>
              <a:rPr lang="en-US" altLang="en-US" sz="2200" dirty="0"/>
              <a:t> </a:t>
            </a:r>
            <a:r>
              <a:rPr lang="en-US" altLang="en-US" sz="2200" dirty="0" err="1"/>
              <a:t>người</a:t>
            </a:r>
            <a:r>
              <a:rPr lang="en-US" altLang="en-US" sz="2200" dirty="0"/>
              <a:t> </a:t>
            </a:r>
            <a:r>
              <a:rPr lang="en-US" altLang="en-US" sz="2200" dirty="0" err="1"/>
              <a:t>giỏi</a:t>
            </a:r>
            <a:r>
              <a:rPr lang="en-US" altLang="en-US" sz="2200" dirty="0"/>
              <a:t> </a:t>
            </a:r>
            <a:r>
              <a:rPr lang="en-US" altLang="en-US" sz="2200" dirty="0" err="1"/>
              <a:t>chuyên</a:t>
            </a:r>
            <a:r>
              <a:rPr lang="en-US" altLang="en-US" sz="2200" dirty="0"/>
              <a:t> </a:t>
            </a:r>
            <a:r>
              <a:rPr lang="en-US" altLang="en-US" sz="2200" dirty="0" err="1"/>
              <a:t>môn</a:t>
            </a:r>
            <a:r>
              <a:rPr lang="en-US" altLang="en-US" sz="2200" dirty="0"/>
              <a:t> </a:t>
            </a:r>
            <a:r>
              <a:rPr lang="en-US" altLang="en-US" sz="2200" dirty="0" err="1"/>
              <a:t>nhưng</a:t>
            </a:r>
            <a:r>
              <a:rPr lang="en-US" altLang="en-US" sz="2200" dirty="0"/>
              <a:t> </a:t>
            </a:r>
            <a:r>
              <a:rPr lang="en-US" altLang="en-US" sz="2200" dirty="0" err="1"/>
              <a:t>kiêu</a:t>
            </a:r>
            <a:r>
              <a:rPr lang="en-US" altLang="en-US" sz="2200" dirty="0"/>
              <a:t> </a:t>
            </a:r>
            <a:r>
              <a:rPr lang="en-US" altLang="en-US" sz="2200" dirty="0" err="1"/>
              <a:t>ngạo</a:t>
            </a:r>
            <a:endParaRPr lang="en-US" altLang="en-US" sz="2200" dirty="0"/>
          </a:p>
          <a:p>
            <a:pPr lvl="1" algn="just" eaLnBrk="1" hangingPunct="1"/>
            <a:r>
              <a:rPr lang="en-US" altLang="en-US" sz="2200" dirty="0" err="1"/>
              <a:t>Một</a:t>
            </a:r>
            <a:r>
              <a:rPr lang="en-US" altLang="en-US" sz="2200" dirty="0"/>
              <a:t> </a:t>
            </a:r>
            <a:r>
              <a:rPr lang="en-US" altLang="en-US" sz="2200" dirty="0" err="1"/>
              <a:t>số</a:t>
            </a:r>
            <a:r>
              <a:rPr lang="en-US" altLang="en-US" sz="2200" dirty="0"/>
              <a:t> </a:t>
            </a:r>
            <a:r>
              <a:rPr lang="en-US" altLang="en-US" sz="2200" dirty="0" err="1"/>
              <a:t>người</a:t>
            </a:r>
            <a:r>
              <a:rPr lang="en-US" altLang="en-US" sz="2200" dirty="0"/>
              <a:t> </a:t>
            </a:r>
            <a:r>
              <a:rPr lang="en-US" altLang="en-US" sz="2200" dirty="0" err="1"/>
              <a:t>có</a:t>
            </a:r>
            <a:r>
              <a:rPr lang="en-US" altLang="en-US" sz="2200" dirty="0"/>
              <a:t> </a:t>
            </a:r>
            <a:r>
              <a:rPr lang="en-US" altLang="en-US" sz="2200" dirty="0" err="1"/>
              <a:t>thái</a:t>
            </a:r>
            <a:r>
              <a:rPr lang="en-US" altLang="en-US" sz="2200" dirty="0"/>
              <a:t> </a:t>
            </a:r>
            <a:r>
              <a:rPr lang="en-US" altLang="en-US" sz="2200" dirty="0" err="1"/>
              <a:t>độ</a:t>
            </a:r>
            <a:r>
              <a:rPr lang="en-US" altLang="en-US" sz="2200" dirty="0"/>
              <a:t> </a:t>
            </a:r>
            <a:r>
              <a:rPr lang="en-US" altLang="en-US" sz="2200" dirty="0" err="1"/>
              <a:t>chống</a:t>
            </a:r>
            <a:r>
              <a:rPr lang="en-US" altLang="en-US" sz="2200" dirty="0"/>
              <a:t> </a:t>
            </a:r>
            <a:r>
              <a:rPr lang="en-US" altLang="en-US" sz="2200" dirty="0" err="1"/>
              <a:t>đối</a:t>
            </a:r>
            <a:r>
              <a:rPr lang="en-US" altLang="en-US" sz="2200" dirty="0"/>
              <a:t> </a:t>
            </a:r>
            <a:r>
              <a:rPr lang="en-US" altLang="en-US" sz="2200" dirty="0" err="1"/>
              <a:t>lại</a:t>
            </a:r>
            <a:r>
              <a:rPr lang="en-US" altLang="en-US" sz="2200" dirty="0"/>
              <a:t> </a:t>
            </a:r>
            <a:r>
              <a:rPr lang="en-US" altLang="en-US" sz="2200" dirty="0" err="1"/>
              <a:t>các</a:t>
            </a:r>
            <a:r>
              <a:rPr lang="en-US" altLang="en-US" sz="2200" dirty="0"/>
              <a:t> </a:t>
            </a:r>
            <a:r>
              <a:rPr lang="en-US" altLang="en-US" sz="2200" dirty="0" err="1"/>
              <a:t>nội</a:t>
            </a:r>
            <a:r>
              <a:rPr lang="en-US" altLang="en-US" sz="2200" dirty="0"/>
              <a:t> qui DA </a:t>
            </a:r>
            <a:r>
              <a:rPr lang="en-US" altLang="en-US" sz="2200" dirty="0" err="1"/>
              <a:t>vì</a:t>
            </a:r>
            <a:r>
              <a:rPr lang="en-US" altLang="en-US" sz="2200" dirty="0"/>
              <a:t> </a:t>
            </a:r>
            <a:r>
              <a:rPr lang="en-US" altLang="en-US" sz="2200" dirty="0" err="1"/>
              <a:t>cảm</a:t>
            </a:r>
            <a:r>
              <a:rPr lang="en-US" altLang="en-US" sz="2200" dirty="0"/>
              <a:t> </a:t>
            </a:r>
            <a:r>
              <a:rPr lang="en-US" altLang="en-US" sz="2200" dirty="0" err="1"/>
              <a:t>thấy</a:t>
            </a:r>
            <a:r>
              <a:rPr lang="en-US" altLang="en-US" sz="2200" dirty="0"/>
              <a:t> </a:t>
            </a:r>
            <a:r>
              <a:rPr lang="en-US" altLang="en-US" sz="2200" dirty="0" err="1"/>
              <a:t>bị</a:t>
            </a:r>
            <a:r>
              <a:rPr lang="en-US" altLang="en-US" sz="2200" dirty="0"/>
              <a:t> </a:t>
            </a:r>
            <a:r>
              <a:rPr lang="en-US" altLang="en-US" sz="2200" dirty="0" err="1"/>
              <a:t>động</a:t>
            </a:r>
            <a:r>
              <a:rPr lang="en-US" altLang="en-US" sz="2200" dirty="0"/>
              <a:t> </a:t>
            </a:r>
            <a:r>
              <a:rPr lang="en-US" altLang="en-US" sz="2200" dirty="0" err="1"/>
              <a:t>chạm</a:t>
            </a:r>
            <a:r>
              <a:rPr lang="en-US" altLang="en-US" sz="2200" dirty="0"/>
              <a:t> </a:t>
            </a:r>
            <a:r>
              <a:rPr lang="en-US" altLang="en-US" sz="2200" dirty="0" err="1"/>
              <a:t>tới</a:t>
            </a:r>
            <a:r>
              <a:rPr lang="en-US" altLang="en-US" sz="2200" dirty="0"/>
              <a:t> </a:t>
            </a:r>
            <a:r>
              <a:rPr lang="en-US" altLang="en-US" sz="2200" dirty="0" err="1"/>
              <a:t>tính</a:t>
            </a:r>
            <a:r>
              <a:rPr lang="en-US" altLang="en-US" sz="2200" dirty="0"/>
              <a:t> </a:t>
            </a:r>
            <a:r>
              <a:rPr lang="en-US" altLang="en-US" sz="2200" dirty="0" err="1"/>
              <a:t>độc</a:t>
            </a:r>
            <a:r>
              <a:rPr lang="en-US" altLang="en-US" sz="2200" dirty="0"/>
              <a:t> </a:t>
            </a:r>
            <a:r>
              <a:rPr lang="en-US" altLang="en-US" sz="2200" dirty="0" err="1"/>
              <a:t>lập</a:t>
            </a:r>
            <a:r>
              <a:rPr lang="en-US" altLang="en-US" sz="2200" dirty="0"/>
              <a:t>, </a:t>
            </a:r>
            <a:r>
              <a:rPr lang="en-US" altLang="en-US" sz="2200" dirty="0" err="1"/>
              <a:t>chuyên</a:t>
            </a:r>
            <a:r>
              <a:rPr lang="en-US" altLang="en-US" sz="2200" dirty="0"/>
              <a:t> </a:t>
            </a:r>
            <a:r>
              <a:rPr lang="en-US" altLang="en-US" sz="2200" dirty="0" err="1"/>
              <a:t>môn</a:t>
            </a:r>
            <a:r>
              <a:rPr lang="en-US" altLang="en-US" sz="2200" dirty="0"/>
              <a:t> </a:t>
            </a:r>
            <a:r>
              <a:rPr lang="en-US" altLang="en-US" sz="2200" dirty="0" err="1"/>
              <a:t>của</a:t>
            </a:r>
            <a:r>
              <a:rPr lang="en-US" altLang="en-US" sz="2200" dirty="0"/>
              <a:t> </a:t>
            </a:r>
            <a:r>
              <a:rPr lang="en-US" altLang="en-US" sz="2200" dirty="0" err="1"/>
              <a:t>họ</a:t>
            </a:r>
            <a:r>
              <a:rPr lang="en-US" altLang="en-US" sz="2200" dirty="0"/>
              <a:t>, </a:t>
            </a:r>
            <a:r>
              <a:rPr lang="en-US" altLang="en-US" sz="2200" dirty="0" err="1"/>
              <a:t>họ</a:t>
            </a:r>
            <a:r>
              <a:rPr lang="en-US" altLang="en-US" sz="2200" dirty="0"/>
              <a:t> </a:t>
            </a:r>
            <a:r>
              <a:rPr lang="en-US" altLang="en-US" sz="2200" dirty="0" err="1"/>
              <a:t>muốn</a:t>
            </a:r>
            <a:r>
              <a:rPr lang="en-US" altLang="en-US" sz="2200" dirty="0"/>
              <a:t> </a:t>
            </a:r>
            <a:r>
              <a:rPr lang="en-US" altLang="en-US" sz="2200" dirty="0" err="1"/>
              <a:t>dấu</a:t>
            </a:r>
            <a:r>
              <a:rPr lang="en-US" altLang="en-US" sz="2200" dirty="0"/>
              <a:t> </a:t>
            </a:r>
            <a:r>
              <a:rPr lang="en-US" altLang="en-US" sz="2200" dirty="0" err="1"/>
              <a:t>nghề</a:t>
            </a:r>
            <a:endParaRPr lang="en-US" altLang="en-US" sz="2200" dirty="0"/>
          </a:p>
          <a:p>
            <a:pPr lvl="1" algn="just" eaLnBrk="1" hangingPunct="1"/>
            <a:r>
              <a:rPr lang="en-US" altLang="en-US" sz="2200" dirty="0" err="1"/>
              <a:t>Một</a:t>
            </a:r>
            <a:r>
              <a:rPr lang="en-US" altLang="en-US" sz="2200" dirty="0"/>
              <a:t> </a:t>
            </a:r>
            <a:r>
              <a:rPr lang="en-US" altLang="en-US" sz="2200" dirty="0" err="1"/>
              <a:t>số</a:t>
            </a:r>
            <a:r>
              <a:rPr lang="en-US" altLang="en-US" sz="2200" dirty="0"/>
              <a:t> </a:t>
            </a:r>
            <a:r>
              <a:rPr lang="en-US" altLang="en-US" sz="2200" dirty="0" err="1"/>
              <a:t>người</a:t>
            </a:r>
            <a:r>
              <a:rPr lang="en-US" altLang="en-US" sz="2200" dirty="0"/>
              <a:t> non </a:t>
            </a:r>
            <a:r>
              <a:rPr lang="en-US" altLang="en-US" sz="2200" dirty="0" err="1"/>
              <a:t>yếu</a:t>
            </a:r>
            <a:r>
              <a:rPr lang="en-US" altLang="en-US" sz="2200" dirty="0"/>
              <a:t> </a:t>
            </a:r>
            <a:r>
              <a:rPr lang="en-US" altLang="en-US" sz="2200" dirty="0" err="1"/>
              <a:t>tay</a:t>
            </a:r>
            <a:r>
              <a:rPr lang="en-US" altLang="en-US" sz="2200" dirty="0"/>
              <a:t> </a:t>
            </a:r>
            <a:r>
              <a:rPr lang="en-US" altLang="en-US" sz="2200" dirty="0" err="1"/>
              <a:t>nghề</a:t>
            </a:r>
            <a:r>
              <a:rPr lang="en-US" altLang="en-US" sz="2200" dirty="0"/>
              <a:t> </a:t>
            </a:r>
            <a:r>
              <a:rPr lang="en-US" altLang="en-US" sz="2200" dirty="0" err="1"/>
              <a:t>nhưng</a:t>
            </a:r>
            <a:r>
              <a:rPr lang="en-US" altLang="en-US" sz="2200" dirty="0"/>
              <a:t> </a:t>
            </a:r>
            <a:r>
              <a:rPr lang="en-US" altLang="en-US" sz="2200" dirty="0" err="1"/>
              <a:t>có</a:t>
            </a:r>
            <a:r>
              <a:rPr lang="en-US" altLang="en-US" sz="2200" dirty="0"/>
              <a:t> </a:t>
            </a:r>
            <a:r>
              <a:rPr lang="en-US" altLang="en-US" sz="2200" dirty="0" err="1"/>
              <a:t>tính</a:t>
            </a:r>
            <a:r>
              <a:rPr lang="en-US" altLang="en-US" sz="2200" dirty="0"/>
              <a:t> </a:t>
            </a:r>
            <a:r>
              <a:rPr lang="en-US" altLang="en-US" sz="2200" dirty="0" err="1"/>
              <a:t>luồn</a:t>
            </a:r>
            <a:r>
              <a:rPr lang="en-US" altLang="en-US" sz="2200" dirty="0"/>
              <a:t> </a:t>
            </a:r>
            <a:r>
              <a:rPr lang="en-US" altLang="en-US" sz="2200" dirty="0" err="1"/>
              <a:t>cúi</a:t>
            </a:r>
            <a:r>
              <a:rPr lang="en-US" altLang="en-US" sz="2200" dirty="0"/>
              <a:t> </a:t>
            </a:r>
            <a:r>
              <a:rPr lang="en-US" altLang="en-US" sz="2200" dirty="0" err="1"/>
              <a:t>hoặc</a:t>
            </a:r>
            <a:r>
              <a:rPr lang="en-US" altLang="en-US" sz="2200" dirty="0"/>
              <a:t> </a:t>
            </a:r>
            <a:r>
              <a:rPr lang="en-US" altLang="en-US" sz="2200" dirty="0" err="1"/>
              <a:t>mồm</a:t>
            </a:r>
            <a:r>
              <a:rPr lang="en-US" altLang="en-US" sz="2200" dirty="0"/>
              <a:t> </a:t>
            </a:r>
            <a:r>
              <a:rPr lang="en-US" altLang="en-US" sz="2200" dirty="0" err="1"/>
              <a:t>mép</a:t>
            </a:r>
            <a:r>
              <a:rPr lang="en-US" altLang="en-US" sz="2200" dirty="0"/>
              <a:t> </a:t>
            </a:r>
            <a:r>
              <a:rPr lang="en-US" altLang="en-US" sz="2200" dirty="0" err="1"/>
              <a:t>nhưng</a:t>
            </a:r>
            <a:r>
              <a:rPr lang="en-US" altLang="en-US" sz="2200" dirty="0"/>
              <a:t> </a:t>
            </a:r>
            <a:r>
              <a:rPr lang="en-US" altLang="en-US" sz="2200" dirty="0" err="1"/>
              <a:t>không</a:t>
            </a:r>
            <a:r>
              <a:rPr lang="en-US" altLang="en-US" sz="2200" dirty="0"/>
              <a:t> </a:t>
            </a:r>
            <a:r>
              <a:rPr lang="en-US" altLang="en-US" sz="2200" dirty="0" err="1"/>
              <a:t>được</a:t>
            </a:r>
            <a:r>
              <a:rPr lang="en-US" altLang="en-US" sz="2200" dirty="0"/>
              <a:t> </a:t>
            </a:r>
            <a:r>
              <a:rPr lang="en-US" altLang="en-US" sz="2200" dirty="0" err="1"/>
              <a:t>việc</a:t>
            </a:r>
            <a:r>
              <a:rPr lang="en-US" altLang="en-US" sz="2200" dirty="0"/>
              <a:t>.</a:t>
            </a:r>
          </a:p>
          <a:p>
            <a:pPr lvl="1" algn="just" eaLnBrk="1" hangingPunct="1"/>
            <a:r>
              <a:rPr lang="en-US" altLang="en-US" sz="2200" dirty="0" err="1"/>
              <a:t>Một</a:t>
            </a:r>
            <a:r>
              <a:rPr lang="en-US" altLang="en-US" sz="2200" dirty="0"/>
              <a:t> </a:t>
            </a:r>
            <a:r>
              <a:rPr lang="en-US" altLang="en-US" sz="2200" dirty="0" err="1"/>
              <a:t>số</a:t>
            </a:r>
            <a:r>
              <a:rPr lang="en-US" altLang="en-US" sz="2200" dirty="0"/>
              <a:t> </a:t>
            </a:r>
            <a:r>
              <a:rPr lang="en-US" altLang="en-US" sz="2200" dirty="0" err="1"/>
              <a:t>người</a:t>
            </a:r>
            <a:r>
              <a:rPr lang="en-US" altLang="en-US" sz="2200" dirty="0"/>
              <a:t> </a:t>
            </a:r>
            <a:r>
              <a:rPr lang="en-US" altLang="en-US" sz="2200" dirty="0" err="1"/>
              <a:t>luôn</a:t>
            </a:r>
            <a:r>
              <a:rPr lang="en-US" altLang="en-US" sz="2200" dirty="0"/>
              <a:t> lo </a:t>
            </a:r>
            <a:r>
              <a:rPr lang="en-US" altLang="en-US" sz="2200" dirty="0" err="1"/>
              <a:t>sợ</a:t>
            </a:r>
            <a:r>
              <a:rPr lang="en-US" altLang="en-US" sz="2200" dirty="0"/>
              <a:t> </a:t>
            </a:r>
            <a:r>
              <a:rPr lang="en-US" altLang="en-US" sz="2200" dirty="0" err="1"/>
              <a:t>hoặc</a:t>
            </a:r>
            <a:r>
              <a:rPr lang="en-US" altLang="en-US" sz="2200" dirty="0"/>
              <a:t> bi </a:t>
            </a:r>
            <a:r>
              <a:rPr lang="en-US" altLang="en-US" sz="2200" dirty="0" err="1"/>
              <a:t>quan</a:t>
            </a:r>
            <a:endParaRPr lang="en-US" altLang="en-US" sz="2200" dirty="0"/>
          </a:p>
          <a:p>
            <a:pPr lvl="1" algn="just" eaLnBrk="1" hangingPunct="1"/>
            <a:r>
              <a:rPr lang="en-US" altLang="en-US" sz="2200" dirty="0"/>
              <a:t>…</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58</a:t>
            </a:fld>
            <a:endParaRPr lang="en-US" altLang="en-US"/>
          </a:p>
        </p:txBody>
      </p:sp>
    </p:spTree>
    <p:extLst>
      <p:ext uri="{BB962C8B-B14F-4D97-AF65-F5344CB8AC3E}">
        <p14:creationId xmlns:p14="http://schemas.microsoft.com/office/powerpoint/2010/main" val="383973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fade">
                                      <p:cBhvr>
                                        <p:cTn id="3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Tác</a:t>
            </a:r>
            <a:r>
              <a:rPr lang="en-US" altLang="en-US" sz="3200" b="1" dirty="0">
                <a:solidFill>
                  <a:srgbClr val="C00000"/>
                </a:solidFill>
              </a:rPr>
              <a:t> </a:t>
            </a:r>
            <a:r>
              <a:rPr lang="en-US" altLang="en-US" sz="3200" b="1" dirty="0" err="1">
                <a:solidFill>
                  <a:srgbClr val="C00000"/>
                </a:solidFill>
              </a:rPr>
              <a:t>dụng</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1219200"/>
            <a:ext cx="8305800" cy="4187825"/>
          </a:xfrm>
        </p:spPr>
        <p:txBody>
          <a:bodyPr lIns="182880" tIns="91440"/>
          <a:lstStyle/>
          <a:p>
            <a:pPr algn="just" eaLnBrk="1" hangingPunct="1"/>
            <a:r>
              <a:rPr lang="en-US" altLang="en-US" sz="2400" dirty="0" err="1"/>
              <a:t>Liên</a:t>
            </a:r>
            <a:r>
              <a:rPr lang="en-US" altLang="en-US" sz="2400" dirty="0"/>
              <a:t> </a:t>
            </a:r>
            <a:r>
              <a:rPr lang="en-US" altLang="en-US" sz="2400" dirty="0" err="1"/>
              <a:t>kết</a:t>
            </a:r>
            <a:r>
              <a:rPr lang="en-US" altLang="en-US" sz="2400" dirty="0"/>
              <a:t> </a:t>
            </a:r>
            <a:r>
              <a:rPr lang="en-US" altLang="en-US" sz="2400" dirty="0" err="1"/>
              <a:t>tất</a:t>
            </a:r>
            <a:r>
              <a:rPr lang="en-US" altLang="en-US" sz="2400" dirty="0"/>
              <a:t> </a:t>
            </a:r>
            <a:r>
              <a:rPr lang="en-US" altLang="en-US" sz="2400" dirty="0" err="1"/>
              <a:t>cả</a:t>
            </a:r>
            <a:r>
              <a:rPr lang="en-US" altLang="en-US" sz="2400" dirty="0"/>
              <a:t> </a:t>
            </a:r>
            <a:r>
              <a:rPr lang="en-US" altLang="en-US" sz="2400" dirty="0" err="1"/>
              <a:t>các</a:t>
            </a:r>
            <a:r>
              <a:rPr lang="en-US" altLang="en-US" sz="2400" dirty="0"/>
              <a:t> </a:t>
            </a: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các</a:t>
            </a:r>
            <a:r>
              <a:rPr lang="en-US" altLang="en-US" sz="2400" dirty="0"/>
              <a:t> </a:t>
            </a:r>
            <a:r>
              <a:rPr lang="en-US" altLang="en-US" sz="2400" dirty="0" err="1"/>
              <a:t>công</a:t>
            </a:r>
            <a:r>
              <a:rPr lang="en-US" altLang="en-US" sz="2400" dirty="0"/>
              <a:t> </a:t>
            </a:r>
            <a:r>
              <a:rPr lang="en-US" altLang="en-US" sz="2400" dirty="0" err="1"/>
              <a:t>việc</a:t>
            </a:r>
            <a:r>
              <a:rPr lang="en-US" altLang="en-US" sz="2400" dirty="0"/>
              <a:t> </a:t>
            </a:r>
            <a:r>
              <a:rPr lang="en-US" altLang="en-US" sz="2400" dirty="0" err="1"/>
              <a:t>của</a:t>
            </a:r>
            <a:r>
              <a:rPr lang="en-US" altLang="en-US" sz="2400" dirty="0"/>
              <a:t> </a:t>
            </a:r>
            <a:r>
              <a:rPr lang="en-US" altLang="en-US" sz="2400" dirty="0" err="1"/>
              <a:t>dự</a:t>
            </a:r>
            <a:r>
              <a:rPr lang="en-US" altLang="en-US" sz="2400" dirty="0"/>
              <a:t> </a:t>
            </a:r>
            <a:r>
              <a:rPr lang="en-US" altLang="en-US" sz="2400" dirty="0" err="1"/>
              <a:t>án</a:t>
            </a:r>
            <a:endParaRPr lang="en-US" altLang="en-US" sz="2400" dirty="0"/>
          </a:p>
          <a:p>
            <a:pPr algn="just" eaLnBrk="1" hangingPunct="1"/>
            <a:r>
              <a:rPr lang="en-US" altLang="en-US" sz="2400" dirty="0" err="1"/>
              <a:t>Tạo</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thuận</a:t>
            </a:r>
            <a:r>
              <a:rPr lang="en-US" altLang="en-US" sz="2400" dirty="0"/>
              <a:t> </a:t>
            </a:r>
            <a:r>
              <a:rPr lang="en-US" altLang="en-US" sz="2400" dirty="0" err="1"/>
              <a:t>lợi</a:t>
            </a:r>
            <a:r>
              <a:rPr lang="en-US" altLang="en-US" sz="2400" dirty="0"/>
              <a:t> </a:t>
            </a:r>
            <a:r>
              <a:rPr lang="en-US" altLang="en-US" sz="2400" dirty="0" err="1"/>
              <a:t>cho</a:t>
            </a:r>
            <a:r>
              <a:rPr lang="en-US" altLang="en-US" sz="2400" dirty="0"/>
              <a:t> </a:t>
            </a:r>
            <a:r>
              <a:rPr lang="en-US" altLang="en-US" sz="2400" dirty="0" err="1"/>
              <a:t>việc</a:t>
            </a:r>
            <a:r>
              <a:rPr lang="en-US" altLang="en-US" sz="2400" dirty="0"/>
              <a:t> </a:t>
            </a:r>
            <a:r>
              <a:rPr lang="en-US" altLang="en-US" sz="2400" dirty="0" err="1"/>
              <a:t>liên</a:t>
            </a:r>
            <a:r>
              <a:rPr lang="en-US" altLang="en-US" sz="2400" dirty="0"/>
              <a:t> </a:t>
            </a:r>
            <a:r>
              <a:rPr lang="en-US" altLang="en-US" sz="2400" dirty="0" err="1"/>
              <a:t>hệ</a:t>
            </a:r>
            <a:r>
              <a:rPr lang="en-US" altLang="en-US" sz="2400" dirty="0"/>
              <a:t> </a:t>
            </a:r>
            <a:r>
              <a:rPr lang="en-US" altLang="en-US" sz="2400" dirty="0" err="1"/>
              <a:t>thường</a:t>
            </a:r>
            <a:r>
              <a:rPr lang="en-US" altLang="en-US" sz="2400" dirty="0"/>
              <a:t> </a:t>
            </a:r>
            <a:r>
              <a:rPr lang="en-US" altLang="en-US" sz="2400" dirty="0" err="1"/>
              <a:t>xuyên</a:t>
            </a:r>
            <a:r>
              <a:rPr lang="en-US" altLang="en-US" sz="2400" dirty="0"/>
              <a:t>, </a:t>
            </a:r>
            <a:r>
              <a:rPr lang="en-US" altLang="en-US" sz="2400" dirty="0" err="1"/>
              <a:t>gắn</a:t>
            </a:r>
            <a:r>
              <a:rPr lang="en-US" altLang="en-US" sz="2400" dirty="0"/>
              <a:t> </a:t>
            </a:r>
            <a:r>
              <a:rPr lang="en-US" altLang="en-US" sz="2400" dirty="0" err="1"/>
              <a:t>bó</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nhóm</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dự</a:t>
            </a:r>
            <a:r>
              <a:rPr lang="en-US" altLang="en-US" sz="2400" dirty="0"/>
              <a:t> </a:t>
            </a:r>
            <a:r>
              <a:rPr lang="en-US" altLang="en-US" sz="2400" dirty="0" err="1"/>
              <a:t>án</a:t>
            </a:r>
            <a:r>
              <a:rPr lang="en-US" altLang="en-US" sz="2400" dirty="0"/>
              <a:t> </a:t>
            </a:r>
            <a:r>
              <a:rPr lang="en-US" altLang="en-US" sz="2400" dirty="0" err="1"/>
              <a:t>với</a:t>
            </a:r>
            <a:r>
              <a:rPr lang="en-US" altLang="en-US" sz="2400" dirty="0"/>
              <a:t> </a:t>
            </a:r>
            <a:r>
              <a:rPr lang="en-US" altLang="en-US" sz="2400" dirty="0" err="1"/>
              <a:t>khách</a:t>
            </a:r>
            <a:r>
              <a:rPr lang="en-US" altLang="en-US" sz="2400" dirty="0"/>
              <a:t> </a:t>
            </a:r>
            <a:r>
              <a:rPr lang="en-US" altLang="en-US" sz="2400" dirty="0" err="1"/>
              <a:t>hàng</a:t>
            </a:r>
            <a:r>
              <a:rPr lang="en-US" altLang="en-US" sz="2400" dirty="0"/>
              <a:t> </a:t>
            </a:r>
            <a:r>
              <a:rPr lang="en-US" altLang="en-US" sz="2400" dirty="0" err="1"/>
              <a:t>và</a:t>
            </a:r>
            <a:r>
              <a:rPr lang="en-US" altLang="en-US" sz="2400" dirty="0"/>
              <a:t> </a:t>
            </a:r>
            <a:r>
              <a:rPr lang="en-US" altLang="en-US" sz="2400" dirty="0" err="1"/>
              <a:t>các</a:t>
            </a:r>
            <a:r>
              <a:rPr lang="en-US" altLang="en-US" sz="2400" dirty="0"/>
              <a:t> </a:t>
            </a:r>
            <a:r>
              <a:rPr lang="en-US" altLang="en-US" sz="2400" dirty="0" err="1"/>
              <a:t>nhà</a:t>
            </a:r>
            <a:r>
              <a:rPr lang="en-US" altLang="en-US" sz="2400" dirty="0"/>
              <a:t> </a:t>
            </a:r>
            <a:r>
              <a:rPr lang="en-US" altLang="en-US" sz="2400" dirty="0" err="1"/>
              <a:t>cung</a:t>
            </a:r>
            <a:r>
              <a:rPr lang="en-US" altLang="en-US" sz="2400" dirty="0"/>
              <a:t> </a:t>
            </a:r>
            <a:r>
              <a:rPr lang="en-US" altLang="en-US" sz="2400" dirty="0" err="1"/>
              <a:t>cấp</a:t>
            </a:r>
            <a:r>
              <a:rPr lang="en-US" altLang="en-US" sz="2400" dirty="0"/>
              <a:t> </a:t>
            </a:r>
            <a:r>
              <a:rPr lang="en-US" altLang="en-US" sz="2400" dirty="0" err="1"/>
              <a:t>đầu</a:t>
            </a:r>
            <a:r>
              <a:rPr lang="en-US" altLang="en-US" sz="2400" dirty="0"/>
              <a:t> </a:t>
            </a:r>
            <a:r>
              <a:rPr lang="en-US" altLang="en-US" sz="2400" dirty="0" err="1"/>
              <a:t>vào</a:t>
            </a:r>
            <a:r>
              <a:rPr lang="en-US" altLang="en-US" sz="2400" dirty="0"/>
              <a:t> </a:t>
            </a:r>
            <a:r>
              <a:rPr lang="en-US" altLang="en-US" sz="2400" dirty="0" err="1"/>
              <a:t>cho</a:t>
            </a:r>
            <a:r>
              <a:rPr lang="en-US" altLang="en-US" sz="2400" dirty="0"/>
              <a:t> </a:t>
            </a:r>
            <a:r>
              <a:rPr lang="en-US" altLang="en-US" sz="2400" dirty="0" err="1"/>
              <a:t>dự</a:t>
            </a:r>
            <a:r>
              <a:rPr lang="en-US" altLang="en-US" sz="2400" dirty="0"/>
              <a:t> </a:t>
            </a:r>
            <a:r>
              <a:rPr lang="en-US" altLang="en-US" sz="2400" dirty="0" err="1"/>
              <a:t>án</a:t>
            </a:r>
            <a:r>
              <a:rPr lang="en-US" altLang="en-US" sz="2400" dirty="0"/>
              <a:t>.</a:t>
            </a:r>
          </a:p>
          <a:p>
            <a:pPr algn="just" eaLnBrk="1" hangingPunct="1"/>
            <a:r>
              <a:rPr lang="en-US" altLang="en-US" sz="2400" dirty="0" err="1"/>
              <a:t>Tăng</a:t>
            </a:r>
            <a:r>
              <a:rPr lang="en-US" altLang="en-US" sz="2400" dirty="0"/>
              <a:t> </a:t>
            </a:r>
            <a:r>
              <a:rPr lang="en-US" altLang="en-US" sz="2400" dirty="0" err="1"/>
              <a:t>cường</a:t>
            </a:r>
            <a:r>
              <a:rPr lang="en-US" altLang="en-US" sz="2400" dirty="0"/>
              <a:t> </a:t>
            </a:r>
            <a:r>
              <a:rPr lang="en-US" altLang="en-US" sz="2400" dirty="0" err="1"/>
              <a:t>sự</a:t>
            </a:r>
            <a:r>
              <a:rPr lang="en-US" altLang="en-US" sz="2400" dirty="0"/>
              <a:t> </a:t>
            </a:r>
            <a:r>
              <a:rPr lang="en-US" altLang="en-US" sz="2400" dirty="0" err="1"/>
              <a:t>hợp</a:t>
            </a:r>
            <a:r>
              <a:rPr lang="en-US" altLang="en-US" sz="2400" dirty="0"/>
              <a:t> </a:t>
            </a:r>
            <a:r>
              <a:rPr lang="en-US" altLang="en-US" sz="2400" dirty="0" err="1"/>
              <a:t>tác</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thành</a:t>
            </a:r>
            <a:r>
              <a:rPr lang="en-US" altLang="en-US" sz="2400" dirty="0"/>
              <a:t> </a:t>
            </a:r>
            <a:r>
              <a:rPr lang="en-US" altLang="en-US" sz="2400" dirty="0" err="1"/>
              <a:t>viên</a:t>
            </a:r>
            <a:r>
              <a:rPr lang="en-US" altLang="en-US" sz="2400" dirty="0"/>
              <a:t> </a:t>
            </a:r>
            <a:r>
              <a:rPr lang="en-US" altLang="en-US" sz="2400" dirty="0" err="1"/>
              <a:t>và</a:t>
            </a:r>
            <a:r>
              <a:rPr lang="en-US" altLang="en-US" sz="2400" dirty="0"/>
              <a:t> </a:t>
            </a:r>
            <a:r>
              <a:rPr lang="en-US" altLang="en-US" sz="2400" dirty="0" err="1"/>
              <a:t>chỉ</a:t>
            </a:r>
            <a:r>
              <a:rPr lang="en-US" altLang="en-US" sz="2400" dirty="0"/>
              <a:t> </a:t>
            </a:r>
            <a:r>
              <a:rPr lang="en-US" altLang="en-US" sz="2400" dirty="0" err="1"/>
              <a:t>rõ</a:t>
            </a:r>
            <a:r>
              <a:rPr lang="en-US" altLang="en-US" sz="2400" dirty="0"/>
              <a:t> </a:t>
            </a:r>
            <a:r>
              <a:rPr lang="en-US" altLang="en-US" sz="2400" dirty="0" err="1"/>
              <a:t>trách</a:t>
            </a:r>
            <a:r>
              <a:rPr lang="en-US" altLang="en-US" sz="2400" dirty="0"/>
              <a:t> </a:t>
            </a:r>
            <a:r>
              <a:rPr lang="en-US" altLang="en-US" sz="2400" dirty="0" err="1"/>
              <a:t>nhiệm</a:t>
            </a:r>
            <a:r>
              <a:rPr lang="en-US" altLang="en-US" sz="2400" dirty="0"/>
              <a:t> </a:t>
            </a:r>
            <a:r>
              <a:rPr lang="en-US" altLang="en-US" sz="2400" dirty="0" err="1"/>
              <a:t>của</a:t>
            </a:r>
            <a:r>
              <a:rPr lang="en-US" altLang="en-US" sz="2400" dirty="0"/>
              <a:t> </a:t>
            </a:r>
            <a:r>
              <a:rPr lang="en-US" altLang="en-US" sz="2400" dirty="0" err="1"/>
              <a:t>các</a:t>
            </a:r>
            <a:r>
              <a:rPr lang="en-US" altLang="en-US" sz="2400" dirty="0"/>
              <a:t> </a:t>
            </a:r>
            <a:r>
              <a:rPr lang="en-US" altLang="en-US" sz="2400" dirty="0" err="1"/>
              <a:t>thành</a:t>
            </a:r>
            <a:r>
              <a:rPr lang="en-US" altLang="en-US" sz="2400" dirty="0"/>
              <a:t> </a:t>
            </a:r>
            <a:r>
              <a:rPr lang="en-US" altLang="en-US" sz="2400" dirty="0" err="1"/>
              <a:t>viên</a:t>
            </a:r>
            <a:r>
              <a:rPr lang="en-US" altLang="en-US" sz="2400" dirty="0"/>
              <a:t> </a:t>
            </a:r>
            <a:r>
              <a:rPr lang="en-US" altLang="en-US" sz="2400" dirty="0" err="1"/>
              <a:t>tham</a:t>
            </a:r>
            <a:r>
              <a:rPr lang="en-US" altLang="en-US" sz="2400" dirty="0"/>
              <a:t> </a:t>
            </a:r>
            <a:r>
              <a:rPr lang="en-US" altLang="en-US" sz="2400" dirty="0" err="1"/>
              <a:t>gia</a:t>
            </a:r>
            <a:r>
              <a:rPr lang="en-US" altLang="en-US" sz="2400" dirty="0"/>
              <a:t> </a:t>
            </a:r>
            <a:r>
              <a:rPr lang="en-US" altLang="en-US" sz="2400" dirty="0" err="1"/>
              <a:t>dự</a:t>
            </a:r>
            <a:r>
              <a:rPr lang="en-US" altLang="en-US" sz="2400" dirty="0"/>
              <a:t> </a:t>
            </a:r>
            <a:r>
              <a:rPr lang="en-US" altLang="en-US" sz="2400" dirty="0" err="1"/>
              <a:t>án</a:t>
            </a:r>
            <a:r>
              <a:rPr lang="en-US" altLang="en-US" sz="2400" dirty="0"/>
              <a:t>.</a:t>
            </a:r>
          </a:p>
          <a:p>
            <a:pPr algn="just" eaLnBrk="1" hangingPunct="1"/>
            <a:r>
              <a:rPr lang="en-US" altLang="en-US" sz="2400" dirty="0" err="1"/>
              <a:t>Tạo</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sớm</a:t>
            </a:r>
            <a:r>
              <a:rPr lang="en-US" altLang="en-US" sz="2400" dirty="0"/>
              <a:t> </a:t>
            </a:r>
            <a:r>
              <a:rPr lang="en-US" altLang="en-US" sz="2400" dirty="0" err="1"/>
              <a:t>phát</a:t>
            </a:r>
            <a:r>
              <a:rPr lang="en-US" altLang="en-US" sz="2400" dirty="0"/>
              <a:t> </a:t>
            </a:r>
            <a:r>
              <a:rPr lang="en-US" altLang="en-US" sz="2400" dirty="0" err="1"/>
              <a:t>hiện</a:t>
            </a:r>
            <a:r>
              <a:rPr lang="en-US" altLang="en-US" sz="2400" dirty="0"/>
              <a:t> </a:t>
            </a:r>
            <a:r>
              <a:rPr lang="en-US" altLang="en-US" sz="2400" dirty="0" err="1"/>
              <a:t>những</a:t>
            </a:r>
            <a:r>
              <a:rPr lang="en-US" altLang="en-US" sz="2400" dirty="0"/>
              <a:t> </a:t>
            </a:r>
            <a:r>
              <a:rPr lang="en-US" altLang="en-US" sz="2400" dirty="0" err="1"/>
              <a:t>khó</a:t>
            </a:r>
            <a:r>
              <a:rPr lang="en-US" altLang="en-US" sz="2400" dirty="0"/>
              <a:t> </a:t>
            </a:r>
            <a:r>
              <a:rPr lang="en-US" altLang="en-US" sz="2400" dirty="0" err="1"/>
              <a:t>khăn</a:t>
            </a:r>
            <a:r>
              <a:rPr lang="en-US" altLang="en-US" sz="2400" dirty="0"/>
              <a:t>, </a:t>
            </a:r>
            <a:r>
              <a:rPr lang="en-US" altLang="en-US" sz="2400" dirty="0" err="1"/>
              <a:t>vướng</a:t>
            </a:r>
            <a:r>
              <a:rPr lang="en-US" altLang="en-US" sz="2400" dirty="0"/>
              <a:t> </a:t>
            </a:r>
            <a:r>
              <a:rPr lang="en-US" altLang="en-US" sz="2400" dirty="0" err="1"/>
              <a:t>mắc</a:t>
            </a:r>
            <a:r>
              <a:rPr lang="en-US" altLang="en-US" sz="2400" dirty="0"/>
              <a:t> </a:t>
            </a:r>
            <a:r>
              <a:rPr lang="en-US" altLang="en-US" sz="2400" dirty="0" err="1"/>
              <a:t>phát</a:t>
            </a:r>
            <a:r>
              <a:rPr lang="en-US" altLang="en-US" sz="2400" dirty="0"/>
              <a:t> </a:t>
            </a:r>
            <a:r>
              <a:rPr lang="en-US" altLang="en-US" sz="2400" dirty="0" err="1"/>
              <a:t>sinh</a:t>
            </a:r>
            <a:r>
              <a:rPr lang="en-US" altLang="en-US" sz="2400" dirty="0"/>
              <a:t> </a:t>
            </a:r>
            <a:r>
              <a:rPr lang="en-US" altLang="en-US" sz="2400" dirty="0" err="1"/>
              <a:t>và</a:t>
            </a:r>
            <a:r>
              <a:rPr lang="en-US" altLang="en-US" sz="2400" dirty="0"/>
              <a:t> </a:t>
            </a:r>
            <a:r>
              <a:rPr lang="en-US" altLang="en-US" sz="2400" dirty="0" err="1"/>
              <a:t>điều</a:t>
            </a:r>
            <a:r>
              <a:rPr lang="en-US" altLang="en-US" sz="2400" dirty="0"/>
              <a:t> </a:t>
            </a:r>
            <a:r>
              <a:rPr lang="en-US" altLang="en-US" sz="2400" dirty="0" err="1"/>
              <a:t>chỉnh</a:t>
            </a:r>
            <a:r>
              <a:rPr lang="en-US" altLang="en-US" sz="2400" dirty="0"/>
              <a:t> </a:t>
            </a:r>
            <a:r>
              <a:rPr lang="en-US" altLang="en-US" sz="2400" dirty="0" err="1"/>
              <a:t>kịp</a:t>
            </a:r>
            <a:r>
              <a:rPr lang="en-US" altLang="en-US" sz="2400" dirty="0"/>
              <a:t> </a:t>
            </a:r>
            <a:r>
              <a:rPr lang="en-US" altLang="en-US" sz="2400" dirty="0" err="1"/>
              <a:t>thời</a:t>
            </a:r>
            <a:r>
              <a:rPr lang="en-US" altLang="en-US" sz="2400" dirty="0"/>
              <a:t> </a:t>
            </a:r>
            <a:r>
              <a:rPr lang="en-US" altLang="en-US" sz="2400" dirty="0" err="1"/>
              <a:t>trước</a:t>
            </a:r>
            <a:r>
              <a:rPr lang="en-US" altLang="en-US" sz="2400" dirty="0"/>
              <a:t> </a:t>
            </a:r>
            <a:r>
              <a:rPr lang="en-US" altLang="en-US" sz="2400" dirty="0" err="1"/>
              <a:t>những</a:t>
            </a:r>
            <a:r>
              <a:rPr lang="en-US" altLang="en-US" sz="2400" dirty="0"/>
              <a:t> </a:t>
            </a:r>
            <a:r>
              <a:rPr lang="en-US" altLang="en-US" sz="2400" dirty="0" err="1"/>
              <a:t>thay</a:t>
            </a:r>
            <a:r>
              <a:rPr lang="en-US" altLang="en-US" sz="2400" dirty="0"/>
              <a:t> </a:t>
            </a:r>
            <a:r>
              <a:rPr lang="en-US" altLang="en-US" sz="2400" dirty="0" err="1"/>
              <a:t>đổi</a:t>
            </a:r>
            <a:r>
              <a:rPr lang="en-US" altLang="en-US" sz="2400" dirty="0"/>
              <a:t> </a:t>
            </a:r>
            <a:r>
              <a:rPr lang="en-US" altLang="en-US" sz="2400" dirty="0" err="1"/>
              <a:t>hoặc</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không</a:t>
            </a:r>
            <a:r>
              <a:rPr lang="en-US" altLang="en-US" sz="2400" dirty="0"/>
              <a:t> </a:t>
            </a:r>
            <a:r>
              <a:rPr lang="en-US" altLang="en-US" sz="2400" dirty="0" err="1"/>
              <a:t>dự</a:t>
            </a:r>
            <a:r>
              <a:rPr lang="en-US" altLang="en-US" sz="2400" dirty="0"/>
              <a:t> </a:t>
            </a:r>
            <a:r>
              <a:rPr lang="en-US" altLang="en-US" sz="2400" dirty="0" err="1"/>
              <a:t>đoán</a:t>
            </a:r>
            <a:r>
              <a:rPr lang="en-US" altLang="en-US" sz="2400" dirty="0"/>
              <a:t> </a:t>
            </a:r>
            <a:r>
              <a:rPr lang="en-US" altLang="en-US" sz="2400" dirty="0" err="1"/>
              <a:t>được</a:t>
            </a:r>
            <a:r>
              <a:rPr lang="en-US" altLang="en-US" sz="2400" dirty="0"/>
              <a:t>. </a:t>
            </a:r>
            <a:r>
              <a:rPr lang="en-US" altLang="en-US" sz="2400" dirty="0" err="1"/>
              <a:t>Tạo</a:t>
            </a:r>
            <a:r>
              <a:rPr lang="en-US" altLang="en-US" sz="2400" dirty="0"/>
              <a:t> </a:t>
            </a:r>
            <a:r>
              <a:rPr lang="en-US" altLang="en-US" sz="2400" dirty="0" err="1"/>
              <a:t>điều</a:t>
            </a:r>
            <a:r>
              <a:rPr lang="en-US" altLang="en-US" sz="2400" dirty="0"/>
              <a:t> </a:t>
            </a:r>
            <a:r>
              <a:rPr lang="en-US" altLang="en-US" sz="2400" dirty="0" err="1"/>
              <a:t>kiện</a:t>
            </a:r>
            <a:r>
              <a:rPr lang="en-US" altLang="en-US" sz="2400" dirty="0"/>
              <a:t> </a:t>
            </a:r>
            <a:r>
              <a:rPr lang="en-US" altLang="en-US" sz="2400" dirty="0" err="1"/>
              <a:t>cho</a:t>
            </a:r>
            <a:r>
              <a:rPr lang="en-US" altLang="en-US" sz="2400" dirty="0"/>
              <a:t> </a:t>
            </a:r>
            <a:r>
              <a:rPr lang="en-US" altLang="en-US" sz="2400" dirty="0" err="1"/>
              <a:t>việc</a:t>
            </a:r>
            <a:r>
              <a:rPr lang="en-US" altLang="en-US" sz="2400" dirty="0"/>
              <a:t> </a:t>
            </a:r>
            <a:r>
              <a:rPr lang="en-US" altLang="en-US" sz="2400" dirty="0" err="1"/>
              <a:t>đàm</a:t>
            </a:r>
            <a:r>
              <a:rPr lang="en-US" altLang="en-US" sz="2400" dirty="0"/>
              <a:t> </a:t>
            </a:r>
            <a:r>
              <a:rPr lang="en-US" altLang="en-US" sz="2400" dirty="0" err="1"/>
              <a:t>phán</a:t>
            </a:r>
            <a:r>
              <a:rPr lang="en-US" altLang="en-US" sz="2400" dirty="0"/>
              <a:t> </a:t>
            </a:r>
            <a:r>
              <a:rPr lang="en-US" altLang="en-US" sz="2400" dirty="0" err="1"/>
              <a:t>giữa</a:t>
            </a:r>
            <a:r>
              <a:rPr lang="en-US" altLang="en-US" sz="2400" dirty="0"/>
              <a:t> </a:t>
            </a:r>
            <a:r>
              <a:rPr lang="en-US" altLang="en-US" sz="2400" dirty="0" err="1"/>
              <a:t>các</a:t>
            </a:r>
            <a:r>
              <a:rPr lang="en-US" altLang="en-US" sz="2400" dirty="0"/>
              <a:t> </a:t>
            </a:r>
            <a:r>
              <a:rPr lang="en-US" altLang="en-US" sz="2400" dirty="0" err="1"/>
              <a:t>bên</a:t>
            </a:r>
            <a:r>
              <a:rPr lang="en-US" altLang="en-US" sz="2400" dirty="0"/>
              <a:t> </a:t>
            </a:r>
            <a:r>
              <a:rPr lang="en-US" altLang="en-US" sz="2400" dirty="0" err="1"/>
              <a:t>liên</a:t>
            </a:r>
            <a:r>
              <a:rPr lang="en-US" altLang="en-US" sz="2400" dirty="0"/>
              <a:t> </a:t>
            </a:r>
            <a:r>
              <a:rPr lang="en-US" altLang="en-US" sz="2400" dirty="0" err="1"/>
              <a:t>quan</a:t>
            </a:r>
            <a:r>
              <a:rPr lang="en-US" altLang="en-US" sz="2400" dirty="0"/>
              <a:t> </a:t>
            </a:r>
            <a:r>
              <a:rPr lang="en-US" altLang="en-US" sz="2400" dirty="0" err="1"/>
              <a:t>trong</a:t>
            </a:r>
            <a:r>
              <a:rPr lang="en-US" altLang="en-US" sz="2400" dirty="0"/>
              <a:t> </a:t>
            </a:r>
            <a:r>
              <a:rPr lang="en-US" altLang="en-US" sz="2400" dirty="0" err="1"/>
              <a:t>việc</a:t>
            </a:r>
            <a:r>
              <a:rPr lang="en-US" altLang="en-US" sz="2400" dirty="0"/>
              <a:t> </a:t>
            </a:r>
            <a:r>
              <a:rPr lang="en-US" altLang="en-US" sz="2400" dirty="0" err="1"/>
              <a:t>giải</a:t>
            </a:r>
            <a:r>
              <a:rPr lang="en-US" altLang="en-US" sz="2400" dirty="0"/>
              <a:t> </a:t>
            </a:r>
            <a:r>
              <a:rPr lang="en-US" altLang="en-US" sz="2400" dirty="0" err="1"/>
              <a:t>quyết</a:t>
            </a:r>
            <a:r>
              <a:rPr lang="en-US" altLang="en-US" sz="2400" dirty="0"/>
              <a:t> </a:t>
            </a:r>
            <a:r>
              <a:rPr lang="en-US" altLang="en-US" sz="2400" dirty="0" err="1"/>
              <a:t>bất</a:t>
            </a:r>
            <a:r>
              <a:rPr lang="en-US" altLang="en-US" sz="2400" dirty="0"/>
              <a:t> </a:t>
            </a:r>
            <a:r>
              <a:rPr lang="en-US" altLang="en-US" sz="2400" dirty="0" err="1"/>
              <a:t>đồng</a:t>
            </a:r>
            <a:r>
              <a:rPr lang="en-US" altLang="en-US" sz="2400" dirty="0"/>
              <a:t> </a:t>
            </a:r>
            <a:r>
              <a:rPr lang="en-US" altLang="en-US" sz="2400" dirty="0" err="1"/>
              <a:t>cục</a:t>
            </a:r>
            <a:r>
              <a:rPr lang="en-US" altLang="en-US" sz="2400" dirty="0"/>
              <a:t> </a:t>
            </a:r>
            <a:r>
              <a:rPr lang="en-US" altLang="en-US" sz="2400" dirty="0" err="1"/>
              <a:t>bộ</a:t>
            </a:r>
            <a:r>
              <a:rPr lang="en-US" altLang="en-US" sz="2400" dirty="0"/>
              <a:t>.</a:t>
            </a:r>
          </a:p>
          <a:p>
            <a:pPr algn="just" eaLnBrk="1" hangingPunct="1"/>
            <a:r>
              <a:rPr lang="en-US" altLang="en-US" sz="2400" dirty="0" err="1"/>
              <a:t>Tạo</a:t>
            </a:r>
            <a:r>
              <a:rPr lang="en-US" altLang="en-US" sz="2400" dirty="0"/>
              <a:t> ra </a:t>
            </a:r>
            <a:r>
              <a:rPr lang="en-US" altLang="en-US" sz="2400" dirty="0" err="1"/>
              <a:t>sản</a:t>
            </a:r>
            <a:r>
              <a:rPr lang="en-US" altLang="en-US" sz="2400" dirty="0"/>
              <a:t> </a:t>
            </a:r>
            <a:r>
              <a:rPr lang="en-US" altLang="en-US" sz="2400" dirty="0" err="1"/>
              <a:t>phẩm</a:t>
            </a:r>
            <a:r>
              <a:rPr lang="en-US" altLang="en-US" sz="2400" dirty="0"/>
              <a:t> </a:t>
            </a:r>
            <a:r>
              <a:rPr lang="en-US" altLang="en-US" sz="2400" dirty="0" err="1"/>
              <a:t>và</a:t>
            </a:r>
            <a:r>
              <a:rPr lang="en-US" altLang="en-US" sz="2400" dirty="0"/>
              <a:t> </a:t>
            </a:r>
            <a:r>
              <a:rPr lang="en-US" altLang="en-US" sz="2400" dirty="0" err="1"/>
              <a:t>dịch</a:t>
            </a:r>
            <a:r>
              <a:rPr lang="en-US" altLang="en-US" sz="2400" dirty="0"/>
              <a:t> </a:t>
            </a:r>
            <a:r>
              <a:rPr lang="en-US" altLang="en-US" sz="2400" dirty="0" err="1"/>
              <a:t>vụ</a:t>
            </a:r>
            <a:r>
              <a:rPr lang="en-US" altLang="en-US" sz="2400" dirty="0"/>
              <a:t> </a:t>
            </a:r>
            <a:r>
              <a:rPr lang="en-US" altLang="en-US" sz="2400" dirty="0" err="1"/>
              <a:t>có</a:t>
            </a:r>
            <a:r>
              <a:rPr lang="en-US" altLang="en-US" sz="2400" dirty="0"/>
              <a:t> </a:t>
            </a:r>
            <a:r>
              <a:rPr lang="en-US" altLang="en-US" sz="2400" dirty="0" err="1"/>
              <a:t>chất</a:t>
            </a:r>
            <a:r>
              <a:rPr lang="en-US" altLang="en-US" sz="2400" dirty="0"/>
              <a:t> </a:t>
            </a:r>
            <a:r>
              <a:rPr lang="en-US" altLang="en-US" sz="2400" dirty="0" err="1"/>
              <a:t>lượng</a:t>
            </a:r>
            <a:r>
              <a:rPr lang="en-US" altLang="en-US" sz="2400" dirty="0"/>
              <a:t> </a:t>
            </a:r>
            <a:r>
              <a:rPr lang="en-US" altLang="en-US" sz="2400" dirty="0" err="1"/>
              <a:t>cao</a:t>
            </a: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59</a:t>
            </a:fld>
            <a:endParaRPr lang="en-US" altLang="en-US"/>
          </a:p>
        </p:txBody>
      </p:sp>
    </p:spTree>
    <p:extLst>
      <p:ext uri="{BB962C8B-B14F-4D97-AF65-F5344CB8AC3E}">
        <p14:creationId xmlns:p14="http://schemas.microsoft.com/office/powerpoint/2010/main" val="196350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sp>
        <p:nvSpPr>
          <p:cNvPr id="6" name="Rectangle 3"/>
          <p:cNvSpPr>
            <a:spLocks noGrp="1" noChangeArrowheads="1"/>
          </p:cNvSpPr>
          <p:nvPr>
            <p:ph idx="4294967295"/>
          </p:nvPr>
        </p:nvSpPr>
        <p:spPr>
          <a:xfrm>
            <a:off x="381000" y="914400"/>
            <a:ext cx="8305800" cy="6248400"/>
          </a:xfrm>
        </p:spPr>
        <p:txBody>
          <a:bodyPr lIns="182880" tIns="91440"/>
          <a:lstStyle/>
          <a:p>
            <a:pPr marL="68263" indent="0">
              <a:buNone/>
            </a:pPr>
            <a:r>
              <a:rPr lang="en-US" sz="2400" b="1">
                <a:solidFill>
                  <a:srgbClr val="C00000"/>
                </a:solidFill>
              </a:rPr>
              <a:t>Ví dụ 2: Quản lý học tập trong trường học</a:t>
            </a:r>
          </a:p>
          <a:p>
            <a:pPr marL="576263" indent="-508000"/>
            <a:r>
              <a:rPr lang="en-US" sz="2400" b="1"/>
              <a:t>C</a:t>
            </a:r>
            <a:r>
              <a:rPr lang="vi-VN" sz="2400" b="1"/>
              <a:t>hủ thể quản l</a:t>
            </a:r>
            <a:r>
              <a:rPr lang="en-US" sz="2400" b="1"/>
              <a:t>ý</a:t>
            </a:r>
            <a:r>
              <a:rPr lang="vi-VN" sz="2400" b="1"/>
              <a:t> (người quản l</a:t>
            </a:r>
            <a:r>
              <a:rPr lang="en-US" sz="2400" b="1"/>
              <a:t>ý</a:t>
            </a:r>
            <a:r>
              <a:rPr lang="vi-VN" sz="2400" b="1"/>
              <a:t>)</a:t>
            </a:r>
            <a:r>
              <a:rPr lang="en-US" sz="2400" b="1"/>
              <a:t>:</a:t>
            </a:r>
          </a:p>
          <a:p>
            <a:pPr marL="976313" lvl="1" indent="-508000"/>
            <a:r>
              <a:rPr lang="en-US" sz="2000"/>
              <a:t>Ban giám  hiệu (đứng đầu là  hiệu trưởng)</a:t>
            </a:r>
            <a:endParaRPr lang="vi-VN" sz="2000"/>
          </a:p>
          <a:p>
            <a:pPr marL="633413" indent="-565150"/>
            <a:r>
              <a:rPr lang="en-US" sz="2400" b="1"/>
              <a:t>Đ</a:t>
            </a:r>
            <a:r>
              <a:rPr lang="vi-VN" sz="2400" b="1"/>
              <a:t>ối tượng quản l</a:t>
            </a:r>
            <a:r>
              <a:rPr lang="en-US" sz="2400" b="1"/>
              <a:t>ý</a:t>
            </a:r>
            <a:r>
              <a:rPr lang="vi-VN" sz="2400" b="1"/>
              <a:t> (người bị quản l</a:t>
            </a:r>
            <a:r>
              <a:rPr lang="en-US" sz="2400" b="1"/>
              <a:t>ý</a:t>
            </a:r>
            <a:r>
              <a:rPr lang="vi-VN" sz="2400" b="1"/>
              <a:t>)</a:t>
            </a:r>
            <a:r>
              <a:rPr lang="en-US" sz="2400" b="1"/>
              <a:t>:</a:t>
            </a:r>
          </a:p>
          <a:p>
            <a:pPr marL="1033463" lvl="1" indent="-565150"/>
            <a:r>
              <a:rPr lang="en-US" sz="2000"/>
              <a:t>Cán bộ, giảng viên, nhân viên, sinh viên</a:t>
            </a:r>
            <a:endParaRPr lang="vi-VN" sz="2000"/>
          </a:p>
          <a:p>
            <a:pPr marL="633413" indent="-565150"/>
            <a:r>
              <a:rPr lang="en-US" sz="2400" b="1"/>
              <a:t>M</a:t>
            </a:r>
            <a:r>
              <a:rPr lang="vi-VN" sz="2400" b="1"/>
              <a:t>ục ti</a:t>
            </a:r>
            <a:r>
              <a:rPr lang="en-US" sz="2400" b="1"/>
              <a:t>ê</a:t>
            </a:r>
            <a:r>
              <a:rPr lang="vi-VN" sz="2400" b="1"/>
              <a:t>u cần đạt được</a:t>
            </a:r>
            <a:endParaRPr lang="en-US" sz="2400" b="1"/>
          </a:p>
          <a:p>
            <a:pPr marL="1033463" lvl="1" indent="-565150"/>
            <a:r>
              <a:rPr lang="en-US" sz="2000"/>
              <a:t>Dạy tốt,</a:t>
            </a:r>
          </a:p>
          <a:p>
            <a:pPr marL="1033463" lvl="1" indent="-565150"/>
            <a:r>
              <a:rPr lang="en-US" sz="2000"/>
              <a:t>Học tốt,</a:t>
            </a:r>
          </a:p>
          <a:p>
            <a:pPr marL="1033463" lvl="1" indent="-565150"/>
            <a:r>
              <a:rPr lang="en-US" sz="2000"/>
              <a:t>Qui ra được các chỉ tiêu và con số cụ thể theo định kỳ</a:t>
            </a:r>
            <a:endParaRPr lang="vi-VN" sz="2000"/>
          </a:p>
          <a:p>
            <a:pPr marL="633413" indent="-633413"/>
            <a:r>
              <a:rPr lang="en-US" sz="2400" b="1"/>
              <a:t>Mô</a:t>
            </a:r>
            <a:r>
              <a:rPr lang="vi-VN" sz="2400" b="1"/>
              <a:t>i trường quản </a:t>
            </a:r>
            <a:r>
              <a:rPr lang="en-US" sz="2400" b="1"/>
              <a:t>lý</a:t>
            </a:r>
          </a:p>
          <a:p>
            <a:pPr marL="1033463" lvl="1" indent="-633413"/>
            <a:r>
              <a:rPr lang="en-US" sz="2000"/>
              <a:t>Điều kiện dạy học trong trường</a:t>
            </a:r>
          </a:p>
          <a:p>
            <a:pPr marL="1033463" lvl="1" indent="-633413"/>
            <a:r>
              <a:rPr lang="en-US" sz="2000"/>
              <a:t>Điều kiện sinh hoạt, đi lại trong thành phố</a:t>
            </a:r>
          </a:p>
          <a:p>
            <a:pPr marL="1033463" lvl="1" indent="-633413"/>
            <a:r>
              <a:rPr lang="en-US" sz="2000"/>
              <a:t>Tình hình chính trị, xã hội của nhà nước</a:t>
            </a:r>
          </a:p>
          <a:p>
            <a:pPr marL="1033463" lvl="1" indent="-633413"/>
            <a:r>
              <a:rPr lang="en-US" sz="2000"/>
              <a:t>Ảnh hưởng của thế giới</a:t>
            </a:r>
          </a:p>
          <a:p>
            <a:pPr marL="1033463" lvl="1" indent="-633413"/>
            <a:r>
              <a:rPr lang="en-US" sz="2000">
                <a:solidFill>
                  <a:schemeClr val="bg1"/>
                </a:solidFill>
              </a:rPr>
              <a:t>Ảnh hưởng của tự nhiên, của khí hậu</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a:t>
            </a:fld>
            <a:endParaRPr lang="en-US" altLang="en-US"/>
          </a:p>
        </p:txBody>
      </p:sp>
    </p:spTree>
    <p:extLst>
      <p:ext uri="{BB962C8B-B14F-4D97-AF65-F5344CB8AC3E}">
        <p14:creationId xmlns:p14="http://schemas.microsoft.com/office/powerpoint/2010/main" val="37156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fade">
                                      <p:cBhvr>
                                        <p:cTn id="35" dur="1000"/>
                                        <p:tgtEl>
                                          <p:spTgt spid="6">
                                            <p:txEl>
                                              <p:pRg st="5" end="5"/>
                                            </p:txEl>
                                          </p:spTgt>
                                        </p:tgtEl>
                                      </p:cBhvr>
                                    </p:animEffect>
                                    <p:anim calcmode="lin" valueType="num">
                                      <p:cBhvr>
                                        <p:cTn id="3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1000"/>
                                        <p:tgtEl>
                                          <p:spTgt spid="6">
                                            <p:txEl>
                                              <p:pRg st="6" end="6"/>
                                            </p:txEl>
                                          </p:spTgt>
                                        </p:tgtEl>
                                      </p:cBhvr>
                                    </p:animEffect>
                                    <p:anim calcmode="lin" valueType="num">
                                      <p:cBhvr>
                                        <p:cTn id="4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fade">
                                      <p:cBhvr>
                                        <p:cTn id="49" dur="1000"/>
                                        <p:tgtEl>
                                          <p:spTgt spid="6">
                                            <p:txEl>
                                              <p:pRg st="7" end="7"/>
                                            </p:txEl>
                                          </p:spTgt>
                                        </p:tgtEl>
                                      </p:cBhvr>
                                    </p:animEffect>
                                    <p:anim calcmode="lin" valueType="num">
                                      <p:cBhvr>
                                        <p:cTn id="5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fade">
                                      <p:cBhvr>
                                        <p:cTn id="56" dur="1000"/>
                                        <p:tgtEl>
                                          <p:spTgt spid="6">
                                            <p:txEl>
                                              <p:pRg st="8" end="8"/>
                                            </p:txEl>
                                          </p:spTgt>
                                        </p:tgtEl>
                                      </p:cBhvr>
                                    </p:animEffect>
                                    <p:anim calcmode="lin" valueType="num">
                                      <p:cBhvr>
                                        <p:cTn id="5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fade">
                                      <p:cBhvr>
                                        <p:cTn id="63" dur="1000"/>
                                        <p:tgtEl>
                                          <p:spTgt spid="6">
                                            <p:txEl>
                                              <p:pRg st="9" end="9"/>
                                            </p:txEl>
                                          </p:spTgt>
                                        </p:tgtEl>
                                      </p:cBhvr>
                                    </p:animEffect>
                                    <p:anim calcmode="lin" valueType="num">
                                      <p:cBhvr>
                                        <p:cTn id="6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10" end="10"/>
                                            </p:txEl>
                                          </p:spTgt>
                                        </p:tgtEl>
                                        <p:attrNameLst>
                                          <p:attrName>style.visibility</p:attrName>
                                        </p:attrNameLst>
                                      </p:cBhvr>
                                      <p:to>
                                        <p:strVal val="visible"/>
                                      </p:to>
                                    </p:set>
                                    <p:animEffect transition="in" filter="fade">
                                      <p:cBhvr>
                                        <p:cTn id="70" dur="1000"/>
                                        <p:tgtEl>
                                          <p:spTgt spid="6">
                                            <p:txEl>
                                              <p:pRg st="10" end="10"/>
                                            </p:txEl>
                                          </p:spTgt>
                                        </p:tgtEl>
                                      </p:cBhvr>
                                    </p:animEffect>
                                    <p:anim calcmode="lin" valueType="num">
                                      <p:cBhvr>
                                        <p:cTn id="71"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animEffect transition="in" filter="fade">
                                      <p:cBhvr>
                                        <p:cTn id="77" dur="1000"/>
                                        <p:tgtEl>
                                          <p:spTgt spid="6">
                                            <p:txEl>
                                              <p:pRg st="11" end="11"/>
                                            </p:txEl>
                                          </p:spTgt>
                                        </p:tgtEl>
                                      </p:cBhvr>
                                    </p:animEffect>
                                    <p:anim calcmode="lin" valueType="num">
                                      <p:cBhvr>
                                        <p:cTn id="78"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12" end="12"/>
                                            </p:txEl>
                                          </p:spTgt>
                                        </p:tgtEl>
                                        <p:attrNameLst>
                                          <p:attrName>style.visibility</p:attrName>
                                        </p:attrNameLst>
                                      </p:cBhvr>
                                      <p:to>
                                        <p:strVal val="visible"/>
                                      </p:to>
                                    </p:set>
                                    <p:animEffect transition="in" filter="fade">
                                      <p:cBhvr>
                                        <p:cTn id="84" dur="1000"/>
                                        <p:tgtEl>
                                          <p:spTgt spid="6">
                                            <p:txEl>
                                              <p:pRg st="12" end="12"/>
                                            </p:txEl>
                                          </p:spTgt>
                                        </p:tgtEl>
                                      </p:cBhvr>
                                    </p:animEffect>
                                    <p:anim calcmode="lin" valueType="num">
                                      <p:cBhvr>
                                        <p:cTn id="8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13" end="13"/>
                                            </p:txEl>
                                          </p:spTgt>
                                        </p:tgtEl>
                                        <p:attrNameLst>
                                          <p:attrName>style.visibility</p:attrName>
                                        </p:attrNameLst>
                                      </p:cBhvr>
                                      <p:to>
                                        <p:strVal val="visible"/>
                                      </p:to>
                                    </p:set>
                                    <p:animEffect transition="in" filter="fade">
                                      <p:cBhvr>
                                        <p:cTn id="91" dur="1000"/>
                                        <p:tgtEl>
                                          <p:spTgt spid="6">
                                            <p:txEl>
                                              <p:pRg st="13" end="13"/>
                                            </p:txEl>
                                          </p:spTgt>
                                        </p:tgtEl>
                                      </p:cBhvr>
                                    </p:animEffect>
                                    <p:anim calcmode="lin" valueType="num">
                                      <p:cBhvr>
                                        <p:cTn id="92"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6">
                                            <p:txEl>
                                              <p:pRg st="14" end="14"/>
                                            </p:txEl>
                                          </p:spTgt>
                                        </p:tgtEl>
                                        <p:attrNameLst>
                                          <p:attrName>style.visibility</p:attrName>
                                        </p:attrNameLst>
                                      </p:cBhvr>
                                      <p:to>
                                        <p:strVal val="visible"/>
                                      </p:to>
                                    </p:set>
                                    <p:animEffect transition="in" filter="fade">
                                      <p:cBhvr>
                                        <p:cTn id="98" dur="1000"/>
                                        <p:tgtEl>
                                          <p:spTgt spid="6">
                                            <p:txEl>
                                              <p:pRg st="14" end="14"/>
                                            </p:txEl>
                                          </p:spTgt>
                                        </p:tgtEl>
                                      </p:cBhvr>
                                    </p:animEffect>
                                    <p:anim calcmode="lin" valueType="num">
                                      <p:cBhvr>
                                        <p:cTn id="99"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
        <p:nvSpPr>
          <p:cNvPr id="6" name="Rectangle 3"/>
          <p:cNvSpPr>
            <a:spLocks noGrp="1" noChangeArrowheads="1"/>
          </p:cNvSpPr>
          <p:nvPr>
            <p:ph idx="4294967295"/>
          </p:nvPr>
        </p:nvSpPr>
        <p:spPr>
          <a:xfrm>
            <a:off x="381000" y="990600"/>
            <a:ext cx="8305800" cy="4187825"/>
          </a:xfrm>
        </p:spPr>
        <p:txBody>
          <a:bodyPr lIns="182880" tIns="91440"/>
          <a:lstStyle/>
          <a:p>
            <a:pPr marL="457200" indent="-457200">
              <a:buFont typeface="+mj-lt"/>
              <a:buAutoNum type="arabicPeriod"/>
            </a:pPr>
            <a:r>
              <a:rPr lang="en-US" sz="2400" b="1"/>
              <a:t>Linh hoạt, mềm dẻo</a:t>
            </a:r>
          </a:p>
          <a:p>
            <a:pPr marL="0" indent="0">
              <a:buNone/>
            </a:pPr>
            <a:r>
              <a:rPr lang="en-US" sz="2400" b="1"/>
              <a:t>Ví dụ:</a:t>
            </a:r>
          </a:p>
          <a:p>
            <a:r>
              <a:rPr lang="en-US" sz="2400"/>
              <a:t>Lập lịch biểu thực hiện không cứng nhắc</a:t>
            </a:r>
          </a:p>
          <a:p>
            <a:r>
              <a:rPr lang="en-US" sz="2400"/>
              <a:t>Đội hình thực hiện không cứng nhắc</a:t>
            </a:r>
          </a:p>
          <a:p>
            <a:r>
              <a:rPr lang="en-US" sz="2400"/>
              <a:t>Công cụ thực hiện dự án không cứng nhắc</a:t>
            </a:r>
          </a:p>
          <a:p>
            <a:r>
              <a:rPr lang="en-US" sz="2400"/>
              <a:t>Nguyên vật liệu sử dụng không cứng nhắc</a:t>
            </a:r>
            <a:endParaRPr lang="en-US" altLang="en-US" sz="24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60</a:t>
            </a:fld>
            <a:endParaRPr lang="en-US" altLang="en-US"/>
          </a:p>
        </p:txBody>
      </p:sp>
    </p:spTree>
    <p:extLst>
      <p:ext uri="{BB962C8B-B14F-4D97-AF65-F5344CB8AC3E}">
        <p14:creationId xmlns:p14="http://schemas.microsoft.com/office/powerpoint/2010/main" val="239563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143000"/>
            <a:ext cx="8305800" cy="4187825"/>
          </a:xfrm>
        </p:spPr>
        <p:txBody>
          <a:bodyPr lIns="182880" tIns="91440"/>
          <a:lstStyle/>
          <a:p>
            <a:pPr marL="0" indent="0">
              <a:buNone/>
            </a:pPr>
            <a:r>
              <a:rPr lang="en-US" sz="2400" dirty="0"/>
              <a:t>2. </a:t>
            </a:r>
            <a:r>
              <a:rPr lang="vi-VN" sz="2400" dirty="0"/>
              <a:t>Hướng kết quả, kh</a:t>
            </a:r>
            <a:r>
              <a:rPr lang="en-US" sz="2400" dirty="0"/>
              <a:t>ô</a:t>
            </a:r>
            <a:r>
              <a:rPr lang="vi-VN" sz="2400" dirty="0"/>
              <a:t>ng hướng nhiệm vụ (nhằm thoả m</a:t>
            </a:r>
            <a:r>
              <a:rPr lang="en-US" sz="2400" dirty="0"/>
              <a:t>ã</a:t>
            </a:r>
            <a:r>
              <a:rPr lang="vi-VN" sz="2400" dirty="0"/>
              <a:t>n đơn vị thụ hưởng kết</a:t>
            </a:r>
            <a:r>
              <a:rPr lang="en-US" sz="2400" dirty="0"/>
              <a:t> </a:t>
            </a:r>
            <a:r>
              <a:rPr lang="en-US" sz="2400" dirty="0" err="1"/>
              <a:t>quả</a:t>
            </a:r>
            <a:r>
              <a:rPr lang="en-US" sz="2400" dirty="0"/>
              <a:t> </a:t>
            </a:r>
            <a:r>
              <a:rPr lang="en-US" sz="2400" dirty="0" err="1"/>
              <a:t>dự</a:t>
            </a:r>
            <a:r>
              <a:rPr lang="en-US" sz="2400" dirty="0"/>
              <a:t> </a:t>
            </a:r>
            <a:r>
              <a:rPr lang="en-US" sz="2400" dirty="0" err="1"/>
              <a:t>án</a:t>
            </a:r>
            <a:r>
              <a:rPr lang="en-US" sz="2400" dirty="0"/>
              <a:t>)</a:t>
            </a:r>
            <a:endParaRPr lang="en-US" altLang="en-US" sz="2400" b="1" dirty="0"/>
          </a:p>
          <a:p>
            <a:pPr marL="0" indent="0">
              <a:buNone/>
            </a:pPr>
            <a:r>
              <a:rPr lang="en-US" sz="2400" b="1" dirty="0" err="1"/>
              <a:t>Ví</a:t>
            </a:r>
            <a:r>
              <a:rPr lang="en-US" sz="2400" b="1" dirty="0"/>
              <a:t> </a:t>
            </a:r>
            <a:r>
              <a:rPr lang="en-US" sz="2400" b="1" dirty="0" err="1"/>
              <a:t>dụ</a:t>
            </a:r>
            <a:r>
              <a:rPr lang="en-US" sz="2400" b="1" dirty="0"/>
              <a:t>: </a:t>
            </a:r>
            <a:r>
              <a:rPr lang="en-US" sz="2400" b="1" dirty="0" err="1"/>
              <a:t>Dự</a:t>
            </a:r>
            <a:r>
              <a:rPr lang="en-US" sz="2400" b="1" dirty="0"/>
              <a:t> </a:t>
            </a:r>
            <a:r>
              <a:rPr lang="en-US" sz="2400" b="1" dirty="0" err="1"/>
              <a:t>án</a:t>
            </a:r>
            <a:r>
              <a:rPr lang="en-US" sz="2400" b="1" dirty="0"/>
              <a:t> </a:t>
            </a:r>
            <a:r>
              <a:rPr lang="en-US" sz="2400" b="1" dirty="0" err="1"/>
              <a:t>xây</a:t>
            </a:r>
            <a:r>
              <a:rPr lang="en-US" sz="2400" b="1" dirty="0"/>
              <a:t> </a:t>
            </a:r>
            <a:r>
              <a:rPr lang="en-US" sz="2400" b="1" dirty="0" err="1"/>
              <a:t>nhà</a:t>
            </a:r>
            <a:endParaRPr lang="en-US" sz="2400" b="1" dirty="0"/>
          </a:p>
          <a:p>
            <a:r>
              <a:rPr lang="vi-VN" sz="2400" dirty="0"/>
              <a:t>Mục đ</a:t>
            </a:r>
            <a:r>
              <a:rPr lang="en-US" sz="2400" dirty="0"/>
              <a:t>í</a:t>
            </a:r>
            <a:r>
              <a:rPr lang="vi-VN" sz="2400" dirty="0"/>
              <a:t>ch: x</a:t>
            </a:r>
            <a:r>
              <a:rPr lang="en-US" sz="2400" dirty="0"/>
              <a:t>â</a:t>
            </a:r>
            <a:r>
              <a:rPr lang="vi-VN" sz="2400" dirty="0"/>
              <a:t>y nh</a:t>
            </a:r>
            <a:r>
              <a:rPr lang="en-US" sz="2400" dirty="0"/>
              <a:t>à</a:t>
            </a:r>
            <a:r>
              <a:rPr lang="vi-VN" sz="2400" dirty="0"/>
              <a:t> đẹp</a:t>
            </a:r>
          </a:p>
          <a:p>
            <a:r>
              <a:rPr lang="en-US" sz="2400" dirty="0" err="1"/>
              <a:t>Các</a:t>
            </a:r>
            <a:r>
              <a:rPr lang="en-US" sz="2400" dirty="0"/>
              <a:t> </a:t>
            </a:r>
            <a:r>
              <a:rPr lang="en-US" sz="2400" dirty="0" err="1"/>
              <a:t>nhiệm</a:t>
            </a:r>
            <a:r>
              <a:rPr lang="en-US" sz="2400" dirty="0"/>
              <a:t> </a:t>
            </a:r>
            <a:r>
              <a:rPr lang="en-US" sz="2400" dirty="0" err="1"/>
              <a:t>vụ</a:t>
            </a:r>
            <a:r>
              <a:rPr lang="en-US" sz="2400" dirty="0"/>
              <a:t>: </a:t>
            </a:r>
            <a:r>
              <a:rPr lang="en-US" sz="2400" dirty="0" err="1"/>
              <a:t>mua</a:t>
            </a:r>
            <a:r>
              <a:rPr lang="en-US" sz="2400" dirty="0"/>
              <a:t> </a:t>
            </a:r>
            <a:r>
              <a:rPr lang="en-US" sz="2400" dirty="0" err="1"/>
              <a:t>vật</a:t>
            </a:r>
            <a:r>
              <a:rPr lang="en-US" sz="2400" dirty="0"/>
              <a:t> </a:t>
            </a:r>
            <a:r>
              <a:rPr lang="en-US" sz="2400" dirty="0" err="1"/>
              <a:t>liệu</a:t>
            </a:r>
            <a:r>
              <a:rPr lang="en-US" sz="2400" dirty="0"/>
              <a:t>, </a:t>
            </a:r>
            <a:r>
              <a:rPr lang="en-US" sz="2400" dirty="0" err="1"/>
              <a:t>xây</a:t>
            </a:r>
            <a:r>
              <a:rPr lang="en-US" sz="2400" dirty="0"/>
              <a:t>, </a:t>
            </a:r>
            <a:r>
              <a:rPr lang="en-US" sz="2400" dirty="0" err="1"/>
              <a:t>trát</a:t>
            </a:r>
            <a:r>
              <a:rPr lang="en-US" sz="2400" dirty="0"/>
              <a:t>, </a:t>
            </a:r>
            <a:r>
              <a:rPr lang="en-US" sz="2400" dirty="0" err="1"/>
              <a:t>hoàn</a:t>
            </a:r>
            <a:r>
              <a:rPr lang="en-US" sz="2400" dirty="0"/>
              <a:t> </a:t>
            </a:r>
            <a:r>
              <a:rPr lang="en-US" sz="2400" dirty="0" err="1"/>
              <a:t>thiện</a:t>
            </a:r>
            <a:endParaRPr lang="en-US" altLang="en-US" sz="2400" b="1" dirty="0"/>
          </a:p>
          <a:p>
            <a:pPr marL="0" indent="0">
              <a:buNone/>
            </a:pPr>
            <a:r>
              <a:rPr lang="en-US" altLang="en-US" sz="2400" b="1" dirty="0" err="1"/>
              <a:t>Ví</a:t>
            </a:r>
            <a:r>
              <a:rPr lang="en-US" altLang="en-US" sz="2400" b="1" dirty="0"/>
              <a:t> </a:t>
            </a:r>
            <a:r>
              <a:rPr lang="en-US" altLang="en-US" sz="2400" b="1" dirty="0" err="1"/>
              <a:t>dụ</a:t>
            </a:r>
            <a:r>
              <a:rPr lang="en-US" altLang="en-US" sz="2400" b="1" dirty="0"/>
              <a:t>: </a:t>
            </a:r>
            <a:r>
              <a:rPr lang="en-US" sz="2400" b="1" dirty="0" err="1"/>
              <a:t>Dự</a:t>
            </a:r>
            <a:r>
              <a:rPr lang="en-US" sz="2400" b="1" dirty="0"/>
              <a:t> </a:t>
            </a:r>
            <a:r>
              <a:rPr lang="en-US" sz="2400" b="1" dirty="0" err="1"/>
              <a:t>án</a:t>
            </a:r>
            <a:r>
              <a:rPr lang="en-US" sz="2400" b="1" dirty="0"/>
              <a:t> </a:t>
            </a:r>
            <a:r>
              <a:rPr lang="en-US" sz="2400" b="1" dirty="0" err="1"/>
              <a:t>làm</a:t>
            </a:r>
            <a:r>
              <a:rPr lang="en-US" sz="2400" b="1" dirty="0"/>
              <a:t> </a:t>
            </a:r>
            <a:r>
              <a:rPr lang="en-US" sz="2400" b="1" dirty="0" err="1"/>
              <a:t>phần</a:t>
            </a:r>
            <a:r>
              <a:rPr lang="en-US" sz="2400" b="1" dirty="0"/>
              <a:t> </a:t>
            </a:r>
            <a:r>
              <a:rPr lang="en-US" sz="2400" b="1" dirty="0" err="1"/>
              <a:t>mềm</a:t>
            </a:r>
            <a:endParaRPr lang="en-US" sz="2400" b="1" dirty="0"/>
          </a:p>
          <a:p>
            <a:r>
              <a:rPr lang="vi-VN" sz="2400" dirty="0"/>
              <a:t>Mục đ</a:t>
            </a:r>
            <a:r>
              <a:rPr lang="en-US" sz="2400" dirty="0"/>
              <a:t>í</a:t>
            </a:r>
            <a:r>
              <a:rPr lang="vi-VN" sz="2400" dirty="0"/>
              <a:t>ch: c</a:t>
            </a:r>
            <a:r>
              <a:rPr lang="en-US" sz="2400" dirty="0"/>
              <a:t>ó</a:t>
            </a:r>
            <a:r>
              <a:rPr lang="vi-VN" sz="2400" dirty="0"/>
              <a:t> phần mềm đ</a:t>
            </a:r>
            <a:r>
              <a:rPr lang="en-US" sz="2400" dirty="0"/>
              <a:t>á</a:t>
            </a:r>
            <a:r>
              <a:rPr lang="vi-VN" sz="2400" dirty="0"/>
              <a:t>p ứng y</a:t>
            </a:r>
            <a:r>
              <a:rPr lang="en-US" sz="2400" dirty="0"/>
              <a:t>ê</a:t>
            </a:r>
            <a:r>
              <a:rPr lang="vi-VN" sz="2400" dirty="0"/>
              <a:t>u cầu</a:t>
            </a:r>
          </a:p>
          <a:p>
            <a:r>
              <a:rPr lang="en-US" sz="2400" dirty="0" err="1"/>
              <a:t>Nhiệm</a:t>
            </a:r>
            <a:r>
              <a:rPr lang="en-US" sz="2400" dirty="0"/>
              <a:t> </a:t>
            </a:r>
            <a:r>
              <a:rPr lang="en-US" sz="2400" dirty="0" err="1"/>
              <a:t>vụ</a:t>
            </a:r>
            <a:r>
              <a:rPr lang="en-US" sz="2400" dirty="0"/>
              <a:t>: Thu </a:t>
            </a:r>
            <a:r>
              <a:rPr lang="en-US" sz="2400" dirty="0" err="1"/>
              <a:t>thập</a:t>
            </a:r>
            <a:r>
              <a:rPr lang="en-US" sz="2400" dirty="0"/>
              <a:t> </a:t>
            </a:r>
            <a:r>
              <a:rPr lang="en-US" sz="2400" dirty="0" err="1"/>
              <a:t>yêu</a:t>
            </a:r>
            <a:r>
              <a:rPr lang="en-US" sz="2400" dirty="0"/>
              <a:t> </a:t>
            </a:r>
            <a:r>
              <a:rPr lang="en-US" sz="2400" dirty="0" err="1"/>
              <a:t>cầu</a:t>
            </a:r>
            <a:r>
              <a:rPr lang="en-US" sz="2400" dirty="0"/>
              <a:t> </a:t>
            </a:r>
            <a:r>
              <a:rPr lang="en-US" sz="2400" dirty="0" err="1"/>
              <a:t>cầu</a:t>
            </a:r>
            <a:r>
              <a:rPr lang="en-US" sz="2400" dirty="0"/>
              <a:t>, </a:t>
            </a:r>
            <a:r>
              <a:rPr lang="en-US" sz="2400" dirty="0" err="1"/>
              <a:t>Phân</a:t>
            </a:r>
            <a:r>
              <a:rPr lang="en-US" sz="2400" dirty="0"/>
              <a:t> </a:t>
            </a:r>
            <a:r>
              <a:rPr lang="en-US" sz="2400" dirty="0" err="1"/>
              <a:t>tích</a:t>
            </a:r>
            <a:r>
              <a:rPr lang="en-US" sz="2400" dirty="0"/>
              <a:t>, </a:t>
            </a:r>
            <a:r>
              <a:rPr lang="en-US" sz="2400" dirty="0" err="1"/>
              <a:t>Thiết</a:t>
            </a:r>
            <a:r>
              <a:rPr lang="en-US" sz="2400" dirty="0"/>
              <a:t> </a:t>
            </a:r>
            <a:r>
              <a:rPr lang="en-US" sz="2400" dirty="0" err="1"/>
              <a:t>kế</a:t>
            </a:r>
            <a:r>
              <a:rPr lang="en-US" sz="2400" dirty="0"/>
              <a:t>, </a:t>
            </a:r>
            <a:r>
              <a:rPr lang="en-US" sz="2400" dirty="0" err="1"/>
              <a:t>lập</a:t>
            </a:r>
            <a:r>
              <a:rPr lang="en-US" sz="2400" dirty="0"/>
              <a:t> </a:t>
            </a:r>
            <a:r>
              <a:rPr lang="en-US" sz="2400" dirty="0" err="1"/>
              <a:t>trình</a:t>
            </a:r>
            <a:r>
              <a:rPr lang="en-US" sz="2400" dirty="0"/>
              <a:t>, </a:t>
            </a:r>
            <a:r>
              <a:rPr lang="en-US" sz="2400" dirty="0" err="1"/>
              <a:t>kiểm</a:t>
            </a:r>
            <a:r>
              <a:rPr lang="en-US" sz="2400" dirty="0"/>
              <a:t> </a:t>
            </a:r>
            <a:r>
              <a:rPr lang="en-US" sz="2400" dirty="0" err="1"/>
              <a:t>thử</a:t>
            </a:r>
            <a:r>
              <a:rPr lang="en-US" sz="2400" dirty="0"/>
              <a:t> </a:t>
            </a:r>
            <a:r>
              <a:rPr lang="en-US" sz="2400" dirty="0" err="1"/>
              <a:t>và</a:t>
            </a:r>
            <a:r>
              <a:rPr lang="en-US" sz="2400" dirty="0"/>
              <a:t> </a:t>
            </a:r>
            <a:r>
              <a:rPr lang="en-US" sz="2400" dirty="0" err="1"/>
              <a:t>viết</a:t>
            </a:r>
            <a:r>
              <a:rPr lang="en-US" sz="2400" dirty="0"/>
              <a:t> </a:t>
            </a:r>
            <a:r>
              <a:rPr lang="en-US" sz="2400" dirty="0" err="1"/>
              <a:t>tài</a:t>
            </a:r>
            <a:r>
              <a:rPr lang="en-US" sz="2400" dirty="0"/>
              <a:t> </a:t>
            </a:r>
            <a:r>
              <a:rPr lang="en-US" sz="2400" dirty="0" err="1"/>
              <a:t>liệu</a:t>
            </a:r>
            <a:r>
              <a:rPr lang="en-US" sz="2400" dirty="0"/>
              <a:t> </a:t>
            </a:r>
            <a:r>
              <a:rPr lang="en-US" sz="2400" dirty="0" err="1"/>
              <a:t>phần</a:t>
            </a:r>
            <a:r>
              <a:rPr lang="en-US" sz="2400" dirty="0"/>
              <a:t> </a:t>
            </a:r>
            <a:r>
              <a:rPr lang="en-US" sz="2400" dirty="0" err="1"/>
              <a:t>mềm</a:t>
            </a:r>
            <a:r>
              <a:rPr lang="en-US" sz="2400" dirty="0"/>
              <a:t>.</a:t>
            </a: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61</a:t>
            </a:fld>
            <a:endParaRPr lang="en-US" altLang="en-US"/>
          </a:p>
        </p:txBody>
      </p:sp>
      <p:sp>
        <p:nvSpPr>
          <p:cNvPr id="7" name="Rectangle 2">
            <a:extLst>
              <a:ext uri="{FF2B5EF4-FFF2-40B4-BE49-F238E27FC236}">
                <a16:creationId xmlns:a16="http://schemas.microsoft.com/office/drawing/2014/main" id="{F29DB9FE-20C8-4423-98C3-D2F29F0C1898}"/>
              </a:ext>
            </a:extLst>
          </p:cNvPr>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Tree>
    <p:extLst>
      <p:ext uri="{BB962C8B-B14F-4D97-AF65-F5344CB8AC3E}">
        <p14:creationId xmlns:p14="http://schemas.microsoft.com/office/powerpoint/2010/main" val="38346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143000"/>
            <a:ext cx="8305800" cy="4187825"/>
          </a:xfrm>
        </p:spPr>
        <p:txBody>
          <a:bodyPr lIns="182880" tIns="91440"/>
          <a:lstStyle/>
          <a:p>
            <a:pPr marL="0" indent="0" algn="just">
              <a:buNone/>
            </a:pPr>
            <a:r>
              <a:rPr lang="en-US" sz="2400" b="1" dirty="0"/>
              <a:t>3. </a:t>
            </a:r>
            <a:r>
              <a:rPr lang="vi-VN" sz="2400" b="1" dirty="0"/>
              <a:t>Huy động sự tham gia của mọi người</a:t>
            </a:r>
            <a:r>
              <a:rPr lang="en-US" sz="2400" dirty="0"/>
              <a:t> </a:t>
            </a:r>
          </a:p>
          <a:p>
            <a:pPr algn="just"/>
            <a:r>
              <a:rPr lang="vi-VN" sz="2400" dirty="0"/>
              <a:t>Kế hoạch kh</a:t>
            </a:r>
            <a:r>
              <a:rPr lang="en-US" sz="2400" dirty="0"/>
              <a:t>ô</a:t>
            </a:r>
            <a:r>
              <a:rPr lang="vi-VN" sz="2400" dirty="0"/>
              <a:t>ng phải l</a:t>
            </a:r>
            <a:r>
              <a:rPr lang="en-US" sz="2400" dirty="0"/>
              <a:t>à</a:t>
            </a:r>
            <a:r>
              <a:rPr lang="vi-VN" sz="2400" dirty="0"/>
              <a:t> kết quả của một nh</a:t>
            </a:r>
            <a:r>
              <a:rPr lang="en-US" sz="2400" dirty="0"/>
              <a:t>ó</a:t>
            </a:r>
            <a:r>
              <a:rPr lang="vi-VN" sz="2400" dirty="0"/>
              <a:t>m người kh</a:t>
            </a:r>
            <a:r>
              <a:rPr lang="en-US" sz="2400" dirty="0"/>
              <a:t>ô</a:t>
            </a:r>
            <a:r>
              <a:rPr lang="vi-VN" sz="2400" dirty="0"/>
              <a:t>n ngoan, được chọn lựa,</a:t>
            </a:r>
            <a:r>
              <a:rPr lang="en-US" sz="2400" dirty="0"/>
              <a:t> </a:t>
            </a:r>
            <a:r>
              <a:rPr lang="vi-VN" sz="2400" dirty="0"/>
              <a:t>những người được trời ph</a:t>
            </a:r>
            <a:r>
              <a:rPr lang="en-US" sz="2400" dirty="0"/>
              <a:t>ú</a:t>
            </a:r>
            <a:r>
              <a:rPr lang="vi-VN" sz="2400" dirty="0"/>
              <a:t> cho c</a:t>
            </a:r>
            <a:r>
              <a:rPr lang="en-US" sz="2400" dirty="0"/>
              <a:t>á</a:t>
            </a:r>
            <a:r>
              <a:rPr lang="vi-VN" sz="2400" dirty="0"/>
              <a:t>c năng lực đặc biệt.</a:t>
            </a:r>
          </a:p>
          <a:p>
            <a:pPr algn="just"/>
            <a:r>
              <a:rPr lang="en-US" sz="2400" dirty="0" err="1"/>
              <a:t>Cần</a:t>
            </a:r>
            <a:r>
              <a:rPr lang="en-US" sz="2400" dirty="0"/>
              <a:t> “</a:t>
            </a:r>
            <a:r>
              <a:rPr lang="en-US" sz="2400" dirty="0" err="1"/>
              <a:t>dân</a:t>
            </a:r>
            <a:r>
              <a:rPr lang="en-US" sz="2400" dirty="0"/>
              <a:t> </a:t>
            </a:r>
            <a:r>
              <a:rPr lang="en-US" sz="2400" dirty="0" err="1"/>
              <a:t>chủ</a:t>
            </a:r>
            <a:r>
              <a:rPr lang="en-US" sz="2400" dirty="0"/>
              <a:t> </a:t>
            </a:r>
            <a:r>
              <a:rPr lang="en-US" sz="2400" dirty="0" err="1"/>
              <a:t>hóa</a:t>
            </a:r>
            <a:r>
              <a:rPr lang="en-US" sz="2400" dirty="0"/>
              <a:t>" </a:t>
            </a:r>
            <a:r>
              <a:rPr lang="en-US" sz="2400" dirty="0" err="1"/>
              <a:t>việc</a:t>
            </a:r>
            <a:r>
              <a:rPr lang="en-US" sz="2400" dirty="0"/>
              <a:t> </a:t>
            </a:r>
            <a:r>
              <a:rPr lang="en-US" sz="2400" dirty="0" err="1"/>
              <a:t>lập</a:t>
            </a:r>
            <a:r>
              <a:rPr lang="en-US" sz="2400" dirty="0"/>
              <a:t> </a:t>
            </a:r>
            <a:r>
              <a:rPr lang="en-US" sz="2400" dirty="0" err="1"/>
              <a:t>kế</a:t>
            </a:r>
            <a:r>
              <a:rPr lang="en-US" sz="2400" dirty="0"/>
              <a:t> </a:t>
            </a:r>
            <a:r>
              <a:rPr lang="en-US" sz="2400" dirty="0" err="1"/>
              <a:t>hoạch</a:t>
            </a:r>
            <a:r>
              <a:rPr lang="en-US" sz="2400" dirty="0"/>
              <a:t>.</a:t>
            </a:r>
          </a:p>
          <a:p>
            <a:pPr algn="just"/>
            <a:r>
              <a:rPr lang="vi-VN" sz="2400" dirty="0"/>
              <a:t>Những người tham gia dự </a:t>
            </a:r>
            <a:r>
              <a:rPr lang="en-US" sz="2400" dirty="0"/>
              <a:t>á</a:t>
            </a:r>
            <a:r>
              <a:rPr lang="vi-VN" sz="2400" dirty="0"/>
              <a:t>n phải đ</a:t>
            </a:r>
            <a:r>
              <a:rPr lang="en-US" sz="2400" dirty="0"/>
              <a:t>ó</a:t>
            </a:r>
            <a:r>
              <a:rPr lang="vi-VN" sz="2400" dirty="0"/>
              <a:t>ng g</a:t>
            </a:r>
            <a:r>
              <a:rPr lang="en-US" sz="2400" dirty="0"/>
              <a:t>ó</a:t>
            </a:r>
            <a:r>
              <a:rPr lang="vi-VN" sz="2400" dirty="0"/>
              <a:t>p t</a:t>
            </a:r>
            <a:r>
              <a:rPr lang="en-US" sz="2400" dirty="0"/>
              <a:t>í</a:t>
            </a:r>
            <a:r>
              <a:rPr lang="vi-VN" sz="2400" dirty="0"/>
              <a:t>ch cực cho kế hoạch, tr</a:t>
            </a:r>
            <a:r>
              <a:rPr lang="en-US" sz="2400" dirty="0"/>
              <a:t>á</a:t>
            </a:r>
            <a:r>
              <a:rPr lang="vi-VN" sz="2400" dirty="0"/>
              <a:t>nh th</a:t>
            </a:r>
            <a:r>
              <a:rPr lang="en-US" sz="2400" dirty="0"/>
              <a:t>á</a:t>
            </a:r>
            <a:r>
              <a:rPr lang="vi-VN" sz="2400" dirty="0"/>
              <a:t>i độ “thụ</a:t>
            </a:r>
            <a:r>
              <a:rPr lang="en-US" sz="2400" dirty="0"/>
              <a:t> </a:t>
            </a:r>
            <a:r>
              <a:rPr lang="vi-VN" sz="2400" dirty="0"/>
              <a:t>động”.</a:t>
            </a:r>
          </a:p>
          <a:p>
            <a:pPr algn="just"/>
            <a:r>
              <a:rPr lang="vi-VN" sz="2400" dirty="0"/>
              <a:t>Tr</a:t>
            </a:r>
            <a:r>
              <a:rPr lang="en-US" sz="2400" dirty="0"/>
              <a:t>á</a:t>
            </a:r>
            <a:r>
              <a:rPr lang="vi-VN" sz="2400" dirty="0"/>
              <a:t>nh những th</a:t>
            </a:r>
            <a:r>
              <a:rPr lang="en-US" sz="2400" dirty="0"/>
              <a:t>á</a:t>
            </a:r>
            <a:r>
              <a:rPr lang="vi-VN" sz="2400" dirty="0"/>
              <a:t>i độ chống đối, kh</a:t>
            </a:r>
            <a:r>
              <a:rPr lang="en-US" sz="2400" dirty="0"/>
              <a:t>ô</a:t>
            </a:r>
            <a:r>
              <a:rPr lang="vi-VN" sz="2400" dirty="0"/>
              <a:t>ng chấp nhận hay kh</a:t>
            </a:r>
            <a:r>
              <a:rPr lang="en-US" sz="2400" dirty="0"/>
              <a:t>ô</a:t>
            </a:r>
            <a:r>
              <a:rPr lang="vi-VN" sz="2400" dirty="0"/>
              <a:t>ng tu</a:t>
            </a:r>
            <a:r>
              <a:rPr lang="en-US" sz="2400" dirty="0"/>
              <a:t>â</a:t>
            </a:r>
            <a:r>
              <a:rPr lang="vi-VN" sz="2400" dirty="0"/>
              <a:t>n thủ.</a:t>
            </a:r>
            <a:endParaRPr lang="en-US" alt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62</a:t>
            </a:fld>
            <a:endParaRPr lang="en-US" altLang="en-US"/>
          </a:p>
        </p:txBody>
      </p:sp>
      <p:sp>
        <p:nvSpPr>
          <p:cNvPr id="7" name="Rectangle 2">
            <a:extLst>
              <a:ext uri="{FF2B5EF4-FFF2-40B4-BE49-F238E27FC236}">
                <a16:creationId xmlns:a16="http://schemas.microsoft.com/office/drawing/2014/main" id="{5C1D63FB-D9DF-4B95-B298-87D9185E7E5C}"/>
              </a:ext>
            </a:extLst>
          </p:cNvPr>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Tree>
    <p:extLst>
      <p:ext uri="{BB962C8B-B14F-4D97-AF65-F5344CB8AC3E}">
        <p14:creationId xmlns:p14="http://schemas.microsoft.com/office/powerpoint/2010/main" val="93277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143000"/>
            <a:ext cx="8305800" cy="4187825"/>
          </a:xfrm>
        </p:spPr>
        <p:txBody>
          <a:bodyPr lIns="182880" tIns="91440"/>
          <a:lstStyle/>
          <a:p>
            <a:pPr marL="0" indent="0">
              <a:buNone/>
            </a:pPr>
            <a:r>
              <a:rPr lang="en-US" sz="2400" b="1"/>
              <a:t>4. Làm rõ trách nhiệm của mỗi thành viên</a:t>
            </a:r>
          </a:p>
          <a:p>
            <a:pPr marL="0" indent="0">
              <a:buNone/>
            </a:pPr>
            <a:r>
              <a:rPr lang="en-US" sz="2400" b="1"/>
              <a:t>Vi dụ:</a:t>
            </a:r>
          </a:p>
          <a:p>
            <a:r>
              <a:rPr lang="en-US" sz="2400"/>
              <a:t>Dự án phần mềm:</a:t>
            </a:r>
          </a:p>
          <a:p>
            <a:pPr lvl="1"/>
            <a:r>
              <a:rPr lang="vi-VN" sz="2000"/>
              <a:t>Tr</a:t>
            </a:r>
            <a:r>
              <a:rPr lang="en-US" sz="2000"/>
              <a:t>á</a:t>
            </a:r>
            <a:r>
              <a:rPr lang="vi-VN" sz="2000"/>
              <a:t>ch nhiệm của người ph</a:t>
            </a:r>
            <a:r>
              <a:rPr lang="en-US" sz="2000"/>
              <a:t>â</a:t>
            </a:r>
            <a:r>
              <a:rPr lang="vi-VN" sz="2000"/>
              <a:t>n tich, thiết kế, lập tr</a:t>
            </a:r>
            <a:r>
              <a:rPr lang="en-US" sz="2000"/>
              <a:t>ì</a:t>
            </a:r>
            <a:r>
              <a:rPr lang="vi-VN" sz="2000"/>
              <a:t>nh, kiểm thử</a:t>
            </a:r>
          </a:p>
          <a:p>
            <a:r>
              <a:rPr lang="en-US" sz="2400"/>
              <a:t>Dự án xây dựng:</a:t>
            </a:r>
          </a:p>
          <a:p>
            <a:pPr lvl="1"/>
            <a:r>
              <a:rPr lang="vi-VN" sz="2000"/>
              <a:t>Tr</a:t>
            </a:r>
            <a:r>
              <a:rPr lang="en-US" sz="2000"/>
              <a:t>á</a:t>
            </a:r>
            <a:r>
              <a:rPr lang="vi-VN" sz="2000"/>
              <a:t>ch nhiệm của người thiết kế, người thi c</a:t>
            </a:r>
            <a:r>
              <a:rPr lang="en-US" sz="2000"/>
              <a:t>ô</a:t>
            </a:r>
            <a:r>
              <a:rPr lang="vi-VN" sz="2000"/>
              <a:t>ng</a:t>
            </a:r>
            <a:endParaRPr lang="en-US" altLang="en-US" sz="20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63</a:t>
            </a:fld>
            <a:endParaRPr lang="en-US" altLang="en-US"/>
          </a:p>
        </p:txBody>
      </p:sp>
      <p:sp>
        <p:nvSpPr>
          <p:cNvPr id="7" name="Rectangle 2">
            <a:extLst>
              <a:ext uri="{FF2B5EF4-FFF2-40B4-BE49-F238E27FC236}">
                <a16:creationId xmlns:a16="http://schemas.microsoft.com/office/drawing/2014/main" id="{091B71FF-93D9-47D5-A6BC-F414084B318C}"/>
              </a:ext>
            </a:extLst>
          </p:cNvPr>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Tree>
    <p:extLst>
      <p:ext uri="{BB962C8B-B14F-4D97-AF65-F5344CB8AC3E}">
        <p14:creationId xmlns:p14="http://schemas.microsoft.com/office/powerpoint/2010/main" val="94268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143000"/>
            <a:ext cx="8305800" cy="4187825"/>
          </a:xfrm>
        </p:spPr>
        <p:txBody>
          <a:bodyPr lIns="182880" tIns="91440"/>
          <a:lstStyle/>
          <a:p>
            <a:pPr marL="0" indent="0">
              <a:buNone/>
            </a:pPr>
            <a:r>
              <a:rPr lang="en-US" sz="2400" b="1"/>
              <a:t>5. </a:t>
            </a:r>
            <a:r>
              <a:rPr lang="vi-VN" sz="2400" b="1"/>
              <a:t>T</a:t>
            </a:r>
            <a:r>
              <a:rPr lang="en-US" sz="2400" b="1"/>
              <a:t>à</a:t>
            </a:r>
            <a:r>
              <a:rPr lang="vi-VN" sz="2400" b="1"/>
              <a:t>i liệu c</a:t>
            </a:r>
            <a:r>
              <a:rPr lang="en-US" sz="2400" b="1"/>
              <a:t>ô</a:t>
            </a:r>
            <a:r>
              <a:rPr lang="vi-VN" sz="2400" b="1"/>
              <a:t> đọng v</a:t>
            </a:r>
            <a:r>
              <a:rPr lang="en-US" sz="2400" b="1"/>
              <a:t>à</a:t>
            </a:r>
            <a:r>
              <a:rPr lang="vi-VN" sz="2400" b="1"/>
              <a:t> c</a:t>
            </a:r>
            <a:r>
              <a:rPr lang="en-US" sz="2400" b="1"/>
              <a:t>ó</a:t>
            </a:r>
            <a:r>
              <a:rPr lang="vi-VN" sz="2400" b="1"/>
              <a:t> chất lượng</a:t>
            </a:r>
          </a:p>
          <a:p>
            <a:r>
              <a:rPr lang="vi-VN" sz="2400"/>
              <a:t>Việc l</a:t>
            </a:r>
            <a:r>
              <a:rPr lang="en-US" sz="2400"/>
              <a:t>à</a:t>
            </a:r>
            <a:r>
              <a:rPr lang="vi-VN" sz="2400"/>
              <a:t>m t</a:t>
            </a:r>
            <a:r>
              <a:rPr lang="en-US" sz="2400"/>
              <a:t>à</a:t>
            </a:r>
            <a:r>
              <a:rPr lang="vi-VN" sz="2400"/>
              <a:t>i liệu l</a:t>
            </a:r>
            <a:r>
              <a:rPr lang="en-US" sz="2400"/>
              <a:t>à</a:t>
            </a:r>
            <a:r>
              <a:rPr lang="vi-VN" sz="2400"/>
              <a:t> rất quan trọng, nhưng</a:t>
            </a:r>
          </a:p>
          <a:p>
            <a:r>
              <a:rPr lang="en-US" sz="2400"/>
              <a:t>Quá nhiều tài liệu tức là có quá ít thông tin!!!</a:t>
            </a:r>
          </a:p>
          <a:p>
            <a:r>
              <a:rPr lang="vi-VN" sz="2400"/>
              <a:t>Kết quả quan trọng hơn c</a:t>
            </a:r>
            <a:r>
              <a:rPr lang="en-US" sz="2400"/>
              <a:t>ô</a:t>
            </a:r>
            <a:r>
              <a:rPr lang="vi-VN" sz="2400"/>
              <a:t>ng cụ hay kĩ thuật (kh</a:t>
            </a:r>
            <a:r>
              <a:rPr lang="en-US" sz="2400"/>
              <a:t>í</a:t>
            </a:r>
            <a:r>
              <a:rPr lang="vi-VN" sz="2400"/>
              <a:t>a cạnh thực dụng)</a:t>
            </a:r>
          </a:p>
          <a:p>
            <a:r>
              <a:rPr lang="vi-VN" sz="2400"/>
              <a:t>Tạo ra c</a:t>
            </a:r>
            <a:r>
              <a:rPr lang="en-US" sz="2400"/>
              <a:t>á</a:t>
            </a:r>
            <a:r>
              <a:rPr lang="vi-VN" sz="2400"/>
              <a:t>c độ đo tốt (để c</a:t>
            </a:r>
            <a:r>
              <a:rPr lang="en-US" sz="2400"/>
              <a:t>ó</a:t>
            </a:r>
            <a:r>
              <a:rPr lang="vi-VN" sz="2400"/>
              <a:t> đ</a:t>
            </a:r>
            <a:r>
              <a:rPr lang="en-US" sz="2400"/>
              <a:t>á</a:t>
            </a:r>
            <a:r>
              <a:rPr lang="vi-VN" sz="2400"/>
              <a:t>nh gi</a:t>
            </a:r>
            <a:r>
              <a:rPr lang="en-US" sz="2400"/>
              <a:t>á</a:t>
            </a:r>
            <a:r>
              <a:rPr lang="vi-VN" sz="2400"/>
              <a:t> đ</a:t>
            </a:r>
            <a:r>
              <a:rPr lang="en-US" sz="2400"/>
              <a:t>ú</a:t>
            </a:r>
            <a:r>
              <a:rPr lang="vi-VN" sz="2400"/>
              <a:t>ng)</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64</a:t>
            </a:fld>
            <a:endParaRPr lang="en-US" altLang="en-US"/>
          </a:p>
        </p:txBody>
      </p:sp>
      <p:sp>
        <p:nvSpPr>
          <p:cNvPr id="7" name="Rectangle 2">
            <a:extLst>
              <a:ext uri="{FF2B5EF4-FFF2-40B4-BE49-F238E27FC236}">
                <a16:creationId xmlns:a16="http://schemas.microsoft.com/office/drawing/2014/main" id="{74864119-8185-4B7D-B7CB-6384C6FECA11}"/>
              </a:ext>
            </a:extLst>
          </p:cNvPr>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Tree>
    <p:extLst>
      <p:ext uri="{BB962C8B-B14F-4D97-AF65-F5344CB8AC3E}">
        <p14:creationId xmlns:p14="http://schemas.microsoft.com/office/powerpoint/2010/main" val="17059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143000"/>
            <a:ext cx="8305800" cy="5334000"/>
          </a:xfrm>
        </p:spPr>
        <p:txBody>
          <a:bodyPr lIns="182880" tIns="91440"/>
          <a:lstStyle/>
          <a:p>
            <a:pPr marL="0" indent="0">
              <a:buNone/>
            </a:pPr>
            <a:r>
              <a:rPr lang="en-US" sz="2400" b="1" dirty="0"/>
              <a:t>5. </a:t>
            </a:r>
            <a:r>
              <a:rPr lang="vi-VN" sz="2400" b="1" dirty="0"/>
              <a:t>T</a:t>
            </a:r>
            <a:r>
              <a:rPr lang="en-US" sz="2400" b="1" dirty="0"/>
              <a:t>à</a:t>
            </a:r>
            <a:r>
              <a:rPr lang="vi-VN" sz="2400" b="1" dirty="0"/>
              <a:t>i liệu co đọng v</a:t>
            </a:r>
            <a:r>
              <a:rPr lang="en-US" sz="2400" b="1" dirty="0"/>
              <a:t>à</a:t>
            </a:r>
            <a:r>
              <a:rPr lang="vi-VN" sz="2400" b="1" dirty="0"/>
              <a:t> c</a:t>
            </a:r>
            <a:r>
              <a:rPr lang="en-US" sz="2400" b="1" dirty="0"/>
              <a:t>ó</a:t>
            </a:r>
            <a:r>
              <a:rPr lang="vi-VN" sz="2400" b="1" dirty="0"/>
              <a:t> chất lượng</a:t>
            </a:r>
          </a:p>
          <a:p>
            <a:pPr marL="0" indent="0">
              <a:buNone/>
            </a:pPr>
            <a:r>
              <a:rPr lang="vi-VN" sz="2400" dirty="0"/>
              <a:t>V</a:t>
            </a:r>
            <a:r>
              <a:rPr lang="en-US" sz="2400" dirty="0"/>
              <a:t>í</a:t>
            </a:r>
            <a:r>
              <a:rPr lang="vi-VN" sz="2400" dirty="0"/>
              <a:t> dụ: Dự </a:t>
            </a:r>
            <a:r>
              <a:rPr lang="en-US" sz="2400" dirty="0"/>
              <a:t>á</a:t>
            </a:r>
            <a:r>
              <a:rPr lang="vi-VN" sz="2400" dirty="0"/>
              <a:t>n l</a:t>
            </a:r>
            <a:r>
              <a:rPr lang="en-US" sz="2400" dirty="0"/>
              <a:t>à</a:t>
            </a:r>
            <a:r>
              <a:rPr lang="vi-VN" sz="2400" dirty="0"/>
              <a:t>m phần mềm. C</a:t>
            </a:r>
            <a:r>
              <a:rPr lang="en-US" sz="2400" dirty="0"/>
              <a:t>á</a:t>
            </a:r>
            <a:r>
              <a:rPr lang="vi-VN" sz="2400" dirty="0"/>
              <a:t>c độ đo cho 1 nh</a:t>
            </a:r>
            <a:r>
              <a:rPr lang="en-US" sz="2400" dirty="0"/>
              <a:t>â</a:t>
            </a:r>
            <a:r>
              <a:rPr lang="vi-VN" sz="2400" dirty="0"/>
              <a:t>n vi</a:t>
            </a:r>
            <a:r>
              <a:rPr lang="en-US" sz="2400" dirty="0"/>
              <a:t>ê</a:t>
            </a:r>
            <a:r>
              <a:rPr lang="vi-VN" sz="2400" dirty="0"/>
              <a:t>n lập tr</a:t>
            </a:r>
            <a:r>
              <a:rPr lang="en-US" sz="2400" dirty="0"/>
              <a:t>ì</a:t>
            </a:r>
            <a:r>
              <a:rPr lang="vi-VN" sz="2400" dirty="0"/>
              <a:t>nh</a:t>
            </a:r>
          </a:p>
          <a:p>
            <a:r>
              <a:rPr lang="vi-VN" sz="2400" dirty="0"/>
              <a:t>Số d</a:t>
            </a:r>
            <a:r>
              <a:rPr lang="en-US" sz="2400" dirty="0"/>
              <a:t>ò</a:t>
            </a:r>
            <a:r>
              <a:rPr lang="vi-VN" sz="2400" dirty="0"/>
              <a:t>ng lệnh của chương trinh</a:t>
            </a:r>
          </a:p>
          <a:p>
            <a:r>
              <a:rPr lang="vi-VN" sz="2400" dirty="0"/>
              <a:t>Thời gian ho</a:t>
            </a:r>
            <a:r>
              <a:rPr lang="en-US" sz="2400" dirty="0"/>
              <a:t>à</a:t>
            </a:r>
            <a:r>
              <a:rPr lang="vi-VN" sz="2400" dirty="0"/>
              <a:t>n th</a:t>
            </a:r>
            <a:r>
              <a:rPr lang="en-US" sz="2400" dirty="0"/>
              <a:t>à</a:t>
            </a:r>
            <a:r>
              <a:rPr lang="vi-VN" sz="2400" dirty="0"/>
              <a:t>nh một module chương tr</a:t>
            </a:r>
            <a:r>
              <a:rPr lang="en-US" sz="2400" dirty="0"/>
              <a:t>ì</a:t>
            </a:r>
            <a:r>
              <a:rPr lang="vi-VN" sz="2400" dirty="0"/>
              <a:t>nh</a:t>
            </a:r>
          </a:p>
          <a:p>
            <a:r>
              <a:rPr lang="vi-VN" sz="2400" dirty="0"/>
              <a:t>Số lỗi ph</a:t>
            </a:r>
            <a:r>
              <a:rPr lang="en-US" sz="2400" dirty="0"/>
              <a:t>á</a:t>
            </a:r>
            <a:r>
              <a:rPr lang="vi-VN" sz="2400" dirty="0"/>
              <a:t>t hiện ra khi kiểm thử chương tr</a:t>
            </a:r>
            <a:r>
              <a:rPr lang="en-US" sz="2400" dirty="0"/>
              <a:t>ì</a:t>
            </a:r>
            <a:r>
              <a:rPr lang="vi-VN" sz="2400" dirty="0"/>
              <a:t>nh</a:t>
            </a:r>
          </a:p>
          <a:p>
            <a:r>
              <a:rPr lang="vi-VN" sz="2400" dirty="0"/>
              <a:t>Số trang l</a:t>
            </a:r>
            <a:r>
              <a:rPr lang="en-US" sz="2400" dirty="0"/>
              <a:t>à</a:t>
            </a:r>
            <a:r>
              <a:rPr lang="vi-VN" sz="2400" dirty="0"/>
              <a:t>m t</a:t>
            </a:r>
            <a:r>
              <a:rPr lang="en-US" sz="2400" dirty="0"/>
              <a:t>à</a:t>
            </a:r>
            <a:r>
              <a:rPr lang="vi-VN" sz="2400" dirty="0"/>
              <a:t>i liệu thuyết minh cho chương tr</a:t>
            </a:r>
            <a:r>
              <a:rPr lang="en-US" sz="2400" dirty="0"/>
              <a:t>ì</a:t>
            </a:r>
            <a:r>
              <a:rPr lang="vi-VN" sz="2400" dirty="0"/>
              <a:t>nh</a:t>
            </a:r>
          </a:p>
          <a:p>
            <a:r>
              <a:rPr lang="vi-VN" sz="2400" dirty="0"/>
              <a:t>Tốc độ xử l</a:t>
            </a:r>
            <a:r>
              <a:rPr lang="en-US" sz="2400" dirty="0"/>
              <a:t>ý</a:t>
            </a:r>
            <a:r>
              <a:rPr lang="vi-VN" sz="2400" dirty="0"/>
              <a:t> của chương tr</a:t>
            </a:r>
            <a:r>
              <a:rPr lang="en-US" sz="2400" dirty="0"/>
              <a:t>ì</a:t>
            </a:r>
            <a:r>
              <a:rPr lang="vi-VN" sz="2400" dirty="0"/>
              <a:t>nh</a:t>
            </a:r>
          </a:p>
          <a:p>
            <a:r>
              <a:rPr lang="vi-VN" sz="2400" dirty="0"/>
              <a:t>T</a:t>
            </a:r>
            <a:r>
              <a:rPr lang="en-US" sz="2400" dirty="0"/>
              <a:t>í</a:t>
            </a:r>
            <a:r>
              <a:rPr lang="vi-VN" sz="2400" dirty="0"/>
              <a:t>nh th</a:t>
            </a:r>
            <a:r>
              <a:rPr lang="en-US" sz="2400" dirty="0"/>
              <a:t>â</a:t>
            </a:r>
            <a:r>
              <a:rPr lang="vi-VN" sz="2400" dirty="0"/>
              <a:t>n thiện (dễ sử dụng) của chương tr</a:t>
            </a:r>
            <a:r>
              <a:rPr lang="en-US" sz="2400" dirty="0"/>
              <a:t>ì</a:t>
            </a:r>
            <a:r>
              <a:rPr lang="vi-VN" sz="2400" dirty="0"/>
              <a:t>nh? Kh</a:t>
            </a:r>
            <a:r>
              <a:rPr lang="en-US" sz="2400" dirty="0"/>
              <a:t>ô</a:t>
            </a:r>
            <a:r>
              <a:rPr lang="vi-VN" sz="2400" dirty="0"/>
              <a:t>ng phải l</a:t>
            </a:r>
            <a:r>
              <a:rPr lang="en-US" sz="2400" dirty="0"/>
              <a:t>à</a:t>
            </a:r>
            <a:r>
              <a:rPr lang="vi-VN" sz="2400" dirty="0"/>
              <a:t> một độ đo tốt</a:t>
            </a:r>
          </a:p>
          <a:p>
            <a:r>
              <a:rPr lang="vi-VN" sz="2400" dirty="0"/>
              <a:t>Sự dễ hiểu, s</a:t>
            </a:r>
            <a:r>
              <a:rPr lang="en-US" sz="2400" dirty="0"/>
              <a:t>á</a:t>
            </a:r>
            <a:r>
              <a:rPr lang="vi-VN" sz="2400" dirty="0"/>
              <a:t>ng sủa trong c</a:t>
            </a:r>
            <a:r>
              <a:rPr lang="en-US" sz="2400" dirty="0"/>
              <a:t>á</a:t>
            </a:r>
            <a:r>
              <a:rPr lang="vi-VN" sz="2400" dirty="0"/>
              <a:t>ch lập tr</a:t>
            </a:r>
            <a:r>
              <a:rPr lang="en-US" sz="2400" dirty="0"/>
              <a:t>ì</a:t>
            </a:r>
            <a:r>
              <a:rPr lang="vi-VN" sz="2400" dirty="0"/>
              <a:t>nh? Kh</a:t>
            </a:r>
            <a:r>
              <a:rPr lang="en-US" sz="2400" dirty="0"/>
              <a:t>ô</a:t>
            </a:r>
            <a:r>
              <a:rPr lang="vi-VN" sz="2400" dirty="0"/>
              <a:t>ng phải l</a:t>
            </a:r>
            <a:r>
              <a:rPr lang="en-US" sz="2400" dirty="0"/>
              <a:t>à</a:t>
            </a:r>
            <a:r>
              <a:rPr lang="vi-VN" sz="2400" dirty="0"/>
              <a:t> một độ đo tốt</a:t>
            </a:r>
          </a:p>
          <a:p>
            <a:r>
              <a:rPr lang="en-US" sz="2400" dirty="0"/>
              <a:t> </a:t>
            </a:r>
            <a:r>
              <a:rPr lang="en-US" sz="2400" dirty="0" err="1"/>
              <a:t>Suy</a:t>
            </a:r>
            <a:r>
              <a:rPr lang="en-US" sz="2400" dirty="0"/>
              <a:t> </a:t>
            </a:r>
            <a:r>
              <a:rPr lang="en-US" sz="2400" dirty="0" err="1"/>
              <a:t>nghĩ</a:t>
            </a:r>
            <a:r>
              <a:rPr lang="en-US" sz="2400" dirty="0"/>
              <a:t> </a:t>
            </a:r>
            <a:r>
              <a:rPr lang="en-US" sz="2400" dirty="0" err="1"/>
              <a:t>một</a:t>
            </a:r>
            <a:r>
              <a:rPr lang="en-US" sz="2400" dirty="0"/>
              <a:t> </a:t>
            </a:r>
            <a:r>
              <a:rPr lang="en-US" sz="2400" dirty="0" err="1"/>
              <a:t>cách</a:t>
            </a:r>
            <a:r>
              <a:rPr lang="en-US" sz="2400" dirty="0"/>
              <a:t> </a:t>
            </a:r>
            <a:r>
              <a:rPr lang="en-US" sz="2400" dirty="0" err="1"/>
              <a:t>nhìn</a:t>
            </a:r>
            <a:r>
              <a:rPr lang="en-US" sz="2400" dirty="0"/>
              <a:t> </a:t>
            </a:r>
            <a:r>
              <a:rPr lang="en-US" sz="2400" dirty="0" err="1"/>
              <a:t>xa</a:t>
            </a:r>
            <a:r>
              <a:rPr lang="en-US" sz="2400" dirty="0"/>
              <a:t> </a:t>
            </a:r>
            <a:r>
              <a:rPr lang="en-US" sz="2400" dirty="0" err="1"/>
              <a:t>trông</a:t>
            </a:r>
            <a:r>
              <a:rPr lang="en-US" sz="2400" dirty="0"/>
              <a:t> </a:t>
            </a:r>
            <a:r>
              <a:rPr lang="en-US" sz="2400" dirty="0" err="1"/>
              <a:t>rộng</a:t>
            </a:r>
            <a:endParaRPr lang="en-US" sz="2400" dirty="0"/>
          </a:p>
          <a:p>
            <a:pPr marL="0" indent="0">
              <a:buNone/>
            </a:pPr>
            <a:endParaRPr lang="en-US" altLang="en-US" sz="20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65</a:t>
            </a:fld>
            <a:endParaRPr lang="en-US" altLang="en-US"/>
          </a:p>
        </p:txBody>
      </p:sp>
      <p:sp>
        <p:nvSpPr>
          <p:cNvPr id="7" name="Rectangle 2">
            <a:extLst>
              <a:ext uri="{FF2B5EF4-FFF2-40B4-BE49-F238E27FC236}">
                <a16:creationId xmlns:a16="http://schemas.microsoft.com/office/drawing/2014/main" id="{7D2D483D-3AD0-4631-A96C-3F6AA594D602}"/>
              </a:ext>
            </a:extLst>
          </p:cNvPr>
          <p:cNvSpPr>
            <a:spLocks noGrp="1" noChangeArrowheads="1"/>
          </p:cNvSpPr>
          <p:nvPr>
            <p:ph type="title"/>
          </p:nvPr>
        </p:nvSpPr>
        <p:spPr>
          <a:xfrm>
            <a:off x="381000" y="14288"/>
            <a:ext cx="8763000" cy="914400"/>
          </a:xfrm>
          <a:noFill/>
        </p:spPr>
        <p:txBody>
          <a:bodyPr/>
          <a:lstStyle/>
          <a:p>
            <a:pPr algn="l" eaLnBrk="1" hangingPunct="1"/>
            <a:r>
              <a:rPr lang="vi-VN" sz="2400" b="1" dirty="0">
                <a:solidFill>
                  <a:srgbClr val="C00000"/>
                </a:solidFill>
              </a:rPr>
              <a:t>C</a:t>
            </a:r>
            <a:r>
              <a:rPr lang="en-US" sz="2400" b="1" dirty="0">
                <a:solidFill>
                  <a:srgbClr val="C00000"/>
                </a:solidFill>
              </a:rPr>
              <a:t>á</a:t>
            </a:r>
            <a:r>
              <a:rPr lang="vi-VN" sz="2400" b="1" dirty="0">
                <a:solidFill>
                  <a:srgbClr val="C00000"/>
                </a:solidFill>
              </a:rPr>
              <a:t>c nguy</a:t>
            </a:r>
            <a:r>
              <a:rPr lang="en-US" sz="2400" b="1" dirty="0">
                <a:solidFill>
                  <a:srgbClr val="C00000"/>
                </a:solidFill>
              </a:rPr>
              <a:t>ê</a:t>
            </a:r>
            <a:r>
              <a:rPr lang="vi-VN" sz="2400" b="1" dirty="0">
                <a:solidFill>
                  <a:srgbClr val="C00000"/>
                </a:solidFill>
              </a:rPr>
              <a:t>n l</a:t>
            </a:r>
            <a:r>
              <a:rPr lang="en-US" sz="2400" b="1" dirty="0">
                <a:solidFill>
                  <a:srgbClr val="C00000"/>
                </a:solidFill>
              </a:rPr>
              <a:t>ý</a:t>
            </a:r>
            <a:r>
              <a:rPr lang="vi-VN" sz="2400" b="1" dirty="0">
                <a:solidFill>
                  <a:srgbClr val="C00000"/>
                </a:solidFill>
              </a:rPr>
              <a:t> chung của phương ph</a:t>
            </a:r>
            <a:r>
              <a:rPr lang="en-US" sz="2400" b="1" dirty="0">
                <a:solidFill>
                  <a:srgbClr val="C00000"/>
                </a:solidFill>
              </a:rPr>
              <a:t>á</a:t>
            </a:r>
            <a:r>
              <a:rPr lang="vi-VN" sz="2400" b="1" dirty="0">
                <a:solidFill>
                  <a:srgbClr val="C00000"/>
                </a:solidFill>
              </a:rPr>
              <a:t>p luận quản l</a:t>
            </a:r>
            <a:r>
              <a:rPr lang="en-US" sz="2400" b="1" dirty="0">
                <a:solidFill>
                  <a:srgbClr val="C00000"/>
                </a:solidFill>
              </a:rPr>
              <a:t>ý</a:t>
            </a:r>
            <a:r>
              <a:rPr lang="vi-VN" sz="2400" b="1" dirty="0">
                <a:solidFill>
                  <a:srgbClr val="C00000"/>
                </a:solidFill>
              </a:rPr>
              <a:t> dự </a:t>
            </a:r>
            <a:r>
              <a:rPr lang="en-US" sz="2400" b="1" dirty="0">
                <a:solidFill>
                  <a:srgbClr val="C00000"/>
                </a:solidFill>
              </a:rPr>
              <a:t>á</a:t>
            </a:r>
            <a:r>
              <a:rPr lang="vi-VN" sz="2400" b="1" dirty="0">
                <a:solidFill>
                  <a:srgbClr val="C00000"/>
                </a:solidFill>
              </a:rPr>
              <a:t>n</a:t>
            </a:r>
            <a:r>
              <a:rPr lang="en-US" sz="2400" b="1" dirty="0">
                <a:solidFill>
                  <a:srgbClr val="C00000"/>
                </a:solidFill>
              </a:rPr>
              <a:t> HTTT</a:t>
            </a:r>
            <a:endParaRPr lang="en-US" altLang="en-US" sz="2400" b="1" dirty="0">
              <a:solidFill>
                <a:srgbClr val="C00000"/>
              </a:solidFill>
            </a:endParaRPr>
          </a:p>
        </p:txBody>
      </p:sp>
    </p:spTree>
    <p:extLst>
      <p:ext uri="{BB962C8B-B14F-4D97-AF65-F5344CB8AC3E}">
        <p14:creationId xmlns:p14="http://schemas.microsoft.com/office/powerpoint/2010/main" val="41053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381000" y="1066800"/>
            <a:ext cx="8305800" cy="4187825"/>
          </a:xfrm>
        </p:spPr>
        <p:txBody>
          <a:bodyPr lIns="182880" tIns="91440"/>
          <a:lstStyle/>
          <a:p>
            <a:pPr algn="just"/>
            <a:r>
              <a:rPr lang="vi-VN" sz="2400" dirty="0"/>
              <a:t>Môi trường kinh doanh ngày nay có tính cạnh tranh cao buộc các tổ chức để làm cho sản phẩm chất lượng cao với chi phí thấp hơn và trong một thời gian ngắn hơn. Do đó tăng nhu cầu quản lý dự án. </a:t>
            </a:r>
            <a:endParaRPr lang="en-US" sz="2400" dirty="0"/>
          </a:p>
          <a:p>
            <a:pPr algn="just"/>
            <a:r>
              <a:rPr lang="vi-VN" sz="2400" dirty="0"/>
              <a:t>Phần mềm </a:t>
            </a:r>
            <a:r>
              <a:rPr lang="vi-VN" sz="2400" i="1" dirty="0"/>
              <a:t>thay đổi thường xuyên </a:t>
            </a:r>
            <a:r>
              <a:rPr lang="vi-VN" sz="2400" dirty="0"/>
              <a:t>trong</a:t>
            </a:r>
            <a:r>
              <a:rPr lang="en-US" sz="2400" dirty="0"/>
              <a:t> </a:t>
            </a:r>
            <a:r>
              <a:rPr lang="en-US" sz="2400" dirty="0" err="1"/>
              <a:t>quá</a:t>
            </a:r>
            <a:r>
              <a:rPr lang="en-US" sz="2400" dirty="0"/>
              <a:t> </a:t>
            </a:r>
            <a:r>
              <a:rPr lang="en-US" sz="2400" dirty="0" err="1"/>
              <a:t>trình</a:t>
            </a:r>
            <a:r>
              <a:rPr lang="en-US" sz="2400" dirty="0"/>
              <a:t> </a:t>
            </a:r>
            <a:r>
              <a:rPr lang="en-US" sz="2400" dirty="0" err="1"/>
              <a:t>phát</a:t>
            </a:r>
            <a:r>
              <a:rPr lang="en-US" sz="2400" dirty="0"/>
              <a:t> </a:t>
            </a:r>
            <a:r>
              <a:rPr lang="en-US" sz="2400" dirty="0" err="1"/>
              <a:t>triển</a:t>
            </a:r>
            <a:endParaRPr lang="en-US" sz="2400" dirty="0"/>
          </a:p>
          <a:p>
            <a:pPr algn="just"/>
            <a:r>
              <a:rPr lang="en-US" sz="2400" dirty="0" err="1"/>
              <a:t>Dự</a:t>
            </a:r>
            <a:r>
              <a:rPr lang="en-US" sz="2400" dirty="0"/>
              <a:t> </a:t>
            </a:r>
            <a:r>
              <a:rPr lang="en-US" sz="2400" dirty="0" err="1"/>
              <a:t>án</a:t>
            </a:r>
            <a:r>
              <a:rPr lang="en-US" sz="2400" dirty="0"/>
              <a:t> </a:t>
            </a:r>
            <a:r>
              <a:rPr lang="en-US" sz="2400" dirty="0" err="1"/>
              <a:t>chịu</a:t>
            </a:r>
            <a:r>
              <a:rPr lang="en-US" sz="2400" dirty="0"/>
              <a:t> </a:t>
            </a:r>
            <a:r>
              <a:rPr lang="en-US" sz="2400" dirty="0" err="1"/>
              <a:t>ràng</a:t>
            </a:r>
            <a:r>
              <a:rPr lang="en-US" sz="2400" dirty="0"/>
              <a:t> </a:t>
            </a:r>
            <a:r>
              <a:rPr lang="en-US" sz="2400" dirty="0" err="1"/>
              <a:t>buộc</a:t>
            </a:r>
            <a:r>
              <a:rPr lang="en-US" sz="2400" dirty="0"/>
              <a:t> </a:t>
            </a:r>
            <a:r>
              <a:rPr lang="en-US" sz="2400" dirty="0" err="1"/>
              <a:t>về</a:t>
            </a:r>
            <a:r>
              <a:rPr lang="en-US" sz="2400" dirty="0"/>
              <a:t> </a:t>
            </a:r>
            <a:r>
              <a:rPr lang="en-US" sz="2400" i="1" dirty="0" err="1"/>
              <a:t>nguồn</a:t>
            </a:r>
            <a:r>
              <a:rPr lang="en-US" sz="2400" i="1" dirty="0"/>
              <a:t> </a:t>
            </a:r>
            <a:r>
              <a:rPr lang="en-US" sz="2400" i="1" dirty="0" err="1"/>
              <a:t>tài</a:t>
            </a:r>
            <a:r>
              <a:rPr lang="en-US" sz="2400" i="1" dirty="0"/>
              <a:t> </a:t>
            </a:r>
            <a:r>
              <a:rPr lang="en-US" sz="2400" i="1" dirty="0" err="1"/>
              <a:t>nguyên</a:t>
            </a:r>
            <a:endParaRPr lang="vi-VN"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66</a:t>
            </a:fld>
            <a:endParaRPr lang="en-US" altLang="en-US"/>
          </a:p>
        </p:txBody>
      </p:sp>
      <p:sp>
        <p:nvSpPr>
          <p:cNvPr id="7" name="Rectangle 2">
            <a:extLst>
              <a:ext uri="{FF2B5EF4-FFF2-40B4-BE49-F238E27FC236}">
                <a16:creationId xmlns:a16="http://schemas.microsoft.com/office/drawing/2014/main" id="{2654AC29-1D6D-4B0B-B226-29FA3C26A496}"/>
              </a:ext>
            </a:extLst>
          </p:cNvPr>
          <p:cNvSpPr>
            <a:spLocks noGrp="1" noChangeArrowheads="1"/>
          </p:cNvSpPr>
          <p:nvPr>
            <p:ph type="title"/>
          </p:nvPr>
        </p:nvSpPr>
        <p:spPr>
          <a:xfrm>
            <a:off x="381000" y="14288"/>
            <a:ext cx="8763000" cy="914400"/>
          </a:xfrm>
          <a:noFill/>
        </p:spPr>
        <p:txBody>
          <a:bodyPr/>
          <a:lstStyle/>
          <a:p>
            <a:pPr algn="l" eaLnBrk="1" hangingPunct="1"/>
            <a:r>
              <a:rPr lang="en-US" sz="3200" b="1" dirty="0" err="1">
                <a:solidFill>
                  <a:srgbClr val="C00000"/>
                </a:solidFill>
              </a:rPr>
              <a:t>Tại</a:t>
            </a:r>
            <a:r>
              <a:rPr lang="en-US" sz="3200" b="1" dirty="0">
                <a:solidFill>
                  <a:srgbClr val="C00000"/>
                </a:solidFill>
              </a:rPr>
              <a:t> </a:t>
            </a:r>
            <a:r>
              <a:rPr lang="en-US" sz="3200" b="1" dirty="0" err="1">
                <a:solidFill>
                  <a:srgbClr val="C00000"/>
                </a:solidFill>
              </a:rPr>
              <a:t>sao</a:t>
            </a:r>
            <a:r>
              <a:rPr lang="en-US" sz="3200" b="1" dirty="0">
                <a:solidFill>
                  <a:srgbClr val="C00000"/>
                </a:solidFill>
              </a:rPr>
              <a:t> </a:t>
            </a:r>
            <a:r>
              <a:rPr lang="en-US" sz="3200" b="1" dirty="0" err="1">
                <a:solidFill>
                  <a:srgbClr val="C00000"/>
                </a:solidFill>
              </a:rPr>
              <a:t>cần</a:t>
            </a:r>
            <a:r>
              <a:rPr lang="vi-VN" sz="3200" b="1" dirty="0">
                <a:solidFill>
                  <a:srgbClr val="C00000"/>
                </a:solidFill>
              </a:rPr>
              <a:t> quản l</a:t>
            </a:r>
            <a:r>
              <a:rPr lang="en-US" sz="3200" b="1" dirty="0">
                <a:solidFill>
                  <a:srgbClr val="C00000"/>
                </a:solidFill>
              </a:rPr>
              <a:t>ý</a:t>
            </a:r>
            <a:r>
              <a:rPr lang="vi-VN" sz="3200" b="1" dirty="0">
                <a:solidFill>
                  <a:srgbClr val="C00000"/>
                </a:solidFill>
              </a:rPr>
              <a:t> dự </a:t>
            </a:r>
            <a:r>
              <a:rPr lang="en-US" sz="3200" b="1" dirty="0">
                <a:solidFill>
                  <a:srgbClr val="C00000"/>
                </a:solidFill>
              </a:rPr>
              <a:t>á</a:t>
            </a:r>
            <a:r>
              <a:rPr lang="vi-VN" sz="3200" b="1" dirty="0">
                <a:solidFill>
                  <a:srgbClr val="C00000"/>
                </a:solidFill>
              </a:rPr>
              <a:t>n</a:t>
            </a:r>
            <a:r>
              <a:rPr lang="en-US" sz="3200" b="1" dirty="0">
                <a:solidFill>
                  <a:srgbClr val="C00000"/>
                </a:solidFill>
              </a:rPr>
              <a:t> HTTT</a:t>
            </a:r>
            <a:endParaRPr lang="en-US" altLang="en-US" sz="3200" b="1" dirty="0">
              <a:solidFill>
                <a:srgbClr val="C00000"/>
              </a:solidFill>
            </a:endParaRPr>
          </a:p>
        </p:txBody>
      </p:sp>
    </p:spTree>
    <p:extLst>
      <p:ext uri="{BB962C8B-B14F-4D97-AF65-F5344CB8AC3E}">
        <p14:creationId xmlns:p14="http://schemas.microsoft.com/office/powerpoint/2010/main" val="183325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Lợi</a:t>
            </a:r>
            <a:r>
              <a:rPr lang="en-US" altLang="en-US" sz="3200" b="1" dirty="0">
                <a:solidFill>
                  <a:srgbClr val="C00000"/>
                </a:solidFill>
              </a:rPr>
              <a:t> </a:t>
            </a:r>
            <a:r>
              <a:rPr lang="en-US" altLang="en-US" sz="3200" b="1" dirty="0" err="1">
                <a:solidFill>
                  <a:srgbClr val="C00000"/>
                </a:solidFill>
              </a:rPr>
              <a:t>ích</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1066800"/>
            <a:ext cx="8305800" cy="4187825"/>
          </a:xfrm>
        </p:spPr>
        <p:txBody>
          <a:bodyPr lIns="182880" tIns="91440"/>
          <a:lstStyle/>
          <a:p>
            <a:pPr algn="just"/>
            <a:r>
              <a:rPr lang="vi-VN" sz="2400" dirty="0"/>
              <a:t>Kiểm soát tốt hơn các tài nguyên tài chính, thiết bị</a:t>
            </a:r>
            <a:r>
              <a:rPr lang="en-US" sz="2400" dirty="0"/>
              <a:t> </a:t>
            </a:r>
            <a:r>
              <a:rPr lang="vi-VN" sz="2400" dirty="0"/>
              <a:t>và con người </a:t>
            </a:r>
          </a:p>
          <a:p>
            <a:pPr algn="just"/>
            <a:r>
              <a:rPr lang="vi-VN" sz="2400" dirty="0"/>
              <a:t>Cải tiến quan hệ</a:t>
            </a:r>
            <a:r>
              <a:rPr lang="en-US" sz="2400" dirty="0"/>
              <a:t> </a:t>
            </a:r>
            <a:r>
              <a:rPr lang="vi-VN" sz="2400" dirty="0"/>
              <a:t>với khách hàng </a:t>
            </a:r>
          </a:p>
          <a:p>
            <a:pPr algn="just"/>
            <a:r>
              <a:rPr lang="vi-VN" sz="2400" dirty="0"/>
              <a:t>Rút ngắn thời gian triển khai. </a:t>
            </a:r>
          </a:p>
          <a:p>
            <a:pPr algn="just"/>
            <a:r>
              <a:rPr lang="vi-VN" sz="2400" dirty="0"/>
              <a:t>Giảm chi phí </a:t>
            </a:r>
          </a:p>
          <a:p>
            <a:pPr algn="just"/>
            <a:r>
              <a:rPr lang="vi-VN" sz="2400" dirty="0"/>
              <a:t>Tăng </a:t>
            </a:r>
            <a:r>
              <a:rPr lang="en-US" sz="2400" dirty="0"/>
              <a:t>c</a:t>
            </a:r>
            <a:r>
              <a:rPr lang="vi-VN" sz="2400" dirty="0"/>
              <a:t>hất lượng và độ</a:t>
            </a:r>
            <a:r>
              <a:rPr lang="en-US" sz="2400" dirty="0"/>
              <a:t> </a:t>
            </a:r>
            <a:r>
              <a:rPr lang="vi-VN" sz="2400" dirty="0"/>
              <a:t>tin cậy. </a:t>
            </a:r>
          </a:p>
          <a:p>
            <a:pPr algn="just"/>
            <a:r>
              <a:rPr lang="vi-VN" sz="2400" dirty="0"/>
              <a:t>Tăng </a:t>
            </a:r>
            <a:r>
              <a:rPr lang="en-US" sz="2400" dirty="0"/>
              <a:t>l</a:t>
            </a:r>
            <a:r>
              <a:rPr lang="vi-VN" sz="2400" dirty="0"/>
              <a:t>ợi nhuận. </a:t>
            </a:r>
          </a:p>
          <a:p>
            <a:pPr algn="just"/>
            <a:r>
              <a:rPr lang="vi-VN" sz="2400" dirty="0"/>
              <a:t>Cải tiến năng suất lao động </a:t>
            </a:r>
          </a:p>
          <a:p>
            <a:pPr algn="just"/>
            <a:r>
              <a:rPr lang="vi-VN" sz="2400" dirty="0"/>
              <a:t>Phối hợp nội bộ</a:t>
            </a:r>
            <a:r>
              <a:rPr lang="en-US" sz="2400" dirty="0"/>
              <a:t> </a:t>
            </a:r>
            <a:r>
              <a:rPr lang="vi-VN" sz="2400" dirty="0"/>
              <a:t>tốt hơn. </a:t>
            </a:r>
          </a:p>
          <a:p>
            <a:pPr algn="just"/>
            <a:r>
              <a:rPr lang="vi-VN" sz="2400" dirty="0"/>
              <a:t>Nâng cao </a:t>
            </a:r>
            <a:r>
              <a:rPr lang="en-US" sz="2400" dirty="0"/>
              <a:t>t</a:t>
            </a:r>
            <a:r>
              <a:rPr lang="vi-VN" sz="2400" dirty="0"/>
              <a:t>inh thần làm việc</a:t>
            </a:r>
            <a:endParaRPr lang="en-US" sz="24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67</a:t>
            </a:fld>
            <a:endParaRPr lang="en-US" altLang="en-US"/>
          </a:p>
        </p:txBody>
      </p:sp>
    </p:spTree>
    <p:extLst>
      <p:ext uri="{BB962C8B-B14F-4D97-AF65-F5344CB8AC3E}">
        <p14:creationId xmlns:p14="http://schemas.microsoft.com/office/powerpoint/2010/main" val="40102935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dirty="0" err="1">
                <a:solidFill>
                  <a:srgbClr val="C00000"/>
                </a:solidFill>
              </a:rPr>
              <a:t>Các</a:t>
            </a:r>
            <a:r>
              <a:rPr lang="en-US" altLang="en-US" sz="3200" b="1" dirty="0">
                <a:solidFill>
                  <a:srgbClr val="C00000"/>
                </a:solidFill>
              </a:rPr>
              <a:t> </a:t>
            </a:r>
            <a:r>
              <a:rPr lang="en-US" altLang="en-US" sz="3200" b="1" dirty="0" err="1">
                <a:solidFill>
                  <a:srgbClr val="C00000"/>
                </a:solidFill>
              </a:rPr>
              <a:t>tiêu</a:t>
            </a:r>
            <a:r>
              <a:rPr lang="en-US" altLang="en-US" sz="3200" b="1" dirty="0">
                <a:solidFill>
                  <a:srgbClr val="C00000"/>
                </a:solidFill>
              </a:rPr>
              <a:t> </a:t>
            </a:r>
            <a:r>
              <a:rPr lang="en-US" altLang="en-US" sz="3200" b="1" dirty="0" err="1">
                <a:solidFill>
                  <a:srgbClr val="C00000"/>
                </a:solidFill>
              </a:rPr>
              <a:t>chuẩn</a:t>
            </a:r>
            <a:r>
              <a:rPr lang="en-US" altLang="en-US" sz="3200" b="1" dirty="0">
                <a:solidFill>
                  <a:srgbClr val="C00000"/>
                </a:solidFill>
              </a:rPr>
              <a:t> </a:t>
            </a:r>
            <a:r>
              <a:rPr lang="en-US" altLang="en-US" sz="3200" b="1" dirty="0" err="1">
                <a:solidFill>
                  <a:srgbClr val="C00000"/>
                </a:solidFill>
              </a:rPr>
              <a:t>đánh</a:t>
            </a:r>
            <a:r>
              <a:rPr lang="en-US" altLang="en-US" sz="3200" b="1" dirty="0">
                <a:solidFill>
                  <a:srgbClr val="C00000"/>
                </a:solidFill>
              </a:rPr>
              <a:t> </a:t>
            </a:r>
            <a:r>
              <a:rPr lang="en-US" altLang="en-US" sz="3200" b="1" dirty="0" err="1">
                <a:solidFill>
                  <a:srgbClr val="C00000"/>
                </a:solidFill>
              </a:rPr>
              <a:t>giá</a:t>
            </a:r>
            <a:r>
              <a:rPr lang="en-US" altLang="en-US" sz="3200" b="1" dirty="0">
                <a:solidFill>
                  <a:srgbClr val="C00000"/>
                </a:solidFill>
              </a:rPr>
              <a:t> </a:t>
            </a:r>
            <a:r>
              <a:rPr lang="en-US" altLang="en-US" sz="3200" b="1" dirty="0" err="1">
                <a:solidFill>
                  <a:srgbClr val="C00000"/>
                </a:solidFill>
              </a:rPr>
              <a:t>Quản</a:t>
            </a:r>
            <a:r>
              <a:rPr lang="en-US" altLang="en-US" sz="3200" b="1" dirty="0">
                <a:solidFill>
                  <a:srgbClr val="C00000"/>
                </a:solidFill>
              </a:rPr>
              <a:t> </a:t>
            </a:r>
            <a:r>
              <a:rPr lang="en-US" altLang="en-US" sz="3200" b="1" dirty="0" err="1">
                <a:solidFill>
                  <a:srgbClr val="C00000"/>
                </a:solidFill>
              </a:rPr>
              <a:t>lý</a:t>
            </a:r>
            <a:r>
              <a:rPr lang="en-US" altLang="en-US" sz="3200" b="1" dirty="0">
                <a:solidFill>
                  <a:srgbClr val="C00000"/>
                </a:solidFill>
              </a:rPr>
              <a:t> </a:t>
            </a:r>
            <a:r>
              <a:rPr lang="en-US" altLang="en-US" sz="3200" b="1" dirty="0" err="1">
                <a:solidFill>
                  <a:srgbClr val="C00000"/>
                </a:solidFill>
              </a:rPr>
              <a:t>dự</a:t>
            </a:r>
            <a:r>
              <a:rPr lang="en-US" altLang="en-US" sz="3200" b="1" dirty="0">
                <a:solidFill>
                  <a:srgbClr val="C00000"/>
                </a:solidFill>
              </a:rPr>
              <a:t> </a:t>
            </a:r>
            <a:r>
              <a:rPr lang="en-US" altLang="en-US" sz="3200" b="1" dirty="0" err="1">
                <a:solidFill>
                  <a:srgbClr val="C00000"/>
                </a:solidFill>
              </a:rPr>
              <a:t>án</a:t>
            </a:r>
            <a:r>
              <a:rPr lang="en-US" altLang="en-US" sz="3200" b="1" dirty="0">
                <a:solidFill>
                  <a:srgbClr val="C00000"/>
                </a:solidFill>
              </a:rPr>
              <a:t> HTTT</a:t>
            </a:r>
          </a:p>
        </p:txBody>
      </p:sp>
      <p:sp>
        <p:nvSpPr>
          <p:cNvPr id="6" name="Rectangle 3"/>
          <p:cNvSpPr>
            <a:spLocks noGrp="1" noChangeArrowheads="1"/>
          </p:cNvSpPr>
          <p:nvPr>
            <p:ph idx="4294967295"/>
          </p:nvPr>
        </p:nvSpPr>
        <p:spPr>
          <a:xfrm>
            <a:off x="381000" y="1066800"/>
            <a:ext cx="8305800" cy="4187825"/>
          </a:xfrm>
        </p:spPr>
        <p:txBody>
          <a:bodyPr lIns="182880" tIns="91440"/>
          <a:lstStyle/>
          <a:p>
            <a:pPr marL="0" indent="0">
              <a:buNone/>
            </a:pPr>
            <a:r>
              <a:rPr lang="vi-VN" sz="2400" b="1"/>
              <a:t>Các tiêu chuẩn để đánh giá dự án là</a:t>
            </a:r>
            <a:r>
              <a:rPr lang="en-US" sz="2400" b="1"/>
              <a:t> thất bại</a:t>
            </a:r>
          </a:p>
          <a:p>
            <a:r>
              <a:rPr lang="vi-VN" sz="2400"/>
              <a:t>Không đáp ứng được các </a:t>
            </a:r>
            <a:r>
              <a:rPr lang="vi-VN" sz="2400" i="1"/>
              <a:t>mục tiêu dự</a:t>
            </a:r>
            <a:r>
              <a:rPr lang="en-US" sz="2400" i="1"/>
              <a:t> kiến</a:t>
            </a:r>
          </a:p>
          <a:p>
            <a:r>
              <a:rPr lang="vi-VN" sz="2400"/>
              <a:t>Không đáp ứng được </a:t>
            </a:r>
            <a:r>
              <a:rPr lang="vi-VN" sz="2400" i="1"/>
              <a:t>thời hạn</a:t>
            </a:r>
          </a:p>
          <a:p>
            <a:r>
              <a:rPr lang="vi-VN" sz="2400"/>
              <a:t>Vượt quá </a:t>
            </a:r>
            <a:r>
              <a:rPr lang="vi-VN" sz="2400" i="1"/>
              <a:t>ngân sách </a:t>
            </a:r>
            <a:r>
              <a:rPr lang="vi-VN" sz="2400"/>
              <a:t>cho phép</a:t>
            </a:r>
            <a:endParaRPr lang="en-US" sz="2400"/>
          </a:p>
          <a:p>
            <a:r>
              <a:rPr lang="vi-VN" sz="2400"/>
              <a:t>Không lường được </a:t>
            </a:r>
            <a:r>
              <a:rPr lang="vi-VN" sz="2400" i="1"/>
              <a:t>phạm vi </a:t>
            </a:r>
            <a:r>
              <a:rPr lang="vi-VN" sz="2400"/>
              <a:t>và </a:t>
            </a:r>
            <a:r>
              <a:rPr lang="vi-VN" sz="2400" i="1"/>
              <a:t>độ phức tạp</a:t>
            </a:r>
            <a:r>
              <a:rPr lang="en-US" sz="2400" i="1"/>
              <a:t> </a:t>
            </a:r>
            <a:r>
              <a:rPr lang="en-US" sz="2400"/>
              <a:t>của công việc</a:t>
            </a:r>
          </a:p>
          <a:p>
            <a:r>
              <a:rPr lang="en-US" sz="2400"/>
              <a:t>Thiếu </a:t>
            </a:r>
            <a:r>
              <a:rPr lang="en-US" sz="2400" i="1"/>
              <a:t>thông tin</a:t>
            </a:r>
          </a:p>
          <a:p>
            <a:r>
              <a:rPr lang="en-US" sz="2400"/>
              <a:t>Không rõ </a:t>
            </a:r>
            <a:r>
              <a:rPr lang="en-US" sz="2400" i="1"/>
              <a:t>mục tiêu</a:t>
            </a:r>
          </a:p>
          <a:p>
            <a:r>
              <a:rPr lang="en-US" sz="2400" i="1"/>
              <a:t>Quản lý </a:t>
            </a:r>
            <a:r>
              <a:rPr lang="en-US" sz="2400"/>
              <a:t>dự án kém</a:t>
            </a:r>
          </a:p>
          <a:p>
            <a:r>
              <a:rPr lang="en-US" sz="2400"/>
              <a:t>Các lý do khác (</a:t>
            </a:r>
            <a:r>
              <a:rPr lang="en-US" sz="2400" i="1"/>
              <a:t>thiết bị </a:t>
            </a:r>
            <a:r>
              <a:rPr lang="en-US" sz="2400"/>
              <a:t>không tốt</a:t>
            </a:r>
            <a:r>
              <a:rPr lang="en-US" sz="2400" i="1"/>
              <a:t>, công </a:t>
            </a:r>
            <a:r>
              <a:rPr lang="vi-VN" sz="2400" i="1"/>
              <a:t>nghệ </a:t>
            </a:r>
            <a:r>
              <a:rPr lang="vi-VN" sz="2400"/>
              <a:t>quá mới</a:t>
            </a:r>
            <a:r>
              <a:rPr lang="vi-VN" sz="2400" i="1"/>
              <a:t>, </a:t>
            </a:r>
            <a:r>
              <a:rPr lang="vi-VN" sz="2400"/>
              <a:t>thay đổi </a:t>
            </a:r>
            <a:r>
              <a:rPr lang="vi-VN" sz="2400" i="1"/>
              <a:t>nhân sự</a:t>
            </a:r>
            <a:r>
              <a:rPr lang="vi-VN" sz="2400"/>
              <a:t>,...)</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68</a:t>
            </a:fld>
            <a:endParaRPr lang="en-US" altLang="en-US"/>
          </a:p>
        </p:txBody>
      </p:sp>
    </p:spTree>
    <p:extLst>
      <p:ext uri="{BB962C8B-B14F-4D97-AF65-F5344CB8AC3E}">
        <p14:creationId xmlns:p14="http://schemas.microsoft.com/office/powerpoint/2010/main" val="23384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228600" y="1066800"/>
            <a:ext cx="8534400" cy="5791200"/>
          </a:xfrm>
        </p:spPr>
        <p:txBody>
          <a:bodyPr lIns="182880" tIns="91440"/>
          <a:lstStyle/>
          <a:p>
            <a:pPr marL="0" indent="0" algn="just">
              <a:lnSpc>
                <a:spcPct val="120000"/>
              </a:lnSpc>
              <a:spcBef>
                <a:spcPts val="0"/>
              </a:spcBef>
              <a:buNone/>
            </a:pPr>
            <a:r>
              <a:rPr lang="en-US" sz="2300" b="1"/>
              <a:t>Có 9 lĩnh vực kiến thức cho tất cả các loại thông tin khác nhau. </a:t>
            </a:r>
          </a:p>
          <a:p>
            <a:pPr marL="457200" indent="-457200" algn="just">
              <a:lnSpc>
                <a:spcPct val="120000"/>
              </a:lnSpc>
              <a:spcBef>
                <a:spcPts val="0"/>
              </a:spcBef>
              <a:buFont typeface="+mj-lt"/>
              <a:buAutoNum type="arabicPeriod"/>
            </a:pPr>
            <a:r>
              <a:rPr lang="vi-VN" sz="2300" b="1"/>
              <a:t>Phạm vi (Scope): </a:t>
            </a:r>
            <a:r>
              <a:rPr lang="vi-VN" sz="2300"/>
              <a:t>Xác định và quản lý tất cả các công việc được thực hiện trong dự án </a:t>
            </a:r>
          </a:p>
          <a:p>
            <a:pPr marL="457200" indent="-457200" algn="just">
              <a:lnSpc>
                <a:spcPct val="120000"/>
              </a:lnSpc>
              <a:spcBef>
                <a:spcPts val="0"/>
              </a:spcBef>
              <a:buFont typeface="+mj-lt"/>
              <a:buAutoNum type="arabicPeriod"/>
            </a:pPr>
            <a:r>
              <a:rPr lang="vi-VN" sz="2300" b="1"/>
              <a:t>Thời gian (Time): </a:t>
            </a:r>
            <a:r>
              <a:rPr lang="vi-VN" sz="2300"/>
              <a:t>Ước lượng thời gian, lập lịch biểu và theo dõi tiến độ thực hiện đảm bảo DA hoàn tất đúng thời hạn. </a:t>
            </a:r>
          </a:p>
          <a:p>
            <a:pPr marL="457200" indent="-457200" algn="just">
              <a:lnSpc>
                <a:spcPct val="120000"/>
              </a:lnSpc>
              <a:spcBef>
                <a:spcPts val="0"/>
              </a:spcBef>
              <a:buFont typeface="+mj-lt"/>
              <a:buAutoNum type="arabicPeriod"/>
            </a:pPr>
            <a:r>
              <a:rPr lang="vi-VN" sz="2300" b="1"/>
              <a:t>Chất lượng (Quality): </a:t>
            </a:r>
            <a:r>
              <a:rPr lang="vi-VN" sz="2300"/>
              <a:t>Đảm bảo chất lượng theo đúng yêu cầu đặt ra. </a:t>
            </a:r>
            <a:endParaRPr lang="en-US" sz="2300"/>
          </a:p>
          <a:p>
            <a:pPr marL="457200" indent="-457200">
              <a:lnSpc>
                <a:spcPct val="120000"/>
              </a:lnSpc>
              <a:spcBef>
                <a:spcPts val="0"/>
              </a:spcBef>
              <a:buFont typeface="+mj-lt"/>
              <a:buAutoNum type="arabicPeriod"/>
            </a:pPr>
            <a:r>
              <a:rPr lang="en-US" sz="2300" b="1"/>
              <a:t>Chi phí (Cost): </a:t>
            </a:r>
            <a:r>
              <a:rPr lang="en-US" sz="2300"/>
              <a:t>Đảm bảo hoàn tất dự án trong kinh phí cho phép. </a:t>
            </a:r>
          </a:p>
          <a:p>
            <a:pPr marL="457200" indent="-457200">
              <a:lnSpc>
                <a:spcPct val="120000"/>
              </a:lnSpc>
              <a:spcBef>
                <a:spcPts val="0"/>
              </a:spcBef>
              <a:buFont typeface="+mj-lt"/>
              <a:buAutoNum type="arabicPeriod"/>
            </a:pPr>
            <a:r>
              <a:rPr lang="en-US" sz="2300" b="1"/>
              <a:t>Rủi ro (Risk) </a:t>
            </a:r>
          </a:p>
          <a:p>
            <a:pPr marL="457200" indent="-457200">
              <a:lnSpc>
                <a:spcPct val="120000"/>
              </a:lnSpc>
              <a:spcBef>
                <a:spcPts val="0"/>
              </a:spcBef>
              <a:buFont typeface="+mj-lt"/>
              <a:buAutoNum type="arabicPeriod"/>
            </a:pPr>
            <a:r>
              <a:rPr lang="en-US" sz="2300" b="1"/>
              <a:t>Mua sắm (Procurement) </a:t>
            </a:r>
          </a:p>
          <a:p>
            <a:pPr marL="457200" indent="-457200">
              <a:lnSpc>
                <a:spcPct val="120000"/>
              </a:lnSpc>
              <a:spcBef>
                <a:spcPts val="0"/>
              </a:spcBef>
              <a:buFont typeface="+mj-lt"/>
              <a:buAutoNum type="arabicPeriod"/>
            </a:pPr>
            <a:r>
              <a:rPr lang="en-US" sz="2300" b="1"/>
              <a:t>Truyền thông (Communication) </a:t>
            </a:r>
          </a:p>
          <a:p>
            <a:pPr marL="457200" indent="-457200">
              <a:lnSpc>
                <a:spcPct val="120000"/>
              </a:lnSpc>
              <a:spcBef>
                <a:spcPts val="0"/>
              </a:spcBef>
              <a:buFont typeface="+mj-lt"/>
              <a:buAutoNum type="arabicPeriod"/>
            </a:pPr>
            <a:r>
              <a:rPr lang="en-US" sz="2300" b="1"/>
              <a:t>Tích hợp (Integration) </a:t>
            </a:r>
          </a:p>
          <a:p>
            <a:pPr marL="457200" indent="-457200">
              <a:lnSpc>
                <a:spcPct val="120000"/>
              </a:lnSpc>
              <a:spcBef>
                <a:spcPts val="0"/>
              </a:spcBef>
              <a:buFont typeface="+mj-lt"/>
              <a:buAutoNum type="arabicPeriod"/>
            </a:pPr>
            <a:r>
              <a:rPr lang="en-US" sz="2300" b="1">
                <a:solidFill>
                  <a:schemeClr val="bg1"/>
                </a:solidFill>
              </a:rPr>
              <a:t>Nguồn nhân lực (Human Resources) </a:t>
            </a:r>
          </a:p>
          <a:p>
            <a:pPr marL="457200" indent="-457200" algn="just">
              <a:lnSpc>
                <a:spcPct val="120000"/>
              </a:lnSpc>
              <a:spcBef>
                <a:spcPts val="0"/>
              </a:spcBef>
              <a:buFont typeface="+mj-lt"/>
              <a:buAutoNum type="arabicPeriod"/>
            </a:pPr>
            <a:endParaRPr lang="vi-VN" sz="230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69</a:t>
            </a:fld>
            <a:endParaRPr lang="en-US" altLang="en-US"/>
          </a:p>
        </p:txBody>
      </p:sp>
    </p:spTree>
    <p:extLst>
      <p:ext uri="{BB962C8B-B14F-4D97-AF65-F5344CB8AC3E}">
        <p14:creationId xmlns:p14="http://schemas.microsoft.com/office/powerpoint/2010/main" val="2402378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sp>
        <p:nvSpPr>
          <p:cNvPr id="6" name="Rectangle 3"/>
          <p:cNvSpPr>
            <a:spLocks noGrp="1" noChangeArrowheads="1"/>
          </p:cNvSpPr>
          <p:nvPr>
            <p:ph idx="4294967295"/>
          </p:nvPr>
        </p:nvSpPr>
        <p:spPr>
          <a:xfrm>
            <a:off x="381000" y="1219200"/>
            <a:ext cx="8305800" cy="4187825"/>
          </a:xfrm>
        </p:spPr>
        <p:txBody>
          <a:bodyPr lIns="182880" tIns="91440"/>
          <a:lstStyle/>
          <a:p>
            <a:pPr marL="0" indent="0" algn="just">
              <a:buNone/>
            </a:pPr>
            <a:r>
              <a:rPr lang="vi-VN" sz="2400" b="1" dirty="0">
                <a:solidFill>
                  <a:schemeClr val="accent2"/>
                </a:solidFill>
              </a:rPr>
              <a:t>V</a:t>
            </a:r>
            <a:r>
              <a:rPr lang="en-US" sz="2400" b="1" dirty="0">
                <a:solidFill>
                  <a:schemeClr val="accent2"/>
                </a:solidFill>
              </a:rPr>
              <a:t>ì</a:t>
            </a:r>
            <a:r>
              <a:rPr lang="vi-VN" sz="2400" b="1" dirty="0">
                <a:solidFill>
                  <a:schemeClr val="accent2"/>
                </a:solidFill>
              </a:rPr>
              <a:t> sao cần quản l</a:t>
            </a:r>
            <a:r>
              <a:rPr lang="en-US" sz="2400" b="1" dirty="0">
                <a:solidFill>
                  <a:schemeClr val="accent2"/>
                </a:solidFill>
              </a:rPr>
              <a:t>ý</a:t>
            </a:r>
            <a:r>
              <a:rPr lang="vi-VN" sz="2400" b="1" dirty="0">
                <a:solidFill>
                  <a:schemeClr val="accent2"/>
                </a:solidFill>
              </a:rPr>
              <a:t>: </a:t>
            </a:r>
            <a:endParaRPr lang="en-US" sz="2400" b="1" dirty="0">
              <a:solidFill>
                <a:schemeClr val="accent2"/>
              </a:solidFill>
            </a:endParaRPr>
          </a:p>
          <a:p>
            <a:pPr algn="just"/>
            <a:r>
              <a:rPr lang="vi-VN" sz="2400" dirty="0"/>
              <a:t>Đạt mục đ</a:t>
            </a:r>
            <a:r>
              <a:rPr lang="en-US" sz="2400" dirty="0"/>
              <a:t>í</a:t>
            </a:r>
            <a:r>
              <a:rPr lang="vi-VN" sz="2400" dirty="0"/>
              <a:t>ch theo c</a:t>
            </a:r>
            <a:r>
              <a:rPr lang="en-US" sz="2400" dirty="0"/>
              <a:t>á</a:t>
            </a:r>
            <a:r>
              <a:rPr lang="vi-VN" sz="2400" dirty="0"/>
              <a:t>ch tốt nhất trong ho</a:t>
            </a:r>
            <a:r>
              <a:rPr lang="en-US" sz="2400" dirty="0"/>
              <a:t>à</a:t>
            </a:r>
            <a:r>
              <a:rPr lang="vi-VN" sz="2400" dirty="0"/>
              <a:t>n cảnh m</a:t>
            </a:r>
            <a:r>
              <a:rPr lang="en-US" sz="2400" dirty="0"/>
              <a:t>ô</a:t>
            </a:r>
            <a:r>
              <a:rPr lang="vi-VN" sz="2400" dirty="0"/>
              <a:t>i trường lu</a:t>
            </a:r>
            <a:r>
              <a:rPr lang="en-US" sz="2400" dirty="0"/>
              <a:t>ô</a:t>
            </a:r>
            <a:r>
              <a:rPr lang="vi-VN" sz="2400" dirty="0"/>
              <a:t>n</a:t>
            </a:r>
            <a:r>
              <a:rPr lang="en-US" sz="2400" dirty="0"/>
              <a:t> </a:t>
            </a:r>
            <a:r>
              <a:rPr lang="vi-VN" sz="2400" dirty="0"/>
              <a:t>biến động v</a:t>
            </a:r>
            <a:r>
              <a:rPr lang="en-US" sz="2400" dirty="0"/>
              <a:t>à</a:t>
            </a:r>
            <a:r>
              <a:rPr lang="vi-VN" sz="2400" dirty="0"/>
              <a:t> nguồn lực hạn chế. Quản l</a:t>
            </a:r>
            <a:r>
              <a:rPr lang="en-US" sz="2400" dirty="0"/>
              <a:t>ý</a:t>
            </a:r>
            <a:r>
              <a:rPr lang="vi-VN" sz="2400" dirty="0"/>
              <a:t> tạo ra gi</a:t>
            </a:r>
            <a:r>
              <a:rPr lang="en-US" sz="2400" dirty="0"/>
              <a:t>á</a:t>
            </a:r>
            <a:r>
              <a:rPr lang="vi-VN" sz="2400" dirty="0"/>
              <a:t> trị gia tăng của 1 tổ chức.</a:t>
            </a:r>
          </a:p>
          <a:p>
            <a:pPr algn="just"/>
            <a:r>
              <a:rPr lang="vi-VN" sz="2400" dirty="0"/>
              <a:t>C</a:t>
            </a:r>
            <a:r>
              <a:rPr lang="en-US" sz="2400" dirty="0"/>
              <a:t>ó </a:t>
            </a:r>
            <a:r>
              <a:rPr lang="vi-VN" sz="2400" dirty="0"/>
              <a:t>thể cần ph</a:t>
            </a:r>
            <a:r>
              <a:rPr lang="en-US" sz="2400" dirty="0"/>
              <a:t>â</a:t>
            </a:r>
            <a:r>
              <a:rPr lang="vi-VN" sz="2400" dirty="0"/>
              <a:t>n t</a:t>
            </a:r>
            <a:r>
              <a:rPr lang="en-US" sz="2400" dirty="0"/>
              <a:t>í</a:t>
            </a:r>
            <a:r>
              <a:rPr lang="vi-VN" sz="2400" dirty="0"/>
              <a:t>ch th</a:t>
            </a:r>
            <a:r>
              <a:rPr lang="en-US" sz="2400" dirty="0"/>
              <a:t>ê</a:t>
            </a:r>
            <a:r>
              <a:rPr lang="vi-VN" sz="2400" dirty="0"/>
              <a:t>m yếu tố quản l</a:t>
            </a:r>
            <a:r>
              <a:rPr lang="en-US" sz="2400" dirty="0"/>
              <a:t>ý</a:t>
            </a:r>
            <a:r>
              <a:rPr lang="vi-VN" sz="2400" dirty="0"/>
              <a:t> trong điều kiện biến động của m</a:t>
            </a:r>
            <a:r>
              <a:rPr lang="en-US" sz="2400" dirty="0"/>
              <a:t>ô</a:t>
            </a:r>
            <a:r>
              <a:rPr lang="vi-VN" sz="2400" dirty="0"/>
              <a:t>i trường để</a:t>
            </a:r>
            <a:r>
              <a:rPr lang="en-US" sz="2400" dirty="0"/>
              <a:t> </a:t>
            </a:r>
            <a:r>
              <a:rPr lang="vi-VN" sz="2400" dirty="0"/>
              <a:t>thấy sự tương phản giữa quản l</a:t>
            </a:r>
            <a:r>
              <a:rPr lang="en-US" sz="2400" dirty="0"/>
              <a:t>ý</a:t>
            </a:r>
            <a:r>
              <a:rPr lang="vi-VN" sz="2400" dirty="0"/>
              <a:t> cổ điển v</a:t>
            </a:r>
            <a:r>
              <a:rPr lang="en-US" sz="2400" dirty="0"/>
              <a:t>à</a:t>
            </a:r>
            <a:r>
              <a:rPr lang="vi-VN" sz="2400" dirty="0"/>
              <a:t> quản l</a:t>
            </a:r>
            <a:r>
              <a:rPr lang="en-US" sz="2400" dirty="0"/>
              <a:t>ý</a:t>
            </a:r>
            <a:r>
              <a:rPr lang="vi-VN" sz="2400" dirty="0"/>
              <a:t> hiện đại.</a:t>
            </a:r>
          </a:p>
          <a:p>
            <a:pPr algn="just"/>
            <a:r>
              <a:rPr lang="vi-VN" sz="2400" dirty="0"/>
              <a:t>Ch</a:t>
            </a:r>
            <a:r>
              <a:rPr lang="en-US" sz="2400" dirty="0"/>
              <a:t>í</a:t>
            </a:r>
            <a:r>
              <a:rPr lang="vi-VN" sz="2400" dirty="0"/>
              <a:t>nh yếu tố biến động n</a:t>
            </a:r>
            <a:r>
              <a:rPr lang="en-US" sz="2400" dirty="0"/>
              <a:t>à</a:t>
            </a:r>
            <a:r>
              <a:rPr lang="vi-VN" sz="2400" dirty="0"/>
              <a:t>y đ</a:t>
            </a:r>
            <a:r>
              <a:rPr lang="en-US" sz="2400" dirty="0"/>
              <a:t>ã</a:t>
            </a:r>
            <a:r>
              <a:rPr lang="vi-VN" sz="2400" dirty="0"/>
              <a:t> dẫn tới việc quản l</a:t>
            </a:r>
            <a:r>
              <a:rPr lang="en-US" sz="2400" dirty="0"/>
              <a:t>ý</a:t>
            </a:r>
            <a:r>
              <a:rPr lang="vi-VN" sz="2400" dirty="0"/>
              <a:t> theo dự </a:t>
            </a:r>
            <a:r>
              <a:rPr lang="en-US" sz="2400" dirty="0"/>
              <a:t>á</a:t>
            </a:r>
            <a:r>
              <a:rPr lang="vi-VN" sz="2400" dirty="0"/>
              <a:t>n trở th</a:t>
            </a:r>
            <a:r>
              <a:rPr lang="en-US" sz="2400" dirty="0"/>
              <a:t>à</a:t>
            </a:r>
            <a:r>
              <a:rPr lang="vi-VN" sz="2400" dirty="0"/>
              <a:t>nh trọng t</a:t>
            </a:r>
            <a:r>
              <a:rPr lang="en-US" sz="2400" dirty="0"/>
              <a:t>â</a:t>
            </a:r>
            <a:r>
              <a:rPr lang="vi-VN" sz="2400" dirty="0"/>
              <a:t>m cho</a:t>
            </a:r>
            <a:r>
              <a:rPr lang="en-US" sz="2400" dirty="0"/>
              <a:t> </a:t>
            </a:r>
            <a:r>
              <a:rPr lang="vi-VN" sz="2400" dirty="0"/>
              <a:t>thời nay, đối lập với quản l</a:t>
            </a:r>
            <a:r>
              <a:rPr lang="en-US" sz="2400" dirty="0"/>
              <a:t>ý</a:t>
            </a:r>
            <a:r>
              <a:rPr lang="vi-VN" sz="2400" dirty="0"/>
              <a:t> h</a:t>
            </a:r>
            <a:r>
              <a:rPr lang="en-US" sz="2400" dirty="0"/>
              <a:t>à</a:t>
            </a:r>
            <a:r>
              <a:rPr lang="vi-VN" sz="2400" dirty="0"/>
              <a:t>nh ch</a:t>
            </a:r>
            <a:r>
              <a:rPr lang="en-US" sz="2400" dirty="0"/>
              <a:t>í</a:t>
            </a:r>
            <a:r>
              <a:rPr lang="vi-VN" sz="2400" dirty="0"/>
              <a:t>nh quan li</a:t>
            </a:r>
            <a:r>
              <a:rPr lang="en-US" sz="2400" dirty="0"/>
              <a:t>ê</a:t>
            </a:r>
            <a:r>
              <a:rPr lang="vi-VN" sz="2400" dirty="0"/>
              <a:t>u cổ điển.</a:t>
            </a:r>
            <a:endParaRPr lang="en-US" altLang="en-US" sz="2400" dirty="0">
              <a:solidFill>
                <a:schemeClr val="accent2"/>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a:t>
            </a:fld>
            <a:endParaRPr lang="en-US" altLang="en-US"/>
          </a:p>
        </p:txBody>
      </p:sp>
    </p:spTree>
    <p:extLst>
      <p:ext uri="{BB962C8B-B14F-4D97-AF65-F5344CB8AC3E}">
        <p14:creationId xmlns:p14="http://schemas.microsoft.com/office/powerpoint/2010/main" val="175735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sz="2400" b="1" dirty="0" err="1">
                <a:solidFill>
                  <a:srgbClr val="0070C0"/>
                </a:solidFill>
              </a:rPr>
              <a:t>Chiến</a:t>
            </a:r>
            <a:r>
              <a:rPr lang="en-US" sz="2400" b="1" dirty="0">
                <a:solidFill>
                  <a:srgbClr val="0070C0"/>
                </a:solidFill>
              </a:rPr>
              <a:t> l</a:t>
            </a:r>
            <a:r>
              <a:rPr lang="vi-VN" sz="2400" b="1" dirty="0">
                <a:solidFill>
                  <a:srgbClr val="0070C0"/>
                </a:solidFill>
              </a:rPr>
              <a:t>ư</a:t>
            </a:r>
            <a:r>
              <a:rPr lang="en-US" sz="2400" b="1" dirty="0" err="1">
                <a:solidFill>
                  <a:srgbClr val="0070C0"/>
                </a:solidFill>
              </a:rPr>
              <a:t>ợc</a:t>
            </a:r>
            <a:r>
              <a:rPr lang="en-US" sz="2400" b="1" dirty="0">
                <a:solidFill>
                  <a:srgbClr val="0070C0"/>
                </a:solidFill>
              </a:rPr>
              <a:t> </a:t>
            </a:r>
            <a:r>
              <a:rPr lang="en-US" sz="2400" b="1" dirty="0" err="1">
                <a:solidFill>
                  <a:srgbClr val="0070C0"/>
                </a:solidFill>
              </a:rPr>
              <a:t>tăng</a:t>
            </a:r>
            <a:r>
              <a:rPr lang="en-US" sz="2400" b="1" dirty="0">
                <a:solidFill>
                  <a:srgbClr val="0070C0"/>
                </a:solidFill>
              </a:rPr>
              <a:t> c</a:t>
            </a:r>
            <a:r>
              <a:rPr lang="vi-VN" sz="2400" b="1" dirty="0">
                <a:solidFill>
                  <a:srgbClr val="0070C0"/>
                </a:solidFill>
              </a:rPr>
              <a:t>ư</a:t>
            </a:r>
            <a:r>
              <a:rPr lang="en-US" sz="2400" b="1" dirty="0" err="1">
                <a:solidFill>
                  <a:srgbClr val="0070C0"/>
                </a:solidFill>
              </a:rPr>
              <a:t>ờng</a:t>
            </a:r>
            <a:r>
              <a:rPr lang="en-US" sz="2400" b="1" dirty="0">
                <a:solidFill>
                  <a:srgbClr val="0070C0"/>
                </a:solidFill>
              </a:rPr>
              <a:t> </a:t>
            </a:r>
            <a:r>
              <a:rPr lang="en-US" sz="2400" b="1" dirty="0" err="1">
                <a:solidFill>
                  <a:srgbClr val="0070C0"/>
                </a:solidFill>
              </a:rPr>
              <a:t>hiệu</a:t>
            </a:r>
            <a:r>
              <a:rPr lang="en-US" sz="2400" b="1" dirty="0">
                <a:solidFill>
                  <a:srgbClr val="0070C0"/>
                </a:solidFill>
              </a:rPr>
              <a:t> </a:t>
            </a:r>
            <a:r>
              <a:rPr lang="en-US" sz="2400" b="1" dirty="0" err="1">
                <a:solidFill>
                  <a:srgbClr val="0070C0"/>
                </a:solidFill>
              </a:rPr>
              <a:t>quả</a:t>
            </a:r>
            <a:endParaRPr lang="en-US" sz="2400" b="1" dirty="0">
              <a:solidFill>
                <a:srgbClr val="0070C0"/>
              </a:solidFill>
            </a:endParaRPr>
          </a:p>
          <a:p>
            <a:pPr lvl="1">
              <a:spcBef>
                <a:spcPts val="450"/>
              </a:spcBef>
            </a:pPr>
            <a:r>
              <a:rPr lang="en-US" sz="2100" dirty="0" err="1"/>
              <a:t>Tránh</a:t>
            </a:r>
            <a:r>
              <a:rPr lang="en-US" sz="2100" dirty="0"/>
              <a:t> </a:t>
            </a:r>
            <a:r>
              <a:rPr lang="en-US" sz="2100" dirty="0" err="1"/>
              <a:t>các</a:t>
            </a:r>
            <a:r>
              <a:rPr lang="en-US" sz="2100" dirty="0"/>
              <a:t> </a:t>
            </a:r>
            <a:r>
              <a:rPr lang="en-US" sz="2100" dirty="0" err="1"/>
              <a:t>lỗi</a:t>
            </a:r>
            <a:r>
              <a:rPr lang="en-US" sz="2100" dirty="0"/>
              <a:t> </a:t>
            </a:r>
            <a:r>
              <a:rPr lang="en-US" sz="2100" dirty="0" err="1"/>
              <a:t>thông</a:t>
            </a:r>
            <a:r>
              <a:rPr lang="en-US" sz="2100" dirty="0"/>
              <a:t> </a:t>
            </a:r>
            <a:r>
              <a:rPr lang="en-US" sz="2100" dirty="0" err="1"/>
              <a:t>thường</a:t>
            </a:r>
            <a:r>
              <a:rPr lang="en-US" sz="2100" dirty="0"/>
              <a:t>. </a:t>
            </a:r>
          </a:p>
          <a:p>
            <a:pPr lvl="1">
              <a:spcBef>
                <a:spcPts val="450"/>
              </a:spcBef>
            </a:pPr>
            <a:r>
              <a:rPr lang="en-US" sz="2100" dirty="0" err="1"/>
              <a:t>Nắm</a:t>
            </a:r>
            <a:r>
              <a:rPr lang="en-US" sz="2100" dirty="0"/>
              <a:t> </a:t>
            </a:r>
            <a:r>
              <a:rPr lang="en-US" sz="2100" dirty="0" err="1"/>
              <a:t>vững</a:t>
            </a:r>
            <a:r>
              <a:rPr lang="en-US" sz="2100" dirty="0"/>
              <a:t> </a:t>
            </a:r>
            <a:r>
              <a:rPr lang="en-US" sz="2100" dirty="0" err="1"/>
              <a:t>các</a:t>
            </a:r>
            <a:r>
              <a:rPr lang="en-US" sz="2100" dirty="0"/>
              <a:t> </a:t>
            </a:r>
            <a:r>
              <a:rPr lang="en-US" sz="2100" dirty="0" err="1"/>
              <a:t>nền</a:t>
            </a:r>
            <a:r>
              <a:rPr lang="en-US" sz="2100" dirty="0"/>
              <a:t> </a:t>
            </a:r>
            <a:r>
              <a:rPr lang="en-US" sz="2100" dirty="0" err="1"/>
              <a:t>tảng</a:t>
            </a:r>
            <a:r>
              <a:rPr lang="en-US" sz="2100" dirty="0"/>
              <a:t> </a:t>
            </a:r>
            <a:r>
              <a:rPr lang="en-US" sz="2100" dirty="0" err="1"/>
              <a:t>cho</a:t>
            </a:r>
            <a:r>
              <a:rPr lang="en-US" sz="2100" dirty="0"/>
              <a:t> </a:t>
            </a:r>
            <a:r>
              <a:rPr lang="en-US" sz="2100" dirty="0" err="1"/>
              <a:t>việc</a:t>
            </a:r>
            <a:r>
              <a:rPr lang="en-US" sz="2100" dirty="0"/>
              <a:t> </a:t>
            </a:r>
            <a:r>
              <a:rPr lang="en-US" sz="2100" dirty="0" err="1"/>
              <a:t>phát</a:t>
            </a:r>
            <a:r>
              <a:rPr lang="en-US" sz="2100" dirty="0"/>
              <a:t> </a:t>
            </a:r>
            <a:r>
              <a:rPr lang="en-US" sz="2100" dirty="0" err="1"/>
              <a:t>triển</a:t>
            </a:r>
            <a:r>
              <a:rPr lang="en-US" sz="2100" dirty="0"/>
              <a:t> </a:t>
            </a:r>
            <a:r>
              <a:rPr lang="en-US" sz="2100" dirty="0" err="1"/>
              <a:t>dự</a:t>
            </a:r>
            <a:r>
              <a:rPr lang="en-US" sz="2100" dirty="0"/>
              <a:t> </a:t>
            </a:r>
            <a:r>
              <a:rPr lang="en-US" sz="2100" dirty="0" err="1"/>
              <a:t>án</a:t>
            </a:r>
            <a:r>
              <a:rPr lang="en-US" sz="2100" dirty="0"/>
              <a:t>. </a:t>
            </a:r>
          </a:p>
          <a:p>
            <a:pPr lvl="1">
              <a:spcBef>
                <a:spcPts val="450"/>
              </a:spcBef>
            </a:pPr>
            <a:r>
              <a:rPr lang="en-US" sz="2100" dirty="0" err="1"/>
              <a:t>Tập</a:t>
            </a:r>
            <a:r>
              <a:rPr lang="en-US" sz="2100" dirty="0"/>
              <a:t> </a:t>
            </a:r>
            <a:r>
              <a:rPr lang="en-US" sz="2100" dirty="0" err="1"/>
              <a:t>trung</a:t>
            </a:r>
            <a:r>
              <a:rPr lang="en-US" sz="2100" dirty="0"/>
              <a:t> </a:t>
            </a:r>
            <a:r>
              <a:rPr lang="en-US" sz="2100" dirty="0" err="1"/>
              <a:t>vào</a:t>
            </a:r>
            <a:r>
              <a:rPr lang="en-US" sz="2100" dirty="0"/>
              <a:t> </a:t>
            </a:r>
            <a:r>
              <a:rPr lang="en-US" sz="2100" dirty="0" err="1"/>
              <a:t>quản</a:t>
            </a:r>
            <a:r>
              <a:rPr lang="en-US" sz="2100" dirty="0"/>
              <a:t> </a:t>
            </a:r>
            <a:r>
              <a:rPr lang="en-US" sz="2100" dirty="0" err="1"/>
              <a:t>lý</a:t>
            </a:r>
            <a:r>
              <a:rPr lang="en-US" sz="2100" dirty="0"/>
              <a:t> </a:t>
            </a:r>
            <a:r>
              <a:rPr lang="en-US" sz="2100" dirty="0" err="1"/>
              <a:t>rủi</a:t>
            </a:r>
            <a:r>
              <a:rPr lang="en-US" sz="2100" dirty="0"/>
              <a:t> ro. </a:t>
            </a:r>
          </a:p>
          <a:p>
            <a:pPr lvl="1">
              <a:spcBef>
                <a:spcPts val="450"/>
              </a:spcBef>
            </a:pPr>
            <a:r>
              <a:rPr lang="en-US" sz="2100" dirty="0" err="1"/>
              <a:t>Thực</a:t>
            </a:r>
            <a:r>
              <a:rPr lang="en-US" sz="2100" dirty="0"/>
              <a:t> </a:t>
            </a:r>
            <a:r>
              <a:rPr lang="en-US" sz="2100" dirty="0" err="1"/>
              <a:t>hiện</a:t>
            </a:r>
            <a:r>
              <a:rPr lang="en-US" sz="2100" dirty="0"/>
              <a:t> </a:t>
            </a:r>
            <a:r>
              <a:rPr lang="en-US" sz="2100" dirty="0" err="1"/>
              <a:t>theo</a:t>
            </a:r>
            <a:r>
              <a:rPr lang="en-US" sz="2100" dirty="0"/>
              <a:t> </a:t>
            </a:r>
            <a:r>
              <a:rPr lang="en-US" sz="2100" dirty="0" err="1"/>
              <a:t>lịch</a:t>
            </a:r>
            <a:r>
              <a:rPr lang="en-US" sz="2100" dirty="0"/>
              <a:t> </a:t>
            </a:r>
            <a:r>
              <a:rPr lang="en-US" sz="2100" dirty="0" err="1"/>
              <a:t>đã</a:t>
            </a:r>
            <a:r>
              <a:rPr lang="en-US" sz="2100" dirty="0"/>
              <a:t> </a:t>
            </a:r>
            <a:r>
              <a:rPr lang="en-US" sz="2100" dirty="0" err="1"/>
              <a:t>tạo</a:t>
            </a:r>
            <a:r>
              <a:rPr lang="en-US" sz="2100" dirty="0"/>
              <a:t> </a:t>
            </a:r>
            <a:r>
              <a:rPr lang="en-US" sz="2100" dirty="0" err="1"/>
              <a:t>sẵn</a:t>
            </a:r>
            <a:r>
              <a:rPr lang="en-US" sz="2100" dirty="0"/>
              <a:t>. </a:t>
            </a:r>
          </a:p>
          <a:p>
            <a:pPr lvl="1">
              <a:spcBef>
                <a:spcPts val="450"/>
              </a:spcBef>
            </a:pPr>
            <a:r>
              <a:rPr lang="en-US" sz="2100" dirty="0" err="1"/>
              <a:t>Phân</a:t>
            </a:r>
            <a:r>
              <a:rPr lang="en-US" sz="2100" dirty="0"/>
              <a:t> </a:t>
            </a:r>
            <a:r>
              <a:rPr lang="en-US" sz="2100" dirty="0" err="1"/>
              <a:t>công</a:t>
            </a:r>
            <a:r>
              <a:rPr lang="en-US" sz="2100" dirty="0"/>
              <a:t> </a:t>
            </a:r>
            <a:r>
              <a:rPr lang="en-US" sz="2100" dirty="0" err="1"/>
              <a:t>nhiệm</a:t>
            </a:r>
            <a:r>
              <a:rPr lang="en-US" sz="2100" dirty="0"/>
              <a:t> </a:t>
            </a:r>
            <a:r>
              <a:rPr lang="en-US" sz="2100" dirty="0" err="1"/>
              <a:t>vụ</a:t>
            </a:r>
            <a:r>
              <a:rPr lang="en-US" sz="2100" dirty="0"/>
              <a:t> </a:t>
            </a:r>
            <a:r>
              <a:rPr lang="en-US" sz="2100" dirty="0" err="1"/>
              <a:t>phù</a:t>
            </a:r>
            <a:r>
              <a:rPr lang="en-US" sz="2100" dirty="0"/>
              <a:t> </a:t>
            </a:r>
            <a:r>
              <a:rPr lang="en-US" sz="2100" dirty="0" err="1"/>
              <a:t>hợp</a:t>
            </a:r>
            <a:r>
              <a:rPr lang="en-US" sz="2100" dirty="0"/>
              <a:t>.  </a:t>
            </a:r>
          </a:p>
          <a:p>
            <a:pPr lvl="1">
              <a:spcBef>
                <a:spcPts val="450"/>
              </a:spcBef>
            </a:pPr>
            <a:r>
              <a:rPr lang="en-US" sz="2100" dirty="0" err="1"/>
              <a:t>Phát</a:t>
            </a:r>
            <a:r>
              <a:rPr lang="en-US" sz="2100" dirty="0"/>
              <a:t> </a:t>
            </a:r>
            <a:r>
              <a:rPr lang="en-US" sz="2100" dirty="0" err="1"/>
              <a:t>triển</a:t>
            </a:r>
            <a:r>
              <a:rPr lang="en-US" sz="2100" dirty="0"/>
              <a:t> </a:t>
            </a:r>
            <a:r>
              <a:rPr lang="en-US" sz="2100" dirty="0" err="1"/>
              <a:t>định</a:t>
            </a:r>
            <a:r>
              <a:rPr lang="en-US" sz="2100" dirty="0"/>
              <a:t> </a:t>
            </a:r>
            <a:r>
              <a:rPr lang="en-US" sz="2100" dirty="0" err="1"/>
              <a:t>hướng</a:t>
            </a:r>
            <a:r>
              <a:rPr lang="en-US" sz="2100" dirty="0"/>
              <a:t> </a:t>
            </a:r>
            <a:r>
              <a:rPr lang="en-US" sz="2100" dirty="0" err="1"/>
              <a:t>nghề</a:t>
            </a:r>
            <a:r>
              <a:rPr lang="en-US" sz="2100" dirty="0"/>
              <a:t> </a:t>
            </a:r>
            <a:r>
              <a:rPr lang="en-US" sz="2100" dirty="0" err="1"/>
              <a:t>nghiệp</a:t>
            </a:r>
            <a:r>
              <a:rPr lang="en-US" sz="2100" dirty="0"/>
              <a:t> </a:t>
            </a:r>
          </a:p>
          <a:p>
            <a:pPr lvl="1">
              <a:spcBef>
                <a:spcPts val="450"/>
              </a:spcBef>
            </a:pPr>
            <a:r>
              <a:rPr lang="en-US" sz="2100" dirty="0" err="1"/>
              <a:t>Tổ</a:t>
            </a:r>
            <a:r>
              <a:rPr lang="en-US" sz="2100" dirty="0"/>
              <a:t> </a:t>
            </a:r>
            <a:r>
              <a:rPr lang="en-US" sz="2100" dirty="0" err="1"/>
              <a:t>chức</a:t>
            </a:r>
            <a:r>
              <a:rPr lang="en-US" sz="2100" dirty="0"/>
              <a:t> </a:t>
            </a:r>
            <a:r>
              <a:rPr lang="en-US" sz="2100" dirty="0" err="1"/>
              <a:t>các</a:t>
            </a:r>
            <a:r>
              <a:rPr lang="en-US" sz="2100" dirty="0"/>
              <a:t> </a:t>
            </a:r>
            <a:r>
              <a:rPr lang="en-US" sz="2100" dirty="0" err="1"/>
              <a:t>hình</a:t>
            </a:r>
            <a:r>
              <a:rPr lang="en-US" sz="2100" dirty="0"/>
              <a:t> </a:t>
            </a:r>
            <a:r>
              <a:rPr lang="en-US" sz="2100" dirty="0" err="1"/>
              <a:t>thức</a:t>
            </a:r>
            <a:r>
              <a:rPr lang="en-US" sz="2100" dirty="0"/>
              <a:t> </a:t>
            </a:r>
            <a:r>
              <a:rPr lang="en-US" sz="2100" dirty="0" err="1"/>
              <a:t>giao</a:t>
            </a:r>
            <a:r>
              <a:rPr lang="en-US" sz="2100" dirty="0"/>
              <a:t> </a:t>
            </a:r>
            <a:r>
              <a:rPr lang="en-US" sz="2100" dirty="0" err="1"/>
              <a:t>tiếp</a:t>
            </a:r>
            <a:r>
              <a:rPr lang="en-US" sz="2100" dirty="0"/>
              <a:t> </a:t>
            </a:r>
            <a:r>
              <a:rPr lang="en-US" sz="2100" dirty="0" err="1"/>
              <a:t>và</a:t>
            </a:r>
            <a:r>
              <a:rPr lang="en-US" sz="2100" dirty="0"/>
              <a:t> </a:t>
            </a:r>
            <a:r>
              <a:rPr lang="en-US" sz="2100" dirty="0" err="1"/>
              <a:t>truyền</a:t>
            </a:r>
            <a:r>
              <a:rPr lang="en-US" sz="2100" dirty="0"/>
              <a:t> </a:t>
            </a:r>
            <a:r>
              <a:rPr lang="en-US" sz="2100" dirty="0" err="1"/>
              <a:t>thông</a:t>
            </a:r>
            <a:r>
              <a:rPr lang="en-US" sz="2100" dirty="0"/>
              <a:t> </a:t>
            </a:r>
            <a:r>
              <a:rPr lang="en-US" sz="2100" dirty="0" err="1"/>
              <a:t>rõ</a:t>
            </a:r>
            <a:r>
              <a:rPr lang="en-US" sz="2100" dirty="0"/>
              <a:t> </a:t>
            </a:r>
            <a:r>
              <a:rPr lang="en-US" sz="2100" dirty="0" err="1"/>
              <a:t>ràng</a:t>
            </a:r>
            <a:endParaRPr lang="en-US" sz="2100" dirty="0"/>
          </a:p>
          <a:p>
            <a:pPr lvl="1">
              <a:spcBef>
                <a:spcPts val="450"/>
              </a:spcBef>
            </a:pPr>
            <a:r>
              <a:rPr lang="en-US" sz="2100" dirty="0" err="1"/>
              <a:t>Lựa</a:t>
            </a:r>
            <a:r>
              <a:rPr lang="en-US" sz="2100" dirty="0"/>
              <a:t> </a:t>
            </a:r>
            <a:r>
              <a:rPr lang="en-US" sz="2100" dirty="0" err="1"/>
              <a:t>chọn</a:t>
            </a:r>
            <a:r>
              <a:rPr lang="en-US" sz="2100" dirty="0"/>
              <a:t> </a:t>
            </a:r>
            <a:r>
              <a:rPr lang="en-US" sz="2100" dirty="0" err="1"/>
              <a:t>ngôn</a:t>
            </a:r>
            <a:r>
              <a:rPr lang="en-US" sz="2100" dirty="0"/>
              <a:t> </a:t>
            </a:r>
            <a:r>
              <a:rPr lang="en-US" sz="2100" dirty="0" err="1"/>
              <a:t>ngữ</a:t>
            </a:r>
            <a:r>
              <a:rPr lang="en-US" sz="2100" dirty="0"/>
              <a:t> </a:t>
            </a:r>
            <a:r>
              <a:rPr lang="en-US" sz="2100" dirty="0" err="1"/>
              <a:t>và</a:t>
            </a:r>
            <a:r>
              <a:rPr lang="en-US" sz="2100" dirty="0"/>
              <a:t> </a:t>
            </a:r>
            <a:r>
              <a:rPr lang="en-US" sz="2100" dirty="0" err="1"/>
              <a:t>công</a:t>
            </a:r>
            <a:r>
              <a:rPr lang="en-US" sz="2100" dirty="0"/>
              <a:t> </a:t>
            </a:r>
            <a:r>
              <a:rPr lang="en-US" sz="2100" dirty="0" err="1"/>
              <a:t>cụ</a:t>
            </a:r>
            <a:r>
              <a:rPr lang="en-US" sz="2100" dirty="0"/>
              <a:t> </a:t>
            </a:r>
            <a:r>
              <a:rPr lang="en-US" sz="2100" dirty="0" err="1"/>
              <a:t>phù</a:t>
            </a:r>
            <a:r>
              <a:rPr lang="en-US" sz="2100" dirty="0"/>
              <a:t> </a:t>
            </a:r>
            <a:r>
              <a:rPr lang="en-US" sz="2100" dirty="0" err="1"/>
              <a:t>hợp</a:t>
            </a:r>
            <a:endParaRPr lang="en-US" sz="2100"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70</a:t>
            </a:fld>
            <a:endParaRPr lang="en-US" altLang="en-US"/>
          </a:p>
        </p:txBody>
      </p:sp>
    </p:spTree>
    <p:extLst>
      <p:ext uri="{BB962C8B-B14F-4D97-AF65-F5344CB8AC3E}">
        <p14:creationId xmlns:p14="http://schemas.microsoft.com/office/powerpoint/2010/main" val="1800473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228600" y="1066800"/>
            <a:ext cx="8534400" cy="5791200"/>
          </a:xfrm>
        </p:spPr>
        <p:txBody>
          <a:bodyPr lIns="182880" tIns="91440"/>
          <a:lstStyle/>
          <a:p>
            <a:pPr marL="0" indent="0" algn="just">
              <a:lnSpc>
                <a:spcPct val="120000"/>
              </a:lnSpc>
              <a:spcBef>
                <a:spcPts val="0"/>
              </a:spcBef>
              <a:buNone/>
            </a:pPr>
            <a:r>
              <a:rPr lang="en-US" sz="2300" b="1" dirty="0" err="1"/>
              <a:t>Các</a:t>
            </a:r>
            <a:r>
              <a:rPr lang="en-US" sz="2300" b="1" dirty="0"/>
              <a:t> </a:t>
            </a:r>
            <a:r>
              <a:rPr lang="en-US" sz="2300" b="1" dirty="0" err="1"/>
              <a:t>mô</a:t>
            </a:r>
            <a:r>
              <a:rPr lang="en-US" sz="2300" b="1" dirty="0"/>
              <a:t> </a:t>
            </a:r>
            <a:r>
              <a:rPr lang="en-US" sz="2300" b="1" dirty="0" err="1"/>
              <a:t>hình</a:t>
            </a:r>
            <a:r>
              <a:rPr lang="en-US" sz="2300" b="1" dirty="0"/>
              <a:t> </a:t>
            </a:r>
            <a:r>
              <a:rPr lang="en-US" sz="2300" b="1" dirty="0" err="1"/>
              <a:t>phát</a:t>
            </a:r>
            <a:r>
              <a:rPr lang="en-US" sz="2300" b="1" dirty="0"/>
              <a:t> </a:t>
            </a:r>
            <a:r>
              <a:rPr lang="en-US" sz="2300" b="1" dirty="0" err="1"/>
              <a:t>triển</a:t>
            </a:r>
            <a:r>
              <a:rPr lang="en-US" sz="2300" b="1" dirty="0"/>
              <a:t> QLDA</a:t>
            </a:r>
          </a:p>
          <a:p>
            <a:pPr marL="457200" indent="-457200" algn="just">
              <a:lnSpc>
                <a:spcPct val="120000"/>
              </a:lnSpc>
              <a:spcBef>
                <a:spcPts val="0"/>
              </a:spcBef>
              <a:buFont typeface="+mj-lt"/>
              <a:buAutoNum type="arabicPeriod"/>
            </a:pPr>
            <a:r>
              <a:rPr lang="en-US" sz="2300" b="1" dirty="0" err="1"/>
              <a:t>Mô</a:t>
            </a:r>
            <a:r>
              <a:rPr lang="en-US" sz="2300" b="1" dirty="0"/>
              <a:t> </a:t>
            </a:r>
            <a:r>
              <a:rPr lang="en-US" sz="2300" b="1" dirty="0" err="1"/>
              <a:t>hình</a:t>
            </a:r>
            <a:r>
              <a:rPr lang="en-US" sz="2300" b="1" dirty="0"/>
              <a:t> </a:t>
            </a:r>
            <a:r>
              <a:rPr lang="en-US" sz="2300" b="1" dirty="0" err="1"/>
              <a:t>thác</a:t>
            </a:r>
            <a:r>
              <a:rPr lang="en-US" sz="2300" b="1" dirty="0"/>
              <a:t> </a:t>
            </a:r>
            <a:r>
              <a:rPr lang="en-US" sz="2300" b="1" dirty="0" err="1"/>
              <a:t>nước</a:t>
            </a:r>
            <a:r>
              <a:rPr lang="en-US" sz="2300" b="1" dirty="0"/>
              <a:t> (Water fall)</a:t>
            </a:r>
          </a:p>
          <a:p>
            <a:pPr marL="457200" indent="-457200">
              <a:lnSpc>
                <a:spcPct val="120000"/>
              </a:lnSpc>
              <a:spcBef>
                <a:spcPts val="0"/>
              </a:spcBef>
              <a:buFont typeface="+mj-lt"/>
              <a:buAutoNum type="arabicPeriod"/>
            </a:pPr>
            <a:r>
              <a:rPr lang="en-US" sz="2300" b="1" dirty="0">
                <a:solidFill>
                  <a:schemeClr val="bg1"/>
                </a:solidFill>
              </a:rPr>
              <a:t>) </a:t>
            </a:r>
          </a:p>
          <a:p>
            <a:pPr marL="457200" indent="-457200" algn="just">
              <a:lnSpc>
                <a:spcPct val="120000"/>
              </a:lnSpc>
              <a:spcBef>
                <a:spcPts val="0"/>
              </a:spcBef>
              <a:buFont typeface="+mj-lt"/>
              <a:buAutoNum type="arabicPeriod"/>
            </a:pPr>
            <a:endParaRPr lang="vi-VN" sz="23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71</a:t>
            </a:fld>
            <a:endParaRPr lang="en-US" altLang="en-US"/>
          </a:p>
        </p:txBody>
      </p:sp>
      <p:pic>
        <p:nvPicPr>
          <p:cNvPr id="3" name="Picture 2">
            <a:extLst>
              <a:ext uri="{FF2B5EF4-FFF2-40B4-BE49-F238E27FC236}">
                <a16:creationId xmlns:a16="http://schemas.microsoft.com/office/drawing/2014/main" id="{84454222-E0A8-420E-AE13-950F5A5C8F14}"/>
              </a:ext>
            </a:extLst>
          </p:cNvPr>
          <p:cNvPicPr>
            <a:picLocks noChangeAspect="1"/>
          </p:cNvPicPr>
          <p:nvPr/>
        </p:nvPicPr>
        <p:blipFill>
          <a:blip r:embed="rId4"/>
          <a:stretch>
            <a:fillRect/>
          </a:stretch>
        </p:blipFill>
        <p:spPr>
          <a:xfrm>
            <a:off x="0" y="1981200"/>
            <a:ext cx="4267796" cy="4876800"/>
          </a:xfrm>
          <a:prstGeom prst="rect">
            <a:avLst/>
          </a:prstGeom>
        </p:spPr>
      </p:pic>
      <p:pic>
        <p:nvPicPr>
          <p:cNvPr id="7" name="Picture 2">
            <a:extLst>
              <a:ext uri="{FF2B5EF4-FFF2-40B4-BE49-F238E27FC236}">
                <a16:creationId xmlns:a16="http://schemas.microsoft.com/office/drawing/2014/main" id="{B612BE5C-0069-49BE-ACDB-D70E06928F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095" t="46264" r="51563" b="27480"/>
          <a:stretch/>
        </p:blipFill>
        <p:spPr bwMode="auto">
          <a:xfrm>
            <a:off x="3809999" y="2045118"/>
            <a:ext cx="5117123" cy="4203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532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228600" y="1066800"/>
            <a:ext cx="8534400" cy="5791200"/>
          </a:xfrm>
        </p:spPr>
        <p:txBody>
          <a:bodyPr lIns="182880" tIns="91440"/>
          <a:lstStyle/>
          <a:p>
            <a:pPr marL="0" indent="0" algn="just">
              <a:lnSpc>
                <a:spcPct val="120000"/>
              </a:lnSpc>
              <a:spcBef>
                <a:spcPts val="0"/>
              </a:spcBef>
              <a:buNone/>
            </a:pPr>
            <a:r>
              <a:rPr lang="en-US" sz="2300" b="1" dirty="0" err="1"/>
              <a:t>Vòng</a:t>
            </a:r>
            <a:r>
              <a:rPr lang="en-US" sz="2300" b="1" dirty="0"/>
              <a:t> </a:t>
            </a:r>
            <a:r>
              <a:rPr lang="en-US" sz="2300" b="1" dirty="0" err="1"/>
              <a:t>đời</a:t>
            </a:r>
            <a:r>
              <a:rPr lang="en-US" sz="2300" b="1" dirty="0"/>
              <a:t> </a:t>
            </a:r>
            <a:r>
              <a:rPr lang="en-US" sz="2300" b="1" dirty="0" err="1"/>
              <a:t>phát</a:t>
            </a:r>
            <a:r>
              <a:rPr lang="en-US" sz="2300" b="1" dirty="0"/>
              <a:t> </a:t>
            </a:r>
            <a:r>
              <a:rPr lang="en-US" sz="2300" b="1" dirty="0" err="1"/>
              <a:t>triển</a:t>
            </a:r>
            <a:r>
              <a:rPr lang="en-US" sz="2300" b="1" dirty="0"/>
              <a:t> </a:t>
            </a:r>
            <a:r>
              <a:rPr lang="en-US" sz="2300" b="1" dirty="0" err="1"/>
              <a:t>của</a:t>
            </a:r>
            <a:r>
              <a:rPr lang="en-US" sz="2300" b="1" dirty="0"/>
              <a:t> QLDA HTTT: </a:t>
            </a:r>
            <a:r>
              <a:rPr lang="en-US" sz="2300" b="1" dirty="0" err="1"/>
              <a:t>các</a:t>
            </a:r>
            <a:r>
              <a:rPr lang="en-US" sz="2300" b="1" dirty="0"/>
              <a:t> </a:t>
            </a:r>
            <a:r>
              <a:rPr lang="en-US" sz="2300" b="1" dirty="0" err="1"/>
              <a:t>mô</a:t>
            </a:r>
            <a:r>
              <a:rPr lang="en-US" sz="2300" b="1" dirty="0"/>
              <a:t> </a:t>
            </a:r>
            <a:r>
              <a:rPr lang="en-US" sz="2300" b="1" dirty="0" err="1"/>
              <a:t>hình</a:t>
            </a:r>
            <a:r>
              <a:rPr lang="en-US" sz="2300" b="1" dirty="0"/>
              <a:t> </a:t>
            </a:r>
            <a:r>
              <a:rPr lang="en-US" sz="2300" b="1" dirty="0" err="1"/>
              <a:t>phát</a:t>
            </a:r>
            <a:r>
              <a:rPr lang="en-US" sz="2300" b="1" dirty="0"/>
              <a:t> </a:t>
            </a:r>
            <a:r>
              <a:rPr lang="en-US" sz="2300" b="1" dirty="0" err="1"/>
              <a:t>triển</a:t>
            </a:r>
            <a:endParaRPr lang="en-US" sz="2300" b="1" dirty="0"/>
          </a:p>
          <a:p>
            <a:pPr marL="0" indent="0" algn="just">
              <a:lnSpc>
                <a:spcPct val="120000"/>
              </a:lnSpc>
              <a:spcBef>
                <a:spcPts val="0"/>
              </a:spcBef>
              <a:buNone/>
            </a:pPr>
            <a:r>
              <a:rPr lang="en-US" sz="2300" b="1" dirty="0"/>
              <a:t>2. </a:t>
            </a:r>
            <a:r>
              <a:rPr lang="en-US" sz="2300" b="1" dirty="0" err="1"/>
              <a:t>Mô</a:t>
            </a:r>
            <a:r>
              <a:rPr lang="en-US" sz="2300" b="1" dirty="0"/>
              <a:t> </a:t>
            </a:r>
            <a:r>
              <a:rPr lang="en-US" sz="2300" b="1" dirty="0" err="1"/>
              <a:t>hình</a:t>
            </a:r>
            <a:r>
              <a:rPr lang="en-US" sz="2300" b="1" dirty="0"/>
              <a:t> </a:t>
            </a:r>
            <a:r>
              <a:rPr lang="en-US" sz="2300" b="1" dirty="0" err="1"/>
              <a:t>chữ</a:t>
            </a:r>
            <a:r>
              <a:rPr lang="en-US" sz="2300" b="1" dirty="0"/>
              <a:t> b (The ‘b’ model)</a:t>
            </a:r>
          </a:p>
          <a:p>
            <a:pPr marL="457200" indent="-457200">
              <a:lnSpc>
                <a:spcPct val="120000"/>
              </a:lnSpc>
              <a:spcBef>
                <a:spcPts val="0"/>
              </a:spcBef>
              <a:buFont typeface="+mj-lt"/>
              <a:buAutoNum type="arabicPeriod"/>
            </a:pPr>
            <a:r>
              <a:rPr lang="en-US" sz="2300" b="1" dirty="0">
                <a:solidFill>
                  <a:schemeClr val="bg1"/>
                </a:solidFill>
              </a:rPr>
              <a:t>) </a:t>
            </a:r>
          </a:p>
          <a:p>
            <a:pPr marL="457200" indent="-457200" algn="just">
              <a:lnSpc>
                <a:spcPct val="120000"/>
              </a:lnSpc>
              <a:spcBef>
                <a:spcPts val="0"/>
              </a:spcBef>
              <a:buFont typeface="+mj-lt"/>
              <a:buAutoNum type="arabicPeriod"/>
            </a:pPr>
            <a:endParaRPr lang="vi-VN" sz="23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72</a:t>
            </a:fld>
            <a:endParaRPr lang="en-US" altLang="en-US"/>
          </a:p>
        </p:txBody>
      </p:sp>
      <p:pic>
        <p:nvPicPr>
          <p:cNvPr id="4" name="Picture 3">
            <a:extLst>
              <a:ext uri="{FF2B5EF4-FFF2-40B4-BE49-F238E27FC236}">
                <a16:creationId xmlns:a16="http://schemas.microsoft.com/office/drawing/2014/main" id="{7430FDEC-E1FB-4A96-97C0-D6D6EAD58DC8}"/>
              </a:ext>
            </a:extLst>
          </p:cNvPr>
          <p:cNvPicPr>
            <a:picLocks noChangeAspect="1"/>
          </p:cNvPicPr>
          <p:nvPr/>
        </p:nvPicPr>
        <p:blipFill>
          <a:blip r:embed="rId4"/>
          <a:stretch>
            <a:fillRect/>
          </a:stretch>
        </p:blipFill>
        <p:spPr>
          <a:xfrm>
            <a:off x="1961785" y="1989062"/>
            <a:ext cx="5220429" cy="4868938"/>
          </a:xfrm>
          <a:prstGeom prst="rect">
            <a:avLst/>
          </a:prstGeom>
        </p:spPr>
      </p:pic>
    </p:spTree>
    <p:extLst>
      <p:ext uri="{BB962C8B-B14F-4D97-AF65-F5344CB8AC3E}">
        <p14:creationId xmlns:p14="http://schemas.microsoft.com/office/powerpoint/2010/main" val="1708363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304800" y="924910"/>
            <a:ext cx="8534400" cy="5791200"/>
          </a:xfrm>
        </p:spPr>
        <p:txBody>
          <a:bodyPr lIns="182880" tIns="91440"/>
          <a:lstStyle/>
          <a:p>
            <a:pPr marL="0" indent="0" algn="just">
              <a:lnSpc>
                <a:spcPct val="120000"/>
              </a:lnSpc>
              <a:spcBef>
                <a:spcPts val="0"/>
              </a:spcBef>
              <a:buNone/>
            </a:pPr>
            <a:r>
              <a:rPr lang="en-US" sz="2300" b="1" dirty="0" err="1"/>
              <a:t>Các</a:t>
            </a:r>
            <a:r>
              <a:rPr lang="en-US" sz="2300" b="1" dirty="0"/>
              <a:t> </a:t>
            </a:r>
            <a:r>
              <a:rPr lang="en-US" sz="2300" b="1" dirty="0" err="1"/>
              <a:t>mô</a:t>
            </a:r>
            <a:r>
              <a:rPr lang="en-US" sz="2300" b="1" dirty="0"/>
              <a:t> </a:t>
            </a:r>
            <a:r>
              <a:rPr lang="en-US" sz="2300" b="1" dirty="0" err="1"/>
              <a:t>hình</a:t>
            </a:r>
            <a:r>
              <a:rPr lang="en-US" sz="2300" b="1" dirty="0"/>
              <a:t> </a:t>
            </a:r>
            <a:r>
              <a:rPr lang="en-US" sz="2300" b="1" dirty="0" err="1"/>
              <a:t>phát</a:t>
            </a:r>
            <a:r>
              <a:rPr lang="en-US" sz="2300" b="1" dirty="0"/>
              <a:t> </a:t>
            </a:r>
            <a:r>
              <a:rPr lang="en-US" sz="2300" b="1" dirty="0" err="1"/>
              <a:t>triển</a:t>
            </a:r>
            <a:r>
              <a:rPr lang="en-US" sz="2300" b="1" dirty="0"/>
              <a:t>- 3. </a:t>
            </a:r>
            <a:r>
              <a:rPr lang="en-US" sz="2300" b="1" dirty="0" err="1"/>
              <a:t>Mô</a:t>
            </a:r>
            <a:r>
              <a:rPr lang="en-US" sz="2300" b="1" dirty="0"/>
              <a:t> </a:t>
            </a:r>
            <a:r>
              <a:rPr lang="en-US" sz="2300" b="1" dirty="0" err="1"/>
              <a:t>hình</a:t>
            </a:r>
            <a:r>
              <a:rPr lang="en-US" sz="2300" b="1" dirty="0"/>
              <a:t> </a:t>
            </a:r>
            <a:r>
              <a:rPr lang="en-US" sz="2300" b="1" dirty="0" err="1"/>
              <a:t>gia</a:t>
            </a:r>
            <a:r>
              <a:rPr lang="en-US" sz="2300" b="1" dirty="0"/>
              <a:t> </a:t>
            </a:r>
            <a:r>
              <a:rPr lang="en-US" sz="2300" b="1" dirty="0" err="1"/>
              <a:t>tăng</a:t>
            </a:r>
            <a:r>
              <a:rPr lang="en-US" sz="2300" b="1" dirty="0"/>
              <a:t> (</a:t>
            </a:r>
            <a:r>
              <a:rPr lang="en-US" sz="2400" dirty="0"/>
              <a:t>The incremental model</a:t>
            </a:r>
            <a:r>
              <a:rPr lang="en-US" sz="2300" b="1" dirty="0"/>
              <a:t>) – </a:t>
            </a:r>
            <a:r>
              <a:rPr lang="en-US" sz="2300" b="1" dirty="0" err="1"/>
              <a:t>Mô</a:t>
            </a:r>
            <a:r>
              <a:rPr lang="en-US" sz="2300" b="1" dirty="0"/>
              <a:t> </a:t>
            </a:r>
            <a:r>
              <a:rPr lang="en-US" sz="2300" b="1" dirty="0" err="1"/>
              <a:t>hình</a:t>
            </a:r>
            <a:r>
              <a:rPr lang="en-US" sz="2300" b="1" dirty="0"/>
              <a:t> </a:t>
            </a:r>
            <a:r>
              <a:rPr lang="en-US" sz="2300" b="1" dirty="0" err="1"/>
              <a:t>chữ</a:t>
            </a:r>
            <a:r>
              <a:rPr lang="en-US" sz="2300" b="1" dirty="0"/>
              <a:t> V</a:t>
            </a:r>
          </a:p>
          <a:p>
            <a:pPr marL="457200" indent="-457200">
              <a:lnSpc>
                <a:spcPct val="120000"/>
              </a:lnSpc>
              <a:spcBef>
                <a:spcPts val="0"/>
              </a:spcBef>
              <a:buFont typeface="+mj-lt"/>
              <a:buAutoNum type="arabicPeriod"/>
            </a:pPr>
            <a:r>
              <a:rPr lang="en-US" sz="2300" b="1" dirty="0">
                <a:solidFill>
                  <a:schemeClr val="bg1"/>
                </a:solidFill>
              </a:rPr>
              <a:t>) </a:t>
            </a:r>
          </a:p>
          <a:p>
            <a:pPr marL="457200" indent="-457200" algn="just">
              <a:lnSpc>
                <a:spcPct val="120000"/>
              </a:lnSpc>
              <a:spcBef>
                <a:spcPts val="0"/>
              </a:spcBef>
              <a:buFont typeface="+mj-lt"/>
              <a:buAutoNum type="arabicPeriod"/>
            </a:pPr>
            <a:endParaRPr lang="vi-VN" sz="23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73</a:t>
            </a:fld>
            <a:endParaRPr lang="en-US" altLang="en-US"/>
          </a:p>
        </p:txBody>
      </p:sp>
      <p:pic>
        <p:nvPicPr>
          <p:cNvPr id="3" name="Picture 2">
            <a:extLst>
              <a:ext uri="{FF2B5EF4-FFF2-40B4-BE49-F238E27FC236}">
                <a16:creationId xmlns:a16="http://schemas.microsoft.com/office/drawing/2014/main" id="{094D7C31-5338-4A11-9A1A-A0128551E2A9}"/>
              </a:ext>
            </a:extLst>
          </p:cNvPr>
          <p:cNvPicPr>
            <a:picLocks noChangeAspect="1"/>
          </p:cNvPicPr>
          <p:nvPr/>
        </p:nvPicPr>
        <p:blipFill>
          <a:blip r:embed="rId4"/>
          <a:stretch>
            <a:fillRect/>
          </a:stretch>
        </p:blipFill>
        <p:spPr>
          <a:xfrm>
            <a:off x="-23925" y="1826212"/>
            <a:ext cx="3986325" cy="5031788"/>
          </a:xfrm>
          <a:prstGeom prst="rect">
            <a:avLst/>
          </a:prstGeom>
        </p:spPr>
      </p:pic>
      <p:pic>
        <p:nvPicPr>
          <p:cNvPr id="7" name="Picture 2">
            <a:extLst>
              <a:ext uri="{FF2B5EF4-FFF2-40B4-BE49-F238E27FC236}">
                <a16:creationId xmlns:a16="http://schemas.microsoft.com/office/drawing/2014/main" id="{FE6F67D2-48AA-4A3C-A2B7-3B54F05A74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720" t="46032" r="9524" b="25199"/>
          <a:stretch/>
        </p:blipFill>
        <p:spPr bwMode="auto">
          <a:xfrm>
            <a:off x="3962400" y="1826212"/>
            <a:ext cx="5181600" cy="503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298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74</a:t>
            </a:fld>
            <a:endParaRPr lang="en-US" altLang="en-US"/>
          </a:p>
        </p:txBody>
      </p:sp>
      <p:pic>
        <p:nvPicPr>
          <p:cNvPr id="5" name="Picture 4">
            <a:extLst>
              <a:ext uri="{FF2B5EF4-FFF2-40B4-BE49-F238E27FC236}">
                <a16:creationId xmlns:a16="http://schemas.microsoft.com/office/drawing/2014/main" id="{6E67DB69-F575-4ACA-8074-20EAA9BA5A2A}"/>
              </a:ext>
            </a:extLst>
          </p:cNvPr>
          <p:cNvPicPr>
            <a:picLocks noChangeAspect="1"/>
          </p:cNvPicPr>
          <p:nvPr/>
        </p:nvPicPr>
        <p:blipFill>
          <a:blip r:embed="rId4"/>
          <a:stretch>
            <a:fillRect/>
          </a:stretch>
        </p:blipFill>
        <p:spPr>
          <a:xfrm>
            <a:off x="2590801" y="1066801"/>
            <a:ext cx="4800599" cy="5425966"/>
          </a:xfrm>
          <a:prstGeom prst="rect">
            <a:avLst/>
          </a:prstGeom>
        </p:spPr>
      </p:pic>
    </p:spTree>
    <p:extLst>
      <p:ext uri="{BB962C8B-B14F-4D97-AF65-F5344CB8AC3E}">
        <p14:creationId xmlns:p14="http://schemas.microsoft.com/office/powerpoint/2010/main" val="2230431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304800" y="881743"/>
            <a:ext cx="8534400" cy="5791200"/>
          </a:xfrm>
        </p:spPr>
        <p:txBody>
          <a:bodyPr lIns="182880" tIns="91440"/>
          <a:lstStyle/>
          <a:p>
            <a:pPr marL="0" indent="0" algn="just">
              <a:lnSpc>
                <a:spcPct val="120000"/>
              </a:lnSpc>
              <a:spcBef>
                <a:spcPts val="0"/>
              </a:spcBef>
              <a:buNone/>
            </a:pPr>
            <a:r>
              <a:rPr lang="en-US" sz="2300" b="1" dirty="0" err="1"/>
              <a:t>Vòng</a:t>
            </a:r>
            <a:r>
              <a:rPr lang="en-US" sz="2300" b="1" dirty="0"/>
              <a:t> </a:t>
            </a:r>
            <a:r>
              <a:rPr lang="en-US" sz="2300" b="1" dirty="0" err="1"/>
              <a:t>đời</a:t>
            </a:r>
            <a:r>
              <a:rPr lang="en-US" sz="2300" b="1" dirty="0"/>
              <a:t> </a:t>
            </a:r>
            <a:r>
              <a:rPr lang="en-US" sz="2300" b="1" dirty="0" err="1"/>
              <a:t>phát</a:t>
            </a:r>
            <a:r>
              <a:rPr lang="en-US" sz="2300" b="1" dirty="0"/>
              <a:t> </a:t>
            </a:r>
            <a:r>
              <a:rPr lang="en-US" sz="2300" b="1" dirty="0" err="1"/>
              <a:t>triển</a:t>
            </a:r>
            <a:r>
              <a:rPr lang="en-US" sz="2300" b="1" dirty="0"/>
              <a:t> </a:t>
            </a:r>
            <a:r>
              <a:rPr lang="en-US" sz="2300" b="1" dirty="0" err="1"/>
              <a:t>của</a:t>
            </a:r>
            <a:r>
              <a:rPr lang="en-US" sz="2300" b="1" dirty="0"/>
              <a:t> QLDA HTTT: </a:t>
            </a:r>
            <a:r>
              <a:rPr lang="en-US" sz="2300" b="1" dirty="0" err="1"/>
              <a:t>các</a:t>
            </a:r>
            <a:r>
              <a:rPr lang="en-US" sz="2300" b="1" dirty="0"/>
              <a:t> </a:t>
            </a:r>
            <a:r>
              <a:rPr lang="en-US" sz="2300" b="1" dirty="0" err="1"/>
              <a:t>mô</a:t>
            </a:r>
            <a:r>
              <a:rPr lang="en-US" sz="2300" b="1" dirty="0"/>
              <a:t> </a:t>
            </a:r>
            <a:r>
              <a:rPr lang="en-US" sz="2300" b="1" dirty="0" err="1"/>
              <a:t>hình</a:t>
            </a:r>
            <a:r>
              <a:rPr lang="en-US" sz="2300" b="1" dirty="0"/>
              <a:t> </a:t>
            </a:r>
            <a:r>
              <a:rPr lang="en-US" sz="2300" b="1" dirty="0" err="1"/>
              <a:t>phát</a:t>
            </a:r>
            <a:r>
              <a:rPr lang="en-US" sz="2300" b="1" dirty="0"/>
              <a:t> </a:t>
            </a:r>
            <a:r>
              <a:rPr lang="en-US" sz="2300" b="1" dirty="0" err="1"/>
              <a:t>triển</a:t>
            </a:r>
            <a:endParaRPr lang="en-US" sz="2300" b="1" dirty="0"/>
          </a:p>
          <a:p>
            <a:pPr marL="0" indent="0" algn="just">
              <a:lnSpc>
                <a:spcPct val="120000"/>
              </a:lnSpc>
              <a:spcBef>
                <a:spcPts val="0"/>
              </a:spcBef>
              <a:buNone/>
            </a:pPr>
            <a:r>
              <a:rPr lang="en-US" sz="2300" b="1" dirty="0"/>
              <a:t>4. </a:t>
            </a:r>
            <a:r>
              <a:rPr lang="en-US" sz="2300" b="1" dirty="0" err="1"/>
              <a:t>Mô</a:t>
            </a:r>
            <a:r>
              <a:rPr lang="en-US" sz="2300" b="1" dirty="0"/>
              <a:t> </a:t>
            </a:r>
            <a:r>
              <a:rPr lang="en-US" sz="2300" b="1" dirty="0" err="1"/>
              <a:t>hình</a:t>
            </a:r>
            <a:r>
              <a:rPr lang="en-US" sz="2300" b="1" dirty="0"/>
              <a:t> </a:t>
            </a:r>
            <a:r>
              <a:rPr lang="en-US" sz="2300" b="1" dirty="0" err="1"/>
              <a:t>xoắn</a:t>
            </a:r>
            <a:r>
              <a:rPr lang="en-US" sz="2300" b="1" dirty="0"/>
              <a:t> </a:t>
            </a:r>
            <a:r>
              <a:rPr lang="en-US" sz="2300" b="1" dirty="0" err="1"/>
              <a:t>ốc</a:t>
            </a:r>
            <a:r>
              <a:rPr lang="en-US" sz="2300" b="1" dirty="0"/>
              <a:t> (</a:t>
            </a:r>
            <a:r>
              <a:rPr lang="en-US" sz="2400" dirty="0"/>
              <a:t>The spiral model</a:t>
            </a:r>
            <a:r>
              <a:rPr lang="en-US" sz="2300" b="1" dirty="0"/>
              <a:t>)</a:t>
            </a:r>
          </a:p>
          <a:p>
            <a:pPr marL="457200" indent="-457200">
              <a:lnSpc>
                <a:spcPct val="120000"/>
              </a:lnSpc>
              <a:spcBef>
                <a:spcPts val="0"/>
              </a:spcBef>
              <a:buFont typeface="+mj-lt"/>
              <a:buAutoNum type="arabicPeriod"/>
            </a:pPr>
            <a:r>
              <a:rPr lang="en-US" sz="2300" b="1" dirty="0">
                <a:solidFill>
                  <a:schemeClr val="bg1"/>
                </a:solidFill>
              </a:rPr>
              <a:t>) </a:t>
            </a:r>
          </a:p>
          <a:p>
            <a:pPr marL="457200" indent="-457200" algn="just">
              <a:lnSpc>
                <a:spcPct val="120000"/>
              </a:lnSpc>
              <a:spcBef>
                <a:spcPts val="0"/>
              </a:spcBef>
              <a:buFont typeface="+mj-lt"/>
              <a:buAutoNum type="arabicPeriod"/>
            </a:pPr>
            <a:endParaRPr lang="vi-VN" sz="23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75</a:t>
            </a:fld>
            <a:endParaRPr lang="en-US" altLang="en-US"/>
          </a:p>
        </p:txBody>
      </p:sp>
      <p:pic>
        <p:nvPicPr>
          <p:cNvPr id="4" name="Picture 3">
            <a:extLst>
              <a:ext uri="{FF2B5EF4-FFF2-40B4-BE49-F238E27FC236}">
                <a16:creationId xmlns:a16="http://schemas.microsoft.com/office/drawing/2014/main" id="{1EA5F2D0-331B-4547-89E3-BD2A5EE49FEB}"/>
              </a:ext>
            </a:extLst>
          </p:cNvPr>
          <p:cNvPicPr>
            <a:picLocks noChangeAspect="1"/>
          </p:cNvPicPr>
          <p:nvPr/>
        </p:nvPicPr>
        <p:blipFill>
          <a:blip r:embed="rId4"/>
          <a:stretch>
            <a:fillRect/>
          </a:stretch>
        </p:blipFill>
        <p:spPr>
          <a:xfrm>
            <a:off x="1665400" y="1905000"/>
            <a:ext cx="5858693" cy="4931979"/>
          </a:xfrm>
          <a:prstGeom prst="rect">
            <a:avLst/>
          </a:prstGeom>
        </p:spPr>
      </p:pic>
    </p:spTree>
    <p:extLst>
      <p:ext uri="{BB962C8B-B14F-4D97-AF65-F5344CB8AC3E}">
        <p14:creationId xmlns:p14="http://schemas.microsoft.com/office/powerpoint/2010/main" val="986294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6" name="Rectangle 3"/>
          <p:cNvSpPr>
            <a:spLocks noGrp="1" noChangeArrowheads="1"/>
          </p:cNvSpPr>
          <p:nvPr>
            <p:ph idx="4294967295"/>
          </p:nvPr>
        </p:nvSpPr>
        <p:spPr>
          <a:xfrm>
            <a:off x="304800" y="881743"/>
            <a:ext cx="8534400" cy="5791200"/>
          </a:xfrm>
        </p:spPr>
        <p:txBody>
          <a:bodyPr lIns="182880" tIns="91440"/>
          <a:lstStyle/>
          <a:p>
            <a:pPr marL="0" indent="0" algn="just">
              <a:lnSpc>
                <a:spcPct val="120000"/>
              </a:lnSpc>
              <a:spcBef>
                <a:spcPts val="0"/>
              </a:spcBef>
              <a:buNone/>
            </a:pPr>
            <a:r>
              <a:rPr lang="en-US" sz="2300" b="1" dirty="0"/>
              <a:t>4. </a:t>
            </a:r>
            <a:r>
              <a:rPr lang="en-US" sz="2300" b="1" dirty="0" err="1"/>
              <a:t>Mô</a:t>
            </a:r>
            <a:r>
              <a:rPr lang="en-US" sz="2300" b="1" dirty="0"/>
              <a:t> </a:t>
            </a:r>
            <a:r>
              <a:rPr lang="en-US" sz="2300" b="1" dirty="0" err="1"/>
              <a:t>hình</a:t>
            </a:r>
            <a:r>
              <a:rPr lang="en-US" sz="2300" b="1" dirty="0"/>
              <a:t> </a:t>
            </a:r>
            <a:r>
              <a:rPr lang="en-US" sz="2300" b="1" dirty="0" err="1"/>
              <a:t>kiểu</a:t>
            </a:r>
            <a:r>
              <a:rPr lang="en-US" sz="2300" b="1" dirty="0"/>
              <a:t> </a:t>
            </a:r>
            <a:r>
              <a:rPr lang="en-US" sz="2300" b="1" dirty="0" err="1"/>
              <a:t>bản</a:t>
            </a:r>
            <a:r>
              <a:rPr lang="en-US" sz="2300" b="1" dirty="0"/>
              <a:t> </a:t>
            </a:r>
            <a:r>
              <a:rPr lang="en-US" sz="2300" b="1" dirty="0" err="1"/>
              <a:t>mẫu</a:t>
            </a:r>
            <a:endParaRPr lang="en-US" sz="2300" b="1" dirty="0"/>
          </a:p>
          <a:p>
            <a:pPr marL="457200" indent="-457200">
              <a:lnSpc>
                <a:spcPct val="120000"/>
              </a:lnSpc>
              <a:spcBef>
                <a:spcPts val="0"/>
              </a:spcBef>
              <a:buFont typeface="+mj-lt"/>
              <a:buAutoNum type="arabicPeriod"/>
            </a:pPr>
            <a:r>
              <a:rPr lang="en-US" sz="2300" b="1" dirty="0">
                <a:solidFill>
                  <a:schemeClr val="bg1"/>
                </a:solidFill>
              </a:rPr>
              <a:t>) </a:t>
            </a:r>
          </a:p>
          <a:p>
            <a:pPr marL="457200" indent="-457200" algn="just">
              <a:lnSpc>
                <a:spcPct val="120000"/>
              </a:lnSpc>
              <a:spcBef>
                <a:spcPts val="0"/>
              </a:spcBef>
              <a:buFont typeface="+mj-lt"/>
              <a:buAutoNum type="arabicPeriod"/>
            </a:pPr>
            <a:endParaRPr lang="vi-VN" sz="2300"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76</a:t>
            </a:fld>
            <a:endParaRPr lang="en-US" altLang="en-US"/>
          </a:p>
        </p:txBody>
      </p:sp>
      <p:pic>
        <p:nvPicPr>
          <p:cNvPr id="7" name="Picture 2">
            <a:extLst>
              <a:ext uri="{FF2B5EF4-FFF2-40B4-BE49-F238E27FC236}">
                <a16:creationId xmlns:a16="http://schemas.microsoft.com/office/drawing/2014/main" id="{AE791A3E-E2A5-4B5B-85DA-D0162D303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286" t="28968" r="50000" b="38492"/>
          <a:stretch/>
        </p:blipFill>
        <p:spPr bwMode="auto">
          <a:xfrm>
            <a:off x="838200" y="1600200"/>
            <a:ext cx="7391400" cy="4669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5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sz="2400" b="1" dirty="0" err="1">
                <a:solidFill>
                  <a:srgbClr val="0070C0"/>
                </a:solidFill>
              </a:rPr>
              <a:t>Các</a:t>
            </a:r>
            <a:r>
              <a:rPr lang="en-US" sz="2400" b="1" dirty="0">
                <a:solidFill>
                  <a:srgbClr val="0070C0"/>
                </a:solidFill>
              </a:rPr>
              <a:t> </a:t>
            </a:r>
            <a:r>
              <a:rPr lang="en-US" sz="2400" b="1" dirty="0" err="1">
                <a:solidFill>
                  <a:srgbClr val="0070C0"/>
                </a:solidFill>
              </a:rPr>
              <a:t>công</a:t>
            </a:r>
            <a:r>
              <a:rPr lang="en-US" sz="2400" b="1" dirty="0">
                <a:solidFill>
                  <a:srgbClr val="0070C0"/>
                </a:solidFill>
              </a:rPr>
              <a:t> </a:t>
            </a:r>
            <a:r>
              <a:rPr lang="en-US" sz="2400" b="1" dirty="0" err="1">
                <a:solidFill>
                  <a:srgbClr val="0070C0"/>
                </a:solidFill>
              </a:rPr>
              <a:t>cụ</a:t>
            </a:r>
            <a:r>
              <a:rPr lang="en-US" sz="2400" b="1" dirty="0">
                <a:solidFill>
                  <a:srgbClr val="0070C0"/>
                </a:solidFill>
              </a:rPr>
              <a:t> </a:t>
            </a:r>
            <a:r>
              <a:rPr lang="en-US" sz="2400" b="1" dirty="0" err="1">
                <a:solidFill>
                  <a:srgbClr val="0070C0"/>
                </a:solidFill>
              </a:rPr>
              <a:t>và</a:t>
            </a:r>
            <a:r>
              <a:rPr lang="en-US" sz="2400" b="1" dirty="0">
                <a:solidFill>
                  <a:srgbClr val="0070C0"/>
                </a:solidFill>
              </a:rPr>
              <a:t> </a:t>
            </a:r>
            <a:r>
              <a:rPr lang="en-US" sz="2400" b="1" dirty="0" err="1">
                <a:solidFill>
                  <a:srgbClr val="0070C0"/>
                </a:solidFill>
              </a:rPr>
              <a:t>kỹ</a:t>
            </a:r>
            <a:r>
              <a:rPr lang="en-US" sz="2400" b="1" dirty="0">
                <a:solidFill>
                  <a:srgbClr val="0070C0"/>
                </a:solidFill>
              </a:rPr>
              <a:t> </a:t>
            </a:r>
            <a:r>
              <a:rPr lang="en-US" sz="2400" b="1" dirty="0" err="1">
                <a:solidFill>
                  <a:srgbClr val="0070C0"/>
                </a:solidFill>
              </a:rPr>
              <a:t>thuật</a:t>
            </a:r>
            <a:r>
              <a:rPr lang="en-US" sz="2400" b="1" dirty="0">
                <a:solidFill>
                  <a:srgbClr val="0070C0"/>
                </a:solidFill>
              </a:rPr>
              <a:t> QLDA </a:t>
            </a:r>
          </a:p>
          <a:p>
            <a:r>
              <a:rPr lang="vi-VN" sz="2400" dirty="0"/>
              <a:t>Các công cụ và kỹ thuật QLDA hỗ trợ người quản lý dự án và nhóm dự án trong nhiều lĩnh vực của quản lý dự án. </a:t>
            </a:r>
          </a:p>
          <a:p>
            <a:pPr lvl="1"/>
            <a:r>
              <a:rPr lang="en-US" sz="2000" dirty="0" err="1"/>
              <a:t>Quản</a:t>
            </a:r>
            <a:r>
              <a:rPr lang="en-US" sz="2000" dirty="0"/>
              <a:t> </a:t>
            </a:r>
            <a:r>
              <a:rPr lang="en-US" sz="2000" dirty="0" err="1"/>
              <a:t>lý</a:t>
            </a:r>
            <a:r>
              <a:rPr lang="en-US" sz="2000" dirty="0"/>
              <a:t> </a:t>
            </a:r>
            <a:r>
              <a:rPr lang="en-US" sz="2000" dirty="0" err="1"/>
              <a:t>phạm</a:t>
            </a:r>
            <a:r>
              <a:rPr lang="en-US" sz="2000" dirty="0"/>
              <a:t> vi: </a:t>
            </a:r>
            <a:r>
              <a:rPr lang="en-US" sz="2000" dirty="0" err="1"/>
              <a:t>sử</a:t>
            </a:r>
            <a:r>
              <a:rPr lang="en-US" sz="2000" dirty="0"/>
              <a:t> </a:t>
            </a:r>
            <a:r>
              <a:rPr lang="en-US" sz="2000" dirty="0" err="1"/>
              <a:t>dụng</a:t>
            </a:r>
            <a:r>
              <a:rPr lang="en-US" sz="2000" dirty="0"/>
              <a:t> WSM(Weighted Scoring Model),.. </a:t>
            </a:r>
          </a:p>
          <a:p>
            <a:pPr lvl="1"/>
            <a:r>
              <a:rPr lang="vi-VN" sz="2000" dirty="0"/>
              <a:t>Quản lý thời gian: sử dụng sơ đồ Gantt,.. </a:t>
            </a:r>
          </a:p>
          <a:p>
            <a:pPr lvl="1"/>
            <a:r>
              <a:rPr lang="vi-VN" sz="2000" dirty="0"/>
              <a:t>Quản lý chi phí: sử dụng EVM (Earned Value Management),.. </a:t>
            </a:r>
            <a:r>
              <a:rPr lang="vi-VN" sz="2000"/>
              <a:t>ước lượng chi phí, các phần mềm về tài chính,.. </a:t>
            </a:r>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err="1">
                <a:solidFill>
                  <a:srgbClr val="C00000"/>
                </a:solidFill>
              </a:rPr>
              <a:t>Kiến</a:t>
            </a:r>
            <a:r>
              <a:rPr lang="en-US" sz="3600" b="1" dirty="0">
                <a:solidFill>
                  <a:srgbClr val="C00000"/>
                </a:solidFill>
              </a:rPr>
              <a:t> </a:t>
            </a:r>
            <a:r>
              <a:rPr lang="en-US" sz="3600" b="1" dirty="0" err="1">
                <a:solidFill>
                  <a:srgbClr val="C00000"/>
                </a:solidFill>
              </a:rPr>
              <a:t>thức</a:t>
            </a:r>
            <a:r>
              <a:rPr lang="vi-VN" sz="3600" b="1" dirty="0">
                <a:solidFill>
                  <a:srgbClr val="C00000"/>
                </a:solidFill>
              </a:rPr>
              <a:t> quản lý dự án</a:t>
            </a:r>
            <a:r>
              <a:rPr lang="en-US" sz="3600" b="1" dirty="0">
                <a:solidFill>
                  <a:srgbClr val="C00000"/>
                </a:solidFill>
              </a:rPr>
              <a:t> HTTT</a:t>
            </a:r>
            <a:r>
              <a:rPr lang="vi-VN" sz="3600" b="1" dirty="0">
                <a:solidFill>
                  <a:srgbClr val="C00000"/>
                </a:solidFill>
              </a:rPr>
              <a:t> </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77</a:t>
            </a:fld>
            <a:endParaRPr lang="en-US" altLang="en-US"/>
          </a:p>
        </p:txBody>
      </p:sp>
    </p:spTree>
    <p:extLst>
      <p:ext uri="{BB962C8B-B14F-4D97-AF65-F5344CB8AC3E}">
        <p14:creationId xmlns:p14="http://schemas.microsoft.com/office/powerpoint/2010/main" val="29300017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dirty="0"/>
              <a:t>1. </a:t>
            </a:r>
            <a:r>
              <a:rPr lang="en-US" b="1" dirty="0" err="1"/>
              <a:t>Đáp</a:t>
            </a:r>
            <a:r>
              <a:rPr lang="en-US" b="1" dirty="0"/>
              <a:t> </a:t>
            </a:r>
            <a:r>
              <a:rPr lang="en-US" b="1" dirty="0" err="1"/>
              <a:t>án</a:t>
            </a:r>
            <a:r>
              <a:rPr lang="en-US" b="1" dirty="0"/>
              <a:t> </a:t>
            </a:r>
            <a:r>
              <a:rPr lang="en-US" b="1" dirty="0" err="1"/>
              <a:t>nào</a:t>
            </a:r>
            <a:r>
              <a:rPr lang="en-US" b="1" dirty="0"/>
              <a:t> </a:t>
            </a:r>
            <a:r>
              <a:rPr lang="en-US" b="1" dirty="0" err="1"/>
              <a:t>sau</a:t>
            </a:r>
            <a:r>
              <a:rPr lang="en-US" b="1" dirty="0"/>
              <a:t> </a:t>
            </a:r>
            <a:r>
              <a:rPr lang="en-US" b="1" dirty="0" err="1"/>
              <a:t>đây</a:t>
            </a:r>
            <a:r>
              <a:rPr lang="en-US" b="1" dirty="0"/>
              <a:t> </a:t>
            </a:r>
            <a:r>
              <a:rPr lang="en-US" b="1" dirty="0" err="1"/>
              <a:t>không</a:t>
            </a:r>
            <a:r>
              <a:rPr lang="en-US" b="1" dirty="0"/>
              <a:t> </a:t>
            </a:r>
            <a:r>
              <a:rPr lang="en-US" b="1" dirty="0" err="1"/>
              <a:t>phải</a:t>
            </a:r>
            <a:r>
              <a:rPr lang="en-US" b="1" dirty="0"/>
              <a:t> </a:t>
            </a:r>
            <a:r>
              <a:rPr lang="en-US" b="1" dirty="0" err="1"/>
              <a:t>là</a:t>
            </a:r>
            <a:r>
              <a:rPr lang="en-US" b="1" dirty="0"/>
              <a:t> </a:t>
            </a:r>
            <a:r>
              <a:rPr lang="en-US" b="1" dirty="0" err="1"/>
              <a:t>mục</a:t>
            </a:r>
            <a:r>
              <a:rPr lang="en-US" b="1" dirty="0"/>
              <a:t> </a:t>
            </a:r>
            <a:r>
              <a:rPr lang="en-US" b="1" dirty="0" err="1"/>
              <a:t>tiêu</a:t>
            </a:r>
            <a:r>
              <a:rPr lang="en-US" b="1" dirty="0"/>
              <a:t> </a:t>
            </a:r>
            <a:r>
              <a:rPr lang="en-US" b="1" dirty="0" err="1"/>
              <a:t>quản</a:t>
            </a:r>
            <a:r>
              <a:rPr lang="en-US" b="1" dirty="0"/>
              <a:t> </a:t>
            </a:r>
            <a:r>
              <a:rPr lang="en-US" b="1" dirty="0" err="1"/>
              <a:t>lý</a:t>
            </a:r>
            <a:r>
              <a:rPr lang="en-US" b="1" dirty="0"/>
              <a:t> </a:t>
            </a:r>
            <a:r>
              <a:rPr lang="en-US" b="1" dirty="0" err="1"/>
              <a:t>dự</a:t>
            </a:r>
            <a:r>
              <a:rPr lang="en-US" b="1" dirty="0"/>
              <a:t> </a:t>
            </a:r>
            <a:r>
              <a:rPr lang="en-US" b="1" dirty="0" err="1"/>
              <a:t>án</a:t>
            </a:r>
            <a:r>
              <a:rPr lang="en-US" b="1" dirty="0"/>
              <a:t>?</a:t>
            </a:r>
          </a:p>
          <a:p>
            <a:pPr marL="204788" lvl="1" indent="0">
              <a:buNone/>
            </a:pPr>
            <a:r>
              <a:rPr lang="en-US" dirty="0"/>
              <a:t>a) </a:t>
            </a:r>
            <a:r>
              <a:rPr lang="en-US" dirty="0" err="1"/>
              <a:t>Giữ</a:t>
            </a:r>
            <a:r>
              <a:rPr lang="en-US" dirty="0"/>
              <a:t> chi </a:t>
            </a:r>
            <a:r>
              <a:rPr lang="en-US" dirty="0" err="1"/>
              <a:t>phí</a:t>
            </a:r>
            <a:r>
              <a:rPr lang="en-US" dirty="0"/>
              <a:t> </a:t>
            </a:r>
            <a:r>
              <a:rPr lang="en-US" dirty="0" err="1"/>
              <a:t>trong</a:t>
            </a:r>
            <a:r>
              <a:rPr lang="en-US" dirty="0"/>
              <a:t> </a:t>
            </a:r>
            <a:r>
              <a:rPr lang="en-US" dirty="0" err="1"/>
              <a:t>phạm</a:t>
            </a:r>
            <a:r>
              <a:rPr lang="en-US" dirty="0"/>
              <a:t> vi </a:t>
            </a:r>
            <a:r>
              <a:rPr lang="en-US" dirty="0" err="1"/>
              <a:t>ngân</a:t>
            </a:r>
            <a:r>
              <a:rPr lang="en-US" dirty="0"/>
              <a:t> </a:t>
            </a:r>
            <a:r>
              <a:rPr lang="en-US" dirty="0" err="1"/>
              <a:t>sách</a:t>
            </a:r>
            <a:endParaRPr lang="en-US" dirty="0"/>
          </a:p>
          <a:p>
            <a:pPr marL="204788" lvl="1" indent="0">
              <a:buNone/>
            </a:pPr>
            <a:r>
              <a:rPr lang="en-US" dirty="0"/>
              <a:t>b) </a:t>
            </a:r>
            <a:r>
              <a:rPr lang="en-US" dirty="0" err="1"/>
              <a:t>Cung</a:t>
            </a:r>
            <a:r>
              <a:rPr lang="en-US" dirty="0"/>
              <a:t> </a:t>
            </a:r>
            <a:r>
              <a:rPr lang="en-US" dirty="0" err="1"/>
              <a:t>cấp</a:t>
            </a:r>
            <a:r>
              <a:rPr lang="en-US" dirty="0"/>
              <a:t> </a:t>
            </a:r>
            <a:r>
              <a:rPr lang="en-US" dirty="0" err="1"/>
              <a:t>phần</a:t>
            </a:r>
            <a:r>
              <a:rPr lang="en-US" dirty="0"/>
              <a:t> </a:t>
            </a:r>
            <a:r>
              <a:rPr lang="en-US" dirty="0" err="1"/>
              <a:t>mềm</a:t>
            </a:r>
            <a:r>
              <a:rPr lang="en-US" dirty="0"/>
              <a:t> </a:t>
            </a:r>
            <a:r>
              <a:rPr lang="en-US" dirty="0" err="1"/>
              <a:t>cho</a:t>
            </a:r>
            <a:r>
              <a:rPr lang="en-US" dirty="0"/>
              <a:t> </a:t>
            </a:r>
            <a:r>
              <a:rPr lang="en-US" dirty="0" err="1"/>
              <a:t>khách</a:t>
            </a:r>
            <a:r>
              <a:rPr lang="en-US" dirty="0"/>
              <a:t> </a:t>
            </a:r>
            <a:r>
              <a:rPr lang="en-US" dirty="0" err="1"/>
              <a:t>hàng</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đã</a:t>
            </a:r>
            <a:r>
              <a:rPr lang="en-US" dirty="0"/>
              <a:t> </a:t>
            </a:r>
            <a:r>
              <a:rPr lang="en-US" dirty="0" err="1"/>
              <a:t>thỏa</a:t>
            </a:r>
            <a:r>
              <a:rPr lang="en-US" dirty="0"/>
              <a:t> </a:t>
            </a:r>
            <a:r>
              <a:rPr lang="en-US" dirty="0" err="1"/>
              <a:t>thuận</a:t>
            </a:r>
            <a:endParaRPr lang="en-US" dirty="0"/>
          </a:p>
          <a:p>
            <a:pPr marL="204788" lvl="1" indent="0">
              <a:buNone/>
            </a:pPr>
            <a:r>
              <a:rPr lang="en-US" dirty="0"/>
              <a:t>c)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 đ</a:t>
            </a:r>
            <a:r>
              <a:rPr lang="vi-VN" dirty="0"/>
              <a:t>ư</a:t>
            </a:r>
            <a:r>
              <a:rPr lang="en-US" dirty="0" err="1"/>
              <a:t>ợc</a:t>
            </a:r>
            <a:r>
              <a:rPr lang="en-US" dirty="0"/>
              <a:t> </a:t>
            </a:r>
            <a:r>
              <a:rPr lang="en-US" dirty="0" err="1"/>
              <a:t>duy</a:t>
            </a:r>
            <a:r>
              <a:rPr lang="en-US" dirty="0"/>
              <a:t> </a:t>
            </a:r>
            <a:r>
              <a:rPr lang="en-US" dirty="0" err="1"/>
              <a:t>trì</a:t>
            </a:r>
            <a:r>
              <a:rPr lang="en-US" dirty="0"/>
              <a:t> </a:t>
            </a:r>
            <a:r>
              <a:rPr lang="en-US" dirty="0" err="1"/>
              <a:t>và</a:t>
            </a:r>
            <a:r>
              <a:rPr lang="en-US" dirty="0"/>
              <a:t> </a:t>
            </a:r>
            <a:r>
              <a:rPr lang="en-US" dirty="0" err="1"/>
              <a:t>hoạt</a:t>
            </a:r>
            <a:r>
              <a:rPr lang="en-US" dirty="0"/>
              <a:t> </a:t>
            </a:r>
            <a:r>
              <a:rPr lang="en-US" dirty="0" err="1"/>
              <a:t>động</a:t>
            </a:r>
            <a:r>
              <a:rPr lang="en-US" dirty="0"/>
              <a:t> </a:t>
            </a:r>
            <a:r>
              <a:rPr lang="en-US" dirty="0" err="1"/>
              <a:t>tốt</a:t>
            </a:r>
            <a:endParaRPr lang="en-US" dirty="0"/>
          </a:p>
          <a:p>
            <a:pPr marL="204788" lvl="1" indent="0">
              <a:buNone/>
            </a:pPr>
            <a:r>
              <a:rPr lang="en-US" dirty="0"/>
              <a:t>d) </a:t>
            </a:r>
            <a:r>
              <a:rPr lang="en-US" dirty="0" err="1"/>
              <a:t>Tránh</a:t>
            </a:r>
            <a:r>
              <a:rPr lang="en-US" dirty="0"/>
              <a:t> </a:t>
            </a:r>
            <a:r>
              <a:rPr lang="en-US" dirty="0" err="1"/>
              <a:t>khiếu</a:t>
            </a:r>
            <a:r>
              <a:rPr lang="en-US" dirty="0"/>
              <a:t> </a:t>
            </a:r>
            <a:r>
              <a:rPr lang="en-US" dirty="0" err="1"/>
              <a:t>nại</a:t>
            </a:r>
            <a:r>
              <a:rPr lang="en-US" dirty="0"/>
              <a:t> </a:t>
            </a:r>
            <a:r>
              <a:rPr lang="en-US" dirty="0" err="1"/>
              <a:t>của</a:t>
            </a:r>
            <a:r>
              <a:rPr lang="en-US" dirty="0"/>
              <a:t> </a:t>
            </a:r>
            <a:r>
              <a:rPr lang="en-US" dirty="0" err="1"/>
              <a:t>khách</a:t>
            </a:r>
            <a:r>
              <a:rPr lang="en-US" dirty="0"/>
              <a:t> </a:t>
            </a:r>
            <a:r>
              <a:rPr lang="en-US" dirty="0" err="1"/>
              <a:t>hàng</a:t>
            </a:r>
            <a:endParaRPr lang="en-US"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a:solidFill>
                  <a:srgbClr val="C00000"/>
                </a:solidFill>
              </a:rPr>
              <a:t>CÂU HỎI</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78</a:t>
            </a:fld>
            <a:endParaRPr lang="en-US" altLang="en-US"/>
          </a:p>
        </p:txBody>
      </p:sp>
    </p:spTree>
    <p:extLst>
      <p:ext uri="{BB962C8B-B14F-4D97-AF65-F5344CB8AC3E}">
        <p14:creationId xmlns:p14="http://schemas.microsoft.com/office/powerpoint/2010/main" val="4261431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dirty="0"/>
              <a:t>2. </a:t>
            </a:r>
            <a:r>
              <a:rPr lang="en-US" dirty="0" err="1"/>
              <a:t>Yếu</a:t>
            </a:r>
            <a:r>
              <a:rPr lang="en-US" dirty="0"/>
              <a:t> </a:t>
            </a:r>
            <a:r>
              <a:rPr lang="en-US" dirty="0" err="1"/>
              <a:t>tố</a:t>
            </a:r>
            <a:r>
              <a:rPr lang="en-US" dirty="0"/>
              <a:t> </a:t>
            </a:r>
            <a:r>
              <a:rPr lang="en-US" dirty="0" err="1"/>
              <a:t>nào</a:t>
            </a:r>
            <a:r>
              <a:rPr lang="en-US" dirty="0"/>
              <a:t> </a:t>
            </a:r>
            <a:r>
              <a:rPr lang="en-US" dirty="0" err="1"/>
              <a:t>sau</a:t>
            </a:r>
            <a:r>
              <a:rPr lang="en-US" dirty="0"/>
              <a:t> </a:t>
            </a:r>
            <a:r>
              <a:rPr lang="en-US" dirty="0" err="1"/>
              <a:t>đây</a:t>
            </a:r>
            <a:r>
              <a:rPr lang="en-US" dirty="0"/>
              <a:t> </a:t>
            </a:r>
            <a:r>
              <a:rPr lang="en-US" dirty="0" err="1"/>
              <a:t>không</a:t>
            </a:r>
            <a:r>
              <a:rPr lang="en-US" dirty="0"/>
              <a:t> </a:t>
            </a:r>
            <a:r>
              <a:rPr lang="en-US" dirty="0" err="1"/>
              <a:t>được</a:t>
            </a:r>
            <a:r>
              <a:rPr lang="en-US" dirty="0"/>
              <a:t> </a:t>
            </a:r>
            <a:r>
              <a:rPr lang="en-US" dirty="0" err="1"/>
              <a:t>coi</a:t>
            </a:r>
            <a:r>
              <a:rPr lang="en-US" dirty="0"/>
              <a:t> </a:t>
            </a:r>
            <a:r>
              <a:rPr lang="en-US" dirty="0" err="1"/>
              <a:t>là</a:t>
            </a:r>
            <a:r>
              <a:rPr lang="en-US" dirty="0"/>
              <a:t> </a:t>
            </a:r>
            <a:r>
              <a:rPr lang="en-US" dirty="0" err="1"/>
              <a:t>rủi</a:t>
            </a:r>
            <a:r>
              <a:rPr lang="en-US" dirty="0"/>
              <a:t> </a:t>
            </a:r>
            <a:r>
              <a:rPr lang="en-US" dirty="0" err="1"/>
              <a:t>ro</a:t>
            </a:r>
            <a:r>
              <a:rPr lang="en-US" dirty="0"/>
              <a:t> </a:t>
            </a:r>
            <a:r>
              <a:rPr lang="en-US" dirty="0" err="1"/>
              <a:t>trong</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r>
              <a:rPr lang="en-US" dirty="0"/>
              <a:t>?</a:t>
            </a:r>
          </a:p>
          <a:p>
            <a:pPr marL="204788" lvl="1" indent="0">
              <a:buNone/>
            </a:pPr>
            <a:r>
              <a:rPr lang="en-US" sz="2100" dirty="0"/>
              <a:t>a) </a:t>
            </a:r>
            <a:r>
              <a:rPr lang="en-US" sz="2100" dirty="0" err="1"/>
              <a:t>Độ</a:t>
            </a:r>
            <a:r>
              <a:rPr lang="en-US" sz="2100" dirty="0"/>
              <a:t> </a:t>
            </a:r>
            <a:r>
              <a:rPr lang="en-US" sz="2100" dirty="0" err="1"/>
              <a:t>trễ</a:t>
            </a:r>
            <a:r>
              <a:rPr lang="en-US" sz="2100" dirty="0"/>
              <a:t> </a:t>
            </a:r>
            <a:r>
              <a:rPr lang="en-US" sz="2100" dirty="0" err="1"/>
              <a:t>thông</a:t>
            </a:r>
            <a:r>
              <a:rPr lang="en-US" sz="2100" dirty="0"/>
              <a:t> </a:t>
            </a:r>
            <a:r>
              <a:rPr lang="en-US" sz="2100" dirty="0" err="1"/>
              <a:t>số</a:t>
            </a:r>
            <a:r>
              <a:rPr lang="en-US" sz="2100" dirty="0"/>
              <a:t> </a:t>
            </a:r>
            <a:r>
              <a:rPr lang="en-US" sz="2100" dirty="0" err="1"/>
              <a:t>kỹ</a:t>
            </a:r>
            <a:r>
              <a:rPr lang="en-US" sz="2100" dirty="0"/>
              <a:t> </a:t>
            </a:r>
            <a:r>
              <a:rPr lang="en-US" sz="2100" dirty="0" err="1"/>
              <a:t>thuật</a:t>
            </a:r>
            <a:endParaRPr lang="en-US" sz="2100" dirty="0"/>
          </a:p>
          <a:p>
            <a:pPr marL="204788" lvl="1" indent="0">
              <a:buNone/>
            </a:pPr>
            <a:r>
              <a:rPr lang="en-US" sz="2100" dirty="0"/>
              <a:t>b) </a:t>
            </a:r>
            <a:r>
              <a:rPr lang="en-US" sz="2100" dirty="0" err="1"/>
              <a:t>Cạnh</a:t>
            </a:r>
            <a:r>
              <a:rPr lang="en-US" sz="2100" dirty="0"/>
              <a:t> </a:t>
            </a:r>
            <a:r>
              <a:rPr lang="en-US" sz="2100" dirty="0" err="1"/>
              <a:t>tranh</a:t>
            </a:r>
            <a:r>
              <a:rPr lang="en-US" sz="2100" dirty="0"/>
              <a:t> </a:t>
            </a:r>
            <a:r>
              <a:rPr lang="en-US" sz="2100" dirty="0" err="1"/>
              <a:t>sản</a:t>
            </a:r>
            <a:r>
              <a:rPr lang="en-US" sz="2100" dirty="0"/>
              <a:t> </a:t>
            </a:r>
            <a:r>
              <a:rPr lang="en-US" sz="2100" dirty="0" err="1"/>
              <a:t>phẩm</a:t>
            </a:r>
            <a:endParaRPr lang="en-US" sz="2100" dirty="0"/>
          </a:p>
          <a:p>
            <a:pPr marL="204788" lvl="1" indent="0">
              <a:buNone/>
            </a:pPr>
            <a:r>
              <a:rPr lang="en-US" sz="2100" dirty="0"/>
              <a:t>c) </a:t>
            </a:r>
            <a:r>
              <a:rPr lang="en-US" sz="2100" dirty="0" err="1"/>
              <a:t>Kiểm</a:t>
            </a:r>
            <a:r>
              <a:rPr lang="en-US" sz="2100" dirty="0"/>
              <a:t> </a:t>
            </a:r>
            <a:r>
              <a:rPr lang="en-US" sz="2100" dirty="0" err="1"/>
              <a:t>tra</a:t>
            </a:r>
            <a:r>
              <a:rPr lang="en-US" sz="2100" dirty="0"/>
              <a:t> (Test)</a:t>
            </a:r>
          </a:p>
          <a:p>
            <a:pPr marL="204788" lvl="1" indent="0">
              <a:buNone/>
            </a:pPr>
            <a:r>
              <a:rPr lang="en-US" sz="2100" dirty="0"/>
              <a:t>d) </a:t>
            </a:r>
            <a:r>
              <a:rPr lang="en-US" sz="2100" dirty="0" err="1"/>
              <a:t>Doanh</a:t>
            </a:r>
            <a:r>
              <a:rPr lang="en-US" sz="2100" dirty="0"/>
              <a:t> </a:t>
            </a:r>
            <a:r>
              <a:rPr lang="en-US" sz="2100" dirty="0" err="1"/>
              <a:t>thu</a:t>
            </a:r>
            <a:r>
              <a:rPr lang="en-US" sz="2100" dirty="0"/>
              <a:t> </a:t>
            </a:r>
            <a:r>
              <a:rPr lang="en-US" sz="2100" dirty="0" err="1"/>
              <a:t>nhân</a:t>
            </a:r>
            <a:r>
              <a:rPr lang="en-US" sz="2100" dirty="0"/>
              <a:t> </a:t>
            </a:r>
            <a:r>
              <a:rPr lang="en-US" sz="2100" dirty="0" err="1"/>
              <a:t>viên</a:t>
            </a:r>
            <a:endParaRPr lang="en-US" sz="2100"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a:solidFill>
                  <a:srgbClr val="C00000"/>
                </a:solidFill>
              </a:rPr>
              <a:t>CÂU HỎI</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79</a:t>
            </a:fld>
            <a:endParaRPr lang="en-US" altLang="en-US"/>
          </a:p>
        </p:txBody>
      </p:sp>
    </p:spTree>
    <p:extLst>
      <p:ext uri="{BB962C8B-B14F-4D97-AF65-F5344CB8AC3E}">
        <p14:creationId xmlns:p14="http://schemas.microsoft.com/office/powerpoint/2010/main" val="283197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quản lý</a:t>
            </a:r>
          </a:p>
        </p:txBody>
      </p:sp>
      <p:sp>
        <p:nvSpPr>
          <p:cNvPr id="6" name="Rectangle 3"/>
          <p:cNvSpPr>
            <a:spLocks noGrp="1" noChangeArrowheads="1"/>
          </p:cNvSpPr>
          <p:nvPr>
            <p:ph idx="4294967295"/>
          </p:nvPr>
        </p:nvSpPr>
        <p:spPr>
          <a:xfrm>
            <a:off x="381000" y="1066800"/>
            <a:ext cx="8458200" cy="4187825"/>
          </a:xfrm>
        </p:spPr>
        <p:txBody>
          <a:bodyPr lIns="182880" tIns="91440"/>
          <a:lstStyle/>
          <a:p>
            <a:pPr marL="0" indent="0">
              <a:buNone/>
            </a:pPr>
            <a:r>
              <a:rPr lang="en-US" sz="2400" b="1"/>
              <a:t>Hoạt động </a:t>
            </a:r>
            <a:r>
              <a:rPr lang="vi-VN" sz="2400" b="1"/>
              <a:t>quản l</a:t>
            </a:r>
            <a:r>
              <a:rPr lang="en-US" sz="2400" b="1"/>
              <a:t>ý</a:t>
            </a:r>
            <a:r>
              <a:rPr lang="vi-VN" sz="2400" b="1"/>
              <a:t>: </a:t>
            </a:r>
            <a:endParaRPr lang="en-US" sz="2400" b="1"/>
          </a:p>
          <a:p>
            <a:r>
              <a:rPr lang="en-US" sz="2400"/>
              <a:t>Lập kế hoạch: </a:t>
            </a:r>
          </a:p>
          <a:p>
            <a:pPr lvl="1"/>
            <a:r>
              <a:rPr lang="en-US" altLang="en-US" sz="2000"/>
              <a:t>Quá trình thiết lập các mục tiêu và những phương thức hành động để đạt mục tiêu</a:t>
            </a:r>
          </a:p>
          <a:p>
            <a:r>
              <a:rPr lang="en-US" altLang="en-US" sz="2400"/>
              <a:t>Tổ chức:</a:t>
            </a:r>
          </a:p>
          <a:p>
            <a:pPr lvl="1"/>
            <a:r>
              <a:rPr lang="en-US" altLang="en-US" sz="2000"/>
              <a:t>Quá trình xây dựng và bảo đảm những điều kiện  để đạt mục tiêu</a:t>
            </a:r>
          </a:p>
          <a:p>
            <a:r>
              <a:rPr lang="en-US" altLang="en-US" sz="2400"/>
              <a:t>Chỉ huy:</a:t>
            </a:r>
          </a:p>
          <a:p>
            <a:pPr lvl="1"/>
            <a:r>
              <a:rPr lang="en-US" altLang="en-US" sz="2000"/>
              <a:t>Quá trình chỉ đạo, thúc đẩy các thành viên làm việc một cách tốt nhất vì lợi ích của tổ chức</a:t>
            </a:r>
          </a:p>
          <a:p>
            <a:r>
              <a:rPr lang="en-US" altLang="en-US" sz="2400"/>
              <a:t>Kiểm tra:</a:t>
            </a:r>
          </a:p>
          <a:p>
            <a:pPr lvl="1"/>
            <a:r>
              <a:rPr lang="en-US" altLang="en-US" sz="2000"/>
              <a:t>Quá trình giám sát và chấn chỉnh, uốn nắn các hoạt động để đảm bảo công việc thực hiện theo đúng kế hoạch</a:t>
            </a: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8</a:t>
            </a:fld>
            <a:endParaRPr lang="en-US" altLang="en-US"/>
          </a:p>
        </p:txBody>
      </p:sp>
    </p:spTree>
    <p:extLst>
      <p:ext uri="{BB962C8B-B14F-4D97-AF65-F5344CB8AC3E}">
        <p14:creationId xmlns:p14="http://schemas.microsoft.com/office/powerpoint/2010/main" val="16917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dirty="0"/>
              <a:t>3. </a:t>
            </a:r>
            <a:r>
              <a:rPr lang="en-US" dirty="0" err="1"/>
              <a:t>Quá</a:t>
            </a:r>
            <a:r>
              <a:rPr lang="en-US" dirty="0"/>
              <a:t> </a:t>
            </a:r>
            <a:r>
              <a:rPr lang="en-US" dirty="0" err="1"/>
              <a:t>trình</a:t>
            </a:r>
            <a:r>
              <a:rPr lang="en-US" dirty="0"/>
              <a:t> </a:t>
            </a:r>
            <a:r>
              <a:rPr lang="en-US" dirty="0" err="1"/>
              <a:t>mỗi</a:t>
            </a:r>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tuân</a:t>
            </a:r>
            <a:r>
              <a:rPr lang="en-US" dirty="0"/>
              <a:t> </a:t>
            </a:r>
            <a:r>
              <a:rPr lang="en-US" dirty="0" err="1"/>
              <a:t>theo</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được</a:t>
            </a:r>
            <a:r>
              <a:rPr lang="en-US" dirty="0"/>
              <a:t> </a:t>
            </a:r>
            <a:r>
              <a:rPr lang="en-US" dirty="0" err="1"/>
              <a:t>gọi</a:t>
            </a:r>
            <a:r>
              <a:rPr lang="en-US" dirty="0"/>
              <a:t> </a:t>
            </a:r>
            <a:r>
              <a:rPr lang="en-US" dirty="0" err="1"/>
              <a:t>là</a:t>
            </a:r>
            <a:endParaRPr lang="en-US" dirty="0"/>
          </a:p>
          <a:p>
            <a:pPr marL="204788" lvl="1" indent="0">
              <a:buNone/>
            </a:pPr>
            <a:r>
              <a:rPr lang="en-US" dirty="0"/>
              <a:t>a)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a:p>
            <a:pPr marL="204788" lvl="1" indent="0">
              <a:buNone/>
            </a:pPr>
            <a:r>
              <a:rPr lang="en-US" dirty="0"/>
              <a:t>b) </a:t>
            </a:r>
            <a:r>
              <a:rPr lang="en-US" dirty="0" err="1"/>
              <a:t>Vòng</a:t>
            </a:r>
            <a:r>
              <a:rPr lang="en-US" dirty="0"/>
              <a:t> </a:t>
            </a:r>
            <a:r>
              <a:rPr lang="en-US" dirty="0" err="1"/>
              <a:t>đời</a:t>
            </a:r>
            <a:r>
              <a:rPr lang="en-US" dirty="0"/>
              <a:t> </a:t>
            </a:r>
            <a:r>
              <a:rPr lang="en-US" dirty="0" err="1"/>
              <a:t>của</a:t>
            </a:r>
            <a:r>
              <a:rPr lang="en-US" dirty="0"/>
              <a:t> </a:t>
            </a:r>
            <a:r>
              <a:rPr lang="en-US" dirty="0" err="1"/>
              <a:t>người</a:t>
            </a:r>
            <a:r>
              <a:rPr lang="en-US" dirty="0"/>
              <a:t> </a:t>
            </a:r>
            <a:r>
              <a:rPr lang="en-US" dirty="0" err="1"/>
              <a:t>quản</a:t>
            </a:r>
            <a:r>
              <a:rPr lang="en-US" dirty="0"/>
              <a:t> </a:t>
            </a:r>
            <a:r>
              <a:rPr lang="en-US" dirty="0" err="1"/>
              <a:t>lý</a:t>
            </a:r>
            <a:endParaRPr lang="en-US" dirty="0"/>
          </a:p>
          <a:p>
            <a:pPr marL="204788" lvl="1" indent="0">
              <a:buNone/>
            </a:pPr>
            <a:r>
              <a:rPr lang="en-US" dirty="0"/>
              <a:t>c) </a:t>
            </a:r>
            <a:r>
              <a:rPr lang="en-US" dirty="0" err="1"/>
              <a:t>Vòng</a:t>
            </a:r>
            <a:r>
              <a:rPr lang="en-US" dirty="0"/>
              <a:t> </a:t>
            </a:r>
            <a:r>
              <a:rPr lang="en-US" dirty="0" err="1"/>
              <a:t>đời</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a:p>
            <a:pPr marL="204788" lvl="1" indent="0">
              <a:buNone/>
            </a:pPr>
            <a:r>
              <a:rPr lang="en-US" dirty="0"/>
              <a:t>d) </a:t>
            </a:r>
            <a:r>
              <a:rPr lang="en-US" dirty="0" err="1"/>
              <a:t>Tất</a:t>
            </a:r>
            <a:r>
              <a:rPr lang="en-US" dirty="0"/>
              <a:t> </a:t>
            </a:r>
            <a:r>
              <a:rPr lang="en-US" dirty="0" err="1"/>
              <a:t>cả</a:t>
            </a:r>
            <a:r>
              <a:rPr lang="en-US" dirty="0"/>
              <a:t> </a:t>
            </a:r>
            <a:r>
              <a:rPr lang="en-US" dirty="0" err="1"/>
              <a:t>những</a:t>
            </a:r>
            <a:r>
              <a:rPr lang="en-US" dirty="0"/>
              <a:t> </a:t>
            </a:r>
            <a:r>
              <a:rPr lang="en-US" dirty="0" err="1"/>
              <a:t>điều</a:t>
            </a:r>
            <a:r>
              <a:rPr lang="en-US" dirty="0"/>
              <a:t> </a:t>
            </a:r>
            <a:r>
              <a:rPr lang="en-US" dirty="0" err="1"/>
              <a:t>được</a:t>
            </a:r>
            <a:r>
              <a:rPr lang="en-US" dirty="0"/>
              <a:t> </a:t>
            </a:r>
            <a:r>
              <a:rPr lang="en-US" dirty="0" err="1"/>
              <a:t>đề</a:t>
            </a:r>
            <a:r>
              <a:rPr lang="en-US" dirty="0"/>
              <a:t> </a:t>
            </a:r>
            <a:r>
              <a:rPr lang="en-US" dirty="0" err="1"/>
              <a:t>cập</a:t>
            </a:r>
            <a:endParaRPr lang="en-US" dirty="0"/>
          </a:p>
          <a:p>
            <a:pPr marL="204788" lvl="1" indent="0">
              <a:buNone/>
            </a:pPr>
            <a:endParaRPr lang="en-US" sz="2100"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a:solidFill>
                  <a:srgbClr val="C00000"/>
                </a:solidFill>
              </a:rPr>
              <a:t>CÂU HỎI</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80</a:t>
            </a:fld>
            <a:endParaRPr lang="en-US" altLang="en-US"/>
          </a:p>
        </p:txBody>
      </p:sp>
    </p:spTree>
    <p:extLst>
      <p:ext uri="{BB962C8B-B14F-4D97-AF65-F5344CB8AC3E}">
        <p14:creationId xmlns:p14="http://schemas.microsoft.com/office/powerpoint/2010/main" val="24078965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dirty="0"/>
              <a:t>4- ____ </a:t>
            </a:r>
            <a:r>
              <a:rPr lang="en-US" dirty="0" err="1"/>
              <a:t>là</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và</a:t>
            </a:r>
            <a:r>
              <a:rPr lang="en-US" dirty="0"/>
              <a:t> </a:t>
            </a:r>
            <a:r>
              <a:rPr lang="en-US" dirty="0" err="1"/>
              <a:t>nhằm</a:t>
            </a:r>
            <a:r>
              <a:rPr lang="en-US" dirty="0"/>
              <a:t> </a:t>
            </a:r>
            <a:r>
              <a:rPr lang="en-US" dirty="0" err="1"/>
              <a:t>đạt</a:t>
            </a:r>
            <a:r>
              <a:rPr lang="en-US" dirty="0"/>
              <a:t> </a:t>
            </a:r>
            <a:r>
              <a:rPr lang="en-US" dirty="0" err="1"/>
              <a:t>được</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dự</a:t>
            </a:r>
            <a:r>
              <a:rPr lang="en-US" dirty="0"/>
              <a:t> </a:t>
            </a:r>
            <a:r>
              <a:rPr lang="en-US" dirty="0" err="1"/>
              <a:t>án</a:t>
            </a:r>
            <a:r>
              <a:rPr lang="en-US" dirty="0"/>
              <a:t>.</a:t>
            </a:r>
          </a:p>
          <a:p>
            <a:pPr marL="0" indent="0">
              <a:buNone/>
            </a:pPr>
            <a:r>
              <a:rPr lang="en-US" dirty="0"/>
              <a:t> a. </a:t>
            </a:r>
            <a:r>
              <a:rPr lang="en-US" dirty="0" err="1"/>
              <a:t>Một</a:t>
            </a:r>
            <a:r>
              <a:rPr lang="en-US" dirty="0"/>
              <a:t> </a:t>
            </a:r>
            <a:r>
              <a:rPr lang="en-US" dirty="0" err="1"/>
              <a:t>dự</a:t>
            </a:r>
            <a:r>
              <a:rPr lang="en-US" dirty="0"/>
              <a:t> </a:t>
            </a:r>
            <a:r>
              <a:rPr lang="en-US" dirty="0" err="1"/>
              <a:t>án</a:t>
            </a:r>
            <a:endParaRPr lang="en-US" dirty="0"/>
          </a:p>
          <a:p>
            <a:pPr marL="0" indent="0">
              <a:buNone/>
            </a:pPr>
            <a:r>
              <a:rPr lang="en-US" dirty="0"/>
              <a:t> b. </a:t>
            </a:r>
            <a:r>
              <a:rPr lang="en-US" dirty="0" err="1"/>
              <a:t>Quá</a:t>
            </a:r>
            <a:r>
              <a:rPr lang="en-US" dirty="0"/>
              <a:t> </a:t>
            </a:r>
            <a:r>
              <a:rPr lang="en-US" dirty="0" err="1"/>
              <a:t>trình</a:t>
            </a:r>
            <a:endParaRPr lang="en-US" dirty="0"/>
          </a:p>
          <a:p>
            <a:pPr marL="0" indent="0">
              <a:buNone/>
            </a:pPr>
            <a:r>
              <a:rPr lang="en-US" dirty="0"/>
              <a:t>c.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a:p>
            <a:pPr marL="0" indent="0">
              <a:buNone/>
            </a:pPr>
            <a:r>
              <a:rPr lang="en-US" dirty="0"/>
              <a:t>d. Chu </a:t>
            </a:r>
            <a:r>
              <a:rPr lang="en-US" dirty="0" err="1"/>
              <a:t>kỳ</a:t>
            </a:r>
            <a:r>
              <a:rPr lang="en-US" dirty="0"/>
              <a:t> </a:t>
            </a:r>
            <a:r>
              <a:rPr lang="en-US" dirty="0" err="1"/>
              <a:t>dự</a:t>
            </a:r>
            <a:r>
              <a:rPr lang="en-US" dirty="0"/>
              <a:t> </a:t>
            </a:r>
            <a:r>
              <a:rPr lang="en-US" dirty="0" err="1"/>
              <a:t>án</a:t>
            </a:r>
            <a:r>
              <a:rPr lang="en-US" dirty="0"/>
              <a:t> </a:t>
            </a:r>
          </a:p>
          <a:p>
            <a:pPr marL="204788" lvl="1" indent="0">
              <a:buNone/>
            </a:pPr>
            <a:endParaRPr lang="en-US" sz="2100"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a:solidFill>
                  <a:srgbClr val="C00000"/>
                </a:solidFill>
              </a:rPr>
              <a:t>CÂU HỎI</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81</a:t>
            </a:fld>
            <a:endParaRPr lang="en-US" altLang="en-US"/>
          </a:p>
        </p:txBody>
      </p:sp>
    </p:spTree>
    <p:extLst>
      <p:ext uri="{BB962C8B-B14F-4D97-AF65-F5344CB8AC3E}">
        <p14:creationId xmlns:p14="http://schemas.microsoft.com/office/powerpoint/2010/main" val="27318278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Rectangle 3"/>
          <p:cNvSpPr>
            <a:spLocks noGrp="1" noChangeArrowheads="1"/>
          </p:cNvSpPr>
          <p:nvPr>
            <p:ph idx="4294967295"/>
          </p:nvPr>
        </p:nvSpPr>
        <p:spPr>
          <a:xfrm>
            <a:off x="448128" y="1066800"/>
            <a:ext cx="8305800" cy="4187825"/>
          </a:xfrm>
        </p:spPr>
        <p:txBody>
          <a:bodyPr lIns="182880" tIns="91440"/>
          <a:lstStyle/>
          <a:p>
            <a:pPr marL="0" indent="0">
              <a:buNone/>
            </a:pPr>
            <a:r>
              <a:rPr lang="en-US" dirty="0"/>
              <a:t>5. Ba </a:t>
            </a:r>
            <a:r>
              <a:rPr lang="en-US" dirty="0" err="1"/>
              <a:t>yếu</a:t>
            </a:r>
            <a:r>
              <a:rPr lang="en-US" dirty="0"/>
              <a:t> </a:t>
            </a:r>
            <a:r>
              <a:rPr lang="en-US" dirty="0" err="1"/>
              <a:t>tố</a:t>
            </a:r>
            <a:r>
              <a:rPr lang="en-US" dirty="0"/>
              <a:t> c</a:t>
            </a:r>
            <a:r>
              <a:rPr lang="vi-VN" dirty="0"/>
              <a:t>ơ</a:t>
            </a:r>
            <a:r>
              <a:rPr lang="en-US" dirty="0"/>
              <a:t> </a:t>
            </a:r>
            <a:r>
              <a:rPr lang="en-US" dirty="0" err="1"/>
              <a:t>bản</a:t>
            </a:r>
            <a:r>
              <a:rPr lang="en-US" dirty="0"/>
              <a:t> </a:t>
            </a:r>
            <a:r>
              <a:rPr lang="en-US" dirty="0" err="1"/>
              <a:t>ràng</a:t>
            </a:r>
            <a:r>
              <a:rPr lang="en-US" dirty="0"/>
              <a:t> </a:t>
            </a:r>
            <a:r>
              <a:rPr lang="en-US" dirty="0" err="1"/>
              <a:t>buộc</a:t>
            </a:r>
            <a:r>
              <a:rPr lang="en-US" dirty="0"/>
              <a:t> </a:t>
            </a:r>
            <a:r>
              <a:rPr lang="en-US" dirty="0" err="1"/>
              <a:t>đối</a:t>
            </a:r>
            <a:r>
              <a:rPr lang="en-US" dirty="0"/>
              <a:t> </a:t>
            </a:r>
            <a:r>
              <a:rPr lang="en-US" dirty="0" err="1"/>
              <a:t>với</a:t>
            </a:r>
            <a:r>
              <a:rPr lang="en-US" dirty="0"/>
              <a:t> 1 </a:t>
            </a:r>
            <a:r>
              <a:rPr lang="en-US" dirty="0" err="1"/>
              <a:t>dự</a:t>
            </a:r>
            <a:r>
              <a:rPr lang="en-US" dirty="0"/>
              <a:t> </a:t>
            </a:r>
            <a:r>
              <a:rPr lang="en-US" dirty="0" err="1"/>
              <a:t>án</a:t>
            </a:r>
            <a:r>
              <a:rPr lang="en-US" dirty="0"/>
              <a:t> </a:t>
            </a:r>
            <a:r>
              <a:rPr lang="en-US" dirty="0" err="1"/>
              <a:t>là</a:t>
            </a:r>
            <a:r>
              <a:rPr lang="en-US" dirty="0"/>
              <a:t> </a:t>
            </a:r>
            <a:r>
              <a:rPr lang="en-US" dirty="0" err="1"/>
              <a:t>gì</a:t>
            </a:r>
            <a:r>
              <a:rPr lang="en-US" dirty="0"/>
              <a:t>?</a:t>
            </a:r>
          </a:p>
          <a:p>
            <a:pPr marL="385763" indent="-385763">
              <a:buAutoNum type="alphaLcPeriod"/>
            </a:pPr>
            <a:r>
              <a:rPr lang="en-US" dirty="0"/>
              <a:t>Chi </a:t>
            </a:r>
            <a:r>
              <a:rPr lang="en-US" dirty="0" err="1"/>
              <a:t>phí</a:t>
            </a:r>
            <a:r>
              <a:rPr lang="en-US" dirty="0"/>
              <a:t>, </a:t>
            </a:r>
            <a:r>
              <a:rPr lang="en-US" dirty="0" err="1"/>
              <a:t>phạm</a:t>
            </a:r>
            <a:r>
              <a:rPr lang="en-US" dirty="0"/>
              <a:t> vi, </a:t>
            </a:r>
            <a:r>
              <a:rPr lang="en-US" dirty="0" err="1"/>
              <a:t>chất</a:t>
            </a:r>
            <a:r>
              <a:rPr lang="en-US" dirty="0"/>
              <a:t> l</a:t>
            </a:r>
            <a:r>
              <a:rPr lang="vi-VN" dirty="0"/>
              <a:t>ư</a:t>
            </a:r>
            <a:r>
              <a:rPr lang="en-US" dirty="0" err="1"/>
              <a:t>ợng</a:t>
            </a:r>
            <a:endParaRPr lang="en-US" dirty="0"/>
          </a:p>
          <a:p>
            <a:pPr marL="385763" indent="-385763">
              <a:buAutoNum type="alphaLcPeriod"/>
            </a:pPr>
            <a:r>
              <a:rPr lang="en-US" dirty="0" err="1"/>
              <a:t>Chí</a:t>
            </a:r>
            <a:r>
              <a:rPr lang="en-US" dirty="0"/>
              <a:t> </a:t>
            </a:r>
            <a:r>
              <a:rPr lang="en-US" dirty="0" err="1"/>
              <a:t>phí</a:t>
            </a:r>
            <a:r>
              <a:rPr lang="en-US" dirty="0"/>
              <a:t>, </a:t>
            </a:r>
            <a:r>
              <a:rPr lang="en-US" dirty="0" err="1"/>
              <a:t>thời</a:t>
            </a:r>
            <a:r>
              <a:rPr lang="en-US" dirty="0"/>
              <a:t> </a:t>
            </a:r>
            <a:r>
              <a:rPr lang="en-US" dirty="0" err="1"/>
              <a:t>gian</a:t>
            </a:r>
            <a:r>
              <a:rPr lang="en-US" dirty="0"/>
              <a:t>, </a:t>
            </a:r>
            <a:r>
              <a:rPr lang="en-US" dirty="0" err="1"/>
              <a:t>phạm</a:t>
            </a:r>
            <a:r>
              <a:rPr lang="en-US" dirty="0"/>
              <a:t> vi</a:t>
            </a:r>
          </a:p>
          <a:p>
            <a:pPr marL="385763" indent="-385763">
              <a:buAutoNum type="alphaLcPeriod"/>
            </a:pPr>
            <a:r>
              <a:rPr lang="en-US" dirty="0"/>
              <a:t>Chi </a:t>
            </a:r>
            <a:r>
              <a:rPr lang="en-US" dirty="0" err="1"/>
              <a:t>phí</a:t>
            </a:r>
            <a:r>
              <a:rPr lang="en-US" dirty="0"/>
              <a:t>, </a:t>
            </a:r>
            <a:r>
              <a:rPr lang="en-US" dirty="0" err="1"/>
              <a:t>yêu</a:t>
            </a:r>
            <a:r>
              <a:rPr lang="en-US" dirty="0"/>
              <a:t> </a:t>
            </a:r>
            <a:r>
              <a:rPr lang="en-US" dirty="0" err="1"/>
              <a:t>cầu</a:t>
            </a:r>
            <a:r>
              <a:rPr lang="en-US" dirty="0"/>
              <a:t> </a:t>
            </a:r>
            <a:r>
              <a:rPr lang="en-US" dirty="0" err="1"/>
              <a:t>khách</a:t>
            </a:r>
            <a:r>
              <a:rPr lang="en-US" dirty="0"/>
              <a:t> </a:t>
            </a:r>
            <a:r>
              <a:rPr lang="en-US" dirty="0" err="1"/>
              <a:t>hàng</a:t>
            </a:r>
            <a:r>
              <a:rPr lang="en-US" dirty="0"/>
              <a:t>, </a:t>
            </a:r>
            <a:r>
              <a:rPr lang="en-US" dirty="0" err="1"/>
              <a:t>thời</a:t>
            </a:r>
            <a:r>
              <a:rPr lang="en-US" dirty="0"/>
              <a:t> </a:t>
            </a:r>
            <a:r>
              <a:rPr lang="en-US" dirty="0" err="1"/>
              <a:t>gian</a:t>
            </a:r>
            <a:endParaRPr lang="en-US" dirty="0"/>
          </a:p>
          <a:p>
            <a:pPr marL="385763" indent="-385763">
              <a:buAutoNum type="alphaLcPeriod"/>
            </a:pPr>
            <a:r>
              <a:rPr lang="en-US" dirty="0" err="1"/>
              <a:t>Rủi</a:t>
            </a:r>
            <a:r>
              <a:rPr lang="en-US" dirty="0"/>
              <a:t> </a:t>
            </a:r>
            <a:r>
              <a:rPr lang="en-US" dirty="0" err="1"/>
              <a:t>ro</a:t>
            </a:r>
            <a:r>
              <a:rPr lang="en-US" dirty="0"/>
              <a:t>, chi </a:t>
            </a:r>
            <a:r>
              <a:rPr lang="en-US" dirty="0" err="1"/>
              <a:t>phí</a:t>
            </a:r>
            <a:r>
              <a:rPr lang="en-US" dirty="0"/>
              <a:t>, </a:t>
            </a:r>
            <a:r>
              <a:rPr lang="en-US" dirty="0" err="1"/>
              <a:t>thời</a:t>
            </a:r>
            <a:r>
              <a:rPr lang="en-US" dirty="0"/>
              <a:t> </a:t>
            </a:r>
            <a:r>
              <a:rPr lang="en-US" dirty="0" err="1"/>
              <a:t>gian</a:t>
            </a:r>
            <a:endParaRPr lang="en-US" dirty="0"/>
          </a:p>
          <a:p>
            <a:pPr marL="204788" lvl="1" indent="0">
              <a:buNone/>
            </a:pPr>
            <a:endParaRPr lang="en-US" sz="2100" dirty="0"/>
          </a:p>
        </p:txBody>
      </p:sp>
      <p:sp>
        <p:nvSpPr>
          <p:cNvPr id="7" name="Rectangle 2"/>
          <p:cNvSpPr>
            <a:spLocks noGrp="1" noChangeArrowheads="1"/>
          </p:cNvSpPr>
          <p:nvPr>
            <p:ph type="title"/>
          </p:nvPr>
        </p:nvSpPr>
        <p:spPr>
          <a:xfrm>
            <a:off x="381000" y="-32657"/>
            <a:ext cx="9220200" cy="914400"/>
          </a:xfrm>
          <a:noFill/>
        </p:spPr>
        <p:txBody>
          <a:bodyPr/>
          <a:lstStyle/>
          <a:p>
            <a:pPr algn="l"/>
            <a:r>
              <a:rPr lang="en-US" sz="3600" b="1" dirty="0">
                <a:solidFill>
                  <a:srgbClr val="C00000"/>
                </a:solidFill>
              </a:rPr>
              <a:t>CÂU HỎI</a:t>
            </a:r>
            <a:endParaRPr lang="en-US" altLang="en-US" sz="3600" b="1" dirty="0">
              <a:solidFill>
                <a:srgbClr val="C00000"/>
              </a:solidFill>
            </a:endParaRPr>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82</a:t>
            </a:fld>
            <a:endParaRPr lang="en-US" altLang="en-US"/>
          </a:p>
        </p:txBody>
      </p:sp>
    </p:spTree>
    <p:extLst>
      <p:ext uri="{BB962C8B-B14F-4D97-AF65-F5344CB8AC3E}">
        <p14:creationId xmlns:p14="http://schemas.microsoft.com/office/powerpoint/2010/main" val="6524024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
            <a:ext cx="7772400" cy="1143000"/>
          </a:xfrm>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a:xfrm>
            <a:off x="266700" y="1524000"/>
            <a:ext cx="8610600" cy="4114800"/>
          </a:xfrm>
        </p:spPr>
        <p:txBody>
          <a:bodyPr/>
          <a:lstStyle/>
          <a:p>
            <a:pPr marL="514350" indent="-514350" algn="just">
              <a:buFont typeface="+mj-lt"/>
              <a:buAutoNum type="arabicPeriod"/>
            </a:pPr>
            <a:r>
              <a:rPr lang="vi-VN" sz="2800" dirty="0"/>
              <a:t>Tìm một bài viết trên Internet về</a:t>
            </a:r>
            <a:r>
              <a:rPr lang="en-US" sz="2800" dirty="0"/>
              <a:t> </a:t>
            </a:r>
            <a:r>
              <a:rPr lang="vi-VN" sz="2800" dirty="0"/>
              <a:t>quản lý dự</a:t>
            </a:r>
            <a:r>
              <a:rPr lang="en-US" sz="2800" dirty="0"/>
              <a:t> </a:t>
            </a:r>
            <a:r>
              <a:rPr lang="vi-VN" sz="2800" dirty="0"/>
              <a:t>án CNTT (Information technology Project management). Viết một trang báo cáo giới thiệu bài viết này. (</a:t>
            </a:r>
            <a:r>
              <a:rPr lang="en-US" sz="2800" dirty="0" err="1"/>
              <a:t>tham</a:t>
            </a:r>
            <a:r>
              <a:rPr lang="en-US" sz="2800" dirty="0"/>
              <a:t> </a:t>
            </a:r>
            <a:r>
              <a:rPr lang="en-US" sz="2800" dirty="0" err="1"/>
              <a:t>khảo</a:t>
            </a:r>
            <a:r>
              <a:rPr lang="en-US" sz="2800" dirty="0"/>
              <a:t> </a:t>
            </a:r>
            <a:r>
              <a:rPr lang="vi-VN" sz="2800" dirty="0"/>
              <a:t>website của các tạp chí như  Information Week, Computer World, Information World).</a:t>
            </a:r>
            <a:endParaRPr lang="en-US" sz="2800" dirty="0"/>
          </a:p>
          <a:p>
            <a:pPr marL="514350" indent="-514350" algn="just">
              <a:buFont typeface="+mj-lt"/>
              <a:buAutoNum type="arabicPeriod"/>
            </a:pPr>
            <a:r>
              <a:rPr lang="vi-VN" sz="2800" dirty="0"/>
              <a:t>Tìm trên Internet một bài viết về</a:t>
            </a:r>
            <a:r>
              <a:rPr lang="en-US" sz="2800" dirty="0"/>
              <a:t> c</a:t>
            </a:r>
            <a:r>
              <a:rPr lang="vi-VN" sz="2800" dirty="0"/>
              <a:t>hu trình sống trong phát triển phần mềm (software development life cycle). Viết một trang báo cáo trình bày các ý chính của bài viết. </a:t>
            </a:r>
          </a:p>
        </p:txBody>
      </p:sp>
    </p:spTree>
    <p:extLst>
      <p:ext uri="{BB962C8B-B14F-4D97-AF65-F5344CB8AC3E}">
        <p14:creationId xmlns:p14="http://schemas.microsoft.com/office/powerpoint/2010/main" val="1759453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startAt="3"/>
            </a:pPr>
            <a:r>
              <a:rPr lang="vi-VN" dirty="0"/>
              <a:t>Tìm trên các website thông tin về</a:t>
            </a:r>
            <a:r>
              <a:rPr lang="en-US" dirty="0"/>
              <a:t> </a:t>
            </a:r>
            <a:r>
              <a:rPr lang="vi-VN" dirty="0"/>
              <a:t>các kỹ</a:t>
            </a:r>
            <a:r>
              <a:rPr lang="en-US"/>
              <a:t> </a:t>
            </a:r>
            <a:r>
              <a:rPr lang="vi-VN"/>
              <a:t>năng </a:t>
            </a:r>
            <a:r>
              <a:rPr lang="vi-VN" dirty="0"/>
              <a:t>quản lý dự</a:t>
            </a:r>
            <a:r>
              <a:rPr lang="en-US" dirty="0"/>
              <a:t> </a:t>
            </a:r>
            <a:r>
              <a:rPr lang="vi-VN" dirty="0"/>
              <a:t>án (project management skills). Viết báo cáo 2 trang tổng kết những gì bạn tìm thấy, cùng với ý kiến riêng của bạn. </a:t>
            </a:r>
            <a:endParaRPr lang="en-US" dirty="0"/>
          </a:p>
          <a:p>
            <a:endParaRPr lang="en-US" dirty="0"/>
          </a:p>
        </p:txBody>
      </p:sp>
    </p:spTree>
    <p:extLst>
      <p:ext uri="{BB962C8B-B14F-4D97-AF65-F5344CB8AC3E}">
        <p14:creationId xmlns:p14="http://schemas.microsoft.com/office/powerpoint/2010/main" val="42670531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1200" y="2667000"/>
            <a:ext cx="4794839" cy="923330"/>
          </a:xfrm>
          <a:prstGeom prst="rect">
            <a:avLst/>
          </a:prstGeom>
          <a:noFill/>
        </p:spPr>
        <p:txBody>
          <a:bodyPr wrap="none">
            <a:spAutoFit/>
          </a:bodyPr>
          <a:lstStyle/>
          <a:p>
            <a:pPr algn="ctr">
              <a:defRPr/>
            </a:pPr>
            <a:r>
              <a:rPr lang="en-US" sz="5400" b="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THANKS YOU</a:t>
            </a:r>
          </a:p>
        </p:txBody>
      </p:sp>
      <p:sp>
        <p:nvSpPr>
          <p:cNvPr id="2" name="Slide Number Placeholder 1"/>
          <p:cNvSpPr>
            <a:spLocks noGrp="1"/>
          </p:cNvSpPr>
          <p:nvPr>
            <p:ph type="sldNum" sz="quarter" idx="12"/>
          </p:nvPr>
        </p:nvSpPr>
        <p:spPr/>
        <p:txBody>
          <a:bodyPr/>
          <a:lstStyle/>
          <a:p>
            <a:pPr>
              <a:defRPr/>
            </a:pPr>
            <a:fld id="{BCC772B2-788B-43DC-AC5C-C0E4FEEB7B35}" type="slidenum">
              <a:rPr lang="en-US" altLang="en-US" smtClean="0"/>
              <a:pPr>
                <a:defRPr/>
              </a:pPr>
              <a:t>85</a:t>
            </a:fld>
            <a:endParaRPr lang="en-US"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4288"/>
            <a:ext cx="9220200" cy="914400"/>
          </a:xfrm>
          <a:noFill/>
        </p:spPr>
        <p:txBody>
          <a:bodyPr/>
          <a:lstStyle/>
          <a:p>
            <a:pPr algn="l" eaLnBrk="1" hangingPunct="1"/>
            <a:r>
              <a:rPr lang="en-US" altLang="en-US" sz="3200" b="1">
                <a:solidFill>
                  <a:srgbClr val="C00000"/>
                </a:solidFill>
              </a:rPr>
              <a:t>Các khái niệm cơ bản – Khái niệm dự án</a:t>
            </a:r>
          </a:p>
        </p:txBody>
      </p:sp>
      <p:sp>
        <p:nvSpPr>
          <p:cNvPr id="6" name="Rectangle 3"/>
          <p:cNvSpPr>
            <a:spLocks noGrp="1" noChangeArrowheads="1"/>
          </p:cNvSpPr>
          <p:nvPr>
            <p:ph idx="4294967295"/>
          </p:nvPr>
        </p:nvSpPr>
        <p:spPr>
          <a:xfrm>
            <a:off x="21021" y="1066800"/>
            <a:ext cx="8589579" cy="4187825"/>
          </a:xfrm>
        </p:spPr>
        <p:txBody>
          <a:bodyPr lIns="182880" tIns="91440"/>
          <a:lstStyle/>
          <a:p>
            <a:pPr algn="just" eaLnBrk="1" hangingPunct="1"/>
            <a:r>
              <a:rPr lang="en-US" altLang="en-US" sz="2400" dirty="0" err="1"/>
              <a:t>Dự</a:t>
            </a:r>
            <a:r>
              <a:rPr lang="en-US" altLang="en-US" sz="2400" dirty="0"/>
              <a:t> </a:t>
            </a:r>
            <a:r>
              <a:rPr lang="en-US" altLang="en-US" sz="2400" dirty="0" err="1"/>
              <a:t>án</a:t>
            </a:r>
            <a:r>
              <a:rPr lang="en-US" altLang="en-US" sz="2400" dirty="0"/>
              <a:t> </a:t>
            </a:r>
            <a:r>
              <a:rPr lang="en-US" altLang="en-US" sz="2400" dirty="0" err="1"/>
              <a:t>là</a:t>
            </a:r>
            <a:r>
              <a:rPr lang="en-US" altLang="en-US" sz="2400" dirty="0"/>
              <a:t> </a:t>
            </a:r>
            <a:r>
              <a:rPr lang="en-US" altLang="en-US" sz="2400" dirty="0" err="1"/>
              <a:t>một</a:t>
            </a:r>
            <a:r>
              <a:rPr lang="en-US" altLang="en-US" sz="2400" dirty="0"/>
              <a:t> </a:t>
            </a:r>
            <a:r>
              <a:rPr lang="en-US" altLang="en-US" sz="2400" dirty="0" err="1"/>
              <a:t>tập</a:t>
            </a:r>
            <a:r>
              <a:rPr lang="en-US" altLang="en-US" sz="2400" dirty="0"/>
              <a:t> </a:t>
            </a:r>
            <a:r>
              <a:rPr lang="en-US" altLang="en-US" sz="2400" dirty="0" err="1"/>
              <a:t>hợp</a:t>
            </a:r>
            <a:r>
              <a:rPr lang="en-US" altLang="en-US" sz="2400" dirty="0"/>
              <a:t> </a:t>
            </a:r>
            <a:r>
              <a:rPr lang="en-US" altLang="en-US" sz="2400" dirty="0" err="1"/>
              <a:t>các</a:t>
            </a:r>
            <a:r>
              <a:rPr lang="en-US" altLang="en-US" sz="2400" dirty="0"/>
              <a:t> </a:t>
            </a:r>
            <a:r>
              <a:rPr lang="en-US" altLang="en-US" sz="2400" dirty="0" err="1"/>
              <a:t>hoạt</a:t>
            </a:r>
            <a:r>
              <a:rPr lang="en-US" altLang="en-US" sz="2400" dirty="0"/>
              <a:t> </a:t>
            </a:r>
            <a:r>
              <a:rPr lang="en-US" altLang="en-US" sz="2400" dirty="0" err="1"/>
              <a:t>động</a:t>
            </a:r>
            <a:r>
              <a:rPr lang="en-US" altLang="en-US" sz="2400" dirty="0"/>
              <a:t> </a:t>
            </a:r>
            <a:r>
              <a:rPr lang="en-US" altLang="en-US" sz="2400" dirty="0" err="1"/>
              <a:t>được</a:t>
            </a:r>
            <a:r>
              <a:rPr lang="en-US" altLang="en-US" sz="2400" dirty="0"/>
              <a:t> </a:t>
            </a:r>
            <a:r>
              <a:rPr lang="en-US" altLang="en-US" sz="2400" dirty="0" err="1"/>
              <a:t>liên</a:t>
            </a:r>
            <a:r>
              <a:rPr lang="en-US" altLang="en-US" sz="2400" dirty="0"/>
              <a:t> </a:t>
            </a:r>
            <a:r>
              <a:rPr lang="en-US" altLang="en-US" sz="2400" dirty="0" err="1"/>
              <a:t>kết</a:t>
            </a:r>
            <a:r>
              <a:rPr lang="en-US" altLang="en-US" sz="2400" dirty="0"/>
              <a:t> </a:t>
            </a:r>
            <a:r>
              <a:rPr lang="en-US" altLang="en-US" sz="2400" dirty="0" err="1"/>
              <a:t>và</a:t>
            </a:r>
            <a:r>
              <a:rPr lang="en-US" altLang="en-US" sz="2400" dirty="0"/>
              <a:t> </a:t>
            </a:r>
            <a:r>
              <a:rPr lang="en-US" altLang="en-US" sz="2400" dirty="0" err="1"/>
              <a:t>tổ</a:t>
            </a:r>
            <a:r>
              <a:rPr lang="en-US" altLang="en-US" sz="2400" dirty="0"/>
              <a:t> </a:t>
            </a:r>
            <a:r>
              <a:rPr lang="en-US" altLang="en-US" sz="2400" dirty="0" err="1"/>
              <a:t>chức</a:t>
            </a:r>
            <a:r>
              <a:rPr lang="en-US" altLang="en-US" sz="2400" dirty="0"/>
              <a:t> </a:t>
            </a:r>
            <a:r>
              <a:rPr lang="en-US" altLang="en-US" sz="2400" dirty="0" err="1"/>
              <a:t>chặt</a:t>
            </a:r>
            <a:r>
              <a:rPr lang="en-US" altLang="en-US" sz="2400" dirty="0"/>
              <a:t> </a:t>
            </a:r>
            <a:r>
              <a:rPr lang="en-US" altLang="en-US" sz="2400" dirty="0" err="1"/>
              <a:t>chẽ</a:t>
            </a:r>
            <a:r>
              <a:rPr lang="en-US" altLang="en-US" sz="2400" dirty="0"/>
              <a:t>, </a:t>
            </a:r>
            <a:r>
              <a:rPr lang="en-US" altLang="en-US" sz="2400" dirty="0" err="1"/>
              <a:t>có</a:t>
            </a:r>
            <a:r>
              <a:rPr lang="en-US" altLang="en-US" sz="2400" dirty="0"/>
              <a:t> </a:t>
            </a:r>
            <a:r>
              <a:rPr lang="en-US" altLang="en-US" sz="2400" b="1" dirty="0" err="1"/>
              <a:t>thời</a:t>
            </a:r>
            <a:r>
              <a:rPr lang="en-US" altLang="en-US" sz="2400" b="1" dirty="0"/>
              <a:t> </a:t>
            </a:r>
            <a:r>
              <a:rPr lang="en-US" altLang="en-US" sz="2400" b="1" dirty="0" err="1"/>
              <a:t>điểm</a:t>
            </a:r>
            <a:r>
              <a:rPr lang="en-US" altLang="en-US" sz="2400" b="1" dirty="0"/>
              <a:t> </a:t>
            </a:r>
            <a:r>
              <a:rPr lang="en-US" altLang="en-US" sz="2400" b="1" dirty="0" err="1"/>
              <a:t>bắt</a:t>
            </a:r>
            <a:r>
              <a:rPr lang="en-US" altLang="en-US" sz="2400" b="1" dirty="0"/>
              <a:t> </a:t>
            </a:r>
            <a:r>
              <a:rPr lang="en-US" altLang="en-US" sz="2400" b="1" dirty="0" err="1"/>
              <a:t>đầu</a:t>
            </a:r>
            <a:r>
              <a:rPr lang="en-US" altLang="en-US" sz="2400" b="1" dirty="0"/>
              <a:t> </a:t>
            </a:r>
            <a:r>
              <a:rPr lang="en-US" altLang="en-US" sz="2400" b="1" dirty="0" err="1"/>
              <a:t>và</a:t>
            </a:r>
            <a:r>
              <a:rPr lang="en-US" altLang="en-US" sz="2400" b="1" dirty="0"/>
              <a:t> </a:t>
            </a:r>
            <a:r>
              <a:rPr lang="en-US" altLang="en-US" sz="2400" b="1" dirty="0" err="1"/>
              <a:t>kết</a:t>
            </a:r>
            <a:r>
              <a:rPr lang="en-US" altLang="en-US" sz="2400" b="1" dirty="0"/>
              <a:t> </a:t>
            </a:r>
            <a:r>
              <a:rPr lang="en-US" altLang="en-US" sz="2400" b="1" dirty="0" err="1"/>
              <a:t>thúc</a:t>
            </a:r>
            <a:r>
              <a:rPr lang="en-US" altLang="en-US" sz="2400" dirty="0"/>
              <a:t> </a:t>
            </a:r>
            <a:r>
              <a:rPr lang="en-US" altLang="en-US" sz="2400" dirty="0" err="1"/>
              <a:t>cụ</a:t>
            </a:r>
            <a:r>
              <a:rPr lang="en-US" altLang="en-US" sz="2400" dirty="0"/>
              <a:t> </a:t>
            </a:r>
            <a:r>
              <a:rPr lang="en-US" altLang="en-US" sz="2400" dirty="0" err="1"/>
              <a:t>thể</a:t>
            </a:r>
            <a:r>
              <a:rPr lang="en-US" altLang="en-US" sz="2400" dirty="0"/>
              <a:t>, do </a:t>
            </a:r>
            <a:r>
              <a:rPr lang="en-US" altLang="en-US" sz="2400" dirty="0" err="1"/>
              <a:t>cá</a:t>
            </a:r>
            <a:r>
              <a:rPr lang="en-US" altLang="en-US" sz="2400" dirty="0"/>
              <a:t> </a:t>
            </a:r>
            <a:r>
              <a:rPr lang="en-US" altLang="en-US" sz="2400" dirty="0" err="1"/>
              <a:t>nhân</a:t>
            </a:r>
            <a:r>
              <a:rPr lang="en-US" altLang="en-US" sz="2400" dirty="0"/>
              <a:t> </a:t>
            </a:r>
            <a:r>
              <a:rPr lang="en-US" altLang="en-US" sz="2400" dirty="0" err="1"/>
              <a:t>hoặc</a:t>
            </a:r>
            <a:r>
              <a:rPr lang="en-US" altLang="en-US" sz="2400" dirty="0"/>
              <a:t> </a:t>
            </a:r>
            <a:r>
              <a:rPr lang="en-US" altLang="en-US" sz="2400" dirty="0" err="1"/>
              <a:t>tổ</a:t>
            </a:r>
            <a:r>
              <a:rPr lang="en-US" altLang="en-US" sz="2400" dirty="0"/>
              <a:t> </a:t>
            </a:r>
            <a:r>
              <a:rPr lang="en-US" altLang="en-US" sz="2400" dirty="0" err="1"/>
              <a:t>chức</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a:t>
            </a:r>
            <a:r>
              <a:rPr lang="en-US" altLang="en-US" sz="2400" dirty="0" err="1"/>
              <a:t>nhằm</a:t>
            </a:r>
            <a:r>
              <a:rPr lang="en-US" altLang="en-US" sz="2400" dirty="0"/>
              <a:t> </a:t>
            </a:r>
            <a:r>
              <a:rPr lang="en-US" altLang="en-US" sz="2400" dirty="0" err="1"/>
              <a:t>đạt</a:t>
            </a:r>
            <a:r>
              <a:rPr lang="en-US" altLang="en-US" sz="2400" dirty="0"/>
              <a:t> </a:t>
            </a:r>
            <a:r>
              <a:rPr lang="en-US" altLang="en-US" sz="2400" dirty="0" err="1"/>
              <a:t>được</a:t>
            </a:r>
            <a:r>
              <a:rPr lang="en-US" altLang="en-US" sz="2400" dirty="0"/>
              <a:t> </a:t>
            </a:r>
            <a:r>
              <a:rPr lang="en-US" altLang="en-US" sz="2400" dirty="0" err="1"/>
              <a:t>những</a:t>
            </a:r>
            <a:r>
              <a:rPr lang="en-US" altLang="en-US" sz="2400" dirty="0"/>
              <a:t> </a:t>
            </a:r>
            <a:r>
              <a:rPr lang="en-US" altLang="en-US" sz="2400" b="1" dirty="0" err="1"/>
              <a:t>mục</a:t>
            </a:r>
            <a:r>
              <a:rPr lang="en-US" altLang="en-US" sz="2400" b="1" dirty="0"/>
              <a:t> </a:t>
            </a:r>
            <a:r>
              <a:rPr lang="en-US" altLang="en-US" sz="2400" b="1" dirty="0" err="1"/>
              <a:t>đích</a:t>
            </a:r>
            <a:r>
              <a:rPr lang="en-US" altLang="en-US" sz="2400" b="1" dirty="0"/>
              <a:t> </a:t>
            </a:r>
            <a:r>
              <a:rPr lang="en-US" altLang="en-US" sz="2400" b="1" dirty="0" err="1"/>
              <a:t>cụ</a:t>
            </a:r>
            <a:r>
              <a:rPr lang="en-US" altLang="en-US" sz="2400" b="1" dirty="0"/>
              <a:t> </a:t>
            </a:r>
            <a:r>
              <a:rPr lang="en-US" altLang="en-US" sz="2400" b="1" dirty="0" err="1"/>
              <a:t>thể</a:t>
            </a:r>
            <a:r>
              <a:rPr lang="en-US" altLang="en-US" sz="2400" b="1" dirty="0"/>
              <a:t> </a:t>
            </a:r>
            <a:r>
              <a:rPr lang="en-US" altLang="en-US" sz="2400" dirty="0" err="1"/>
              <a:t>trong</a:t>
            </a:r>
            <a:r>
              <a:rPr lang="en-US" altLang="en-US" sz="2400" dirty="0"/>
              <a:t> </a:t>
            </a:r>
            <a:r>
              <a:rPr lang="en-US" altLang="en-US" sz="2400" b="1" dirty="0" err="1"/>
              <a:t>điều</a:t>
            </a:r>
            <a:r>
              <a:rPr lang="en-US" altLang="en-US" sz="2400" b="1" dirty="0"/>
              <a:t> </a:t>
            </a:r>
            <a:r>
              <a:rPr lang="en-US" altLang="en-US" sz="2400" b="1" dirty="0" err="1"/>
              <a:t>kiện</a:t>
            </a:r>
            <a:r>
              <a:rPr lang="en-US" altLang="en-US" sz="2400" b="1" dirty="0"/>
              <a:t> </a:t>
            </a:r>
            <a:r>
              <a:rPr lang="en-US" altLang="en-US" sz="2400" b="1" dirty="0" err="1"/>
              <a:t>ràng</a:t>
            </a:r>
            <a:r>
              <a:rPr lang="en-US" altLang="en-US" sz="2400" b="1" dirty="0"/>
              <a:t> </a:t>
            </a:r>
            <a:r>
              <a:rPr lang="en-US" altLang="en-US" sz="2400" b="1" dirty="0" err="1"/>
              <a:t>buộc</a:t>
            </a:r>
            <a:r>
              <a:rPr lang="en-US" altLang="en-US" sz="2400" dirty="0"/>
              <a:t> </a:t>
            </a:r>
            <a:r>
              <a:rPr lang="en-US" altLang="en-US" sz="2400" dirty="0" err="1"/>
              <a:t>về</a:t>
            </a:r>
            <a:r>
              <a:rPr lang="en-US" altLang="en-US" sz="2400" dirty="0"/>
              <a:t> </a:t>
            </a:r>
            <a:r>
              <a:rPr lang="en-US" altLang="en-US" sz="2400" dirty="0" err="1"/>
              <a:t>thời</a:t>
            </a:r>
            <a:r>
              <a:rPr lang="en-US" altLang="en-US" sz="2400" dirty="0"/>
              <a:t> </a:t>
            </a:r>
            <a:r>
              <a:rPr lang="en-US" altLang="en-US" sz="2400" dirty="0" err="1"/>
              <a:t>gian</a:t>
            </a:r>
            <a:r>
              <a:rPr lang="en-US" altLang="en-US" sz="2400" dirty="0"/>
              <a:t>, chi </a:t>
            </a:r>
            <a:r>
              <a:rPr lang="en-US" altLang="en-US" sz="2400" dirty="0" err="1"/>
              <a:t>phí</a:t>
            </a:r>
            <a:r>
              <a:rPr lang="en-US" altLang="en-US" sz="2400" dirty="0"/>
              <a:t> </a:t>
            </a:r>
            <a:r>
              <a:rPr lang="en-US" altLang="en-US" sz="2400" dirty="0" err="1"/>
              <a:t>và</a:t>
            </a:r>
            <a:r>
              <a:rPr lang="en-US" altLang="en-US" sz="2400" dirty="0"/>
              <a:t> </a:t>
            </a:r>
            <a:r>
              <a:rPr lang="en-US" altLang="en-US" sz="2400" dirty="0" err="1"/>
              <a:t>kết</a:t>
            </a:r>
            <a:r>
              <a:rPr lang="en-US" altLang="en-US" sz="2400" dirty="0"/>
              <a:t> </a:t>
            </a:r>
            <a:r>
              <a:rPr lang="en-US" altLang="en-US" sz="2400" dirty="0" err="1"/>
              <a:t>quả</a:t>
            </a:r>
            <a:r>
              <a:rPr lang="en-US" altLang="en-US" sz="2400" dirty="0"/>
              <a:t> </a:t>
            </a:r>
            <a:r>
              <a:rPr lang="en-US" altLang="en-US" sz="2400" dirty="0" err="1"/>
              <a:t>hoạt</a:t>
            </a:r>
            <a:r>
              <a:rPr lang="en-US" altLang="en-US" sz="2400" dirty="0"/>
              <a:t> </a:t>
            </a:r>
            <a:r>
              <a:rPr lang="en-US" altLang="en-US" sz="2400" dirty="0" err="1"/>
              <a:t>động</a:t>
            </a:r>
            <a:r>
              <a:rPr lang="en-US" altLang="en-US" sz="2400" dirty="0"/>
              <a:t>” </a:t>
            </a:r>
            <a:r>
              <a:rPr lang="en-US" altLang="en-US" sz="2400" i="1" dirty="0"/>
              <a:t>(</a:t>
            </a:r>
            <a:r>
              <a:rPr lang="en-US" altLang="en-US" sz="2400" i="1" dirty="0" err="1"/>
              <a:t>Viện</a:t>
            </a:r>
            <a:r>
              <a:rPr lang="en-US" altLang="en-US" sz="2400" i="1" dirty="0"/>
              <a:t> </a:t>
            </a:r>
            <a:r>
              <a:rPr lang="en-US" altLang="en-US" sz="2400" i="1" dirty="0" err="1"/>
              <a:t>Tiêu</a:t>
            </a:r>
            <a:r>
              <a:rPr lang="en-US" altLang="en-US" sz="2400" i="1" dirty="0"/>
              <a:t> </a:t>
            </a:r>
            <a:r>
              <a:rPr lang="en-US" altLang="en-US" sz="2400" i="1" dirty="0" err="1"/>
              <a:t>chuẩn</a:t>
            </a:r>
            <a:r>
              <a:rPr lang="en-US" altLang="en-US" sz="2400" i="1" dirty="0"/>
              <a:t> </a:t>
            </a:r>
            <a:r>
              <a:rPr lang="en-US" altLang="en-US" sz="2400" i="1" dirty="0" err="1"/>
              <a:t>quốc</a:t>
            </a:r>
            <a:r>
              <a:rPr lang="en-US" altLang="en-US" sz="2400" i="1" dirty="0"/>
              <a:t> </a:t>
            </a:r>
            <a:r>
              <a:rPr lang="en-US" altLang="en-US" sz="2400" i="1" dirty="0" err="1"/>
              <a:t>gia</a:t>
            </a:r>
            <a:r>
              <a:rPr lang="en-US" altLang="en-US" sz="2400" i="1" dirty="0"/>
              <a:t> Anh, ‘Guide to Project Management’ 2000)</a:t>
            </a:r>
          </a:p>
          <a:p>
            <a:pPr algn="just" eaLnBrk="1" hangingPunct="1"/>
            <a:r>
              <a:rPr lang="vi-VN" sz="2400" dirty="0"/>
              <a:t>“Dự</a:t>
            </a:r>
            <a:r>
              <a:rPr lang="en-US" sz="2400" dirty="0"/>
              <a:t> </a:t>
            </a:r>
            <a:r>
              <a:rPr lang="vi-VN" sz="2400" dirty="0"/>
              <a:t>án là một nỗ</a:t>
            </a:r>
            <a:r>
              <a:rPr lang="en-US" sz="2400" dirty="0"/>
              <a:t> </a:t>
            </a:r>
            <a:r>
              <a:rPr lang="vi-VN" sz="2400" dirty="0"/>
              <a:t>lực </a:t>
            </a:r>
            <a:r>
              <a:rPr lang="vi-VN" sz="2400" b="1" dirty="0">
                <a:solidFill>
                  <a:srgbClr val="C00000"/>
                </a:solidFill>
              </a:rPr>
              <a:t>tạm thời </a:t>
            </a:r>
            <a:r>
              <a:rPr lang="vi-VN" sz="2400" dirty="0"/>
              <a:t>được </a:t>
            </a:r>
            <a:r>
              <a:rPr lang="en-US" sz="2400" dirty="0"/>
              <a:t>cam </a:t>
            </a:r>
            <a:r>
              <a:rPr lang="en-US" sz="2400" dirty="0" err="1"/>
              <a:t>kết</a:t>
            </a:r>
            <a:r>
              <a:rPr lang="en-US" sz="2400" dirty="0"/>
              <a:t> </a:t>
            </a:r>
            <a:r>
              <a:rPr lang="vi-VN" sz="2400" dirty="0"/>
              <a:t>để  tạo ra một sản phẩm hay dịch vụ</a:t>
            </a:r>
            <a:r>
              <a:rPr lang="en-US" sz="2400" dirty="0"/>
              <a:t> </a:t>
            </a:r>
            <a:r>
              <a:rPr lang="vi-VN" sz="2400" b="1" dirty="0">
                <a:solidFill>
                  <a:srgbClr val="C00000"/>
                </a:solidFill>
              </a:rPr>
              <a:t>duy nhất</a:t>
            </a:r>
            <a:r>
              <a:rPr lang="vi-VN" sz="2400" dirty="0"/>
              <a:t>”  (</a:t>
            </a:r>
            <a:r>
              <a:rPr lang="vi-VN" sz="2400" i="1" dirty="0"/>
              <a:t>A Guide to the Project Management Body of Knowledge</a:t>
            </a:r>
            <a:r>
              <a:rPr lang="vi-VN" sz="2400" dirty="0"/>
              <a:t>)</a:t>
            </a:r>
          </a:p>
          <a:p>
            <a:pPr algn="just" eaLnBrk="1" hangingPunct="1"/>
            <a:r>
              <a:rPr lang="en-US" altLang="en-US" sz="2400" b="1" dirty="0" err="1">
                <a:solidFill>
                  <a:schemeClr val="accent2"/>
                </a:solidFill>
                <a:sym typeface="Wingdings" panose="05000000000000000000" pitchFamily="2" charset="2"/>
              </a:rPr>
              <a:t>Dự</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án</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là</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một</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chuỗi</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các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công</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việc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nhiệm</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vụ</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hoạt</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động</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được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thực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hiện</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nhằm</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đạt</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được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mục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tiêu</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đề</a:t>
            </a:r>
            <a:r>
              <a:rPr lang="en-US" altLang="en-US" sz="2400" b="1" dirty="0">
                <a:solidFill>
                  <a:schemeClr val="accent2"/>
                </a:solidFill>
                <a:sym typeface="Wingdings" panose="05000000000000000000" pitchFamily="2" charset="2"/>
              </a:rPr>
              <a:t> ra </a:t>
            </a:r>
            <a:r>
              <a:rPr lang="en-US" altLang="en-US" sz="2400" b="1" dirty="0" err="1">
                <a:solidFill>
                  <a:schemeClr val="accent2"/>
                </a:solidFill>
                <a:sym typeface="Wingdings" panose="05000000000000000000" pitchFamily="2" charset="2"/>
              </a:rPr>
              <a:t>trong</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điều</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kiện</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ràng</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buộc</a:t>
            </a:r>
            <a:r>
              <a:rPr lang="en-US" altLang="en-US" sz="2400" b="1" dirty="0">
                <a:solidFill>
                  <a:schemeClr val="accent2"/>
                </a:solidFill>
                <a:sym typeface="Wingdings" panose="05000000000000000000" pitchFamily="2" charset="2"/>
              </a:rPr>
              <a:t> </a:t>
            </a:r>
            <a:r>
              <a:rPr lang="en-US" altLang="en-US" sz="2400" b="1" dirty="0" err="1">
                <a:solidFill>
                  <a:schemeClr val="accent2"/>
                </a:solidFill>
                <a:sym typeface="Wingdings" panose="05000000000000000000" pitchFamily="2" charset="2"/>
              </a:rPr>
              <a:t>về</a:t>
            </a:r>
            <a:r>
              <a:rPr lang="en-US" altLang="en-US" sz="2400" b="1" dirty="0">
                <a:solidFill>
                  <a:schemeClr val="accent2"/>
                </a:solidFill>
                <a:sym typeface="Wingdings" panose="05000000000000000000" pitchFamily="2" charset="2"/>
              </a:rPr>
              <a:t> </a:t>
            </a:r>
            <a:r>
              <a:rPr lang="en-US" altLang="en-US" sz="2400" b="1" dirty="0" err="1">
                <a:solidFill>
                  <a:srgbClr val="C00000"/>
                </a:solidFill>
                <a:sym typeface="Wingdings" panose="05000000000000000000" pitchFamily="2" charset="2"/>
              </a:rPr>
              <a:t>phạm</a:t>
            </a:r>
            <a:r>
              <a:rPr lang="en-US" altLang="en-US" sz="2400" b="1" dirty="0">
                <a:solidFill>
                  <a:srgbClr val="C00000"/>
                </a:solidFill>
                <a:sym typeface="Wingdings" panose="05000000000000000000" pitchFamily="2" charset="2"/>
              </a:rPr>
              <a:t> vi, </a:t>
            </a:r>
            <a:r>
              <a:rPr lang="en-US" altLang="en-US" sz="2400" b="1" dirty="0" err="1">
                <a:solidFill>
                  <a:srgbClr val="C00000"/>
                </a:solidFill>
                <a:sym typeface="Wingdings" panose="05000000000000000000" pitchFamily="2" charset="2"/>
              </a:rPr>
              <a:t>thời</a:t>
            </a:r>
            <a:r>
              <a:rPr lang="en-US" altLang="en-US" sz="2400" b="1" dirty="0">
                <a:solidFill>
                  <a:srgbClr val="C00000"/>
                </a:solidFill>
                <a:sym typeface="Wingdings" panose="05000000000000000000" pitchFamily="2" charset="2"/>
              </a:rPr>
              <a:t> </a:t>
            </a:r>
            <a:r>
              <a:rPr lang="en-US" altLang="en-US" sz="2400" b="1" dirty="0" err="1">
                <a:solidFill>
                  <a:srgbClr val="C00000"/>
                </a:solidFill>
                <a:sym typeface="Wingdings" panose="05000000000000000000" pitchFamily="2" charset="2"/>
              </a:rPr>
              <a:t>gian</a:t>
            </a:r>
            <a:r>
              <a:rPr lang="en-US" altLang="en-US" sz="2400" b="1" dirty="0">
                <a:solidFill>
                  <a:srgbClr val="C00000"/>
                </a:solidFill>
                <a:sym typeface="Wingdings" panose="05000000000000000000" pitchFamily="2" charset="2"/>
              </a:rPr>
              <a:t> </a:t>
            </a:r>
            <a:r>
              <a:rPr lang="en-US" altLang="en-US" sz="2400" b="1" dirty="0" err="1">
                <a:solidFill>
                  <a:srgbClr val="C00000"/>
                </a:solidFill>
                <a:sym typeface="Wingdings" panose="05000000000000000000" pitchFamily="2" charset="2"/>
              </a:rPr>
              <a:t>và</a:t>
            </a:r>
            <a:r>
              <a:rPr lang="en-US" altLang="en-US" sz="2400" b="1" dirty="0">
                <a:solidFill>
                  <a:srgbClr val="C00000"/>
                </a:solidFill>
                <a:sym typeface="Wingdings" panose="05000000000000000000" pitchFamily="2" charset="2"/>
              </a:rPr>
              <a:t> </a:t>
            </a:r>
            <a:r>
              <a:rPr lang="en-US" altLang="en-US" sz="2400" b="1" dirty="0" err="1">
                <a:solidFill>
                  <a:srgbClr val="C00000"/>
                </a:solidFill>
                <a:sym typeface="Wingdings" panose="05000000000000000000" pitchFamily="2" charset="2"/>
              </a:rPr>
              <a:t>ngân</a:t>
            </a:r>
            <a:r>
              <a:rPr lang="en-US" altLang="en-US" sz="2400" b="1" dirty="0">
                <a:solidFill>
                  <a:srgbClr val="C00000"/>
                </a:solidFill>
                <a:sym typeface="Wingdings" panose="05000000000000000000" pitchFamily="2" charset="2"/>
              </a:rPr>
              <a:t> </a:t>
            </a:r>
            <a:r>
              <a:rPr lang="en-US" altLang="en-US" sz="2400" b="1" dirty="0" err="1">
                <a:solidFill>
                  <a:srgbClr val="C00000"/>
                </a:solidFill>
                <a:sym typeface="Wingdings" panose="05000000000000000000" pitchFamily="2" charset="2"/>
              </a:rPr>
              <a:t>sách</a:t>
            </a:r>
            <a:endParaRPr lang="en-US" altLang="en-US" sz="2400" b="1" dirty="0">
              <a:solidFill>
                <a:srgbClr val="C00000"/>
              </a:solidFill>
              <a:sym typeface="Wingdings" panose="05000000000000000000" pitchFamily="2" charset="2"/>
            </a:endParaRPr>
          </a:p>
          <a:p>
            <a:pPr algn="just" eaLnBrk="1" hangingPunct="1"/>
            <a:endParaRPr lang="en-US" altLang="en-US" sz="2400" i="1" dirty="0"/>
          </a:p>
        </p:txBody>
      </p:sp>
      <p:sp>
        <p:nvSpPr>
          <p:cNvPr id="2" name="Slide Number Placeholder 1"/>
          <p:cNvSpPr>
            <a:spLocks noGrp="1"/>
          </p:cNvSpPr>
          <p:nvPr>
            <p:ph type="sldNum" sz="quarter" idx="12"/>
          </p:nvPr>
        </p:nvSpPr>
        <p:spPr/>
        <p:txBody>
          <a:bodyPr/>
          <a:lstStyle/>
          <a:p>
            <a:pPr>
              <a:defRPr/>
            </a:pPr>
            <a:fld id="{063FA2F6-A246-4FCD-852C-4E50A96ABD0C}" type="slidenum">
              <a:rPr lang="en-US" altLang="en-US" smtClean="0"/>
              <a:pPr>
                <a:defRPr/>
              </a:pPr>
              <a:t>9</a:t>
            </a:fld>
            <a:endParaRPr lang="en-US" altLang="en-US"/>
          </a:p>
        </p:txBody>
      </p:sp>
    </p:spTree>
    <p:extLst>
      <p:ext uri="{BB962C8B-B14F-4D97-AF65-F5344CB8AC3E}">
        <p14:creationId xmlns:p14="http://schemas.microsoft.com/office/powerpoint/2010/main" val="300562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ter">
  <a:themeElements>
    <a:clrScheme name="Winter">
      <a:dk1>
        <a:sysClr val="windowText" lastClr="000000"/>
      </a:dk1>
      <a:lt1>
        <a:sysClr val="window" lastClr="FFFFFF"/>
      </a:lt1>
      <a:dk2>
        <a:srgbClr val="1F7BB6"/>
      </a:dk2>
      <a:lt2>
        <a:srgbClr val="C5E1FE"/>
      </a:lt2>
      <a:accent1>
        <a:srgbClr val="B2BDC1"/>
      </a:accent1>
      <a:accent2>
        <a:srgbClr val="767D83"/>
      </a:accent2>
      <a:accent3>
        <a:srgbClr val="3E505C"/>
      </a:accent3>
      <a:accent4>
        <a:srgbClr val="386489"/>
      </a:accent4>
      <a:accent5>
        <a:srgbClr val="4C80AF"/>
      </a:accent5>
      <a:accent6>
        <a:srgbClr val="7DA7D1"/>
      </a:accent6>
      <a:hlink>
        <a:srgbClr val="408080"/>
      </a:hlink>
      <a:folHlink>
        <a:srgbClr val="5EAEAE"/>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6653</TotalTime>
  <Words>22634</Words>
  <Application>Microsoft Office PowerPoint</Application>
  <PresentationFormat>On-screen Show (4:3)</PresentationFormat>
  <Paragraphs>1015</Paragraphs>
  <Slides>85</Slides>
  <Notes>80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85</vt:i4>
      </vt:variant>
    </vt:vector>
  </HeadingPairs>
  <TitlesOfParts>
    <vt:vector size="97" baseType="lpstr">
      <vt:lpstr>Arial</vt:lpstr>
      <vt:lpstr>Calibri</vt:lpstr>
      <vt:lpstr>Courier New</vt:lpstr>
      <vt:lpstr>Symbol</vt:lpstr>
      <vt:lpstr>Tahoma</vt:lpstr>
      <vt:lpstr>Times New Roman</vt:lpstr>
      <vt:lpstr>Trebuchet MS</vt:lpstr>
      <vt:lpstr>Verdana</vt:lpstr>
      <vt:lpstr>Wingdings</vt:lpstr>
      <vt:lpstr>Wingdings 2</vt:lpstr>
      <vt:lpstr>Default Design</vt:lpstr>
      <vt:lpstr>Winter</vt:lpstr>
      <vt:lpstr>PowerPoint Presentation</vt:lpstr>
      <vt:lpstr>NỘI DUNG</vt:lpstr>
      <vt:lpstr>Các khái niệm cơ bản – Khái niệm quản lý</vt:lpstr>
      <vt:lpstr>Các khái niệm cơ bản – Khái niệm quản lý</vt:lpstr>
      <vt:lpstr>Các khái niệm cơ bản – Khái niệm quản lý</vt:lpstr>
      <vt:lpstr>Các khái niệm cơ bản – Khái niệm quản lý</vt:lpstr>
      <vt:lpstr>Các khái niệm cơ bản – Khái niệm quản lý</vt:lpstr>
      <vt:lpstr>Các khái niệm cơ bản – Khái niệm quản lý</vt:lpstr>
      <vt:lpstr>Các khái niệm cơ bản – Khái niệm dự án</vt:lpstr>
      <vt:lpstr>Các khái niệm cơ bản – Khái niệm dự án</vt:lpstr>
      <vt:lpstr>Các khái niệm cơ bản – Đặc điểm dự án</vt:lpstr>
      <vt:lpstr>Các khái niệm cơ bản – Tính chất của dự án</vt:lpstr>
      <vt:lpstr>Các khái niệm cơ bản – Tính chất của dự án</vt:lpstr>
      <vt:lpstr>PowerPoint Presentation</vt:lpstr>
      <vt:lpstr>Các khái niệm cơ bản – Tính chất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Các yếu tố của dự án</vt:lpstr>
      <vt:lpstr>Các khái niệm cơ bản – Vòng đời của 1 dự án</vt:lpstr>
      <vt:lpstr>Các khái niệm cơ bản – Quản lý Dự án </vt:lpstr>
      <vt:lpstr>Các khái niệm– Hệ thống thông tin</vt:lpstr>
      <vt:lpstr>Quản lý Dự án HTTT</vt:lpstr>
      <vt:lpstr>Quản lý Dự án HTTT</vt:lpstr>
      <vt:lpstr>Mục tiêu Quản lý Dự án HTTT</vt:lpstr>
      <vt:lpstr>Yêu cầu về Quản lý Dự án HTTT</vt:lpstr>
      <vt:lpstr> Nhân tố quyết định sự thành công của QLDA HTTT</vt:lpstr>
      <vt:lpstr>Nội dung của QLDA HTTT</vt:lpstr>
      <vt:lpstr>Quy trình QLDA HTTT</vt:lpstr>
      <vt:lpstr>Các hoạt động của QLDA  HTTT</vt:lpstr>
      <vt:lpstr>Phong cách quản lý dự án HTTT</vt:lpstr>
      <vt:lpstr>Các mô hình tổ chức QLDA HTTT</vt:lpstr>
      <vt:lpstr>Các mô hình tổ chức QLDA HTTT</vt:lpstr>
      <vt:lpstr> Nguồn nhân lực QLDA HTTT</vt:lpstr>
      <vt:lpstr> Nguồn nhân lực QLDA HTTT</vt:lpstr>
      <vt:lpstr>Nguồn nhân lực QLDA HTTT</vt:lpstr>
      <vt:lpstr>Phẩm chất của người QLDA HTTT</vt:lpstr>
      <vt:lpstr> Phẩm chất của người QLDA HTTT </vt:lpstr>
      <vt:lpstr>Phẩm chất của người quản lý dự án HTTT</vt:lpstr>
      <vt:lpstr>Phẩm chất của người quản lý dự án HTTT</vt:lpstr>
      <vt:lpstr>Tính quyết định của người quản lý dự án HTTT </vt:lpstr>
      <vt:lpstr>Tính quyết định của người quản lý dự án HTTT </vt:lpstr>
      <vt:lpstr>Tính quyết định của người quản lý dự án HTTT </vt:lpstr>
      <vt:lpstr>Tính quyết định của người quản lý dự án HTTT </vt:lpstr>
      <vt:lpstr>Những khó khăn trở ngại trong QLDA HTTT</vt:lpstr>
      <vt:lpstr>Tác dụng quản lý dự án HTTT</vt:lpstr>
      <vt:lpstr>Các nguyên lý chung của phương pháp luận quản lý dự án HTTT</vt:lpstr>
      <vt:lpstr>Các nguyên lý chung của phương pháp luận quản lý dự án HTTT</vt:lpstr>
      <vt:lpstr>Các nguyên lý chung của phương pháp luận quản lý dự án HTTT</vt:lpstr>
      <vt:lpstr>Các nguyên lý chung của phương pháp luận quản lý dự án HTTT</vt:lpstr>
      <vt:lpstr>Các nguyên lý chung của phương pháp luận quản lý dự án HTTT</vt:lpstr>
      <vt:lpstr>Các nguyên lý chung của phương pháp luận quản lý dự án HTTT</vt:lpstr>
      <vt:lpstr>Tại sao cần quản lý dự án HTTT</vt:lpstr>
      <vt:lpstr>Lợi ích Quản lý dự án HTTT</vt:lpstr>
      <vt:lpstr>Các tiêu chuẩn đánh giá Quản lý dự án HTTT</vt:lpstr>
      <vt:lpstr>Kiến thức quản lý dự án HTTT </vt:lpstr>
      <vt:lpstr>Kiến thức quản lý dự án HTTT </vt:lpstr>
      <vt:lpstr>Kiến thức quản lý dự án HTTT </vt:lpstr>
      <vt:lpstr>Kiến thức quản lý dự án HTTT </vt:lpstr>
      <vt:lpstr>Kiến thức quản lý dự án HTTT </vt:lpstr>
      <vt:lpstr>Kiến thức quản lý dự án HTTT </vt:lpstr>
      <vt:lpstr>Kiến thức quản lý dự án HTTT </vt:lpstr>
      <vt:lpstr>Kiến thức quản lý dự án HTTT </vt:lpstr>
      <vt:lpstr>Kiến thức quản lý dự án HTTT </vt:lpstr>
      <vt:lpstr>CÂU HỎI</vt:lpstr>
      <vt:lpstr>CÂU HỎI</vt:lpstr>
      <vt:lpstr>CÂU HỎI</vt:lpstr>
      <vt:lpstr>CÂU HỎI</vt:lpstr>
      <vt:lpstr>CÂU HỎI</vt:lpstr>
      <vt:lpstr>Bài tập</vt:lpstr>
      <vt:lpstr>Bài tập</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Administrator</cp:lastModifiedBy>
  <cp:revision>841</cp:revision>
  <dcterms:created xsi:type="dcterms:W3CDTF">2007-01-23T00:08:29Z</dcterms:created>
  <dcterms:modified xsi:type="dcterms:W3CDTF">2021-08-18T08:07:51Z</dcterms:modified>
</cp:coreProperties>
</file>