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8" r:id="rId3"/>
    <p:sldId id="439" r:id="rId4"/>
    <p:sldId id="471" r:id="rId5"/>
    <p:sldId id="487" r:id="rId6"/>
    <p:sldId id="492" r:id="rId7"/>
    <p:sldId id="462" r:id="rId8"/>
    <p:sldId id="500" r:id="rId9"/>
    <p:sldId id="470" r:id="rId10"/>
    <p:sldId id="472" r:id="rId11"/>
    <p:sldId id="473" r:id="rId12"/>
    <p:sldId id="478" r:id="rId13"/>
    <p:sldId id="474" r:id="rId14"/>
    <p:sldId id="501" r:id="rId15"/>
    <p:sldId id="483" r:id="rId16"/>
    <p:sldId id="502" r:id="rId17"/>
    <p:sldId id="475" r:id="rId18"/>
    <p:sldId id="476" r:id="rId19"/>
    <p:sldId id="484" r:id="rId20"/>
    <p:sldId id="440" r:id="rId21"/>
    <p:sldId id="486" r:id="rId22"/>
    <p:sldId id="489" r:id="rId23"/>
    <p:sldId id="488" r:id="rId24"/>
    <p:sldId id="494" r:id="rId25"/>
    <p:sldId id="493" r:id="rId26"/>
    <p:sldId id="485" r:id="rId27"/>
    <p:sldId id="495" r:id="rId28"/>
    <p:sldId id="496" r:id="rId29"/>
    <p:sldId id="499" r:id="rId30"/>
    <p:sldId id="497" r:id="rId31"/>
    <p:sldId id="491" r:id="rId32"/>
    <p:sldId id="482" r:id="rId33"/>
    <p:sldId id="2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577" autoAdjust="0"/>
    <p:restoredTop sz="94826" autoAdjust="0"/>
  </p:normalViewPr>
  <p:slideViewPr>
    <p:cSldViewPr snapToGrid="0">
      <p:cViewPr varScale="1">
        <p:scale>
          <a:sx n="68" d="100"/>
          <a:sy n="68" d="100"/>
        </p:scale>
        <p:origin x="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0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64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60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23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0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34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58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5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7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8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21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88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8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Dynamic Method : https://docs.microsoft.com/en-us/dotnet/api/system.reflection.emit.dynamicmethod?view=net-5.0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2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0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8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46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6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/>
          <p:nvPr userDrawn="1"/>
        </p:nvPicPr>
        <p:blipFill rotWithShape="1">
          <a:blip r:embed="rId3"/>
          <a:srcRect l="30553"/>
          <a:stretch/>
        </p:blipFill>
        <p:spPr bwMode="auto">
          <a:xfrm>
            <a:off x="0" y="0"/>
            <a:ext cx="2133600" cy="575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C8F-3CFE-44B4-89F8-C659E998D398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C03C-5900-4E12-A645-6AFB6C5C4596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0209"/>
            <a:ext cx="10515600" cy="57543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81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/>
          <p:nvPr userDrawn="1"/>
        </p:nvPicPr>
        <p:blipFill rotWithShape="1">
          <a:blip r:embed="rId3"/>
          <a:srcRect l="30553"/>
          <a:stretch/>
        </p:blipFill>
        <p:spPr bwMode="auto">
          <a:xfrm>
            <a:off x="0" y="0"/>
            <a:ext cx="2133600" cy="575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90-3044-40C7-AA46-9B0CCEDB6684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1A4-3D8F-4464-8762-2F11075995B0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5F2-1863-4BCF-AC90-7D654EE5EB9B}" type="datetime1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8147-667F-48AF-BB78-925C77FB1ED5}" type="datetime1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447-14DD-4ED9-9DC3-53E53412F13F}" type="datetime1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89FD-A8A7-4EF7-934B-4294CDFB4341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8CCC-DE58-4D83-99E0-7A1DE88915B5}" type="datetime1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FEAF-88BC-4AD8-A38B-DFC1FEA4C83E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value-typ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csharp/language-reference/builtin-types/unmanaged-typ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 and Generics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Generic Classes</a:t>
            </a:r>
            <a:endParaRPr lang="en-US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4C229-CB13-4D8F-B32D-A5693F90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" y="1568133"/>
            <a:ext cx="5349160" cy="1944501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FE569-0C0A-480C-B140-0DFC89A8E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627" y="1784193"/>
            <a:ext cx="6709842" cy="3372713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E9DD20-724E-430E-ACA0-C58E9A508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706" y="5217508"/>
            <a:ext cx="3545008" cy="11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A592FAE-E698-4822-A27E-22BD49321AF8}"/>
              </a:ext>
            </a:extLst>
          </p:cNvPr>
          <p:cNvSpPr txBox="1"/>
          <p:nvPr/>
        </p:nvSpPr>
        <p:spPr>
          <a:xfrm>
            <a:off x="52550" y="1242642"/>
            <a:ext cx="11979616" cy="53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With a generic method, the generic type is defined with the method declaration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Generic Methods 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A1FE4-9F69-4A40-A248-F6CF07BA6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541" y="2245455"/>
            <a:ext cx="5395333" cy="4171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3691F5-1B50-4446-825C-9784B10DC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024" y="3707532"/>
            <a:ext cx="2894382" cy="1247579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F62579DA-E402-4D01-8FC8-A3D12A22E914}"/>
              </a:ext>
            </a:extLst>
          </p:cNvPr>
          <p:cNvSpPr txBox="1"/>
          <p:nvPr/>
        </p:nvSpPr>
        <p:spPr>
          <a:xfrm>
            <a:off x="52550" y="1706590"/>
            <a:ext cx="11622777" cy="53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Generic methods can be defined within non-generic classes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42524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2" y="730987"/>
            <a:ext cx="8415417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Constraints on Type Parameters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6A4CC-9826-4ADD-B3E4-4419D62DD592}"/>
              </a:ext>
            </a:extLst>
          </p:cNvPr>
          <p:cNvSpPr txBox="1"/>
          <p:nvPr/>
        </p:nvSpPr>
        <p:spPr>
          <a:xfrm>
            <a:off x="-44604" y="1380311"/>
            <a:ext cx="12118428" cy="4767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Constraints inform the compiler about the capabilities a type argument must have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Without any constraints, the type argument could be any type. The compiler can only assume the members of </a:t>
            </a:r>
            <a:r>
              <a:rPr lang="en-US" sz="2800" dirty="0" err="1"/>
              <a:t>System.Object</a:t>
            </a:r>
            <a:r>
              <a:rPr lang="en-US" sz="2800" dirty="0"/>
              <a:t>, which is the ultimate base class for any .NET type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Constraints are specified by using the </a:t>
            </a:r>
            <a:r>
              <a:rPr lang="en-US" sz="2800" dirty="0">
                <a:solidFill>
                  <a:srgbClr val="0070C0"/>
                </a:solidFill>
              </a:rPr>
              <a:t>where</a:t>
            </a:r>
            <a:r>
              <a:rPr lang="en-US" sz="2800" dirty="0"/>
              <a:t> contextual keyword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The following table lists the various types of constraints:</a:t>
            </a:r>
          </a:p>
        </p:txBody>
      </p:sp>
    </p:spTree>
    <p:extLst>
      <p:ext uri="{BB962C8B-B14F-4D97-AF65-F5344CB8AC3E}">
        <p14:creationId xmlns:p14="http://schemas.microsoft.com/office/powerpoint/2010/main" val="33935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0DAD3A-5C54-4FA1-BF09-0C4FEC444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2110"/>
              </p:ext>
            </p:extLst>
          </p:nvPr>
        </p:nvGraphicFramePr>
        <p:xfrm>
          <a:off x="115614" y="1663527"/>
          <a:ext cx="11960771" cy="4663701"/>
        </p:xfrm>
        <a:graphic>
          <a:graphicData uri="http://schemas.openxmlformats.org/drawingml/2006/table">
            <a:tbl>
              <a:tblPr firstRow="1" firstCol="1" bandRow="1"/>
              <a:tblGrid>
                <a:gridCol w="2785241">
                  <a:extLst>
                    <a:ext uri="{9D8B030D-6E8A-4147-A177-3AD203B41FA5}">
                      <a16:colId xmlns:a16="http://schemas.microsoft.com/office/drawing/2014/main" val="697101626"/>
                    </a:ext>
                  </a:extLst>
                </a:gridCol>
                <a:gridCol w="9175530">
                  <a:extLst>
                    <a:ext uri="{9D8B030D-6E8A-4147-A177-3AD203B41FA5}">
                      <a16:colId xmlns:a16="http://schemas.microsoft.com/office/drawing/2014/main" val="2938972651"/>
                    </a:ext>
                  </a:extLst>
                </a:gridCol>
              </a:tblGrid>
              <a:tr h="3205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en-US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95248"/>
                  </a:ext>
                </a:extLst>
              </a:tr>
              <a:tr h="6662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struct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a non-nullable </a:t>
                      </a:r>
                      <a:r>
                        <a:rPr lang="en-US" sz="1800" u="sng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value type</a:t>
                      </a: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The struct constraint implies the new() constraint and can't be combined with the new() constraint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474295"/>
                  </a:ext>
                </a:extLst>
              </a:tr>
              <a:tr h="6662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class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a reference type. This constraint applies also to any class, interface, delegate, or array type. T must be a non-nullable reference type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62103"/>
                  </a:ext>
                </a:extLst>
              </a:tr>
              <a:tr h="6662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class?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a reference type, either nullable or non-nullable. This constraint applies also to any class, interface, delegate, or array type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887838"/>
                  </a:ext>
                </a:extLst>
              </a:tr>
              <a:tr h="6662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notnull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a non-nullable type. The argument can be a non-nullable reference type or a non-nullable value type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02211"/>
                  </a:ext>
                </a:extLst>
              </a:tr>
              <a:tr h="10118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unmanaged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a non-nullable </a:t>
                      </a:r>
                      <a:r>
                        <a:rPr lang="en-US" sz="1800" u="sng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unmanaged type</a:t>
                      </a: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The unmanaged constraint implies the struct constraint and can't be combined with either the struct or new() constraints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500704"/>
                  </a:ext>
                </a:extLst>
              </a:tr>
              <a:tr h="6662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new()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have a public 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parameterless</a:t>
                      </a: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constructor. When used together with other constraints, the new() constraint must be specified last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90960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A4DA6A8-0E23-4916-B750-C1E8EEB9F0CC}"/>
              </a:ext>
            </a:extLst>
          </p:cNvPr>
          <p:cNvSpPr/>
          <p:nvPr/>
        </p:nvSpPr>
        <p:spPr>
          <a:xfrm>
            <a:off x="8885757" y="840344"/>
            <a:ext cx="2343806" cy="6697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2897B4-1044-4641-B292-730A86CE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2" y="730987"/>
            <a:ext cx="8415417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Constraints on Type Parameters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999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0DAD3A-5C54-4FA1-BF09-0C4FEC444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70228"/>
              </p:ext>
            </p:extLst>
          </p:nvPr>
        </p:nvGraphicFramePr>
        <p:xfrm>
          <a:off x="115614" y="1642505"/>
          <a:ext cx="11960771" cy="4737273"/>
        </p:xfrm>
        <a:graphic>
          <a:graphicData uri="http://schemas.openxmlformats.org/drawingml/2006/table">
            <a:tbl>
              <a:tblPr firstRow="1" firstCol="1" bandRow="1"/>
              <a:tblGrid>
                <a:gridCol w="3457903">
                  <a:extLst>
                    <a:ext uri="{9D8B030D-6E8A-4147-A177-3AD203B41FA5}">
                      <a16:colId xmlns:a16="http://schemas.microsoft.com/office/drawing/2014/main" val="697101626"/>
                    </a:ext>
                  </a:extLst>
                </a:gridCol>
                <a:gridCol w="8502868">
                  <a:extLst>
                    <a:ext uri="{9D8B030D-6E8A-4147-A177-3AD203B41FA5}">
                      <a16:colId xmlns:a16="http://schemas.microsoft.com/office/drawing/2014/main" val="2938972651"/>
                    </a:ext>
                  </a:extLst>
                </a:gridCol>
              </a:tblGrid>
              <a:tr h="3414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en-US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95248"/>
                  </a:ext>
                </a:extLst>
              </a:tr>
              <a:tr h="7096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 </a:t>
                      </a:r>
                      <a:r>
                        <a:rPr lang="en-US" sz="1800" i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&lt;base class name&gt;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or derive from the specified base class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01416"/>
                  </a:ext>
                </a:extLst>
              </a:tr>
              <a:tr h="7096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 </a:t>
                      </a:r>
                      <a:r>
                        <a:rPr lang="en-US" sz="1800" i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&lt;base class name&gt;?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or derive from the specified base class. T may be either a nullable or non-nullable type derived from the specified base class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424143"/>
                  </a:ext>
                </a:extLst>
              </a:tr>
              <a:tr h="7096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 </a:t>
                      </a:r>
                      <a:r>
                        <a:rPr lang="en-US" sz="1800" i="1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&lt;interface name&gt;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or implement the specified interface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459085"/>
                  </a:ext>
                </a:extLst>
              </a:tr>
              <a:tr h="10777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 </a:t>
                      </a:r>
                      <a:r>
                        <a:rPr lang="en-US" sz="1800" i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&lt;interface name&gt;?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or implement the specified interface. T may be a nullable reference type, a non-nullable reference type, or a value type. T may not be a nullable value type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314051"/>
                  </a:ext>
                </a:extLst>
              </a:tr>
              <a:tr h="11890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U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supplied for T must be or derive from the argument supplied for U. In a 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nullable</a:t>
                      </a: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context, if U is a non-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nullable</a:t>
                      </a: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reference type, T must be non-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nullable</a:t>
                      </a: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reference type. If U is a 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nullable</a:t>
                      </a: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reference type, T may be either 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nullable</a:t>
                      </a: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or non-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nullable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739871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A4DA6A8-0E23-4916-B750-C1E8EEB9F0CC}"/>
              </a:ext>
            </a:extLst>
          </p:cNvPr>
          <p:cNvSpPr/>
          <p:nvPr/>
        </p:nvSpPr>
        <p:spPr>
          <a:xfrm>
            <a:off x="9085454" y="766397"/>
            <a:ext cx="2343806" cy="6697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784C9E-D176-4616-ABD7-4DE49397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2" y="730987"/>
            <a:ext cx="8415417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Constraints on Type Parameters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05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21E6A-6398-4B11-9C0B-2215F685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2" y="730987"/>
            <a:ext cx="8415417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 dirty="0"/>
              <a:t>Constraints on Type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DAFA6-3D14-48F2-BD93-1074876B1F3C}"/>
              </a:ext>
            </a:extLst>
          </p:cNvPr>
          <p:cNvSpPr txBox="1"/>
          <p:nvPr/>
        </p:nvSpPr>
        <p:spPr>
          <a:xfrm>
            <a:off x="-76200" y="1372390"/>
            <a:ext cx="1214207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Multiple constraints can be applied to the same type parameter, and the constraints themselves can be generic types, as follows: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6696D-0402-443B-B913-0DF2CF8C2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1" y="2331626"/>
            <a:ext cx="11349089" cy="1302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A26702-BE0A-4EA3-9F54-1CCAD56D6DCE}"/>
              </a:ext>
            </a:extLst>
          </p:cNvPr>
          <p:cNvSpPr txBox="1"/>
          <p:nvPr/>
        </p:nvSpPr>
        <p:spPr>
          <a:xfrm>
            <a:off x="0" y="3634156"/>
            <a:ext cx="61590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Constraining multiple parameters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4B558F-ED7F-46E8-8E0E-E69BCD95D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30" y="4196983"/>
            <a:ext cx="7403401" cy="2182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FCF61D-DA37-4253-8C80-45BF9ECDDF38}"/>
              </a:ext>
            </a:extLst>
          </p:cNvPr>
          <p:cNvSpPr/>
          <p:nvPr/>
        </p:nvSpPr>
        <p:spPr>
          <a:xfrm>
            <a:off x="6987667" y="5061860"/>
            <a:ext cx="801764" cy="4530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816BB-9580-42DC-A301-C4AEA6A95F23}"/>
              </a:ext>
            </a:extLst>
          </p:cNvPr>
          <p:cNvSpPr/>
          <p:nvPr/>
        </p:nvSpPr>
        <p:spPr>
          <a:xfrm>
            <a:off x="10893600" y="2264942"/>
            <a:ext cx="801764" cy="4530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A592FAE-E698-4822-A27E-22BD49321AF8}"/>
              </a:ext>
            </a:extLst>
          </p:cNvPr>
          <p:cNvSpPr txBox="1"/>
          <p:nvPr/>
        </p:nvSpPr>
        <p:spPr>
          <a:xfrm>
            <a:off x="52550" y="1242642"/>
            <a:ext cx="11979616" cy="53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With a generic method, the generic type is defined with the method declaration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 dirty="0"/>
              <a:t>Constraints on Type Parameters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62579DA-E402-4D01-8FC8-A3D12A22E914}"/>
              </a:ext>
            </a:extLst>
          </p:cNvPr>
          <p:cNvSpPr txBox="1"/>
          <p:nvPr/>
        </p:nvSpPr>
        <p:spPr>
          <a:xfrm>
            <a:off x="52550" y="1706590"/>
            <a:ext cx="11622777" cy="4213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 smtClean="0"/>
              <a:t>Generic methods can be defined within non-generic classes</a:t>
            </a:r>
          </a:p>
          <a:p>
            <a:pPr marL="342900" marR="13335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endParaRPr lang="en-US" sz="2600" dirty="0"/>
          </a:p>
          <a:p>
            <a:pPr marL="342900" marR="13335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endParaRPr lang="en-US" sz="2600" dirty="0" smtClean="0"/>
          </a:p>
          <a:p>
            <a:pPr marL="342900" marR="13335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endParaRPr lang="en-US" sz="2600" dirty="0" smtClean="0"/>
          </a:p>
          <a:p>
            <a:pPr marL="342900" marR="13335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endParaRPr lang="en-US" sz="2600" dirty="0"/>
          </a:p>
          <a:p>
            <a:pPr marL="342900" marR="13335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endParaRPr lang="en-US" sz="2600" dirty="0" smtClean="0"/>
          </a:p>
          <a:p>
            <a:pPr marL="342900" marR="13335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endParaRPr lang="en-US" sz="2600" dirty="0"/>
          </a:p>
          <a:p>
            <a:pPr marL="342900" marR="13335" indent="-342900" algn="just"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 smtClean="0"/>
              <a:t>The </a:t>
            </a:r>
            <a:r>
              <a:rPr lang="en-US" sz="2600" i="1" dirty="0"/>
              <a:t>where T : </a:t>
            </a:r>
            <a:r>
              <a:rPr lang="en-US" sz="2600" i="1" dirty="0" err="1"/>
              <a:t>IComparable</a:t>
            </a:r>
            <a:r>
              <a:rPr lang="en-US" sz="2600" i="1" dirty="0"/>
              <a:t>&lt;T&gt; </a:t>
            </a:r>
            <a:r>
              <a:rPr lang="en-US" sz="2600" dirty="0"/>
              <a:t>constraint specifies that the type parameter T must implement the </a:t>
            </a:r>
            <a:r>
              <a:rPr lang="en-US" sz="2600" dirty="0" err="1"/>
              <a:t>IComparable</a:t>
            </a:r>
            <a:r>
              <a:rPr lang="en-US" sz="2600" dirty="0"/>
              <a:t>&lt;T&gt; interface. This allows the </a:t>
            </a:r>
            <a:r>
              <a:rPr lang="en-US" sz="2600" dirty="0" err="1"/>
              <a:t>CompareTo</a:t>
            </a:r>
            <a:r>
              <a:rPr lang="en-US" sz="2600" dirty="0"/>
              <a:t> method to be defined within the class.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708" y="2448295"/>
            <a:ext cx="5656642" cy="20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A592FAE-E698-4822-A27E-22BD49321AF8}"/>
              </a:ext>
            </a:extLst>
          </p:cNvPr>
          <p:cNvSpPr txBox="1"/>
          <p:nvPr/>
        </p:nvSpPr>
        <p:spPr>
          <a:xfrm>
            <a:off x="30890" y="1466453"/>
            <a:ext cx="12107917" cy="4737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spcBef>
                <a:spcPts val="1100"/>
              </a:spcBef>
              <a:spcAft>
                <a:spcPts val="11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It is often useful to define interfaces either for generic collection classes, or for the generic classes that represent items in the collection</a:t>
            </a:r>
          </a:p>
          <a:p>
            <a:pPr marL="342900" marR="13335" indent="-342900" algn="just">
              <a:spcBef>
                <a:spcPts val="1100"/>
              </a:spcBef>
              <a:spcAft>
                <a:spcPts val="11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The preference for generic classes is to use generic interfaces, such as </a:t>
            </a:r>
            <a:r>
              <a:rPr lang="en-US" sz="2800" dirty="0" err="1"/>
              <a:t>IComparable</a:t>
            </a:r>
            <a:r>
              <a:rPr lang="en-US" sz="2800" dirty="0"/>
              <a:t>&lt;T&gt; rather than </a:t>
            </a:r>
            <a:r>
              <a:rPr lang="en-US" sz="2800" dirty="0" err="1"/>
              <a:t>IComparable</a:t>
            </a:r>
            <a:r>
              <a:rPr lang="en-US" sz="2800" dirty="0"/>
              <a:t>, in order to avoid boxing and unboxing operations on value types</a:t>
            </a:r>
          </a:p>
          <a:p>
            <a:pPr marL="342900" marR="13335" indent="-342900" algn="just">
              <a:spcBef>
                <a:spcPts val="1100"/>
              </a:spcBef>
              <a:spcAft>
                <a:spcPts val="11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The .NET class library defines several generic interfaces for use with the collection classes in the </a:t>
            </a:r>
            <a:r>
              <a:rPr lang="en-US" sz="2800" dirty="0" err="1"/>
              <a:t>System.Collections.Generic</a:t>
            </a:r>
            <a:r>
              <a:rPr lang="en-US" sz="2800" dirty="0"/>
              <a:t> namespace</a:t>
            </a:r>
          </a:p>
          <a:p>
            <a:pPr marL="342900" marR="13335" indent="-342900" algn="just">
              <a:spcBef>
                <a:spcPts val="1100"/>
              </a:spcBef>
              <a:spcAft>
                <a:spcPts val="11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When an interface is specified as a constraint on a type parameter, only types that implement the interface can be used</a:t>
            </a:r>
            <a:endParaRPr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Generic Interfaces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487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Generic Interfaces </a:t>
            </a:r>
            <a:endParaRPr lang="en-US" sz="4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027ED9-E09C-451A-83C5-EFDD3F4D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43556"/>
            <a:ext cx="6096000" cy="3595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8DC889-BD63-4D10-B3F7-D84F4E4D5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898" y="1923390"/>
            <a:ext cx="6067101" cy="32734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1CCEB8-260A-4FB9-9347-15F23DA68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887" y="5377148"/>
            <a:ext cx="4329088" cy="104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FEBAB-D98A-4152-8E7D-7971667D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9172B-3800-4236-802E-B1C87CBA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D51581-2E0D-4AE7-A63D-345DA916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Default Values in Generics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05B59-1C36-4892-B633-09C775DC8CE9}"/>
              </a:ext>
            </a:extLst>
          </p:cNvPr>
          <p:cNvSpPr txBox="1"/>
          <p:nvPr/>
        </p:nvSpPr>
        <p:spPr>
          <a:xfrm>
            <a:off x="-83187" y="1297386"/>
            <a:ext cx="12159958" cy="130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/>
              <a:t>With the </a:t>
            </a:r>
            <a:r>
              <a:rPr lang="en-US" sz="2800">
                <a:solidFill>
                  <a:srgbClr val="0070C0"/>
                </a:solidFill>
              </a:rPr>
              <a:t>default</a:t>
            </a:r>
            <a:r>
              <a:rPr lang="en-US" sz="2800"/>
              <a:t> keyword, </a:t>
            </a:r>
            <a:r>
              <a:rPr lang="en-US" sz="2800" b="1"/>
              <a:t>null</a:t>
            </a:r>
            <a:r>
              <a:rPr lang="en-US" sz="2800"/>
              <a:t> is assigned to reference types and </a:t>
            </a:r>
            <a:r>
              <a:rPr lang="en-US" sz="2800" b="1"/>
              <a:t>0</a:t>
            </a:r>
            <a:r>
              <a:rPr lang="en-US" sz="2800"/>
              <a:t> is assigned to value types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7D44A1-F394-4E86-B8EC-0228B8B0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3" y="3008275"/>
            <a:ext cx="7993842" cy="231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59781" y="1676225"/>
            <a:ext cx="11685074" cy="4481100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What is the Generics? Benefits of Generics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Demo Generics Classes , Generics Methods and Generics Intefaces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Explain the Constraints on Type Parameters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Explain the Default Values in Generics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Overview about Collections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Explain about collection generic : List&lt;T&gt; class, SortedSet&lt;T&gt; class, Dictionary&lt;TKey, TValue&gt;, LinkList&lt;T&gt;  class and IEnumerable&lt;T&gt; Interface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Demo using collection generic : List&lt;T&gt; class, SortedSet&lt;T&gt; class, and IEnumerable&lt;T&gt; Interface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sz="230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53D172-1458-45E9-A4F8-A4845EE3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731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319F56-852E-4ECD-A4BE-395F0661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81" y="700675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Objectives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 in C#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1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9" y="773028"/>
            <a:ext cx="11154101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Collection Interfaces and Types</a:t>
            </a:r>
            <a:endParaRPr 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1143B-D2E1-40E3-95A2-8355B08CD5BE}"/>
              </a:ext>
            </a:extLst>
          </p:cNvPr>
          <p:cNvSpPr txBox="1"/>
          <p:nvPr/>
        </p:nvSpPr>
        <p:spPr>
          <a:xfrm>
            <a:off x="-39757" y="1520927"/>
            <a:ext cx="1212573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Most collection classes are in the </a:t>
            </a:r>
            <a:r>
              <a:rPr lang="en-US" sz="2600" dirty="0" err="1"/>
              <a:t>System.Collections</a:t>
            </a:r>
            <a:r>
              <a:rPr lang="en-US" sz="2600" dirty="0"/>
              <a:t> and </a:t>
            </a:r>
            <a:r>
              <a:rPr lang="en-US" sz="2600" dirty="0" err="1"/>
              <a:t>System.Collections.Generic</a:t>
            </a:r>
            <a:r>
              <a:rPr lang="en-US" sz="2600" dirty="0"/>
              <a:t> namespaces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Generic collection classes are located in the </a:t>
            </a:r>
            <a:r>
              <a:rPr lang="en-US" sz="2600" dirty="0" err="1"/>
              <a:t>System.Collections.Generic</a:t>
            </a:r>
            <a:r>
              <a:rPr lang="en-US" sz="2600" dirty="0"/>
              <a:t> namespace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Collection classes that are specialized for a specific type are located in the </a:t>
            </a:r>
            <a:r>
              <a:rPr lang="en-US" sz="2600" dirty="0" err="1"/>
              <a:t>System.Collections.Specialized</a:t>
            </a:r>
            <a:r>
              <a:rPr lang="en-US" sz="2600" dirty="0"/>
              <a:t> namespace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Thread-safe collection classes are in the </a:t>
            </a:r>
            <a:r>
              <a:rPr lang="en-US" sz="2600" dirty="0" err="1"/>
              <a:t>System.Collections.Concurrent</a:t>
            </a:r>
            <a:r>
              <a:rPr lang="en-US" sz="2600" dirty="0"/>
              <a:t> namespace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The following table describes the most important interfaces implemented by collections and lists </a:t>
            </a:r>
          </a:p>
        </p:txBody>
      </p:sp>
    </p:spTree>
    <p:extLst>
      <p:ext uri="{BB962C8B-B14F-4D97-AF65-F5344CB8AC3E}">
        <p14:creationId xmlns:p14="http://schemas.microsoft.com/office/powerpoint/2010/main" val="10153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4626-F388-41B1-9645-DD9E615E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61EC-A464-46E4-BCFC-B17B12B7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3ECD55-AA3C-411C-8989-4C82C8D8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19" y="1622686"/>
            <a:ext cx="11054992" cy="312131"/>
          </a:xfrm>
        </p:spPr>
        <p:txBody>
          <a:bodyPr>
            <a:noAutofit/>
          </a:bodyPr>
          <a:lstStyle/>
          <a:p>
            <a:pPr marL="342900" marR="13335" indent="-342900" algn="just">
              <a:lnSpc>
                <a:spcPct val="10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>
                <a:latin typeface="+mn-lt"/>
                <a:ea typeface="+mn-ea"/>
                <a:cs typeface="+mn-cs"/>
              </a:rPr>
              <a:t>Key Interfaces Supported by Classes of System.Collections.Generic</a:t>
            </a:r>
            <a:endParaRPr lang="en-US" sz="26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4B7D96-B9C1-416D-94C9-2FDEBB0C3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1164"/>
              </p:ext>
            </p:extLst>
          </p:nvPr>
        </p:nvGraphicFramePr>
        <p:xfrm>
          <a:off x="99849" y="2108088"/>
          <a:ext cx="11992302" cy="4390728"/>
        </p:xfrm>
        <a:graphic>
          <a:graphicData uri="http://schemas.openxmlformats.org/drawingml/2006/table">
            <a:tbl>
              <a:tblPr firstRow="1" firstCol="1" bandRow="1"/>
              <a:tblGrid>
                <a:gridCol w="3862551">
                  <a:extLst>
                    <a:ext uri="{9D8B030D-6E8A-4147-A177-3AD203B41FA5}">
                      <a16:colId xmlns:a16="http://schemas.microsoft.com/office/drawing/2014/main" val="697101626"/>
                    </a:ext>
                  </a:extLst>
                </a:gridCol>
                <a:gridCol w="8129751">
                  <a:extLst>
                    <a:ext uri="{9D8B030D-6E8A-4147-A177-3AD203B41FA5}">
                      <a16:colId xmlns:a16="http://schemas.microsoft.com/office/drawing/2014/main" val="2938972651"/>
                    </a:ext>
                  </a:extLst>
                </a:gridCol>
              </a:tblGrid>
              <a:tr h="4204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</a:t>
                      </a:r>
                      <a:endParaRPr lang="en-US" sz="20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95248"/>
                  </a:ext>
                </a:extLst>
              </a:tr>
              <a:tr h="4240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j-lt"/>
                        </a:rPr>
                        <a:t>ICollection</a:t>
                      </a:r>
                      <a:r>
                        <a:rPr lang="en-US" sz="2000" dirty="0">
                          <a:latin typeface="+mj-lt"/>
                        </a:rPr>
                        <a:t>&lt;T&gt; 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Defines general characteristics (e.g., size, enumeration, and thread safety) for all generic collection types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474295"/>
                  </a:ext>
                </a:extLst>
              </a:tr>
              <a:tr h="5693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j-lt"/>
                        </a:rPr>
                        <a:t>IComparer</a:t>
                      </a:r>
                      <a:r>
                        <a:rPr lang="en-US" sz="2000" dirty="0">
                          <a:latin typeface="+mj-lt"/>
                        </a:rPr>
                        <a:t>&lt;T&gt;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Defines a way to compare to objects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62103"/>
                  </a:ext>
                </a:extLst>
              </a:tr>
              <a:tr h="504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IDictionary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TKey,TValue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Allows a generic collection object to represent its contents using key-value pairs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887838"/>
                  </a:ext>
                </a:extLst>
              </a:tr>
              <a:tr h="4602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IEnumerable/IAsyncEnumerable 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Returns the IEnumerator interface for a given object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02211"/>
                  </a:ext>
                </a:extLst>
              </a:tr>
              <a:tr h="5032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j-lt"/>
                        </a:rPr>
                        <a:t>IEnumerator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Enables foreach-style iteration over a generic collection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500704"/>
                  </a:ext>
                </a:extLst>
              </a:tr>
              <a:tr h="3923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j-lt"/>
                        </a:rPr>
                        <a:t>IList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Provides behavior to add, remove, and index items in a sequential list of objects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90960"/>
                  </a:ext>
                </a:extLst>
              </a:tr>
              <a:tr h="4806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ISet 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Provides the base interface for the abstraction of sets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0141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45D17413-6921-4FA1-A741-7E2CE9E13263}"/>
              </a:ext>
            </a:extLst>
          </p:cNvPr>
          <p:cNvSpPr txBox="1">
            <a:spLocks/>
          </p:cNvSpPr>
          <p:nvPr/>
        </p:nvSpPr>
        <p:spPr>
          <a:xfrm>
            <a:off x="264649" y="773028"/>
            <a:ext cx="11154101" cy="4987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1"/>
              <a:t>Collection Interfaces and Types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087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4626-F388-41B1-9645-DD9E615E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61EC-A464-46E4-BCFC-B17B12B7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3ECD55-AA3C-411C-8989-4C82C8D8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04" y="1433383"/>
            <a:ext cx="8176591" cy="419111"/>
          </a:xfrm>
        </p:spPr>
        <p:txBody>
          <a:bodyPr>
            <a:noAutofit/>
          </a:bodyPr>
          <a:lstStyle/>
          <a:p>
            <a:pPr marL="342900" marR="13335" indent="-342900" algn="just">
              <a:lnSpc>
                <a:spcPct val="10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>
                <a:latin typeface="+mn-lt"/>
                <a:ea typeface="+mn-ea"/>
                <a:cs typeface="+mn-cs"/>
              </a:rPr>
              <a:t>Classes of System.Collections.Generic</a:t>
            </a:r>
            <a:endParaRPr lang="en-US" sz="26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4B7D96-B9C1-416D-94C9-2FDEBB0C3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44592"/>
              </p:ext>
            </p:extLst>
          </p:nvPr>
        </p:nvGraphicFramePr>
        <p:xfrm>
          <a:off x="93936" y="1985014"/>
          <a:ext cx="12004128" cy="4587347"/>
        </p:xfrm>
        <a:graphic>
          <a:graphicData uri="http://schemas.openxmlformats.org/drawingml/2006/table">
            <a:tbl>
              <a:tblPr firstRow="1" firstCol="1" bandRow="1"/>
              <a:tblGrid>
                <a:gridCol w="3332436">
                  <a:extLst>
                    <a:ext uri="{9D8B030D-6E8A-4147-A177-3AD203B41FA5}">
                      <a16:colId xmlns:a16="http://schemas.microsoft.com/office/drawing/2014/main" val="697101626"/>
                    </a:ext>
                  </a:extLst>
                </a:gridCol>
                <a:gridCol w="4456387">
                  <a:extLst>
                    <a:ext uri="{9D8B030D-6E8A-4147-A177-3AD203B41FA5}">
                      <a16:colId xmlns:a16="http://schemas.microsoft.com/office/drawing/2014/main" val="2938972651"/>
                    </a:ext>
                  </a:extLst>
                </a:gridCol>
                <a:gridCol w="4215305">
                  <a:extLst>
                    <a:ext uri="{9D8B030D-6E8A-4147-A177-3AD203B41FA5}">
                      <a16:colId xmlns:a16="http://schemas.microsoft.com/office/drawing/2014/main" val="3346991751"/>
                    </a:ext>
                  </a:extLst>
                </a:gridCol>
              </a:tblGrid>
              <a:tr h="539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Supported Key Interfaces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17171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95248"/>
                  </a:ext>
                </a:extLst>
              </a:tr>
              <a:tr h="4240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Dictionary&lt;TKey,TValue&gt;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ICollection&lt;T&gt;,IDictionary&lt;TKey,TValue&gt;, IEnumerable&lt;T&gt;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represents a generic collection of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keys and values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474295"/>
                  </a:ext>
                </a:extLst>
              </a:tr>
              <a:tr h="4432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LinkedList&lt;T&gt;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ICollection&lt;T&gt;, IEnumerable&lt;T&gt;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represents a doubly linked list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62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List&lt;T&gt;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ICollection&lt;T&gt;,IEnumerable&lt;T&gt;, IList&lt;T&gt;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is a dynamically resizable sequential list of items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887838"/>
                  </a:ext>
                </a:extLst>
              </a:tr>
              <a:tr h="4602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+mj-lt"/>
                        </a:rPr>
                        <a:t>Queue&lt;T&gt;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ICollection, IEnumerable&lt;T&gt;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is a generic implementation of a first-in, first-out list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02211"/>
                  </a:ext>
                </a:extLst>
              </a:tr>
              <a:tr h="5032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+mj-lt"/>
                        </a:rPr>
                        <a:t>SortedDictionary&lt;TKey,TValue&gt;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ICollection&lt;T&gt;,IDictionary&lt;TKey,TValue&gt;, IEnumerable&lt;T&gt;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is a generic implementation of a sorted set of key-value pairs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500704"/>
                  </a:ext>
                </a:extLst>
              </a:tr>
              <a:tr h="3923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SortedSet&lt;T&gt;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ICollection&lt;T&gt;,IEnumerable&lt;T&gt;, ISet&lt;T&gt;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represents a collection of objects that is maintained in sorted order with no duplication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90960"/>
                  </a:ext>
                </a:extLst>
              </a:tr>
              <a:tr h="1591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Stack&lt;T&gt;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ICollection , IEnumerable&lt;T&gt;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is a generic implementation of a last-in, first-out list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0141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442D0CA-B6B7-4354-AEA2-E0D940733175}"/>
              </a:ext>
            </a:extLst>
          </p:cNvPr>
          <p:cNvSpPr txBox="1">
            <a:spLocks/>
          </p:cNvSpPr>
          <p:nvPr/>
        </p:nvSpPr>
        <p:spPr>
          <a:xfrm>
            <a:off x="264649" y="773028"/>
            <a:ext cx="11154101" cy="4987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1"/>
              <a:t>Collection Interfaces and Types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60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593" y="1907880"/>
            <a:ext cx="10478814" cy="10482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Generics Collections Demo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6FC04B4-6879-4B42-B09F-2F8F70330208}"/>
              </a:ext>
            </a:extLst>
          </p:cNvPr>
          <p:cNvSpPr txBox="1">
            <a:spLocks/>
          </p:cNvSpPr>
          <p:nvPr/>
        </p:nvSpPr>
        <p:spPr>
          <a:xfrm>
            <a:off x="856593" y="2956161"/>
            <a:ext cx="10478814" cy="25747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List&lt;T&gt; Class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SortedSet&lt;T&gt; Class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IEnumerable&lt;T&gt; Interface 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E920-086D-42F7-9AF9-B7C9FDB1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B2EC-2515-4DE5-A36B-F18F36A4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255E44-F749-4B5C-97C3-181D62D35EDD}"/>
              </a:ext>
            </a:extLst>
          </p:cNvPr>
          <p:cNvSpPr txBox="1">
            <a:spLocks/>
          </p:cNvSpPr>
          <p:nvPr/>
        </p:nvSpPr>
        <p:spPr>
          <a:xfrm>
            <a:off x="270643" y="771843"/>
            <a:ext cx="8043040" cy="4987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1" dirty="0"/>
              <a:t>Working with the List&lt;T&gt;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EF8E9-8BE9-4B30-A345-A1CCCBDB22D1}"/>
              </a:ext>
            </a:extLst>
          </p:cNvPr>
          <p:cNvSpPr txBox="1"/>
          <p:nvPr/>
        </p:nvSpPr>
        <p:spPr>
          <a:xfrm>
            <a:off x="-53009" y="1371609"/>
            <a:ext cx="12099235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The List&lt;T&gt; is a collection of strongly typed objects that can be accessed by index and having methods for sorting, searching, and modifying list</a:t>
            </a:r>
          </a:p>
          <a:p>
            <a:pPr marL="342900" marR="13335" indent="-342900" algn="just"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List&lt;T&gt; equivalent of the </a:t>
            </a:r>
            <a:r>
              <a:rPr lang="en-US" sz="2600" dirty="0" err="1"/>
              <a:t>ArrayList</a:t>
            </a:r>
            <a:r>
              <a:rPr lang="en-US" sz="2600" dirty="0"/>
              <a:t>, which implements </a:t>
            </a:r>
            <a:r>
              <a:rPr lang="en-US" sz="2600" dirty="0" err="1"/>
              <a:t>IList</a:t>
            </a:r>
            <a:r>
              <a:rPr lang="en-US" sz="2600" dirty="0"/>
              <a:t>&lt;T&gt;</a:t>
            </a:r>
          </a:p>
          <a:p>
            <a:pPr marL="342900" marR="13335" indent="-342900" algn="just"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List&lt;T&gt; can contain elements of the specified type. It provides compile-time type checking and doesn't perform boxing-unboxing because it is generic</a:t>
            </a:r>
          </a:p>
          <a:p>
            <a:pPr marL="342900" marR="13335" indent="-342900" algn="just"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Elements can be added using the Add(), </a:t>
            </a:r>
            <a:r>
              <a:rPr lang="en-US" sz="2600" dirty="0" err="1"/>
              <a:t>AddRange</a:t>
            </a:r>
            <a:r>
              <a:rPr lang="en-US" sz="2600" dirty="0"/>
              <a:t>() methods or collection-initializer syntax</a:t>
            </a:r>
          </a:p>
          <a:p>
            <a:pPr marL="342900" marR="13335" indent="-342900" algn="just"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Elements can be accessed by passing an index. Indexes start from zero</a:t>
            </a:r>
          </a:p>
          <a:p>
            <a:pPr marL="342900" marR="13335" indent="-342900" algn="just"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List&lt;T&gt; performs faster and less error-prone than the </a:t>
            </a:r>
            <a:r>
              <a:rPr lang="en-US" sz="2600" dirty="0" err="1"/>
              <a:t>ArrayList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06807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E920-086D-42F7-9AF9-B7C9FDB1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B2EC-2515-4DE5-A36B-F18F36A4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255E44-F749-4B5C-97C3-181D62D35EDD}"/>
              </a:ext>
            </a:extLst>
          </p:cNvPr>
          <p:cNvSpPr txBox="1">
            <a:spLocks/>
          </p:cNvSpPr>
          <p:nvPr/>
        </p:nvSpPr>
        <p:spPr>
          <a:xfrm>
            <a:off x="270643" y="771843"/>
            <a:ext cx="8043040" cy="4987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1" dirty="0"/>
              <a:t>Working with the List&lt;T&gt; Class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90C462-8D30-4BE1-994D-4D30C3C9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427"/>
            <a:ext cx="5394061" cy="16603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63B7-CEA8-4153-AF16-290514DB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070" y="1671466"/>
            <a:ext cx="6645930" cy="41291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00250-3977-461D-A64A-AC3F881CC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31" y="4332337"/>
            <a:ext cx="3344917" cy="166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47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9451426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Working with the SortedSet&lt;T&gt; Class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0CA17-06F8-4233-9445-4EEBEF52D6D0}"/>
              </a:ext>
            </a:extLst>
          </p:cNvPr>
          <p:cNvSpPr txBox="1"/>
          <p:nvPr/>
        </p:nvSpPr>
        <p:spPr>
          <a:xfrm>
            <a:off x="-46037" y="1439716"/>
            <a:ext cx="1213202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 err="1"/>
              <a:t>SortedSet</a:t>
            </a:r>
            <a:r>
              <a:rPr lang="en-US" sz="2600" dirty="0"/>
              <a:t> is a collection of objects in sorted order. It is of the generic type collection and defined under </a:t>
            </a:r>
            <a:r>
              <a:rPr lang="en-US" sz="2600" dirty="0" err="1"/>
              <a:t>System.Collections.Generic</a:t>
            </a:r>
            <a:r>
              <a:rPr lang="en-US" sz="2600" dirty="0"/>
              <a:t> namespace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It also provides many mathematical set operations, such as intersection, union, and difference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 It is a dynamic collection means the size of the </a:t>
            </a:r>
            <a:r>
              <a:rPr lang="en-US" sz="2600" dirty="0" err="1"/>
              <a:t>SortedSet</a:t>
            </a:r>
            <a:r>
              <a:rPr lang="en-US" sz="2600" dirty="0"/>
              <a:t> is automatically increased when the new elements are added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In </a:t>
            </a:r>
            <a:r>
              <a:rPr lang="en-US" sz="2600" dirty="0" err="1"/>
              <a:t>SortedSet</a:t>
            </a:r>
            <a:r>
              <a:rPr lang="en-US" sz="2600" dirty="0"/>
              <a:t>, the elements must be unique and the order of the element is ascending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It is generally used </a:t>
            </a:r>
            <a:r>
              <a:rPr lang="en-US" sz="2600" dirty="0" err="1"/>
              <a:t>SortedSet</a:t>
            </a:r>
            <a:r>
              <a:rPr lang="en-US" sz="2600" dirty="0"/>
              <a:t> class if we have to store unique elements and maintain ascending order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In </a:t>
            </a:r>
            <a:r>
              <a:rPr lang="en-US" sz="2600" dirty="0" err="1"/>
              <a:t>SortedSet</a:t>
            </a:r>
            <a:r>
              <a:rPr lang="en-US" sz="2600" dirty="0"/>
              <a:t>, the we can only store the same type of elements</a:t>
            </a:r>
          </a:p>
        </p:txBody>
      </p:sp>
    </p:spTree>
    <p:extLst>
      <p:ext uri="{BB962C8B-B14F-4D97-AF65-F5344CB8AC3E}">
        <p14:creationId xmlns:p14="http://schemas.microsoft.com/office/powerpoint/2010/main" val="1996305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9451426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Working with the SortedSet&lt;T&gt; Class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07CE2-AF95-4F1C-8BE5-1251F7A2D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58" y="1460868"/>
            <a:ext cx="7990071" cy="4951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1372D-ABC0-4D06-B588-9CD8F20B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967" y="5038542"/>
            <a:ext cx="3611773" cy="13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77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9451426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 dirty="0"/>
              <a:t>The </a:t>
            </a:r>
            <a:r>
              <a:rPr lang="en-US" sz="4000" b="1" smtClean="0"/>
              <a:t>LinkedList</a:t>
            </a:r>
            <a:r>
              <a:rPr lang="en-US" sz="4000" b="1" dirty="0" smtClean="0"/>
              <a:t>&lt;T</a:t>
            </a:r>
            <a:r>
              <a:rPr lang="en-US" sz="4000" b="1" dirty="0"/>
              <a:t>&gt;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0CA17-06F8-4233-9445-4EEBEF52D6D0}"/>
              </a:ext>
            </a:extLst>
          </p:cNvPr>
          <p:cNvSpPr txBox="1"/>
          <p:nvPr/>
        </p:nvSpPr>
        <p:spPr>
          <a:xfrm>
            <a:off x="-45579" y="1471246"/>
            <a:ext cx="12105057" cy="487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LinkedList&lt;T&gt; Class is a generic type that allows fast inserting and removing of elements. It implements a classic linked list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Each object is separately allocated. In the LinkedList, certain operations do not require the whole collection to be copied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We can remove nodes and reinsert them, either in the same list or in another list, which results in no additional objects allocated on the heap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Each node in a LinkedList&lt;T&gt; object is of the type LinkedListNode&lt;T&gt;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The LinkedList class does not support chaining, splitting, cycles, or other features that can leave the list in an inconsistent state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The LinkedList is doubly linked, therefore, each node points forward to the Next node and backward to the Previous node</a:t>
            </a:r>
          </a:p>
        </p:txBody>
      </p:sp>
    </p:spTree>
    <p:extLst>
      <p:ext uri="{BB962C8B-B14F-4D97-AF65-F5344CB8AC3E}">
        <p14:creationId xmlns:p14="http://schemas.microsoft.com/office/powerpoint/2010/main" val="356274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Generics in C#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62" y="720475"/>
            <a:ext cx="11261091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The Dictionary&lt;TKey, TValue&gt; Class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0CA17-06F8-4233-9445-4EEBEF52D6D0}"/>
              </a:ext>
            </a:extLst>
          </p:cNvPr>
          <p:cNvSpPr txBox="1"/>
          <p:nvPr/>
        </p:nvSpPr>
        <p:spPr>
          <a:xfrm>
            <a:off x="-59288" y="1276454"/>
            <a:ext cx="12118766" cy="5204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The Dictionary&lt;TKey, TValue&gt; is a generic collection that stores key-value pairs in no particular order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Dictionary&lt;TKey, TValue&gt; stores key-value pairs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Keys must be unique and cannot be null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Values can be null or duplicate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Values can be accessed by passing associated key in the indexer(e.g.  myDictionary[key])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Elements are stored as KeyValuePair&lt;TKey, TValue&gt; objects</a:t>
            </a:r>
          </a:p>
        </p:txBody>
      </p:sp>
    </p:spTree>
    <p:extLst>
      <p:ext uri="{BB962C8B-B14F-4D97-AF65-F5344CB8AC3E}">
        <p14:creationId xmlns:p14="http://schemas.microsoft.com/office/powerpoint/2010/main" val="2320830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The IEnumerable&lt;T&gt; Interface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96A3D8-A86E-4135-A00C-BC9A2F74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921" y="1371079"/>
            <a:ext cx="12245921" cy="2465197"/>
          </a:xfrm>
        </p:spPr>
        <p:txBody>
          <a:bodyPr>
            <a:noAutofit/>
          </a:bodyPr>
          <a:lstStyle/>
          <a:p>
            <a:pPr marL="342900" marR="13335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IEnumerable in C# is an interface that defines one method GetEnumerator which returns an IEnumerator interface. This allows readonly access to a collection then a collection that implements IEnumerable can be used with a </a:t>
            </a:r>
            <a:r>
              <a:rPr lang="en-US" sz="2600" b="1"/>
              <a:t>for-each statement</a:t>
            </a:r>
          </a:p>
          <a:p>
            <a:pPr marL="342900" marR="13335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Implement the </a:t>
            </a:r>
            <a:r>
              <a:rPr lang="en-US" sz="2600" b="1"/>
              <a:t>IEnumerable&lt;T&gt; </a:t>
            </a:r>
            <a:r>
              <a:rPr lang="en-US" sz="2600"/>
              <a:t>Interface :</a:t>
            </a:r>
          </a:p>
          <a:p>
            <a:pPr marL="342900" marR="13335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endParaRPr lang="en-U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8F889-44B6-468D-9308-1F6C5034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93" y="4052013"/>
            <a:ext cx="10114013" cy="191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99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D9F76E1-13EC-41E9-A8CC-4D41D665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The IEnumerable&lt;T&gt; Interface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6A04F6-A072-48DE-8449-3D905745867A}"/>
              </a:ext>
            </a:extLst>
          </p:cNvPr>
          <p:cNvGrpSpPr/>
          <p:nvPr/>
        </p:nvGrpSpPr>
        <p:grpSpPr>
          <a:xfrm>
            <a:off x="31530" y="1613890"/>
            <a:ext cx="9330828" cy="4835279"/>
            <a:chOff x="123020" y="1645420"/>
            <a:chExt cx="9330828" cy="483527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EBBBCF-9223-4F82-81EF-21146F050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20" y="3154944"/>
              <a:ext cx="9330828" cy="332575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D192093-1E7A-450B-BD01-268F5CD7A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781" y="1645420"/>
              <a:ext cx="8477935" cy="136594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388424-5149-429A-9E15-D9FE7AD31517}"/>
                </a:ext>
              </a:extLst>
            </p:cNvPr>
            <p:cNvSpPr/>
            <p:nvPr/>
          </p:nvSpPr>
          <p:spPr>
            <a:xfrm>
              <a:off x="191781" y="1645420"/>
              <a:ext cx="7417708" cy="3057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238400E-E5D9-42DF-BA2E-AC81581C4269}"/>
                </a:ext>
              </a:extLst>
            </p:cNvPr>
            <p:cNvSpPr/>
            <p:nvPr/>
          </p:nvSpPr>
          <p:spPr>
            <a:xfrm>
              <a:off x="625349" y="2484065"/>
              <a:ext cx="7919560" cy="3057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250E917-09BD-4E5B-BFD1-86826D318A62}"/>
                </a:ext>
              </a:extLst>
            </p:cNvPr>
            <p:cNvSpPr/>
            <p:nvPr/>
          </p:nvSpPr>
          <p:spPr>
            <a:xfrm>
              <a:off x="930149" y="5160016"/>
              <a:ext cx="3673382" cy="8203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A27D7A27-71A9-4210-956B-C2398E515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4780" y="5083229"/>
            <a:ext cx="3345690" cy="1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6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540058" y="700134"/>
            <a:ext cx="10515600" cy="592642"/>
          </a:xfrm>
        </p:spPr>
        <p:txBody>
          <a:bodyPr>
            <a:noAutofit/>
          </a:bodyPr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540058" y="1404208"/>
            <a:ext cx="11473266" cy="4891490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Concepts were introduced: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What is the Generics? Benefits of Generics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Demo Generics Classes , Generics Methods and Generics Intefaces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Explain the Constraints on Type Parameters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Explain the Default Values in Generics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Overview about Collections 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Explain about collection generic: List&lt;T&gt; class, SortedSet&lt;T&gt; class, Dictionary&lt;TKey, TValue&gt;, LinkList&lt;T&gt;  class and IEnumerable&lt;T&gt; Interface 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Demo using collection generic: List&lt;T&gt; class, SortedSet&lt;T&gt; class, and IEnumerable&lt;T&gt; Interface </a:t>
            </a:r>
            <a:endParaRPr lang="en-US" sz="2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5" y="730273"/>
            <a:ext cx="6661673" cy="575433"/>
          </a:xfrm>
        </p:spPr>
        <p:txBody>
          <a:bodyPr>
            <a:noAutofit/>
          </a:bodyPr>
          <a:lstStyle/>
          <a:p>
            <a:r>
              <a:rPr lang="en-US" sz="4000" b="1"/>
              <a:t>The Issue of Performance</a:t>
            </a: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DE3DA-5B6F-40DB-B8DF-A16894913EBC}"/>
              </a:ext>
            </a:extLst>
          </p:cNvPr>
          <p:cNvSpPr txBox="1"/>
          <p:nvPr/>
        </p:nvSpPr>
        <p:spPr>
          <a:xfrm>
            <a:off x="-44604" y="1494892"/>
            <a:ext cx="12236604" cy="437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A primary limitation of collections is the absence of effective type checking. This means that we can put any object in a collection because all classes in the C# extend from the object base class and this compromises type safety in C# language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In addition, using collections involves a significant performance overhead in the form of implicit and explicit type casting (boxing and unboxing) that is required to add or retrieve objects from a collection</a:t>
            </a:r>
          </a:p>
        </p:txBody>
      </p:sp>
    </p:spTree>
    <p:extLst>
      <p:ext uri="{BB962C8B-B14F-4D97-AF65-F5344CB8AC3E}">
        <p14:creationId xmlns:p14="http://schemas.microsoft.com/office/powerpoint/2010/main" val="25699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5" y="730273"/>
            <a:ext cx="6661673" cy="575433"/>
          </a:xfrm>
        </p:spPr>
        <p:txBody>
          <a:bodyPr>
            <a:noAutofit/>
          </a:bodyPr>
          <a:lstStyle/>
          <a:p>
            <a:r>
              <a:rPr lang="en-US" sz="4000" b="1"/>
              <a:t>The Issue of Performance</a:t>
            </a:r>
            <a:endParaRPr lang="en-US" sz="4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F69399-C737-4267-8F7B-F847239B5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190" y="5504484"/>
            <a:ext cx="3851793" cy="88603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9393177-455A-4A2D-9617-F0AFB0BD6BAD}"/>
              </a:ext>
            </a:extLst>
          </p:cNvPr>
          <p:cNvGrpSpPr/>
          <p:nvPr/>
        </p:nvGrpSpPr>
        <p:grpSpPr>
          <a:xfrm>
            <a:off x="-7270" y="1600887"/>
            <a:ext cx="5449065" cy="2491611"/>
            <a:chOff x="0" y="1721288"/>
            <a:chExt cx="6015763" cy="26873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D66FE7-6F4B-46F7-A6BC-DA53BB2CF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721288"/>
              <a:ext cx="6015763" cy="268733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3603AD-272A-4FE0-BB93-3AB8B78F31D4}"/>
                </a:ext>
              </a:extLst>
            </p:cNvPr>
            <p:cNvSpPr/>
            <p:nvPr/>
          </p:nvSpPr>
          <p:spPr>
            <a:xfrm>
              <a:off x="462454" y="2787158"/>
              <a:ext cx="5469300" cy="2713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55F2EF-AC2A-43E7-B8FA-C48726B99CA7}"/>
                </a:ext>
              </a:extLst>
            </p:cNvPr>
            <p:cNvSpPr/>
            <p:nvPr/>
          </p:nvSpPr>
          <p:spPr>
            <a:xfrm>
              <a:off x="462454" y="3316091"/>
              <a:ext cx="4866291" cy="2713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276B76-464B-44C2-8F2E-F4854C7D978D}"/>
              </a:ext>
            </a:extLst>
          </p:cNvPr>
          <p:cNvGrpSpPr/>
          <p:nvPr/>
        </p:nvGrpSpPr>
        <p:grpSpPr>
          <a:xfrm>
            <a:off x="5609063" y="1600887"/>
            <a:ext cx="6553908" cy="3785152"/>
            <a:chOff x="5889714" y="1721288"/>
            <a:chExt cx="6302286" cy="36579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511CF0-17C5-4EFD-AA36-C23A48BC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9714" y="1721288"/>
              <a:ext cx="6302286" cy="3657917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6CB4EC-4A77-4D3E-B665-F84B2CFFE66E}"/>
                </a:ext>
              </a:extLst>
            </p:cNvPr>
            <p:cNvSpPr/>
            <p:nvPr/>
          </p:nvSpPr>
          <p:spPr>
            <a:xfrm>
              <a:off x="6989376" y="3520966"/>
              <a:ext cx="3195146" cy="2417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9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7F8F-B71D-4B5E-B9B4-6A52E037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86D60-1440-4CBA-A62B-6FEE5D79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C05A43-55A3-47C2-AED9-254C1D85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5" y="730273"/>
            <a:ext cx="6661673" cy="575433"/>
          </a:xfrm>
        </p:spPr>
        <p:txBody>
          <a:bodyPr>
            <a:noAutofit/>
          </a:bodyPr>
          <a:lstStyle/>
          <a:p>
            <a:r>
              <a:rPr lang="en-US" sz="4000" b="1"/>
              <a:t>The Issue of Performance</a:t>
            </a: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CD0CC-24C3-42B0-A8C9-7D011CB97D61}"/>
              </a:ext>
            </a:extLst>
          </p:cNvPr>
          <p:cNvSpPr txBox="1"/>
          <p:nvPr/>
        </p:nvSpPr>
        <p:spPr>
          <a:xfrm>
            <a:off x="-44604" y="1421885"/>
            <a:ext cx="12192000" cy="4342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/>
              <a:t>Problem with Boxing and UnBoxing Operations</a:t>
            </a:r>
          </a:p>
          <a:p>
            <a:pPr marL="860425" indent="-51435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arenR"/>
            </a:pPr>
            <a:r>
              <a:rPr lang="en-US" sz="2600"/>
              <a:t>A new object must be allocated on the managed heap</a:t>
            </a:r>
          </a:p>
          <a:p>
            <a:pPr marL="860425" indent="-51435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arenR"/>
            </a:pPr>
            <a:r>
              <a:rPr lang="en-US" sz="2600"/>
              <a:t>The value of the stack-based data must be transferred into that memory location</a:t>
            </a:r>
          </a:p>
          <a:p>
            <a:pPr marL="860425" indent="-51435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arenR"/>
            </a:pPr>
            <a:r>
              <a:rPr lang="en-US" sz="2600"/>
              <a:t>When unboxed, the value stored on the heap-based object must be transferred back to the stack</a:t>
            </a:r>
          </a:p>
          <a:p>
            <a:pPr marL="860425" indent="-51435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arenR"/>
            </a:pPr>
            <a:r>
              <a:rPr lang="en-US" sz="2600"/>
              <a:t>The now unused object on the heap will (eventually) be garbage collected</a:t>
            </a:r>
          </a:p>
        </p:txBody>
      </p:sp>
    </p:spTree>
    <p:extLst>
      <p:ext uri="{BB962C8B-B14F-4D97-AF65-F5344CB8AC3E}">
        <p14:creationId xmlns:p14="http://schemas.microsoft.com/office/powerpoint/2010/main" val="38521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6" y="664394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What is the Generics?</a:t>
            </a: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DE3DA-5B6F-40DB-B8DF-A16894913EBC}"/>
              </a:ext>
            </a:extLst>
          </p:cNvPr>
          <p:cNvSpPr txBox="1"/>
          <p:nvPr/>
        </p:nvSpPr>
        <p:spPr>
          <a:xfrm>
            <a:off x="-78060" y="1484625"/>
            <a:ext cx="122700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Generics introduce the concept of </a:t>
            </a:r>
            <a:r>
              <a:rPr lang="en-US" sz="2800" dirty="0">
                <a:solidFill>
                  <a:srgbClr val="FF0000"/>
                </a:solidFill>
              </a:rPr>
              <a:t>type parameters </a:t>
            </a:r>
            <a:r>
              <a:rPr lang="en-US" sz="2800" dirty="0"/>
              <a:t>to .NET, which make it possible to design classes and methods that defer the specification of one or more types until the class or method is declared and instantiated by client code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Generic allows type (Integer, String, </a:t>
            </a:r>
            <a:r>
              <a:rPr lang="en-US" sz="2800" dirty="0" err="1"/>
              <a:t>etc</a:t>
            </a:r>
            <a:r>
              <a:rPr lang="en-US" sz="2800" dirty="0"/>
              <a:t> and user-defined types) to be a parameter to methods, classes, and interfaces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Generics are commonly used to create type-safe collections for both reference and value types. The .NET provides an extensive set of interfaces and classes in the </a:t>
            </a:r>
            <a:r>
              <a:rPr lang="en-US" sz="2800" dirty="0" err="1"/>
              <a:t>System.Collections.Generic</a:t>
            </a:r>
            <a:r>
              <a:rPr lang="en-US" sz="2800" dirty="0"/>
              <a:t> namespace for implementing generic collections</a:t>
            </a:r>
          </a:p>
        </p:txBody>
      </p:sp>
    </p:spTree>
    <p:extLst>
      <p:ext uri="{BB962C8B-B14F-4D97-AF65-F5344CB8AC3E}">
        <p14:creationId xmlns:p14="http://schemas.microsoft.com/office/powerpoint/2010/main" val="11709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8293-873B-450C-8B77-3CF484A6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Benefits of Generics</a:t>
            </a:r>
            <a:endParaRPr lang="en-US" sz="4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A592FAE-E698-4822-A27E-22BD49321AF8}"/>
              </a:ext>
            </a:extLst>
          </p:cNvPr>
          <p:cNvSpPr txBox="1"/>
          <p:nvPr/>
        </p:nvSpPr>
        <p:spPr>
          <a:xfrm>
            <a:off x="45886" y="1464070"/>
            <a:ext cx="12108942" cy="4998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Ensure type-safety at compile-time (ensure strongly-typed programming model)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Allow to reuse the code in a safe manner without casting or boxing:</a:t>
            </a:r>
          </a:p>
          <a:p>
            <a:pPr marL="800100" marR="13335" lvl="1" indent="-342900" algn="just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 dirty="0"/>
              <a:t>Reduce run-time errors</a:t>
            </a:r>
          </a:p>
          <a:p>
            <a:pPr marL="800100" marR="13335" lvl="1" indent="-342900" algn="just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 dirty="0"/>
              <a:t>Improve performance because of low memory usage as no casting or boxing operation is required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Can be reusable with different types but can accept values of a single type at a time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Generic </a:t>
            </a:r>
            <a:r>
              <a:rPr lang="en-US" sz="2600" dirty="0">
                <a:solidFill>
                  <a:srgbClr val="FF0000"/>
                </a:solidFill>
              </a:rPr>
              <a:t>delegates</a:t>
            </a:r>
            <a:r>
              <a:rPr lang="en-US" sz="2600" dirty="0"/>
              <a:t> enable type-safe callbacks without the need to create multiple delegate classes</a:t>
            </a:r>
          </a:p>
          <a:p>
            <a:pPr marL="800100" marR="13335" lvl="1" indent="-342900" algn="just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 dirty="0"/>
              <a:t>The Predicate&lt;T&gt; generic delegate allows us to create a method that implements our search criteria for a particular type and to use our method with methods of the Array type such as Find, </a:t>
            </a:r>
            <a:r>
              <a:rPr lang="en-US" sz="2300" dirty="0" err="1"/>
              <a:t>FindLast</a:t>
            </a:r>
            <a:r>
              <a:rPr lang="en-US" sz="2300" dirty="0"/>
              <a:t>, and </a:t>
            </a:r>
            <a:r>
              <a:rPr lang="en-US" sz="2300" dirty="0" err="1"/>
              <a:t>FindAll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1208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1/7/2025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A592FAE-E698-4822-A27E-22BD49321AF8}"/>
              </a:ext>
            </a:extLst>
          </p:cNvPr>
          <p:cNvSpPr txBox="1"/>
          <p:nvPr/>
        </p:nvSpPr>
        <p:spPr>
          <a:xfrm>
            <a:off x="31530" y="1543033"/>
            <a:ext cx="12107917" cy="4624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Generic classes encapsulate operations that are not specific to a particular data type</a:t>
            </a:r>
          </a:p>
          <a:p>
            <a:pPr marL="342900" marR="13335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The most common use for generic classes is with collections like linked lists, hash tables, stacks, queues, trees, and so on</a:t>
            </a:r>
          </a:p>
          <a:p>
            <a:pPr marL="342900" marR="13335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When creating our generic classes, important considerations include the following: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/>
              <a:t>Which types to generalize into type parameters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/>
              <a:t>What constraints, if any, to apply to the type parameters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/>
              <a:t>Whether to factor generic behavior into base classes and subclasses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/>
              <a:t>Whether to implement one or more generic interfaces</a:t>
            </a:r>
            <a:endParaRPr sz="23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 dirty="0"/>
              <a:t>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41790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2029</Words>
  <Application>Microsoft Office PowerPoint</Application>
  <PresentationFormat>Widescreen</PresentationFormat>
  <Paragraphs>279</Paragraphs>
  <Slides>33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굴림</vt:lpstr>
      <vt:lpstr>Times New Roman</vt:lpstr>
      <vt:lpstr>Wingdings</vt:lpstr>
      <vt:lpstr>Office Theme</vt:lpstr>
      <vt:lpstr> Collections and Generics</vt:lpstr>
      <vt:lpstr>Objectives </vt:lpstr>
      <vt:lpstr>Generics in C#</vt:lpstr>
      <vt:lpstr>The Issue of Performance</vt:lpstr>
      <vt:lpstr>The Issue of Performance</vt:lpstr>
      <vt:lpstr>The Issue of Performance</vt:lpstr>
      <vt:lpstr>What is the Generics?</vt:lpstr>
      <vt:lpstr>Benefits of Generics</vt:lpstr>
      <vt:lpstr>Generic Classes</vt:lpstr>
      <vt:lpstr>Generic Classes</vt:lpstr>
      <vt:lpstr>Generic Methods </vt:lpstr>
      <vt:lpstr>Constraints on Type Parameters</vt:lpstr>
      <vt:lpstr>Constraints on Type Parameters</vt:lpstr>
      <vt:lpstr>Constraints on Type Parameters</vt:lpstr>
      <vt:lpstr>Constraints on Type Parameters</vt:lpstr>
      <vt:lpstr>Constraints on Type Parameters</vt:lpstr>
      <vt:lpstr>Generic Interfaces </vt:lpstr>
      <vt:lpstr>Generic Interfaces </vt:lpstr>
      <vt:lpstr>Default Values in Generics</vt:lpstr>
      <vt:lpstr>Collections in C#</vt:lpstr>
      <vt:lpstr>Collection Interfaces and Types</vt:lpstr>
      <vt:lpstr>Key Interfaces Supported by Classes of System.Collections.Generic</vt:lpstr>
      <vt:lpstr>Classes of System.Collections.Generic</vt:lpstr>
      <vt:lpstr>Generics Collections Demo</vt:lpstr>
      <vt:lpstr>PowerPoint Presentation</vt:lpstr>
      <vt:lpstr>PowerPoint Presentation</vt:lpstr>
      <vt:lpstr>Working with the SortedSet&lt;T&gt; Class</vt:lpstr>
      <vt:lpstr>Working with the SortedSet&lt;T&gt; Class</vt:lpstr>
      <vt:lpstr>The LinkedList&lt;T&gt; Class</vt:lpstr>
      <vt:lpstr>The Dictionary&lt;TKey, TValue&gt; Class</vt:lpstr>
      <vt:lpstr>The IEnumerable&lt;T&gt; Interface</vt:lpstr>
      <vt:lpstr>The IEnumerable&lt;T&gt; Interface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chu hung</cp:lastModifiedBy>
  <cp:revision>480</cp:revision>
  <dcterms:created xsi:type="dcterms:W3CDTF">2021-01-25T08:25:31Z</dcterms:created>
  <dcterms:modified xsi:type="dcterms:W3CDTF">2025-01-07T02:22:21Z</dcterms:modified>
</cp:coreProperties>
</file>