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8" r:id="rId3"/>
    <p:sldId id="439" r:id="rId4"/>
    <p:sldId id="462" r:id="rId5"/>
    <p:sldId id="479" r:id="rId6"/>
    <p:sldId id="480" r:id="rId7"/>
    <p:sldId id="463" r:id="rId8"/>
    <p:sldId id="472" r:id="rId9"/>
    <p:sldId id="469" r:id="rId10"/>
    <p:sldId id="464" r:id="rId11"/>
    <p:sldId id="473" r:id="rId12"/>
    <p:sldId id="474" r:id="rId13"/>
    <p:sldId id="475" r:id="rId14"/>
    <p:sldId id="477" r:id="rId15"/>
    <p:sldId id="476" r:id="rId16"/>
    <p:sldId id="478" r:id="rId17"/>
    <p:sldId id="465" r:id="rId18"/>
    <p:sldId id="571" r:id="rId19"/>
    <p:sldId id="449" r:id="rId20"/>
    <p:sldId id="466" r:id="rId21"/>
    <p:sldId id="482" r:id="rId22"/>
    <p:sldId id="481" r:id="rId23"/>
    <p:sldId id="483" r:id="rId24"/>
    <p:sldId id="470" r:id="rId25"/>
    <p:sldId id="572" r:id="rId26"/>
    <p:sldId id="573" r:id="rId27"/>
    <p:sldId id="574" r:id="rId28"/>
    <p:sldId id="575" r:id="rId29"/>
    <p:sldId id="576" r:id="rId30"/>
    <p:sldId id="577" r:id="rId31"/>
    <p:sldId id="467" r:id="rId32"/>
    <p:sldId id="468" r:id="rId33"/>
    <p:sldId id="569" r:id="rId34"/>
    <p:sldId id="566" r:id="rId35"/>
    <p:sldId id="568" r:id="rId36"/>
    <p:sldId id="567" r:id="rId37"/>
    <p:sldId id="570" r:id="rId38"/>
    <p:sldId id="564" r:id="rId39"/>
    <p:sldId id="565" r:id="rId40"/>
    <p:sldId id="471" r:id="rId41"/>
    <p:sldId id="549" r:id="rId42"/>
    <p:sldId id="558" r:id="rId43"/>
    <p:sldId id="484" r:id="rId44"/>
    <p:sldId id="559" r:id="rId45"/>
    <p:sldId id="550" r:id="rId46"/>
    <p:sldId id="560" r:id="rId47"/>
    <p:sldId id="561" r:id="rId48"/>
    <p:sldId id="562" r:id="rId49"/>
    <p:sldId id="563" r:id="rId50"/>
    <p:sldId id="485" r:id="rId51"/>
    <p:sldId id="26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5302" autoAdjust="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691585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328017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10923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39836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02191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43626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107578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2607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96082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25280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36934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91327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47492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24701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2988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451660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45932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638160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1199955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31957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148922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1781896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16533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20388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3702753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406350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64691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01910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62739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296791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69101"/>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21277"/>
            <a:ext cx="2133600" cy="575310"/>
          </a:xfrm>
          <a:prstGeom prst="rect">
            <a:avLst/>
          </a:prstGeom>
          <a:noFill/>
          <a:ln>
            <a:noFill/>
          </a:ln>
          <a:extLst>
            <a:ext uri="{53640926-AAD7-44D8-BBD7-CCE9431645EC}">
              <a14:shadowObscured xmlns:a14="http://schemas.microsoft.com/office/drawing/2010/main"/>
            </a:ext>
          </a:extLst>
        </p:spPr>
      </p:pic>
      <p:sp>
        <p:nvSpPr>
          <p:cNvPr id="14" name="Content Placeholder 2"/>
          <p:cNvSpPr>
            <a:spLocks noGrp="1"/>
          </p:cNvSpPr>
          <p:nvPr>
            <p:ph idx="13"/>
          </p:nvPr>
        </p:nvSpPr>
        <p:spPr>
          <a:xfrm>
            <a:off x="838200" y="1592372"/>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767" y="2231626"/>
            <a:ext cx="1099246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XML and JSON Serializing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5246952"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00351" y="1346086"/>
            <a:ext cx="12255053" cy="523220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stands for Extensible Markup Language. It is a text-based markup language derived from Standard Generalized Markup Language (SGML)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tags identify the data and are used to store and organize the data, rather than specifying how to display it like HTML tags, which are used to display the data. There are three important characteristics of XML that make it useful in a variety of systems and solutions: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extensible: XML allows us to create our self-descriptive tags, or language, that suits our the application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carries the data, does not present it: XML allows us to store the data irrespective of how it will be presented</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a public standard: XML was developed by an organization called the World Wide Web Consortium (W3C) and is available as an open standard</a:t>
            </a:r>
            <a:endParaRPr lang="en-US" sz="2300" dirty="0"/>
          </a:p>
        </p:txBody>
      </p:sp>
    </p:spTree>
    <p:extLst>
      <p:ext uri="{BB962C8B-B14F-4D97-AF65-F5344CB8AC3E}">
        <p14:creationId xmlns:p14="http://schemas.microsoft.com/office/powerpoint/2010/main" val="107903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3221" y="1385420"/>
            <a:ext cx="12255053"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XML document can have only one root element. The following diagram depicts the syntax rules to write different types of markup and text in an XML document</a:t>
            </a:r>
            <a:endParaRPr lang="en-US" sz="2300" dirty="0"/>
          </a:p>
        </p:txBody>
      </p:sp>
      <p:grpSp>
        <p:nvGrpSpPr>
          <p:cNvPr id="74" name="Group 73">
            <a:extLst>
              <a:ext uri="{FF2B5EF4-FFF2-40B4-BE49-F238E27FC236}">
                <a16:creationId xmlns:a16="http://schemas.microsoft.com/office/drawing/2014/main" id="{59CA01FF-445C-49EA-8BF5-A4657737ADBD}"/>
              </a:ext>
            </a:extLst>
          </p:cNvPr>
          <p:cNvGrpSpPr/>
          <p:nvPr/>
        </p:nvGrpSpPr>
        <p:grpSpPr>
          <a:xfrm>
            <a:off x="350023" y="2949677"/>
            <a:ext cx="11611736" cy="3258639"/>
            <a:chOff x="399183" y="2959509"/>
            <a:chExt cx="11611736" cy="3258639"/>
          </a:xfrm>
        </p:grpSpPr>
        <p:pic>
          <p:nvPicPr>
            <p:cNvPr id="5" name="Picture 4">
              <a:extLst>
                <a:ext uri="{FF2B5EF4-FFF2-40B4-BE49-F238E27FC236}">
                  <a16:creationId xmlns:a16="http://schemas.microsoft.com/office/drawing/2014/main" id="{D06C1CD5-8B19-46A7-A8D4-991D061C1D14}"/>
                </a:ext>
              </a:extLst>
            </p:cNvPr>
            <p:cNvPicPr>
              <a:picLocks noChangeAspect="1"/>
            </p:cNvPicPr>
            <p:nvPr/>
          </p:nvPicPr>
          <p:blipFill>
            <a:blip r:embed="rId3"/>
            <a:stretch>
              <a:fillRect/>
            </a:stretch>
          </p:blipFill>
          <p:spPr>
            <a:xfrm>
              <a:off x="399183" y="3013871"/>
              <a:ext cx="4952065" cy="3204277"/>
            </a:xfrm>
            <a:prstGeom prst="rect">
              <a:avLst/>
            </a:prstGeom>
          </p:spPr>
        </p:pic>
        <p:pic>
          <p:nvPicPr>
            <p:cNvPr id="11" name="Picture 10">
              <a:extLst>
                <a:ext uri="{FF2B5EF4-FFF2-40B4-BE49-F238E27FC236}">
                  <a16:creationId xmlns:a16="http://schemas.microsoft.com/office/drawing/2014/main" id="{DB67F5DE-2705-4B2B-96AB-BD49C94CFD59}"/>
                </a:ext>
              </a:extLst>
            </p:cNvPr>
            <p:cNvPicPr>
              <a:picLocks noChangeAspect="1"/>
            </p:cNvPicPr>
            <p:nvPr/>
          </p:nvPicPr>
          <p:blipFill>
            <a:blip r:embed="rId4"/>
            <a:stretch>
              <a:fillRect/>
            </a:stretch>
          </p:blipFill>
          <p:spPr>
            <a:xfrm>
              <a:off x="6610854" y="3013871"/>
              <a:ext cx="5400065" cy="3204277"/>
            </a:xfrm>
            <a:prstGeom prst="rect">
              <a:avLst/>
            </a:prstGeom>
          </p:spPr>
        </p:pic>
        <p:cxnSp>
          <p:nvCxnSpPr>
            <p:cNvPr id="13" name="Connector: Elbow 12">
              <a:extLst>
                <a:ext uri="{FF2B5EF4-FFF2-40B4-BE49-F238E27FC236}">
                  <a16:creationId xmlns:a16="http://schemas.microsoft.com/office/drawing/2014/main" id="{D47BB10A-94EC-4A18-8211-3134C224EFD8}"/>
                </a:ext>
              </a:extLst>
            </p:cNvPr>
            <p:cNvCxnSpPr>
              <a:cxnSpLocks/>
            </p:cNvCxnSpPr>
            <p:nvPr/>
          </p:nvCxnSpPr>
          <p:spPr>
            <a:xfrm rot="10800000" flipV="1">
              <a:off x="1170039" y="3018611"/>
              <a:ext cx="5440816" cy="181786"/>
            </a:xfrm>
            <a:prstGeom prst="bentConnector3">
              <a:avLst>
                <a:gd name="adj1" fmla="val 10005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1B891B4-262B-4FDC-9E41-DC014A897447}"/>
                </a:ext>
              </a:extLst>
            </p:cNvPr>
            <p:cNvSpPr/>
            <p:nvPr/>
          </p:nvSpPr>
          <p:spPr>
            <a:xfrm>
              <a:off x="6610854" y="2959509"/>
              <a:ext cx="4411107"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C377BD30-0718-40C8-8C45-1E91F48DC99B}"/>
                </a:ext>
              </a:extLst>
            </p:cNvPr>
            <p:cNvCxnSpPr>
              <a:cxnSpLocks/>
            </p:cNvCxnSpPr>
            <p:nvPr/>
          </p:nvCxnSpPr>
          <p:spPr>
            <a:xfrm flipH="1">
              <a:off x="3342971" y="4925961"/>
              <a:ext cx="4699817" cy="7570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EB55331-E6B2-4051-AFA0-16B1CEAF9969}"/>
                </a:ext>
              </a:extLst>
            </p:cNvPr>
            <p:cNvCxnSpPr>
              <a:cxnSpLocks/>
            </p:cNvCxnSpPr>
            <p:nvPr/>
          </p:nvCxnSpPr>
          <p:spPr>
            <a:xfrm flipH="1">
              <a:off x="5331584" y="5643717"/>
              <a:ext cx="2937346" cy="4737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2AAB154-C3E3-4536-8817-C6E296D23ACA}"/>
                </a:ext>
              </a:extLst>
            </p:cNvPr>
            <p:cNvCxnSpPr>
              <a:cxnSpLocks/>
            </p:cNvCxnSpPr>
            <p:nvPr/>
          </p:nvCxnSpPr>
          <p:spPr>
            <a:xfrm rot="10800000" flipV="1">
              <a:off x="838200" y="4106445"/>
              <a:ext cx="6636508" cy="1547727"/>
            </a:xfrm>
            <a:prstGeom prst="bentConnector3">
              <a:avLst>
                <a:gd name="adj1" fmla="val 10007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9217E2AC-3F31-43C7-A07E-635D64221442}"/>
              </a:ext>
            </a:extLst>
          </p:cNvPr>
          <p:cNvSpPr/>
          <p:nvPr/>
        </p:nvSpPr>
        <p:spPr>
          <a:xfrm>
            <a:off x="9169630" y="5216626"/>
            <a:ext cx="757955" cy="236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Connector: Elbow 76">
            <a:extLst>
              <a:ext uri="{FF2B5EF4-FFF2-40B4-BE49-F238E27FC236}">
                <a16:creationId xmlns:a16="http://schemas.microsoft.com/office/drawing/2014/main" id="{C45D2EE4-3AB7-40D1-905D-F4772E7E2599}"/>
              </a:ext>
            </a:extLst>
          </p:cNvPr>
          <p:cNvCxnSpPr>
            <a:cxnSpLocks/>
          </p:cNvCxnSpPr>
          <p:nvPr/>
        </p:nvCxnSpPr>
        <p:spPr>
          <a:xfrm rot="10800000">
            <a:off x="4847304" y="3633963"/>
            <a:ext cx="4322329" cy="1602326"/>
          </a:xfrm>
          <a:prstGeom prst="bentConnector3">
            <a:avLst>
              <a:gd name="adj1" fmla="val 100044"/>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7B517B4-B851-4BBF-828B-25536C05D5B1}"/>
              </a:ext>
            </a:extLst>
          </p:cNvPr>
          <p:cNvSpPr/>
          <p:nvPr/>
        </p:nvSpPr>
        <p:spPr>
          <a:xfrm>
            <a:off x="7979796" y="4708161"/>
            <a:ext cx="879069" cy="286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77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935" y="2290619"/>
            <a:ext cx="1101212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XmlDataProvider in WPF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7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09" y="653999"/>
            <a:ext cx="12003291"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ContactListApp</a:t>
            </a:r>
          </a:p>
          <a:p>
            <a:pPr algn="just">
              <a:buClr>
                <a:srgbClr val="973735"/>
              </a:buClr>
              <a:buSzPct val="50000"/>
              <a:tabLst>
                <a:tab pos="461963" algn="l"/>
              </a:tabLst>
              <a:defRPr/>
            </a:pPr>
            <a:r>
              <a:rPr lang="en-US" sz="2300">
                <a:solidFill>
                  <a:srgbClr val="111111"/>
                </a:solidFill>
                <a:latin typeface="+mj-lt"/>
              </a:rPr>
              <a:t>2.Right-click on the project | Add |  New Item, select XML File then rename to </a:t>
            </a:r>
            <a:r>
              <a:rPr lang="en-US" sz="2300" b="1">
                <a:solidFill>
                  <a:srgbClr val="111111"/>
                </a:solidFill>
                <a:latin typeface="+mj-lt"/>
              </a:rPr>
              <a:t>Contacts.xml </a:t>
            </a:r>
            <a:r>
              <a:rPr lang="en-US" sz="2300">
                <a:solidFill>
                  <a:srgbClr val="111111"/>
                </a:solidFill>
                <a:latin typeface="+mj-lt"/>
              </a:rPr>
              <a:t>, click Add and write contents as follows:</a:t>
            </a:r>
          </a:p>
        </p:txBody>
      </p:sp>
      <p:sp>
        <p:nvSpPr>
          <p:cNvPr id="10" name="TextBox 9">
            <a:extLst>
              <a:ext uri="{FF2B5EF4-FFF2-40B4-BE49-F238E27FC236}">
                <a16:creationId xmlns:a16="http://schemas.microsoft.com/office/drawing/2014/main" id="{CE46B612-1D38-4366-A439-889CD52B09F8}"/>
              </a:ext>
            </a:extLst>
          </p:cNvPr>
          <p:cNvSpPr txBox="1"/>
          <p:nvPr/>
        </p:nvSpPr>
        <p:spPr>
          <a:xfrm>
            <a:off x="2463929" y="1871762"/>
            <a:ext cx="7334866" cy="4524315"/>
          </a:xfrm>
          <a:prstGeom prst="rect">
            <a:avLst/>
          </a:prstGeom>
          <a:noFill/>
          <a:ln w="19050">
            <a:solidFill>
              <a:schemeClr val="accent1"/>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xml</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version</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encoding</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utf-8</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001</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Maria Anders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Alfreds Futterkiste</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030-0074321</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002</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Thomas Hardy</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Around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The Horn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(171) 555-7788</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003</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Elizabeth Lincoln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Bottom-Dollar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Markets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(604) 555-4729</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10079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3.Right-click on the project, select </a:t>
            </a:r>
            <a:r>
              <a:rPr lang="en-US" sz="2300" b="1">
                <a:solidFill>
                  <a:srgbClr val="111111"/>
                </a:solidFill>
                <a:latin typeface="+mj-lt"/>
              </a:rPr>
              <a:t>Edit Project File </a:t>
            </a:r>
            <a:r>
              <a:rPr lang="en-US" sz="2300">
                <a:solidFill>
                  <a:srgbClr val="111111"/>
                </a:solidFill>
                <a:latin typeface="+mj-lt"/>
              </a:rPr>
              <a:t>and write config information as follows then press </a:t>
            </a:r>
            <a:r>
              <a:rPr lang="en-US" sz="2300" b="1">
                <a:solidFill>
                  <a:srgbClr val="111111"/>
                </a:solidFill>
                <a:latin typeface="+mj-lt"/>
              </a:rPr>
              <a:t>Crtl+S</a:t>
            </a:r>
            <a:r>
              <a:rPr lang="en-US" sz="2300">
                <a:solidFill>
                  <a:srgbClr val="111111"/>
                </a:solidFill>
                <a:latin typeface="+mj-lt"/>
              </a:rPr>
              <a:t> to save:</a:t>
            </a:r>
          </a:p>
        </p:txBody>
      </p:sp>
      <p:grpSp>
        <p:nvGrpSpPr>
          <p:cNvPr id="5" name="Group 4">
            <a:extLst>
              <a:ext uri="{FF2B5EF4-FFF2-40B4-BE49-F238E27FC236}">
                <a16:creationId xmlns:a16="http://schemas.microsoft.com/office/drawing/2014/main" id="{1F82FA20-9047-4966-A46C-9552AE4682D9}"/>
              </a:ext>
            </a:extLst>
          </p:cNvPr>
          <p:cNvGrpSpPr/>
          <p:nvPr/>
        </p:nvGrpSpPr>
        <p:grpSpPr>
          <a:xfrm>
            <a:off x="1216010" y="1661861"/>
            <a:ext cx="9741303" cy="4708981"/>
            <a:chOff x="1422486" y="1652029"/>
            <a:chExt cx="9741303" cy="4708981"/>
          </a:xfrm>
        </p:grpSpPr>
        <p:sp>
          <p:nvSpPr>
            <p:cNvPr id="7" name="TextBox 6">
              <a:extLst>
                <a:ext uri="{FF2B5EF4-FFF2-40B4-BE49-F238E27FC236}">
                  <a16:creationId xmlns:a16="http://schemas.microsoft.com/office/drawing/2014/main" id="{82E9DC88-AC28-4455-AC0E-C4A489DBAA24}"/>
                </a:ext>
              </a:extLst>
            </p:cNvPr>
            <p:cNvSpPr txBox="1"/>
            <p:nvPr/>
          </p:nvSpPr>
          <p:spPr>
            <a:xfrm>
              <a:off x="1422486" y="1652029"/>
              <a:ext cx="9741303" cy="4708981"/>
            </a:xfrm>
            <a:prstGeom prst="rect">
              <a:avLst/>
            </a:prstGeom>
            <a:noFill/>
            <a:ln w="19050">
              <a:solidFill>
                <a:schemeClr val="accent1"/>
              </a:solidFill>
            </a:ln>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Sdk</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Microsoft.NET.Sdk</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WinExe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net5.0-windows</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true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Include</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Contacts.xml</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      		&lt;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PreserveNewest</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pPr lvl="1"/>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92A2B64-BED7-47E7-9DFF-5877B87B479F}"/>
                </a:ext>
              </a:extLst>
            </p:cNvPr>
            <p:cNvSpPr/>
            <p:nvPr/>
          </p:nvSpPr>
          <p:spPr>
            <a:xfrm>
              <a:off x="1669559" y="4166070"/>
              <a:ext cx="9352402" cy="1495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12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10" y="614671"/>
            <a:ext cx="72543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4.Write code for </a:t>
            </a:r>
            <a:r>
              <a:rPr lang="en-US" sz="2300" b="1">
                <a:solidFill>
                  <a:srgbClr val="111111"/>
                </a:solidFill>
                <a:latin typeface="+mj-lt"/>
              </a:rPr>
              <a:t>MainWindow.xaml </a:t>
            </a:r>
            <a:r>
              <a:rPr lang="en-US" sz="2300">
                <a:solidFill>
                  <a:srgbClr val="111111"/>
                </a:solidFill>
                <a:latin typeface="+mj-lt"/>
              </a:rPr>
              <a:t>as follows:</a:t>
            </a:r>
            <a:endParaRPr lang="en-US" sz="2300" b="1">
              <a:solidFill>
                <a:srgbClr val="111111"/>
              </a:solidFill>
              <a:latin typeface="+mj-lt"/>
            </a:endParaRPr>
          </a:p>
        </p:txBody>
      </p:sp>
      <p:grpSp>
        <p:nvGrpSpPr>
          <p:cNvPr id="5" name="Group 4">
            <a:extLst>
              <a:ext uri="{FF2B5EF4-FFF2-40B4-BE49-F238E27FC236}">
                <a16:creationId xmlns:a16="http://schemas.microsoft.com/office/drawing/2014/main" id="{8FE66C38-B882-41FC-8222-4D3D9588E076}"/>
              </a:ext>
            </a:extLst>
          </p:cNvPr>
          <p:cNvGrpSpPr/>
          <p:nvPr/>
        </p:nvGrpSpPr>
        <p:grpSpPr>
          <a:xfrm>
            <a:off x="867696" y="1060947"/>
            <a:ext cx="10459627" cy="5401479"/>
            <a:chOff x="267364" y="1060947"/>
            <a:chExt cx="10459627" cy="5401479"/>
          </a:xfrm>
        </p:grpSpPr>
        <p:sp>
          <p:nvSpPr>
            <p:cNvPr id="9" name="TextBox 8">
              <a:extLst>
                <a:ext uri="{FF2B5EF4-FFF2-40B4-BE49-F238E27FC236}">
                  <a16:creationId xmlns:a16="http://schemas.microsoft.com/office/drawing/2014/main" id="{0DA98458-A80B-415C-9E6A-4636264C591D}"/>
                </a:ext>
              </a:extLst>
            </p:cNvPr>
            <p:cNvSpPr txBox="1"/>
            <p:nvPr/>
          </p:nvSpPr>
          <p:spPr>
            <a:xfrm>
              <a:off x="267364" y="1060947"/>
              <a:ext cx="10459627" cy="5401479"/>
            </a:xfrm>
            <a:prstGeom prst="rect">
              <a:avLst/>
            </a:prstGeom>
            <a:noFill/>
            <a:ln w="19050">
              <a:solidFill>
                <a:srgbClr val="0070C0"/>
              </a:solidFill>
            </a:ln>
          </p:spPr>
          <p:txBody>
            <a:bodyPr wrap="square">
              <a:spAutoFit/>
            </a:bodyPr>
            <a:lstStyle/>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Class</a:t>
              </a:r>
              <a:r>
                <a:rPr lang="en-US" sz="1500">
                  <a:solidFill>
                    <a:srgbClr val="0000FF"/>
                  </a:solidFill>
                  <a:latin typeface="Consolas" panose="020B0609020204030204" pitchFamily="49" charset="0"/>
                </a:rPr>
                <a:t>="ContactListApp.MainWindow" </a:t>
              </a:r>
            </a:p>
            <a:p>
              <a:r>
                <a:rPr lang="en-US" sz="1500">
                  <a:solidFill>
                    <a:srgbClr val="0000FF"/>
                  </a:solidFill>
                  <a:latin typeface="Consolas" panose="020B0609020204030204" pitchFamily="49" charset="0"/>
                </a:rPr>
                <a:t>    //xmlns:……</a:t>
              </a:r>
              <a:endParaRPr lang="en-US" sz="1500">
                <a:solidFill>
                  <a:srgbClr val="000000"/>
                </a:solidFill>
                <a:latin typeface="Consolas" panose="020B0609020204030204" pitchFamily="49" charset="0"/>
              </a:endParaRPr>
            </a:p>
            <a:p>
              <a:r>
                <a:rPr lang="en-US" sz="1500">
                  <a:solidFill>
                    <a:srgbClr val="FF0000"/>
                  </a:solidFill>
                  <a:latin typeface="Consolas" panose="020B0609020204030204" pitchFamily="49" charset="0"/>
                </a:rPr>
                <a:t>    Title</a:t>
              </a:r>
              <a:r>
                <a:rPr lang="en-US" sz="1500">
                  <a:solidFill>
                    <a:srgbClr val="0000FF"/>
                  </a:solidFill>
                  <a:latin typeface="Consolas" panose="020B0609020204030204" pitchFamily="49" charset="0"/>
                </a:rPr>
                <a:t>="Contact List"</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="300"</a:t>
              </a:r>
              <a:r>
                <a:rPr lang="en-US" sz="1500">
                  <a:solidFill>
                    <a:srgbClr val="FF0000"/>
                  </a:solidFill>
                  <a:latin typeface="Consolas" panose="020B0609020204030204" pitchFamily="49" charset="0"/>
                </a:rPr>
                <a:t> SizeToContent</a:t>
              </a:r>
              <a:r>
                <a:rPr lang="en-US" sz="1500">
                  <a:solidFill>
                    <a:srgbClr val="0000FF"/>
                  </a:solidFill>
                  <a:latin typeface="Consolas" panose="020B0609020204030204" pitchFamily="49" charset="0"/>
                </a:rPr>
                <a:t>="Width"</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WindowStartupLocation</a:t>
              </a:r>
              <a:r>
                <a:rPr lang="en-US" sz="1500">
                  <a:solidFill>
                    <a:srgbClr val="0000FF"/>
                  </a:solidFill>
                  <a:latin typeface="Consolas" panose="020B0609020204030204" pitchFamily="49" charset="0"/>
                </a:rPr>
                <a:t>="CenterScreen"&gt;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XmlDataProvider</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="Contacts.xml" </a:t>
              </a:r>
              <a:r>
                <a:rPr lang="en-US" sz="1500">
                  <a:solidFill>
                    <a:srgbClr val="FF0000"/>
                  </a:solidFill>
                  <a:latin typeface="Consolas" panose="020B0609020204030204" pitchFamily="49" charset="0"/>
                </a:rPr>
                <a:t>XPath</a:t>
              </a:r>
              <a:r>
                <a:rPr lang="en-US" sz="1500">
                  <a:solidFill>
                    <a:srgbClr val="0000FF"/>
                  </a:solidFill>
                  <a:latin typeface="Consolas" panose="020B0609020204030204" pitchFamily="49" charset="0"/>
                </a:rPr>
                <a:t>="ContactList/Contact"</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Key</a:t>
              </a:r>
              <a:r>
                <a:rPr lang="en-US" sz="1500">
                  <a:solidFill>
                    <a:srgbClr val="0000FF"/>
                  </a:solidFill>
                  <a:latin typeface="Consolas" panose="020B0609020204030204" pitchFamily="49" charset="0"/>
                </a:rPr>
                <a:t>="ContactList"/&gt;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="lvContacts"</a:t>
              </a:r>
              <a:r>
                <a:rPr lang="en-US" sz="1500">
                  <a:solidFill>
                    <a:srgbClr val="FF0000"/>
                  </a:solidFill>
                  <a:highlight>
                    <a:srgbClr val="FFFF00"/>
                  </a:highlight>
                  <a:latin typeface="Consolas" panose="020B0609020204030204" pitchFamily="49" charset="0"/>
                </a:rPr>
                <a:t> </a:t>
              </a:r>
              <a:r>
                <a:rPr lang="en-US" sz="1500">
                  <a:solidFill>
                    <a:srgbClr val="FF0000"/>
                  </a:solidFill>
                  <a:latin typeface="Consolas" panose="020B0609020204030204" pitchFamily="49" charset="0"/>
                </a:rPr>
                <a:t>Margin</a:t>
              </a:r>
              <a:r>
                <a:rPr lang="en-US" sz="1500">
                  <a:solidFill>
                    <a:srgbClr val="0000FF"/>
                  </a:solidFill>
                  <a:latin typeface="Consolas" panose="020B0609020204030204" pitchFamily="49" charset="0"/>
                </a:rPr>
                <a:t>="31,14,31,16"</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ItemsSource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Binding</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StaticResource</a:t>
              </a:r>
              <a:r>
                <a:rPr lang="en-US" sz="1500">
                  <a:solidFill>
                    <a:srgbClr val="FF0000"/>
                  </a:solidFill>
                  <a:latin typeface="Consolas" panose="020B0609020204030204" pitchFamily="49" charset="0"/>
                </a:rPr>
                <a:t> ContactList</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="Id"</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a:t>
              </a:r>
              <a:r>
                <a:rPr lang="en-US" sz="1500">
                  <a:solidFill>
                    <a:srgbClr val="000000"/>
                  </a:solidFill>
                  <a:highlight>
                    <a:srgbClr val="FFFF00"/>
                  </a:highlight>
                  <a:latin typeface="Consolas" panose="020B0609020204030204" pitchFamily="49" charset="0"/>
                </a:rPr>
                <a:t>@</a:t>
              </a:r>
              <a:r>
                <a:rPr lang="en-US" sz="1500">
                  <a:solidFill>
                    <a:srgbClr val="0000FF"/>
                  </a:solidFill>
                  <a:highlight>
                    <a:srgbClr val="FFFF00"/>
                  </a:highlight>
                  <a:latin typeface="Consolas" panose="020B0609020204030204" pitchFamily="49" charset="0"/>
                </a:rPr>
                <a:t>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="Contact Name"</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="100"</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=ContactName }</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="Company"</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="200"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=Company}</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="Phone"</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="150"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=Phone}"</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60C93A15-392C-4720-9A3E-6F0E6A4FC0E7}"/>
                </a:ext>
              </a:extLst>
            </p:cNvPr>
            <p:cNvSpPr/>
            <p:nvPr/>
          </p:nvSpPr>
          <p:spPr>
            <a:xfrm>
              <a:off x="1173616" y="1995947"/>
              <a:ext cx="9297739"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74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5.Press Crtl+F5 to run project</a:t>
            </a:r>
          </a:p>
        </p:txBody>
      </p:sp>
      <p:pic>
        <p:nvPicPr>
          <p:cNvPr id="11" name="Picture 10">
            <a:extLst>
              <a:ext uri="{FF2B5EF4-FFF2-40B4-BE49-F238E27FC236}">
                <a16:creationId xmlns:a16="http://schemas.microsoft.com/office/drawing/2014/main" id="{4D9E8F78-AB44-4C87-A009-EB5805F3F0C8}"/>
              </a:ext>
            </a:extLst>
          </p:cNvPr>
          <p:cNvPicPr>
            <a:picLocks noChangeAspect="1"/>
          </p:cNvPicPr>
          <p:nvPr/>
        </p:nvPicPr>
        <p:blipFill>
          <a:blip r:embed="rId3"/>
          <a:stretch>
            <a:fillRect/>
          </a:stretch>
        </p:blipFill>
        <p:spPr>
          <a:xfrm>
            <a:off x="1921438" y="1563174"/>
            <a:ext cx="8349123" cy="4415170"/>
          </a:xfrm>
          <a:prstGeom prst="rect">
            <a:avLst/>
          </a:prstGeom>
        </p:spPr>
      </p:pic>
    </p:spTree>
    <p:extLst>
      <p:ext uri="{BB962C8B-B14F-4D97-AF65-F5344CB8AC3E}">
        <p14:creationId xmlns:p14="http://schemas.microsoft.com/office/powerpoint/2010/main" val="235799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427" y="1446124"/>
            <a:ext cx="12255053" cy="121853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engine can produce only XML, and it is less powerful than</a:t>
            </a:r>
          </a:p>
          <a:p>
            <a:pPr algn="just">
              <a:lnSpc>
                <a:spcPct val="150000"/>
              </a:lnSpc>
              <a:buClr>
                <a:srgbClr val="973735"/>
              </a:buClr>
              <a:buSzPct val="50000"/>
              <a:tabLst>
                <a:tab pos="241300" algn="l"/>
              </a:tabLst>
              <a:defRPr/>
            </a:pPr>
            <a:r>
              <a:rPr lang="en-US" sz="2600">
                <a:solidFill>
                  <a:srgbClr val="111111"/>
                </a:solidFill>
                <a:latin typeface="+mj-lt"/>
              </a:rPr>
              <a:t>    the binary and data contract serializers in saving and restoring a complex object</a:t>
            </a:r>
            <a:endParaRPr lang="en-US" sz="2600" dirty="0">
              <a:solidFill>
                <a:srgbClr val="111111"/>
              </a:solidFill>
              <a:latin typeface="+mj-lt"/>
            </a:endParaRPr>
          </a:p>
        </p:txBody>
      </p:sp>
      <p:sp>
        <p:nvSpPr>
          <p:cNvPr id="13" name="TextBox 12">
            <a:extLst>
              <a:ext uri="{FF2B5EF4-FFF2-40B4-BE49-F238E27FC236}">
                <a16:creationId xmlns:a16="http://schemas.microsoft.com/office/drawing/2014/main" id="{C29AE3D5-DA37-4B54-ABAC-101AB8E271BD}"/>
              </a:ext>
            </a:extLst>
          </p:cNvPr>
          <p:cNvSpPr txBox="1"/>
          <p:nvPr/>
        </p:nvSpPr>
        <p:spPr>
          <a:xfrm>
            <a:off x="-39328" y="2683161"/>
            <a:ext cx="12192000" cy="3619196"/>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is the process of converting an object's public properties and fields to a serial format (in this case, XML) for storage or transport. Deserialization re-creates the object in its original state from the XML output</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data in our objects is described using programming language constructs like classes, fields, properties, primitive types, arrays, and even embedded XML in the form of XmlElement or XmlAttribute objects</a:t>
            </a:r>
          </a:p>
        </p:txBody>
      </p:sp>
    </p:spTree>
    <p:extLst>
      <p:ext uri="{BB962C8B-B14F-4D97-AF65-F5344CB8AC3E}">
        <p14:creationId xmlns:p14="http://schemas.microsoft.com/office/powerpoint/2010/main" val="293222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graphicFrame>
        <p:nvGraphicFramePr>
          <p:cNvPr id="10" name="Table 9">
            <a:extLst>
              <a:ext uri="{FF2B5EF4-FFF2-40B4-BE49-F238E27FC236}">
                <a16:creationId xmlns:a16="http://schemas.microsoft.com/office/drawing/2014/main" id="{7FD816D4-73BB-4FB7-9CF3-97EE24CF9C9E}"/>
              </a:ext>
            </a:extLst>
          </p:cNvPr>
          <p:cNvGraphicFramePr>
            <a:graphicFrameLocks noGrp="1"/>
          </p:cNvGraphicFramePr>
          <p:nvPr>
            <p:extLst>
              <p:ext uri="{D42A27DB-BD31-4B8C-83A1-F6EECF244321}">
                <p14:modId xmlns:p14="http://schemas.microsoft.com/office/powerpoint/2010/main" val="352387351"/>
              </p:ext>
            </p:extLst>
          </p:nvPr>
        </p:nvGraphicFramePr>
        <p:xfrm>
          <a:off x="198711" y="2231917"/>
          <a:ext cx="11847602" cy="3715182"/>
        </p:xfrm>
        <a:graphic>
          <a:graphicData uri="http://schemas.openxmlformats.org/drawingml/2006/table">
            <a:tbl>
              <a:tblPr firstRow="1" bandRow="1">
                <a:tableStyleId>{5C22544A-7EE6-4342-B048-85BDC9FD1C3A}</a:tableStyleId>
              </a:tblPr>
              <a:tblGrid>
                <a:gridCol w="3326321">
                  <a:extLst>
                    <a:ext uri="{9D8B030D-6E8A-4147-A177-3AD203B41FA5}">
                      <a16:colId xmlns:a16="http://schemas.microsoft.com/office/drawing/2014/main" val="20000"/>
                    </a:ext>
                  </a:extLst>
                </a:gridCol>
                <a:gridCol w="8521281">
                  <a:extLst>
                    <a:ext uri="{9D8B030D-6E8A-4147-A177-3AD203B41FA5}">
                      <a16:colId xmlns:a16="http://schemas.microsoft.com/office/drawing/2014/main" val="20001"/>
                    </a:ext>
                  </a:extLst>
                </a:gridCol>
              </a:tblGrid>
              <a:tr h="506008">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418709">
                <a:tc>
                  <a:txBody>
                    <a:bodyPr/>
                    <a:lstStyle/>
                    <a:p>
                      <a:pPr algn="l" fontAlgn="t"/>
                      <a:r>
                        <a:rPr lang="en-US" u="none" strike="noStrike">
                          <a:effectLst/>
                        </a:rPr>
                        <a:t>CreateReader()</a:t>
                      </a:r>
                      <a:endParaRPr lang="en-US">
                        <a:effectLst/>
                      </a:endParaRPr>
                    </a:p>
                  </a:txBody>
                  <a:tcPr anchor="ctr"/>
                </a:tc>
                <a:tc>
                  <a:txBody>
                    <a:bodyPr/>
                    <a:lstStyle/>
                    <a:p>
                      <a:pPr algn="l" fontAlgn="t"/>
                      <a:r>
                        <a:rPr lang="en-US">
                          <a:effectLst/>
                        </a:rPr>
                        <a:t>Returns an object used to read the XML document to be serialized</a:t>
                      </a:r>
                    </a:p>
                  </a:txBody>
                  <a:tcPr anchor="ctr"/>
                </a:tc>
                <a:extLst>
                  <a:ext uri="{0D108BD9-81ED-4DB2-BD59-A6C34878D82A}">
                    <a16:rowId xmlns:a16="http://schemas.microsoft.com/office/drawing/2014/main" val="10001"/>
                  </a:ext>
                </a:extLst>
              </a:tr>
              <a:tr h="418709">
                <a:tc>
                  <a:txBody>
                    <a:bodyPr/>
                    <a:lstStyle/>
                    <a:p>
                      <a:pPr algn="l" fontAlgn="t"/>
                      <a:r>
                        <a:rPr lang="en-US" u="none" strike="noStrike">
                          <a:effectLst/>
                        </a:rPr>
                        <a:t>CreateWriter()</a:t>
                      </a:r>
                      <a:endParaRPr lang="en-US">
                        <a:effectLst/>
                      </a:endParaRPr>
                    </a:p>
                  </a:txBody>
                  <a:tcPr anchor="ctr"/>
                </a:tc>
                <a:tc>
                  <a:txBody>
                    <a:bodyPr/>
                    <a:lstStyle/>
                    <a:p>
                      <a:pPr algn="l" fontAlgn="t"/>
                      <a:r>
                        <a:rPr lang="en-US">
                          <a:effectLst/>
                        </a:rPr>
                        <a:t>When overridden in a derived class, returns a writer used to serialize the object</a:t>
                      </a:r>
                    </a:p>
                  </a:txBody>
                  <a:tcPr anchor="ctr"/>
                </a:tc>
                <a:extLst>
                  <a:ext uri="{0D108BD9-81ED-4DB2-BD59-A6C34878D82A}">
                    <a16:rowId xmlns:a16="http://schemas.microsoft.com/office/drawing/2014/main" val="10002"/>
                  </a:ext>
                </a:extLst>
              </a:tr>
              <a:tr h="463910">
                <a:tc>
                  <a:txBody>
                    <a:bodyPr/>
                    <a:lstStyle/>
                    <a:p>
                      <a:pPr algn="l" fontAlgn="t"/>
                      <a:r>
                        <a:rPr lang="en-US" u="none" strike="noStrike">
                          <a:effectLst/>
                        </a:rPr>
                        <a:t>Deserialize(Stream)</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Stream</a:t>
                      </a:r>
                      <a:endParaRPr lang="en-US">
                        <a:effectLst/>
                      </a:endParaRPr>
                    </a:p>
                  </a:txBody>
                  <a:tcPr anchor="ctr"/>
                </a:tc>
                <a:extLst>
                  <a:ext uri="{0D108BD9-81ED-4DB2-BD59-A6C34878D82A}">
                    <a16:rowId xmlns:a16="http://schemas.microsoft.com/office/drawing/2014/main" val="10003"/>
                  </a:ext>
                </a:extLst>
              </a:tr>
              <a:tr h="442366">
                <a:tc>
                  <a:txBody>
                    <a:bodyPr/>
                    <a:lstStyle/>
                    <a:p>
                      <a:pPr algn="l" fontAlgn="t"/>
                      <a:r>
                        <a:rPr lang="en-US" u="none" strike="noStrike">
                          <a:effectLst/>
                        </a:rPr>
                        <a:t>Deserialize(TextReader)</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TextReader</a:t>
                      </a:r>
                      <a:endParaRPr lang="en-US">
                        <a:effectLst/>
                      </a:endParaRPr>
                    </a:p>
                  </a:txBody>
                  <a:tcPr anchor="ctr"/>
                </a:tc>
                <a:extLst>
                  <a:ext uri="{0D108BD9-81ED-4DB2-BD59-A6C34878D82A}">
                    <a16:rowId xmlns:a16="http://schemas.microsoft.com/office/drawing/2014/main" val="10004"/>
                  </a:ext>
                </a:extLst>
              </a:tr>
              <a:tr h="732740">
                <a:tc>
                  <a:txBody>
                    <a:bodyPr/>
                    <a:lstStyle/>
                    <a:p>
                      <a:pPr algn="l" fontAlgn="t"/>
                      <a:r>
                        <a:rPr lang="en-US" u="none" strike="noStrike">
                          <a:effectLst/>
                        </a:rPr>
                        <a:t>Serialize(Stream,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Stream</a:t>
                      </a:r>
                      <a:endParaRPr lang="en-US">
                        <a:effectLst/>
                      </a:endParaRPr>
                    </a:p>
                  </a:txBody>
                  <a:tcPr anchor="ctr"/>
                </a:tc>
                <a:extLst>
                  <a:ext uri="{0D108BD9-81ED-4DB2-BD59-A6C34878D82A}">
                    <a16:rowId xmlns:a16="http://schemas.microsoft.com/office/drawing/2014/main" val="207236356"/>
                  </a:ext>
                </a:extLst>
              </a:tr>
              <a:tr h="732740">
                <a:tc>
                  <a:txBody>
                    <a:bodyPr/>
                    <a:lstStyle/>
                    <a:p>
                      <a:pPr algn="l" fontAlgn="t"/>
                      <a:r>
                        <a:rPr lang="en-US" u="none" strike="noStrike">
                          <a:effectLst/>
                        </a:rPr>
                        <a:t>Serialize(TextWriter,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TextWriter</a:t>
                      </a:r>
                      <a:endParaRPr lang="en-US">
                        <a:effectLst/>
                      </a:endParaRPr>
                    </a:p>
                  </a:txBody>
                  <a:tcPr anchor="ctr"/>
                </a:tc>
                <a:extLst>
                  <a:ext uri="{0D108BD9-81ED-4DB2-BD59-A6C34878D82A}">
                    <a16:rowId xmlns:a16="http://schemas.microsoft.com/office/drawing/2014/main" val="3653310645"/>
                  </a:ext>
                </a:extLst>
              </a:tr>
            </a:tbl>
          </a:graphicData>
        </a:graphic>
      </p:graphicFrame>
      <p:sp>
        <p:nvSpPr>
          <p:cNvPr id="11" name="TextBox 10">
            <a:extLst>
              <a:ext uri="{FF2B5EF4-FFF2-40B4-BE49-F238E27FC236}">
                <a16:creationId xmlns:a16="http://schemas.microsoft.com/office/drawing/2014/main" id="{E7F7553C-C3CA-4917-B51A-6459DDD3095D}"/>
              </a:ext>
            </a:extLst>
          </p:cNvPr>
          <p:cNvSpPr txBox="1"/>
          <p:nvPr/>
        </p:nvSpPr>
        <p:spPr>
          <a:xfrm>
            <a:off x="-88849" y="1479071"/>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XmlSerializer class:</a:t>
            </a:r>
            <a:endParaRPr lang="en-US" sz="2600" dirty="0">
              <a:solidFill>
                <a:srgbClr val="111111"/>
              </a:solidFill>
              <a:latin typeface="+mj-lt"/>
            </a:endParaRPr>
          </a:p>
        </p:txBody>
      </p:sp>
    </p:spTree>
    <p:extLst>
      <p:ext uri="{BB962C8B-B14F-4D97-AF65-F5344CB8AC3E}">
        <p14:creationId xmlns:p14="http://schemas.microsoft.com/office/powerpoint/2010/main" val="87234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865"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XML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314895" cy="4883128"/>
          </a:xfrm>
        </p:spPr>
        <p:txBody>
          <a:bodyPr>
            <a:noAutofit/>
          </a:bodyPr>
          <a:lstStyle/>
          <a:p>
            <a:pPr marL="342900" indent="-342900">
              <a:lnSpc>
                <a:spcPct val="100000"/>
              </a:lnSpc>
              <a:buClr>
                <a:srgbClr val="973735"/>
              </a:buClr>
              <a:buSzPct val="50000"/>
              <a:buFont typeface="Wingdings" pitchFamily="2" charset="2"/>
              <a:buChar char="u"/>
              <a:defRPr/>
            </a:pPr>
            <a:r>
              <a:rPr lang="en-US"/>
              <a:t>Overview Serialization in .NET</a:t>
            </a:r>
          </a:p>
          <a:p>
            <a:pPr marL="342900" indent="-342900">
              <a:lnSpc>
                <a:spcPct val="100000"/>
              </a:lnSpc>
              <a:buClr>
                <a:srgbClr val="973735"/>
              </a:buClr>
              <a:buSzPct val="50000"/>
              <a:buFont typeface="Wingdings" pitchFamily="2" charset="2"/>
              <a:buChar char="u"/>
              <a:defRPr/>
            </a:pPr>
            <a:r>
              <a:rPr lang="en-US"/>
              <a:t>Understanding Serialization Engines in .NET</a:t>
            </a:r>
          </a:p>
          <a:p>
            <a:pPr marL="342900" indent="-342900">
              <a:lnSpc>
                <a:spcPct val="100000"/>
              </a:lnSpc>
              <a:buClr>
                <a:srgbClr val="973735"/>
              </a:buClr>
              <a:buSzPct val="50000"/>
              <a:buFont typeface="Wingdings" pitchFamily="2" charset="2"/>
              <a:buChar char="u"/>
              <a:defRPr/>
            </a:pPr>
            <a:r>
              <a:rPr lang="en-US"/>
              <a:t>Explain about how serialization works</a:t>
            </a:r>
          </a:p>
          <a:p>
            <a:pPr marL="342900" indent="-342900">
              <a:lnSpc>
                <a:spcPct val="100000"/>
              </a:lnSpc>
              <a:buClr>
                <a:srgbClr val="973735"/>
              </a:buClr>
              <a:buSzPct val="50000"/>
              <a:buFont typeface="Wingdings" pitchFamily="2" charset="2"/>
              <a:buChar char="u"/>
              <a:defRPr/>
            </a:pPr>
            <a:r>
              <a:rPr lang="en-US"/>
              <a:t>Describe use Serialization</a:t>
            </a:r>
          </a:p>
          <a:p>
            <a:pPr marL="342900" indent="-342900">
              <a:lnSpc>
                <a:spcPct val="100000"/>
              </a:lnSpc>
              <a:buClr>
                <a:srgbClr val="973735"/>
              </a:buClr>
              <a:buSzPct val="50000"/>
              <a:buFont typeface="Wingdings" pitchFamily="2" charset="2"/>
              <a:buChar char="u"/>
              <a:defRPr/>
            </a:pPr>
            <a:r>
              <a:rPr lang="en-US"/>
              <a:t>Overview XML Serialization</a:t>
            </a:r>
          </a:p>
          <a:p>
            <a:pPr marL="342900" indent="-342900">
              <a:lnSpc>
                <a:spcPct val="100000"/>
              </a:lnSpc>
              <a:buClr>
                <a:srgbClr val="973735"/>
              </a:buClr>
              <a:buSzPct val="50000"/>
              <a:buFont typeface="Wingdings" pitchFamily="2" charset="2"/>
              <a:buChar char="u"/>
              <a:defRPr/>
            </a:pPr>
            <a:r>
              <a:rPr lang="en-US"/>
              <a:t>Overview JSON (JavaScript Object Notation) Serialization</a:t>
            </a:r>
          </a:p>
          <a:p>
            <a:pPr marL="342900" indent="-342900">
              <a:lnSpc>
                <a:spcPct val="100000"/>
              </a:lnSpc>
              <a:buClr>
                <a:srgbClr val="973735"/>
              </a:buClr>
              <a:buSzPct val="50000"/>
              <a:buFont typeface="Wingdings" pitchFamily="2" charset="2"/>
              <a:buChar char="u"/>
              <a:defRPr/>
            </a:pPr>
            <a:r>
              <a:rPr lang="en-US"/>
              <a:t>Create demo using XML with WPF application</a:t>
            </a:r>
          </a:p>
          <a:p>
            <a:pPr marL="342900" indent="-342900">
              <a:lnSpc>
                <a:spcPct val="100000"/>
              </a:lnSpc>
              <a:buClr>
                <a:srgbClr val="973735"/>
              </a:buClr>
              <a:buSzPct val="50000"/>
              <a:buFont typeface="Wingdings" pitchFamily="2" charset="2"/>
              <a:buChar char="u"/>
              <a:defRPr/>
            </a:pPr>
            <a:r>
              <a:rPr lang="en-US"/>
              <a:t>Create demo XML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r>
              <a:rPr lang="en-US"/>
              <a:t>Create demo JSON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a:t>
            </a:r>
          </a:p>
          <a:p>
            <a:pPr algn="just">
              <a:buClr>
                <a:srgbClr val="973735"/>
              </a:buClr>
              <a:buSzPct val="50000"/>
              <a:tabLst>
                <a:tab pos="461963" algn="l"/>
              </a:tabLst>
              <a:defRPr/>
            </a:pPr>
            <a:r>
              <a:rPr lang="en-US" sz="2300">
                <a:solidFill>
                  <a:srgbClr val="111111"/>
                </a:solidFill>
                <a:latin typeface="+mj-lt"/>
              </a:rPr>
              <a:t>2.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pic>
        <p:nvPicPr>
          <p:cNvPr id="14" name="Picture 13">
            <a:extLst>
              <a:ext uri="{FF2B5EF4-FFF2-40B4-BE49-F238E27FC236}">
                <a16:creationId xmlns:a16="http://schemas.microsoft.com/office/drawing/2014/main" id="{F0B29B6D-8ED9-4E5C-AE97-62CC0AF8D6BA}"/>
              </a:ext>
            </a:extLst>
          </p:cNvPr>
          <p:cNvPicPr>
            <a:picLocks noChangeAspect="1"/>
          </p:cNvPicPr>
          <p:nvPr/>
        </p:nvPicPr>
        <p:blipFill>
          <a:blip r:embed="rId3"/>
          <a:stretch>
            <a:fillRect/>
          </a:stretch>
        </p:blipFill>
        <p:spPr>
          <a:xfrm>
            <a:off x="-29496" y="2613717"/>
            <a:ext cx="6378493" cy="3696020"/>
          </a:xfrm>
          <a:prstGeom prst="rect">
            <a:avLst/>
          </a:prstGeom>
        </p:spPr>
      </p:pic>
      <p:pic>
        <p:nvPicPr>
          <p:cNvPr id="16" name="Picture 15">
            <a:extLst>
              <a:ext uri="{FF2B5EF4-FFF2-40B4-BE49-F238E27FC236}">
                <a16:creationId xmlns:a16="http://schemas.microsoft.com/office/drawing/2014/main" id="{3AA8B775-5A69-4A48-9646-C2D9677A4FC7}"/>
              </a:ext>
            </a:extLst>
          </p:cNvPr>
          <p:cNvPicPr>
            <a:picLocks noChangeAspect="1"/>
          </p:cNvPicPr>
          <p:nvPr/>
        </p:nvPicPr>
        <p:blipFill>
          <a:blip r:embed="rId4"/>
          <a:stretch>
            <a:fillRect/>
          </a:stretch>
        </p:blipFill>
        <p:spPr>
          <a:xfrm>
            <a:off x="5982274" y="1454218"/>
            <a:ext cx="5922531" cy="2926509"/>
          </a:xfrm>
          <a:prstGeom prst="rect">
            <a:avLst/>
          </a:prstGeom>
        </p:spPr>
      </p:pic>
      <p:pic>
        <p:nvPicPr>
          <p:cNvPr id="17" name="Picture 16">
            <a:extLst>
              <a:ext uri="{FF2B5EF4-FFF2-40B4-BE49-F238E27FC236}">
                <a16:creationId xmlns:a16="http://schemas.microsoft.com/office/drawing/2014/main" id="{F0A06489-1BB2-4E3A-96DE-2E4D4069CAB5}"/>
              </a:ext>
            </a:extLst>
          </p:cNvPr>
          <p:cNvPicPr>
            <a:picLocks noChangeAspect="1"/>
          </p:cNvPicPr>
          <p:nvPr/>
        </p:nvPicPr>
        <p:blipFill>
          <a:blip r:embed="rId5"/>
          <a:stretch>
            <a:fillRect/>
          </a:stretch>
        </p:blipFill>
        <p:spPr>
          <a:xfrm>
            <a:off x="0" y="1543053"/>
            <a:ext cx="4031226" cy="1031994"/>
          </a:xfrm>
          <a:prstGeom prst="rect">
            <a:avLst/>
          </a:prstGeom>
        </p:spPr>
      </p:pic>
      <p:grpSp>
        <p:nvGrpSpPr>
          <p:cNvPr id="27" name="Group 26">
            <a:extLst>
              <a:ext uri="{FF2B5EF4-FFF2-40B4-BE49-F238E27FC236}">
                <a16:creationId xmlns:a16="http://schemas.microsoft.com/office/drawing/2014/main" id="{110BCAF2-679F-4564-A974-06AF42CD7F50}"/>
              </a:ext>
            </a:extLst>
          </p:cNvPr>
          <p:cNvGrpSpPr/>
          <p:nvPr/>
        </p:nvGrpSpPr>
        <p:grpSpPr>
          <a:xfrm>
            <a:off x="6554047" y="4481391"/>
            <a:ext cx="5578323" cy="1950889"/>
            <a:chOff x="6554047" y="4481391"/>
            <a:chExt cx="5578323" cy="1950889"/>
          </a:xfrm>
        </p:grpSpPr>
        <p:pic>
          <p:nvPicPr>
            <p:cNvPr id="24" name="Picture 23">
              <a:extLst>
                <a:ext uri="{FF2B5EF4-FFF2-40B4-BE49-F238E27FC236}">
                  <a16:creationId xmlns:a16="http://schemas.microsoft.com/office/drawing/2014/main" id="{99D867CD-E61D-4908-A193-177666A80018}"/>
                </a:ext>
              </a:extLst>
            </p:cNvPr>
            <p:cNvPicPr>
              <a:picLocks noChangeAspect="1"/>
            </p:cNvPicPr>
            <p:nvPr/>
          </p:nvPicPr>
          <p:blipFill>
            <a:blip r:embed="rId6"/>
            <a:stretch>
              <a:fillRect/>
            </a:stretch>
          </p:blipFill>
          <p:spPr>
            <a:xfrm>
              <a:off x="6554047" y="4481391"/>
              <a:ext cx="5578323" cy="1950889"/>
            </a:xfrm>
            <a:prstGeom prst="rect">
              <a:avLst/>
            </a:prstGeom>
            <a:ln w="12700">
              <a:solidFill>
                <a:srgbClr val="0070C0"/>
              </a:solidFill>
            </a:ln>
          </p:spPr>
        </p:pic>
        <p:sp>
          <p:nvSpPr>
            <p:cNvPr id="25" name="Rectangle 24">
              <a:extLst>
                <a:ext uri="{FF2B5EF4-FFF2-40B4-BE49-F238E27FC236}">
                  <a16:creationId xmlns:a16="http://schemas.microsoft.com/office/drawing/2014/main" id="{5289B197-6AB6-4AD9-979F-17C49864A077}"/>
                </a:ext>
              </a:extLst>
            </p:cNvPr>
            <p:cNvSpPr/>
            <p:nvPr/>
          </p:nvSpPr>
          <p:spPr>
            <a:xfrm>
              <a:off x="6674180" y="5779864"/>
              <a:ext cx="2931936" cy="384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E55B1DC-2C6C-4862-8EE2-55A05E4EDE4A}"/>
                </a:ext>
              </a:extLst>
            </p:cNvPr>
            <p:cNvSpPr/>
            <p:nvPr/>
          </p:nvSpPr>
          <p:spPr>
            <a:xfrm>
              <a:off x="6554047" y="4707251"/>
              <a:ext cx="2132013" cy="192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itle 1">
            <a:extLst>
              <a:ext uri="{FF2B5EF4-FFF2-40B4-BE49-F238E27FC236}">
                <a16:creationId xmlns:a16="http://schemas.microsoft.com/office/drawing/2014/main" id="{321DB49A-4DE5-4ED3-BDE1-4F701227939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Demo-01</a:t>
            </a:r>
          </a:p>
        </p:txBody>
      </p:sp>
    </p:spTree>
    <p:extLst>
      <p:ext uri="{BB962C8B-B14F-4D97-AF65-F5344CB8AC3E}">
        <p14:creationId xmlns:p14="http://schemas.microsoft.com/office/powerpoint/2010/main" val="15682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1619482"/>
          </a:xfrm>
          <a:prstGeom prst="rect">
            <a:avLst/>
          </a:prstGeom>
          <a:noFill/>
        </p:spPr>
        <p:txBody>
          <a:bodyPr wrap="square">
            <a:spAutoFit/>
          </a:bodyPr>
          <a:lstStyle/>
          <a:p>
            <a:pPr algn="just">
              <a:lnSpc>
                <a:spcPct val="150000"/>
              </a:lnSpc>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DemoXmlSerializer02</a:t>
            </a:r>
          </a:p>
          <a:p>
            <a:pPr algn="just">
              <a:lnSpc>
                <a:spcPct val="150000"/>
              </a:lnSpc>
              <a:buClr>
                <a:srgbClr val="973735"/>
              </a:buClr>
              <a:buSzPct val="50000"/>
              <a:tabLst>
                <a:tab pos="461963" algn="l"/>
              </a:tabLst>
              <a:defRPr/>
            </a:pPr>
            <a:r>
              <a:rPr lang="en-US" sz="2300">
                <a:solidFill>
                  <a:srgbClr val="111111"/>
                </a:solidFill>
                <a:latin typeface="+mj-lt"/>
              </a:rPr>
              <a:t>2. Right-click on the project , select Add | Class named </a:t>
            </a:r>
            <a:r>
              <a:rPr lang="en-US" sz="2300" b="1">
                <a:solidFill>
                  <a:srgbClr val="111111"/>
                </a:solidFill>
                <a:latin typeface="+mj-lt"/>
              </a:rPr>
              <a:t>Person.cs </a:t>
            </a:r>
            <a:r>
              <a:rPr lang="en-US" sz="2300">
                <a:solidFill>
                  <a:srgbClr val="111111"/>
                </a:solidFill>
                <a:latin typeface="+mj-lt"/>
              </a:rPr>
              <a:t>then write codes as </a:t>
            </a:r>
          </a:p>
          <a:p>
            <a:pPr algn="just">
              <a:lnSpc>
                <a:spcPct val="150000"/>
              </a:lnSpc>
              <a:buClr>
                <a:srgbClr val="973735"/>
              </a:buClr>
              <a:buSzPct val="50000"/>
              <a:tabLst>
                <a:tab pos="461963" algn="l"/>
              </a:tabLst>
              <a:defRPr/>
            </a:pPr>
            <a:r>
              <a:rPr lang="en-US" sz="2300">
                <a:solidFill>
                  <a:srgbClr val="111111"/>
                </a:solidFill>
                <a:latin typeface="+mj-lt"/>
              </a:rPr>
              <a:t>    follows:</a:t>
            </a:r>
            <a:endParaRPr lang="en-US" sz="2300" b="1">
              <a:solidFill>
                <a:srgbClr val="111111"/>
              </a:solidFill>
              <a:latin typeface="+mj-lt"/>
            </a:endParaRPr>
          </a:p>
        </p:txBody>
      </p:sp>
      <p:pic>
        <p:nvPicPr>
          <p:cNvPr id="5" name="Picture 4">
            <a:extLst>
              <a:ext uri="{FF2B5EF4-FFF2-40B4-BE49-F238E27FC236}">
                <a16:creationId xmlns:a16="http://schemas.microsoft.com/office/drawing/2014/main" id="{74B72D95-51F0-40E4-98A2-928B2803AF71}"/>
              </a:ext>
            </a:extLst>
          </p:cNvPr>
          <p:cNvPicPr>
            <a:picLocks noChangeAspect="1"/>
          </p:cNvPicPr>
          <p:nvPr/>
        </p:nvPicPr>
        <p:blipFill>
          <a:blip r:embed="rId3"/>
          <a:stretch>
            <a:fillRect/>
          </a:stretch>
        </p:blipFill>
        <p:spPr>
          <a:xfrm>
            <a:off x="2140976" y="2287713"/>
            <a:ext cx="7866014" cy="3552646"/>
          </a:xfrm>
          <a:prstGeom prst="rect">
            <a:avLst/>
          </a:prstGeom>
        </p:spPr>
      </p:pic>
      <p:sp>
        <p:nvSpPr>
          <p:cNvPr id="18" name="TextBox 17">
            <a:extLst>
              <a:ext uri="{FF2B5EF4-FFF2-40B4-BE49-F238E27FC236}">
                <a16:creationId xmlns:a16="http://schemas.microsoft.com/office/drawing/2014/main" id="{40224FB3-5E5F-49A4-BACE-4AF8EC2A46F7}"/>
              </a:ext>
            </a:extLst>
          </p:cNvPr>
          <p:cNvSpPr txBox="1"/>
          <p:nvPr/>
        </p:nvSpPr>
        <p:spPr>
          <a:xfrm>
            <a:off x="188709" y="6023913"/>
            <a:ext cx="99975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sp>
        <p:nvSpPr>
          <p:cNvPr id="19" name="Title 1">
            <a:extLst>
              <a:ext uri="{FF2B5EF4-FFF2-40B4-BE49-F238E27FC236}">
                <a16:creationId xmlns:a16="http://schemas.microsoft.com/office/drawing/2014/main" id="{92513E62-B1E7-48DB-8AA5-9BF01F9A9C2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Demo-02</a:t>
            </a:r>
          </a:p>
        </p:txBody>
      </p:sp>
    </p:spTree>
    <p:extLst>
      <p:ext uri="{BB962C8B-B14F-4D97-AF65-F5344CB8AC3E}">
        <p14:creationId xmlns:p14="http://schemas.microsoft.com/office/powerpoint/2010/main" val="365831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6" name="Picture 5">
            <a:extLst>
              <a:ext uri="{FF2B5EF4-FFF2-40B4-BE49-F238E27FC236}">
                <a16:creationId xmlns:a16="http://schemas.microsoft.com/office/drawing/2014/main" id="{E420B4DD-D863-45BF-8CB5-6629F450DBFB}"/>
              </a:ext>
            </a:extLst>
          </p:cNvPr>
          <p:cNvPicPr>
            <a:picLocks noChangeAspect="1"/>
          </p:cNvPicPr>
          <p:nvPr/>
        </p:nvPicPr>
        <p:blipFill>
          <a:blip r:embed="rId3"/>
          <a:stretch>
            <a:fillRect/>
          </a:stretch>
        </p:blipFill>
        <p:spPr>
          <a:xfrm>
            <a:off x="2239319" y="523286"/>
            <a:ext cx="7819716" cy="5927239"/>
          </a:xfrm>
          <a:prstGeom prst="rect">
            <a:avLst/>
          </a:prstGeom>
        </p:spPr>
      </p:pic>
    </p:spTree>
    <p:extLst>
      <p:ext uri="{BB962C8B-B14F-4D97-AF65-F5344CB8AC3E}">
        <p14:creationId xmlns:p14="http://schemas.microsoft.com/office/powerpoint/2010/main" val="26358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pic>
        <p:nvPicPr>
          <p:cNvPr id="7" name="Picture 6">
            <a:extLst>
              <a:ext uri="{FF2B5EF4-FFF2-40B4-BE49-F238E27FC236}">
                <a16:creationId xmlns:a16="http://schemas.microsoft.com/office/drawing/2014/main" id="{6234691A-3DED-44B8-9FA5-B0122916CAFB}"/>
              </a:ext>
            </a:extLst>
          </p:cNvPr>
          <p:cNvPicPr>
            <a:picLocks noChangeAspect="1"/>
          </p:cNvPicPr>
          <p:nvPr/>
        </p:nvPicPr>
        <p:blipFill>
          <a:blip r:embed="rId3"/>
          <a:stretch>
            <a:fillRect/>
          </a:stretch>
        </p:blipFill>
        <p:spPr>
          <a:xfrm>
            <a:off x="232592" y="1053481"/>
            <a:ext cx="7436569" cy="3952914"/>
          </a:xfrm>
          <a:prstGeom prst="rect">
            <a:avLst/>
          </a:prstGeom>
        </p:spPr>
      </p:pic>
      <p:pic>
        <p:nvPicPr>
          <p:cNvPr id="9" name="Picture 8">
            <a:extLst>
              <a:ext uri="{FF2B5EF4-FFF2-40B4-BE49-F238E27FC236}">
                <a16:creationId xmlns:a16="http://schemas.microsoft.com/office/drawing/2014/main" id="{2D38CFC6-5C12-47CC-8108-DDBB63375442}"/>
              </a:ext>
            </a:extLst>
          </p:cNvPr>
          <p:cNvPicPr>
            <a:picLocks noChangeAspect="1"/>
          </p:cNvPicPr>
          <p:nvPr/>
        </p:nvPicPr>
        <p:blipFill>
          <a:blip r:embed="rId4"/>
          <a:stretch>
            <a:fillRect/>
          </a:stretch>
        </p:blipFill>
        <p:spPr>
          <a:xfrm>
            <a:off x="7747817" y="1032462"/>
            <a:ext cx="4382280" cy="4668346"/>
          </a:xfrm>
          <a:prstGeom prst="rect">
            <a:avLst/>
          </a:prstGeom>
        </p:spPr>
      </p:pic>
    </p:spTree>
    <p:extLst>
      <p:ext uri="{BB962C8B-B14F-4D97-AF65-F5344CB8AC3E}">
        <p14:creationId xmlns:p14="http://schemas.microsoft.com/office/powerpoint/2010/main" val="267995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JSON Serialization</a:t>
            </a:r>
            <a:endParaRPr lang="en-US" sz="4400" dirty="0">
              <a:solidFill>
                <a:schemeClr val="accent2"/>
              </a:solidFill>
            </a:endParaRPr>
          </a:p>
        </p:txBody>
      </p:sp>
    </p:spTree>
    <p:extLst>
      <p:ext uri="{BB962C8B-B14F-4D97-AF65-F5344CB8AC3E}">
        <p14:creationId xmlns:p14="http://schemas.microsoft.com/office/powerpoint/2010/main" val="142203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JSON?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4" y="1428193"/>
            <a:ext cx="11867535" cy="21544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stands for JavaScript Object Notation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a lightweight format for storing and transporting data</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often used when data is sent from a server to a web page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"self-describing" and easy to understand</a:t>
            </a:r>
          </a:p>
        </p:txBody>
      </p:sp>
      <p:sp>
        <p:nvSpPr>
          <p:cNvPr id="8" name="TextBox 7">
            <a:extLst>
              <a:ext uri="{FF2B5EF4-FFF2-40B4-BE49-F238E27FC236}">
                <a16:creationId xmlns:a16="http://schemas.microsoft.com/office/drawing/2014/main" id="{E7E2F2AD-7022-4729-BB05-DCD9D8416E69}"/>
              </a:ext>
            </a:extLst>
          </p:cNvPr>
          <p:cNvSpPr txBox="1"/>
          <p:nvPr/>
        </p:nvSpPr>
        <p:spPr>
          <a:xfrm>
            <a:off x="2540897" y="5022771"/>
            <a:ext cx="7516763" cy="1292662"/>
          </a:xfrm>
          <a:prstGeom prst="rect">
            <a:avLst/>
          </a:prstGeom>
          <a:noFill/>
          <a:ln w="19050">
            <a:solidFill>
              <a:schemeClr val="accent1"/>
            </a:solidFill>
          </a:ln>
        </p:spPr>
        <p:txBody>
          <a:bodyPr wrap="square">
            <a:spAutoFit/>
          </a:bodyPr>
          <a:lstStyle/>
          <a:p>
            <a:r>
              <a:rPr lang="en-US" sz="2600" b="0" i="0">
                <a:solidFill>
                  <a:srgbClr val="000000"/>
                </a:solidFill>
                <a:effectLst/>
                <a:latin typeface="Consolas" panose="020B0609020204030204" pitchFamily="49" charset="0"/>
              </a:rPr>
              <a:t>{</a:t>
            </a:r>
          </a:p>
          <a:p>
            <a:r>
              <a:rPr lang="en-US" sz="2600">
                <a:solidFill>
                  <a:srgbClr val="000000"/>
                </a:solidFill>
                <a:latin typeface="Consolas" panose="020B0609020204030204" pitchFamily="49" charset="0"/>
              </a:rPr>
              <a:t>  </a:t>
            </a:r>
            <a:r>
              <a:rPr lang="en-US" sz="2600" b="0" i="0">
                <a:solidFill>
                  <a:srgbClr val="A52A2A"/>
                </a:solidFill>
                <a:effectLst/>
                <a:latin typeface="Consolas" panose="020B0609020204030204" pitchFamily="49" charset="0"/>
              </a:rPr>
              <a:t>"firstName"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"John"</a:t>
            </a:r>
            <a:r>
              <a:rPr lang="en-US" sz="2600" b="0" i="0">
                <a:solidFill>
                  <a:srgbClr val="000000"/>
                </a:solidFill>
                <a:effectLst/>
                <a:latin typeface="Consolas" panose="020B0609020204030204" pitchFamily="49" charset="0"/>
              </a:rPr>
              <a:t>, </a:t>
            </a:r>
            <a:r>
              <a:rPr lang="en-US" sz="2600" b="0" i="0">
                <a:solidFill>
                  <a:srgbClr val="A52A2A"/>
                </a:solidFill>
                <a:effectLst/>
                <a:latin typeface="Consolas" panose="020B0609020204030204" pitchFamily="49" charset="0"/>
              </a:rPr>
              <a:t>"lastName"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"Doe"</a:t>
            </a:r>
          </a:p>
          <a:p>
            <a:r>
              <a:rPr lang="en-US" sz="2600" b="0" i="0">
                <a:solidFill>
                  <a:srgbClr val="000000"/>
                </a:solidFill>
                <a:effectLst/>
                <a:latin typeface="Consolas" panose="020B0609020204030204" pitchFamily="49" charset="0"/>
              </a:rPr>
              <a:t>}</a:t>
            </a:r>
            <a:endParaRPr lang="en-US" sz="2600"/>
          </a:p>
        </p:txBody>
      </p:sp>
      <p:sp>
        <p:nvSpPr>
          <p:cNvPr id="10" name="TextBox 9">
            <a:extLst>
              <a:ext uri="{FF2B5EF4-FFF2-40B4-BE49-F238E27FC236}">
                <a16:creationId xmlns:a16="http://schemas.microsoft.com/office/drawing/2014/main" id="{C4D971C9-4840-4BFC-86F2-99F66050169D}"/>
              </a:ext>
            </a:extLst>
          </p:cNvPr>
          <p:cNvSpPr txBox="1"/>
          <p:nvPr/>
        </p:nvSpPr>
        <p:spPr>
          <a:xfrm>
            <a:off x="-58994" y="3651453"/>
            <a:ext cx="12093678" cy="129266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JSON data is written as name/value pairs, just like JavaScript object properties. A name/value pair consists of a field name (in double quotes), followed by a colon, followed by a value:</a:t>
            </a:r>
          </a:p>
        </p:txBody>
      </p:sp>
    </p:spTree>
    <p:extLst>
      <p:ext uri="{BB962C8B-B14F-4D97-AF65-F5344CB8AC3E}">
        <p14:creationId xmlns:p14="http://schemas.microsoft.com/office/powerpoint/2010/main" val="121153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Syntax Rules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 y="1454214"/>
            <a:ext cx="5397909"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in name/value pairs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separated by commas</a:t>
            </a:r>
          </a:p>
        </p:txBody>
      </p:sp>
      <p:sp>
        <p:nvSpPr>
          <p:cNvPr id="11" name="TextBox 10">
            <a:extLst>
              <a:ext uri="{FF2B5EF4-FFF2-40B4-BE49-F238E27FC236}">
                <a16:creationId xmlns:a16="http://schemas.microsoft.com/office/drawing/2014/main" id="{554D36CE-6F8E-4BB8-8BF4-0FFE80F69E33}"/>
              </a:ext>
            </a:extLst>
          </p:cNvPr>
          <p:cNvSpPr txBox="1"/>
          <p:nvPr/>
        </p:nvSpPr>
        <p:spPr>
          <a:xfrm>
            <a:off x="6658749" y="1421908"/>
            <a:ext cx="5154138"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Curly braces hold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Square brackets hold arrays</a:t>
            </a:r>
          </a:p>
        </p:txBody>
      </p:sp>
      <p:sp>
        <p:nvSpPr>
          <p:cNvPr id="12" name="TextBox 11">
            <a:extLst>
              <a:ext uri="{FF2B5EF4-FFF2-40B4-BE49-F238E27FC236}">
                <a16:creationId xmlns:a16="http://schemas.microsoft.com/office/drawing/2014/main" id="{E341B280-1A0E-40AF-8203-021FC0838E88}"/>
              </a:ext>
            </a:extLst>
          </p:cNvPr>
          <p:cNvSpPr txBox="1"/>
          <p:nvPr/>
        </p:nvSpPr>
        <p:spPr>
          <a:xfrm>
            <a:off x="2043425" y="3080719"/>
            <a:ext cx="8014235" cy="2923877"/>
          </a:xfrm>
          <a:prstGeom prst="rect">
            <a:avLst/>
          </a:prstGeom>
          <a:noFill/>
          <a:ln w="19050">
            <a:solidFill>
              <a:schemeClr val="accent1"/>
            </a:solidFill>
          </a:ln>
        </p:spPr>
        <p:txBody>
          <a:bodyPr wrap="square">
            <a:spAutoFit/>
          </a:bodyPr>
          <a:lstStyle/>
          <a:p>
            <a:r>
              <a:rPr lang="en-US" sz="2300" b="0" i="0">
                <a:solidFill>
                  <a:srgbClr val="000000"/>
                </a:solidFill>
                <a:effectLst/>
                <a:latin typeface="Consolas" panose="020B0609020204030204" pitchFamily="49" charset="0"/>
              </a:rPr>
              <a:t>{</a:t>
            </a:r>
            <a:r>
              <a:rPr lang="en-US" sz="2300"/>
              <a:t/>
            </a:r>
            <a:br>
              <a:rPr lang="en-US" sz="2300"/>
            </a:br>
            <a:r>
              <a:rPr lang="en-US" sz="2300"/>
              <a:t>  </a:t>
            </a:r>
            <a:r>
              <a:rPr lang="en-US" sz="2300" b="0" i="0">
                <a:solidFill>
                  <a:srgbClr val="A52A2A"/>
                </a:solidFill>
                <a:effectLst/>
                <a:latin typeface="Consolas" panose="020B0609020204030204" pitchFamily="49" charset="0"/>
              </a:rPr>
              <a:t>"employees"</a:t>
            </a:r>
            <a:r>
              <a:rPr lang="en-US" sz="2300" b="0" i="0">
                <a:solidFill>
                  <a:srgbClr val="000000"/>
                </a:solidFill>
                <a:effectLst/>
                <a:latin typeface="Consolas" panose="020B0609020204030204" pitchFamily="49" charset="0"/>
              </a:rPr>
              <a:t>:</a:t>
            </a:r>
          </a:p>
          <a:p>
            <a:r>
              <a:rPr lang="en-US" sz="2300">
                <a:solidFill>
                  <a:srgbClr val="000000"/>
                </a:solidFill>
                <a:latin typeface="Consolas" panose="020B0609020204030204" pitchFamily="49" charset="0"/>
              </a:rPr>
              <a:t>  </a:t>
            </a:r>
            <a:r>
              <a:rPr lang="en-US" sz="2300" b="0" i="0">
                <a:solidFill>
                  <a:srgbClr val="000000"/>
                </a:solidFill>
                <a:effectLst/>
                <a:latin typeface="Consolas" panose="020B0609020204030204" pitchFamily="49" charset="0"/>
              </a:rPr>
              <a:t>[</a:t>
            </a:r>
            <a:r>
              <a:rPr lang="en-US" sz="2300"/>
              <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"John"</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"Doe"</a:t>
            </a:r>
            <a:r>
              <a:rPr lang="en-US" sz="2300" b="0" i="0">
                <a:solidFill>
                  <a:srgbClr val="000000"/>
                </a:solidFill>
                <a:effectLst/>
                <a:latin typeface="Consolas" panose="020B0609020204030204" pitchFamily="49" charset="0"/>
              </a:rPr>
              <a:t>},</a:t>
            </a:r>
            <a:r>
              <a:rPr lang="en-US" sz="2300"/>
              <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"Anna"</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"Smith"</a:t>
            </a:r>
            <a:r>
              <a:rPr lang="en-US" sz="2300" b="0" i="0">
                <a:solidFill>
                  <a:srgbClr val="000000"/>
                </a:solidFill>
                <a:effectLst/>
                <a:latin typeface="Consolas" panose="020B0609020204030204" pitchFamily="49" charset="0"/>
              </a:rPr>
              <a:t>},</a:t>
            </a:r>
            <a:r>
              <a:rPr lang="en-US" sz="2300"/>
              <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"Peter"</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"Jones"</a:t>
            </a:r>
            <a:r>
              <a:rPr lang="en-US" sz="2300" b="0" i="0">
                <a:solidFill>
                  <a:srgbClr val="000000"/>
                </a:solidFill>
                <a:effectLst/>
                <a:latin typeface="Consolas" panose="020B0609020204030204" pitchFamily="49" charset="0"/>
              </a:rPr>
              <a:t>}</a:t>
            </a:r>
            <a:r>
              <a:rPr lang="en-US" sz="2300"/>
              <a:t/>
            </a:r>
            <a:br>
              <a:rPr lang="en-US" sz="2300"/>
            </a:br>
            <a:r>
              <a:rPr lang="en-US" sz="2300"/>
              <a:t>    </a:t>
            </a:r>
            <a:r>
              <a:rPr lang="en-US" sz="2300" b="0" i="0">
                <a:solidFill>
                  <a:srgbClr val="000000"/>
                </a:solidFill>
                <a:effectLst/>
                <a:latin typeface="Consolas" panose="020B0609020204030204" pitchFamily="49" charset="0"/>
              </a:rPr>
              <a:t>]</a:t>
            </a:r>
            <a:r>
              <a:rPr lang="en-US" sz="2300"/>
              <a:t/>
            </a:r>
            <a:br>
              <a:rPr lang="en-US" sz="2300"/>
            </a:br>
            <a:r>
              <a:rPr lang="en-US" sz="2300" b="0" i="0">
                <a:solidFill>
                  <a:srgbClr val="000000"/>
                </a:solidFill>
                <a:effectLst/>
                <a:latin typeface="Consolas" panose="020B0609020204030204" pitchFamily="49" charset="0"/>
              </a:rPr>
              <a:t>}</a:t>
            </a:r>
            <a:endParaRPr lang="en-US" sz="2300"/>
          </a:p>
        </p:txBody>
      </p:sp>
    </p:spTree>
    <p:extLst>
      <p:ext uri="{BB962C8B-B14F-4D97-AF65-F5344CB8AC3E}">
        <p14:creationId xmlns:p14="http://schemas.microsoft.com/office/powerpoint/2010/main" val="367939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59" y="1414886"/>
            <a:ext cx="12083844" cy="89255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supports mainly 06 data types: S</a:t>
            </a:r>
            <a:r>
              <a:rPr lang="en-US" sz="2600"/>
              <a:t>tring, Number, Boolean, null, Object, and Array</a:t>
            </a:r>
          </a:p>
        </p:txBody>
      </p:sp>
      <p:sp>
        <p:nvSpPr>
          <p:cNvPr id="10" name="TextBox 9">
            <a:extLst>
              <a:ext uri="{FF2B5EF4-FFF2-40B4-BE49-F238E27FC236}">
                <a16:creationId xmlns:a16="http://schemas.microsoft.com/office/drawing/2014/main" id="{2BD92C9B-6DE0-4D16-85C6-5E021F3694E6}"/>
              </a:ext>
            </a:extLst>
          </p:cNvPr>
          <p:cNvSpPr txBox="1"/>
          <p:nvPr/>
        </p:nvSpPr>
        <p:spPr>
          <a:xfrm>
            <a:off x="-49159" y="2346766"/>
            <a:ext cx="12083844" cy="417037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String</a:t>
            </a:r>
            <a:r>
              <a:rPr lang="en-US" sz="2600">
                <a:solidFill>
                  <a:srgbClr val="111111"/>
                </a:solidFill>
                <a:latin typeface="+mj-lt"/>
              </a:rPr>
              <a:t>: JSON strings must be written in double quotes like C-language there are various special characters(Escape Characters) in JSON that you can use in strings such as \ (backslash), / (forward slash), b (backspace), n (new line), r (carriage return), t (horizontal tab), etc</a:t>
            </a:r>
          </a:p>
          <a:p>
            <a:r>
              <a:rPr lang="en-US"/>
              <a:t>     </a:t>
            </a:r>
            <a:r>
              <a:rPr lang="en-US" sz="2300" u="sng"/>
              <a:t>Example:</a:t>
            </a:r>
          </a:p>
          <a:p>
            <a:endParaRPr lang="en-US"/>
          </a:p>
          <a:p>
            <a:pPr marL="344488"/>
            <a:r>
              <a:rPr lang="en-US" sz="2300"/>
              <a:t>{ "name":"Vivek" }</a:t>
            </a:r>
          </a:p>
          <a:p>
            <a:pPr marL="344488"/>
            <a:endParaRPr lang="en-US" sz="2300"/>
          </a:p>
          <a:p>
            <a:pPr marL="344488"/>
            <a:r>
              <a:rPr lang="en-US" sz="2300"/>
              <a:t>{ "city":"Delhi\/India" }</a:t>
            </a:r>
          </a:p>
          <a:p>
            <a:pPr marL="344488"/>
            <a:endParaRPr lang="en-US" sz="2300"/>
          </a:p>
          <a:p>
            <a:pPr marL="344488"/>
            <a:r>
              <a:rPr lang="en-US" sz="2300"/>
              <a:t>here \ / is used for Escape Character / (forward slash)</a:t>
            </a:r>
          </a:p>
        </p:txBody>
      </p:sp>
    </p:spTree>
    <p:extLst>
      <p:ext uri="{BB962C8B-B14F-4D97-AF65-F5344CB8AC3E}">
        <p14:creationId xmlns:p14="http://schemas.microsoft.com/office/powerpoint/2010/main" val="3221660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19664" y="1648676"/>
            <a:ext cx="11864656" cy="144655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Number</a:t>
            </a:r>
            <a:r>
              <a:rPr lang="en-US" sz="2600">
                <a:solidFill>
                  <a:srgbClr val="111111"/>
                </a:solidFill>
                <a:latin typeface="+mj-lt"/>
              </a:rPr>
              <a:t>: Represented in base 10. The octal and hexadecimal formats are not used</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  </a:t>
            </a:r>
            <a:r>
              <a:rPr lang="en-US" sz="2300">
                <a:solidFill>
                  <a:srgbClr val="111111"/>
                </a:solidFill>
                <a:latin typeface="+mj-lt"/>
              </a:rPr>
              <a:t>{ "age": 20 }  ,    { "percentage": 82.44}</a:t>
            </a:r>
            <a:endParaRPr lang="en-US" sz="2300"/>
          </a:p>
        </p:txBody>
      </p:sp>
      <p:sp>
        <p:nvSpPr>
          <p:cNvPr id="7" name="TextBox 6">
            <a:extLst>
              <a:ext uri="{FF2B5EF4-FFF2-40B4-BE49-F238E27FC236}">
                <a16:creationId xmlns:a16="http://schemas.microsoft.com/office/drawing/2014/main" id="{FF8D3C36-3EFC-4E10-9791-C80B15FE96F9}"/>
              </a:ext>
            </a:extLst>
          </p:cNvPr>
          <p:cNvSpPr txBox="1"/>
          <p:nvPr/>
        </p:nvSpPr>
        <p:spPr>
          <a:xfrm>
            <a:off x="-19664" y="3448463"/>
            <a:ext cx="11864656" cy="104644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Boolean</a:t>
            </a:r>
            <a:r>
              <a:rPr lang="en-US" sz="2600">
                <a:solidFill>
                  <a:srgbClr val="111111"/>
                </a:solidFill>
                <a:latin typeface="+mj-lt"/>
              </a:rPr>
              <a:t>: This data type can be either true or false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300">
                <a:solidFill>
                  <a:srgbClr val="111111"/>
                </a:solidFill>
                <a:latin typeface="+mj-lt"/>
              </a:rPr>
              <a:t>:  { "result" : true }</a:t>
            </a:r>
            <a:endParaRPr lang="en-US" sz="2300"/>
          </a:p>
        </p:txBody>
      </p:sp>
      <p:sp>
        <p:nvSpPr>
          <p:cNvPr id="11" name="TextBox 10">
            <a:extLst>
              <a:ext uri="{FF2B5EF4-FFF2-40B4-BE49-F238E27FC236}">
                <a16:creationId xmlns:a16="http://schemas.microsoft.com/office/drawing/2014/main" id="{90D16A30-06F8-46C2-90FB-668C22E89D86}"/>
              </a:ext>
            </a:extLst>
          </p:cNvPr>
          <p:cNvSpPr txBox="1"/>
          <p:nvPr/>
        </p:nvSpPr>
        <p:spPr>
          <a:xfrm>
            <a:off x="0" y="4887468"/>
            <a:ext cx="11864656" cy="1077218"/>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Null: </a:t>
            </a:r>
            <a:r>
              <a:rPr lang="en-US" sz="2600">
                <a:solidFill>
                  <a:srgbClr val="111111"/>
                </a:solidFill>
                <a:latin typeface="+mj-lt"/>
              </a:rPr>
              <a:t>It is just a define null value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a:t>
            </a:r>
            <a:r>
              <a:rPr lang="en-US" sz="2800" b="0" i="0">
                <a:solidFill>
                  <a:srgbClr val="000000"/>
                </a:solidFill>
                <a:effectLst/>
                <a:latin typeface="Consolas" panose="020B0609020204030204" pitchFamily="49" charset="0"/>
              </a:rPr>
              <a:t> </a:t>
            </a:r>
            <a:r>
              <a:rPr lang="en-US" sz="2300">
                <a:solidFill>
                  <a:srgbClr val="111111"/>
                </a:solidFill>
                <a:latin typeface="+mj-lt"/>
              </a:rPr>
              <a:t>{ "middlename":null }</a:t>
            </a:r>
          </a:p>
        </p:txBody>
      </p:sp>
    </p:spTree>
    <p:extLst>
      <p:ext uri="{BB962C8B-B14F-4D97-AF65-F5344CB8AC3E}">
        <p14:creationId xmlns:p14="http://schemas.microsoft.com/office/powerpoint/2010/main" val="135842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49161" y="1452033"/>
            <a:ext cx="12103509" cy="4524315"/>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Object: </a:t>
            </a:r>
            <a:r>
              <a:rPr lang="en-US" sz="2600">
                <a:solidFill>
                  <a:srgbClr val="111111"/>
                </a:solidFill>
                <a:latin typeface="+mj-lt"/>
              </a:rPr>
              <a:t>It is a set of name or value pairs inserted between {} (curly braces). The keys must be strings and should be unique and multiple key and value pairs are separated by a, (comma)</a:t>
            </a:r>
          </a:p>
          <a:p>
            <a:pPr algn="just" fontAlgn="base">
              <a:spcBef>
                <a:spcPts val="600"/>
              </a:spcBef>
              <a:spcAft>
                <a:spcPts val="600"/>
              </a:spcAft>
              <a:buClr>
                <a:srgbClr val="973735"/>
              </a:buClr>
              <a:buSzPct val="50000"/>
              <a:tabLst>
                <a:tab pos="241300" algn="l"/>
              </a:tabLst>
              <a:defRPr/>
            </a:pP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key : value, .......}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“student":{ "name":“David", "age":20, "score": 50.05}</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a:t>
            </a:r>
            <a:endParaRPr lang="en-US" sz="2300"/>
          </a:p>
        </p:txBody>
      </p:sp>
    </p:spTree>
    <p:extLst>
      <p:ext uri="{BB962C8B-B14F-4D97-AF65-F5344CB8AC3E}">
        <p14:creationId xmlns:p14="http://schemas.microsoft.com/office/powerpoint/2010/main" val="340472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a:t>
            </a:r>
            <a:r>
              <a:rPr lang="en-US" altLang="ko-KR" sz="4400" b="1">
                <a:solidFill>
                  <a:schemeClr val="accent2"/>
                </a:solidFill>
                <a:latin typeface="Arial" panose="020B0604020202020204" pitchFamily="34" charset="0"/>
                <a:cs typeface="Arial" panose="020B0604020202020204" pitchFamily="34" charset="0"/>
              </a:rPr>
              <a:t>NET Serialization</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68825" y="1422537"/>
            <a:ext cx="12103509" cy="495520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Array: </a:t>
            </a:r>
            <a:r>
              <a:rPr lang="en-US" sz="2600">
                <a:solidFill>
                  <a:srgbClr val="111111"/>
                </a:solidFill>
                <a:latin typeface="+mj-lt"/>
              </a:rPr>
              <a:t>It is an ordered collection of values and begins with [ (left bracket) and ends with ] (right bracket). The values of array are separated by ,(comma)  </a:t>
            </a: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value,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  "collection" :  [</a:t>
            </a:r>
          </a:p>
          <a:p>
            <a:pPr marL="461963" algn="just" fontAlgn="base">
              <a:buClr>
                <a:srgbClr val="973735"/>
              </a:buClr>
              <a:buSzPct val="50000"/>
              <a:tabLst>
                <a:tab pos="241300" algn="l"/>
              </a:tabLst>
              <a:defRPr/>
            </a:pPr>
            <a:r>
              <a:rPr lang="en-US" sz="2300">
                <a:solidFill>
                  <a:srgbClr val="111111"/>
                </a:solidFill>
                <a:latin typeface="+mj-lt"/>
              </a:rPr>
              <a:t>        {"id" : 101},</a:t>
            </a:r>
          </a:p>
          <a:p>
            <a:pPr marL="461963" algn="just" fontAlgn="base">
              <a:buClr>
                <a:srgbClr val="973735"/>
              </a:buClr>
              <a:buSzPct val="50000"/>
              <a:tabLst>
                <a:tab pos="241300" algn="l"/>
              </a:tabLst>
              <a:defRPr/>
            </a:pPr>
            <a:r>
              <a:rPr lang="en-US" sz="2300">
                <a:solidFill>
                  <a:srgbClr val="111111"/>
                </a:solidFill>
                <a:latin typeface="+mj-lt"/>
              </a:rPr>
              <a:t>        {"id" : 102},</a:t>
            </a:r>
          </a:p>
          <a:p>
            <a:pPr marL="461963" algn="just" fontAlgn="base">
              <a:buClr>
                <a:srgbClr val="973735"/>
              </a:buClr>
              <a:buSzPct val="50000"/>
              <a:tabLst>
                <a:tab pos="241300" algn="l"/>
              </a:tabLst>
              <a:defRPr/>
            </a:pPr>
            <a:r>
              <a:rPr lang="en-US" sz="2300">
                <a:solidFill>
                  <a:srgbClr val="111111"/>
                </a:solidFill>
                <a:latin typeface="+mj-lt"/>
              </a:rPr>
              <a:t>        {"id" : 103}</a:t>
            </a:r>
          </a:p>
          <a:p>
            <a:pPr marL="461963" algn="just" fontAlgn="base">
              <a:buClr>
                <a:srgbClr val="973735"/>
              </a:buClr>
              <a:buSzPct val="50000"/>
              <a:tabLst>
                <a:tab pos="241300" algn="l"/>
              </a:tabLst>
              <a:defRPr/>
            </a:pPr>
            <a:r>
              <a:rPr lang="en-US" sz="2300">
                <a:solidFill>
                  <a:srgbClr val="111111"/>
                </a:solidFill>
                <a:latin typeface="+mj-lt"/>
              </a:rPr>
              <a:t>   ]</a:t>
            </a:r>
          </a:p>
          <a:p>
            <a:pPr marL="461963" algn="just" fontAlgn="base">
              <a:buClr>
                <a:srgbClr val="973735"/>
              </a:buClr>
              <a:buSzPct val="50000"/>
              <a:tabLst>
                <a:tab pos="241300" algn="l"/>
              </a:tabLst>
              <a:defRPr/>
            </a:pPr>
            <a:r>
              <a:rPr lang="en-US" sz="2300">
                <a:solidFill>
                  <a:srgbClr val="111111"/>
                </a:solidFill>
                <a:latin typeface="+mj-lt"/>
              </a:rPr>
              <a:t>}</a:t>
            </a:r>
            <a:endParaRPr lang="en-US" sz="2300"/>
          </a:p>
        </p:txBody>
      </p:sp>
    </p:spTree>
    <p:extLst>
      <p:ext uri="{BB962C8B-B14F-4D97-AF65-F5344CB8AC3E}">
        <p14:creationId xmlns:p14="http://schemas.microsoft.com/office/powerpoint/2010/main" val="232497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2885" y="1326428"/>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(JavaScript Object Notation) serializer is fast and efficient, and was introduced relatively recently to .NET (.NET Core). It also offers good version tolerance and allows the use of custom converters for flexibility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is used by ASP.NET Core 3, removing the dependency on Json.NET, though it is straightforward to opt back in to Json.NET should its features be required</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(in the System.Text.Json namespace) is straightforward to use because of the simplicity of the JSON format. The root of a JSON document is either an array or an object. Under that root are properties, which can be an object, array, string, number, "true", "false", or "null"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serializer directly maps class property names to property names in JSON</a:t>
            </a:r>
            <a:endParaRPr lang="en-US" sz="2600" dirty="0">
              <a:solidFill>
                <a:srgbClr val="111111"/>
              </a:solidFill>
              <a:latin typeface="+mj-lt"/>
            </a:endParaRPr>
          </a:p>
        </p:txBody>
      </p:sp>
    </p:spTree>
    <p:extLst>
      <p:ext uri="{BB962C8B-B14F-4D97-AF65-F5344CB8AC3E}">
        <p14:creationId xmlns:p14="http://schemas.microsoft.com/office/powerpoint/2010/main" val="1007332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graphicFrame>
        <p:nvGraphicFramePr>
          <p:cNvPr id="7" name="Table 6">
            <a:extLst>
              <a:ext uri="{FF2B5EF4-FFF2-40B4-BE49-F238E27FC236}">
                <a16:creationId xmlns:a16="http://schemas.microsoft.com/office/drawing/2014/main" id="{70EB8479-464F-4216-ABFA-4DA3D336D0BF}"/>
              </a:ext>
            </a:extLst>
          </p:cNvPr>
          <p:cNvGraphicFramePr>
            <a:graphicFrameLocks noGrp="1"/>
          </p:cNvGraphicFramePr>
          <p:nvPr>
            <p:extLst>
              <p:ext uri="{D42A27DB-BD31-4B8C-83A1-F6EECF244321}">
                <p14:modId xmlns:p14="http://schemas.microsoft.com/office/powerpoint/2010/main" val="3425305756"/>
              </p:ext>
            </p:extLst>
          </p:nvPr>
        </p:nvGraphicFramePr>
        <p:xfrm>
          <a:off x="137097" y="1809524"/>
          <a:ext cx="11917806" cy="4641965"/>
        </p:xfrm>
        <a:graphic>
          <a:graphicData uri="http://schemas.openxmlformats.org/drawingml/2006/table">
            <a:tbl>
              <a:tblPr firstRow="1" bandRow="1">
                <a:tableStyleId>{5C22544A-7EE6-4342-B048-85BDC9FD1C3A}</a:tableStyleId>
              </a:tblPr>
              <a:tblGrid>
                <a:gridCol w="4930288">
                  <a:extLst>
                    <a:ext uri="{9D8B030D-6E8A-4147-A177-3AD203B41FA5}">
                      <a16:colId xmlns:a16="http://schemas.microsoft.com/office/drawing/2014/main" val="20000"/>
                    </a:ext>
                  </a:extLst>
                </a:gridCol>
                <a:gridCol w="6987518">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u="none" strike="noStrike">
                          <a:effectLst/>
                        </a:rPr>
                        <a:t>Deserialize(String, Type, JsonSerializerOptions)</a:t>
                      </a:r>
                      <a:endParaRPr lang="en-US">
                        <a:effectLst/>
                      </a:endParaRPr>
                    </a:p>
                  </a:txBody>
                  <a:tcPr anchor="ctr"/>
                </a:tc>
                <a:tc>
                  <a:txBody>
                    <a:bodyPr/>
                    <a:lstStyle/>
                    <a:p>
                      <a:pPr algn="l" fontAlgn="t"/>
                      <a:r>
                        <a:rPr lang="en-US">
                          <a:effectLst/>
                        </a:rPr>
                        <a:t>Parses the text representing a single JSON value into an instance of a specified type</a:t>
                      </a:r>
                    </a:p>
                  </a:txBody>
                  <a:tcPr anchor="ctr"/>
                </a:tc>
                <a:extLst>
                  <a:ext uri="{0D108BD9-81ED-4DB2-BD59-A6C34878D82A}">
                    <a16:rowId xmlns:a16="http://schemas.microsoft.com/office/drawing/2014/main" val="10001"/>
                  </a:ext>
                </a:extLst>
              </a:tr>
              <a:tr h="152238">
                <a:tc>
                  <a:txBody>
                    <a:bodyPr/>
                    <a:lstStyle/>
                    <a:p>
                      <a:pPr algn="l" fontAlgn="t"/>
                      <a:r>
                        <a:rPr lang="en-US" u="none" strike="noStrike">
                          <a:effectLst/>
                        </a:rPr>
                        <a:t>Deserialize(Utf8JsonReader, Type, JsonSerializerOptions)</a:t>
                      </a:r>
                      <a:endParaRPr lang="en-US">
                        <a:effectLst/>
                      </a:endParaRPr>
                    </a:p>
                  </a:txBody>
                  <a:tcPr anchor="ctr"/>
                </a:tc>
                <a:tc>
                  <a:txBody>
                    <a:bodyPr/>
                    <a:lstStyle/>
                    <a:p>
                      <a:pPr algn="l" fontAlgn="t"/>
                      <a:r>
                        <a:rPr lang="en-US">
                          <a:effectLst/>
                        </a:rPr>
                        <a:t>Reads one JSON value (including objects or arrays) from the provided reader and converts it into an instance of a specified type</a:t>
                      </a:r>
                    </a:p>
                  </a:txBody>
                  <a:tcPr anchor="ctr"/>
                </a:tc>
                <a:extLst>
                  <a:ext uri="{0D108BD9-81ED-4DB2-BD59-A6C34878D82A}">
                    <a16:rowId xmlns:a16="http://schemas.microsoft.com/office/drawing/2014/main" val="10002"/>
                  </a:ext>
                </a:extLst>
              </a:tr>
              <a:tr h="353176">
                <a:tc>
                  <a:txBody>
                    <a:bodyPr/>
                    <a:lstStyle/>
                    <a:p>
                      <a:pPr algn="l" fontAlgn="t"/>
                      <a:r>
                        <a:rPr lang="en-US" u="none" strike="noStrike">
                          <a:effectLst/>
                        </a:rPr>
                        <a:t>Deserialize&lt;TValue&gt;(String, JsonSerializerOptions)</a:t>
                      </a:r>
                      <a:endParaRPr lang="en-US">
                        <a:effectLst/>
                      </a:endParaRPr>
                    </a:p>
                  </a:txBody>
                  <a:tcPr anchor="ctr"/>
                </a:tc>
                <a:tc>
                  <a:txBody>
                    <a:bodyPr/>
                    <a:lstStyle/>
                    <a:p>
                      <a:pPr algn="l" fontAlgn="t"/>
                      <a:r>
                        <a:rPr lang="en-US">
                          <a:effectLst/>
                        </a:rPr>
                        <a:t>Parses the text representing a single JSON value into an instance of the type specified by a generic type parameter.</a:t>
                      </a:r>
                    </a:p>
                  </a:txBody>
                  <a:tcPr anchor="ctr"/>
                </a:tc>
                <a:extLst>
                  <a:ext uri="{0D108BD9-81ED-4DB2-BD59-A6C34878D82A}">
                    <a16:rowId xmlns:a16="http://schemas.microsoft.com/office/drawing/2014/main" val="2870829033"/>
                  </a:ext>
                </a:extLst>
              </a:tr>
              <a:tr h="405245">
                <a:tc>
                  <a:txBody>
                    <a:bodyPr/>
                    <a:lstStyle/>
                    <a:p>
                      <a:pPr algn="l" fontAlgn="t"/>
                      <a:r>
                        <a:rPr lang="en-US" u="none" strike="noStrike">
                          <a:effectLst/>
                        </a:rPr>
                        <a:t>Serialize(Object, Type, JsonSerializerOptions)</a:t>
                      </a:r>
                      <a:endParaRPr lang="en-US">
                        <a:effectLst/>
                      </a:endParaRPr>
                    </a:p>
                  </a:txBody>
                  <a:tcPr anchor="ctr"/>
                </a:tc>
                <a:tc>
                  <a:txBody>
                    <a:bodyPr/>
                    <a:lstStyle/>
                    <a:p>
                      <a:pPr algn="l" fontAlgn="t"/>
                      <a:r>
                        <a:rPr lang="en-US">
                          <a:effectLst/>
                        </a:rPr>
                        <a:t>Converts the value of a specified type into a JSON string</a:t>
                      </a:r>
                    </a:p>
                  </a:txBody>
                  <a:tcPr anchor="ctr"/>
                </a:tc>
                <a:extLst>
                  <a:ext uri="{0D108BD9-81ED-4DB2-BD59-A6C34878D82A}">
                    <a16:rowId xmlns:a16="http://schemas.microsoft.com/office/drawing/2014/main" val="10003"/>
                  </a:ext>
                </a:extLst>
              </a:tr>
              <a:tr h="386426">
                <a:tc>
                  <a:txBody>
                    <a:bodyPr/>
                    <a:lstStyle/>
                    <a:p>
                      <a:pPr algn="l" fontAlgn="t"/>
                      <a:r>
                        <a:rPr lang="en-US" u="none" strike="noStrike">
                          <a:effectLst/>
                        </a:rPr>
                        <a:t>Serialize(Utf8JsonWriter, Object, Type, JsonSerializerOptions)</a:t>
                      </a:r>
                      <a:endParaRPr lang="en-US">
                        <a:effectLst/>
                      </a:endParaRPr>
                    </a:p>
                  </a:txBody>
                  <a:tcPr anchor="ctr"/>
                </a:tc>
                <a:tc>
                  <a:txBody>
                    <a:bodyPr/>
                    <a:lstStyle/>
                    <a:p>
                      <a:pPr algn="l" fontAlgn="t"/>
                      <a:r>
                        <a:rPr lang="en-US">
                          <a:effectLst/>
                        </a:rPr>
                        <a:t>Writes the JSON representation of the specified type to the provided writer</a:t>
                      </a:r>
                    </a:p>
                  </a:txBody>
                  <a:tcPr anchor="ctr"/>
                </a:tc>
                <a:extLst>
                  <a:ext uri="{0D108BD9-81ED-4DB2-BD59-A6C34878D82A}">
                    <a16:rowId xmlns:a16="http://schemas.microsoft.com/office/drawing/2014/main" val="10004"/>
                  </a:ext>
                </a:extLst>
              </a:tr>
              <a:tr h="351881">
                <a:tc>
                  <a:txBody>
                    <a:bodyPr/>
                    <a:lstStyle/>
                    <a:p>
                      <a:pPr algn="l" fontAlgn="t"/>
                      <a:r>
                        <a:rPr lang="en-US" u="none" strike="noStrike">
                          <a:effectLst/>
                        </a:rPr>
                        <a:t>SerializeToUtf8Bytes(Object, Type, JsonSerializerOptions)</a:t>
                      </a:r>
                      <a:endParaRPr lang="en-US">
                        <a:effectLst/>
                      </a:endParaRPr>
                    </a:p>
                  </a:txBody>
                  <a:tcPr anchor="ctr"/>
                </a:tc>
                <a:tc>
                  <a:txBody>
                    <a:bodyPr/>
                    <a:lstStyle/>
                    <a:p>
                      <a:pPr algn="l" fontAlgn="t"/>
                      <a:r>
                        <a:rPr lang="en-US">
                          <a:effectLst/>
                        </a:rPr>
                        <a:t>Converts a value of the specified type into a JSON string, encoded as UTF-8 bytes</a:t>
                      </a:r>
                    </a:p>
                  </a:txBody>
                  <a:tcPr anchor="ctr"/>
                </a:tc>
                <a:extLst>
                  <a:ext uri="{0D108BD9-81ED-4DB2-BD59-A6C34878D82A}">
                    <a16:rowId xmlns:a16="http://schemas.microsoft.com/office/drawing/2014/main" val="207236356"/>
                  </a:ext>
                </a:extLst>
              </a:tr>
              <a:tr h="159140">
                <a:tc>
                  <a:txBody>
                    <a:bodyPr/>
                    <a:lstStyle/>
                    <a:p>
                      <a:pPr algn="l" fontAlgn="t"/>
                      <a:r>
                        <a:rPr lang="en-US" u="none" strike="noStrike">
                          <a:effectLst/>
                        </a:rPr>
                        <a:t>Serialize&lt;TValue&gt;(TValue, JsonSerializerOptions)</a:t>
                      </a:r>
                      <a:endParaRPr lang="en-US">
                        <a:effectLst/>
                      </a:endParaRPr>
                    </a:p>
                  </a:txBody>
                  <a:tcPr anchor="ctr"/>
                </a:tc>
                <a:tc>
                  <a:txBody>
                    <a:bodyPr/>
                    <a:lstStyle/>
                    <a:p>
                      <a:pPr algn="l" fontAlgn="t"/>
                      <a:r>
                        <a:rPr lang="en-US">
                          <a:effectLst/>
                        </a:rPr>
                        <a:t>Converts the value of a type specified by a generic type parameter into a JSON string</a:t>
                      </a:r>
                    </a:p>
                  </a:txBody>
                  <a:tcPr anchor="ctr"/>
                </a:tc>
                <a:extLst>
                  <a:ext uri="{0D108BD9-81ED-4DB2-BD59-A6C34878D82A}">
                    <a16:rowId xmlns:a16="http://schemas.microsoft.com/office/drawing/2014/main" val="3653310645"/>
                  </a:ext>
                </a:extLst>
              </a:tr>
            </a:tbl>
          </a:graphicData>
        </a:graphic>
      </p:graphicFrame>
      <p:sp>
        <p:nvSpPr>
          <p:cNvPr id="8" name="TextBox 7">
            <a:extLst>
              <a:ext uri="{FF2B5EF4-FFF2-40B4-BE49-F238E27FC236}">
                <a16:creationId xmlns:a16="http://schemas.microsoft.com/office/drawing/2014/main" id="{E225A614-3CB1-4002-BB60-47C599974D0F}"/>
              </a:ext>
            </a:extLst>
          </p:cNvPr>
          <p:cNvSpPr txBox="1"/>
          <p:nvPr/>
        </p:nvSpPr>
        <p:spPr>
          <a:xfrm>
            <a:off x="-70427" y="1245734"/>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JsonSerializer class:</a:t>
            </a:r>
            <a:endParaRPr lang="en-US" sz="2600" dirty="0">
              <a:solidFill>
                <a:srgbClr val="111111"/>
              </a:solidFill>
              <a:latin typeface="+mj-lt"/>
            </a:endParaRPr>
          </a:p>
        </p:txBody>
      </p:sp>
    </p:spTree>
    <p:extLst>
      <p:ext uri="{BB962C8B-B14F-4D97-AF65-F5344CB8AC3E}">
        <p14:creationId xmlns:p14="http://schemas.microsoft.com/office/powerpoint/2010/main" val="215905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Controlling Serialization with Attributes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345775"/>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control the serialization process with attributes defined in the System.Text.Json.Serialization namespace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attributes: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3093747610"/>
              </p:ext>
            </p:extLst>
          </p:nvPr>
        </p:nvGraphicFramePr>
        <p:xfrm>
          <a:off x="137096" y="2666221"/>
          <a:ext cx="11956579" cy="3767050"/>
        </p:xfrm>
        <a:graphic>
          <a:graphicData uri="http://schemas.openxmlformats.org/drawingml/2006/table">
            <a:tbl>
              <a:tblPr firstRow="1" bandRow="1">
                <a:tableStyleId>{5C22544A-7EE6-4342-B048-85BDC9FD1C3A}</a:tableStyleId>
              </a:tblPr>
              <a:tblGrid>
                <a:gridCol w="3265622">
                  <a:extLst>
                    <a:ext uri="{9D8B030D-6E8A-4147-A177-3AD203B41FA5}">
                      <a16:colId xmlns:a16="http://schemas.microsoft.com/office/drawing/2014/main" val="20000"/>
                    </a:ext>
                  </a:extLst>
                </a:gridCol>
                <a:gridCol w="8690957">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Attribute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t>JsonIgnoreAttribute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Prevents a property from being serialized or deserialized</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JsonPropertyNameAttribute</a:t>
                      </a:r>
                      <a:endParaRPr lang="en-US">
                        <a:effectLst/>
                      </a:endParaRPr>
                    </a:p>
                  </a:txBody>
                  <a:tcPr anchor="ctr"/>
                </a:tc>
                <a:tc>
                  <a:txBody>
                    <a:bodyPr/>
                    <a:lstStyle/>
                    <a:p>
                      <a:pPr algn="l" fontAlgn="t"/>
                      <a:r>
                        <a:rPr lang="en-US">
                          <a:effectLst/>
                        </a:rPr>
                        <a:t>Specifies the property name that is present in the JSON when serializing and deserializing. This overrides any naming policy specified by JsonNamingPolicy</a:t>
                      </a:r>
                    </a:p>
                  </a:txBody>
                  <a:tcPr anchor="ctr"/>
                </a:tc>
                <a:extLst>
                  <a:ext uri="{0D108BD9-81ED-4DB2-BD59-A6C34878D82A}">
                    <a16:rowId xmlns:a16="http://schemas.microsoft.com/office/drawing/2014/main" val="10002"/>
                  </a:ext>
                </a:extLst>
              </a:tr>
              <a:tr h="353176">
                <a:tc>
                  <a:txBody>
                    <a:bodyPr/>
                    <a:lstStyle/>
                    <a:p>
                      <a:pPr algn="l" fontAlgn="t"/>
                      <a:r>
                        <a:rPr lang="en-US"/>
                        <a:t>JsonExtensionDataAttribute</a:t>
                      </a:r>
                      <a:endParaRPr lang="en-US">
                        <a:effectLst/>
                      </a:endParaRPr>
                    </a:p>
                  </a:txBody>
                  <a:tcPr anchor="ctr"/>
                </a:tc>
                <a:tc>
                  <a:txBody>
                    <a:bodyPr/>
                    <a:lstStyle/>
                    <a:p>
                      <a:pPr algn="l" fontAlgn="t"/>
                      <a:r>
                        <a:rPr lang="en-US">
                          <a:effectLst/>
                        </a:rPr>
                        <a:t>When placed on a property of type IDictionary&lt;TKey,TValue&gt;, any properties that do not have a matching member are added to that dictionary during deserialization and written during serialization</a:t>
                      </a:r>
                    </a:p>
                  </a:txBody>
                  <a:tcPr anchor="ctr"/>
                </a:tc>
                <a:extLst>
                  <a:ext uri="{0D108BD9-81ED-4DB2-BD59-A6C34878D82A}">
                    <a16:rowId xmlns:a16="http://schemas.microsoft.com/office/drawing/2014/main" val="2870829033"/>
                  </a:ext>
                </a:extLst>
              </a:tr>
              <a:tr h="405245">
                <a:tc>
                  <a:txBody>
                    <a:bodyPr/>
                    <a:lstStyle/>
                    <a:p>
                      <a:pPr algn="l" fontAlgn="t"/>
                      <a:r>
                        <a:rPr lang="en-US"/>
                        <a:t>JsonConverterAttribute</a:t>
                      </a:r>
                      <a:endParaRPr lang="en-US">
                        <a:effectLst/>
                      </a:endParaRPr>
                    </a:p>
                  </a:txBody>
                  <a:tcPr anchor="ctr"/>
                </a:tc>
                <a:tc>
                  <a:txBody>
                    <a:bodyPr/>
                    <a:lstStyle/>
                    <a:p>
                      <a:pPr algn="l" fontAlgn="t"/>
                      <a:r>
                        <a:rPr lang="en-US">
                          <a:effectLst/>
                        </a:rPr>
                        <a:t>Converts an object or value to or from JSON</a:t>
                      </a:r>
                    </a:p>
                  </a:txBody>
                  <a:tcPr anchor="ctr"/>
                </a:tc>
                <a:extLst>
                  <a:ext uri="{0D108BD9-81ED-4DB2-BD59-A6C34878D82A}">
                    <a16:rowId xmlns:a16="http://schemas.microsoft.com/office/drawing/2014/main" val="10003"/>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JsonIncludeAttribute </a:t>
                      </a:r>
                      <a:endParaRPr lang="en-US">
                        <a:effectLst/>
                      </a:endParaRPr>
                    </a:p>
                  </a:txBody>
                  <a:tcPr anchor="ctr"/>
                </a:tc>
                <a:tc>
                  <a:txBody>
                    <a:bodyPr/>
                    <a:lstStyle/>
                    <a:p>
                      <a:pPr algn="l" fontAlgn="t"/>
                      <a:r>
                        <a:rPr lang="en-US">
                          <a:effectLst/>
                        </a:rPr>
                        <a:t>Indicates that the member should be included for serialization and deserialization</a:t>
                      </a:r>
                    </a:p>
                  </a:txBody>
                  <a:tcPr/>
                </a:tc>
                <a:extLst>
                  <a:ext uri="{0D108BD9-81ED-4DB2-BD59-A6C34878D82A}">
                    <a16:rowId xmlns:a16="http://schemas.microsoft.com/office/drawing/2014/main" val="1208587170"/>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effectLst/>
                        </a:rPr>
                        <a:t>JsonNumberHandlingAttribute </a:t>
                      </a:r>
                    </a:p>
                  </a:txBody>
                  <a:tcPr anchor="ctr"/>
                </a:tc>
                <a:tc>
                  <a:txBody>
                    <a:bodyPr/>
                    <a:lstStyle/>
                    <a:p>
                      <a:pPr algn="l" fontAlgn="t"/>
                      <a:r>
                        <a:rPr lang="en-US">
                          <a:effectLst/>
                        </a:rPr>
                        <a:t>When placed on a type, property, or field, indicates what JsonNumberHandling settings should be used when serializing or deserializing numbers</a:t>
                      </a:r>
                    </a:p>
                  </a:txBody>
                  <a:tcPr/>
                </a:tc>
                <a:extLst>
                  <a:ext uri="{0D108BD9-81ED-4DB2-BD59-A6C34878D82A}">
                    <a16:rowId xmlns:a16="http://schemas.microsoft.com/office/drawing/2014/main" val="4068182192"/>
                  </a:ext>
                </a:extLst>
              </a:tr>
            </a:tbl>
          </a:graphicData>
        </a:graphic>
      </p:graphicFrame>
    </p:spTree>
    <p:extLst>
      <p:ext uri="{BB962C8B-B14F-4D97-AF65-F5344CB8AC3E}">
        <p14:creationId xmlns:p14="http://schemas.microsoft.com/office/powerpoint/2010/main" val="137632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Controlling Serialization with Attributes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194921" y="642924"/>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13" name="Picture 12">
            <a:extLst>
              <a:ext uri="{FF2B5EF4-FFF2-40B4-BE49-F238E27FC236}">
                <a16:creationId xmlns:a16="http://schemas.microsoft.com/office/drawing/2014/main" id="{02552AC8-4972-4D4D-B8F4-D811867E6D8D}"/>
              </a:ext>
            </a:extLst>
          </p:cNvPr>
          <p:cNvPicPr>
            <a:picLocks noChangeAspect="1"/>
          </p:cNvPicPr>
          <p:nvPr/>
        </p:nvPicPr>
        <p:blipFill>
          <a:blip r:embed="rId3"/>
          <a:stretch>
            <a:fillRect/>
          </a:stretch>
        </p:blipFill>
        <p:spPr>
          <a:xfrm>
            <a:off x="194921" y="1595494"/>
            <a:ext cx="4740051" cy="2911092"/>
          </a:xfrm>
          <a:prstGeom prst="rect">
            <a:avLst/>
          </a:prstGeom>
        </p:spPr>
      </p:pic>
      <p:pic>
        <p:nvPicPr>
          <p:cNvPr id="15" name="Picture 14">
            <a:extLst>
              <a:ext uri="{FF2B5EF4-FFF2-40B4-BE49-F238E27FC236}">
                <a16:creationId xmlns:a16="http://schemas.microsoft.com/office/drawing/2014/main" id="{DE12D99D-81D2-4BF7-9F9A-FB61732A351B}"/>
              </a:ext>
            </a:extLst>
          </p:cNvPr>
          <p:cNvPicPr>
            <a:picLocks noChangeAspect="1"/>
          </p:cNvPicPr>
          <p:nvPr/>
        </p:nvPicPr>
        <p:blipFill>
          <a:blip r:embed="rId4"/>
          <a:stretch>
            <a:fillRect/>
          </a:stretch>
        </p:blipFill>
        <p:spPr>
          <a:xfrm>
            <a:off x="5102941" y="1321696"/>
            <a:ext cx="7017580" cy="4321442"/>
          </a:xfrm>
          <a:prstGeom prst="rect">
            <a:avLst/>
          </a:prstGeom>
        </p:spPr>
      </p:pic>
      <p:pic>
        <p:nvPicPr>
          <p:cNvPr id="16" name="Picture 15">
            <a:extLst>
              <a:ext uri="{FF2B5EF4-FFF2-40B4-BE49-F238E27FC236}">
                <a16:creationId xmlns:a16="http://schemas.microsoft.com/office/drawing/2014/main" id="{88BC518F-474C-47E4-B292-E59849557A55}"/>
              </a:ext>
            </a:extLst>
          </p:cNvPr>
          <p:cNvPicPr>
            <a:picLocks noChangeAspect="1"/>
          </p:cNvPicPr>
          <p:nvPr/>
        </p:nvPicPr>
        <p:blipFill>
          <a:blip r:embed="rId5"/>
          <a:stretch>
            <a:fillRect/>
          </a:stretch>
        </p:blipFill>
        <p:spPr>
          <a:xfrm>
            <a:off x="2234166" y="4678728"/>
            <a:ext cx="2608957" cy="1720458"/>
          </a:xfrm>
          <a:prstGeom prst="rect">
            <a:avLst/>
          </a:prstGeom>
          <a:ln>
            <a:solidFill>
              <a:srgbClr val="FF0000"/>
            </a:solidFill>
          </a:ln>
        </p:spPr>
      </p:pic>
    </p:spTree>
    <p:extLst>
      <p:ext uri="{BB962C8B-B14F-4D97-AF65-F5344CB8AC3E}">
        <p14:creationId xmlns:p14="http://schemas.microsoft.com/office/powerpoint/2010/main" val="1136630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404767"/>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serializer accepts an optional JsonSerializationOptions parameter, allowing additional control over the serialization and deserialization process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11897387"/>
              </p:ext>
            </p:extLst>
          </p:nvPr>
        </p:nvGraphicFramePr>
        <p:xfrm>
          <a:off x="137097" y="2774373"/>
          <a:ext cx="11917806" cy="3636125"/>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effectLst/>
                        </a:rPr>
                        <a:t>WriteIndented</a:t>
                      </a:r>
                    </a:p>
                  </a:txBody>
                  <a:tcPr anchor="ctr"/>
                </a:tc>
                <a:tc>
                  <a:txBody>
                    <a:bodyPr/>
                    <a:lstStyle/>
                    <a:p>
                      <a:pPr algn="l" fontAlgn="t"/>
                      <a:r>
                        <a:rPr lang="en-US" sz="1800" b="0" i="0" kern="1200">
                          <a:solidFill>
                            <a:schemeClr val="dk1"/>
                          </a:solidFill>
                          <a:effectLst/>
                          <a:latin typeface="+mn-lt"/>
                          <a:ea typeface="+mn-ea"/>
                          <a:cs typeface="+mn-cs"/>
                        </a:rPr>
                        <a:t>Gets or sets a value that defines whether JSON should use pretty printing. By default, JSON is serialized without any extra white space</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AllowTrailingCommas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 or sets a value that indicates whether an extra comma at the end of a list of JSON values in an object or array is allowed (and ignored) within the JSON payload being deserialized</a:t>
                      </a:r>
                      <a:endParaRPr lang="en-US">
                        <a:effectLst/>
                      </a:endParaRPr>
                    </a:p>
                  </a:txBody>
                  <a:tcPr anchor="ctr"/>
                </a:tc>
                <a:extLst>
                  <a:ext uri="{0D108BD9-81ED-4DB2-BD59-A6C34878D82A}">
                    <a16:rowId xmlns:a16="http://schemas.microsoft.com/office/drawing/2014/main" val="10002"/>
                  </a:ext>
                </a:extLst>
              </a:tr>
              <a:tr h="353176">
                <a:tc>
                  <a:txBody>
                    <a:bodyPr/>
                    <a:lstStyle/>
                    <a:p>
                      <a:pPr algn="l" fontAlgn="t"/>
                      <a:r>
                        <a:rPr lang="en-US"/>
                        <a:t>ReadCommentHandling</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defines how comments are handled during deserialization</a:t>
                      </a:r>
                      <a:endParaRPr lang="en-US">
                        <a:effectLst/>
                      </a:endParaRPr>
                    </a:p>
                  </a:txBody>
                  <a:tcPr anchor="ctr"/>
                </a:tc>
                <a:extLst>
                  <a:ext uri="{0D108BD9-81ED-4DB2-BD59-A6C34878D82A}">
                    <a16:rowId xmlns:a16="http://schemas.microsoft.com/office/drawing/2014/main" val="2870829033"/>
                  </a:ext>
                </a:extLst>
              </a:tr>
              <a:tr h="405245">
                <a:tc>
                  <a:txBody>
                    <a:bodyPr/>
                    <a:lstStyle/>
                    <a:p>
                      <a:pPr algn="l" fontAlgn="t"/>
                      <a:r>
                        <a:rPr lang="en-US"/>
                        <a:t>PropertyNameCaseInsensitive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determines whether a property's name uses a case-insensitive comparison during deserialization. The default value is </a:t>
                      </a:r>
                      <a:r>
                        <a:rPr lang="en-US"/>
                        <a:t>false</a:t>
                      </a:r>
                      <a:endParaRPr lang="en-US">
                        <a:effectLst/>
                      </a:endParaRPr>
                    </a:p>
                  </a:txBody>
                  <a:tcPr anchor="ctr"/>
                </a:tc>
                <a:extLst>
                  <a:ext uri="{0D108BD9-81ED-4DB2-BD59-A6C34878D82A}">
                    <a16:rowId xmlns:a16="http://schemas.microsoft.com/office/drawing/2014/main" val="10003"/>
                  </a:ext>
                </a:extLst>
              </a:tr>
              <a:tr h="405245">
                <a:tc>
                  <a:txBody>
                    <a:bodyPr/>
                    <a:lstStyle/>
                    <a:p>
                      <a:pPr algn="l" fontAlgn="t"/>
                      <a:r>
                        <a:rPr lang="en-US" u="none" strike="noStrike">
                          <a:effectLst/>
                        </a:rPr>
                        <a:t>ReferenceHandler</a:t>
                      </a:r>
                      <a:endParaRPr lang="en-US">
                        <a:effectLst/>
                      </a:endParaRPr>
                    </a:p>
                  </a:txBody>
                  <a:tcPr/>
                </a:tc>
                <a:tc>
                  <a:txBody>
                    <a:bodyPr/>
                    <a:lstStyle/>
                    <a:p>
                      <a:pPr algn="l" fontAlgn="t"/>
                      <a:r>
                        <a:rPr lang="en-US">
                          <a:effectLst/>
                        </a:rPr>
                        <a:t>Configures how object references are handled when reading and writing JSON</a:t>
                      </a:r>
                    </a:p>
                  </a:txBody>
                  <a:tcPr/>
                </a:tc>
                <a:extLst>
                  <a:ext uri="{0D108BD9-81ED-4DB2-BD59-A6C34878D82A}">
                    <a16:rowId xmlns:a16="http://schemas.microsoft.com/office/drawing/2014/main" val="1208587170"/>
                  </a:ext>
                </a:extLst>
              </a:tr>
            </a:tbl>
          </a:graphicData>
        </a:graphic>
      </p:graphicFrame>
    </p:spTree>
    <p:extLst>
      <p:ext uri="{BB962C8B-B14F-4D97-AF65-F5344CB8AC3E}">
        <p14:creationId xmlns:p14="http://schemas.microsoft.com/office/powerpoint/2010/main" val="411622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58784340"/>
              </p:ext>
            </p:extLst>
          </p:nvPr>
        </p:nvGraphicFramePr>
        <p:xfrm>
          <a:off x="137097" y="1738833"/>
          <a:ext cx="11917806" cy="4511040"/>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386426">
                <a:tc>
                  <a:txBody>
                    <a:bodyPr/>
                    <a:lstStyle/>
                    <a:p>
                      <a:pPr algn="l" fontAlgn="t"/>
                      <a:r>
                        <a:rPr lang="en-US"/>
                        <a:t>PropertyNamingPolicy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specifies the policy used to convert a property's name on an object to another format, such as camel-casing, or </a:t>
                      </a:r>
                      <a:r>
                        <a:rPr lang="en-US"/>
                        <a:t>null</a:t>
                      </a:r>
                      <a:r>
                        <a:rPr lang="en-US" sz="1800" b="0" i="0" kern="1200">
                          <a:solidFill>
                            <a:schemeClr val="dk1"/>
                          </a:solidFill>
                          <a:effectLst/>
                          <a:latin typeface="+mn-lt"/>
                          <a:ea typeface="+mn-ea"/>
                          <a:cs typeface="+mn-cs"/>
                        </a:rPr>
                        <a:t> to leave property names unchanged</a:t>
                      </a:r>
                      <a:endParaRPr lang="en-US">
                        <a:effectLst/>
                      </a:endParaRPr>
                    </a:p>
                  </a:txBody>
                  <a:tcPr anchor="ctr"/>
                </a:tc>
                <a:extLst>
                  <a:ext uri="{0D108BD9-81ED-4DB2-BD59-A6C34878D82A}">
                    <a16:rowId xmlns:a16="http://schemas.microsoft.com/office/drawing/2014/main" val="10004"/>
                  </a:ext>
                </a:extLst>
              </a:tr>
              <a:tr h="351881">
                <a:tc>
                  <a:txBody>
                    <a:bodyPr/>
                    <a:lstStyle/>
                    <a:p>
                      <a:pPr algn="l" fontAlgn="t"/>
                      <a:r>
                        <a:rPr lang="en-US"/>
                        <a:t>DictionaryKeyPolicy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policy used to convert a </a:t>
                      </a:r>
                      <a:r>
                        <a:rPr lang="en-US" sz="1800" b="0" i="0" u="none" strike="noStrike" kern="1200">
                          <a:solidFill>
                            <a:schemeClr val="dk1"/>
                          </a:solidFill>
                          <a:effectLst/>
                          <a:latin typeface="+mn-lt"/>
                          <a:ea typeface="+mn-ea"/>
                          <a:cs typeface="+mn-cs"/>
                        </a:rPr>
                        <a:t>IDictionary</a:t>
                      </a:r>
                      <a:r>
                        <a:rPr lang="en-US" sz="1800" b="0" i="0" kern="1200">
                          <a:solidFill>
                            <a:schemeClr val="dk1"/>
                          </a:solidFill>
                          <a:effectLst/>
                          <a:latin typeface="+mn-lt"/>
                          <a:ea typeface="+mn-ea"/>
                          <a:cs typeface="+mn-cs"/>
                        </a:rPr>
                        <a:t> key's name to another format, such as camel-casing</a:t>
                      </a:r>
                      <a:endParaRPr lang="en-US">
                        <a:effectLst/>
                      </a:endParaRPr>
                    </a:p>
                  </a:txBody>
                  <a:tcPr anchor="ctr"/>
                </a:tc>
                <a:extLst>
                  <a:ext uri="{0D108BD9-81ED-4DB2-BD59-A6C34878D82A}">
                    <a16:rowId xmlns:a16="http://schemas.microsoft.com/office/drawing/2014/main" val="207236356"/>
                  </a:ext>
                </a:extLst>
              </a:tr>
              <a:tr h="159140">
                <a:tc>
                  <a:txBody>
                    <a:bodyPr/>
                    <a:lstStyle/>
                    <a:p>
                      <a:pPr algn="l" fontAlgn="t"/>
                      <a:r>
                        <a:rPr lang="en-US"/>
                        <a:t>Encoder</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encoder to use when escaping strings, or </a:t>
                      </a:r>
                      <a:r>
                        <a:rPr lang="en-US"/>
                        <a:t>null</a:t>
                      </a:r>
                      <a:r>
                        <a:rPr lang="en-US" sz="1800" b="0" i="0" kern="1200">
                          <a:solidFill>
                            <a:schemeClr val="dk1"/>
                          </a:solidFill>
                          <a:effectLst/>
                          <a:latin typeface="+mn-lt"/>
                          <a:ea typeface="+mn-ea"/>
                          <a:cs typeface="+mn-cs"/>
                        </a:rPr>
                        <a:t> to use the default encoder</a:t>
                      </a:r>
                      <a:endParaRPr lang="en-US">
                        <a:effectLst/>
                      </a:endParaRPr>
                    </a:p>
                  </a:txBody>
                  <a:tcPr anchor="ctr"/>
                </a:tc>
                <a:extLst>
                  <a:ext uri="{0D108BD9-81ED-4DB2-BD59-A6C34878D82A}">
                    <a16:rowId xmlns:a16="http://schemas.microsoft.com/office/drawing/2014/main" val="3653310645"/>
                  </a:ext>
                </a:extLst>
              </a:tr>
              <a:tr h="159140">
                <a:tc>
                  <a:txBody>
                    <a:bodyPr/>
                    <a:lstStyle/>
                    <a:p>
                      <a:pPr algn="l" fontAlgn="t"/>
                      <a:r>
                        <a:rPr lang="en-US"/>
                        <a:t>IgnoreNullValues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ets or sets a value that determines whether </a:t>
                      </a:r>
                      <a:r>
                        <a:rPr lang="en-US"/>
                        <a:t>null</a:t>
                      </a:r>
                      <a:r>
                        <a:rPr lang="en-US" sz="1800" b="0" i="0" kern="1200">
                          <a:solidFill>
                            <a:schemeClr val="dk1"/>
                          </a:solidFill>
                          <a:effectLst/>
                          <a:latin typeface="+mn-lt"/>
                          <a:ea typeface="+mn-ea"/>
                          <a:cs typeface="+mn-cs"/>
                        </a:rPr>
                        <a:t> values are ignored during serialization and deserialization. The default value is </a:t>
                      </a:r>
                      <a:r>
                        <a:rPr lang="en-US"/>
                        <a:t>false</a:t>
                      </a:r>
                      <a:r>
                        <a:rPr lang="en-US" sz="1800" b="0" i="0" kern="1200">
                          <a:solidFill>
                            <a:schemeClr val="dk1"/>
                          </a:solidFill>
                          <a:effectLst/>
                          <a:latin typeface="+mn-lt"/>
                          <a:ea typeface="+mn-ea"/>
                          <a:cs typeface="+mn-cs"/>
                        </a:rPr>
                        <a:t>.</a:t>
                      </a:r>
                      <a:endParaRPr lang="en-US">
                        <a:effectLst/>
                      </a:endParaRPr>
                    </a:p>
                  </a:txBody>
                  <a:tcPr anchor="ctr"/>
                </a:tc>
                <a:extLst>
                  <a:ext uri="{0D108BD9-81ED-4DB2-BD59-A6C34878D82A}">
                    <a16:rowId xmlns:a16="http://schemas.microsoft.com/office/drawing/2014/main" val="810098711"/>
                  </a:ext>
                </a:extLst>
              </a:tr>
              <a:tr h="159140">
                <a:tc>
                  <a:txBody>
                    <a:bodyPr/>
                    <a:lstStyle/>
                    <a:p>
                      <a:pPr algn="l" fontAlgn="t"/>
                      <a:r>
                        <a:rPr lang="en-US"/>
                        <a:t>IgnoreReadOnlyProperties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Determines whether read-only fields are ignored during serialization. A field is read-only if it is marked with the </a:t>
                      </a:r>
                      <a:r>
                        <a:rPr lang="en-US"/>
                        <a:t>readonly</a:t>
                      </a:r>
                      <a:r>
                        <a:rPr lang="en-US" sz="1800" b="0" i="0" kern="1200">
                          <a:solidFill>
                            <a:schemeClr val="dk1"/>
                          </a:solidFill>
                          <a:effectLst/>
                          <a:latin typeface="+mn-lt"/>
                          <a:ea typeface="+mn-ea"/>
                          <a:cs typeface="+mn-cs"/>
                        </a:rPr>
                        <a:t> keyword. The default value is </a:t>
                      </a:r>
                      <a:r>
                        <a:rPr lang="en-US"/>
                        <a:t>false</a:t>
                      </a:r>
                      <a:endParaRPr lang="en-US">
                        <a:effectLst/>
                      </a:endParaRPr>
                    </a:p>
                  </a:txBody>
                  <a:tcPr anchor="ctr"/>
                </a:tc>
                <a:extLst>
                  <a:ext uri="{0D108BD9-81ED-4DB2-BD59-A6C34878D82A}">
                    <a16:rowId xmlns:a16="http://schemas.microsoft.com/office/drawing/2014/main" val="965394780"/>
                  </a:ext>
                </a:extLst>
              </a:tr>
              <a:tr h="159140">
                <a:tc>
                  <a:txBody>
                    <a:bodyPr/>
                    <a:lstStyle/>
                    <a:p>
                      <a:pPr algn="l" fontAlgn="t"/>
                      <a:r>
                        <a:rPr lang="en-US" u="none" strike="noStrike">
                          <a:effectLst/>
                        </a:rPr>
                        <a:t>MaxDepth</a:t>
                      </a:r>
                      <a:endParaRPr lang="en-US">
                        <a:effectLst/>
                      </a:endParaRPr>
                    </a:p>
                  </a:txBody>
                  <a:tcPr/>
                </a:tc>
                <a:tc>
                  <a:txBody>
                    <a:bodyPr/>
                    <a:lstStyle/>
                    <a:p>
                      <a:pPr algn="l" fontAlgn="t"/>
                      <a:r>
                        <a:rPr lang="en-US">
                          <a:effectLst/>
                        </a:rPr>
                        <a:t>Gets or sets the maximum depth allowed when serializing or deserializing JSON, with the default value of 0 indicating a maximum depth of 64</a:t>
                      </a:r>
                    </a:p>
                  </a:txBody>
                  <a:tcPr/>
                </a:tc>
                <a:extLst>
                  <a:ext uri="{0D108BD9-81ED-4DB2-BD59-A6C34878D82A}">
                    <a16:rowId xmlns:a16="http://schemas.microsoft.com/office/drawing/2014/main" val="879993524"/>
                  </a:ext>
                </a:extLst>
              </a:tr>
            </a:tbl>
          </a:graphicData>
        </a:graphic>
      </p:graphicFrame>
    </p:spTree>
    <p:extLst>
      <p:ext uri="{BB962C8B-B14F-4D97-AF65-F5344CB8AC3E}">
        <p14:creationId xmlns:p14="http://schemas.microsoft.com/office/powerpoint/2010/main" val="3750112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JSON Serialization Options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320999" y="595047"/>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7" name="Picture 6">
            <a:extLst>
              <a:ext uri="{FF2B5EF4-FFF2-40B4-BE49-F238E27FC236}">
                <a16:creationId xmlns:a16="http://schemas.microsoft.com/office/drawing/2014/main" id="{50135051-95AC-4FF0-B48B-25B8B8156965}"/>
              </a:ext>
            </a:extLst>
          </p:cNvPr>
          <p:cNvPicPr>
            <a:picLocks noChangeAspect="1"/>
          </p:cNvPicPr>
          <p:nvPr/>
        </p:nvPicPr>
        <p:blipFill>
          <a:blip r:embed="rId3"/>
          <a:stretch>
            <a:fillRect/>
          </a:stretch>
        </p:blipFill>
        <p:spPr>
          <a:xfrm>
            <a:off x="185909" y="4038162"/>
            <a:ext cx="4503810" cy="457240"/>
          </a:xfrm>
          <a:prstGeom prst="rect">
            <a:avLst/>
          </a:prstGeom>
          <a:ln w="12700">
            <a:solidFill>
              <a:srgbClr val="FF0000"/>
            </a:solidFill>
          </a:ln>
        </p:spPr>
      </p:pic>
      <p:pic>
        <p:nvPicPr>
          <p:cNvPr id="11" name="Picture 10">
            <a:extLst>
              <a:ext uri="{FF2B5EF4-FFF2-40B4-BE49-F238E27FC236}">
                <a16:creationId xmlns:a16="http://schemas.microsoft.com/office/drawing/2014/main" id="{07F460FB-17C8-45D8-AE32-AE67FA02F62C}"/>
              </a:ext>
            </a:extLst>
          </p:cNvPr>
          <p:cNvPicPr>
            <a:picLocks noChangeAspect="1"/>
          </p:cNvPicPr>
          <p:nvPr/>
        </p:nvPicPr>
        <p:blipFill>
          <a:blip r:embed="rId4"/>
          <a:stretch>
            <a:fillRect/>
          </a:stretch>
        </p:blipFill>
        <p:spPr>
          <a:xfrm>
            <a:off x="212848" y="1426044"/>
            <a:ext cx="4476872" cy="1541860"/>
          </a:xfrm>
          <a:prstGeom prst="rect">
            <a:avLst/>
          </a:prstGeom>
        </p:spPr>
      </p:pic>
      <p:grpSp>
        <p:nvGrpSpPr>
          <p:cNvPr id="20" name="Group 19">
            <a:extLst>
              <a:ext uri="{FF2B5EF4-FFF2-40B4-BE49-F238E27FC236}">
                <a16:creationId xmlns:a16="http://schemas.microsoft.com/office/drawing/2014/main" id="{E4F7CAC9-D768-4389-91B0-8ACAD2097898}"/>
              </a:ext>
            </a:extLst>
          </p:cNvPr>
          <p:cNvGrpSpPr/>
          <p:nvPr/>
        </p:nvGrpSpPr>
        <p:grpSpPr>
          <a:xfrm>
            <a:off x="4778477" y="1563691"/>
            <a:ext cx="7413523" cy="4374818"/>
            <a:chOff x="4778477" y="1563691"/>
            <a:chExt cx="7413523" cy="4374818"/>
          </a:xfrm>
        </p:grpSpPr>
        <p:pic>
          <p:nvPicPr>
            <p:cNvPr id="18" name="Picture 17">
              <a:extLst>
                <a:ext uri="{FF2B5EF4-FFF2-40B4-BE49-F238E27FC236}">
                  <a16:creationId xmlns:a16="http://schemas.microsoft.com/office/drawing/2014/main" id="{6400C28A-32CC-466D-8236-298FDBCE3216}"/>
                </a:ext>
              </a:extLst>
            </p:cNvPr>
            <p:cNvPicPr>
              <a:picLocks noChangeAspect="1"/>
            </p:cNvPicPr>
            <p:nvPr/>
          </p:nvPicPr>
          <p:blipFill>
            <a:blip r:embed="rId5"/>
            <a:stretch>
              <a:fillRect/>
            </a:stretch>
          </p:blipFill>
          <p:spPr>
            <a:xfrm>
              <a:off x="4778477" y="1563691"/>
              <a:ext cx="7413523" cy="4374818"/>
            </a:xfrm>
            <a:prstGeom prst="rect">
              <a:avLst/>
            </a:prstGeom>
          </p:spPr>
        </p:pic>
        <p:sp>
          <p:nvSpPr>
            <p:cNvPr id="19" name="Rectangle 18">
              <a:extLst>
                <a:ext uri="{FF2B5EF4-FFF2-40B4-BE49-F238E27FC236}">
                  <a16:creationId xmlns:a16="http://schemas.microsoft.com/office/drawing/2014/main" id="{893C5D12-A15E-42F9-ACF5-EFBE86616D83}"/>
                </a:ext>
              </a:extLst>
            </p:cNvPr>
            <p:cNvSpPr/>
            <p:nvPr/>
          </p:nvSpPr>
          <p:spPr>
            <a:xfrm>
              <a:off x="5641792" y="3236976"/>
              <a:ext cx="5478491" cy="11875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1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Serialization Behavior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533579"/>
            <a:ext cx="12255053"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all public properties are serialized. To ignore individual properties, use the [JsonIgnore]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default encoder escapes non-ASCII characters, HTML-sensitive characters within the ASCII-range, and characters that must be escaped according to the RFC 8259 JSON spec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JSON is minified. To pretty-print the JSON output, set JsonSerializerOptions.WriteIndented to true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casing of JSON names matches the .NET names. To set the name of individual properties, we can use the [JsonPropertyName]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[JsonInclude] attribute to include fields)</a:t>
            </a:r>
          </a:p>
        </p:txBody>
      </p:sp>
    </p:spTree>
    <p:extLst>
      <p:ext uri="{BB962C8B-B14F-4D97-AF65-F5344CB8AC3E}">
        <p14:creationId xmlns:p14="http://schemas.microsoft.com/office/powerpoint/2010/main" val="5727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err="1"/>
              <a:t>Json</a:t>
            </a:r>
            <a:r>
              <a:rPr lang="en-US" sz="4000" b="1"/>
              <a:t> Deserialization </a:t>
            </a:r>
            <a:r>
              <a:rPr lang="en-US" sz="4000" b="1" smtClean="0"/>
              <a:t>Behavior </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395927"/>
            <a:ext cx="1209773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property name matching is case-sensitive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If the JSON contains a value for a read-only property, the value is ignored and no exception is thrown. Non-public constructors are ignored by the serializer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Deserialization to immutable objects or read-only properties is supported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enums are supported as numbers. We can serialize enum names as strings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the [JsonInclude] attribute to include fields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default maximum depth is 64</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comments or trailing commas in the JSON throw exceptions. To allow comments in the JSON, we can set the JsonSerializerOptions</a:t>
            </a:r>
          </a:p>
          <a:p>
            <a:pPr algn="just">
              <a:spcBef>
                <a:spcPts val="300"/>
              </a:spcBef>
              <a:spcAft>
                <a:spcPts val="300"/>
              </a:spcAft>
              <a:buClr>
                <a:srgbClr val="973735"/>
              </a:buClr>
              <a:buSzPct val="50000"/>
              <a:tabLst>
                <a:tab pos="241300" algn="l"/>
              </a:tabLst>
              <a:defRPr/>
            </a:pPr>
            <a:r>
              <a:rPr lang="en-US" sz="2600">
                <a:solidFill>
                  <a:srgbClr val="111111"/>
                </a:solidFill>
                <a:latin typeface="+mj-lt"/>
              </a:rPr>
              <a:t>   .ReadCommentHandling property to JsonCommentHandling.Skip</a:t>
            </a:r>
          </a:p>
        </p:txBody>
      </p:sp>
    </p:spTree>
    <p:extLst>
      <p:ext uri="{BB962C8B-B14F-4D97-AF65-F5344CB8AC3E}">
        <p14:creationId xmlns:p14="http://schemas.microsoft.com/office/powerpoint/2010/main" val="391386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Serialization in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13232"/>
            <a:ext cx="12255053" cy="27494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Serialization</a:t>
            </a:r>
            <a:r>
              <a:rPr lang="en-US" sz="2600">
                <a:solidFill>
                  <a:srgbClr val="111111"/>
                </a:solidFill>
                <a:latin typeface="+mj-lt"/>
              </a:rPr>
              <a:t> is the act of taking an in-memory object or object graph (set of objects that reference one another) and flattening it into a stream of bytes, XML, JSON, or a similar representation that can be stored or transmitted</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Deserialization</a:t>
            </a:r>
            <a:r>
              <a:rPr lang="en-US" sz="2600">
                <a:solidFill>
                  <a:srgbClr val="111111"/>
                </a:solidFill>
                <a:latin typeface="+mj-lt"/>
              </a:rPr>
              <a:t> works in reverse, taking a data stream and reconstituting it into an in-memory object or object graph</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There are four serialization engines in .NET :</a:t>
            </a:r>
          </a:p>
        </p:txBody>
      </p:sp>
      <p:sp>
        <p:nvSpPr>
          <p:cNvPr id="7" name="TextBox 6">
            <a:extLst>
              <a:ext uri="{FF2B5EF4-FFF2-40B4-BE49-F238E27FC236}">
                <a16:creationId xmlns:a16="http://schemas.microsoft.com/office/drawing/2014/main" id="{7B152D0E-4BD3-46B2-A986-B93AAE10EED5}"/>
              </a:ext>
            </a:extLst>
          </p:cNvPr>
          <p:cNvSpPr txBox="1"/>
          <p:nvPr/>
        </p:nvSpPr>
        <p:spPr>
          <a:xfrm>
            <a:off x="838200" y="4342646"/>
            <a:ext cx="6850626" cy="2008242"/>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XmlSerializer (XML)</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JsonSerializer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data contract serializer (XML and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binary serializer (binary)</a:t>
            </a:r>
          </a:p>
        </p:txBody>
      </p:sp>
    </p:spTree>
    <p:extLst>
      <p:ext uri="{BB962C8B-B14F-4D97-AF65-F5344CB8AC3E}">
        <p14:creationId xmlns:p14="http://schemas.microsoft.com/office/powerpoint/2010/main" val="117092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395F89-D7F8-4E31-884D-FADB73120DF2}"/>
              </a:ext>
            </a:extLst>
          </p:cNvPr>
          <p:cNvSpPr>
            <a:spLocks noGrp="1"/>
          </p:cNvSpPr>
          <p:nvPr>
            <p:ph type="ctrTitle"/>
          </p:nvPr>
        </p:nvSpPr>
        <p:spPr>
          <a:xfrm>
            <a:off x="1214465" y="2231626"/>
            <a:ext cx="97630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Json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740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ManageProductsApp </a:t>
            </a:r>
            <a:r>
              <a:rPr lang="en-US" sz="2300">
                <a:solidFill>
                  <a:srgbClr val="111111"/>
                </a:solidFill>
                <a:latin typeface="+mj-lt"/>
              </a:rPr>
              <a:t>includes a window named </a:t>
            </a:r>
            <a:r>
              <a:rPr lang="en-US" sz="2300" b="1">
                <a:solidFill>
                  <a:srgbClr val="111111"/>
                </a:solidFill>
                <a:latin typeface="+mj-lt"/>
              </a:rPr>
              <a:t>WindowManageProducts.xaml</a:t>
            </a:r>
            <a:r>
              <a:rPr lang="en-US" sz="2300">
                <a:solidFill>
                  <a:srgbClr val="111111"/>
                </a:solidFill>
                <a:latin typeface="+mj-lt"/>
              </a:rPr>
              <a:t> that has controls as follows :  </a:t>
            </a:r>
          </a:p>
        </p:txBody>
      </p:sp>
      <p:pic>
        <p:nvPicPr>
          <p:cNvPr id="7" name="Picture 6">
            <a:extLst>
              <a:ext uri="{FF2B5EF4-FFF2-40B4-BE49-F238E27FC236}">
                <a16:creationId xmlns:a16="http://schemas.microsoft.com/office/drawing/2014/main" id="{9049B730-22DF-41C6-B603-A834CDF99372}"/>
              </a:ext>
            </a:extLst>
          </p:cNvPr>
          <p:cNvPicPr>
            <a:picLocks noChangeAspect="1"/>
          </p:cNvPicPr>
          <p:nvPr/>
        </p:nvPicPr>
        <p:blipFill>
          <a:blip r:embed="rId2"/>
          <a:stretch>
            <a:fillRect/>
          </a:stretch>
        </p:blipFill>
        <p:spPr>
          <a:xfrm>
            <a:off x="3309992" y="1630539"/>
            <a:ext cx="5337153" cy="4710478"/>
          </a:xfrm>
          <a:prstGeom prst="rect">
            <a:avLst/>
          </a:prstGeom>
        </p:spPr>
      </p:pic>
      <p:sp>
        <p:nvSpPr>
          <p:cNvPr id="22" name="Rectangle: Rounded Corners 21">
            <a:extLst>
              <a:ext uri="{FF2B5EF4-FFF2-40B4-BE49-F238E27FC236}">
                <a16:creationId xmlns:a16="http://schemas.microsoft.com/office/drawing/2014/main" id="{E0F911B2-F921-4BCA-8549-185796CDF953}"/>
              </a:ext>
            </a:extLst>
          </p:cNvPr>
          <p:cNvSpPr/>
          <p:nvPr/>
        </p:nvSpPr>
        <p:spPr>
          <a:xfrm>
            <a:off x="5046933" y="506005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23" name="Group 22">
            <a:extLst>
              <a:ext uri="{FF2B5EF4-FFF2-40B4-BE49-F238E27FC236}">
                <a16:creationId xmlns:a16="http://schemas.microsoft.com/office/drawing/2014/main" id="{0BA8EF3E-6961-4FA8-A3F6-CCFC97656CE7}"/>
              </a:ext>
            </a:extLst>
          </p:cNvPr>
          <p:cNvGrpSpPr/>
          <p:nvPr/>
        </p:nvGrpSpPr>
        <p:grpSpPr>
          <a:xfrm>
            <a:off x="7274070" y="1836711"/>
            <a:ext cx="4092380" cy="1683237"/>
            <a:chOff x="6606632" y="2177460"/>
            <a:chExt cx="4092380" cy="1683237"/>
          </a:xfrm>
        </p:grpSpPr>
        <p:cxnSp>
          <p:nvCxnSpPr>
            <p:cNvPr id="24" name="Straight Arrow Connector 23">
              <a:extLst>
                <a:ext uri="{FF2B5EF4-FFF2-40B4-BE49-F238E27FC236}">
                  <a16:creationId xmlns:a16="http://schemas.microsoft.com/office/drawing/2014/main" id="{692D6410-F3B0-4B19-84B4-16F2D0193F09}"/>
                </a:ext>
              </a:extLst>
            </p:cNvPr>
            <p:cNvCxnSpPr>
              <a:cxnSpLocks/>
            </p:cNvCxnSpPr>
            <p:nvPr/>
          </p:nvCxnSpPr>
          <p:spPr>
            <a:xfrm flipH="1">
              <a:off x="6606632" y="2616965"/>
              <a:ext cx="2374186" cy="5457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E05E8B5E-2C44-42BF-9F0B-B0B1F8DE28B6}"/>
                </a:ext>
              </a:extLst>
            </p:cNvPr>
            <p:cNvSpPr/>
            <p:nvPr/>
          </p:nvSpPr>
          <p:spPr>
            <a:xfrm>
              <a:off x="8901385" y="217746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26" name="Straight Arrow Connector 25">
              <a:extLst>
                <a:ext uri="{FF2B5EF4-FFF2-40B4-BE49-F238E27FC236}">
                  <a16:creationId xmlns:a16="http://schemas.microsoft.com/office/drawing/2014/main" id="{8DA1ED3A-A99E-4B11-814E-C325E93EC31A}"/>
                </a:ext>
              </a:extLst>
            </p:cNvPr>
            <p:cNvCxnSpPr>
              <a:cxnSpLocks/>
            </p:cNvCxnSpPr>
            <p:nvPr/>
          </p:nvCxnSpPr>
          <p:spPr>
            <a:xfrm flipH="1">
              <a:off x="6606633" y="2639267"/>
              <a:ext cx="2294753" cy="122143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8" name="Group 27">
            <a:extLst>
              <a:ext uri="{FF2B5EF4-FFF2-40B4-BE49-F238E27FC236}">
                <a16:creationId xmlns:a16="http://schemas.microsoft.com/office/drawing/2014/main" id="{263AB628-FC3B-4932-8737-6D0D6FDE827E}"/>
              </a:ext>
            </a:extLst>
          </p:cNvPr>
          <p:cNvGrpSpPr/>
          <p:nvPr/>
        </p:nvGrpSpPr>
        <p:grpSpPr>
          <a:xfrm>
            <a:off x="609517" y="1836711"/>
            <a:ext cx="2867622" cy="1326076"/>
            <a:chOff x="321627" y="1944863"/>
            <a:chExt cx="2867622" cy="1326076"/>
          </a:xfrm>
        </p:grpSpPr>
        <p:sp>
          <p:nvSpPr>
            <p:cNvPr id="29" name="Rectangle: Rounded Corners 28">
              <a:extLst>
                <a:ext uri="{FF2B5EF4-FFF2-40B4-BE49-F238E27FC236}">
                  <a16:creationId xmlns:a16="http://schemas.microsoft.com/office/drawing/2014/main" id="{65F6D72D-1A74-4371-BE6A-0A6E3EA1F98C}"/>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34" name="Straight Arrow Connector 33">
              <a:extLst>
                <a:ext uri="{FF2B5EF4-FFF2-40B4-BE49-F238E27FC236}">
                  <a16:creationId xmlns:a16="http://schemas.microsoft.com/office/drawing/2014/main" id="{B23C8822-636E-41AB-B0AA-7270F943239D}"/>
                </a:ext>
              </a:extLst>
            </p:cNvPr>
            <p:cNvCxnSpPr>
              <a:cxnSpLocks/>
              <a:stCxn id="29"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a:extLst>
                <a:ext uri="{FF2B5EF4-FFF2-40B4-BE49-F238E27FC236}">
                  <a16:creationId xmlns:a16="http://schemas.microsoft.com/office/drawing/2014/main" id="{42D954D2-ECE7-42F0-AF44-03378B66D304}"/>
                </a:ext>
              </a:extLst>
            </p:cNvPr>
            <p:cNvCxnSpPr>
              <a:cxnSpLocks/>
              <a:stCxn id="29"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BBDA7B7A-7892-4CBA-AB40-4F5F9CB64ED6}"/>
                </a:ext>
              </a:extLst>
            </p:cNvPr>
            <p:cNvCxnSpPr>
              <a:cxnSpLocks/>
              <a:stCxn id="29" idx="3"/>
            </p:cNvCxnSpPr>
            <p:nvPr/>
          </p:nvCxnSpPr>
          <p:spPr>
            <a:xfrm>
              <a:off x="2119254" y="2368229"/>
              <a:ext cx="1030668" cy="9027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E952E698-C710-4ED0-8AF4-5CD0311C93E3}"/>
              </a:ext>
            </a:extLst>
          </p:cNvPr>
          <p:cNvGrpSpPr/>
          <p:nvPr/>
        </p:nvGrpSpPr>
        <p:grpSpPr>
          <a:xfrm>
            <a:off x="609517" y="3381231"/>
            <a:ext cx="6235043" cy="846731"/>
            <a:chOff x="321626" y="3654554"/>
            <a:chExt cx="6235043" cy="846731"/>
          </a:xfrm>
        </p:grpSpPr>
        <p:sp>
          <p:nvSpPr>
            <p:cNvPr id="38" name="Rectangle: Rounded Corners 37">
              <a:extLst>
                <a:ext uri="{FF2B5EF4-FFF2-40B4-BE49-F238E27FC236}">
                  <a16:creationId xmlns:a16="http://schemas.microsoft.com/office/drawing/2014/main" id="{ADD63611-551F-42F8-9DE0-B6BF7D7E6C57}"/>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39" name="Straight Arrow Connector 38">
              <a:extLst>
                <a:ext uri="{FF2B5EF4-FFF2-40B4-BE49-F238E27FC236}">
                  <a16:creationId xmlns:a16="http://schemas.microsoft.com/office/drawing/2014/main" id="{A9ABCA2B-4403-4D19-A71B-B17F3ECF596A}"/>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0" name="Rectangle 39">
              <a:extLst>
                <a:ext uri="{FF2B5EF4-FFF2-40B4-BE49-F238E27FC236}">
                  <a16:creationId xmlns:a16="http://schemas.microsoft.com/office/drawing/2014/main" id="{379E5993-FD65-40A9-859C-D591B824B5F9}"/>
                </a:ext>
              </a:extLst>
            </p:cNvPr>
            <p:cNvSpPr/>
            <p:nvPr/>
          </p:nvSpPr>
          <p:spPr>
            <a:xfrm>
              <a:off x="3189248" y="3988393"/>
              <a:ext cx="3367421"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WindowManageProducts.xaml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818C3231-FF9F-499C-9213-02DDE0A93BF7}"/>
              </a:ext>
            </a:extLst>
          </p:cNvPr>
          <p:cNvSpPr txBox="1"/>
          <p:nvPr/>
        </p:nvSpPr>
        <p:spPr>
          <a:xfrm>
            <a:off x="602226" y="1850295"/>
            <a:ext cx="1098754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="ManageProductsApp.WindowManageProducts"</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="clr-namespace:Demo_JSON_Serialization"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="Manage Products"</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="430"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="420"</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Loaded</a:t>
            </a:r>
            <a:r>
              <a:rPr lang="en-US" sz="1800">
                <a:solidFill>
                  <a:srgbClr val="0000FF"/>
                </a:solidFill>
                <a:latin typeface="Consolas" panose="020B0609020204030204" pitchFamily="49" charset="0"/>
              </a:rPr>
              <a:t>="Window_Loaded"</a:t>
            </a:r>
            <a:r>
              <a:rPr lang="en-US" sz="1800">
                <a:solidFill>
                  <a:srgbClr val="FF0000"/>
                </a:solidFill>
                <a:latin typeface="Consolas" panose="020B0609020204030204" pitchFamily="49" charset="0"/>
              </a:rPr>
              <a:t> WindowStartupLocation</a:t>
            </a:r>
            <a:r>
              <a:rPr lang="en-US" sz="1800">
                <a:solidFill>
                  <a:srgbClr val="0000FF"/>
                </a:solidFill>
                <a:latin typeface="Consolas" panose="020B0609020204030204" pitchFamily="49" charset="0"/>
              </a:rPr>
              <a:t>="CenterScreen"</a:t>
            </a:r>
            <a:r>
              <a:rPr lang="en-US" sz="1800">
                <a:solidFill>
                  <a:srgbClr val="FF0000"/>
                </a:solidFill>
                <a:latin typeface="Consolas" panose="020B0609020204030204" pitchFamily="49" charset="0"/>
              </a:rPr>
              <a:t>        </a:t>
            </a:r>
          </a:p>
          <a:p>
            <a:r>
              <a:rPr lang="en-US">
                <a:solidFill>
                  <a:srgbClr val="FF0000"/>
                </a:solidFill>
                <a:latin typeface="Consolas" panose="020B0609020204030204" pitchFamily="49" charset="0"/>
              </a:rPr>
              <a:t>        </a:t>
            </a:r>
            <a:r>
              <a:rPr lang="en-US" sz="1800">
                <a:solidFill>
                  <a:srgbClr val="FF0000"/>
                </a:solidFill>
                <a:latin typeface="Consolas" panose="020B0609020204030204" pitchFamily="49" charset="0"/>
              </a:rPr>
              <a:t>ResizeMode</a:t>
            </a:r>
            <a:r>
              <a:rPr lang="en-US" sz="1800">
                <a:solidFill>
                  <a:srgbClr val="0000FF"/>
                </a:solidFill>
                <a:latin typeface="Consolas" panose="020B0609020204030204" pitchFamily="49" charset="0"/>
              </a:rPr>
              <a:t>="NoResize"&gt;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12" name="Rectangle 11">
            <a:extLst>
              <a:ext uri="{FF2B5EF4-FFF2-40B4-BE49-F238E27FC236}">
                <a16:creationId xmlns:a16="http://schemas.microsoft.com/office/drawing/2014/main" id="{8D6FB304-C2A7-4C60-8C2D-3FA09D30C8FB}"/>
              </a:ext>
            </a:extLst>
          </p:cNvPr>
          <p:cNvSpPr/>
          <p:nvPr/>
        </p:nvSpPr>
        <p:spPr>
          <a:xfrm>
            <a:off x="1557095" y="3812256"/>
            <a:ext cx="7626234" cy="8467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D22515D-125E-42CA-AA67-EAAC91F7BFED}"/>
              </a:ext>
            </a:extLst>
          </p:cNvPr>
          <p:cNvSpPr/>
          <p:nvPr/>
        </p:nvSpPr>
        <p:spPr>
          <a:xfrm>
            <a:off x="1557095" y="4903023"/>
            <a:ext cx="1431911" cy="5735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3989EDD-21D1-4008-B540-F432B5945072}"/>
              </a:ext>
            </a:extLst>
          </p:cNvPr>
          <p:cNvGrpSpPr/>
          <p:nvPr/>
        </p:nvGrpSpPr>
        <p:grpSpPr>
          <a:xfrm>
            <a:off x="2989006" y="4988491"/>
            <a:ext cx="3590283" cy="846731"/>
            <a:chOff x="3264310" y="4903023"/>
            <a:chExt cx="3590283" cy="846731"/>
          </a:xfrm>
        </p:grpSpPr>
        <p:cxnSp>
          <p:nvCxnSpPr>
            <p:cNvPr id="15" name="Straight Arrow Connector 14">
              <a:extLst>
                <a:ext uri="{FF2B5EF4-FFF2-40B4-BE49-F238E27FC236}">
                  <a16:creationId xmlns:a16="http://schemas.microsoft.com/office/drawing/2014/main" id="{3BC3EB8A-56F8-441D-94C5-93E4F98476C4}"/>
                </a:ext>
              </a:extLst>
            </p:cNvPr>
            <p:cNvCxnSpPr>
              <a:cxnSpLocks/>
            </p:cNvCxnSpPr>
            <p:nvPr/>
          </p:nvCxnSpPr>
          <p:spPr>
            <a:xfrm flipH="1" flipV="1">
              <a:off x="3264310" y="5189795"/>
              <a:ext cx="1792656" cy="8083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ectangle: Rounded Corners 15">
              <a:extLst>
                <a:ext uri="{FF2B5EF4-FFF2-40B4-BE49-F238E27FC236}">
                  <a16:creationId xmlns:a16="http://schemas.microsoft.com/office/drawing/2014/main" id="{0047ECF2-6B87-402B-9F4D-64CE2CF9E0DF}"/>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extLst>
      <p:ext uri="{BB962C8B-B14F-4D97-AF65-F5344CB8AC3E}">
        <p14:creationId xmlns:p14="http://schemas.microsoft.com/office/powerpoint/2010/main" val="427848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086DA4-4645-4812-B8E4-B4034E36287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1F3085E-DEEA-40E6-B507-84C0DAA4AA9D}"/>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extBox 5">
            <a:extLst>
              <a:ext uri="{FF2B5EF4-FFF2-40B4-BE49-F238E27FC236}">
                <a16:creationId xmlns:a16="http://schemas.microsoft.com/office/drawing/2014/main" id="{E5696C8A-7F61-4B38-9FDF-BA47D9116FA2}"/>
              </a:ext>
            </a:extLst>
          </p:cNvPr>
          <p:cNvSpPr txBox="1"/>
          <p:nvPr/>
        </p:nvSpPr>
        <p:spPr>
          <a:xfrm>
            <a:off x="188710" y="628048"/>
            <a:ext cx="409815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a:t>
            </a:r>
          </a:p>
        </p:txBody>
      </p:sp>
      <p:grpSp>
        <p:nvGrpSpPr>
          <p:cNvPr id="11" name="Group 10">
            <a:extLst>
              <a:ext uri="{FF2B5EF4-FFF2-40B4-BE49-F238E27FC236}">
                <a16:creationId xmlns:a16="http://schemas.microsoft.com/office/drawing/2014/main" id="{FFA63121-90EA-4821-8E8B-150B666DBD8C}"/>
              </a:ext>
            </a:extLst>
          </p:cNvPr>
          <p:cNvGrpSpPr/>
          <p:nvPr/>
        </p:nvGrpSpPr>
        <p:grpSpPr>
          <a:xfrm>
            <a:off x="511277" y="1030356"/>
            <a:ext cx="10917983" cy="5262979"/>
            <a:chOff x="511277" y="1030356"/>
            <a:chExt cx="10917983" cy="5262979"/>
          </a:xfrm>
        </p:grpSpPr>
        <p:sp>
          <p:nvSpPr>
            <p:cNvPr id="8" name="TextBox 7">
              <a:extLst>
                <a:ext uri="{FF2B5EF4-FFF2-40B4-BE49-F238E27FC236}">
                  <a16:creationId xmlns:a16="http://schemas.microsoft.com/office/drawing/2014/main" id="{D629CC32-5F51-4174-881A-683DA690ACEB}"/>
                </a:ext>
              </a:extLst>
            </p:cNvPr>
            <p:cNvSpPr txBox="1"/>
            <p:nvPr/>
          </p:nvSpPr>
          <p:spPr>
            <a:xfrm>
              <a:off x="511277" y="1030356"/>
              <a:ext cx="10917983" cy="5262979"/>
            </a:xfrm>
            <a:prstGeom prst="rect">
              <a:avLst/>
            </a:prstGeom>
            <a:noFill/>
          </p:spPr>
          <p:txBody>
            <a:bodyPr wrap="square">
              <a:spAutoFit/>
            </a:bodyPr>
            <a:lstStyle/>
            <a:p>
              <a:r>
                <a:rPr lang="en-US" sz="1600">
                  <a:solidFill>
                    <a:srgbClr val="0000FF"/>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 ="Vertical"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r>
                <a:rPr lang="en-US" sz="1600">
                  <a:solidFill>
                    <a:srgbClr val="FF0000"/>
                  </a:solidFill>
                  <a:latin typeface="Consolas" panose="020B0609020204030204" pitchFamily="49" charset="0"/>
                </a:rPr>
                <a:t> Foreground</a:t>
              </a:r>
              <a:r>
                <a:rPr lang="en-US" sz="1600">
                  <a:solidFill>
                    <a:srgbClr val="0000FF"/>
                  </a:solidFill>
                  <a:latin typeface="Consolas" panose="020B0609020204030204" pitchFamily="49" charset="0"/>
                </a:rPr>
                <a:t>="Red"</a:t>
              </a:r>
              <a:r>
                <a:rPr lang="en-US" sz="1600">
                  <a:solidFill>
                    <a:srgbClr val="FF0000"/>
                  </a:solidFill>
                  <a:latin typeface="Consolas" panose="020B0609020204030204" pitchFamily="49" charset="0"/>
                </a:rPr>
                <a:t> FontWeight</a:t>
              </a:r>
              <a:r>
                <a:rPr lang="en-US" sz="1600">
                  <a:solidFill>
                    <a:srgbClr val="0000FF"/>
                  </a:solidFill>
                  <a:latin typeface="Consolas" panose="020B0609020204030204" pitchFamily="49" charset="0"/>
                </a:rPr>
                <a:t>="DemiBold"</a:t>
              </a:r>
              <a:r>
                <a:rPr lang="en-US" sz="1600">
                  <a:solidFill>
                    <a:srgbClr val="000000"/>
                  </a:solidFill>
                  <a:latin typeface="Consolas" panose="020B0609020204030204" pitchFamily="49" charset="0"/>
                </a:rPr>
                <a:t> </a:t>
              </a: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 FontSize</a:t>
              </a:r>
              <a:r>
                <a:rPr lang="fr-FR" sz="1600">
                  <a:solidFill>
                    <a:srgbClr val="0000FF"/>
                  </a:solidFill>
                  <a:latin typeface="Consolas" panose="020B0609020204030204" pitchFamily="49" charset="0"/>
                </a:rPr>
                <a:t>="20"</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="Product Information"/&gt;</a:t>
              </a:r>
              <a:endParaRPr lang="fr-FR"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="lblProductID"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="ProductID"/&gt;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="txtProductID"</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="lbProductName"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 Name"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="txtProductName"</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p>
          </p:txBody>
        </p:sp>
        <p:sp>
          <p:nvSpPr>
            <p:cNvPr id="9" name="Rectangle 8">
              <a:extLst>
                <a:ext uri="{FF2B5EF4-FFF2-40B4-BE49-F238E27FC236}">
                  <a16:creationId xmlns:a16="http://schemas.microsoft.com/office/drawing/2014/main" id="{DD9BBE51-A298-4BCB-BD30-05D4215F55F0}"/>
                </a:ext>
              </a:extLst>
            </p:cNvPr>
            <p:cNvSpPr/>
            <p:nvPr/>
          </p:nvSpPr>
          <p:spPr>
            <a:xfrm>
              <a:off x="2357573" y="3999072"/>
              <a:ext cx="8172776" cy="985886"/>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F5AED4-6963-412E-9089-7A4D00F73EF6}"/>
                </a:ext>
              </a:extLst>
            </p:cNvPr>
            <p:cNvSpPr/>
            <p:nvPr/>
          </p:nvSpPr>
          <p:spPr>
            <a:xfrm>
              <a:off x="2377237" y="5465317"/>
              <a:ext cx="8497240" cy="79852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1021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1CF458-3875-428A-A2E2-7F00CA253B06}"/>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5B41997-0765-4195-BD23-3C94F159C756}"/>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E60E9819-9812-46EB-A3B0-64AC21108768}"/>
              </a:ext>
            </a:extLst>
          </p:cNvPr>
          <p:cNvSpPr txBox="1"/>
          <p:nvPr/>
        </p:nvSpPr>
        <p:spPr>
          <a:xfrm>
            <a:off x="188709" y="637880"/>
            <a:ext cx="4619265"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(cont.)  </a:t>
            </a:r>
          </a:p>
        </p:txBody>
      </p:sp>
      <p:grpSp>
        <p:nvGrpSpPr>
          <p:cNvPr id="11" name="Group 10">
            <a:extLst>
              <a:ext uri="{FF2B5EF4-FFF2-40B4-BE49-F238E27FC236}">
                <a16:creationId xmlns:a16="http://schemas.microsoft.com/office/drawing/2014/main" id="{01071E34-813F-4DAD-845C-3B0BB03133A9}"/>
              </a:ext>
            </a:extLst>
          </p:cNvPr>
          <p:cNvGrpSpPr/>
          <p:nvPr/>
        </p:nvGrpSpPr>
        <p:grpSpPr>
          <a:xfrm>
            <a:off x="838200" y="1276645"/>
            <a:ext cx="9979742" cy="5016758"/>
            <a:chOff x="838200" y="1276645"/>
            <a:chExt cx="9979742" cy="5016758"/>
          </a:xfrm>
        </p:grpSpPr>
        <p:sp>
          <p:nvSpPr>
            <p:cNvPr id="8" name="TextBox 7">
              <a:extLst>
                <a:ext uri="{FF2B5EF4-FFF2-40B4-BE49-F238E27FC236}">
                  <a16:creationId xmlns:a16="http://schemas.microsoft.com/office/drawing/2014/main" id="{FCAB5EC6-6B1E-411E-ABD6-F2912D338690}"/>
                </a:ext>
              </a:extLst>
            </p:cNvPr>
            <p:cNvSpPr txBox="1"/>
            <p:nvPr/>
          </p:nvSpPr>
          <p:spPr>
            <a:xfrm>
              <a:off x="838200" y="1276645"/>
              <a:ext cx="9979742" cy="5016758"/>
            </a:xfrm>
            <a:prstGeom prst="rect">
              <a:avLst/>
            </a:prstGeom>
            <a:noFill/>
          </p:spPr>
          <p:txBody>
            <a:bodyPr wrap="square">
              <a:spAutoFit/>
            </a:bodyPr>
            <a:lstStyle/>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="Horizontal"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="btnInsert"</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="Insert"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="btnInsert_Click"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="btnUpdate"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="Update"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="btnUpdate_Click"/&gt;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="btnDelete"</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="Delete"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="btnDelete_Click"/&gt;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FF0000"/>
                  </a:solidFill>
                  <a:latin typeface="Consolas" panose="020B0609020204030204" pitchFamily="49" charset="0"/>
                </a:rPr>
                <a:t> Grid.Row</a:t>
              </a:r>
              <a:r>
                <a:rPr lang="en-US" sz="1600">
                  <a:solidFill>
                    <a:srgbClr val="0000FF"/>
                  </a:solidFill>
                  <a:latin typeface="Consolas" panose="020B0609020204030204" pitchFamily="49" charset="0"/>
                </a:rPr>
                <a:t>="1"</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ID"</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="100"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Name"</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="200"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b="1">
                  <a:solidFill>
                    <a:srgbClr val="000000"/>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p>
          </p:txBody>
        </p:sp>
        <p:sp>
          <p:nvSpPr>
            <p:cNvPr id="9" name="Rectangle 8">
              <a:extLst>
                <a:ext uri="{FF2B5EF4-FFF2-40B4-BE49-F238E27FC236}">
                  <a16:creationId xmlns:a16="http://schemas.microsoft.com/office/drawing/2014/main" id="{BDF39A55-7DDF-412F-B06D-649A498F63C2}"/>
                </a:ext>
              </a:extLst>
            </p:cNvPr>
            <p:cNvSpPr/>
            <p:nvPr/>
          </p:nvSpPr>
          <p:spPr>
            <a:xfrm>
              <a:off x="2947509" y="1550838"/>
              <a:ext cx="7870433" cy="149716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F8BA858-8D50-4B91-9C15-01A444C92BFB}"/>
                </a:ext>
              </a:extLst>
            </p:cNvPr>
            <p:cNvSpPr/>
            <p:nvPr/>
          </p:nvSpPr>
          <p:spPr>
            <a:xfrm>
              <a:off x="3498115" y="4271406"/>
              <a:ext cx="7189550" cy="95935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Class</a:t>
            </a:r>
            <a:r>
              <a:rPr lang="en-US" sz="2300">
                <a:solidFill>
                  <a:srgbClr val="111111"/>
                </a:solidFill>
                <a:latin typeface="+mj-lt"/>
              </a:rPr>
              <a:t>, named </a:t>
            </a:r>
            <a:r>
              <a:rPr lang="en-US" sz="2300" b="1">
                <a:solidFill>
                  <a:srgbClr val="111111"/>
                </a:solidFill>
                <a:latin typeface="+mj-lt"/>
              </a:rPr>
              <a:t>ManageProducts.cs </a:t>
            </a:r>
            <a:r>
              <a:rPr lang="en-US" sz="2300">
                <a:solidFill>
                  <a:srgbClr val="111111"/>
                </a:solidFill>
                <a:latin typeface="+mj-lt"/>
              </a:rPr>
              <a:t>then</a:t>
            </a:r>
            <a:r>
              <a:rPr lang="en-US" sz="2300" b="1">
                <a:solidFill>
                  <a:srgbClr val="111111"/>
                </a:solidFill>
                <a:latin typeface="+mj-lt"/>
              </a:rPr>
              <a:t> </a:t>
            </a:r>
            <a:r>
              <a:rPr lang="en-US" sz="2300">
                <a:solidFill>
                  <a:srgbClr val="111111"/>
                </a:solidFill>
                <a:latin typeface="+mj-lt"/>
              </a:rPr>
              <a:t>write codes as follows:</a:t>
            </a:r>
            <a:endParaRPr lang="en-US" sz="2300" b="1">
              <a:solidFill>
                <a:srgbClr val="111111"/>
              </a:solidFill>
              <a:latin typeface="+mj-lt"/>
            </a:endParaRPr>
          </a:p>
        </p:txBody>
      </p:sp>
      <p:pic>
        <p:nvPicPr>
          <p:cNvPr id="13" name="Picture 12">
            <a:extLst>
              <a:ext uri="{FF2B5EF4-FFF2-40B4-BE49-F238E27FC236}">
                <a16:creationId xmlns:a16="http://schemas.microsoft.com/office/drawing/2014/main" id="{D4E5C502-1185-47DE-939F-3FF66D5136C1}"/>
              </a:ext>
            </a:extLst>
          </p:cNvPr>
          <p:cNvPicPr>
            <a:picLocks noChangeAspect="1"/>
          </p:cNvPicPr>
          <p:nvPr/>
        </p:nvPicPr>
        <p:blipFill>
          <a:blip r:embed="rId2"/>
          <a:stretch>
            <a:fillRect/>
          </a:stretch>
        </p:blipFill>
        <p:spPr>
          <a:xfrm>
            <a:off x="83108" y="1568489"/>
            <a:ext cx="2837073" cy="832725"/>
          </a:xfrm>
          <a:prstGeom prst="rect">
            <a:avLst/>
          </a:prstGeom>
        </p:spPr>
      </p:pic>
      <p:pic>
        <p:nvPicPr>
          <p:cNvPr id="15" name="Picture 14">
            <a:extLst>
              <a:ext uri="{FF2B5EF4-FFF2-40B4-BE49-F238E27FC236}">
                <a16:creationId xmlns:a16="http://schemas.microsoft.com/office/drawing/2014/main" id="{1FAD97DB-78E8-4E1B-8170-0D41E6318AF8}"/>
              </a:ext>
            </a:extLst>
          </p:cNvPr>
          <p:cNvPicPr>
            <a:picLocks noChangeAspect="1"/>
          </p:cNvPicPr>
          <p:nvPr/>
        </p:nvPicPr>
        <p:blipFill>
          <a:blip r:embed="rId3"/>
          <a:stretch>
            <a:fillRect/>
          </a:stretch>
        </p:blipFill>
        <p:spPr>
          <a:xfrm>
            <a:off x="83109" y="2568362"/>
            <a:ext cx="4632004" cy="3016361"/>
          </a:xfrm>
          <a:prstGeom prst="rect">
            <a:avLst/>
          </a:prstGeom>
        </p:spPr>
      </p:pic>
      <p:pic>
        <p:nvPicPr>
          <p:cNvPr id="18" name="Picture 17">
            <a:extLst>
              <a:ext uri="{FF2B5EF4-FFF2-40B4-BE49-F238E27FC236}">
                <a16:creationId xmlns:a16="http://schemas.microsoft.com/office/drawing/2014/main" id="{4F951B7C-BC2A-45A3-A076-8C1EE1F2BA93}"/>
              </a:ext>
            </a:extLst>
          </p:cNvPr>
          <p:cNvPicPr>
            <a:picLocks noChangeAspect="1"/>
          </p:cNvPicPr>
          <p:nvPr/>
        </p:nvPicPr>
        <p:blipFill>
          <a:blip r:embed="rId4"/>
          <a:stretch>
            <a:fillRect/>
          </a:stretch>
        </p:blipFill>
        <p:spPr>
          <a:xfrm>
            <a:off x="5279920" y="1241015"/>
            <a:ext cx="6848168" cy="5175774"/>
          </a:xfrm>
          <a:prstGeom prst="rect">
            <a:avLst/>
          </a:prstGeom>
        </p:spPr>
      </p:pic>
    </p:spTree>
    <p:extLst>
      <p:ext uri="{BB962C8B-B14F-4D97-AF65-F5344CB8AC3E}">
        <p14:creationId xmlns:p14="http://schemas.microsoft.com/office/powerpoint/2010/main" val="1712101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46</a:t>
            </a:fld>
            <a:endParaRPr lang="en-US" dirty="0"/>
          </a:p>
        </p:txBody>
      </p:sp>
      <p:pic>
        <p:nvPicPr>
          <p:cNvPr id="3" name="Picture 2">
            <a:extLst>
              <a:ext uri="{FF2B5EF4-FFF2-40B4-BE49-F238E27FC236}">
                <a16:creationId xmlns:a16="http://schemas.microsoft.com/office/drawing/2014/main" id="{F4E45B5E-149B-4D14-BE56-CCB826470BB7}"/>
              </a:ext>
            </a:extLst>
          </p:cNvPr>
          <p:cNvPicPr>
            <a:picLocks noChangeAspect="1"/>
          </p:cNvPicPr>
          <p:nvPr/>
        </p:nvPicPr>
        <p:blipFill>
          <a:blip r:embed="rId2"/>
          <a:stretch>
            <a:fillRect/>
          </a:stretch>
        </p:blipFill>
        <p:spPr>
          <a:xfrm>
            <a:off x="222468" y="645488"/>
            <a:ext cx="8105455" cy="2837286"/>
          </a:xfrm>
          <a:prstGeom prst="rect">
            <a:avLst/>
          </a:prstGeom>
        </p:spPr>
      </p:pic>
      <p:pic>
        <p:nvPicPr>
          <p:cNvPr id="8" name="Picture 7">
            <a:extLst>
              <a:ext uri="{FF2B5EF4-FFF2-40B4-BE49-F238E27FC236}">
                <a16:creationId xmlns:a16="http://schemas.microsoft.com/office/drawing/2014/main" id="{5EFF643E-7CBB-42BC-B30D-AE54E0F7C49A}"/>
              </a:ext>
            </a:extLst>
          </p:cNvPr>
          <p:cNvPicPr>
            <a:picLocks noChangeAspect="1"/>
          </p:cNvPicPr>
          <p:nvPr/>
        </p:nvPicPr>
        <p:blipFill>
          <a:blip r:embed="rId3"/>
          <a:stretch>
            <a:fillRect/>
          </a:stretch>
        </p:blipFill>
        <p:spPr>
          <a:xfrm>
            <a:off x="4781873" y="3067665"/>
            <a:ext cx="7360967" cy="3344211"/>
          </a:xfrm>
          <a:prstGeom prst="rect">
            <a:avLst/>
          </a:prstGeom>
        </p:spPr>
      </p:pic>
    </p:spTree>
    <p:extLst>
      <p:ext uri="{BB962C8B-B14F-4D97-AF65-F5344CB8AC3E}">
        <p14:creationId xmlns:p14="http://schemas.microsoft.com/office/powerpoint/2010/main" val="958533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47</a:t>
            </a:fld>
            <a:endParaRPr lang="en-US" dirty="0"/>
          </a:p>
        </p:txBody>
      </p:sp>
      <p:pic>
        <p:nvPicPr>
          <p:cNvPr id="6" name="Picture 5">
            <a:extLst>
              <a:ext uri="{FF2B5EF4-FFF2-40B4-BE49-F238E27FC236}">
                <a16:creationId xmlns:a16="http://schemas.microsoft.com/office/drawing/2014/main" id="{9F6A0A6A-4F0D-4A40-92D8-7766C1964F97}"/>
              </a:ext>
            </a:extLst>
          </p:cNvPr>
          <p:cNvPicPr>
            <a:picLocks noChangeAspect="1"/>
          </p:cNvPicPr>
          <p:nvPr/>
        </p:nvPicPr>
        <p:blipFill>
          <a:blip r:embed="rId2"/>
          <a:stretch>
            <a:fillRect/>
          </a:stretch>
        </p:blipFill>
        <p:spPr>
          <a:xfrm>
            <a:off x="231792" y="862248"/>
            <a:ext cx="9801921" cy="4310747"/>
          </a:xfrm>
          <a:prstGeom prst="rect">
            <a:avLst/>
          </a:prstGeom>
        </p:spPr>
      </p:pic>
      <p:sp>
        <p:nvSpPr>
          <p:cNvPr id="10" name="TextBox 9">
            <a:extLst>
              <a:ext uri="{FF2B5EF4-FFF2-40B4-BE49-F238E27FC236}">
                <a16:creationId xmlns:a16="http://schemas.microsoft.com/office/drawing/2014/main" id="{75DCDB99-1A1F-4DA5-8606-9E34D6BB12C2}"/>
              </a:ext>
            </a:extLst>
          </p:cNvPr>
          <p:cNvSpPr txBox="1"/>
          <p:nvPr/>
        </p:nvSpPr>
        <p:spPr>
          <a:xfrm>
            <a:off x="117988" y="5528701"/>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3.Write codes in </a:t>
            </a:r>
            <a:r>
              <a:rPr lang="en-US" sz="2400" b="1">
                <a:solidFill>
                  <a:srgbClr val="111111"/>
                </a:solidFill>
                <a:latin typeface="+mj-lt"/>
              </a:rPr>
              <a:t>WindowManageProducts.xaml</a:t>
            </a:r>
            <a:r>
              <a:rPr lang="en-US" sz="2400" b="1" kern="1200">
                <a:solidFill>
                  <a:schemeClr val="dk1"/>
                </a:solidFill>
                <a:latin typeface="+mn-lt"/>
                <a:ea typeface="+mn-ea"/>
                <a:cs typeface="+mn-cs"/>
              </a:rPr>
              <a:t>.cs</a:t>
            </a:r>
            <a:r>
              <a:rPr lang="en-US" sz="2300">
                <a:solidFill>
                  <a:srgbClr val="111111"/>
                </a:solidFill>
                <a:latin typeface="+mj-lt"/>
              </a:rPr>
              <a:t> as follows</a:t>
            </a:r>
            <a:endParaRPr lang="en-US" sz="2300" b="1">
              <a:solidFill>
                <a:srgbClr val="111111"/>
              </a:solidFill>
              <a:latin typeface="+mj-lt"/>
            </a:endParaRPr>
          </a:p>
        </p:txBody>
      </p:sp>
    </p:spTree>
    <p:extLst>
      <p:ext uri="{BB962C8B-B14F-4D97-AF65-F5344CB8AC3E}">
        <p14:creationId xmlns:p14="http://schemas.microsoft.com/office/powerpoint/2010/main" val="1011466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7EE05642-E340-4C47-ADEE-AA2D8F8DF1F4}"/>
              </a:ext>
            </a:extLst>
          </p:cNvPr>
          <p:cNvPicPr>
            <a:picLocks noChangeAspect="1"/>
          </p:cNvPicPr>
          <p:nvPr/>
        </p:nvPicPr>
        <p:blipFill>
          <a:blip r:embed="rId2"/>
          <a:stretch>
            <a:fillRect/>
          </a:stretch>
        </p:blipFill>
        <p:spPr>
          <a:xfrm>
            <a:off x="330885" y="754919"/>
            <a:ext cx="9493329" cy="2017777"/>
          </a:xfrm>
          <a:prstGeom prst="rect">
            <a:avLst/>
          </a:prstGeom>
        </p:spPr>
      </p:pic>
      <p:pic>
        <p:nvPicPr>
          <p:cNvPr id="8" name="Picture 7">
            <a:extLst>
              <a:ext uri="{FF2B5EF4-FFF2-40B4-BE49-F238E27FC236}">
                <a16:creationId xmlns:a16="http://schemas.microsoft.com/office/drawing/2014/main" id="{B80036D7-ED74-4912-9F5A-D968F3053D63}"/>
              </a:ext>
            </a:extLst>
          </p:cNvPr>
          <p:cNvPicPr>
            <a:picLocks noChangeAspect="1"/>
          </p:cNvPicPr>
          <p:nvPr/>
        </p:nvPicPr>
        <p:blipFill>
          <a:blip r:embed="rId3"/>
          <a:stretch>
            <a:fillRect/>
          </a:stretch>
        </p:blipFill>
        <p:spPr>
          <a:xfrm>
            <a:off x="291557" y="2802427"/>
            <a:ext cx="9366946" cy="3589781"/>
          </a:xfrm>
          <a:prstGeom prst="rect">
            <a:avLst/>
          </a:prstGeom>
        </p:spPr>
      </p:pic>
    </p:spTree>
    <p:extLst>
      <p:ext uri="{BB962C8B-B14F-4D97-AF65-F5344CB8AC3E}">
        <p14:creationId xmlns:p14="http://schemas.microsoft.com/office/powerpoint/2010/main" val="116503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49</a:t>
            </a:fld>
            <a:endParaRPr lang="en-US" dirty="0"/>
          </a:p>
        </p:txBody>
      </p:sp>
      <p:pic>
        <p:nvPicPr>
          <p:cNvPr id="3" name="Picture 2">
            <a:extLst>
              <a:ext uri="{FF2B5EF4-FFF2-40B4-BE49-F238E27FC236}">
                <a16:creationId xmlns:a16="http://schemas.microsoft.com/office/drawing/2014/main" id="{9453B12F-367F-4E75-B5CE-409E05472B8D}"/>
              </a:ext>
            </a:extLst>
          </p:cNvPr>
          <p:cNvPicPr>
            <a:picLocks noChangeAspect="1"/>
          </p:cNvPicPr>
          <p:nvPr/>
        </p:nvPicPr>
        <p:blipFill>
          <a:blip r:embed="rId2"/>
          <a:stretch>
            <a:fillRect/>
          </a:stretch>
        </p:blipFill>
        <p:spPr>
          <a:xfrm>
            <a:off x="2411382" y="485390"/>
            <a:ext cx="8004507" cy="3065719"/>
          </a:xfrm>
          <a:prstGeom prst="rect">
            <a:avLst/>
          </a:prstGeom>
        </p:spPr>
      </p:pic>
      <p:pic>
        <p:nvPicPr>
          <p:cNvPr id="7" name="Picture 6">
            <a:extLst>
              <a:ext uri="{FF2B5EF4-FFF2-40B4-BE49-F238E27FC236}">
                <a16:creationId xmlns:a16="http://schemas.microsoft.com/office/drawing/2014/main" id="{1E4CBF4B-C173-4FC8-BB1C-B6CD68BB02C2}"/>
              </a:ext>
            </a:extLst>
          </p:cNvPr>
          <p:cNvPicPr>
            <a:picLocks noChangeAspect="1"/>
          </p:cNvPicPr>
          <p:nvPr/>
        </p:nvPicPr>
        <p:blipFill>
          <a:blip r:embed="rId3"/>
          <a:stretch>
            <a:fillRect/>
          </a:stretch>
        </p:blipFill>
        <p:spPr>
          <a:xfrm>
            <a:off x="2303228" y="3551110"/>
            <a:ext cx="6414026" cy="2909926"/>
          </a:xfrm>
          <a:prstGeom prst="rect">
            <a:avLst/>
          </a:prstGeom>
        </p:spPr>
      </p:pic>
    </p:spTree>
    <p:extLst>
      <p:ext uri="{BB962C8B-B14F-4D97-AF65-F5344CB8AC3E}">
        <p14:creationId xmlns:p14="http://schemas.microsoft.com/office/powerpoint/2010/main" val="16425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717" y="1444405"/>
            <a:ext cx="1225505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XmlSerializer: </a:t>
            </a:r>
            <a:r>
              <a:rPr lang="en-US" sz="2600">
                <a:solidFill>
                  <a:srgbClr val="111111"/>
                </a:solidFill>
                <a:latin typeface="+mj-lt"/>
              </a:rPr>
              <a:t>Serializes and deserializes objects into and from XML documents. The XmlSerializer enables us to control how objects are encoded into XML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JsonSerializer: </a:t>
            </a:r>
            <a:r>
              <a:rPr lang="en-US" sz="2600">
                <a:solidFill>
                  <a:srgbClr val="111111"/>
                </a:solidFill>
                <a:latin typeface="+mj-lt"/>
              </a:rPr>
              <a:t>Provides functionality to serialize objects or value types to JSON and to deserialize JSON into objects or value types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The Data Contract Serializer: </a:t>
            </a:r>
            <a:r>
              <a:rPr lang="en-US" sz="2600">
                <a:solidFill>
                  <a:srgbClr val="111111"/>
                </a:solidFill>
                <a:latin typeface="+mj-lt"/>
              </a:rPr>
              <a:t>Serializes and deserializes an instance of a type into an XML stream or document using a supplied </a:t>
            </a:r>
            <a:r>
              <a:rPr lang="en-US" sz="2600" i="1">
                <a:solidFill>
                  <a:srgbClr val="111111"/>
                </a:solidFill>
                <a:latin typeface="+mj-lt"/>
              </a:rPr>
              <a:t>Data Contract </a:t>
            </a:r>
            <a:r>
              <a:rPr lang="en-US" sz="2600">
                <a:solidFill>
                  <a:srgbClr val="111111"/>
                </a:solidFill>
                <a:latin typeface="+mj-lt"/>
              </a:rPr>
              <a:t>(classes)</a:t>
            </a:r>
          </a:p>
        </p:txBody>
      </p:sp>
    </p:spTree>
    <p:extLst>
      <p:ext uri="{BB962C8B-B14F-4D97-AF65-F5344CB8AC3E}">
        <p14:creationId xmlns:p14="http://schemas.microsoft.com/office/powerpoint/2010/main" val="4241085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8" name="TextBox 7">
            <a:extLst>
              <a:ext uri="{FF2B5EF4-FFF2-40B4-BE49-F238E27FC236}">
                <a16:creationId xmlns:a16="http://schemas.microsoft.com/office/drawing/2014/main" id="{57C4A793-BE87-4404-B411-F34F859468AA}"/>
              </a:ext>
            </a:extLst>
          </p:cNvPr>
          <p:cNvSpPr txBox="1"/>
          <p:nvPr/>
        </p:nvSpPr>
        <p:spPr>
          <a:xfrm>
            <a:off x="156117" y="574714"/>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Press </a:t>
            </a:r>
            <a:r>
              <a:rPr lang="en-US" sz="2300" b="1">
                <a:solidFill>
                  <a:srgbClr val="111111"/>
                </a:solidFill>
                <a:latin typeface="+mj-lt"/>
              </a:rPr>
              <a:t>Ctrl+F5 </a:t>
            </a:r>
            <a:r>
              <a:rPr lang="en-US" sz="2300">
                <a:solidFill>
                  <a:srgbClr val="111111"/>
                </a:solidFill>
                <a:latin typeface="+mj-lt"/>
              </a:rPr>
              <a:t>to run project and view the output</a:t>
            </a:r>
            <a:endParaRPr lang="en-US" sz="2300" b="1">
              <a:solidFill>
                <a:srgbClr val="111111"/>
              </a:solidFill>
              <a:latin typeface="+mj-lt"/>
            </a:endParaRPr>
          </a:p>
        </p:txBody>
      </p:sp>
      <p:pic>
        <p:nvPicPr>
          <p:cNvPr id="12" name="Picture 11">
            <a:extLst>
              <a:ext uri="{FF2B5EF4-FFF2-40B4-BE49-F238E27FC236}">
                <a16:creationId xmlns:a16="http://schemas.microsoft.com/office/drawing/2014/main" id="{AECDE767-AE9B-47D4-AF6A-15C0EEB6DF85}"/>
              </a:ext>
            </a:extLst>
          </p:cNvPr>
          <p:cNvPicPr>
            <a:picLocks noChangeAspect="1"/>
          </p:cNvPicPr>
          <p:nvPr/>
        </p:nvPicPr>
        <p:blipFill>
          <a:blip r:embed="rId2"/>
          <a:stretch>
            <a:fillRect/>
          </a:stretch>
        </p:blipFill>
        <p:spPr>
          <a:xfrm>
            <a:off x="1026925" y="1229315"/>
            <a:ext cx="4848225" cy="5048250"/>
          </a:xfrm>
          <a:prstGeom prst="rect">
            <a:avLst/>
          </a:prstGeom>
        </p:spPr>
      </p:pic>
      <p:pic>
        <p:nvPicPr>
          <p:cNvPr id="14" name="Picture 13">
            <a:extLst>
              <a:ext uri="{FF2B5EF4-FFF2-40B4-BE49-F238E27FC236}">
                <a16:creationId xmlns:a16="http://schemas.microsoft.com/office/drawing/2014/main" id="{271237CD-01E2-47E3-BC1D-45E366DD11BA}"/>
              </a:ext>
            </a:extLst>
          </p:cNvPr>
          <p:cNvPicPr>
            <a:picLocks noChangeAspect="1"/>
          </p:cNvPicPr>
          <p:nvPr/>
        </p:nvPicPr>
        <p:blipFill>
          <a:blip r:embed="rId3"/>
          <a:stretch>
            <a:fillRect/>
          </a:stretch>
        </p:blipFill>
        <p:spPr>
          <a:xfrm>
            <a:off x="6402328" y="1229315"/>
            <a:ext cx="4567463" cy="5048249"/>
          </a:xfrm>
          <a:prstGeom prst="rect">
            <a:avLst/>
          </a:prstGeom>
        </p:spPr>
      </p:pic>
    </p:spTree>
    <p:extLst>
      <p:ext uri="{BB962C8B-B14F-4D97-AF65-F5344CB8AC3E}">
        <p14:creationId xmlns:p14="http://schemas.microsoft.com/office/powerpoint/2010/main" val="639678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fontScale="92500" lnSpcReduction="10000"/>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Serialization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Understanding Serialization Engines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how serialization works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use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XML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JSON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using XML with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XML Serialization in .NET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JSON Serialization in .NET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03092"/>
            <a:ext cx="12255053" cy="4769511"/>
          </a:xfrm>
          <a:prstGeom prst="rect">
            <a:avLst/>
          </a:prstGeom>
          <a:noFill/>
        </p:spPr>
        <p:txBody>
          <a:bodyPr wrap="square">
            <a:spAutoFit/>
          </a:bodyPr>
          <a:lstStyle/>
          <a:p>
            <a:pPr marL="342900" indent="-342900" algn="just">
              <a:lnSpc>
                <a:spcPct val="200000"/>
              </a:lnSpc>
              <a:buClr>
                <a:srgbClr val="973735"/>
              </a:buClr>
              <a:buSzPct val="50000"/>
              <a:buFont typeface="Wingdings" pitchFamily="2" charset="2"/>
              <a:buChar char="u"/>
              <a:tabLst>
                <a:tab pos="241300" algn="l"/>
              </a:tabLst>
              <a:defRPr/>
            </a:pPr>
            <a:r>
              <a:rPr lang="en-US" sz="2600" b="1"/>
              <a:t>The Binary Serializer: </a:t>
            </a:r>
            <a:r>
              <a:rPr lang="en-US" sz="2600"/>
              <a:t>Serialization can be defined as the process of storing the state of an object to a storage medium. During this process, the public and private fields of the object and the name of the class, including the assembly containing the class, are converted to a stream of bytes, which is then written to a data stream. When the object is subsequently deserialized, an exact clone of the original object is created</a:t>
            </a:r>
            <a:endParaRPr lang="en-US" sz="2600">
              <a:solidFill>
                <a:srgbClr val="111111"/>
              </a:solidFill>
              <a:latin typeface="+mj-lt"/>
            </a:endParaRPr>
          </a:p>
        </p:txBody>
      </p:sp>
    </p:spTree>
    <p:extLst>
      <p:ext uri="{BB962C8B-B14F-4D97-AF65-F5344CB8AC3E}">
        <p14:creationId xmlns:p14="http://schemas.microsoft.com/office/powerpoint/2010/main" val="260385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How Serialization Works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80854"/>
            <a:ext cx="12255053" cy="16927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object is serialized to a stream that carries the data. The stream may also have information about the object's type, such as its version, culture, and assembly name. From that stream, the object can be stored in a database, a file, or memory</a:t>
            </a:r>
            <a:endParaRPr lang="en-US" sz="2600" dirty="0">
              <a:solidFill>
                <a:srgbClr val="111111"/>
              </a:solidFill>
              <a:latin typeface="+mj-lt"/>
            </a:endParaRPr>
          </a:p>
        </p:txBody>
      </p:sp>
      <p:pic>
        <p:nvPicPr>
          <p:cNvPr id="10" name="Picture 9">
            <a:extLst>
              <a:ext uri="{FF2B5EF4-FFF2-40B4-BE49-F238E27FC236}">
                <a16:creationId xmlns:a16="http://schemas.microsoft.com/office/drawing/2014/main" id="{48BACD1D-9FA1-4B77-94F7-34D4D7BFA3F6}"/>
              </a:ext>
            </a:extLst>
          </p:cNvPr>
          <p:cNvPicPr>
            <a:picLocks noChangeAspect="1"/>
          </p:cNvPicPr>
          <p:nvPr/>
        </p:nvPicPr>
        <p:blipFill>
          <a:blip r:embed="rId3"/>
          <a:stretch>
            <a:fillRect/>
          </a:stretch>
        </p:blipFill>
        <p:spPr>
          <a:xfrm>
            <a:off x="3403920" y="2916267"/>
            <a:ext cx="5130480" cy="3477805"/>
          </a:xfrm>
          <a:prstGeom prst="rect">
            <a:avLst/>
          </a:prstGeom>
        </p:spPr>
      </p:pic>
    </p:spTree>
    <p:extLst>
      <p:ext uri="{BB962C8B-B14F-4D97-AF65-F5344CB8AC3E}">
        <p14:creationId xmlns:p14="http://schemas.microsoft.com/office/powerpoint/2010/main" val="325743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Uses for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803" y="1556351"/>
            <a:ext cx="12135037" cy="4579267"/>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Serialization allows the developer to save the state of an object and re-create it as needed, providing storage of objects as well as data exchange. Through serialization, a developer can perform actions such as:</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Sending the object to a remote application by using a web service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from one domain to another</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through a firewall as a JSON or XML string</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Maintaining security or user-specific information across applications</a:t>
            </a:r>
            <a:endParaRPr lang="en-US" sz="2300" dirty="0"/>
          </a:p>
        </p:txBody>
      </p:sp>
    </p:spTree>
    <p:extLst>
      <p:ext uri="{BB962C8B-B14F-4D97-AF65-F5344CB8AC3E}">
        <p14:creationId xmlns:p14="http://schemas.microsoft.com/office/powerpoint/2010/main" val="157981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XML Serialization</a:t>
            </a:r>
            <a:endParaRPr lang="en-US" sz="4400" dirty="0">
              <a:solidFill>
                <a:schemeClr val="accent2"/>
              </a:solidFill>
            </a:endParaRPr>
          </a:p>
        </p:txBody>
      </p:sp>
    </p:spTree>
    <p:extLst>
      <p:ext uri="{BB962C8B-B14F-4D97-AF65-F5344CB8AC3E}">
        <p14:creationId xmlns:p14="http://schemas.microsoft.com/office/powerpoint/2010/main" val="317813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3423</Words>
  <Application>Microsoft Office PowerPoint</Application>
  <PresentationFormat>Widescreen</PresentationFormat>
  <Paragraphs>481</Paragraphs>
  <Slides>51</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Consolas</vt:lpstr>
      <vt:lpstr>굴림</vt:lpstr>
      <vt:lpstr>Wingdings</vt:lpstr>
      <vt:lpstr>Office Theme</vt:lpstr>
      <vt:lpstr> Working with XML and JSON Serializing</vt:lpstr>
      <vt:lpstr>Objectives </vt:lpstr>
      <vt:lpstr> Overview .NET Serialization</vt:lpstr>
      <vt:lpstr>Understanding Serialization in .NET</vt:lpstr>
      <vt:lpstr>Understanding Serialization Engines</vt:lpstr>
      <vt:lpstr>Understanding Serialization Engines</vt:lpstr>
      <vt:lpstr>How Serialization Works</vt:lpstr>
      <vt:lpstr>Uses for Serialization</vt:lpstr>
      <vt:lpstr> Overview XML Serialization</vt:lpstr>
      <vt:lpstr>What is the XML?</vt:lpstr>
      <vt:lpstr>What is the XML?</vt:lpstr>
      <vt:lpstr>XmlDataProvider in WPF Application Demonstration</vt:lpstr>
      <vt:lpstr>PowerPoint Presentation</vt:lpstr>
      <vt:lpstr>PowerPoint Presentation</vt:lpstr>
      <vt:lpstr>PowerPoint Presentation</vt:lpstr>
      <vt:lpstr>PowerPoint Presentation</vt:lpstr>
      <vt:lpstr>Understanding XmlSerializer</vt:lpstr>
      <vt:lpstr>Understanding XmlSerializer</vt:lpstr>
      <vt:lpstr>Serializing as XML Demonstration</vt:lpstr>
      <vt:lpstr>XmlSerializer Demo-01</vt:lpstr>
      <vt:lpstr>XmlSerializer Demo-02</vt:lpstr>
      <vt:lpstr>PowerPoint Presentation</vt:lpstr>
      <vt:lpstr>PowerPoint Presentation</vt:lpstr>
      <vt:lpstr> Overview JSON Serialization</vt:lpstr>
      <vt:lpstr>What is the JSON?</vt:lpstr>
      <vt:lpstr>JSON Syntax Rules</vt:lpstr>
      <vt:lpstr>JSON Data Types</vt:lpstr>
      <vt:lpstr>JSON Data Types</vt:lpstr>
      <vt:lpstr>JSON Data Types</vt:lpstr>
      <vt:lpstr>JSON Data Types</vt:lpstr>
      <vt:lpstr>Understanding JSON Serialization</vt:lpstr>
      <vt:lpstr>Understanding JSON Serialization</vt:lpstr>
      <vt:lpstr>Controlling Serialization with Attributes</vt:lpstr>
      <vt:lpstr>Controlling Serialization with Attributes Demo</vt:lpstr>
      <vt:lpstr>JSON Serialization Options</vt:lpstr>
      <vt:lpstr>JSON Serialization Options</vt:lpstr>
      <vt:lpstr>JSON Serialization Options Demo</vt:lpstr>
      <vt:lpstr>Json Serialization Behavior</vt:lpstr>
      <vt:lpstr>Json Deserialization Behavior </vt:lpstr>
      <vt:lpstr>Serializing as Json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494</cp:revision>
  <dcterms:created xsi:type="dcterms:W3CDTF">2021-01-25T08:25:31Z</dcterms:created>
  <dcterms:modified xsi:type="dcterms:W3CDTF">2025-01-07T02:26:44Z</dcterms:modified>
</cp:coreProperties>
</file>