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78" r:id="rId3"/>
    <p:sldId id="442" r:id="rId4"/>
    <p:sldId id="463" r:id="rId5"/>
    <p:sldId id="468" r:id="rId6"/>
    <p:sldId id="466" r:id="rId7"/>
    <p:sldId id="464" r:id="rId8"/>
    <p:sldId id="469" r:id="rId9"/>
    <p:sldId id="475" r:id="rId10"/>
    <p:sldId id="477" r:id="rId11"/>
    <p:sldId id="476" r:id="rId12"/>
    <p:sldId id="470" r:id="rId13"/>
    <p:sldId id="472" r:id="rId14"/>
    <p:sldId id="474" r:id="rId15"/>
    <p:sldId id="473" r:id="rId16"/>
    <p:sldId id="462" r:id="rId17"/>
    <p:sldId id="495" r:id="rId18"/>
    <p:sldId id="478" r:id="rId19"/>
    <p:sldId id="479" r:id="rId20"/>
    <p:sldId id="481" r:id="rId21"/>
    <p:sldId id="482" r:id="rId22"/>
    <p:sldId id="483" r:id="rId23"/>
    <p:sldId id="484" r:id="rId24"/>
    <p:sldId id="485" r:id="rId25"/>
    <p:sldId id="486" r:id="rId26"/>
    <p:sldId id="487" r:id="rId27"/>
    <p:sldId id="488" r:id="rId28"/>
    <p:sldId id="489" r:id="rId29"/>
    <p:sldId id="490" r:id="rId30"/>
    <p:sldId id="491" r:id="rId31"/>
    <p:sldId id="493" r:id="rId32"/>
    <p:sldId id="494" r:id="rId33"/>
    <p:sldId id="492" r:id="rId34"/>
    <p:sldId id="266"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A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6374" autoAdjust="0"/>
    <p:restoredTop sz="92238" autoAdjust="0"/>
  </p:normalViewPr>
  <p:slideViewPr>
    <p:cSldViewPr snapToGrid="0">
      <p:cViewPr varScale="1">
        <p:scale>
          <a:sx n="68" d="100"/>
          <a:sy n="68" d="100"/>
        </p:scale>
        <p:origin x="94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7A13E-60FF-453F-B712-D9BBD0C85FA1}" type="datetimeFigureOut">
              <a:rPr lang="en-US" smtClean="0"/>
              <a:t>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6C0E5-5FD0-48D4-A8DC-243893429241}" type="slidenum">
              <a:rPr lang="en-US" smtClean="0"/>
              <a:t>‹#›</a:t>
            </a:fld>
            <a:endParaRPr lang="en-US"/>
          </a:p>
        </p:txBody>
      </p:sp>
    </p:spTree>
    <p:extLst>
      <p:ext uri="{BB962C8B-B14F-4D97-AF65-F5344CB8AC3E}">
        <p14:creationId xmlns:p14="http://schemas.microsoft.com/office/powerpoint/2010/main" val="429129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a:t>
            </a:fld>
            <a:endParaRPr lang="en-US"/>
          </a:p>
        </p:txBody>
      </p:sp>
    </p:spTree>
    <p:extLst>
      <p:ext uri="{BB962C8B-B14F-4D97-AF65-F5344CB8AC3E}">
        <p14:creationId xmlns:p14="http://schemas.microsoft.com/office/powerpoint/2010/main" val="22628004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12</a:t>
            </a:fld>
            <a:endParaRPr lang="en-US"/>
          </a:p>
        </p:txBody>
      </p:sp>
    </p:spTree>
    <p:extLst>
      <p:ext uri="{BB962C8B-B14F-4D97-AF65-F5344CB8AC3E}">
        <p14:creationId xmlns:p14="http://schemas.microsoft.com/office/powerpoint/2010/main" val="17041421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16</a:t>
            </a:fld>
            <a:endParaRPr lang="en-US"/>
          </a:p>
        </p:txBody>
      </p:sp>
    </p:spTree>
    <p:extLst>
      <p:ext uri="{BB962C8B-B14F-4D97-AF65-F5344CB8AC3E}">
        <p14:creationId xmlns:p14="http://schemas.microsoft.com/office/powerpoint/2010/main" val="5161631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17</a:t>
            </a:fld>
            <a:endParaRPr lang="en-US"/>
          </a:p>
        </p:txBody>
      </p:sp>
    </p:spTree>
    <p:extLst>
      <p:ext uri="{BB962C8B-B14F-4D97-AF65-F5344CB8AC3E}">
        <p14:creationId xmlns:p14="http://schemas.microsoft.com/office/powerpoint/2010/main" val="2553615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18</a:t>
            </a:fld>
            <a:endParaRPr lang="en-US"/>
          </a:p>
        </p:txBody>
      </p:sp>
    </p:spTree>
    <p:extLst>
      <p:ext uri="{BB962C8B-B14F-4D97-AF65-F5344CB8AC3E}">
        <p14:creationId xmlns:p14="http://schemas.microsoft.com/office/powerpoint/2010/main" val="38207405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a:t>
            </a:fld>
            <a:endParaRPr lang="en-US"/>
          </a:p>
        </p:txBody>
      </p:sp>
    </p:spTree>
    <p:extLst>
      <p:ext uri="{BB962C8B-B14F-4D97-AF65-F5344CB8AC3E}">
        <p14:creationId xmlns:p14="http://schemas.microsoft.com/office/powerpoint/2010/main" val="2886006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3</a:t>
            </a:fld>
            <a:endParaRPr lang="en-US"/>
          </a:p>
        </p:txBody>
      </p:sp>
    </p:spTree>
    <p:extLst>
      <p:ext uri="{BB962C8B-B14F-4D97-AF65-F5344CB8AC3E}">
        <p14:creationId xmlns:p14="http://schemas.microsoft.com/office/powerpoint/2010/main" val="4089558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4</a:t>
            </a:fld>
            <a:endParaRPr lang="en-US"/>
          </a:p>
        </p:txBody>
      </p:sp>
    </p:spTree>
    <p:extLst>
      <p:ext uri="{BB962C8B-B14F-4D97-AF65-F5344CB8AC3E}">
        <p14:creationId xmlns:p14="http://schemas.microsoft.com/office/powerpoint/2010/main" val="13332793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6</a:t>
            </a:fld>
            <a:endParaRPr lang="en-US"/>
          </a:p>
        </p:txBody>
      </p:sp>
    </p:spTree>
    <p:extLst>
      <p:ext uri="{BB962C8B-B14F-4D97-AF65-F5344CB8AC3E}">
        <p14:creationId xmlns:p14="http://schemas.microsoft.com/office/powerpoint/2010/main" val="23152415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7</a:t>
            </a:fld>
            <a:endParaRPr lang="en-US"/>
          </a:p>
        </p:txBody>
      </p:sp>
    </p:spTree>
    <p:extLst>
      <p:ext uri="{BB962C8B-B14F-4D97-AF65-F5344CB8AC3E}">
        <p14:creationId xmlns:p14="http://schemas.microsoft.com/office/powerpoint/2010/main" val="3734026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a:solidFill>
                  <a:srgbClr val="222222"/>
                </a:solidFill>
                <a:effectLst/>
                <a:latin typeface="Google Sans"/>
              </a:rPr>
              <a:t>Obtain</a:t>
            </a:r>
            <a:r>
              <a:rPr lang="en-US" b="0" i="0">
                <a:solidFill>
                  <a:srgbClr val="222222"/>
                </a:solidFill>
                <a:effectLst/>
                <a:latin typeface="Google Sans"/>
              </a:rPr>
              <a:t> : được , kiếm được, có được</a:t>
            </a:r>
            <a:endParaRPr lang="en-US" b="0" i="0">
              <a:solidFill>
                <a:srgbClr val="5F6368"/>
              </a:solidFill>
              <a:effectLst/>
              <a:latin typeface="Google Sans"/>
            </a:endParaRPr>
          </a:p>
          <a:p>
            <a:r>
              <a:rPr lang="en-US"/>
              <a:t> </a:t>
            </a:r>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8</a:t>
            </a:fld>
            <a:endParaRPr lang="en-US"/>
          </a:p>
        </p:txBody>
      </p:sp>
    </p:spTree>
    <p:extLst>
      <p:ext uri="{BB962C8B-B14F-4D97-AF65-F5344CB8AC3E}">
        <p14:creationId xmlns:p14="http://schemas.microsoft.com/office/powerpoint/2010/main" val="2113858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9</a:t>
            </a:fld>
            <a:endParaRPr lang="en-US"/>
          </a:p>
        </p:txBody>
      </p:sp>
    </p:spTree>
    <p:extLst>
      <p:ext uri="{BB962C8B-B14F-4D97-AF65-F5344CB8AC3E}">
        <p14:creationId xmlns:p14="http://schemas.microsoft.com/office/powerpoint/2010/main" val="3338643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10</a:t>
            </a:fld>
            <a:endParaRPr lang="en-US"/>
          </a:p>
        </p:txBody>
      </p:sp>
    </p:spTree>
    <p:extLst>
      <p:ext uri="{BB962C8B-B14F-4D97-AF65-F5344CB8AC3E}">
        <p14:creationId xmlns:p14="http://schemas.microsoft.com/office/powerpoint/2010/main" val="364691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8598"/>
            <a:ext cx="9144000" cy="1521364"/>
          </a:xfrm>
          <a:solidFill>
            <a:schemeClr val="accent2"/>
          </a:solidFill>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2274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Box 9"/>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pic>
        <p:nvPicPr>
          <p:cNvPr id="9" name="Picture 2" descr="NET Exceptions - System.Data.ObjectNotFoundException">
            <a:extLst>
              <a:ext uri="{FF2B5EF4-FFF2-40B4-BE49-F238E27FC236}">
                <a16:creationId xmlns:a16="http://schemas.microsoft.com/office/drawing/2014/main" id="{0E34F79C-EF24-43DE-BD57-B4D9A321B70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B78142D-6D48-48A2-83B1-5FBEEEEC0974}"/>
              </a:ext>
            </a:extLst>
          </p:cNvPr>
          <p:cNvPicPr/>
          <p:nvPr userDrawn="1"/>
        </p:nvPicPr>
        <p:blipFill rotWithShape="1">
          <a:blip r:embed="rId3"/>
          <a:srcRect l="30553"/>
          <a:stretch/>
        </p:blipFill>
        <p:spPr bwMode="auto">
          <a:xfrm>
            <a:off x="0" y="0"/>
            <a:ext cx="2133600" cy="57531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095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414C8F-3CFE-44B4-89F8-C659E998D398}" type="datetime1">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22044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BAC03C-5900-4E12-A645-6AFB6C5C4596}" type="datetime1">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8255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extBox 7"/>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sp>
        <p:nvSpPr>
          <p:cNvPr id="2" name="Title 1"/>
          <p:cNvSpPr>
            <a:spLocks noGrp="1"/>
          </p:cNvSpPr>
          <p:nvPr>
            <p:ph type="title"/>
          </p:nvPr>
        </p:nvSpPr>
        <p:spPr>
          <a:xfrm>
            <a:off x="838200" y="620209"/>
            <a:ext cx="10515600" cy="575433"/>
          </a:xfrm>
          <a:solidFill>
            <a:schemeClr val="bg1"/>
          </a:solidFill>
        </p:spPr>
        <p:txBody>
          <a:bodyPr/>
          <a:lstStyle/>
          <a:p>
            <a:r>
              <a:rPr lang="en-US" dirty="0"/>
              <a:t>Click to edit Master title style</a:t>
            </a:r>
          </a:p>
        </p:txBody>
      </p:sp>
      <p:sp>
        <p:nvSpPr>
          <p:cNvPr id="3" name="Content Placeholder 2"/>
          <p:cNvSpPr>
            <a:spLocks noGrp="1"/>
          </p:cNvSpPr>
          <p:nvPr>
            <p:ph idx="1"/>
          </p:nvPr>
        </p:nvSpPr>
        <p:spPr>
          <a:xfrm>
            <a:off x="838200" y="1535811"/>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8069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6"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a:t>
            </a:fld>
            <a:endParaRPr lang="en-US" dirty="0"/>
          </a:p>
        </p:txBody>
      </p:sp>
      <p:sp>
        <p:nvSpPr>
          <p:cNvPr id="13" name="TextBox 12"/>
          <p:cNvSpPr txBox="1"/>
          <p:nvPr userDrawn="1"/>
        </p:nvSpPr>
        <p:spPr>
          <a:xfrm>
            <a:off x="1" y="600803"/>
            <a:ext cx="207390" cy="973473"/>
          </a:xfrm>
          <a:prstGeom prst="rect">
            <a:avLst/>
          </a:prstGeom>
          <a:solidFill>
            <a:srgbClr val="F4AF80"/>
          </a:solidFill>
        </p:spPr>
        <p:txBody>
          <a:bodyPr wrap="square" rtlCol="0">
            <a:spAutoFit/>
          </a:bodyPr>
          <a:lstStyle/>
          <a:p>
            <a:endParaRPr lang="en-US"/>
          </a:p>
        </p:txBody>
      </p:sp>
      <p:pic>
        <p:nvPicPr>
          <p:cNvPr id="10" name="Picture 2" descr="NET Exceptions - System.Data.ObjectNotFoundException">
            <a:extLst>
              <a:ext uri="{FF2B5EF4-FFF2-40B4-BE49-F238E27FC236}">
                <a16:creationId xmlns:a16="http://schemas.microsoft.com/office/drawing/2014/main" id="{3B7C805C-C49E-470D-A3F6-88B774BFE7A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DB78142D-6D48-48A2-83B1-5FBEEEEC0974}"/>
              </a:ext>
            </a:extLst>
          </p:cNvPr>
          <p:cNvPicPr/>
          <p:nvPr userDrawn="1"/>
        </p:nvPicPr>
        <p:blipFill rotWithShape="1">
          <a:blip r:embed="rId3"/>
          <a:srcRect l="30553"/>
          <a:stretch/>
        </p:blipFill>
        <p:spPr bwMode="auto">
          <a:xfrm>
            <a:off x="-70701" y="35197"/>
            <a:ext cx="2133600" cy="575310"/>
          </a:xfrm>
          <a:prstGeom prst="rect">
            <a:avLst/>
          </a:prstGeom>
          <a:noFill/>
          <a:ln>
            <a:noFill/>
          </a:ln>
          <a:extLst>
            <a:ext uri="{53640926-AAD7-44D8-BBD7-CCE9431645EC}">
              <a14:shadowObscured xmlns:a14="http://schemas.microsoft.com/office/drawing/2010/main"/>
            </a:ext>
          </a:extLst>
        </p:spPr>
      </p:pic>
      <p:sp>
        <p:nvSpPr>
          <p:cNvPr id="14" name="Content Placeholder 2"/>
          <p:cNvSpPr>
            <a:spLocks noGrp="1"/>
          </p:cNvSpPr>
          <p:nvPr>
            <p:ph idx="13"/>
          </p:nvPr>
        </p:nvSpPr>
        <p:spPr>
          <a:xfrm>
            <a:off x="838200" y="1592372"/>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6222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1B290-3044-40C7-AA46-9B0CCEDB6684}" type="datetime1">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9908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BA51A4-3D8F-4464-8762-2F11075995B0}" type="datetime1">
              <a:rPr lang="en-US" smtClean="0"/>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41011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9A75F2-1863-4BCF-AC90-7D654EE5EB9B}" type="datetime1">
              <a:rPr lang="en-US" smtClean="0"/>
              <a:t>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9330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B88147-667F-48AF-BB78-925C77FB1ED5}" type="datetime1">
              <a:rPr lang="en-US" smtClean="0"/>
              <a:t>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62313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F7447-14DD-4ED9-9DC3-53E53412F13F}" type="datetime1">
              <a:rPr lang="en-US" smtClean="0"/>
              <a:t>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32044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989FD-A8A7-4EF7-934B-4294CDFB4341}" type="datetime1">
              <a:rPr lang="en-US" smtClean="0"/>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151107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BA8CCC-DE58-4D83-99E0-7A1DE88915B5}" type="datetime1">
              <a:rPr lang="en-US" smtClean="0"/>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24117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2FEAF-88BC-4AD8-A38B-DFC1FEA4C83E}" type="datetime1">
              <a:rPr lang="en-US" smtClean="0"/>
              <a:t>1/7/2025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91216-F62E-4FB8-B968-3BF60F6CBEA2}" type="slidenum">
              <a:rPr lang="en-US" smtClean="0"/>
              <a:t>‹#›</a:t>
            </a:fld>
            <a:endParaRPr lang="en-US"/>
          </a:p>
        </p:txBody>
      </p:sp>
    </p:spTree>
    <p:extLst>
      <p:ext uri="{BB962C8B-B14F-4D97-AF65-F5344CB8AC3E}">
        <p14:creationId xmlns:p14="http://schemas.microsoft.com/office/powerpoint/2010/main" val="130478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ocs.microsoft.com/en-us/dotnet/api/system.diagnostics.process?view=net-5.0"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1891" y="2241458"/>
            <a:ext cx="10962409"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Concurrency Programming in .NET</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539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7DE9E3-3D9D-4413-802B-723AD51BE7AB}"/>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64951525-D737-49A6-AA1A-3D2430C439B5}"/>
              </a:ext>
            </a:extLst>
          </p:cNvPr>
          <p:cNvSpPr>
            <a:spLocks noGrp="1"/>
          </p:cNvSpPr>
          <p:nvPr>
            <p:ph type="sldNum" sz="quarter" idx="12"/>
          </p:nvPr>
        </p:nvSpPr>
        <p:spPr/>
        <p:txBody>
          <a:bodyPr/>
          <a:lstStyle/>
          <a:p>
            <a:fld id="{CC0149FD-98BB-4821-915B-09C9BFE4B727}" type="slidenum">
              <a:rPr lang="en-US" smtClean="0"/>
              <a:pPr/>
              <a:t>10</a:t>
            </a:fld>
            <a:endParaRPr lang="en-US" dirty="0"/>
          </a:p>
        </p:txBody>
      </p:sp>
      <p:sp>
        <p:nvSpPr>
          <p:cNvPr id="6" name="Title 1">
            <a:extLst>
              <a:ext uri="{FF2B5EF4-FFF2-40B4-BE49-F238E27FC236}">
                <a16:creationId xmlns:a16="http://schemas.microsoft.com/office/drawing/2014/main" id="{701FA217-9B7A-4728-B753-9A191A5BD146}"/>
              </a:ext>
            </a:extLst>
          </p:cNvPr>
          <p:cNvSpPr>
            <a:spLocks noGrp="1"/>
          </p:cNvSpPr>
          <p:nvPr>
            <p:ph type="title"/>
          </p:nvPr>
        </p:nvSpPr>
        <p:spPr>
          <a:xfrm>
            <a:off x="275516" y="687426"/>
            <a:ext cx="11746766" cy="575433"/>
          </a:xfrm>
        </p:spPr>
        <p:txBody>
          <a:bodyPr>
            <a:normAutofit fontScale="90000"/>
          </a:bodyPr>
          <a:lstStyle/>
          <a:p>
            <a:r>
              <a:rPr lang="en-US" b="1"/>
              <a:t>.NET Application Domains</a:t>
            </a:r>
            <a:endParaRPr lang="en-US" dirty="0"/>
          </a:p>
        </p:txBody>
      </p:sp>
      <p:sp>
        <p:nvSpPr>
          <p:cNvPr id="8" name="TextBox 7">
            <a:extLst>
              <a:ext uri="{FF2B5EF4-FFF2-40B4-BE49-F238E27FC236}">
                <a16:creationId xmlns:a16="http://schemas.microsoft.com/office/drawing/2014/main" id="{2762C7C2-076D-4AA2-BFA7-195DAD480DEE}"/>
              </a:ext>
            </a:extLst>
          </p:cNvPr>
          <p:cNvSpPr txBox="1"/>
          <p:nvPr/>
        </p:nvSpPr>
        <p:spPr>
          <a:xfrm>
            <a:off x="-15433" y="1585922"/>
            <a:ext cx="12222866" cy="4708981"/>
          </a:xfrm>
          <a:prstGeom prst="rect">
            <a:avLst/>
          </a:prstGeom>
          <a:noFill/>
        </p:spPr>
        <p:txBody>
          <a:bodyPr wrap="square">
            <a:spAutoFit/>
          </a:bodyPr>
          <a:lstStyle/>
          <a:p>
            <a:pPr marL="342900" indent="-342900" algn="just">
              <a:spcBef>
                <a:spcPts val="800"/>
              </a:spcBef>
              <a:spcAft>
                <a:spcPts val="800"/>
              </a:spcAft>
              <a:buClr>
                <a:srgbClr val="973735"/>
              </a:buClr>
              <a:buSzPct val="50000"/>
              <a:buFont typeface="Wingdings" pitchFamily="2" charset="2"/>
              <a:buChar char="u"/>
              <a:tabLst>
                <a:tab pos="241300" algn="l"/>
              </a:tabLst>
              <a:defRPr/>
            </a:pPr>
            <a:r>
              <a:rPr lang="en-US" sz="2600">
                <a:solidFill>
                  <a:srgbClr val="111111"/>
                </a:solidFill>
                <a:latin typeface="+mj-lt"/>
              </a:rPr>
              <a:t>Under the .NET platform, there is not a direct one-to-one correspondence between application domains and threads that a given AppDomain can have numerous threads executing within it at any given time</a:t>
            </a:r>
          </a:p>
          <a:p>
            <a:pPr marL="342900" indent="-342900" algn="just">
              <a:spcBef>
                <a:spcPts val="800"/>
              </a:spcBef>
              <a:spcAft>
                <a:spcPts val="800"/>
              </a:spcAft>
              <a:buClr>
                <a:srgbClr val="973735"/>
              </a:buClr>
              <a:buSzPct val="50000"/>
              <a:buFont typeface="Wingdings" pitchFamily="2" charset="2"/>
              <a:buChar char="u"/>
              <a:tabLst>
                <a:tab pos="241300" algn="l"/>
              </a:tabLst>
              <a:defRPr/>
            </a:pPr>
            <a:r>
              <a:rPr lang="en-US" sz="2600">
                <a:solidFill>
                  <a:srgbClr val="111111"/>
                </a:solidFill>
                <a:latin typeface="+mj-lt"/>
              </a:rPr>
              <a:t>To programmatically gain access to the AppDomain that is hosting the current thread, using the static </a:t>
            </a:r>
            <a:r>
              <a:rPr lang="en-US" sz="2600" i="1">
                <a:solidFill>
                  <a:srgbClr val="111111"/>
                </a:solidFill>
                <a:latin typeface="+mj-lt"/>
              </a:rPr>
              <a:t>Thread.GetDomain() </a:t>
            </a:r>
            <a:r>
              <a:rPr lang="en-US" sz="2600">
                <a:solidFill>
                  <a:srgbClr val="111111"/>
                </a:solidFill>
                <a:latin typeface="+mj-lt"/>
              </a:rPr>
              <a:t>method</a:t>
            </a:r>
          </a:p>
          <a:p>
            <a:pPr marL="342900" indent="-342900" algn="just">
              <a:spcBef>
                <a:spcPts val="800"/>
              </a:spcBef>
              <a:spcAft>
                <a:spcPts val="800"/>
              </a:spcAft>
              <a:buClr>
                <a:srgbClr val="973735"/>
              </a:buClr>
              <a:buSzPct val="50000"/>
              <a:buFont typeface="Wingdings" pitchFamily="2" charset="2"/>
              <a:buChar char="u"/>
              <a:tabLst>
                <a:tab pos="241300" algn="l"/>
              </a:tabLst>
              <a:defRPr/>
            </a:pPr>
            <a:r>
              <a:rPr lang="en-US" sz="2600">
                <a:solidFill>
                  <a:srgbClr val="111111"/>
                </a:solidFill>
                <a:latin typeface="+mj-lt"/>
              </a:rPr>
              <a:t>A single thread may also be moved into a particular execution context at any given time, and it may be relocated within a new execution context at the whim of the CoreCLR</a:t>
            </a:r>
          </a:p>
          <a:p>
            <a:pPr marL="342900" indent="-342900" algn="just">
              <a:spcBef>
                <a:spcPts val="800"/>
              </a:spcBef>
              <a:spcAft>
                <a:spcPts val="800"/>
              </a:spcAft>
              <a:buClr>
                <a:srgbClr val="973735"/>
              </a:buClr>
              <a:buSzPct val="50000"/>
              <a:buFont typeface="Wingdings" pitchFamily="2" charset="2"/>
              <a:buChar char="u"/>
              <a:tabLst>
                <a:tab pos="241300" algn="l"/>
              </a:tabLst>
              <a:defRPr/>
            </a:pPr>
            <a:r>
              <a:rPr lang="en-US" sz="2600">
                <a:solidFill>
                  <a:srgbClr val="111111"/>
                </a:solidFill>
                <a:latin typeface="+mj-lt"/>
              </a:rPr>
              <a:t>The CoreCLR is the entity that is in charge of moving threads into (and out of) execution contexts</a:t>
            </a:r>
          </a:p>
        </p:txBody>
      </p:sp>
    </p:spTree>
    <p:extLst>
      <p:ext uri="{BB962C8B-B14F-4D97-AF65-F5344CB8AC3E}">
        <p14:creationId xmlns:p14="http://schemas.microsoft.com/office/powerpoint/2010/main" val="460182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7DE9E3-3D9D-4413-802B-723AD51BE7AB}"/>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64951525-D737-49A6-AA1A-3D2430C439B5}"/>
              </a:ext>
            </a:extLst>
          </p:cNvPr>
          <p:cNvSpPr>
            <a:spLocks noGrp="1"/>
          </p:cNvSpPr>
          <p:nvPr>
            <p:ph type="sldNum" sz="quarter" idx="12"/>
          </p:nvPr>
        </p:nvSpPr>
        <p:spPr/>
        <p:txBody>
          <a:bodyPr/>
          <a:lstStyle/>
          <a:p>
            <a:fld id="{CC0149FD-98BB-4821-915B-09C9BFE4B727}" type="slidenum">
              <a:rPr lang="en-US" smtClean="0"/>
              <a:pPr/>
              <a:t>11</a:t>
            </a:fld>
            <a:endParaRPr lang="en-US" dirty="0"/>
          </a:p>
        </p:txBody>
      </p:sp>
      <p:sp>
        <p:nvSpPr>
          <p:cNvPr id="6" name="Title 1">
            <a:extLst>
              <a:ext uri="{FF2B5EF4-FFF2-40B4-BE49-F238E27FC236}">
                <a16:creationId xmlns:a16="http://schemas.microsoft.com/office/drawing/2014/main" id="{701FA217-9B7A-4728-B753-9A191A5BD146}"/>
              </a:ext>
            </a:extLst>
          </p:cNvPr>
          <p:cNvSpPr>
            <a:spLocks noGrp="1"/>
          </p:cNvSpPr>
          <p:nvPr>
            <p:ph type="title"/>
          </p:nvPr>
        </p:nvSpPr>
        <p:spPr>
          <a:xfrm>
            <a:off x="1736993" y="706945"/>
            <a:ext cx="8718013" cy="575433"/>
          </a:xfrm>
        </p:spPr>
        <p:txBody>
          <a:bodyPr>
            <a:normAutofit/>
          </a:bodyPr>
          <a:lstStyle/>
          <a:p>
            <a:r>
              <a:rPr lang="en-US" sz="3000" b="1"/>
              <a:t> </a:t>
            </a:r>
            <a:r>
              <a:rPr lang="en-US" sz="3000" b="1">
                <a:latin typeface="+mj-lt"/>
                <a:ea typeface="+mj-ea"/>
                <a:cs typeface="+mj-cs"/>
              </a:rPr>
              <a:t>Enumerating </a:t>
            </a:r>
            <a:r>
              <a:rPr lang="en-US" sz="3000" b="1"/>
              <a:t>Assemblies In AppDomain Demo</a:t>
            </a:r>
            <a:endParaRPr lang="en-US" sz="3000" dirty="0"/>
          </a:p>
        </p:txBody>
      </p:sp>
      <p:pic>
        <p:nvPicPr>
          <p:cNvPr id="3" name="Picture 2">
            <a:extLst>
              <a:ext uri="{FF2B5EF4-FFF2-40B4-BE49-F238E27FC236}">
                <a16:creationId xmlns:a16="http://schemas.microsoft.com/office/drawing/2014/main" id="{98DE2766-3A16-4E37-BE11-3B5CFF9BF5C7}"/>
              </a:ext>
            </a:extLst>
          </p:cNvPr>
          <p:cNvPicPr>
            <a:picLocks noChangeAspect="1"/>
          </p:cNvPicPr>
          <p:nvPr/>
        </p:nvPicPr>
        <p:blipFill>
          <a:blip r:embed="rId2"/>
          <a:stretch>
            <a:fillRect/>
          </a:stretch>
        </p:blipFill>
        <p:spPr>
          <a:xfrm>
            <a:off x="497711" y="1332113"/>
            <a:ext cx="11411091" cy="4582549"/>
          </a:xfrm>
          <a:prstGeom prst="rect">
            <a:avLst/>
          </a:prstGeom>
        </p:spPr>
      </p:pic>
      <p:pic>
        <p:nvPicPr>
          <p:cNvPr id="9" name="Picture 8">
            <a:extLst>
              <a:ext uri="{FF2B5EF4-FFF2-40B4-BE49-F238E27FC236}">
                <a16:creationId xmlns:a16="http://schemas.microsoft.com/office/drawing/2014/main" id="{517B9F2A-A105-4DB9-9114-5FE164A594E0}"/>
              </a:ext>
            </a:extLst>
          </p:cNvPr>
          <p:cNvPicPr>
            <a:picLocks noChangeAspect="1"/>
          </p:cNvPicPr>
          <p:nvPr/>
        </p:nvPicPr>
        <p:blipFill>
          <a:blip r:embed="rId3"/>
          <a:stretch>
            <a:fillRect/>
          </a:stretch>
        </p:blipFill>
        <p:spPr>
          <a:xfrm>
            <a:off x="6469667" y="5046360"/>
            <a:ext cx="5601185" cy="1348857"/>
          </a:xfrm>
          <a:prstGeom prst="rect">
            <a:avLst/>
          </a:prstGeom>
        </p:spPr>
      </p:pic>
    </p:spTree>
    <p:extLst>
      <p:ext uri="{BB962C8B-B14F-4D97-AF65-F5344CB8AC3E}">
        <p14:creationId xmlns:p14="http://schemas.microsoft.com/office/powerpoint/2010/main" val="2338992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6E4C3AF-FB88-46FD-8D68-319A278E8AD0}"/>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D1BFC959-2B2F-4031-B6D7-FB8380CBDC22}"/>
              </a:ext>
            </a:extLst>
          </p:cNvPr>
          <p:cNvSpPr>
            <a:spLocks noGrp="1"/>
          </p:cNvSpPr>
          <p:nvPr>
            <p:ph type="sldNum" sz="quarter" idx="12"/>
          </p:nvPr>
        </p:nvSpPr>
        <p:spPr/>
        <p:txBody>
          <a:bodyPr/>
          <a:lstStyle/>
          <a:p>
            <a:fld id="{CC0149FD-98BB-4821-915B-09C9BFE4B727}" type="slidenum">
              <a:rPr lang="en-US" smtClean="0"/>
              <a:pPr/>
              <a:t>12</a:t>
            </a:fld>
            <a:endParaRPr lang="en-US" dirty="0"/>
          </a:p>
        </p:txBody>
      </p:sp>
      <p:sp>
        <p:nvSpPr>
          <p:cNvPr id="8" name="Title 1">
            <a:extLst>
              <a:ext uri="{FF2B5EF4-FFF2-40B4-BE49-F238E27FC236}">
                <a16:creationId xmlns:a16="http://schemas.microsoft.com/office/drawing/2014/main" id="{07684AF6-9955-4CD5-B6FB-8986E8254900}"/>
              </a:ext>
            </a:extLst>
          </p:cNvPr>
          <p:cNvSpPr>
            <a:spLocks noGrp="1"/>
          </p:cNvSpPr>
          <p:nvPr>
            <p:ph type="title"/>
          </p:nvPr>
        </p:nvSpPr>
        <p:spPr>
          <a:xfrm>
            <a:off x="275516" y="687426"/>
            <a:ext cx="11746766" cy="575433"/>
          </a:xfrm>
        </p:spPr>
        <p:txBody>
          <a:bodyPr>
            <a:normAutofit fontScale="90000"/>
          </a:bodyPr>
          <a:lstStyle/>
          <a:p>
            <a:r>
              <a:rPr lang="en-US" b="1"/>
              <a:t>Interacting with Processes Using .NET</a:t>
            </a:r>
          </a:p>
        </p:txBody>
      </p:sp>
      <p:sp>
        <p:nvSpPr>
          <p:cNvPr id="10" name="TextBox 9">
            <a:extLst>
              <a:ext uri="{FF2B5EF4-FFF2-40B4-BE49-F238E27FC236}">
                <a16:creationId xmlns:a16="http://schemas.microsoft.com/office/drawing/2014/main" id="{431CFF88-CD9E-4FF7-A3B6-08BCD4287244}"/>
              </a:ext>
            </a:extLst>
          </p:cNvPr>
          <p:cNvSpPr txBox="1"/>
          <p:nvPr/>
        </p:nvSpPr>
        <p:spPr>
          <a:xfrm>
            <a:off x="-52550" y="1465421"/>
            <a:ext cx="12022282" cy="129266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System.Diagnostics namespace defines a number of types that allow us to programmatically interact with processes and various diagnostic-related types such as the system event log and performance counters</a:t>
            </a:r>
          </a:p>
        </p:txBody>
      </p:sp>
      <p:graphicFrame>
        <p:nvGraphicFramePr>
          <p:cNvPr id="12" name="Table 11">
            <a:extLst>
              <a:ext uri="{FF2B5EF4-FFF2-40B4-BE49-F238E27FC236}">
                <a16:creationId xmlns:a16="http://schemas.microsoft.com/office/drawing/2014/main" id="{07C38369-4B48-4373-9B66-5977C1897B94}"/>
              </a:ext>
            </a:extLst>
          </p:cNvPr>
          <p:cNvGraphicFramePr>
            <a:graphicFrameLocks noGrp="1"/>
          </p:cNvGraphicFramePr>
          <p:nvPr>
            <p:extLst>
              <p:ext uri="{D42A27DB-BD31-4B8C-83A1-F6EECF244321}">
                <p14:modId xmlns:p14="http://schemas.microsoft.com/office/powerpoint/2010/main" val="3278035983"/>
              </p:ext>
            </p:extLst>
          </p:nvPr>
        </p:nvGraphicFramePr>
        <p:xfrm>
          <a:off x="275516" y="2758084"/>
          <a:ext cx="11657983" cy="3629651"/>
        </p:xfrm>
        <a:graphic>
          <a:graphicData uri="http://schemas.openxmlformats.org/drawingml/2006/table">
            <a:tbl>
              <a:tblPr>
                <a:tableStyleId>{BDBED569-4797-4DF1-A0F4-6AAB3CD982D8}</a:tableStyleId>
              </a:tblPr>
              <a:tblGrid>
                <a:gridCol w="4191734">
                  <a:extLst>
                    <a:ext uri="{9D8B030D-6E8A-4147-A177-3AD203B41FA5}">
                      <a16:colId xmlns:a16="http://schemas.microsoft.com/office/drawing/2014/main" val="4157872697"/>
                    </a:ext>
                  </a:extLst>
                </a:gridCol>
                <a:gridCol w="7466249">
                  <a:extLst>
                    <a:ext uri="{9D8B030D-6E8A-4147-A177-3AD203B41FA5}">
                      <a16:colId xmlns:a16="http://schemas.microsoft.com/office/drawing/2014/main" val="4163030756"/>
                    </a:ext>
                  </a:extLst>
                </a:gridCol>
              </a:tblGrid>
              <a:tr h="730807">
                <a:tc>
                  <a:txBody>
                    <a:bodyPr/>
                    <a:lstStyle/>
                    <a:p>
                      <a:pPr marL="0" algn="l" defTabSz="914400" rtl="0" eaLnBrk="1" fontAlgn="t" latinLnBrk="0" hangingPunct="1"/>
                      <a:r>
                        <a:rPr lang="en-US" sz="2000" b="1" u="none" strike="noStrike" kern="1200">
                          <a:solidFill>
                            <a:srgbClr val="0070C0"/>
                          </a:solidFill>
                          <a:effectLst/>
                          <a:latin typeface="+mn-lt"/>
                          <a:ea typeface="+mn-ea"/>
                          <a:cs typeface="+mn-cs"/>
                        </a:rPr>
                        <a:t>Process-Centric Types of the</a:t>
                      </a:r>
                    </a:p>
                    <a:p>
                      <a:pPr marL="0" algn="l" defTabSz="914400" rtl="0" eaLnBrk="1" fontAlgn="t" latinLnBrk="0" hangingPunct="1"/>
                      <a:r>
                        <a:rPr lang="en-US" sz="2000" b="1" u="none" strike="noStrike" kern="1200">
                          <a:solidFill>
                            <a:srgbClr val="0070C0"/>
                          </a:solidFill>
                          <a:effectLst/>
                          <a:latin typeface="+mn-lt"/>
                          <a:ea typeface="+mn-ea"/>
                          <a:cs typeface="+mn-cs"/>
                        </a:rPr>
                        <a:t>System.Diagnostics Namespace</a:t>
                      </a:r>
                    </a:p>
                  </a:txBody>
                  <a:tcPr marL="42246" marR="42246" marT="21123" marB="21123" anchor="ctr">
                    <a:solidFill>
                      <a:schemeClr val="accent1">
                        <a:lumMod val="20000"/>
                        <a:lumOff val="80000"/>
                      </a:schemeClr>
                    </a:solidFill>
                  </a:tcPr>
                </a:tc>
                <a:tc>
                  <a:txBody>
                    <a:bodyPr/>
                    <a:lstStyle/>
                    <a:p>
                      <a:pPr marL="0" algn="ctr" defTabSz="914400" rtl="0" eaLnBrk="1" fontAlgn="t" latinLnBrk="0" hangingPunct="1"/>
                      <a:r>
                        <a:rPr lang="en-US" sz="2000" b="1" u="none" strike="noStrike" kern="1200">
                          <a:solidFill>
                            <a:srgbClr val="0070C0"/>
                          </a:solidFill>
                          <a:effectLst/>
                          <a:latin typeface="+mn-lt"/>
                          <a:ea typeface="+mn-ea"/>
                          <a:cs typeface="+mn-cs"/>
                        </a:rPr>
                        <a:t>Description</a:t>
                      </a:r>
                    </a:p>
                  </a:txBody>
                  <a:tcPr marL="42246" marR="42246" marT="21123" marB="21123" anchor="ctr">
                    <a:solidFill>
                      <a:schemeClr val="accent1">
                        <a:lumMod val="20000"/>
                        <a:lumOff val="80000"/>
                      </a:schemeClr>
                    </a:solidFill>
                  </a:tcPr>
                </a:tc>
                <a:extLst>
                  <a:ext uri="{0D108BD9-81ED-4DB2-BD59-A6C34878D82A}">
                    <a16:rowId xmlns:a16="http://schemas.microsoft.com/office/drawing/2014/main" val="487759683"/>
                  </a:ext>
                </a:extLst>
              </a:tr>
              <a:tr h="620654">
                <a:tc>
                  <a:txBody>
                    <a:bodyPr/>
                    <a:lstStyle/>
                    <a:p>
                      <a:pPr algn="l" fontAlgn="t"/>
                      <a:r>
                        <a:rPr lang="en-US" sz="1800" u="none" strike="noStrike">
                          <a:effectLst/>
                        </a:rPr>
                        <a:t>Process</a:t>
                      </a:r>
                      <a:endParaRPr lang="en-US" sz="1800">
                        <a:effectLst/>
                      </a:endParaRPr>
                    </a:p>
                  </a:txBody>
                  <a:tcPr marL="42246" marR="42246" marT="21123" marB="21123" anchor="ctr"/>
                </a:tc>
                <a:tc>
                  <a:txBody>
                    <a:bodyPr/>
                    <a:lstStyle/>
                    <a:p>
                      <a:pPr algn="l" fontAlgn="t"/>
                      <a:r>
                        <a:rPr lang="en-US" sz="1800">
                          <a:effectLst/>
                        </a:rPr>
                        <a:t>Provides access to local and remote processes and enables you to start and stop local system processes</a:t>
                      </a:r>
                    </a:p>
                  </a:txBody>
                  <a:tcPr marL="42246" marR="42246" marT="21123" marB="21123" anchor="ctr"/>
                </a:tc>
                <a:extLst>
                  <a:ext uri="{0D108BD9-81ED-4DB2-BD59-A6C34878D82A}">
                    <a16:rowId xmlns:a16="http://schemas.microsoft.com/office/drawing/2014/main" val="4258109509"/>
                  </a:ext>
                </a:extLst>
              </a:tr>
              <a:tr h="449390">
                <a:tc>
                  <a:txBody>
                    <a:bodyPr/>
                    <a:lstStyle/>
                    <a:p>
                      <a:pPr algn="l" fontAlgn="t"/>
                      <a:r>
                        <a:rPr lang="en-US" sz="1800" u="none" strike="noStrike">
                          <a:effectLst/>
                        </a:rPr>
                        <a:t>ProcessModule</a:t>
                      </a:r>
                      <a:endParaRPr lang="en-US" sz="1800">
                        <a:effectLst/>
                      </a:endParaRPr>
                    </a:p>
                  </a:txBody>
                  <a:tcPr marL="42246" marR="42246" marT="21123" marB="21123" anchor="ctr"/>
                </a:tc>
                <a:tc>
                  <a:txBody>
                    <a:bodyPr/>
                    <a:lstStyle/>
                    <a:p>
                      <a:pPr algn="l" fontAlgn="t"/>
                      <a:r>
                        <a:rPr lang="en-US" sz="1800">
                          <a:effectLst/>
                        </a:rPr>
                        <a:t>Represents a.dll or .exe file that is loaded into a particular process</a:t>
                      </a:r>
                    </a:p>
                  </a:txBody>
                  <a:tcPr marL="42246" marR="42246" marT="21123" marB="21123" anchor="ctr"/>
                </a:tc>
                <a:extLst>
                  <a:ext uri="{0D108BD9-81ED-4DB2-BD59-A6C34878D82A}">
                    <a16:rowId xmlns:a16="http://schemas.microsoft.com/office/drawing/2014/main" val="627716855"/>
                  </a:ext>
                </a:extLst>
              </a:tr>
              <a:tr h="449390">
                <a:tc>
                  <a:txBody>
                    <a:bodyPr/>
                    <a:lstStyle/>
                    <a:p>
                      <a:pPr algn="l" fontAlgn="t"/>
                      <a:r>
                        <a:rPr lang="en-US" sz="1800" u="none" strike="noStrike">
                          <a:effectLst/>
                        </a:rPr>
                        <a:t>ProcessModuleCollection</a:t>
                      </a:r>
                      <a:endParaRPr lang="en-US" sz="1800">
                        <a:effectLst/>
                      </a:endParaRPr>
                    </a:p>
                  </a:txBody>
                  <a:tcPr marL="42246" marR="42246" marT="21123" marB="21123" anchor="ctr"/>
                </a:tc>
                <a:tc>
                  <a:txBody>
                    <a:bodyPr/>
                    <a:lstStyle/>
                    <a:p>
                      <a:pPr algn="l" fontAlgn="t"/>
                      <a:r>
                        <a:rPr lang="en-US" sz="1800">
                          <a:effectLst/>
                        </a:rPr>
                        <a:t>Provides a strongly typed collection of </a:t>
                      </a:r>
                      <a:r>
                        <a:rPr lang="en-US" sz="1800" u="none" strike="noStrike">
                          <a:effectLst/>
                        </a:rPr>
                        <a:t>ProcessModule</a:t>
                      </a:r>
                      <a:r>
                        <a:rPr lang="en-US" sz="1800">
                          <a:effectLst/>
                        </a:rPr>
                        <a:t> objects</a:t>
                      </a:r>
                    </a:p>
                  </a:txBody>
                  <a:tcPr marL="42246" marR="42246" marT="21123" marB="21123" anchor="ctr"/>
                </a:tc>
                <a:extLst>
                  <a:ext uri="{0D108BD9-81ED-4DB2-BD59-A6C34878D82A}">
                    <a16:rowId xmlns:a16="http://schemas.microsoft.com/office/drawing/2014/main" val="1529366874"/>
                  </a:ext>
                </a:extLst>
              </a:tr>
              <a:tr h="449390">
                <a:tc>
                  <a:txBody>
                    <a:bodyPr/>
                    <a:lstStyle/>
                    <a:p>
                      <a:pPr algn="l" fontAlgn="t"/>
                      <a:r>
                        <a:rPr lang="en-US" sz="1800" u="none" strike="noStrike">
                          <a:effectLst/>
                        </a:rPr>
                        <a:t>ProcessStartInfo</a:t>
                      </a:r>
                      <a:endParaRPr lang="en-US" sz="1800">
                        <a:effectLst/>
                      </a:endParaRPr>
                    </a:p>
                  </a:txBody>
                  <a:tcPr marL="42246" marR="42246" marT="21123" marB="21123" anchor="ctr"/>
                </a:tc>
                <a:tc>
                  <a:txBody>
                    <a:bodyPr/>
                    <a:lstStyle/>
                    <a:p>
                      <a:pPr algn="l" fontAlgn="t"/>
                      <a:r>
                        <a:rPr lang="en-US" sz="1800">
                          <a:effectLst/>
                        </a:rPr>
                        <a:t>Specifies a set of values that are used when you start a process</a:t>
                      </a:r>
                    </a:p>
                  </a:txBody>
                  <a:tcPr marL="42246" marR="42246" marT="21123" marB="21123" anchor="ctr"/>
                </a:tc>
                <a:extLst>
                  <a:ext uri="{0D108BD9-81ED-4DB2-BD59-A6C34878D82A}">
                    <a16:rowId xmlns:a16="http://schemas.microsoft.com/office/drawing/2014/main" val="9285136"/>
                  </a:ext>
                </a:extLst>
              </a:tr>
              <a:tr h="480630">
                <a:tc>
                  <a:txBody>
                    <a:bodyPr/>
                    <a:lstStyle/>
                    <a:p>
                      <a:pPr algn="l" fontAlgn="t"/>
                      <a:r>
                        <a:rPr lang="en-US" sz="1800" u="none" strike="noStrike">
                          <a:effectLst/>
                        </a:rPr>
                        <a:t>ProcessThread</a:t>
                      </a:r>
                      <a:endParaRPr lang="en-US" sz="1800">
                        <a:effectLst/>
                      </a:endParaRPr>
                    </a:p>
                  </a:txBody>
                  <a:tcPr marL="42246" marR="42246" marT="21123" marB="21123" anchor="ctr"/>
                </a:tc>
                <a:tc>
                  <a:txBody>
                    <a:bodyPr/>
                    <a:lstStyle/>
                    <a:p>
                      <a:pPr algn="l" fontAlgn="t"/>
                      <a:r>
                        <a:rPr lang="en-US" sz="1800">
                          <a:effectLst/>
                        </a:rPr>
                        <a:t>Represents an operating system process thread</a:t>
                      </a:r>
                    </a:p>
                  </a:txBody>
                  <a:tcPr marL="42246" marR="42246" marT="21123" marB="21123" anchor="ctr"/>
                </a:tc>
                <a:extLst>
                  <a:ext uri="{0D108BD9-81ED-4DB2-BD59-A6C34878D82A}">
                    <a16:rowId xmlns:a16="http://schemas.microsoft.com/office/drawing/2014/main" val="113341593"/>
                  </a:ext>
                </a:extLst>
              </a:tr>
              <a:tr h="449390">
                <a:tc>
                  <a:txBody>
                    <a:bodyPr/>
                    <a:lstStyle/>
                    <a:p>
                      <a:pPr algn="l" fontAlgn="t"/>
                      <a:r>
                        <a:rPr lang="en-US" sz="1800" u="none" strike="noStrike">
                          <a:effectLst/>
                        </a:rPr>
                        <a:t>ProcessThreadCollection</a:t>
                      </a:r>
                      <a:endParaRPr lang="en-US" sz="1800">
                        <a:effectLst/>
                      </a:endParaRPr>
                    </a:p>
                  </a:txBody>
                  <a:tcPr marL="42246" marR="42246" marT="21123" marB="21123" anchor="ctr"/>
                </a:tc>
                <a:tc>
                  <a:txBody>
                    <a:bodyPr/>
                    <a:lstStyle/>
                    <a:p>
                      <a:pPr algn="l" fontAlgn="t"/>
                      <a:r>
                        <a:rPr lang="en-US" sz="1800">
                          <a:effectLst/>
                        </a:rPr>
                        <a:t>Provides a strongly typed collection of </a:t>
                      </a:r>
                      <a:r>
                        <a:rPr lang="en-US" sz="1800" u="none" strike="noStrike">
                          <a:effectLst/>
                        </a:rPr>
                        <a:t>ProcessThread</a:t>
                      </a:r>
                      <a:r>
                        <a:rPr lang="en-US" sz="1800">
                          <a:effectLst/>
                        </a:rPr>
                        <a:t> objects</a:t>
                      </a:r>
                    </a:p>
                  </a:txBody>
                  <a:tcPr marL="42246" marR="42246" marT="21123" marB="21123" anchor="ctr"/>
                </a:tc>
                <a:extLst>
                  <a:ext uri="{0D108BD9-81ED-4DB2-BD59-A6C34878D82A}">
                    <a16:rowId xmlns:a16="http://schemas.microsoft.com/office/drawing/2014/main" val="786259187"/>
                  </a:ext>
                </a:extLst>
              </a:tr>
            </a:tbl>
          </a:graphicData>
        </a:graphic>
      </p:graphicFrame>
    </p:spTree>
    <p:extLst>
      <p:ext uri="{BB962C8B-B14F-4D97-AF65-F5344CB8AC3E}">
        <p14:creationId xmlns:p14="http://schemas.microsoft.com/office/powerpoint/2010/main" val="1218893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6E4C3AF-FB88-46FD-8D68-319A278E8AD0}"/>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D1BFC959-2B2F-4031-B6D7-FB8380CBDC22}"/>
              </a:ext>
            </a:extLst>
          </p:cNvPr>
          <p:cNvSpPr>
            <a:spLocks noGrp="1"/>
          </p:cNvSpPr>
          <p:nvPr>
            <p:ph type="sldNum" sz="quarter" idx="12"/>
          </p:nvPr>
        </p:nvSpPr>
        <p:spPr/>
        <p:txBody>
          <a:bodyPr/>
          <a:lstStyle/>
          <a:p>
            <a:fld id="{CC0149FD-98BB-4821-915B-09C9BFE4B727}" type="slidenum">
              <a:rPr lang="en-US" smtClean="0"/>
              <a:pPr/>
              <a:t>13</a:t>
            </a:fld>
            <a:endParaRPr lang="en-US" dirty="0"/>
          </a:p>
        </p:txBody>
      </p:sp>
      <p:sp>
        <p:nvSpPr>
          <p:cNvPr id="8" name="Title 1">
            <a:extLst>
              <a:ext uri="{FF2B5EF4-FFF2-40B4-BE49-F238E27FC236}">
                <a16:creationId xmlns:a16="http://schemas.microsoft.com/office/drawing/2014/main" id="{07684AF6-9955-4CD5-B6FB-8986E8254900}"/>
              </a:ext>
            </a:extLst>
          </p:cNvPr>
          <p:cNvSpPr>
            <a:spLocks noGrp="1"/>
          </p:cNvSpPr>
          <p:nvPr>
            <p:ph type="title"/>
          </p:nvPr>
        </p:nvSpPr>
        <p:spPr>
          <a:xfrm>
            <a:off x="275516" y="687426"/>
            <a:ext cx="11746766" cy="575433"/>
          </a:xfrm>
        </p:spPr>
        <p:txBody>
          <a:bodyPr>
            <a:normAutofit fontScale="90000"/>
          </a:bodyPr>
          <a:lstStyle/>
          <a:p>
            <a:r>
              <a:rPr lang="en-US" b="1"/>
              <a:t>Interacting with Processes Using .NET</a:t>
            </a:r>
          </a:p>
        </p:txBody>
      </p:sp>
      <p:sp>
        <p:nvSpPr>
          <p:cNvPr id="9" name="TextBox 8">
            <a:extLst>
              <a:ext uri="{FF2B5EF4-FFF2-40B4-BE49-F238E27FC236}">
                <a16:creationId xmlns:a16="http://schemas.microsoft.com/office/drawing/2014/main" id="{DDFFA204-6515-4E01-9A84-7A66922983AD}"/>
              </a:ext>
            </a:extLst>
          </p:cNvPr>
          <p:cNvSpPr txBox="1"/>
          <p:nvPr/>
        </p:nvSpPr>
        <p:spPr>
          <a:xfrm>
            <a:off x="-78895" y="1382905"/>
            <a:ext cx="12192000" cy="2169825"/>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 System.Diagnostics.Process class allows us to analyze the processes running on a given machine (local or remote) and also provides members to programmatically start and terminate processes, view (or modify) a process’s priority level, and obtain a list of active threads and/or loaded modules within a given process</a:t>
            </a:r>
          </a:p>
        </p:txBody>
      </p:sp>
      <p:graphicFrame>
        <p:nvGraphicFramePr>
          <p:cNvPr id="12" name="Table 11">
            <a:extLst>
              <a:ext uri="{FF2B5EF4-FFF2-40B4-BE49-F238E27FC236}">
                <a16:creationId xmlns:a16="http://schemas.microsoft.com/office/drawing/2014/main" id="{F68CF947-F068-4B63-8FFC-865994F1C9F5}"/>
              </a:ext>
            </a:extLst>
          </p:cNvPr>
          <p:cNvGraphicFramePr>
            <a:graphicFrameLocks noGrp="1"/>
          </p:cNvGraphicFramePr>
          <p:nvPr>
            <p:extLst>
              <p:ext uri="{D42A27DB-BD31-4B8C-83A1-F6EECF244321}">
                <p14:modId xmlns:p14="http://schemas.microsoft.com/office/powerpoint/2010/main" val="3624160372"/>
              </p:ext>
            </p:extLst>
          </p:nvPr>
        </p:nvGraphicFramePr>
        <p:xfrm>
          <a:off x="298887" y="3450020"/>
          <a:ext cx="11657983" cy="2985230"/>
        </p:xfrm>
        <a:graphic>
          <a:graphicData uri="http://schemas.openxmlformats.org/drawingml/2006/table">
            <a:tbl>
              <a:tblPr>
                <a:tableStyleId>{BDBED569-4797-4DF1-A0F4-6AAB3CD982D8}</a:tableStyleId>
              </a:tblPr>
              <a:tblGrid>
                <a:gridCol w="4191734">
                  <a:extLst>
                    <a:ext uri="{9D8B030D-6E8A-4147-A177-3AD203B41FA5}">
                      <a16:colId xmlns:a16="http://schemas.microsoft.com/office/drawing/2014/main" val="4157872697"/>
                    </a:ext>
                  </a:extLst>
                </a:gridCol>
                <a:gridCol w="7466249">
                  <a:extLst>
                    <a:ext uri="{9D8B030D-6E8A-4147-A177-3AD203B41FA5}">
                      <a16:colId xmlns:a16="http://schemas.microsoft.com/office/drawing/2014/main" val="4163030756"/>
                    </a:ext>
                  </a:extLst>
                </a:gridCol>
              </a:tblGrid>
              <a:tr h="517967">
                <a:tc>
                  <a:txBody>
                    <a:bodyPr/>
                    <a:lstStyle/>
                    <a:p>
                      <a:pPr marL="0" algn="l" defTabSz="914400" rtl="0" eaLnBrk="1" fontAlgn="t" latinLnBrk="0" hangingPunct="1"/>
                      <a:r>
                        <a:rPr lang="en-US" sz="2000" b="1" u="none" strike="noStrike" kern="1200">
                          <a:solidFill>
                            <a:srgbClr val="0070C0"/>
                          </a:solidFill>
                          <a:effectLst/>
                          <a:latin typeface="+mn-lt"/>
                          <a:ea typeface="+mn-ea"/>
                          <a:cs typeface="+mn-cs"/>
                        </a:rPr>
                        <a:t>Properties of the Process Type</a:t>
                      </a:r>
                    </a:p>
                  </a:txBody>
                  <a:tcPr marL="42246" marR="42246" marT="21123" marB="21123" anchor="ctr">
                    <a:solidFill>
                      <a:schemeClr val="accent1">
                        <a:lumMod val="20000"/>
                        <a:lumOff val="80000"/>
                      </a:schemeClr>
                    </a:solidFill>
                  </a:tcPr>
                </a:tc>
                <a:tc>
                  <a:txBody>
                    <a:bodyPr/>
                    <a:lstStyle/>
                    <a:p>
                      <a:pPr marL="0" algn="ctr" defTabSz="914400" rtl="0" eaLnBrk="1" fontAlgn="t" latinLnBrk="0" hangingPunct="1"/>
                      <a:r>
                        <a:rPr lang="en-US" sz="2000" b="1" u="none" strike="noStrike" kern="1200">
                          <a:solidFill>
                            <a:srgbClr val="0070C0"/>
                          </a:solidFill>
                          <a:effectLst/>
                          <a:latin typeface="+mn-lt"/>
                          <a:ea typeface="+mn-ea"/>
                          <a:cs typeface="+mn-cs"/>
                        </a:rPr>
                        <a:t>Description</a:t>
                      </a:r>
                    </a:p>
                  </a:txBody>
                  <a:tcPr marL="42246" marR="42246" marT="21123" marB="21123" anchor="ctr">
                    <a:solidFill>
                      <a:schemeClr val="accent1">
                        <a:lumMod val="20000"/>
                        <a:lumOff val="80000"/>
                      </a:schemeClr>
                    </a:solidFill>
                  </a:tcPr>
                </a:tc>
                <a:extLst>
                  <a:ext uri="{0D108BD9-81ED-4DB2-BD59-A6C34878D82A}">
                    <a16:rowId xmlns:a16="http://schemas.microsoft.com/office/drawing/2014/main" val="487759683"/>
                  </a:ext>
                </a:extLst>
              </a:tr>
              <a:tr h="403503">
                <a:tc>
                  <a:txBody>
                    <a:bodyPr/>
                    <a:lstStyle/>
                    <a:p>
                      <a:pPr algn="l" fontAlgn="t"/>
                      <a:r>
                        <a:rPr lang="en-US" u="none" strike="noStrike">
                          <a:effectLst/>
                        </a:rPr>
                        <a:t>ExitTime</a:t>
                      </a:r>
                      <a:endParaRPr lang="en-US">
                        <a:effectLst/>
                      </a:endParaRPr>
                    </a:p>
                  </a:txBody>
                  <a:tcPr anchor="ctr"/>
                </a:tc>
                <a:tc>
                  <a:txBody>
                    <a:bodyPr/>
                    <a:lstStyle/>
                    <a:p>
                      <a:pPr algn="l" fontAlgn="t"/>
                      <a:r>
                        <a:rPr lang="en-US">
                          <a:effectLst/>
                        </a:rPr>
                        <a:t>Gets the time that the associated process exited</a:t>
                      </a:r>
                    </a:p>
                  </a:txBody>
                  <a:tcPr anchor="ctr"/>
                </a:tc>
                <a:extLst>
                  <a:ext uri="{0D108BD9-81ED-4DB2-BD59-A6C34878D82A}">
                    <a16:rowId xmlns:a16="http://schemas.microsoft.com/office/drawing/2014/main" val="4258109509"/>
                  </a:ext>
                </a:extLst>
              </a:tr>
              <a:tr h="424500">
                <a:tc>
                  <a:txBody>
                    <a:bodyPr/>
                    <a:lstStyle/>
                    <a:p>
                      <a:pPr algn="l" fontAlgn="t"/>
                      <a:r>
                        <a:rPr lang="en-US" u="none" strike="noStrike">
                          <a:effectLst/>
                        </a:rPr>
                        <a:t>Handle</a:t>
                      </a:r>
                      <a:endParaRPr lang="en-US">
                        <a:effectLst/>
                      </a:endParaRPr>
                    </a:p>
                  </a:txBody>
                  <a:tcPr anchor="ctr"/>
                </a:tc>
                <a:tc>
                  <a:txBody>
                    <a:bodyPr/>
                    <a:lstStyle/>
                    <a:p>
                      <a:pPr algn="l" fontAlgn="t"/>
                      <a:r>
                        <a:rPr lang="en-US">
                          <a:effectLst/>
                        </a:rPr>
                        <a:t>Gets the native handle of the associated process</a:t>
                      </a:r>
                    </a:p>
                  </a:txBody>
                  <a:tcPr anchor="ctr"/>
                </a:tc>
                <a:extLst>
                  <a:ext uri="{0D108BD9-81ED-4DB2-BD59-A6C34878D82A}">
                    <a16:rowId xmlns:a16="http://schemas.microsoft.com/office/drawing/2014/main" val="627716855"/>
                  </a:ext>
                </a:extLst>
              </a:tr>
              <a:tr h="424500">
                <a:tc>
                  <a:txBody>
                    <a:bodyPr/>
                    <a:lstStyle/>
                    <a:p>
                      <a:pPr algn="l" fontAlgn="t"/>
                      <a:r>
                        <a:rPr lang="en-US" u="none" strike="noStrike">
                          <a:effectLst/>
                        </a:rPr>
                        <a:t>Id</a:t>
                      </a:r>
                      <a:endParaRPr lang="en-US">
                        <a:effectLst/>
                      </a:endParaRPr>
                    </a:p>
                  </a:txBody>
                  <a:tcPr anchor="ctr"/>
                </a:tc>
                <a:tc>
                  <a:txBody>
                    <a:bodyPr/>
                    <a:lstStyle/>
                    <a:p>
                      <a:pPr algn="l" fontAlgn="t"/>
                      <a:r>
                        <a:rPr lang="en-US">
                          <a:effectLst/>
                        </a:rPr>
                        <a:t>Gets the unique identifier for the associated process</a:t>
                      </a:r>
                    </a:p>
                  </a:txBody>
                  <a:tcPr anchor="ctr"/>
                </a:tc>
                <a:extLst>
                  <a:ext uri="{0D108BD9-81ED-4DB2-BD59-A6C34878D82A}">
                    <a16:rowId xmlns:a16="http://schemas.microsoft.com/office/drawing/2014/main" val="1529366874"/>
                  </a:ext>
                </a:extLst>
              </a:tr>
              <a:tr h="424500">
                <a:tc>
                  <a:txBody>
                    <a:bodyPr/>
                    <a:lstStyle/>
                    <a:p>
                      <a:pPr algn="l" fontAlgn="t"/>
                      <a:r>
                        <a:rPr lang="en-US" u="none" strike="noStrike">
                          <a:effectLst/>
                        </a:rPr>
                        <a:t>MachineName</a:t>
                      </a:r>
                      <a:endParaRPr lang="en-US">
                        <a:effectLst/>
                      </a:endParaRPr>
                    </a:p>
                  </a:txBody>
                  <a:tcPr anchor="ctr"/>
                </a:tc>
                <a:tc>
                  <a:txBody>
                    <a:bodyPr/>
                    <a:lstStyle/>
                    <a:p>
                      <a:pPr algn="l" fontAlgn="t"/>
                      <a:r>
                        <a:rPr lang="en-US">
                          <a:effectLst/>
                        </a:rPr>
                        <a:t>Gets the name of the computer the associated process is running on</a:t>
                      </a:r>
                    </a:p>
                  </a:txBody>
                  <a:tcPr anchor="ctr"/>
                </a:tc>
                <a:extLst>
                  <a:ext uri="{0D108BD9-81ED-4DB2-BD59-A6C34878D82A}">
                    <a16:rowId xmlns:a16="http://schemas.microsoft.com/office/drawing/2014/main" val="9285136"/>
                  </a:ext>
                </a:extLst>
              </a:tr>
              <a:tr h="297150">
                <a:tc>
                  <a:txBody>
                    <a:bodyPr/>
                    <a:lstStyle/>
                    <a:p>
                      <a:pPr algn="l" fontAlgn="t"/>
                      <a:r>
                        <a:rPr lang="en-US" u="none" strike="noStrike">
                          <a:effectLst/>
                        </a:rPr>
                        <a:t>Modules</a:t>
                      </a:r>
                      <a:endParaRPr lang="en-US">
                        <a:effectLst/>
                      </a:endParaRPr>
                    </a:p>
                  </a:txBody>
                  <a:tcPr anchor="ctr"/>
                </a:tc>
                <a:tc>
                  <a:txBody>
                    <a:bodyPr/>
                    <a:lstStyle/>
                    <a:p>
                      <a:pPr algn="l" fontAlgn="t"/>
                      <a:r>
                        <a:rPr lang="en-US">
                          <a:effectLst/>
                        </a:rPr>
                        <a:t>Gets the modules that have been loaded by the associated process</a:t>
                      </a:r>
                    </a:p>
                  </a:txBody>
                  <a:tcPr anchor="ctr"/>
                </a:tc>
                <a:extLst>
                  <a:ext uri="{0D108BD9-81ED-4DB2-BD59-A6C34878D82A}">
                    <a16:rowId xmlns:a16="http://schemas.microsoft.com/office/drawing/2014/main" val="113341593"/>
                  </a:ext>
                </a:extLst>
              </a:tr>
              <a:tr h="424500">
                <a:tc>
                  <a:txBody>
                    <a:bodyPr/>
                    <a:lstStyle/>
                    <a:p>
                      <a:pPr algn="l" fontAlgn="t"/>
                      <a:r>
                        <a:rPr lang="en-US" u="none" strike="noStrike">
                          <a:effectLst/>
                        </a:rPr>
                        <a:t>StartTime</a:t>
                      </a:r>
                      <a:endParaRPr lang="en-US">
                        <a:effectLst/>
                      </a:endParaRPr>
                    </a:p>
                  </a:txBody>
                  <a:tcPr anchor="ctr"/>
                </a:tc>
                <a:tc>
                  <a:txBody>
                    <a:bodyPr/>
                    <a:lstStyle/>
                    <a:p>
                      <a:pPr algn="l" fontAlgn="t"/>
                      <a:r>
                        <a:rPr lang="en-US">
                          <a:effectLst/>
                        </a:rPr>
                        <a:t>Gets the time that the associated process was started</a:t>
                      </a:r>
                    </a:p>
                  </a:txBody>
                  <a:tcPr anchor="ctr"/>
                </a:tc>
                <a:extLst>
                  <a:ext uri="{0D108BD9-81ED-4DB2-BD59-A6C34878D82A}">
                    <a16:rowId xmlns:a16="http://schemas.microsoft.com/office/drawing/2014/main" val="786259187"/>
                  </a:ext>
                </a:extLst>
              </a:tr>
            </a:tbl>
          </a:graphicData>
        </a:graphic>
      </p:graphicFrame>
    </p:spTree>
    <p:extLst>
      <p:ext uri="{BB962C8B-B14F-4D97-AF65-F5344CB8AC3E}">
        <p14:creationId xmlns:p14="http://schemas.microsoft.com/office/powerpoint/2010/main" val="1514615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6E4C3AF-FB88-46FD-8D68-319A278E8AD0}"/>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D1BFC959-2B2F-4031-B6D7-FB8380CBDC22}"/>
              </a:ext>
            </a:extLst>
          </p:cNvPr>
          <p:cNvSpPr>
            <a:spLocks noGrp="1"/>
          </p:cNvSpPr>
          <p:nvPr>
            <p:ph type="sldNum" sz="quarter" idx="12"/>
          </p:nvPr>
        </p:nvSpPr>
        <p:spPr/>
        <p:txBody>
          <a:bodyPr/>
          <a:lstStyle/>
          <a:p>
            <a:fld id="{CC0149FD-98BB-4821-915B-09C9BFE4B727}" type="slidenum">
              <a:rPr lang="en-US" smtClean="0"/>
              <a:pPr/>
              <a:t>14</a:t>
            </a:fld>
            <a:endParaRPr lang="en-US" dirty="0"/>
          </a:p>
        </p:txBody>
      </p:sp>
      <p:sp>
        <p:nvSpPr>
          <p:cNvPr id="8" name="Title 1">
            <a:extLst>
              <a:ext uri="{FF2B5EF4-FFF2-40B4-BE49-F238E27FC236}">
                <a16:creationId xmlns:a16="http://schemas.microsoft.com/office/drawing/2014/main" id="{07684AF6-9955-4CD5-B6FB-8986E8254900}"/>
              </a:ext>
            </a:extLst>
          </p:cNvPr>
          <p:cNvSpPr>
            <a:spLocks noGrp="1"/>
          </p:cNvSpPr>
          <p:nvPr>
            <p:ph type="title"/>
          </p:nvPr>
        </p:nvSpPr>
        <p:spPr>
          <a:xfrm>
            <a:off x="275516" y="687426"/>
            <a:ext cx="11746766" cy="575433"/>
          </a:xfrm>
        </p:spPr>
        <p:txBody>
          <a:bodyPr>
            <a:normAutofit fontScale="90000"/>
          </a:bodyPr>
          <a:lstStyle/>
          <a:p>
            <a:r>
              <a:rPr lang="en-US" b="1"/>
              <a:t>Interacting with Processes Using .NET</a:t>
            </a:r>
          </a:p>
        </p:txBody>
      </p:sp>
      <p:graphicFrame>
        <p:nvGraphicFramePr>
          <p:cNvPr id="12" name="Table 11">
            <a:extLst>
              <a:ext uri="{FF2B5EF4-FFF2-40B4-BE49-F238E27FC236}">
                <a16:creationId xmlns:a16="http://schemas.microsoft.com/office/drawing/2014/main" id="{F68CF947-F068-4B63-8FFC-865994F1C9F5}"/>
              </a:ext>
            </a:extLst>
          </p:cNvPr>
          <p:cNvGraphicFramePr>
            <a:graphicFrameLocks noGrp="1"/>
          </p:cNvGraphicFramePr>
          <p:nvPr>
            <p:extLst>
              <p:ext uri="{D42A27DB-BD31-4B8C-83A1-F6EECF244321}">
                <p14:modId xmlns:p14="http://schemas.microsoft.com/office/powerpoint/2010/main" val="1304562828"/>
              </p:ext>
            </p:extLst>
          </p:nvPr>
        </p:nvGraphicFramePr>
        <p:xfrm>
          <a:off x="106020" y="1637815"/>
          <a:ext cx="12003109" cy="3777107"/>
        </p:xfrm>
        <a:graphic>
          <a:graphicData uri="http://schemas.openxmlformats.org/drawingml/2006/table">
            <a:tbl>
              <a:tblPr>
                <a:tableStyleId>{BDBED569-4797-4DF1-A0F4-6AAB3CD982D8}</a:tableStyleId>
              </a:tblPr>
              <a:tblGrid>
                <a:gridCol w="3722519">
                  <a:extLst>
                    <a:ext uri="{9D8B030D-6E8A-4147-A177-3AD203B41FA5}">
                      <a16:colId xmlns:a16="http://schemas.microsoft.com/office/drawing/2014/main" val="4157872697"/>
                    </a:ext>
                  </a:extLst>
                </a:gridCol>
                <a:gridCol w="8280590">
                  <a:extLst>
                    <a:ext uri="{9D8B030D-6E8A-4147-A177-3AD203B41FA5}">
                      <a16:colId xmlns:a16="http://schemas.microsoft.com/office/drawing/2014/main" val="4163030756"/>
                    </a:ext>
                  </a:extLst>
                </a:gridCol>
              </a:tblGrid>
              <a:tr h="517967">
                <a:tc>
                  <a:txBody>
                    <a:bodyPr/>
                    <a:lstStyle/>
                    <a:p>
                      <a:pPr marL="0" algn="l" defTabSz="914400" rtl="0" eaLnBrk="1" fontAlgn="t" latinLnBrk="0" hangingPunct="1"/>
                      <a:r>
                        <a:rPr lang="en-US" sz="2000" b="1" u="none" strike="noStrike" kern="1200">
                          <a:solidFill>
                            <a:srgbClr val="0070C0"/>
                          </a:solidFill>
                          <a:effectLst/>
                          <a:latin typeface="+mn-lt"/>
                          <a:ea typeface="+mn-ea"/>
                          <a:cs typeface="+mn-cs"/>
                        </a:rPr>
                        <a:t>Methods of the Process Type</a:t>
                      </a:r>
                    </a:p>
                  </a:txBody>
                  <a:tcPr marL="42246" marR="42246" marT="21123" marB="21123" anchor="ctr">
                    <a:solidFill>
                      <a:schemeClr val="accent1">
                        <a:lumMod val="20000"/>
                        <a:lumOff val="80000"/>
                      </a:schemeClr>
                    </a:solidFill>
                  </a:tcPr>
                </a:tc>
                <a:tc>
                  <a:txBody>
                    <a:bodyPr/>
                    <a:lstStyle/>
                    <a:p>
                      <a:pPr marL="0" algn="ctr" defTabSz="914400" rtl="0" eaLnBrk="1" fontAlgn="t" latinLnBrk="0" hangingPunct="1"/>
                      <a:r>
                        <a:rPr lang="en-US" sz="2000" b="1" u="none" strike="noStrike" kern="1200">
                          <a:solidFill>
                            <a:srgbClr val="0070C0"/>
                          </a:solidFill>
                          <a:effectLst/>
                          <a:latin typeface="+mn-lt"/>
                          <a:ea typeface="+mn-ea"/>
                          <a:cs typeface="+mn-cs"/>
                        </a:rPr>
                        <a:t>Description</a:t>
                      </a:r>
                    </a:p>
                  </a:txBody>
                  <a:tcPr marL="42246" marR="42246" marT="21123" marB="21123" anchor="ctr">
                    <a:solidFill>
                      <a:schemeClr val="accent1">
                        <a:lumMod val="20000"/>
                        <a:lumOff val="80000"/>
                      </a:schemeClr>
                    </a:solidFill>
                  </a:tcPr>
                </a:tc>
                <a:extLst>
                  <a:ext uri="{0D108BD9-81ED-4DB2-BD59-A6C34878D82A}">
                    <a16:rowId xmlns:a16="http://schemas.microsoft.com/office/drawing/2014/main" val="487759683"/>
                  </a:ext>
                </a:extLst>
              </a:tr>
              <a:tr h="403503">
                <a:tc>
                  <a:txBody>
                    <a:bodyPr/>
                    <a:lstStyle/>
                    <a:p>
                      <a:pPr algn="l" fontAlgn="t"/>
                      <a:r>
                        <a:rPr lang="en-US" u="none" strike="noStrike">
                          <a:effectLst/>
                        </a:rPr>
                        <a:t>CloseMainWindow()</a:t>
                      </a:r>
                      <a:endParaRPr lang="en-US">
                        <a:effectLst/>
                      </a:endParaRPr>
                    </a:p>
                  </a:txBody>
                  <a:tcPr anchor="ctr"/>
                </a:tc>
                <a:tc>
                  <a:txBody>
                    <a:bodyPr/>
                    <a:lstStyle/>
                    <a:p>
                      <a:pPr algn="l" fontAlgn="t"/>
                      <a:r>
                        <a:rPr lang="en-US">
                          <a:effectLst/>
                        </a:rPr>
                        <a:t>Closes a process that has a user interface by sending a close message to its main window</a:t>
                      </a:r>
                    </a:p>
                  </a:txBody>
                  <a:tcPr anchor="ctr"/>
                </a:tc>
                <a:extLst>
                  <a:ext uri="{0D108BD9-81ED-4DB2-BD59-A6C34878D82A}">
                    <a16:rowId xmlns:a16="http://schemas.microsoft.com/office/drawing/2014/main" val="4258109509"/>
                  </a:ext>
                </a:extLst>
              </a:tr>
              <a:tr h="424500">
                <a:tc>
                  <a:txBody>
                    <a:bodyPr/>
                    <a:lstStyle/>
                    <a:p>
                      <a:pPr algn="l" fontAlgn="t"/>
                      <a:r>
                        <a:rPr lang="en-US" u="none" strike="noStrike">
                          <a:effectLst/>
                        </a:rPr>
                        <a:t>GetCurrentProcess()</a:t>
                      </a:r>
                      <a:endParaRPr lang="en-US">
                        <a:effectLst/>
                      </a:endParaRPr>
                    </a:p>
                  </a:txBody>
                  <a:tcPr anchor="ctr"/>
                </a:tc>
                <a:tc>
                  <a:txBody>
                    <a:bodyPr/>
                    <a:lstStyle/>
                    <a:p>
                      <a:pPr algn="l" fontAlgn="t"/>
                      <a:r>
                        <a:rPr lang="en-US">
                          <a:effectLst/>
                        </a:rPr>
                        <a:t>Gets a new </a:t>
                      </a:r>
                      <a:r>
                        <a:rPr lang="en-US" u="none" strike="noStrike">
                          <a:effectLst/>
                        </a:rPr>
                        <a:t>Process</a:t>
                      </a:r>
                      <a:r>
                        <a:rPr lang="en-US">
                          <a:effectLst/>
                        </a:rPr>
                        <a:t> component and associates it with the currently active process</a:t>
                      </a:r>
                    </a:p>
                  </a:txBody>
                  <a:tcPr anchor="ctr"/>
                </a:tc>
                <a:extLst>
                  <a:ext uri="{0D108BD9-81ED-4DB2-BD59-A6C34878D82A}">
                    <a16:rowId xmlns:a16="http://schemas.microsoft.com/office/drawing/2014/main" val="627716855"/>
                  </a:ext>
                </a:extLst>
              </a:tr>
              <a:tr h="424500">
                <a:tc>
                  <a:txBody>
                    <a:bodyPr/>
                    <a:lstStyle/>
                    <a:p>
                      <a:pPr algn="l" fontAlgn="t"/>
                      <a:r>
                        <a:rPr lang="en-US" u="none" strike="noStrike">
                          <a:effectLst/>
                        </a:rPr>
                        <a:t>GetProcesses()</a:t>
                      </a:r>
                      <a:endParaRPr lang="en-US">
                        <a:effectLst/>
                      </a:endParaRPr>
                    </a:p>
                  </a:txBody>
                  <a:tcPr anchor="ctr"/>
                </a:tc>
                <a:tc>
                  <a:txBody>
                    <a:bodyPr/>
                    <a:lstStyle/>
                    <a:p>
                      <a:pPr algn="l" fontAlgn="t"/>
                      <a:r>
                        <a:rPr lang="en-US">
                          <a:effectLst/>
                        </a:rPr>
                        <a:t>Creates a new </a:t>
                      </a:r>
                      <a:r>
                        <a:rPr lang="en-US" u="none" strike="noStrike">
                          <a:effectLst/>
                        </a:rPr>
                        <a:t>Process</a:t>
                      </a:r>
                      <a:r>
                        <a:rPr lang="en-US">
                          <a:effectLst/>
                        </a:rPr>
                        <a:t> component for each process resource on the local computer</a:t>
                      </a:r>
                    </a:p>
                  </a:txBody>
                  <a:tcPr anchor="ctr"/>
                </a:tc>
                <a:extLst>
                  <a:ext uri="{0D108BD9-81ED-4DB2-BD59-A6C34878D82A}">
                    <a16:rowId xmlns:a16="http://schemas.microsoft.com/office/drawing/2014/main" val="1529366874"/>
                  </a:ext>
                </a:extLst>
              </a:tr>
              <a:tr h="424500">
                <a:tc>
                  <a:txBody>
                    <a:bodyPr/>
                    <a:lstStyle/>
                    <a:p>
                      <a:pPr algn="l" fontAlgn="t"/>
                      <a:r>
                        <a:rPr lang="en-US" u="none" strike="noStrike">
                          <a:effectLst/>
                        </a:rPr>
                        <a:t>Kill()</a:t>
                      </a:r>
                      <a:endParaRPr lang="en-US">
                        <a:effectLst/>
                      </a:endParaRPr>
                    </a:p>
                  </a:txBody>
                  <a:tcPr anchor="ctr"/>
                </a:tc>
                <a:tc>
                  <a:txBody>
                    <a:bodyPr/>
                    <a:lstStyle/>
                    <a:p>
                      <a:pPr algn="l" fontAlgn="t"/>
                      <a:r>
                        <a:rPr lang="en-US">
                          <a:effectLst/>
                        </a:rPr>
                        <a:t>Immediately stops the associated process</a:t>
                      </a:r>
                    </a:p>
                  </a:txBody>
                  <a:tcPr anchor="ctr"/>
                </a:tc>
                <a:extLst>
                  <a:ext uri="{0D108BD9-81ED-4DB2-BD59-A6C34878D82A}">
                    <a16:rowId xmlns:a16="http://schemas.microsoft.com/office/drawing/2014/main" val="9285136"/>
                  </a:ext>
                </a:extLst>
              </a:tr>
              <a:tr h="297150">
                <a:tc>
                  <a:txBody>
                    <a:bodyPr/>
                    <a:lstStyle/>
                    <a:p>
                      <a:pPr algn="l" fontAlgn="t"/>
                      <a:r>
                        <a:rPr lang="en-US" u="none" strike="noStrike">
                          <a:effectLst/>
                        </a:rPr>
                        <a:t>Start()</a:t>
                      </a:r>
                      <a:endParaRPr lang="en-US">
                        <a:effectLst/>
                      </a:endParaRPr>
                    </a:p>
                  </a:txBody>
                  <a:tcPr anchor="ctr"/>
                </a:tc>
                <a:tc>
                  <a:txBody>
                    <a:bodyPr/>
                    <a:lstStyle/>
                    <a:p>
                      <a:pPr algn="l" fontAlgn="t"/>
                      <a:r>
                        <a:rPr lang="en-US">
                          <a:effectLst/>
                        </a:rPr>
                        <a:t>Starts (or reuses) the process resource that is specified by the </a:t>
                      </a:r>
                      <a:r>
                        <a:rPr lang="en-US" u="none" strike="noStrike">
                          <a:effectLst/>
                        </a:rPr>
                        <a:t>StartInfo</a:t>
                      </a:r>
                      <a:r>
                        <a:rPr lang="en-US">
                          <a:effectLst/>
                        </a:rPr>
                        <a:t> property of this </a:t>
                      </a:r>
                      <a:r>
                        <a:rPr lang="en-US" u="none" strike="noStrike">
                          <a:effectLst/>
                        </a:rPr>
                        <a:t>Process</a:t>
                      </a:r>
                      <a:r>
                        <a:rPr lang="en-US">
                          <a:effectLst/>
                        </a:rPr>
                        <a:t> component and associates it with the component.</a:t>
                      </a:r>
                    </a:p>
                  </a:txBody>
                  <a:tcPr anchor="ctr"/>
                </a:tc>
                <a:extLst>
                  <a:ext uri="{0D108BD9-81ED-4DB2-BD59-A6C34878D82A}">
                    <a16:rowId xmlns:a16="http://schemas.microsoft.com/office/drawing/2014/main" val="113341593"/>
                  </a:ext>
                </a:extLst>
              </a:tr>
            </a:tbl>
          </a:graphicData>
        </a:graphic>
      </p:graphicFrame>
      <p:sp>
        <p:nvSpPr>
          <p:cNvPr id="10" name="TextBox 9">
            <a:extLst>
              <a:ext uri="{FF2B5EF4-FFF2-40B4-BE49-F238E27FC236}">
                <a16:creationId xmlns:a16="http://schemas.microsoft.com/office/drawing/2014/main" id="{43EB6ADE-1706-4F7E-8EEC-5BADFC4298F8}"/>
              </a:ext>
            </a:extLst>
          </p:cNvPr>
          <p:cNvSpPr txBox="1"/>
          <p:nvPr/>
        </p:nvSpPr>
        <p:spPr>
          <a:xfrm>
            <a:off x="0" y="5526592"/>
            <a:ext cx="12022282" cy="800219"/>
          </a:xfrm>
          <a:prstGeom prst="rect">
            <a:avLst/>
          </a:prstGeom>
          <a:noFill/>
        </p:spPr>
        <p:txBody>
          <a:bodyPr wrap="square">
            <a:spAutoFit/>
          </a:bodyPr>
          <a:lstStyle/>
          <a:p>
            <a:pPr marL="342900" indent="-342900">
              <a:buClr>
                <a:srgbClr val="973735"/>
              </a:buClr>
              <a:buSzPct val="50000"/>
              <a:buFont typeface="Wingdings" pitchFamily="2" charset="2"/>
              <a:buChar char="u"/>
              <a:tabLst>
                <a:tab pos="241300" algn="l"/>
              </a:tabLst>
              <a:defRPr/>
            </a:pPr>
            <a:r>
              <a:rPr lang="en-US" sz="2300">
                <a:solidFill>
                  <a:srgbClr val="111111"/>
                </a:solidFill>
                <a:latin typeface="+mj-lt"/>
              </a:rPr>
              <a:t>More</a:t>
            </a:r>
            <a:r>
              <a:rPr lang="en-US" sz="2300" b="1">
                <a:solidFill>
                  <a:srgbClr val="111111"/>
                </a:solidFill>
                <a:latin typeface="+mj-lt"/>
              </a:rPr>
              <a:t> </a:t>
            </a:r>
            <a:r>
              <a:rPr lang="en-US" sz="2300" b="1"/>
              <a:t>Processes class </a:t>
            </a:r>
          </a:p>
          <a:p>
            <a:pPr>
              <a:buClr>
                <a:srgbClr val="973735"/>
              </a:buClr>
              <a:buSzPct val="50000"/>
              <a:tabLst>
                <a:tab pos="241300" algn="l"/>
              </a:tabLst>
              <a:defRPr/>
            </a:pPr>
            <a:r>
              <a:rPr lang="en-US" sz="2300"/>
              <a:t>    </a:t>
            </a:r>
            <a:r>
              <a:rPr lang="en-US" sz="2300">
                <a:hlinkClick r:id="rId2"/>
              </a:rPr>
              <a:t>https://docs.microsoft.com/en-us/dotnet/api/system.diagnostics.process?view=net-5.0</a:t>
            </a:r>
            <a:endParaRPr lang="en-US" sz="2300">
              <a:solidFill>
                <a:srgbClr val="111111"/>
              </a:solidFill>
              <a:latin typeface="+mj-lt"/>
            </a:endParaRPr>
          </a:p>
        </p:txBody>
      </p:sp>
    </p:spTree>
    <p:extLst>
      <p:ext uri="{BB962C8B-B14F-4D97-AF65-F5344CB8AC3E}">
        <p14:creationId xmlns:p14="http://schemas.microsoft.com/office/powerpoint/2010/main" val="4063073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BE5390B-A855-4638-B1DD-6B9F3530ED23}"/>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071F7E41-F7C9-4DB0-AC18-72E6E03DEC6C}"/>
              </a:ext>
            </a:extLst>
          </p:cNvPr>
          <p:cNvSpPr>
            <a:spLocks noGrp="1"/>
          </p:cNvSpPr>
          <p:nvPr>
            <p:ph type="sldNum" sz="quarter" idx="12"/>
          </p:nvPr>
        </p:nvSpPr>
        <p:spPr/>
        <p:txBody>
          <a:bodyPr/>
          <a:lstStyle/>
          <a:p>
            <a:fld id="{CC0149FD-98BB-4821-915B-09C9BFE4B727}" type="slidenum">
              <a:rPr lang="en-US" smtClean="0"/>
              <a:pPr/>
              <a:t>15</a:t>
            </a:fld>
            <a:endParaRPr lang="en-US" dirty="0"/>
          </a:p>
        </p:txBody>
      </p:sp>
      <p:pic>
        <p:nvPicPr>
          <p:cNvPr id="9" name="Picture 8">
            <a:extLst>
              <a:ext uri="{FF2B5EF4-FFF2-40B4-BE49-F238E27FC236}">
                <a16:creationId xmlns:a16="http://schemas.microsoft.com/office/drawing/2014/main" id="{8E5D3765-19E8-4AEB-8E9C-A06F19465B66}"/>
              </a:ext>
            </a:extLst>
          </p:cNvPr>
          <p:cNvPicPr>
            <a:picLocks noChangeAspect="1"/>
          </p:cNvPicPr>
          <p:nvPr/>
        </p:nvPicPr>
        <p:blipFill>
          <a:blip r:embed="rId2"/>
          <a:stretch>
            <a:fillRect/>
          </a:stretch>
        </p:blipFill>
        <p:spPr>
          <a:xfrm>
            <a:off x="-7721" y="1938762"/>
            <a:ext cx="8568166" cy="4513003"/>
          </a:xfrm>
          <a:prstGeom prst="rect">
            <a:avLst/>
          </a:prstGeom>
        </p:spPr>
      </p:pic>
      <p:pic>
        <p:nvPicPr>
          <p:cNvPr id="11" name="Picture 10">
            <a:extLst>
              <a:ext uri="{FF2B5EF4-FFF2-40B4-BE49-F238E27FC236}">
                <a16:creationId xmlns:a16="http://schemas.microsoft.com/office/drawing/2014/main" id="{F46E6709-7DEC-4B4D-922A-4B8416F5DD1A}"/>
              </a:ext>
            </a:extLst>
          </p:cNvPr>
          <p:cNvPicPr>
            <a:picLocks noChangeAspect="1"/>
          </p:cNvPicPr>
          <p:nvPr/>
        </p:nvPicPr>
        <p:blipFill>
          <a:blip r:embed="rId3"/>
          <a:stretch>
            <a:fillRect/>
          </a:stretch>
        </p:blipFill>
        <p:spPr>
          <a:xfrm>
            <a:off x="8404307" y="3545736"/>
            <a:ext cx="3209826" cy="1517340"/>
          </a:xfrm>
          <a:prstGeom prst="rect">
            <a:avLst/>
          </a:prstGeom>
        </p:spPr>
      </p:pic>
      <p:pic>
        <p:nvPicPr>
          <p:cNvPr id="13" name="Picture 12">
            <a:extLst>
              <a:ext uri="{FF2B5EF4-FFF2-40B4-BE49-F238E27FC236}">
                <a16:creationId xmlns:a16="http://schemas.microsoft.com/office/drawing/2014/main" id="{6F4A4564-7529-4F70-AD12-7B3DBDAE827B}"/>
              </a:ext>
            </a:extLst>
          </p:cNvPr>
          <p:cNvPicPr>
            <a:picLocks noChangeAspect="1"/>
          </p:cNvPicPr>
          <p:nvPr/>
        </p:nvPicPr>
        <p:blipFill>
          <a:blip r:embed="rId4"/>
          <a:stretch>
            <a:fillRect/>
          </a:stretch>
        </p:blipFill>
        <p:spPr>
          <a:xfrm>
            <a:off x="8404307" y="5063076"/>
            <a:ext cx="3761847" cy="1388689"/>
          </a:xfrm>
          <a:prstGeom prst="rect">
            <a:avLst/>
          </a:prstGeom>
        </p:spPr>
      </p:pic>
      <p:grpSp>
        <p:nvGrpSpPr>
          <p:cNvPr id="15" name="Group 14">
            <a:extLst>
              <a:ext uri="{FF2B5EF4-FFF2-40B4-BE49-F238E27FC236}">
                <a16:creationId xmlns:a16="http://schemas.microsoft.com/office/drawing/2014/main" id="{1D89CF51-3B3A-4328-BED9-96B8862815F6}"/>
              </a:ext>
            </a:extLst>
          </p:cNvPr>
          <p:cNvGrpSpPr/>
          <p:nvPr/>
        </p:nvGrpSpPr>
        <p:grpSpPr>
          <a:xfrm>
            <a:off x="251415" y="1014057"/>
            <a:ext cx="3521799" cy="895771"/>
            <a:chOff x="251415" y="1014057"/>
            <a:chExt cx="3521799" cy="895771"/>
          </a:xfrm>
        </p:grpSpPr>
        <p:pic>
          <p:nvPicPr>
            <p:cNvPr id="7" name="Picture 6">
              <a:extLst>
                <a:ext uri="{FF2B5EF4-FFF2-40B4-BE49-F238E27FC236}">
                  <a16:creationId xmlns:a16="http://schemas.microsoft.com/office/drawing/2014/main" id="{C95A119D-DFC5-4F44-B256-F63DA21C2406}"/>
                </a:ext>
              </a:extLst>
            </p:cNvPr>
            <p:cNvPicPr>
              <a:picLocks noChangeAspect="1"/>
            </p:cNvPicPr>
            <p:nvPr/>
          </p:nvPicPr>
          <p:blipFill>
            <a:blip r:embed="rId5"/>
            <a:stretch>
              <a:fillRect/>
            </a:stretch>
          </p:blipFill>
          <p:spPr>
            <a:xfrm>
              <a:off x="251415" y="1014057"/>
              <a:ext cx="3329985" cy="872616"/>
            </a:xfrm>
            <a:prstGeom prst="rect">
              <a:avLst/>
            </a:prstGeom>
          </p:spPr>
        </p:pic>
        <p:sp>
          <p:nvSpPr>
            <p:cNvPr id="14" name="Rectangle 13">
              <a:extLst>
                <a:ext uri="{FF2B5EF4-FFF2-40B4-BE49-F238E27FC236}">
                  <a16:creationId xmlns:a16="http://schemas.microsoft.com/office/drawing/2014/main" id="{F8E955B5-BFBB-4580-A03F-043C38F24068}"/>
                </a:ext>
              </a:extLst>
            </p:cNvPr>
            <p:cNvSpPr/>
            <p:nvPr/>
          </p:nvSpPr>
          <p:spPr>
            <a:xfrm>
              <a:off x="251415" y="1292772"/>
              <a:ext cx="3521799" cy="61705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a:extLst>
              <a:ext uri="{FF2B5EF4-FFF2-40B4-BE49-F238E27FC236}">
                <a16:creationId xmlns:a16="http://schemas.microsoft.com/office/drawing/2014/main" id="{6171AFB8-55CD-4466-B655-06BA541D7438}"/>
              </a:ext>
            </a:extLst>
          </p:cNvPr>
          <p:cNvSpPr txBox="1"/>
          <p:nvPr/>
        </p:nvSpPr>
        <p:spPr>
          <a:xfrm>
            <a:off x="2916620" y="452878"/>
            <a:ext cx="7384848" cy="553998"/>
          </a:xfrm>
          <a:prstGeom prst="rect">
            <a:avLst/>
          </a:prstGeom>
          <a:noFill/>
        </p:spPr>
        <p:txBody>
          <a:bodyPr wrap="square">
            <a:spAutoFit/>
          </a:bodyPr>
          <a:lstStyle/>
          <a:p>
            <a:r>
              <a:rPr lang="en-US" sz="3000" b="1">
                <a:latin typeface="+mj-lt"/>
                <a:ea typeface="+mj-ea"/>
                <a:cs typeface="+mj-cs"/>
              </a:rPr>
              <a:t>Enumerating Running Processes Demo</a:t>
            </a:r>
          </a:p>
        </p:txBody>
      </p:sp>
    </p:spTree>
    <p:extLst>
      <p:ext uri="{BB962C8B-B14F-4D97-AF65-F5344CB8AC3E}">
        <p14:creationId xmlns:p14="http://schemas.microsoft.com/office/powerpoint/2010/main" val="1576669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System.Threading Namespace</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42040" y="1271507"/>
            <a:ext cx="12097406" cy="5077287"/>
          </a:xfrm>
          <a:prstGeom prst="rect">
            <a:avLst/>
          </a:prstGeom>
          <a:noFill/>
        </p:spPr>
        <p:txBody>
          <a:bodyPr wrap="square">
            <a:spAutoFit/>
          </a:bodyPr>
          <a:lstStyle/>
          <a:p>
            <a:pPr marL="342900" indent="-342900" algn="just">
              <a:lnSpc>
                <a:spcPct val="20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The System.Threading namespace provides a number of types that enable the direct construction of multithreaded applications</a:t>
            </a:r>
          </a:p>
          <a:p>
            <a:pPr marL="342900" indent="-342900" algn="just">
              <a:lnSpc>
                <a:spcPct val="20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It provides types that allow us to interact with a particular CoreCLR thread, this namespace defines types that allow access to the CoreCLR-maintained </a:t>
            </a:r>
            <a:r>
              <a:rPr lang="en-US" sz="2600" b="1">
                <a:solidFill>
                  <a:srgbClr val="111111"/>
                </a:solidFill>
                <a:latin typeface="+mj-lt"/>
              </a:rPr>
              <a:t>ThreadPool</a:t>
            </a:r>
            <a:r>
              <a:rPr lang="en-US" sz="2600">
                <a:solidFill>
                  <a:srgbClr val="111111"/>
                </a:solidFill>
                <a:latin typeface="+mj-lt"/>
              </a:rPr>
              <a:t>, a simple (non-GUI-based) </a:t>
            </a:r>
            <a:r>
              <a:rPr lang="en-US" sz="2600" b="1">
                <a:solidFill>
                  <a:srgbClr val="111111"/>
                </a:solidFill>
                <a:latin typeface="+mj-lt"/>
              </a:rPr>
              <a:t>Timer </a:t>
            </a:r>
            <a:r>
              <a:rPr lang="en-US" sz="2600">
                <a:solidFill>
                  <a:srgbClr val="111111"/>
                </a:solidFill>
                <a:latin typeface="+mj-lt"/>
              </a:rPr>
              <a:t>class, and numerous types used to provide synchronized access to shared resources</a:t>
            </a:r>
          </a:p>
        </p:txBody>
      </p:sp>
    </p:spTree>
    <p:extLst>
      <p:ext uri="{BB962C8B-B14F-4D97-AF65-F5344CB8AC3E}">
        <p14:creationId xmlns:p14="http://schemas.microsoft.com/office/powerpoint/2010/main" val="1170922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dirty="0" smtClean="0"/>
              <a:t>Thread Lifecycle</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42040" y="1271507"/>
            <a:ext cx="12097406" cy="768415"/>
          </a:xfrm>
          <a:prstGeom prst="rect">
            <a:avLst/>
          </a:prstGeom>
          <a:noFill/>
        </p:spPr>
        <p:txBody>
          <a:bodyPr wrap="square">
            <a:spAutoFit/>
          </a:bodyPr>
          <a:lstStyle/>
          <a:p>
            <a:pPr marL="342900" indent="-342900" algn="just">
              <a:lnSpc>
                <a:spcPct val="200000"/>
              </a:lnSpc>
              <a:spcBef>
                <a:spcPts val="1200"/>
              </a:spcBef>
              <a:spcAft>
                <a:spcPts val="1200"/>
              </a:spcAft>
              <a:buClr>
                <a:srgbClr val="973735"/>
              </a:buClr>
              <a:buSzPct val="50000"/>
              <a:buFont typeface="Wingdings" pitchFamily="2" charset="2"/>
              <a:buChar char="u"/>
              <a:tabLst>
                <a:tab pos="241300" algn="l"/>
              </a:tabLst>
              <a:defRPr/>
            </a:pPr>
            <a:endParaRPr lang="en-US" sz="2600" dirty="0">
              <a:solidFill>
                <a:srgbClr val="111111"/>
              </a:solidFill>
              <a:latin typeface="+mj-lt"/>
            </a:endParaRPr>
          </a:p>
        </p:txBody>
      </p:sp>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b="12292"/>
          <a:stretch/>
        </p:blipFill>
        <p:spPr>
          <a:xfrm>
            <a:off x="838200" y="1578008"/>
            <a:ext cx="9573739" cy="4323171"/>
          </a:xfrm>
          <a:prstGeom prst="rect">
            <a:avLst/>
          </a:prstGeom>
        </p:spPr>
      </p:pic>
    </p:spTree>
    <p:extLst>
      <p:ext uri="{BB962C8B-B14F-4D97-AF65-F5344CB8AC3E}">
        <p14:creationId xmlns:p14="http://schemas.microsoft.com/office/powerpoint/2010/main" val="20640979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System.Threading.Thread Class</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31530" y="1624730"/>
            <a:ext cx="12192000" cy="4234749"/>
          </a:xfrm>
          <a:prstGeom prst="rect">
            <a:avLst/>
          </a:prstGeom>
          <a:noFill/>
        </p:spPr>
        <p:txBody>
          <a:bodyPr wrap="square">
            <a:spAutoFit/>
          </a:bodyPr>
          <a:lstStyle/>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71717"/>
                </a:solidFill>
                <a:effectLst/>
                <a:latin typeface="+mj-lt"/>
              </a:rPr>
              <a:t>The most primitive of all types in the System.Threading namespace is </a:t>
            </a:r>
            <a:r>
              <a:rPr lang="en-US" sz="2600" b="1">
                <a:solidFill>
                  <a:srgbClr val="171717"/>
                </a:solidFill>
                <a:effectLst/>
                <a:latin typeface="+mj-lt"/>
              </a:rPr>
              <a:t>Thread</a:t>
            </a: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71717"/>
                </a:solidFill>
                <a:effectLst/>
                <a:latin typeface="+mj-lt"/>
              </a:rPr>
              <a:t>It represents an object-oriented wrapper around a given path of execution within a particular AppDomain</a:t>
            </a: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71717"/>
                </a:solidFill>
                <a:effectLst/>
                <a:latin typeface="+mj-lt"/>
              </a:rPr>
              <a:t>It also defines several methods (both static and instance level) that allow us to create new threads within the current AppDomain, as well as to suspend, stop, and destroy a particular thread</a:t>
            </a:r>
            <a:endParaRPr lang="en-US" sz="2600" dirty="0">
              <a:solidFill>
                <a:srgbClr val="171717"/>
              </a:solidFill>
              <a:effectLst/>
              <a:latin typeface="+mj-lt"/>
            </a:endParaRPr>
          </a:p>
        </p:txBody>
      </p:sp>
    </p:spTree>
    <p:extLst>
      <p:ext uri="{BB962C8B-B14F-4D97-AF65-F5344CB8AC3E}">
        <p14:creationId xmlns:p14="http://schemas.microsoft.com/office/powerpoint/2010/main" val="22942134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7DE9E3-3D9D-4413-802B-723AD51BE7AB}"/>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64951525-D737-49A6-AA1A-3D2430C439B5}"/>
              </a:ext>
            </a:extLst>
          </p:cNvPr>
          <p:cNvSpPr>
            <a:spLocks noGrp="1"/>
          </p:cNvSpPr>
          <p:nvPr>
            <p:ph type="sldNum" sz="quarter" idx="12"/>
          </p:nvPr>
        </p:nvSpPr>
        <p:spPr/>
        <p:txBody>
          <a:bodyPr/>
          <a:lstStyle/>
          <a:p>
            <a:fld id="{CC0149FD-98BB-4821-915B-09C9BFE4B727}" type="slidenum">
              <a:rPr lang="en-US" smtClean="0"/>
              <a:pPr/>
              <a:t>19</a:t>
            </a:fld>
            <a:endParaRPr lang="en-US" dirty="0"/>
          </a:p>
        </p:txBody>
      </p:sp>
      <p:sp>
        <p:nvSpPr>
          <p:cNvPr id="7" name="Title 1">
            <a:extLst>
              <a:ext uri="{FF2B5EF4-FFF2-40B4-BE49-F238E27FC236}">
                <a16:creationId xmlns:a16="http://schemas.microsoft.com/office/drawing/2014/main" id="{0625DD68-575D-4B11-85A8-B26001FEEB11}"/>
              </a:ext>
            </a:extLst>
          </p:cNvPr>
          <p:cNvSpPr txBox="1">
            <a:spLocks/>
          </p:cNvSpPr>
          <p:nvPr/>
        </p:nvSpPr>
        <p:spPr>
          <a:xfrm>
            <a:off x="396764" y="720006"/>
            <a:ext cx="11154104" cy="575433"/>
          </a:xfrm>
          <a:prstGeom prst="rect">
            <a:avLst/>
          </a:prstGeom>
          <a:solidFill>
            <a:schemeClr val="bg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a:t>System.Threading.Thread Class</a:t>
            </a:r>
            <a:endParaRPr lang="en-US" sz="4000" b="1" dirty="0"/>
          </a:p>
        </p:txBody>
      </p:sp>
      <p:grpSp>
        <p:nvGrpSpPr>
          <p:cNvPr id="19" name="Group 18">
            <a:extLst>
              <a:ext uri="{FF2B5EF4-FFF2-40B4-BE49-F238E27FC236}">
                <a16:creationId xmlns:a16="http://schemas.microsoft.com/office/drawing/2014/main" id="{1E3922CF-CCBF-4C5A-9A17-9B23FBABA312}"/>
              </a:ext>
            </a:extLst>
          </p:cNvPr>
          <p:cNvGrpSpPr/>
          <p:nvPr/>
        </p:nvGrpSpPr>
        <p:grpSpPr>
          <a:xfrm>
            <a:off x="0" y="1480637"/>
            <a:ext cx="10277090" cy="4918393"/>
            <a:chOff x="0" y="1480637"/>
            <a:chExt cx="10277090" cy="4918393"/>
          </a:xfrm>
        </p:grpSpPr>
        <p:pic>
          <p:nvPicPr>
            <p:cNvPr id="13" name="Picture 12">
              <a:extLst>
                <a:ext uri="{FF2B5EF4-FFF2-40B4-BE49-F238E27FC236}">
                  <a16:creationId xmlns:a16="http://schemas.microsoft.com/office/drawing/2014/main" id="{E12549B2-06DA-40F7-9FAF-73F62DF18D60}"/>
                </a:ext>
              </a:extLst>
            </p:cNvPr>
            <p:cNvPicPr>
              <a:picLocks noChangeAspect="1"/>
            </p:cNvPicPr>
            <p:nvPr/>
          </p:nvPicPr>
          <p:blipFill>
            <a:blip r:embed="rId2"/>
            <a:stretch>
              <a:fillRect/>
            </a:stretch>
          </p:blipFill>
          <p:spPr>
            <a:xfrm>
              <a:off x="23150" y="1503787"/>
              <a:ext cx="10253940" cy="4895243"/>
            </a:xfrm>
            <a:prstGeom prst="rect">
              <a:avLst/>
            </a:prstGeom>
          </p:spPr>
        </p:pic>
        <p:sp>
          <p:nvSpPr>
            <p:cNvPr id="18" name="Rectangle 17">
              <a:extLst>
                <a:ext uri="{FF2B5EF4-FFF2-40B4-BE49-F238E27FC236}">
                  <a16:creationId xmlns:a16="http://schemas.microsoft.com/office/drawing/2014/main" id="{EA135F31-349D-4ACC-B2F6-85A320D7E5AB}"/>
                </a:ext>
              </a:extLst>
            </p:cNvPr>
            <p:cNvSpPr/>
            <p:nvPr/>
          </p:nvSpPr>
          <p:spPr>
            <a:xfrm>
              <a:off x="0" y="1480637"/>
              <a:ext cx="3032567" cy="32501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 name="Picture 19">
            <a:extLst>
              <a:ext uri="{FF2B5EF4-FFF2-40B4-BE49-F238E27FC236}">
                <a16:creationId xmlns:a16="http://schemas.microsoft.com/office/drawing/2014/main" id="{23F00D75-8B20-434E-9F39-BF7B49610C94}"/>
              </a:ext>
            </a:extLst>
          </p:cNvPr>
          <p:cNvPicPr>
            <a:picLocks noChangeAspect="1"/>
          </p:cNvPicPr>
          <p:nvPr/>
        </p:nvPicPr>
        <p:blipFill>
          <a:blip r:embed="rId3"/>
          <a:stretch>
            <a:fillRect/>
          </a:stretch>
        </p:blipFill>
        <p:spPr>
          <a:xfrm>
            <a:off x="8079941" y="1503787"/>
            <a:ext cx="3955438" cy="1911283"/>
          </a:xfrm>
          <a:prstGeom prst="rect">
            <a:avLst/>
          </a:prstGeom>
        </p:spPr>
      </p:pic>
    </p:spTree>
    <p:extLst>
      <p:ext uri="{BB962C8B-B14F-4D97-AF65-F5344CB8AC3E}">
        <p14:creationId xmlns:p14="http://schemas.microsoft.com/office/powerpoint/2010/main" val="73136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4" name="Content Placeholder 3"/>
          <p:cNvSpPr>
            <a:spLocks noGrp="1"/>
          </p:cNvSpPr>
          <p:nvPr>
            <p:ph sz="quarter" idx="1"/>
          </p:nvPr>
        </p:nvSpPr>
        <p:spPr>
          <a:xfrm>
            <a:off x="391312" y="1573079"/>
            <a:ext cx="11474868" cy="4537867"/>
          </a:xfrm>
        </p:spPr>
        <p:txBody>
          <a:bodyPr>
            <a:noAutofit/>
          </a:bodyPr>
          <a:lstStyle/>
          <a:p>
            <a:pPr marL="342900" indent="-342900">
              <a:lnSpc>
                <a:spcPct val="100000"/>
              </a:lnSpc>
              <a:buClr>
                <a:srgbClr val="973735"/>
              </a:buClr>
              <a:buSzPct val="50000"/>
              <a:buFont typeface="Wingdings" pitchFamily="2" charset="2"/>
              <a:buChar char="u"/>
              <a:defRPr/>
            </a:pPr>
            <a:r>
              <a:rPr lang="en-US"/>
              <a:t>Overview Concurrency Programming </a:t>
            </a:r>
            <a:endParaRPr lang="en-US" dirty="0"/>
          </a:p>
          <a:p>
            <a:pPr marL="342900" indent="-342900">
              <a:lnSpc>
                <a:spcPct val="100000"/>
              </a:lnSpc>
              <a:buClr>
                <a:srgbClr val="973735"/>
              </a:buClr>
              <a:buSzPct val="50000"/>
              <a:buFont typeface="Wingdings" pitchFamily="2" charset="2"/>
              <a:buChar char="u"/>
              <a:defRPr/>
            </a:pPr>
            <a:r>
              <a:rPr lang="en-US"/>
              <a:t>Overview about MultiThreading</a:t>
            </a:r>
            <a:endParaRPr lang="en-US" dirty="0"/>
          </a:p>
          <a:p>
            <a:pPr marL="342900" indent="-342900">
              <a:lnSpc>
                <a:spcPct val="100000"/>
              </a:lnSpc>
              <a:buClr>
                <a:srgbClr val="973735"/>
              </a:buClr>
              <a:buSzPct val="50000"/>
              <a:buFont typeface="Wingdings" pitchFamily="2" charset="2"/>
              <a:buChar char="u"/>
              <a:defRPr/>
            </a:pPr>
            <a:r>
              <a:rPr lang="en-US"/>
              <a:t>Explain about Synchronization: lock and Monitor</a:t>
            </a:r>
          </a:p>
          <a:p>
            <a:pPr marL="342900" indent="-342900">
              <a:lnSpc>
                <a:spcPct val="100000"/>
              </a:lnSpc>
              <a:buClr>
                <a:srgbClr val="973735"/>
              </a:buClr>
              <a:buSzPct val="50000"/>
              <a:buFont typeface="Wingdings" pitchFamily="2" charset="2"/>
              <a:buChar char="u"/>
              <a:defRPr/>
            </a:pPr>
            <a:r>
              <a:rPr lang="en-US"/>
              <a:t>Explain and Demo about The Issue of Concurrency: Race Conditions</a:t>
            </a:r>
          </a:p>
          <a:p>
            <a:pPr marL="342900" indent="-342900">
              <a:lnSpc>
                <a:spcPct val="100000"/>
              </a:lnSpc>
              <a:buClr>
                <a:srgbClr val="973735"/>
              </a:buClr>
              <a:buSzPct val="50000"/>
              <a:buFont typeface="Wingdings" pitchFamily="2" charset="2"/>
              <a:buChar char="u"/>
              <a:defRPr/>
            </a:pPr>
            <a:r>
              <a:rPr lang="en-US"/>
              <a:t>Explain about ThreadPool and TimerCallback</a:t>
            </a:r>
          </a:p>
          <a:p>
            <a:pPr marL="342900" indent="-342900">
              <a:lnSpc>
                <a:spcPct val="100000"/>
              </a:lnSpc>
              <a:buClr>
                <a:srgbClr val="973735"/>
              </a:buClr>
              <a:buSzPct val="50000"/>
              <a:buFont typeface="Wingdings" pitchFamily="2" charset="2"/>
              <a:buChar char="u"/>
              <a:defRPr/>
            </a:pPr>
            <a:r>
              <a:rPr lang="en-US"/>
              <a:t>Demo MultiThreading application with C#</a:t>
            </a:r>
          </a:p>
          <a:p>
            <a:pPr marL="342900" indent="-342900">
              <a:lnSpc>
                <a:spcPct val="100000"/>
              </a:lnSpc>
              <a:buClr>
                <a:srgbClr val="973735"/>
              </a:buClr>
              <a:buSzPct val="50000"/>
              <a:buFont typeface="Wingdings" pitchFamily="2" charset="2"/>
              <a:buChar char="u"/>
              <a:defRPr/>
            </a:pPr>
            <a:r>
              <a:rPr lang="en-US"/>
              <a:t>Demo Synchronization in MultiThreading application</a:t>
            </a:r>
          </a:p>
          <a:p>
            <a:pPr marL="342900" indent="-342900">
              <a:lnSpc>
                <a:spcPct val="100000"/>
              </a:lnSpc>
              <a:buClr>
                <a:srgbClr val="973735"/>
              </a:buClr>
              <a:buSzPct val="50000"/>
              <a:buFont typeface="Wingdings" pitchFamily="2" charset="2"/>
              <a:buChar char="u"/>
              <a:defRPr/>
            </a:pPr>
            <a:r>
              <a:rPr lang="en-US"/>
              <a:t>Demo ThreadPool and TimerCallback</a:t>
            </a:r>
            <a:endParaRPr lang="en-US" dirty="0"/>
          </a:p>
        </p:txBody>
      </p:sp>
      <p:sp>
        <p:nvSpPr>
          <p:cNvPr id="7" name="Date Placeholder 3">
            <a:extLst>
              <a:ext uri="{FF2B5EF4-FFF2-40B4-BE49-F238E27FC236}">
                <a16:creationId xmlns:a16="http://schemas.microsoft.com/office/drawing/2014/main"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8" name="Rectangle 2">
            <a:extLst>
              <a:ext uri="{FF2B5EF4-FFF2-40B4-BE49-F238E27FC236}">
                <a16:creationId xmlns:a16="http://schemas.microsoft.com/office/drawing/2014/main" id="{FF319F56-852E-4ECD-A4BE-395F066166B4}"/>
              </a:ext>
            </a:extLst>
          </p:cNvPr>
          <p:cNvSpPr>
            <a:spLocks noGrp="1"/>
          </p:cNvSpPr>
          <p:nvPr>
            <p:ph type="title"/>
          </p:nvPr>
        </p:nvSpPr>
        <p:spPr>
          <a:xfrm>
            <a:off x="391312" y="747054"/>
            <a:ext cx="10806720" cy="748017"/>
          </a:xfrm>
        </p:spPr>
        <p:txBody>
          <a:bodyPr>
            <a:normAutofit/>
          </a:bodyPr>
          <a:lstStyle/>
          <a:p>
            <a:r>
              <a:rPr lang="en-US" sz="4000" b="1" dirty="0"/>
              <a:t>Objectives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7DE9E3-3D9D-4413-802B-723AD51BE7AB}"/>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64951525-D737-49A6-AA1A-3D2430C439B5}"/>
              </a:ext>
            </a:extLst>
          </p:cNvPr>
          <p:cNvSpPr>
            <a:spLocks noGrp="1"/>
          </p:cNvSpPr>
          <p:nvPr>
            <p:ph type="sldNum" sz="quarter" idx="12"/>
          </p:nvPr>
        </p:nvSpPr>
        <p:spPr/>
        <p:txBody>
          <a:bodyPr/>
          <a:lstStyle/>
          <a:p>
            <a:fld id="{CC0149FD-98BB-4821-915B-09C9BFE4B727}" type="slidenum">
              <a:rPr lang="en-US" smtClean="0"/>
              <a:pPr/>
              <a:t>20</a:t>
            </a:fld>
            <a:endParaRPr lang="en-US" dirty="0"/>
          </a:p>
        </p:txBody>
      </p:sp>
      <p:sp>
        <p:nvSpPr>
          <p:cNvPr id="7" name="Title 1">
            <a:extLst>
              <a:ext uri="{FF2B5EF4-FFF2-40B4-BE49-F238E27FC236}">
                <a16:creationId xmlns:a16="http://schemas.microsoft.com/office/drawing/2014/main" id="{0625DD68-575D-4B11-85A8-B26001FEEB11}"/>
              </a:ext>
            </a:extLst>
          </p:cNvPr>
          <p:cNvSpPr txBox="1">
            <a:spLocks/>
          </p:cNvSpPr>
          <p:nvPr/>
        </p:nvSpPr>
        <p:spPr>
          <a:xfrm>
            <a:off x="10" y="1569164"/>
            <a:ext cx="4815068" cy="547580"/>
          </a:xfrm>
          <a:prstGeom prst="rect">
            <a:avLst/>
          </a:prstGeom>
          <a:solidFill>
            <a:schemeClr val="bg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nSpc>
                <a:spcPct val="100000"/>
              </a:lnSpc>
              <a:spcBef>
                <a:spcPts val="0"/>
              </a:spcBef>
              <a:buClr>
                <a:srgbClr val="973735"/>
              </a:buClr>
              <a:buSzPct val="70000"/>
              <a:buFont typeface="Wingdings" pitchFamily="2" charset="2"/>
              <a:buChar char="u"/>
              <a:tabLst>
                <a:tab pos="241300" algn="l"/>
              </a:tabLst>
              <a:defRPr/>
            </a:pPr>
            <a:r>
              <a:rPr lang="en-US" sz="2600">
                <a:solidFill>
                  <a:srgbClr val="171717"/>
                </a:solidFill>
                <a:ea typeface="+mn-ea"/>
                <a:cs typeface="+mn-cs"/>
              </a:rPr>
              <a:t>Steps to Create a Thread</a:t>
            </a:r>
            <a:endParaRPr lang="en-US" sz="2600" dirty="0">
              <a:solidFill>
                <a:srgbClr val="171717"/>
              </a:solidFill>
              <a:ea typeface="+mn-ea"/>
              <a:cs typeface="+mn-cs"/>
            </a:endParaRPr>
          </a:p>
        </p:txBody>
      </p:sp>
      <p:sp>
        <p:nvSpPr>
          <p:cNvPr id="14" name="TextBox 13">
            <a:extLst>
              <a:ext uri="{FF2B5EF4-FFF2-40B4-BE49-F238E27FC236}">
                <a16:creationId xmlns:a16="http://schemas.microsoft.com/office/drawing/2014/main" id="{08443C57-F1AE-4CE0-9F14-6121B7B75F41}"/>
              </a:ext>
            </a:extLst>
          </p:cNvPr>
          <p:cNvSpPr txBox="1"/>
          <p:nvPr/>
        </p:nvSpPr>
        <p:spPr>
          <a:xfrm>
            <a:off x="168170" y="2224120"/>
            <a:ext cx="11887200" cy="4113947"/>
          </a:xfrm>
          <a:prstGeom prst="rect">
            <a:avLst/>
          </a:prstGeom>
          <a:noFill/>
        </p:spPr>
        <p:txBody>
          <a:bodyPr wrap="square">
            <a:spAutoFit/>
          </a:bodyPr>
          <a:lstStyle/>
          <a:p>
            <a:pPr marL="514350" indent="-514350" algn="just">
              <a:spcBef>
                <a:spcPts val="800"/>
              </a:spcBef>
              <a:spcAft>
                <a:spcPts val="800"/>
              </a:spcAft>
              <a:buClr>
                <a:srgbClr val="FF0000"/>
              </a:buClr>
              <a:buFont typeface="+mj-lt"/>
              <a:buAutoNum type="arabicParenR"/>
            </a:pPr>
            <a:r>
              <a:rPr lang="en-US" sz="2600"/>
              <a:t>Create a method to be the entry point for the new thread</a:t>
            </a:r>
          </a:p>
          <a:p>
            <a:pPr marL="514350" indent="-514350" algn="just">
              <a:spcBef>
                <a:spcPts val="800"/>
              </a:spcBef>
              <a:spcAft>
                <a:spcPts val="800"/>
              </a:spcAft>
              <a:buClr>
                <a:srgbClr val="FF0000"/>
              </a:buClr>
              <a:buFont typeface="+mj-lt"/>
              <a:buAutoNum type="arabicParenR"/>
            </a:pPr>
            <a:r>
              <a:rPr lang="en-US" sz="2600"/>
              <a:t>Create a new ParameterizedThreadStart (or ThreadStart) delegate,    passing the address of the method defined in </a:t>
            </a:r>
            <a:r>
              <a:rPr lang="en-US" sz="2600" b="1"/>
              <a:t>Step 1</a:t>
            </a:r>
            <a:r>
              <a:rPr lang="en-US" sz="2600"/>
              <a:t> to the constructor</a:t>
            </a:r>
          </a:p>
          <a:p>
            <a:pPr marL="514350" indent="-514350" algn="just">
              <a:spcBef>
                <a:spcPts val="800"/>
              </a:spcBef>
              <a:spcAft>
                <a:spcPts val="800"/>
              </a:spcAft>
              <a:buClr>
                <a:srgbClr val="FF0000"/>
              </a:buClr>
              <a:buFont typeface="+mj-lt"/>
              <a:buAutoNum type="arabicParenR"/>
            </a:pPr>
            <a:r>
              <a:rPr lang="en-US" sz="2600"/>
              <a:t>Create a Thread object, passing the ParameterizedThreadStart/ThreadStart delegate as a constructor argument</a:t>
            </a:r>
          </a:p>
          <a:p>
            <a:pPr marL="514350" indent="-514350" algn="just">
              <a:spcBef>
                <a:spcPts val="800"/>
              </a:spcBef>
              <a:spcAft>
                <a:spcPts val="800"/>
              </a:spcAft>
              <a:buClr>
                <a:srgbClr val="FF0000"/>
              </a:buClr>
              <a:buFont typeface="+mj-lt"/>
              <a:buAutoNum type="arabicParenR"/>
            </a:pPr>
            <a:r>
              <a:rPr lang="en-US" sz="2600"/>
              <a:t>Establish any initial thread characteristics (name, priority, etc.)</a:t>
            </a:r>
          </a:p>
          <a:p>
            <a:pPr marL="514350" indent="-514350" algn="just">
              <a:spcBef>
                <a:spcPts val="800"/>
              </a:spcBef>
              <a:spcAft>
                <a:spcPts val="800"/>
              </a:spcAft>
              <a:buClr>
                <a:srgbClr val="FF0000"/>
              </a:buClr>
              <a:buFont typeface="+mj-lt"/>
              <a:buAutoNum type="arabicParenR"/>
            </a:pPr>
            <a:r>
              <a:rPr lang="en-US" sz="2600"/>
              <a:t>Call the Thread.Start() method. This starts the thread at the method referenced by the delegate created in </a:t>
            </a:r>
            <a:r>
              <a:rPr lang="en-US" sz="2600" b="1"/>
              <a:t>Step 2</a:t>
            </a:r>
            <a:r>
              <a:rPr lang="en-US" sz="2600"/>
              <a:t> as soon as possible</a:t>
            </a:r>
          </a:p>
        </p:txBody>
      </p:sp>
      <p:sp>
        <p:nvSpPr>
          <p:cNvPr id="16" name="Title 1">
            <a:extLst>
              <a:ext uri="{FF2B5EF4-FFF2-40B4-BE49-F238E27FC236}">
                <a16:creationId xmlns:a16="http://schemas.microsoft.com/office/drawing/2014/main" id="{ABB7990C-22A0-433C-9F5B-F04AD9CFD389}"/>
              </a:ext>
            </a:extLst>
          </p:cNvPr>
          <p:cNvSpPr>
            <a:spLocks noGrp="1"/>
          </p:cNvSpPr>
          <p:nvPr>
            <p:ph type="title"/>
          </p:nvPr>
        </p:nvSpPr>
        <p:spPr>
          <a:xfrm>
            <a:off x="275516" y="687426"/>
            <a:ext cx="11746766" cy="575433"/>
          </a:xfrm>
        </p:spPr>
        <p:txBody>
          <a:bodyPr>
            <a:normAutofit fontScale="90000"/>
          </a:bodyPr>
          <a:lstStyle/>
          <a:p>
            <a:r>
              <a:rPr lang="en-US" b="1"/>
              <a:t>Manually Creating Secondary Threads</a:t>
            </a:r>
          </a:p>
        </p:txBody>
      </p:sp>
    </p:spTree>
    <p:extLst>
      <p:ext uri="{BB962C8B-B14F-4D97-AF65-F5344CB8AC3E}">
        <p14:creationId xmlns:p14="http://schemas.microsoft.com/office/powerpoint/2010/main" val="28948864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6E4C3AF-FB88-46FD-8D68-319A278E8AD0}"/>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D1BFC959-2B2F-4031-B6D7-FB8380CBDC22}"/>
              </a:ext>
            </a:extLst>
          </p:cNvPr>
          <p:cNvSpPr>
            <a:spLocks noGrp="1"/>
          </p:cNvSpPr>
          <p:nvPr>
            <p:ph type="sldNum" sz="quarter" idx="12"/>
          </p:nvPr>
        </p:nvSpPr>
        <p:spPr/>
        <p:txBody>
          <a:bodyPr/>
          <a:lstStyle/>
          <a:p>
            <a:fld id="{CC0149FD-98BB-4821-915B-09C9BFE4B727}" type="slidenum">
              <a:rPr lang="en-US" smtClean="0"/>
              <a:pPr/>
              <a:t>21</a:t>
            </a:fld>
            <a:endParaRPr lang="en-US" dirty="0"/>
          </a:p>
        </p:txBody>
      </p:sp>
      <p:sp>
        <p:nvSpPr>
          <p:cNvPr id="8" name="Title 1">
            <a:extLst>
              <a:ext uri="{FF2B5EF4-FFF2-40B4-BE49-F238E27FC236}">
                <a16:creationId xmlns:a16="http://schemas.microsoft.com/office/drawing/2014/main" id="{07684AF6-9955-4CD5-B6FB-8986E8254900}"/>
              </a:ext>
            </a:extLst>
          </p:cNvPr>
          <p:cNvSpPr>
            <a:spLocks noGrp="1"/>
          </p:cNvSpPr>
          <p:nvPr>
            <p:ph type="title"/>
          </p:nvPr>
        </p:nvSpPr>
        <p:spPr>
          <a:xfrm>
            <a:off x="275516" y="687426"/>
            <a:ext cx="11746766" cy="575433"/>
          </a:xfrm>
        </p:spPr>
        <p:txBody>
          <a:bodyPr>
            <a:normAutofit fontScale="90000"/>
          </a:bodyPr>
          <a:lstStyle/>
          <a:p>
            <a:r>
              <a:rPr lang="en-US" b="1"/>
              <a:t>Working with the ThreadStart Delegate</a:t>
            </a:r>
          </a:p>
        </p:txBody>
      </p:sp>
      <p:pic>
        <p:nvPicPr>
          <p:cNvPr id="11" name="Picture 10">
            <a:extLst>
              <a:ext uri="{FF2B5EF4-FFF2-40B4-BE49-F238E27FC236}">
                <a16:creationId xmlns:a16="http://schemas.microsoft.com/office/drawing/2014/main" id="{A92D60DE-B9F8-44A8-BEFE-19C3000F1F28}"/>
              </a:ext>
            </a:extLst>
          </p:cNvPr>
          <p:cNvPicPr>
            <a:picLocks noChangeAspect="1"/>
          </p:cNvPicPr>
          <p:nvPr/>
        </p:nvPicPr>
        <p:blipFill>
          <a:blip r:embed="rId2"/>
          <a:stretch>
            <a:fillRect/>
          </a:stretch>
        </p:blipFill>
        <p:spPr>
          <a:xfrm>
            <a:off x="443932" y="1997941"/>
            <a:ext cx="11304136" cy="3951446"/>
          </a:xfrm>
          <a:prstGeom prst="rect">
            <a:avLst/>
          </a:prstGeom>
        </p:spPr>
      </p:pic>
    </p:spTree>
    <p:extLst>
      <p:ext uri="{BB962C8B-B14F-4D97-AF65-F5344CB8AC3E}">
        <p14:creationId xmlns:p14="http://schemas.microsoft.com/office/powerpoint/2010/main" val="6159237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6E4C3AF-FB88-46FD-8D68-319A278E8AD0}"/>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D1BFC959-2B2F-4031-B6D7-FB8380CBDC22}"/>
              </a:ext>
            </a:extLst>
          </p:cNvPr>
          <p:cNvSpPr>
            <a:spLocks noGrp="1"/>
          </p:cNvSpPr>
          <p:nvPr>
            <p:ph type="sldNum" sz="quarter" idx="12"/>
          </p:nvPr>
        </p:nvSpPr>
        <p:spPr/>
        <p:txBody>
          <a:bodyPr/>
          <a:lstStyle/>
          <a:p>
            <a:fld id="{CC0149FD-98BB-4821-915B-09C9BFE4B727}" type="slidenum">
              <a:rPr lang="en-US" smtClean="0"/>
              <a:pPr/>
              <a:t>22</a:t>
            </a:fld>
            <a:endParaRPr lang="en-US" dirty="0"/>
          </a:p>
        </p:txBody>
      </p:sp>
      <p:sp>
        <p:nvSpPr>
          <p:cNvPr id="8" name="Title 1">
            <a:extLst>
              <a:ext uri="{FF2B5EF4-FFF2-40B4-BE49-F238E27FC236}">
                <a16:creationId xmlns:a16="http://schemas.microsoft.com/office/drawing/2014/main" id="{07684AF6-9955-4CD5-B6FB-8986E8254900}"/>
              </a:ext>
            </a:extLst>
          </p:cNvPr>
          <p:cNvSpPr>
            <a:spLocks noGrp="1"/>
          </p:cNvSpPr>
          <p:nvPr>
            <p:ph type="title"/>
          </p:nvPr>
        </p:nvSpPr>
        <p:spPr>
          <a:xfrm>
            <a:off x="275516" y="687426"/>
            <a:ext cx="11746766" cy="575433"/>
          </a:xfrm>
        </p:spPr>
        <p:txBody>
          <a:bodyPr>
            <a:normAutofit fontScale="90000"/>
          </a:bodyPr>
          <a:lstStyle/>
          <a:p>
            <a:r>
              <a:rPr lang="en-US" b="1"/>
              <a:t>Working with the ThreadStart Delegate</a:t>
            </a:r>
          </a:p>
        </p:txBody>
      </p:sp>
      <p:pic>
        <p:nvPicPr>
          <p:cNvPr id="12" name="Picture 11">
            <a:extLst>
              <a:ext uri="{FF2B5EF4-FFF2-40B4-BE49-F238E27FC236}">
                <a16:creationId xmlns:a16="http://schemas.microsoft.com/office/drawing/2014/main" id="{C303155F-140F-4E8F-A2E5-2DB94C152AD7}"/>
              </a:ext>
            </a:extLst>
          </p:cNvPr>
          <p:cNvPicPr>
            <a:picLocks noChangeAspect="1"/>
          </p:cNvPicPr>
          <p:nvPr/>
        </p:nvPicPr>
        <p:blipFill>
          <a:blip r:embed="rId2"/>
          <a:stretch>
            <a:fillRect/>
          </a:stretch>
        </p:blipFill>
        <p:spPr>
          <a:xfrm>
            <a:off x="0" y="1579181"/>
            <a:ext cx="8839966" cy="4878368"/>
          </a:xfrm>
          <a:prstGeom prst="rect">
            <a:avLst/>
          </a:prstGeom>
        </p:spPr>
      </p:pic>
      <p:pic>
        <p:nvPicPr>
          <p:cNvPr id="13" name="Picture 12">
            <a:extLst>
              <a:ext uri="{FF2B5EF4-FFF2-40B4-BE49-F238E27FC236}">
                <a16:creationId xmlns:a16="http://schemas.microsoft.com/office/drawing/2014/main" id="{A5AFEDC9-875E-45F0-B52B-2FFA3883A085}"/>
              </a:ext>
            </a:extLst>
          </p:cNvPr>
          <p:cNvPicPr>
            <a:picLocks noChangeAspect="1"/>
          </p:cNvPicPr>
          <p:nvPr/>
        </p:nvPicPr>
        <p:blipFill>
          <a:blip r:embed="rId3"/>
          <a:stretch>
            <a:fillRect/>
          </a:stretch>
        </p:blipFill>
        <p:spPr>
          <a:xfrm>
            <a:off x="8415195" y="3417425"/>
            <a:ext cx="3711262" cy="3025402"/>
          </a:xfrm>
          <a:prstGeom prst="rect">
            <a:avLst/>
          </a:prstGeom>
        </p:spPr>
      </p:pic>
    </p:spTree>
    <p:extLst>
      <p:ext uri="{BB962C8B-B14F-4D97-AF65-F5344CB8AC3E}">
        <p14:creationId xmlns:p14="http://schemas.microsoft.com/office/powerpoint/2010/main" val="41599757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6E4C3AF-FB88-46FD-8D68-319A278E8AD0}"/>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D1BFC959-2B2F-4031-B6D7-FB8380CBDC22}"/>
              </a:ext>
            </a:extLst>
          </p:cNvPr>
          <p:cNvSpPr>
            <a:spLocks noGrp="1"/>
          </p:cNvSpPr>
          <p:nvPr>
            <p:ph type="sldNum" sz="quarter" idx="12"/>
          </p:nvPr>
        </p:nvSpPr>
        <p:spPr/>
        <p:txBody>
          <a:bodyPr/>
          <a:lstStyle/>
          <a:p>
            <a:fld id="{CC0149FD-98BB-4821-915B-09C9BFE4B727}" type="slidenum">
              <a:rPr lang="en-US" smtClean="0"/>
              <a:pPr/>
              <a:t>23</a:t>
            </a:fld>
            <a:endParaRPr lang="en-US" dirty="0"/>
          </a:p>
        </p:txBody>
      </p:sp>
      <p:sp>
        <p:nvSpPr>
          <p:cNvPr id="9" name="Title 1">
            <a:extLst>
              <a:ext uri="{FF2B5EF4-FFF2-40B4-BE49-F238E27FC236}">
                <a16:creationId xmlns:a16="http://schemas.microsoft.com/office/drawing/2014/main" id="{303F96E5-4BA6-4387-8747-EAC1EB9D79C0}"/>
              </a:ext>
            </a:extLst>
          </p:cNvPr>
          <p:cNvSpPr>
            <a:spLocks noGrp="1"/>
          </p:cNvSpPr>
          <p:nvPr>
            <p:ph type="title"/>
          </p:nvPr>
        </p:nvSpPr>
        <p:spPr>
          <a:xfrm>
            <a:off x="293224" y="655595"/>
            <a:ext cx="11829326" cy="759409"/>
          </a:xfrm>
        </p:spPr>
        <p:txBody>
          <a:bodyPr>
            <a:normAutofit/>
          </a:bodyPr>
          <a:lstStyle/>
          <a:p>
            <a:r>
              <a:rPr lang="en-US" sz="3600" b="1"/>
              <a:t>Working with the ParameterizedThreadStart Delegate</a:t>
            </a:r>
          </a:p>
        </p:txBody>
      </p:sp>
      <p:pic>
        <p:nvPicPr>
          <p:cNvPr id="12" name="Picture 11">
            <a:extLst>
              <a:ext uri="{FF2B5EF4-FFF2-40B4-BE49-F238E27FC236}">
                <a16:creationId xmlns:a16="http://schemas.microsoft.com/office/drawing/2014/main" id="{3FFEB762-4182-4240-B2DC-023261970D1D}"/>
              </a:ext>
            </a:extLst>
          </p:cNvPr>
          <p:cNvPicPr>
            <a:picLocks noChangeAspect="1"/>
          </p:cNvPicPr>
          <p:nvPr/>
        </p:nvPicPr>
        <p:blipFill>
          <a:blip r:embed="rId2"/>
          <a:stretch>
            <a:fillRect/>
          </a:stretch>
        </p:blipFill>
        <p:spPr>
          <a:xfrm>
            <a:off x="629437" y="1623519"/>
            <a:ext cx="10933126" cy="4673108"/>
          </a:xfrm>
          <a:prstGeom prst="rect">
            <a:avLst/>
          </a:prstGeom>
        </p:spPr>
      </p:pic>
    </p:spTree>
    <p:extLst>
      <p:ext uri="{BB962C8B-B14F-4D97-AF65-F5344CB8AC3E}">
        <p14:creationId xmlns:p14="http://schemas.microsoft.com/office/powerpoint/2010/main" val="8282704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6E4C3AF-FB88-46FD-8D68-319A278E8AD0}"/>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D1BFC959-2B2F-4031-B6D7-FB8380CBDC22}"/>
              </a:ext>
            </a:extLst>
          </p:cNvPr>
          <p:cNvSpPr>
            <a:spLocks noGrp="1"/>
          </p:cNvSpPr>
          <p:nvPr>
            <p:ph type="sldNum" sz="quarter" idx="12"/>
          </p:nvPr>
        </p:nvSpPr>
        <p:spPr/>
        <p:txBody>
          <a:bodyPr/>
          <a:lstStyle/>
          <a:p>
            <a:fld id="{CC0149FD-98BB-4821-915B-09C9BFE4B727}" type="slidenum">
              <a:rPr lang="en-US" smtClean="0"/>
              <a:pPr/>
              <a:t>24</a:t>
            </a:fld>
            <a:endParaRPr lang="en-US" dirty="0"/>
          </a:p>
        </p:txBody>
      </p:sp>
      <p:sp>
        <p:nvSpPr>
          <p:cNvPr id="8" name="Title 1">
            <a:extLst>
              <a:ext uri="{FF2B5EF4-FFF2-40B4-BE49-F238E27FC236}">
                <a16:creationId xmlns:a16="http://schemas.microsoft.com/office/drawing/2014/main" id="{07684AF6-9955-4CD5-B6FB-8986E8254900}"/>
              </a:ext>
            </a:extLst>
          </p:cNvPr>
          <p:cNvSpPr>
            <a:spLocks noGrp="1"/>
          </p:cNvSpPr>
          <p:nvPr>
            <p:ph type="title"/>
          </p:nvPr>
        </p:nvSpPr>
        <p:spPr>
          <a:xfrm>
            <a:off x="293224" y="655595"/>
            <a:ext cx="11829326" cy="759409"/>
          </a:xfrm>
        </p:spPr>
        <p:txBody>
          <a:bodyPr>
            <a:normAutofit/>
          </a:bodyPr>
          <a:lstStyle/>
          <a:p>
            <a:r>
              <a:rPr lang="en-US" sz="3600" b="1"/>
              <a:t>Working with the ParameterizedThreadStart Delegate</a:t>
            </a:r>
          </a:p>
        </p:txBody>
      </p:sp>
      <p:pic>
        <p:nvPicPr>
          <p:cNvPr id="10" name="Picture 9">
            <a:extLst>
              <a:ext uri="{FF2B5EF4-FFF2-40B4-BE49-F238E27FC236}">
                <a16:creationId xmlns:a16="http://schemas.microsoft.com/office/drawing/2014/main" id="{1C12D5DC-0B17-4814-A56E-A94020F1D9D6}"/>
              </a:ext>
            </a:extLst>
          </p:cNvPr>
          <p:cNvPicPr>
            <a:picLocks noChangeAspect="1"/>
          </p:cNvPicPr>
          <p:nvPr/>
        </p:nvPicPr>
        <p:blipFill>
          <a:blip r:embed="rId2"/>
          <a:stretch>
            <a:fillRect/>
          </a:stretch>
        </p:blipFill>
        <p:spPr>
          <a:xfrm>
            <a:off x="10227" y="1693299"/>
            <a:ext cx="9431798" cy="4509106"/>
          </a:xfrm>
          <a:prstGeom prst="rect">
            <a:avLst/>
          </a:prstGeom>
        </p:spPr>
      </p:pic>
      <p:pic>
        <p:nvPicPr>
          <p:cNvPr id="14" name="Picture 13">
            <a:extLst>
              <a:ext uri="{FF2B5EF4-FFF2-40B4-BE49-F238E27FC236}">
                <a16:creationId xmlns:a16="http://schemas.microsoft.com/office/drawing/2014/main" id="{F204408F-E8A4-4DDA-905B-7068183DFEA5}"/>
              </a:ext>
            </a:extLst>
          </p:cNvPr>
          <p:cNvPicPr>
            <a:picLocks noChangeAspect="1"/>
          </p:cNvPicPr>
          <p:nvPr/>
        </p:nvPicPr>
        <p:blipFill>
          <a:blip r:embed="rId3"/>
          <a:stretch>
            <a:fillRect/>
          </a:stretch>
        </p:blipFill>
        <p:spPr>
          <a:xfrm>
            <a:off x="8351759" y="4809601"/>
            <a:ext cx="3615309" cy="1554972"/>
          </a:xfrm>
          <a:prstGeom prst="rect">
            <a:avLst/>
          </a:prstGeom>
        </p:spPr>
      </p:pic>
    </p:spTree>
    <p:extLst>
      <p:ext uri="{BB962C8B-B14F-4D97-AF65-F5344CB8AC3E}">
        <p14:creationId xmlns:p14="http://schemas.microsoft.com/office/powerpoint/2010/main" val="3537618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E7BEA1E-1AFB-448B-9DC7-EF10A10E3FD6}"/>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4D52493B-B90D-4A19-A217-17FCFFFACC41}"/>
              </a:ext>
            </a:extLst>
          </p:cNvPr>
          <p:cNvSpPr>
            <a:spLocks noGrp="1"/>
          </p:cNvSpPr>
          <p:nvPr>
            <p:ph type="sldNum" sz="quarter" idx="12"/>
          </p:nvPr>
        </p:nvSpPr>
        <p:spPr/>
        <p:txBody>
          <a:bodyPr/>
          <a:lstStyle/>
          <a:p>
            <a:fld id="{CC0149FD-98BB-4821-915B-09C9BFE4B727}" type="slidenum">
              <a:rPr lang="en-US" smtClean="0"/>
              <a:pPr/>
              <a:t>25</a:t>
            </a:fld>
            <a:endParaRPr lang="en-US" dirty="0"/>
          </a:p>
        </p:txBody>
      </p:sp>
      <p:sp>
        <p:nvSpPr>
          <p:cNvPr id="7" name="TextBox 6">
            <a:extLst>
              <a:ext uri="{FF2B5EF4-FFF2-40B4-BE49-F238E27FC236}">
                <a16:creationId xmlns:a16="http://schemas.microsoft.com/office/drawing/2014/main" id="{62D62DFE-D4A4-4A76-885F-6EE40C3CBDEF}"/>
              </a:ext>
            </a:extLst>
          </p:cNvPr>
          <p:cNvSpPr txBox="1"/>
          <p:nvPr/>
        </p:nvSpPr>
        <p:spPr>
          <a:xfrm>
            <a:off x="337596" y="631349"/>
            <a:ext cx="10820400" cy="646331"/>
          </a:xfrm>
          <a:prstGeom prst="rect">
            <a:avLst/>
          </a:prstGeom>
          <a:noFill/>
        </p:spPr>
        <p:txBody>
          <a:bodyPr wrap="square">
            <a:spAutoFit/>
          </a:bodyPr>
          <a:lstStyle/>
          <a:p>
            <a:r>
              <a:rPr lang="en-US" sz="3600" b="1">
                <a:latin typeface="+mj-lt"/>
                <a:ea typeface="+mj-ea"/>
                <a:cs typeface="+mj-cs"/>
              </a:rPr>
              <a:t>Foreground Threads and Background Threads</a:t>
            </a:r>
          </a:p>
        </p:txBody>
      </p:sp>
      <p:sp>
        <p:nvSpPr>
          <p:cNvPr id="11" name="Content Placeholder 2">
            <a:extLst>
              <a:ext uri="{FF2B5EF4-FFF2-40B4-BE49-F238E27FC236}">
                <a16:creationId xmlns:a16="http://schemas.microsoft.com/office/drawing/2014/main" id="{5908E97D-5C2F-45AD-920A-9D28F455DF26}"/>
              </a:ext>
            </a:extLst>
          </p:cNvPr>
          <p:cNvSpPr>
            <a:spLocks noGrp="1"/>
          </p:cNvSpPr>
          <p:nvPr>
            <p:ph idx="1"/>
          </p:nvPr>
        </p:nvSpPr>
        <p:spPr>
          <a:xfrm>
            <a:off x="-1" y="1506812"/>
            <a:ext cx="12072395" cy="4719839"/>
          </a:xfrm>
        </p:spPr>
        <p:txBody>
          <a:bodyPr>
            <a:noAutofit/>
          </a:bodyPr>
          <a:lstStyle/>
          <a:p>
            <a:pPr marL="342900" indent="-342900" algn="just">
              <a:lnSpc>
                <a:spcPct val="150000"/>
              </a:lnSpc>
              <a:buClr>
                <a:srgbClr val="973735"/>
              </a:buClr>
              <a:buSzPct val="50000"/>
              <a:buFont typeface="Wingdings" pitchFamily="2" charset="2"/>
              <a:buChar char="u"/>
              <a:tabLst>
                <a:tab pos="241300" algn="l"/>
              </a:tabLst>
              <a:defRPr/>
            </a:pPr>
            <a:r>
              <a:rPr lang="en-US" sz="2600" b="1" dirty="0">
                <a:solidFill>
                  <a:srgbClr val="171717"/>
                </a:solidFill>
                <a:latin typeface="+mj-lt"/>
              </a:rPr>
              <a:t>Foreground threads </a:t>
            </a:r>
            <a:r>
              <a:rPr lang="en-US" sz="2600" dirty="0">
                <a:solidFill>
                  <a:srgbClr val="171717"/>
                </a:solidFill>
                <a:latin typeface="+mj-lt"/>
              </a:rPr>
              <a:t>have the ability to prevent the current application from terminating</a:t>
            </a:r>
            <a:r>
              <a:rPr lang="en-US" sz="2600">
                <a:solidFill>
                  <a:srgbClr val="171717"/>
                </a:solidFill>
                <a:latin typeface="+mj-lt"/>
              </a:rPr>
              <a:t>. The Core CLR </a:t>
            </a:r>
            <a:r>
              <a:rPr lang="en-US" sz="2600" dirty="0">
                <a:solidFill>
                  <a:srgbClr val="171717"/>
                </a:solidFill>
                <a:latin typeface="+mj-lt"/>
              </a:rPr>
              <a:t>will not shut down an application (which is to say, unload the hosting </a:t>
            </a:r>
            <a:r>
              <a:rPr lang="en-US" sz="2600" dirty="0" err="1">
                <a:solidFill>
                  <a:srgbClr val="171717"/>
                </a:solidFill>
                <a:latin typeface="+mj-lt"/>
              </a:rPr>
              <a:t>AppDomain</a:t>
            </a:r>
            <a:r>
              <a:rPr lang="en-US" sz="2600" dirty="0">
                <a:solidFill>
                  <a:srgbClr val="171717"/>
                </a:solidFill>
                <a:latin typeface="+mj-lt"/>
              </a:rPr>
              <a:t>) until all foreground threads </a:t>
            </a:r>
            <a:r>
              <a:rPr lang="en-US" sz="2600">
                <a:solidFill>
                  <a:srgbClr val="171717"/>
                </a:solidFill>
                <a:latin typeface="+mj-lt"/>
              </a:rPr>
              <a:t>have ended</a:t>
            </a:r>
            <a:endParaRPr lang="en-US" sz="2600" dirty="0">
              <a:solidFill>
                <a:srgbClr val="171717"/>
              </a:solidFill>
              <a:latin typeface="+mj-lt"/>
            </a:endParaRPr>
          </a:p>
          <a:p>
            <a:pPr marL="342900" indent="-342900" algn="just">
              <a:lnSpc>
                <a:spcPct val="150000"/>
              </a:lnSpc>
              <a:buClr>
                <a:srgbClr val="973735"/>
              </a:buClr>
              <a:buSzPct val="50000"/>
              <a:buFont typeface="Wingdings" pitchFamily="2" charset="2"/>
              <a:buChar char="u"/>
              <a:tabLst>
                <a:tab pos="241300" algn="l"/>
              </a:tabLst>
              <a:defRPr/>
            </a:pPr>
            <a:r>
              <a:rPr lang="en-US" sz="2600" b="1" dirty="0">
                <a:solidFill>
                  <a:srgbClr val="171717"/>
                </a:solidFill>
                <a:latin typeface="+mj-lt"/>
              </a:rPr>
              <a:t>Background threads </a:t>
            </a:r>
            <a:r>
              <a:rPr lang="en-US" sz="2600" dirty="0">
                <a:solidFill>
                  <a:srgbClr val="171717"/>
                </a:solidFill>
                <a:latin typeface="+mj-lt"/>
              </a:rPr>
              <a:t>(sometimes called </a:t>
            </a:r>
            <a:r>
              <a:rPr lang="en-US" sz="2600" b="1" dirty="0">
                <a:solidFill>
                  <a:srgbClr val="171717"/>
                </a:solidFill>
                <a:latin typeface="+mj-lt"/>
              </a:rPr>
              <a:t>daemon threads</a:t>
            </a:r>
            <a:r>
              <a:rPr lang="en-US" sz="2600" dirty="0">
                <a:solidFill>
                  <a:srgbClr val="171717"/>
                </a:solidFill>
                <a:latin typeface="+mj-lt"/>
              </a:rPr>
              <a:t>) are viewed by </a:t>
            </a:r>
            <a:r>
              <a:rPr lang="en-US" sz="2600">
                <a:solidFill>
                  <a:srgbClr val="171717"/>
                </a:solidFill>
                <a:latin typeface="+mj-lt"/>
              </a:rPr>
              <a:t>the Core CLR </a:t>
            </a:r>
            <a:r>
              <a:rPr lang="en-US" sz="2600" dirty="0">
                <a:solidFill>
                  <a:srgbClr val="171717"/>
                </a:solidFill>
                <a:latin typeface="+mj-lt"/>
              </a:rPr>
              <a:t>as expendable paths of execution that can be ignored at any point in time (even if they are currently laboring over some unit of </a:t>
            </a:r>
            <a:r>
              <a:rPr lang="en-US" sz="2600">
                <a:solidFill>
                  <a:srgbClr val="171717"/>
                </a:solidFill>
                <a:latin typeface="+mj-lt"/>
              </a:rPr>
              <a:t>work)</a:t>
            </a:r>
            <a:endParaRPr lang="en-US" sz="2600" dirty="0">
              <a:solidFill>
                <a:srgbClr val="171717"/>
              </a:solidFill>
              <a:latin typeface="+mj-lt"/>
            </a:endParaRPr>
          </a:p>
          <a:p>
            <a:pPr marL="514350" lvl="1" indent="-230188">
              <a:lnSpc>
                <a:spcPct val="150000"/>
              </a:lnSpc>
              <a:spcBef>
                <a:spcPts val="300"/>
              </a:spcBef>
              <a:spcAft>
                <a:spcPts val="300"/>
              </a:spcAft>
              <a:buClr>
                <a:srgbClr val="973735"/>
              </a:buClr>
              <a:buSzPct val="70000"/>
              <a:buFont typeface="Wingdings" panose="05000000000000000000" pitchFamily="2" charset="2"/>
              <a:buChar char="§"/>
              <a:tabLst>
                <a:tab pos="241300" algn="l"/>
              </a:tabLst>
              <a:defRPr/>
            </a:pPr>
            <a:r>
              <a:rPr lang="en-US" sz="2300" dirty="0"/>
              <a:t>Thus, if all foreground threads have terminated, any and all background threads are automatically killed when the application </a:t>
            </a:r>
            <a:r>
              <a:rPr lang="en-US" sz="2300"/>
              <a:t>domain unloads</a:t>
            </a:r>
            <a:endParaRPr lang="en-US" sz="2600" dirty="0">
              <a:latin typeface="Calibri" pitchFamily="34" charset="0"/>
            </a:endParaRPr>
          </a:p>
        </p:txBody>
      </p:sp>
    </p:spTree>
    <p:extLst>
      <p:ext uri="{BB962C8B-B14F-4D97-AF65-F5344CB8AC3E}">
        <p14:creationId xmlns:p14="http://schemas.microsoft.com/office/powerpoint/2010/main" val="33070499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E7BEA1E-1AFB-448B-9DC7-EF10A10E3FD6}"/>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4D52493B-B90D-4A19-A217-17FCFFFACC41}"/>
              </a:ext>
            </a:extLst>
          </p:cNvPr>
          <p:cNvSpPr>
            <a:spLocks noGrp="1"/>
          </p:cNvSpPr>
          <p:nvPr>
            <p:ph type="sldNum" sz="quarter" idx="12"/>
          </p:nvPr>
        </p:nvSpPr>
        <p:spPr/>
        <p:txBody>
          <a:bodyPr/>
          <a:lstStyle/>
          <a:p>
            <a:fld id="{CC0149FD-98BB-4821-915B-09C9BFE4B727}" type="slidenum">
              <a:rPr lang="en-US" smtClean="0"/>
              <a:pPr/>
              <a:t>26</a:t>
            </a:fld>
            <a:endParaRPr lang="en-US" dirty="0"/>
          </a:p>
        </p:txBody>
      </p:sp>
      <p:sp>
        <p:nvSpPr>
          <p:cNvPr id="7" name="TextBox 6">
            <a:extLst>
              <a:ext uri="{FF2B5EF4-FFF2-40B4-BE49-F238E27FC236}">
                <a16:creationId xmlns:a16="http://schemas.microsoft.com/office/drawing/2014/main" id="{62D62DFE-D4A4-4A76-885F-6EE40C3CBDEF}"/>
              </a:ext>
            </a:extLst>
          </p:cNvPr>
          <p:cNvSpPr txBox="1"/>
          <p:nvPr/>
        </p:nvSpPr>
        <p:spPr>
          <a:xfrm>
            <a:off x="187124" y="602707"/>
            <a:ext cx="10901423" cy="707886"/>
          </a:xfrm>
          <a:prstGeom prst="rect">
            <a:avLst/>
          </a:prstGeom>
          <a:noFill/>
        </p:spPr>
        <p:txBody>
          <a:bodyPr wrap="square">
            <a:spAutoFit/>
          </a:bodyPr>
          <a:lstStyle/>
          <a:p>
            <a:r>
              <a:rPr lang="en-US" sz="4000" b="1">
                <a:latin typeface="+mj-lt"/>
                <a:ea typeface="+mj-ea"/>
                <a:cs typeface="+mj-cs"/>
              </a:rPr>
              <a:t>The Issue of Concurrency: Race Conditions</a:t>
            </a:r>
          </a:p>
        </p:txBody>
      </p:sp>
      <p:pic>
        <p:nvPicPr>
          <p:cNvPr id="59" name="Picture 58">
            <a:extLst>
              <a:ext uri="{FF2B5EF4-FFF2-40B4-BE49-F238E27FC236}">
                <a16:creationId xmlns:a16="http://schemas.microsoft.com/office/drawing/2014/main" id="{1BBF9DFF-C6C6-4EA5-AFC3-8C78C85C09C7}"/>
              </a:ext>
            </a:extLst>
          </p:cNvPr>
          <p:cNvPicPr>
            <a:picLocks noChangeAspect="1"/>
          </p:cNvPicPr>
          <p:nvPr/>
        </p:nvPicPr>
        <p:blipFill>
          <a:blip r:embed="rId2"/>
          <a:stretch>
            <a:fillRect/>
          </a:stretch>
        </p:blipFill>
        <p:spPr>
          <a:xfrm>
            <a:off x="2445345" y="1299018"/>
            <a:ext cx="7301309" cy="5164847"/>
          </a:xfrm>
          <a:prstGeom prst="rect">
            <a:avLst/>
          </a:prstGeom>
        </p:spPr>
      </p:pic>
    </p:spTree>
    <p:extLst>
      <p:ext uri="{BB962C8B-B14F-4D97-AF65-F5344CB8AC3E}">
        <p14:creationId xmlns:p14="http://schemas.microsoft.com/office/powerpoint/2010/main" val="25286681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E7BEA1E-1AFB-448B-9DC7-EF10A10E3FD6}"/>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4D52493B-B90D-4A19-A217-17FCFFFACC41}"/>
              </a:ext>
            </a:extLst>
          </p:cNvPr>
          <p:cNvSpPr>
            <a:spLocks noGrp="1"/>
          </p:cNvSpPr>
          <p:nvPr>
            <p:ph type="sldNum" sz="quarter" idx="12"/>
          </p:nvPr>
        </p:nvSpPr>
        <p:spPr/>
        <p:txBody>
          <a:bodyPr/>
          <a:lstStyle/>
          <a:p>
            <a:fld id="{CC0149FD-98BB-4821-915B-09C9BFE4B727}" type="slidenum">
              <a:rPr lang="en-US" smtClean="0"/>
              <a:pPr/>
              <a:t>27</a:t>
            </a:fld>
            <a:endParaRPr lang="en-US" dirty="0"/>
          </a:p>
        </p:txBody>
      </p:sp>
      <p:pic>
        <p:nvPicPr>
          <p:cNvPr id="3" name="Picture 2">
            <a:extLst>
              <a:ext uri="{FF2B5EF4-FFF2-40B4-BE49-F238E27FC236}">
                <a16:creationId xmlns:a16="http://schemas.microsoft.com/office/drawing/2014/main" id="{6B179743-611A-472F-AC5E-E7A3C1E8109D}"/>
              </a:ext>
            </a:extLst>
          </p:cNvPr>
          <p:cNvPicPr>
            <a:picLocks noChangeAspect="1"/>
          </p:cNvPicPr>
          <p:nvPr/>
        </p:nvPicPr>
        <p:blipFill>
          <a:blip r:embed="rId2"/>
          <a:stretch>
            <a:fillRect/>
          </a:stretch>
        </p:blipFill>
        <p:spPr>
          <a:xfrm>
            <a:off x="1704208" y="1338025"/>
            <a:ext cx="8530997" cy="5095205"/>
          </a:xfrm>
          <a:prstGeom prst="rect">
            <a:avLst/>
          </a:prstGeom>
        </p:spPr>
      </p:pic>
      <p:sp>
        <p:nvSpPr>
          <p:cNvPr id="7" name="TextBox 6">
            <a:extLst>
              <a:ext uri="{FF2B5EF4-FFF2-40B4-BE49-F238E27FC236}">
                <a16:creationId xmlns:a16="http://schemas.microsoft.com/office/drawing/2014/main" id="{3FACC518-F0EC-4C00-A988-EE82168F47AD}"/>
              </a:ext>
            </a:extLst>
          </p:cNvPr>
          <p:cNvSpPr txBox="1"/>
          <p:nvPr/>
        </p:nvSpPr>
        <p:spPr>
          <a:xfrm>
            <a:off x="187124" y="602707"/>
            <a:ext cx="10901423" cy="707886"/>
          </a:xfrm>
          <a:prstGeom prst="rect">
            <a:avLst/>
          </a:prstGeom>
          <a:noFill/>
        </p:spPr>
        <p:txBody>
          <a:bodyPr wrap="square">
            <a:spAutoFit/>
          </a:bodyPr>
          <a:lstStyle/>
          <a:p>
            <a:r>
              <a:rPr lang="en-US" sz="4000" b="1">
                <a:latin typeface="+mj-lt"/>
                <a:ea typeface="+mj-ea"/>
                <a:cs typeface="+mj-cs"/>
              </a:rPr>
              <a:t>The Issue of Concurrency: Race Conditions</a:t>
            </a:r>
          </a:p>
        </p:txBody>
      </p:sp>
    </p:spTree>
    <p:extLst>
      <p:ext uri="{BB962C8B-B14F-4D97-AF65-F5344CB8AC3E}">
        <p14:creationId xmlns:p14="http://schemas.microsoft.com/office/powerpoint/2010/main" val="37185146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E7BEA1E-1AFB-448B-9DC7-EF10A10E3FD6}"/>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4D52493B-B90D-4A19-A217-17FCFFFACC41}"/>
              </a:ext>
            </a:extLst>
          </p:cNvPr>
          <p:cNvSpPr>
            <a:spLocks noGrp="1"/>
          </p:cNvSpPr>
          <p:nvPr>
            <p:ph type="sldNum" sz="quarter" idx="12"/>
          </p:nvPr>
        </p:nvSpPr>
        <p:spPr/>
        <p:txBody>
          <a:bodyPr/>
          <a:lstStyle/>
          <a:p>
            <a:fld id="{CC0149FD-98BB-4821-915B-09C9BFE4B727}" type="slidenum">
              <a:rPr lang="en-US" smtClean="0"/>
              <a:pPr/>
              <a:t>28</a:t>
            </a:fld>
            <a:endParaRPr lang="en-US" dirty="0"/>
          </a:p>
        </p:txBody>
      </p:sp>
      <p:sp>
        <p:nvSpPr>
          <p:cNvPr id="8" name="TextBox 7">
            <a:extLst>
              <a:ext uri="{FF2B5EF4-FFF2-40B4-BE49-F238E27FC236}">
                <a16:creationId xmlns:a16="http://schemas.microsoft.com/office/drawing/2014/main" id="{63C79CBE-31A7-4E53-8E34-AFCD3696F13F}"/>
              </a:ext>
            </a:extLst>
          </p:cNvPr>
          <p:cNvSpPr txBox="1"/>
          <p:nvPr/>
        </p:nvSpPr>
        <p:spPr>
          <a:xfrm>
            <a:off x="187124" y="602707"/>
            <a:ext cx="10901423" cy="707886"/>
          </a:xfrm>
          <a:prstGeom prst="rect">
            <a:avLst/>
          </a:prstGeom>
          <a:noFill/>
        </p:spPr>
        <p:txBody>
          <a:bodyPr wrap="square">
            <a:spAutoFit/>
          </a:bodyPr>
          <a:lstStyle/>
          <a:p>
            <a:r>
              <a:rPr lang="en-US" sz="4000" b="1">
                <a:latin typeface="+mj-lt"/>
                <a:ea typeface="+mj-ea"/>
                <a:cs typeface="+mj-cs"/>
              </a:rPr>
              <a:t>The Issue of Concurrency: Race Conditions</a:t>
            </a:r>
          </a:p>
        </p:txBody>
      </p:sp>
      <p:pic>
        <p:nvPicPr>
          <p:cNvPr id="3" name="Picture 2">
            <a:extLst>
              <a:ext uri="{FF2B5EF4-FFF2-40B4-BE49-F238E27FC236}">
                <a16:creationId xmlns:a16="http://schemas.microsoft.com/office/drawing/2014/main" id="{0237CD48-2384-4201-AF61-C14FF04B5FF9}"/>
              </a:ext>
            </a:extLst>
          </p:cNvPr>
          <p:cNvPicPr>
            <a:picLocks noChangeAspect="1"/>
          </p:cNvPicPr>
          <p:nvPr/>
        </p:nvPicPr>
        <p:blipFill>
          <a:blip r:embed="rId2"/>
          <a:stretch>
            <a:fillRect/>
          </a:stretch>
        </p:blipFill>
        <p:spPr>
          <a:xfrm>
            <a:off x="0" y="1662792"/>
            <a:ext cx="7323455" cy="4465707"/>
          </a:xfrm>
          <a:prstGeom prst="rect">
            <a:avLst/>
          </a:prstGeom>
        </p:spPr>
      </p:pic>
      <p:pic>
        <p:nvPicPr>
          <p:cNvPr id="9" name="Picture 8">
            <a:extLst>
              <a:ext uri="{FF2B5EF4-FFF2-40B4-BE49-F238E27FC236}">
                <a16:creationId xmlns:a16="http://schemas.microsoft.com/office/drawing/2014/main" id="{62837BBE-62A2-4AFD-A3A3-F5E5DA583D0B}"/>
              </a:ext>
            </a:extLst>
          </p:cNvPr>
          <p:cNvPicPr>
            <a:picLocks noChangeAspect="1"/>
          </p:cNvPicPr>
          <p:nvPr/>
        </p:nvPicPr>
        <p:blipFill>
          <a:blip r:embed="rId3"/>
          <a:stretch>
            <a:fillRect/>
          </a:stretch>
        </p:blipFill>
        <p:spPr>
          <a:xfrm>
            <a:off x="7290950" y="3502570"/>
            <a:ext cx="4778154" cy="2918713"/>
          </a:xfrm>
          <a:prstGeom prst="rect">
            <a:avLst/>
          </a:prstGeom>
        </p:spPr>
      </p:pic>
    </p:spTree>
    <p:extLst>
      <p:ext uri="{BB962C8B-B14F-4D97-AF65-F5344CB8AC3E}">
        <p14:creationId xmlns:p14="http://schemas.microsoft.com/office/powerpoint/2010/main" val="36538843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6E4C3AF-FB88-46FD-8D68-319A278E8AD0}"/>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D1BFC959-2B2F-4031-B6D7-FB8380CBDC22}"/>
              </a:ext>
            </a:extLst>
          </p:cNvPr>
          <p:cNvSpPr>
            <a:spLocks noGrp="1"/>
          </p:cNvSpPr>
          <p:nvPr>
            <p:ph type="sldNum" sz="quarter" idx="12"/>
          </p:nvPr>
        </p:nvSpPr>
        <p:spPr/>
        <p:txBody>
          <a:bodyPr/>
          <a:lstStyle/>
          <a:p>
            <a:fld id="{CC0149FD-98BB-4821-915B-09C9BFE4B727}" type="slidenum">
              <a:rPr lang="en-US" smtClean="0"/>
              <a:pPr/>
              <a:t>29</a:t>
            </a:fld>
            <a:endParaRPr lang="en-US" dirty="0"/>
          </a:p>
        </p:txBody>
      </p:sp>
      <p:sp>
        <p:nvSpPr>
          <p:cNvPr id="8" name="Title 1">
            <a:extLst>
              <a:ext uri="{FF2B5EF4-FFF2-40B4-BE49-F238E27FC236}">
                <a16:creationId xmlns:a16="http://schemas.microsoft.com/office/drawing/2014/main" id="{07684AF6-9955-4CD5-B6FB-8986E8254900}"/>
              </a:ext>
            </a:extLst>
          </p:cNvPr>
          <p:cNvSpPr>
            <a:spLocks noGrp="1"/>
          </p:cNvSpPr>
          <p:nvPr>
            <p:ph type="title"/>
          </p:nvPr>
        </p:nvSpPr>
        <p:spPr>
          <a:xfrm>
            <a:off x="275516" y="687426"/>
            <a:ext cx="11746766" cy="575433"/>
          </a:xfrm>
        </p:spPr>
        <p:txBody>
          <a:bodyPr>
            <a:normAutofit fontScale="90000"/>
          </a:bodyPr>
          <a:lstStyle/>
          <a:p>
            <a:r>
              <a:rPr lang="en-US" b="1"/>
              <a:t>Working with the  Timer Callbacks</a:t>
            </a:r>
          </a:p>
        </p:txBody>
      </p:sp>
      <p:sp>
        <p:nvSpPr>
          <p:cNvPr id="7" name="TextBox 6">
            <a:extLst>
              <a:ext uri="{FF2B5EF4-FFF2-40B4-BE49-F238E27FC236}">
                <a16:creationId xmlns:a16="http://schemas.microsoft.com/office/drawing/2014/main" id="{AF955BFA-3FC2-4784-84AD-8B0325F90CD9}"/>
              </a:ext>
            </a:extLst>
          </p:cNvPr>
          <p:cNvSpPr txBox="1"/>
          <p:nvPr/>
        </p:nvSpPr>
        <p:spPr>
          <a:xfrm>
            <a:off x="-52551" y="1352561"/>
            <a:ext cx="12160467" cy="5046510"/>
          </a:xfrm>
          <a:prstGeom prst="rect">
            <a:avLst/>
          </a:prstGeom>
          <a:noFill/>
        </p:spPr>
        <p:txBody>
          <a:bodyPr wrap="square">
            <a:spAutoFit/>
          </a:bodyPr>
          <a:lstStyle/>
          <a:p>
            <a:pPr marL="342900" indent="-342900" algn="just">
              <a:lnSpc>
                <a:spcPct val="200000"/>
              </a:lnSpc>
              <a:spcBef>
                <a:spcPts val="1000"/>
              </a:spcBef>
              <a:buClr>
                <a:srgbClr val="973735"/>
              </a:buClr>
              <a:buSzPct val="50000"/>
              <a:buFont typeface="Wingdings" pitchFamily="2" charset="2"/>
              <a:buChar char="u"/>
              <a:tabLst>
                <a:tab pos="241300" algn="l"/>
              </a:tabLst>
              <a:defRPr/>
            </a:pPr>
            <a:r>
              <a:rPr lang="en-US" sz="2600">
                <a:solidFill>
                  <a:srgbClr val="171717"/>
                </a:solidFill>
                <a:latin typeface="+mj-lt"/>
              </a:rPr>
              <a:t>Many applications have the need to call a specific method during regular intervals of time:</a:t>
            </a:r>
          </a:p>
          <a:p>
            <a:pPr marL="514350" indent="-230188">
              <a:lnSpc>
                <a:spcPct val="200000"/>
              </a:lnSpc>
              <a:spcBef>
                <a:spcPts val="1000"/>
              </a:spcBef>
              <a:spcAft>
                <a:spcPts val="300"/>
              </a:spcAft>
              <a:buClr>
                <a:srgbClr val="973735"/>
              </a:buClr>
              <a:buSzPct val="70000"/>
              <a:buFont typeface="Wingdings" panose="05000000000000000000" pitchFamily="2" charset="2"/>
              <a:buChar char="§"/>
              <a:tabLst>
                <a:tab pos="241300" algn="l"/>
              </a:tabLst>
              <a:defRPr/>
            </a:pPr>
            <a:r>
              <a:rPr lang="en-US" sz="2300"/>
              <a:t>Display the current time on a status bar via a given helper function.</a:t>
            </a:r>
          </a:p>
          <a:p>
            <a:pPr marL="514350" indent="-230188">
              <a:lnSpc>
                <a:spcPct val="200000"/>
              </a:lnSpc>
              <a:spcBef>
                <a:spcPts val="1000"/>
              </a:spcBef>
              <a:spcAft>
                <a:spcPts val="300"/>
              </a:spcAft>
              <a:buClr>
                <a:srgbClr val="973735"/>
              </a:buClr>
              <a:buSzPct val="70000"/>
              <a:buFont typeface="Wingdings" panose="05000000000000000000" pitchFamily="2" charset="2"/>
              <a:buChar char="§"/>
              <a:tabLst>
                <a:tab pos="241300" algn="l"/>
              </a:tabLst>
              <a:defRPr/>
            </a:pPr>
            <a:r>
              <a:rPr lang="en-US" sz="2300"/>
              <a:t>Perform noncritical background tasks such as checking for new e-mail messages</a:t>
            </a:r>
          </a:p>
          <a:p>
            <a:pPr marL="342900" indent="-342900" algn="just">
              <a:lnSpc>
                <a:spcPct val="200000"/>
              </a:lnSpc>
              <a:spcBef>
                <a:spcPts val="1000"/>
              </a:spcBef>
              <a:buClr>
                <a:srgbClr val="973735"/>
              </a:buClr>
              <a:buSzPct val="50000"/>
              <a:buFont typeface="Wingdings" pitchFamily="2" charset="2"/>
              <a:buChar char="u"/>
              <a:tabLst>
                <a:tab pos="241300" algn="l"/>
              </a:tabLst>
              <a:defRPr/>
            </a:pPr>
            <a:r>
              <a:rPr lang="en-US" sz="2600">
                <a:solidFill>
                  <a:srgbClr val="171717"/>
                </a:solidFill>
                <a:latin typeface="+mj-lt"/>
              </a:rPr>
              <a:t>Use the </a:t>
            </a:r>
            <a:r>
              <a:rPr lang="en-US" sz="2600" b="1">
                <a:solidFill>
                  <a:srgbClr val="171717"/>
                </a:solidFill>
                <a:latin typeface="+mj-lt"/>
              </a:rPr>
              <a:t>System.Threading.Timer </a:t>
            </a:r>
            <a:r>
              <a:rPr lang="en-US" sz="2600">
                <a:solidFill>
                  <a:srgbClr val="171717"/>
                </a:solidFill>
                <a:latin typeface="+mj-lt"/>
              </a:rPr>
              <a:t>type in conjunction with a related delegate named </a:t>
            </a:r>
            <a:r>
              <a:rPr lang="en-US" sz="2600" b="1">
                <a:solidFill>
                  <a:srgbClr val="171717"/>
                </a:solidFill>
                <a:latin typeface="+mj-lt"/>
              </a:rPr>
              <a:t>TimerCallback</a:t>
            </a:r>
            <a:endParaRPr lang="en-US" sz="2600">
              <a:solidFill>
                <a:srgbClr val="171717"/>
              </a:solidFill>
              <a:latin typeface="+mj-lt"/>
            </a:endParaRPr>
          </a:p>
        </p:txBody>
      </p:sp>
    </p:spTree>
    <p:extLst>
      <p:ext uri="{BB962C8B-B14F-4D97-AF65-F5344CB8AC3E}">
        <p14:creationId xmlns:p14="http://schemas.microsoft.com/office/powerpoint/2010/main" val="3904849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2805-FFB8-4969-816A-38F8B7EBC1B0}"/>
              </a:ext>
            </a:extLst>
          </p:cNvPr>
          <p:cNvSpPr>
            <a:spLocks noGrp="1"/>
          </p:cNvSpPr>
          <p:nvPr>
            <p:ph type="title"/>
          </p:nvPr>
        </p:nvSpPr>
        <p:spPr>
          <a:xfrm>
            <a:off x="275516" y="687426"/>
            <a:ext cx="11746766" cy="575433"/>
          </a:xfrm>
        </p:spPr>
        <p:txBody>
          <a:bodyPr>
            <a:normAutofit fontScale="90000"/>
          </a:bodyPr>
          <a:lstStyle/>
          <a:p>
            <a:r>
              <a:rPr lang="en-US" b="1"/>
              <a:t>Processes and Multi Processing System</a:t>
            </a:r>
            <a:endParaRPr lang="en-US" dirty="0"/>
          </a:p>
        </p:txBody>
      </p:sp>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3</a:t>
            </a:fld>
            <a:endParaRPr lang="en-US" dirty="0"/>
          </a:p>
        </p:txBody>
      </p:sp>
      <p:sp>
        <p:nvSpPr>
          <p:cNvPr id="9" name="TextBox 8">
            <a:extLst>
              <a:ext uri="{FF2B5EF4-FFF2-40B4-BE49-F238E27FC236}">
                <a16:creationId xmlns:a16="http://schemas.microsoft.com/office/drawing/2014/main" id="{BD946167-2E07-4037-BDF2-D9E61A696055}"/>
              </a:ext>
            </a:extLst>
          </p:cNvPr>
          <p:cNvSpPr txBox="1"/>
          <p:nvPr/>
        </p:nvSpPr>
        <p:spPr>
          <a:xfrm>
            <a:off x="-36576" y="1519919"/>
            <a:ext cx="12105409" cy="4524315"/>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A </a:t>
            </a:r>
            <a:r>
              <a:rPr lang="en-US" sz="2600" b="1">
                <a:solidFill>
                  <a:srgbClr val="111111"/>
                </a:solidFill>
                <a:latin typeface="+mj-lt"/>
              </a:rPr>
              <a:t>process</a:t>
            </a:r>
            <a:r>
              <a:rPr lang="en-US" sz="2600">
                <a:solidFill>
                  <a:srgbClr val="111111"/>
                </a:solidFill>
                <a:latin typeface="+mj-lt"/>
              </a:rPr>
              <a:t> has a self-contained execution environment</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A process generally has a complete, private set of basic run-time resources; in particular, each process has its own memory space</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Multi Processing/ Multi Tasking System: System allows many processes executing concurrently</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A </a:t>
            </a:r>
            <a:r>
              <a:rPr lang="en-US" sz="2600" b="1">
                <a:solidFill>
                  <a:srgbClr val="111111"/>
                </a:solidFill>
                <a:latin typeface="+mj-lt"/>
              </a:rPr>
              <a:t>thread</a:t>
            </a:r>
            <a:r>
              <a:rPr lang="en-US" sz="2600">
                <a:solidFill>
                  <a:srgbClr val="111111"/>
                </a:solidFill>
                <a:latin typeface="+mj-lt"/>
              </a:rPr>
              <a:t> is a path of execution within an executable application</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By implementing additional threads, we can build more responsive (</a:t>
            </a:r>
            <a:r>
              <a:rPr lang="en-US" sz="2600" i="1">
                <a:solidFill>
                  <a:srgbClr val="111111"/>
                </a:solidFill>
                <a:latin typeface="+mj-lt"/>
              </a:rPr>
              <a:t>but not necessarily faster executing</a:t>
            </a:r>
            <a:r>
              <a:rPr lang="en-US" sz="2600">
                <a:solidFill>
                  <a:srgbClr val="111111"/>
                </a:solidFill>
                <a:latin typeface="+mj-lt"/>
              </a:rPr>
              <a:t>) applications</a:t>
            </a:r>
          </a:p>
        </p:txBody>
      </p:sp>
    </p:spTree>
    <p:extLst>
      <p:ext uri="{BB962C8B-B14F-4D97-AF65-F5344CB8AC3E}">
        <p14:creationId xmlns:p14="http://schemas.microsoft.com/office/powerpoint/2010/main" val="29026073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CA004E-B00F-4E16-8E35-4CC6226668EE}"/>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222E4C2E-8E5C-4F5C-A8A4-7CE1D4D7A22A}"/>
              </a:ext>
            </a:extLst>
          </p:cNvPr>
          <p:cNvSpPr>
            <a:spLocks noGrp="1"/>
          </p:cNvSpPr>
          <p:nvPr>
            <p:ph type="sldNum" sz="quarter" idx="12"/>
          </p:nvPr>
        </p:nvSpPr>
        <p:spPr/>
        <p:txBody>
          <a:bodyPr/>
          <a:lstStyle/>
          <a:p>
            <a:fld id="{CC0149FD-98BB-4821-915B-09C9BFE4B727}" type="slidenum">
              <a:rPr lang="en-US" smtClean="0"/>
              <a:pPr/>
              <a:t>30</a:t>
            </a:fld>
            <a:endParaRPr lang="en-US" dirty="0"/>
          </a:p>
        </p:txBody>
      </p:sp>
      <p:sp>
        <p:nvSpPr>
          <p:cNvPr id="8" name="Title 1">
            <a:extLst>
              <a:ext uri="{FF2B5EF4-FFF2-40B4-BE49-F238E27FC236}">
                <a16:creationId xmlns:a16="http://schemas.microsoft.com/office/drawing/2014/main" id="{1D1A60F5-3685-46C6-A5D3-36374C26B123}"/>
              </a:ext>
            </a:extLst>
          </p:cNvPr>
          <p:cNvSpPr>
            <a:spLocks noGrp="1"/>
          </p:cNvSpPr>
          <p:nvPr>
            <p:ph type="title"/>
          </p:nvPr>
        </p:nvSpPr>
        <p:spPr>
          <a:xfrm>
            <a:off x="275516" y="687426"/>
            <a:ext cx="11746766" cy="575433"/>
          </a:xfrm>
        </p:spPr>
        <p:txBody>
          <a:bodyPr>
            <a:normAutofit fontScale="90000"/>
          </a:bodyPr>
          <a:lstStyle/>
          <a:p>
            <a:r>
              <a:rPr lang="en-US" b="1"/>
              <a:t>Working with the  TimerCallback</a:t>
            </a:r>
          </a:p>
        </p:txBody>
      </p:sp>
      <p:pic>
        <p:nvPicPr>
          <p:cNvPr id="12" name="Picture 11">
            <a:extLst>
              <a:ext uri="{FF2B5EF4-FFF2-40B4-BE49-F238E27FC236}">
                <a16:creationId xmlns:a16="http://schemas.microsoft.com/office/drawing/2014/main" id="{773687F9-9FE2-4E42-A592-B190FB0AC810}"/>
              </a:ext>
            </a:extLst>
          </p:cNvPr>
          <p:cNvPicPr>
            <a:picLocks noChangeAspect="1"/>
          </p:cNvPicPr>
          <p:nvPr/>
        </p:nvPicPr>
        <p:blipFill>
          <a:blip r:embed="rId2"/>
          <a:stretch>
            <a:fillRect/>
          </a:stretch>
        </p:blipFill>
        <p:spPr>
          <a:xfrm>
            <a:off x="0" y="1562719"/>
            <a:ext cx="9665535" cy="4917980"/>
          </a:xfrm>
          <a:prstGeom prst="rect">
            <a:avLst/>
          </a:prstGeom>
        </p:spPr>
      </p:pic>
      <p:pic>
        <p:nvPicPr>
          <p:cNvPr id="13" name="Picture 12">
            <a:extLst>
              <a:ext uri="{FF2B5EF4-FFF2-40B4-BE49-F238E27FC236}">
                <a16:creationId xmlns:a16="http://schemas.microsoft.com/office/drawing/2014/main" id="{0A84C106-D9BD-47E1-B686-D88376720FF0}"/>
              </a:ext>
            </a:extLst>
          </p:cNvPr>
          <p:cNvPicPr>
            <a:picLocks noChangeAspect="1"/>
          </p:cNvPicPr>
          <p:nvPr/>
        </p:nvPicPr>
        <p:blipFill>
          <a:blip r:embed="rId3"/>
          <a:stretch>
            <a:fillRect/>
          </a:stretch>
        </p:blipFill>
        <p:spPr>
          <a:xfrm>
            <a:off x="7598979" y="2245385"/>
            <a:ext cx="4593021" cy="2367230"/>
          </a:xfrm>
          <a:prstGeom prst="rect">
            <a:avLst/>
          </a:prstGeom>
        </p:spPr>
      </p:pic>
    </p:spTree>
    <p:extLst>
      <p:ext uri="{BB962C8B-B14F-4D97-AF65-F5344CB8AC3E}">
        <p14:creationId xmlns:p14="http://schemas.microsoft.com/office/powerpoint/2010/main" val="9662515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CA004E-B00F-4E16-8E35-4CC6226668EE}"/>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222E4C2E-8E5C-4F5C-A8A4-7CE1D4D7A22A}"/>
              </a:ext>
            </a:extLst>
          </p:cNvPr>
          <p:cNvSpPr>
            <a:spLocks noGrp="1"/>
          </p:cNvSpPr>
          <p:nvPr>
            <p:ph type="sldNum" sz="quarter" idx="12"/>
          </p:nvPr>
        </p:nvSpPr>
        <p:spPr/>
        <p:txBody>
          <a:bodyPr/>
          <a:lstStyle/>
          <a:p>
            <a:fld id="{CC0149FD-98BB-4821-915B-09C9BFE4B727}" type="slidenum">
              <a:rPr lang="en-US" smtClean="0"/>
              <a:pPr/>
              <a:t>31</a:t>
            </a:fld>
            <a:endParaRPr lang="en-US" dirty="0"/>
          </a:p>
        </p:txBody>
      </p:sp>
      <p:sp>
        <p:nvSpPr>
          <p:cNvPr id="9" name="Title 1">
            <a:extLst>
              <a:ext uri="{FF2B5EF4-FFF2-40B4-BE49-F238E27FC236}">
                <a16:creationId xmlns:a16="http://schemas.microsoft.com/office/drawing/2014/main" id="{345A4D92-2BD2-4D4E-A2E1-9E1CE17D0F40}"/>
              </a:ext>
            </a:extLst>
          </p:cNvPr>
          <p:cNvSpPr>
            <a:spLocks noGrp="1"/>
          </p:cNvSpPr>
          <p:nvPr>
            <p:ph type="title"/>
          </p:nvPr>
        </p:nvSpPr>
        <p:spPr>
          <a:xfrm>
            <a:off x="275516" y="687426"/>
            <a:ext cx="11746766" cy="575433"/>
          </a:xfrm>
        </p:spPr>
        <p:txBody>
          <a:bodyPr>
            <a:normAutofit fontScale="90000"/>
          </a:bodyPr>
          <a:lstStyle/>
          <a:p>
            <a:r>
              <a:rPr lang="en-US" b="1"/>
              <a:t>Working with the ThreadPool</a:t>
            </a:r>
          </a:p>
        </p:txBody>
      </p:sp>
      <p:sp>
        <p:nvSpPr>
          <p:cNvPr id="10" name="TextBox 9">
            <a:extLst>
              <a:ext uri="{FF2B5EF4-FFF2-40B4-BE49-F238E27FC236}">
                <a16:creationId xmlns:a16="http://schemas.microsoft.com/office/drawing/2014/main" id="{F99A8AE5-C85C-4030-B9E0-54B8EB58DACD}"/>
              </a:ext>
            </a:extLst>
          </p:cNvPr>
          <p:cNvSpPr txBox="1"/>
          <p:nvPr/>
        </p:nvSpPr>
        <p:spPr>
          <a:xfrm>
            <a:off x="0" y="1602440"/>
            <a:ext cx="12022282" cy="4878259"/>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71717"/>
                </a:solidFill>
                <a:latin typeface="+mj-lt"/>
              </a:rPr>
              <a:t>A thread pool is a pool of worker threads that have already been created and are available for apps to use them as needed. Once thread pool threads finish executing their tasks, they go back to the pool</a:t>
            </a:r>
          </a:p>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71717"/>
                </a:solidFill>
                <a:latin typeface="+mj-lt"/>
              </a:rPr>
              <a:t>The thread pool manages threads efficiently by minimizing the number of threads that must be created, started, and stopped</a:t>
            </a:r>
          </a:p>
          <a:p>
            <a:pPr marL="342900" indent="-342900">
              <a:spcBef>
                <a:spcPts val="1000"/>
              </a:spcBef>
              <a:buClr>
                <a:srgbClr val="973735"/>
              </a:buClr>
              <a:buSzPct val="50000"/>
              <a:buFont typeface="Wingdings" pitchFamily="2" charset="2"/>
              <a:buChar char="u"/>
              <a:tabLst>
                <a:tab pos="241300" algn="l"/>
              </a:tabLst>
              <a:defRPr/>
            </a:pPr>
            <a:r>
              <a:rPr lang="en-US" sz="2600">
                <a:solidFill>
                  <a:srgbClr val="171717"/>
                </a:solidFill>
                <a:latin typeface="+mj-lt"/>
              </a:rPr>
              <a:t>By using the thread pool, we can focus on our business problem rather than the application’s threading infrastructure</a:t>
            </a:r>
          </a:p>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71717"/>
                </a:solidFill>
                <a:latin typeface="+mj-lt"/>
              </a:rPr>
              <a:t>The ThreadPool class has several static methods including the QueueUserWorkItem that is responsible for calling a thread pool worker thread when it is available. If no worker thread is available in the thread pool, it waits until the thread becomes available</a:t>
            </a:r>
          </a:p>
        </p:txBody>
      </p:sp>
    </p:spTree>
    <p:extLst>
      <p:ext uri="{BB962C8B-B14F-4D97-AF65-F5344CB8AC3E}">
        <p14:creationId xmlns:p14="http://schemas.microsoft.com/office/powerpoint/2010/main" val="1621868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CA004E-B00F-4E16-8E35-4CC6226668EE}"/>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222E4C2E-8E5C-4F5C-A8A4-7CE1D4D7A22A}"/>
              </a:ext>
            </a:extLst>
          </p:cNvPr>
          <p:cNvSpPr>
            <a:spLocks noGrp="1"/>
          </p:cNvSpPr>
          <p:nvPr>
            <p:ph type="sldNum" sz="quarter" idx="12"/>
          </p:nvPr>
        </p:nvSpPr>
        <p:spPr/>
        <p:txBody>
          <a:bodyPr/>
          <a:lstStyle/>
          <a:p>
            <a:fld id="{CC0149FD-98BB-4821-915B-09C9BFE4B727}" type="slidenum">
              <a:rPr lang="en-US" smtClean="0"/>
              <a:pPr/>
              <a:t>32</a:t>
            </a:fld>
            <a:endParaRPr lang="en-US" dirty="0"/>
          </a:p>
        </p:txBody>
      </p:sp>
      <p:sp>
        <p:nvSpPr>
          <p:cNvPr id="9" name="Title 1">
            <a:extLst>
              <a:ext uri="{FF2B5EF4-FFF2-40B4-BE49-F238E27FC236}">
                <a16:creationId xmlns:a16="http://schemas.microsoft.com/office/drawing/2014/main" id="{2B9F2EAB-D78D-475B-8F9D-D92C367AE1C6}"/>
              </a:ext>
            </a:extLst>
          </p:cNvPr>
          <p:cNvSpPr>
            <a:spLocks noGrp="1"/>
          </p:cNvSpPr>
          <p:nvPr>
            <p:ph type="title"/>
          </p:nvPr>
        </p:nvSpPr>
        <p:spPr>
          <a:xfrm>
            <a:off x="275516" y="687426"/>
            <a:ext cx="11746766" cy="575433"/>
          </a:xfrm>
        </p:spPr>
        <p:txBody>
          <a:bodyPr>
            <a:normAutofit fontScale="90000"/>
          </a:bodyPr>
          <a:lstStyle/>
          <a:p>
            <a:r>
              <a:rPr lang="en-US" b="1"/>
              <a:t>Working with the ThreadPool</a:t>
            </a:r>
          </a:p>
        </p:txBody>
      </p:sp>
      <p:pic>
        <p:nvPicPr>
          <p:cNvPr id="7" name="Picture 6">
            <a:extLst>
              <a:ext uri="{FF2B5EF4-FFF2-40B4-BE49-F238E27FC236}">
                <a16:creationId xmlns:a16="http://schemas.microsoft.com/office/drawing/2014/main" id="{15855DAE-0460-4D75-975C-62CD12569159}"/>
              </a:ext>
            </a:extLst>
          </p:cNvPr>
          <p:cNvPicPr>
            <a:picLocks noChangeAspect="1"/>
          </p:cNvPicPr>
          <p:nvPr/>
        </p:nvPicPr>
        <p:blipFill>
          <a:blip r:embed="rId2"/>
          <a:stretch>
            <a:fillRect/>
          </a:stretch>
        </p:blipFill>
        <p:spPr>
          <a:xfrm>
            <a:off x="748122" y="1331421"/>
            <a:ext cx="10681138" cy="5080716"/>
          </a:xfrm>
          <a:prstGeom prst="rect">
            <a:avLst/>
          </a:prstGeom>
        </p:spPr>
      </p:pic>
    </p:spTree>
    <p:extLst>
      <p:ext uri="{BB962C8B-B14F-4D97-AF65-F5344CB8AC3E}">
        <p14:creationId xmlns:p14="http://schemas.microsoft.com/office/powerpoint/2010/main" val="38460706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CA004E-B00F-4E16-8E35-4CC6226668EE}"/>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222E4C2E-8E5C-4F5C-A8A4-7CE1D4D7A22A}"/>
              </a:ext>
            </a:extLst>
          </p:cNvPr>
          <p:cNvSpPr>
            <a:spLocks noGrp="1"/>
          </p:cNvSpPr>
          <p:nvPr>
            <p:ph type="sldNum" sz="quarter" idx="12"/>
          </p:nvPr>
        </p:nvSpPr>
        <p:spPr/>
        <p:txBody>
          <a:bodyPr/>
          <a:lstStyle/>
          <a:p>
            <a:fld id="{CC0149FD-98BB-4821-915B-09C9BFE4B727}" type="slidenum">
              <a:rPr lang="en-US" smtClean="0"/>
              <a:pPr/>
              <a:t>33</a:t>
            </a:fld>
            <a:endParaRPr lang="en-US" dirty="0"/>
          </a:p>
        </p:txBody>
      </p:sp>
      <p:sp>
        <p:nvSpPr>
          <p:cNvPr id="8" name="Title 1">
            <a:extLst>
              <a:ext uri="{FF2B5EF4-FFF2-40B4-BE49-F238E27FC236}">
                <a16:creationId xmlns:a16="http://schemas.microsoft.com/office/drawing/2014/main" id="{1D1A60F5-3685-46C6-A5D3-36374C26B123}"/>
              </a:ext>
            </a:extLst>
          </p:cNvPr>
          <p:cNvSpPr>
            <a:spLocks noGrp="1"/>
          </p:cNvSpPr>
          <p:nvPr>
            <p:ph type="title"/>
          </p:nvPr>
        </p:nvSpPr>
        <p:spPr>
          <a:xfrm>
            <a:off x="275516" y="687426"/>
            <a:ext cx="11746766" cy="575433"/>
          </a:xfrm>
        </p:spPr>
        <p:txBody>
          <a:bodyPr>
            <a:normAutofit fontScale="90000"/>
          </a:bodyPr>
          <a:lstStyle/>
          <a:p>
            <a:r>
              <a:rPr lang="en-US" b="1"/>
              <a:t>Working with the ThreadPool</a:t>
            </a:r>
          </a:p>
        </p:txBody>
      </p:sp>
      <p:pic>
        <p:nvPicPr>
          <p:cNvPr id="3" name="Picture 2">
            <a:extLst>
              <a:ext uri="{FF2B5EF4-FFF2-40B4-BE49-F238E27FC236}">
                <a16:creationId xmlns:a16="http://schemas.microsoft.com/office/drawing/2014/main" id="{D1C624DF-21E3-47CD-8F79-AE5A636EBCE5}"/>
              </a:ext>
            </a:extLst>
          </p:cNvPr>
          <p:cNvPicPr>
            <a:picLocks noChangeAspect="1"/>
          </p:cNvPicPr>
          <p:nvPr/>
        </p:nvPicPr>
        <p:blipFill>
          <a:blip r:embed="rId2"/>
          <a:stretch>
            <a:fillRect/>
          </a:stretch>
        </p:blipFill>
        <p:spPr>
          <a:xfrm>
            <a:off x="8130188" y="1193225"/>
            <a:ext cx="4061812" cy="5235394"/>
          </a:xfrm>
          <a:prstGeom prst="rect">
            <a:avLst/>
          </a:prstGeom>
        </p:spPr>
      </p:pic>
      <p:pic>
        <p:nvPicPr>
          <p:cNvPr id="9" name="Picture 8">
            <a:extLst>
              <a:ext uri="{FF2B5EF4-FFF2-40B4-BE49-F238E27FC236}">
                <a16:creationId xmlns:a16="http://schemas.microsoft.com/office/drawing/2014/main" id="{A2070400-B68F-49DD-AB48-07BB3155547B}"/>
              </a:ext>
            </a:extLst>
          </p:cNvPr>
          <p:cNvPicPr>
            <a:picLocks noChangeAspect="1"/>
          </p:cNvPicPr>
          <p:nvPr/>
        </p:nvPicPr>
        <p:blipFill>
          <a:blip r:embed="rId3"/>
          <a:stretch>
            <a:fillRect/>
          </a:stretch>
        </p:blipFill>
        <p:spPr>
          <a:xfrm>
            <a:off x="103433" y="1640554"/>
            <a:ext cx="7726773" cy="4788065"/>
          </a:xfrm>
          <a:prstGeom prst="rect">
            <a:avLst/>
          </a:prstGeom>
        </p:spPr>
      </p:pic>
    </p:spTree>
    <p:extLst>
      <p:ext uri="{BB962C8B-B14F-4D97-AF65-F5344CB8AC3E}">
        <p14:creationId xmlns:p14="http://schemas.microsoft.com/office/powerpoint/2010/main" val="11130602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627993" y="700132"/>
            <a:ext cx="10515600" cy="592642"/>
          </a:xfrm>
        </p:spPr>
        <p:txBody>
          <a:bodyPr>
            <a:noAutofit/>
          </a:bodyPr>
          <a:lstStyle/>
          <a:p>
            <a:r>
              <a:rPr lang="en-US" sz="4000" b="1" dirty="0"/>
              <a:t>Summary</a:t>
            </a:r>
          </a:p>
        </p:txBody>
      </p:sp>
      <p:sp>
        <p:nvSpPr>
          <p:cNvPr id="18435" name="Rectangle 3"/>
          <p:cNvSpPr>
            <a:spLocks noGrp="1"/>
          </p:cNvSpPr>
          <p:nvPr>
            <p:ph idx="1"/>
          </p:nvPr>
        </p:nvSpPr>
        <p:spPr>
          <a:xfrm>
            <a:off x="627993" y="1439913"/>
            <a:ext cx="11111884" cy="4865095"/>
          </a:xfrm>
        </p:spPr>
        <p:txBody>
          <a:bodyPr>
            <a:normAutofit/>
          </a:bodyPr>
          <a:lstStyle/>
          <a:p>
            <a:pPr marL="342900" indent="-342900">
              <a:lnSpc>
                <a:spcPct val="120000"/>
              </a:lnSpc>
              <a:buClr>
                <a:srgbClr val="973735"/>
              </a:buClr>
              <a:buSzPct val="50000"/>
              <a:buFont typeface="Wingdings" pitchFamily="2" charset="2"/>
              <a:buChar char="u"/>
              <a:defRPr/>
            </a:pPr>
            <a:r>
              <a:rPr lang="en-US" sz="3000" dirty="0"/>
              <a:t>Concepts were introduced:</a:t>
            </a:r>
          </a:p>
          <a:p>
            <a:pPr marL="514350" indent="-230188">
              <a:lnSpc>
                <a:spcPct val="100000"/>
              </a:lnSpc>
              <a:spcAft>
                <a:spcPts val="300"/>
              </a:spcAft>
              <a:buClr>
                <a:srgbClr val="973735"/>
              </a:buClr>
              <a:buSzPct val="70000"/>
              <a:buFont typeface="Wingdings" panose="05000000000000000000" pitchFamily="2" charset="2"/>
              <a:buChar char="§"/>
              <a:defRPr/>
            </a:pPr>
            <a:r>
              <a:rPr lang="en-US" sz="2300"/>
              <a:t>Overview Concurrency Programming </a:t>
            </a:r>
          </a:p>
          <a:p>
            <a:pPr marL="514350" indent="-230188">
              <a:lnSpc>
                <a:spcPct val="100000"/>
              </a:lnSpc>
              <a:spcAft>
                <a:spcPts val="300"/>
              </a:spcAft>
              <a:buClr>
                <a:srgbClr val="973735"/>
              </a:buClr>
              <a:buSzPct val="70000"/>
              <a:buFont typeface="Wingdings" panose="05000000000000000000" pitchFamily="2" charset="2"/>
              <a:buChar char="§"/>
              <a:defRPr/>
            </a:pPr>
            <a:r>
              <a:rPr lang="en-US" sz="2300"/>
              <a:t>Overview about MultiThreading</a:t>
            </a:r>
          </a:p>
          <a:p>
            <a:pPr marL="514350" indent="-230188">
              <a:lnSpc>
                <a:spcPct val="100000"/>
              </a:lnSpc>
              <a:spcAft>
                <a:spcPts val="300"/>
              </a:spcAft>
              <a:buClr>
                <a:srgbClr val="973735"/>
              </a:buClr>
              <a:buSzPct val="70000"/>
              <a:buFont typeface="Wingdings" panose="05000000000000000000" pitchFamily="2" charset="2"/>
              <a:buChar char="§"/>
              <a:defRPr/>
            </a:pPr>
            <a:r>
              <a:rPr lang="en-US" sz="2300"/>
              <a:t>Explain about Synchronization: lock and Monitor</a:t>
            </a:r>
          </a:p>
          <a:p>
            <a:pPr marL="514350" indent="-230188">
              <a:lnSpc>
                <a:spcPct val="100000"/>
              </a:lnSpc>
              <a:spcAft>
                <a:spcPts val="300"/>
              </a:spcAft>
              <a:buClr>
                <a:srgbClr val="973735"/>
              </a:buClr>
              <a:buSzPct val="70000"/>
              <a:buFont typeface="Wingdings" panose="05000000000000000000" pitchFamily="2" charset="2"/>
              <a:buChar char="§"/>
              <a:defRPr/>
            </a:pPr>
            <a:r>
              <a:rPr lang="en-US" sz="2300"/>
              <a:t>Explain and Demo about The Issue of Concurrency: Race Conditions</a:t>
            </a:r>
          </a:p>
          <a:p>
            <a:pPr marL="514350" indent="-230188">
              <a:lnSpc>
                <a:spcPct val="100000"/>
              </a:lnSpc>
              <a:spcAft>
                <a:spcPts val="300"/>
              </a:spcAft>
              <a:buClr>
                <a:srgbClr val="973735"/>
              </a:buClr>
              <a:buSzPct val="70000"/>
              <a:buFont typeface="Wingdings" panose="05000000000000000000" pitchFamily="2" charset="2"/>
              <a:buChar char="§"/>
              <a:defRPr/>
            </a:pPr>
            <a:r>
              <a:rPr lang="en-US" sz="2300"/>
              <a:t>Explain about ThreadPool and TimerCallback</a:t>
            </a:r>
          </a:p>
          <a:p>
            <a:pPr marL="514350" indent="-230188">
              <a:lnSpc>
                <a:spcPct val="100000"/>
              </a:lnSpc>
              <a:spcAft>
                <a:spcPts val="300"/>
              </a:spcAft>
              <a:buClr>
                <a:srgbClr val="973735"/>
              </a:buClr>
              <a:buSzPct val="70000"/>
              <a:buFont typeface="Wingdings" panose="05000000000000000000" pitchFamily="2" charset="2"/>
              <a:buChar char="§"/>
              <a:defRPr/>
            </a:pPr>
            <a:r>
              <a:rPr lang="en-US" sz="2300"/>
              <a:t>Demo MultiThreading application with C#</a:t>
            </a:r>
          </a:p>
          <a:p>
            <a:pPr marL="514350" indent="-230188">
              <a:lnSpc>
                <a:spcPct val="100000"/>
              </a:lnSpc>
              <a:spcAft>
                <a:spcPts val="300"/>
              </a:spcAft>
              <a:buClr>
                <a:srgbClr val="973735"/>
              </a:buClr>
              <a:buSzPct val="70000"/>
              <a:buFont typeface="Wingdings" panose="05000000000000000000" pitchFamily="2" charset="2"/>
              <a:buChar char="§"/>
              <a:defRPr/>
            </a:pPr>
            <a:r>
              <a:rPr lang="en-US" sz="2300"/>
              <a:t>Demo Synchronization in MultiThreading application</a:t>
            </a:r>
          </a:p>
          <a:p>
            <a:pPr marL="514350" indent="-230188">
              <a:lnSpc>
                <a:spcPct val="100000"/>
              </a:lnSpc>
              <a:spcAft>
                <a:spcPts val="300"/>
              </a:spcAft>
              <a:buClr>
                <a:srgbClr val="973735"/>
              </a:buClr>
              <a:buSzPct val="70000"/>
              <a:buFont typeface="Wingdings" panose="05000000000000000000" pitchFamily="2" charset="2"/>
              <a:buChar char="§"/>
              <a:defRPr/>
            </a:pPr>
            <a:r>
              <a:rPr lang="en-US" sz="2300"/>
              <a:t>Demo ThreadPool and TimerCallback</a:t>
            </a:r>
            <a:endParaRPr lang="en-US" sz="2300"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34</a:t>
            </a:fld>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in)">
                                      <p:cBhvr>
                                        <p:cTn id="7" dur="500"/>
                                        <p:tgtEl>
                                          <p:spTgt spid="184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2805-FFB8-4969-816A-38F8B7EBC1B0}"/>
              </a:ext>
            </a:extLst>
          </p:cNvPr>
          <p:cNvSpPr>
            <a:spLocks noGrp="1"/>
          </p:cNvSpPr>
          <p:nvPr>
            <p:ph type="title"/>
          </p:nvPr>
        </p:nvSpPr>
        <p:spPr>
          <a:xfrm>
            <a:off x="275516" y="687426"/>
            <a:ext cx="11746766" cy="575433"/>
          </a:xfrm>
        </p:spPr>
        <p:txBody>
          <a:bodyPr>
            <a:normAutofit fontScale="90000"/>
          </a:bodyPr>
          <a:lstStyle/>
          <a:p>
            <a:r>
              <a:rPr lang="en-US" b="1"/>
              <a:t>Processes and Multi Processing System</a:t>
            </a:r>
            <a:endParaRPr lang="en-US" dirty="0"/>
          </a:p>
        </p:txBody>
      </p:sp>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4</a:t>
            </a:fld>
            <a:endParaRPr lang="en-US" dirty="0"/>
          </a:p>
        </p:txBody>
      </p:sp>
      <p:pic>
        <p:nvPicPr>
          <p:cNvPr id="8" name="Picture 7">
            <a:extLst>
              <a:ext uri="{FF2B5EF4-FFF2-40B4-BE49-F238E27FC236}">
                <a16:creationId xmlns:a16="http://schemas.microsoft.com/office/drawing/2014/main" id="{C9A28DE2-A108-4283-91D0-85325936D8D6}"/>
              </a:ext>
            </a:extLst>
          </p:cNvPr>
          <p:cNvPicPr>
            <a:picLocks noChangeAspect="1"/>
          </p:cNvPicPr>
          <p:nvPr/>
        </p:nvPicPr>
        <p:blipFill>
          <a:blip r:embed="rId3"/>
          <a:stretch>
            <a:fillRect/>
          </a:stretch>
        </p:blipFill>
        <p:spPr>
          <a:xfrm>
            <a:off x="837735" y="1870263"/>
            <a:ext cx="10516529" cy="4288736"/>
          </a:xfrm>
          <a:prstGeom prst="rect">
            <a:avLst/>
          </a:prstGeom>
        </p:spPr>
      </p:pic>
    </p:spTree>
    <p:extLst>
      <p:ext uri="{BB962C8B-B14F-4D97-AF65-F5344CB8AC3E}">
        <p14:creationId xmlns:p14="http://schemas.microsoft.com/office/powerpoint/2010/main" val="630293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7DE9E3-3D9D-4413-802B-723AD51BE7AB}"/>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64951525-D737-49A6-AA1A-3D2430C439B5}"/>
              </a:ext>
            </a:extLst>
          </p:cNvPr>
          <p:cNvSpPr>
            <a:spLocks noGrp="1"/>
          </p:cNvSpPr>
          <p:nvPr>
            <p:ph type="sldNum" sz="quarter" idx="12"/>
          </p:nvPr>
        </p:nvSpPr>
        <p:spPr/>
        <p:txBody>
          <a:bodyPr/>
          <a:lstStyle/>
          <a:p>
            <a:fld id="{CC0149FD-98BB-4821-915B-09C9BFE4B727}" type="slidenum">
              <a:rPr lang="en-US" smtClean="0"/>
              <a:pPr/>
              <a:t>5</a:t>
            </a:fld>
            <a:endParaRPr lang="en-US" dirty="0"/>
          </a:p>
        </p:txBody>
      </p:sp>
      <p:sp>
        <p:nvSpPr>
          <p:cNvPr id="6" name="Title 1">
            <a:extLst>
              <a:ext uri="{FF2B5EF4-FFF2-40B4-BE49-F238E27FC236}">
                <a16:creationId xmlns:a16="http://schemas.microsoft.com/office/drawing/2014/main" id="{701FA217-9B7A-4728-B753-9A191A5BD146}"/>
              </a:ext>
            </a:extLst>
          </p:cNvPr>
          <p:cNvSpPr>
            <a:spLocks noGrp="1"/>
          </p:cNvSpPr>
          <p:nvPr>
            <p:ph type="title"/>
          </p:nvPr>
        </p:nvSpPr>
        <p:spPr>
          <a:xfrm>
            <a:off x="275516" y="687426"/>
            <a:ext cx="11746766" cy="575433"/>
          </a:xfrm>
        </p:spPr>
        <p:txBody>
          <a:bodyPr>
            <a:normAutofit fontScale="90000"/>
          </a:bodyPr>
          <a:lstStyle/>
          <a:p>
            <a:r>
              <a:rPr lang="en-US" b="1"/>
              <a:t>Concurrency in Operating System</a:t>
            </a:r>
            <a:endParaRPr lang="en-US" dirty="0"/>
          </a:p>
        </p:txBody>
      </p:sp>
      <p:sp>
        <p:nvSpPr>
          <p:cNvPr id="8" name="TextBox 7">
            <a:extLst>
              <a:ext uri="{FF2B5EF4-FFF2-40B4-BE49-F238E27FC236}">
                <a16:creationId xmlns:a16="http://schemas.microsoft.com/office/drawing/2014/main" id="{2762C7C2-076D-4AA2-BFA7-195DAD480DEE}"/>
              </a:ext>
            </a:extLst>
          </p:cNvPr>
          <p:cNvSpPr txBox="1"/>
          <p:nvPr/>
        </p:nvSpPr>
        <p:spPr>
          <a:xfrm>
            <a:off x="-54864" y="1331278"/>
            <a:ext cx="12022282" cy="5127301"/>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Concurrency is the execution of the multiple instruction sequences at the same time. It happens in the operating system when there are several process threads running in parallel</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running process threads always communicate with each other through shared memory or message passing. Concurrency results in sharing of resources result in problems like deadlocks and resources starvation</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Concurrency helps in techniques like coordinating execution of processes, memory allocation and execution scheduling for maximizing throughput</a:t>
            </a:r>
          </a:p>
        </p:txBody>
      </p:sp>
    </p:spTree>
    <p:extLst>
      <p:ext uri="{BB962C8B-B14F-4D97-AF65-F5344CB8AC3E}">
        <p14:creationId xmlns:p14="http://schemas.microsoft.com/office/powerpoint/2010/main" val="354236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latin typeface="+mj-lt"/>
              </a:rPr>
              <a:t>1/7/2025</a:t>
            </a:fld>
            <a:endParaRPr lang="en-US" dirty="0">
              <a:latin typeface="+mj-lt"/>
            </a:endParaRPr>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latin typeface="+mj-lt"/>
              </a:rPr>
              <a:pPr/>
              <a:t>6</a:t>
            </a:fld>
            <a:endParaRPr lang="en-US" dirty="0">
              <a:latin typeface="+mj-lt"/>
            </a:endParaRPr>
          </a:p>
        </p:txBody>
      </p:sp>
      <p:grpSp>
        <p:nvGrpSpPr>
          <p:cNvPr id="6" name="Group 5">
            <a:extLst>
              <a:ext uri="{FF2B5EF4-FFF2-40B4-BE49-F238E27FC236}">
                <a16:creationId xmlns:a16="http://schemas.microsoft.com/office/drawing/2014/main" id="{4695C2E2-DE0E-4F20-B9FC-2661E865C471}"/>
              </a:ext>
            </a:extLst>
          </p:cNvPr>
          <p:cNvGrpSpPr/>
          <p:nvPr/>
        </p:nvGrpSpPr>
        <p:grpSpPr>
          <a:xfrm>
            <a:off x="2011101" y="1417001"/>
            <a:ext cx="2209800" cy="4419600"/>
            <a:chOff x="990600" y="1371600"/>
            <a:chExt cx="2438400" cy="4724400"/>
          </a:xfrm>
        </p:grpSpPr>
        <p:sp>
          <p:nvSpPr>
            <p:cNvPr id="7" name="Rectangle 6">
              <a:extLst>
                <a:ext uri="{FF2B5EF4-FFF2-40B4-BE49-F238E27FC236}">
                  <a16:creationId xmlns:a16="http://schemas.microsoft.com/office/drawing/2014/main" id="{4ADE786C-D6C8-453A-B994-2A8517FD09C4}"/>
                </a:ext>
              </a:extLst>
            </p:cNvPr>
            <p:cNvSpPr>
              <a:spLocks noChangeArrowheads="1"/>
            </p:cNvSpPr>
            <p:nvPr/>
          </p:nvSpPr>
          <p:spPr bwMode="auto">
            <a:xfrm>
              <a:off x="990600" y="3048000"/>
              <a:ext cx="2133600" cy="990600"/>
            </a:xfrm>
            <a:prstGeom prst="rect">
              <a:avLst/>
            </a:prstGeom>
            <a:solidFill>
              <a:srgbClr val="00B0F0"/>
            </a:solidFill>
            <a:ln w="9525">
              <a:solidFill>
                <a:srgbClr val="FF99FF"/>
              </a:solidFill>
              <a:miter lim="800000"/>
              <a:headEnd/>
              <a:tailEnd/>
            </a:ln>
            <a:effectLst/>
          </p:spPr>
          <p:txBody>
            <a:bodyPr wrap="none" anchor="ctr"/>
            <a:lstStyle/>
            <a:p>
              <a:pPr algn="ctr" fontAlgn="auto">
                <a:spcBef>
                  <a:spcPts val="0"/>
                </a:spcBef>
                <a:spcAft>
                  <a:spcPts val="0"/>
                </a:spcAft>
                <a:defRPr/>
              </a:pPr>
              <a:r>
                <a:rPr lang="en-US" sz="2000" b="1">
                  <a:solidFill>
                    <a:srgbClr val="FF0000"/>
                  </a:solidFill>
                  <a:latin typeface="+mj-lt"/>
                  <a:cs typeface="+mn-cs"/>
                </a:rPr>
                <a:t>App2</a:t>
              </a:r>
            </a:p>
            <a:p>
              <a:pPr algn="ctr" fontAlgn="auto">
                <a:spcBef>
                  <a:spcPts val="0"/>
                </a:spcBef>
                <a:spcAft>
                  <a:spcPts val="0"/>
                </a:spcAft>
                <a:defRPr/>
              </a:pPr>
              <a:r>
                <a:rPr lang="en-US" sz="2000" b="1">
                  <a:solidFill>
                    <a:schemeClr val="bg1"/>
                  </a:solidFill>
                  <a:latin typeface="+mj-lt"/>
                  <a:cs typeface="+mn-cs"/>
                </a:rPr>
                <a:t>Code</a:t>
              </a:r>
            </a:p>
            <a:p>
              <a:pPr algn="ctr" fontAlgn="auto">
                <a:spcBef>
                  <a:spcPts val="0"/>
                </a:spcBef>
                <a:spcAft>
                  <a:spcPts val="0"/>
                </a:spcAft>
                <a:defRPr/>
              </a:pPr>
              <a:r>
                <a:rPr lang="en-US" sz="2000" b="1">
                  <a:solidFill>
                    <a:schemeClr val="bg1"/>
                  </a:solidFill>
                  <a:latin typeface="+mj-lt"/>
                  <a:cs typeface="+mn-cs"/>
                </a:rPr>
                <a:t>Data</a:t>
              </a:r>
            </a:p>
          </p:txBody>
        </p:sp>
        <p:grpSp>
          <p:nvGrpSpPr>
            <p:cNvPr id="8" name="Group 7">
              <a:extLst>
                <a:ext uri="{FF2B5EF4-FFF2-40B4-BE49-F238E27FC236}">
                  <a16:creationId xmlns:a16="http://schemas.microsoft.com/office/drawing/2014/main" id="{B23AA989-7690-4BBE-9A43-AE76BDE6FC71}"/>
                </a:ext>
              </a:extLst>
            </p:cNvPr>
            <p:cNvGrpSpPr/>
            <p:nvPr/>
          </p:nvGrpSpPr>
          <p:grpSpPr>
            <a:xfrm>
              <a:off x="990600" y="1371600"/>
              <a:ext cx="2438400" cy="4724400"/>
              <a:chOff x="990600" y="1371600"/>
              <a:chExt cx="2438400" cy="4724400"/>
            </a:xfrm>
          </p:grpSpPr>
          <p:sp>
            <p:nvSpPr>
              <p:cNvPr id="9" name="Rectangle 4">
                <a:extLst>
                  <a:ext uri="{FF2B5EF4-FFF2-40B4-BE49-F238E27FC236}">
                    <a16:creationId xmlns:a16="http://schemas.microsoft.com/office/drawing/2014/main" id="{50EFE2E6-035F-4FED-AC12-C72612DD5C4E}"/>
                  </a:ext>
                </a:extLst>
              </p:cNvPr>
              <p:cNvSpPr>
                <a:spLocks noChangeArrowheads="1"/>
              </p:cNvSpPr>
              <p:nvPr/>
            </p:nvSpPr>
            <p:spPr bwMode="auto">
              <a:xfrm>
                <a:off x="990600" y="5410200"/>
                <a:ext cx="2133600" cy="685800"/>
              </a:xfrm>
              <a:prstGeom prst="rect">
                <a:avLst/>
              </a:prstGeom>
              <a:solidFill>
                <a:schemeClr val="accent1"/>
              </a:solidFill>
              <a:ln w="9525">
                <a:solidFill>
                  <a:srgbClr val="FF99FF"/>
                </a:solidFill>
                <a:miter lim="800000"/>
                <a:headEnd/>
                <a:tailEnd/>
              </a:ln>
            </p:spPr>
            <p:txBody>
              <a:bodyPr wrap="none" anchor="ctr"/>
              <a:lstStyle/>
              <a:p>
                <a:pPr algn="ctr"/>
                <a:r>
                  <a:rPr lang="en-US" sz="2000">
                    <a:solidFill>
                      <a:srgbClr val="FF0000"/>
                    </a:solidFill>
                    <a:latin typeface="+mj-lt"/>
                  </a:rPr>
                  <a:t>Memory</a:t>
                </a:r>
              </a:p>
            </p:txBody>
          </p:sp>
          <p:sp>
            <p:nvSpPr>
              <p:cNvPr id="10" name="Rectangle 9">
                <a:extLst>
                  <a:ext uri="{FF2B5EF4-FFF2-40B4-BE49-F238E27FC236}">
                    <a16:creationId xmlns:a16="http://schemas.microsoft.com/office/drawing/2014/main" id="{E22F0817-6553-4071-A696-82D6FD0828E8}"/>
                  </a:ext>
                </a:extLst>
              </p:cNvPr>
              <p:cNvSpPr>
                <a:spLocks noChangeArrowheads="1"/>
              </p:cNvSpPr>
              <p:nvPr/>
            </p:nvSpPr>
            <p:spPr bwMode="auto">
              <a:xfrm>
                <a:off x="990600" y="1752600"/>
                <a:ext cx="2133600" cy="1143000"/>
              </a:xfrm>
              <a:prstGeom prst="rect">
                <a:avLst/>
              </a:prstGeom>
              <a:solidFill>
                <a:schemeClr val="accent4">
                  <a:lumMod val="75000"/>
                </a:schemeClr>
              </a:solidFill>
              <a:ln w="9525">
                <a:solidFill>
                  <a:srgbClr val="FF99FF"/>
                </a:solidFill>
                <a:miter lim="800000"/>
                <a:headEnd/>
                <a:tailEnd/>
              </a:ln>
              <a:effectLst/>
            </p:spPr>
            <p:txBody>
              <a:bodyPr wrap="none" anchor="ctr"/>
              <a:lstStyle/>
              <a:p>
                <a:pPr algn="ctr" fontAlgn="auto">
                  <a:spcBef>
                    <a:spcPts val="0"/>
                  </a:spcBef>
                  <a:spcAft>
                    <a:spcPts val="0"/>
                  </a:spcAft>
                  <a:defRPr/>
                </a:pPr>
                <a:r>
                  <a:rPr lang="en-US" sz="2000" b="1" dirty="0">
                    <a:solidFill>
                      <a:srgbClr val="FF0000"/>
                    </a:solidFill>
                    <a:latin typeface="+mj-lt"/>
                    <a:cs typeface="+mn-cs"/>
                  </a:rPr>
                  <a:t>App1</a:t>
                </a:r>
              </a:p>
              <a:p>
                <a:pPr algn="ctr" fontAlgn="auto">
                  <a:spcBef>
                    <a:spcPts val="0"/>
                  </a:spcBef>
                  <a:spcAft>
                    <a:spcPts val="0"/>
                  </a:spcAft>
                  <a:defRPr/>
                </a:pPr>
                <a:r>
                  <a:rPr lang="en-US" sz="2000" b="1" dirty="0">
                    <a:solidFill>
                      <a:schemeClr val="bg1"/>
                    </a:solidFill>
                    <a:latin typeface="+mj-lt"/>
                    <a:cs typeface="+mn-cs"/>
                  </a:rPr>
                  <a:t>Code</a:t>
                </a:r>
              </a:p>
              <a:p>
                <a:pPr algn="ctr" fontAlgn="auto">
                  <a:spcBef>
                    <a:spcPts val="0"/>
                  </a:spcBef>
                  <a:spcAft>
                    <a:spcPts val="0"/>
                  </a:spcAft>
                  <a:defRPr/>
                </a:pPr>
                <a:r>
                  <a:rPr lang="en-US" sz="2000" b="1" dirty="0">
                    <a:solidFill>
                      <a:schemeClr val="bg1"/>
                    </a:solidFill>
                    <a:latin typeface="+mj-lt"/>
                    <a:cs typeface="+mn-cs"/>
                  </a:rPr>
                  <a:t>Data</a:t>
                </a:r>
              </a:p>
            </p:txBody>
          </p:sp>
          <p:sp>
            <p:nvSpPr>
              <p:cNvPr id="11" name="Rectangle 7">
                <a:extLst>
                  <a:ext uri="{FF2B5EF4-FFF2-40B4-BE49-F238E27FC236}">
                    <a16:creationId xmlns:a16="http://schemas.microsoft.com/office/drawing/2014/main" id="{3ABCD595-9A5A-4395-9B45-7599AF512DD0}"/>
                  </a:ext>
                </a:extLst>
              </p:cNvPr>
              <p:cNvSpPr>
                <a:spLocks noChangeArrowheads="1"/>
              </p:cNvSpPr>
              <p:nvPr/>
            </p:nvSpPr>
            <p:spPr bwMode="auto">
              <a:xfrm>
                <a:off x="990600" y="4191000"/>
                <a:ext cx="2133600" cy="990600"/>
              </a:xfrm>
              <a:prstGeom prst="rect">
                <a:avLst/>
              </a:prstGeom>
              <a:solidFill>
                <a:srgbClr val="92D050"/>
              </a:solidFill>
              <a:ln w="9525">
                <a:solidFill>
                  <a:srgbClr val="FF99FF"/>
                </a:solidFill>
                <a:miter lim="800000"/>
                <a:headEnd/>
                <a:tailEnd/>
              </a:ln>
            </p:spPr>
            <p:txBody>
              <a:bodyPr wrap="none" anchor="ctr"/>
              <a:lstStyle/>
              <a:p>
                <a:pPr algn="ctr"/>
                <a:r>
                  <a:rPr lang="en-US" sz="2000" b="1">
                    <a:solidFill>
                      <a:srgbClr val="FF0000"/>
                    </a:solidFill>
                    <a:latin typeface="+mj-lt"/>
                  </a:rPr>
                  <a:t>App3</a:t>
                </a:r>
              </a:p>
              <a:p>
                <a:pPr algn="ctr"/>
                <a:r>
                  <a:rPr lang="en-US" sz="2000" b="1">
                    <a:solidFill>
                      <a:schemeClr val="bg1"/>
                    </a:solidFill>
                    <a:latin typeface="+mj-lt"/>
                  </a:rPr>
                  <a:t>Code</a:t>
                </a:r>
              </a:p>
              <a:p>
                <a:pPr algn="ctr"/>
                <a:r>
                  <a:rPr lang="en-US" sz="2000" b="1">
                    <a:solidFill>
                      <a:schemeClr val="bg1"/>
                    </a:solidFill>
                    <a:latin typeface="+mj-lt"/>
                  </a:rPr>
                  <a:t>Data</a:t>
                </a:r>
              </a:p>
            </p:txBody>
          </p:sp>
          <p:sp>
            <p:nvSpPr>
              <p:cNvPr id="12" name="Line 13">
                <a:extLst>
                  <a:ext uri="{FF2B5EF4-FFF2-40B4-BE49-F238E27FC236}">
                    <a16:creationId xmlns:a16="http://schemas.microsoft.com/office/drawing/2014/main" id="{13985D38-64BE-4F8B-9B2F-65AE0A569A79}"/>
                  </a:ext>
                </a:extLst>
              </p:cNvPr>
              <p:cNvSpPr>
                <a:spLocks noChangeShapeType="1"/>
              </p:cNvSpPr>
              <p:nvPr/>
            </p:nvSpPr>
            <p:spPr bwMode="auto">
              <a:xfrm>
                <a:off x="990600" y="1371600"/>
                <a:ext cx="0" cy="3962400"/>
              </a:xfrm>
              <a:prstGeom prst="line">
                <a:avLst/>
              </a:prstGeom>
              <a:noFill/>
              <a:ln w="9525">
                <a:solidFill>
                  <a:schemeClr val="tx1">
                    <a:lumMod val="95000"/>
                    <a:lumOff val="5000"/>
                  </a:schemeClr>
                </a:solidFill>
                <a:miter lim="800000"/>
                <a:headEnd/>
                <a:tailEnd/>
              </a:ln>
              <a:effectLst/>
            </p:spPr>
            <p:txBody>
              <a:bodyPr wrap="none"/>
              <a:lstStyle/>
              <a:p>
                <a:pPr fontAlgn="auto">
                  <a:spcBef>
                    <a:spcPts val="0"/>
                  </a:spcBef>
                  <a:spcAft>
                    <a:spcPts val="0"/>
                  </a:spcAft>
                  <a:defRPr/>
                </a:pPr>
                <a:endParaRPr lang="en-US" sz="2000">
                  <a:latin typeface="+mj-lt"/>
                  <a:cs typeface="+mn-cs"/>
                </a:endParaRPr>
              </a:p>
            </p:txBody>
          </p:sp>
          <p:sp>
            <p:nvSpPr>
              <p:cNvPr id="13" name="Line 14">
                <a:extLst>
                  <a:ext uri="{FF2B5EF4-FFF2-40B4-BE49-F238E27FC236}">
                    <a16:creationId xmlns:a16="http://schemas.microsoft.com/office/drawing/2014/main" id="{94548F49-E0E9-43DD-BE43-6AE1C17CBFE8}"/>
                  </a:ext>
                </a:extLst>
              </p:cNvPr>
              <p:cNvSpPr>
                <a:spLocks noChangeShapeType="1"/>
              </p:cNvSpPr>
              <p:nvPr/>
            </p:nvSpPr>
            <p:spPr bwMode="auto">
              <a:xfrm>
                <a:off x="3124200" y="1371600"/>
                <a:ext cx="0" cy="3962400"/>
              </a:xfrm>
              <a:prstGeom prst="line">
                <a:avLst/>
              </a:prstGeom>
              <a:noFill/>
              <a:ln w="9525">
                <a:solidFill>
                  <a:schemeClr val="tx1">
                    <a:lumMod val="95000"/>
                    <a:lumOff val="5000"/>
                  </a:schemeClr>
                </a:solidFill>
                <a:miter lim="800000"/>
                <a:headEnd/>
                <a:tailEnd/>
              </a:ln>
              <a:effectLst/>
            </p:spPr>
            <p:txBody>
              <a:bodyPr wrap="none"/>
              <a:lstStyle/>
              <a:p>
                <a:pPr fontAlgn="auto">
                  <a:spcBef>
                    <a:spcPts val="0"/>
                  </a:spcBef>
                  <a:spcAft>
                    <a:spcPts val="0"/>
                  </a:spcAft>
                  <a:defRPr/>
                </a:pPr>
                <a:endParaRPr lang="en-US" sz="2000">
                  <a:latin typeface="+mj-lt"/>
                  <a:cs typeface="+mn-cs"/>
                </a:endParaRPr>
              </a:p>
            </p:txBody>
          </p:sp>
          <p:grpSp>
            <p:nvGrpSpPr>
              <p:cNvPr id="14" name="Group 21">
                <a:extLst>
                  <a:ext uri="{FF2B5EF4-FFF2-40B4-BE49-F238E27FC236}">
                    <a16:creationId xmlns:a16="http://schemas.microsoft.com/office/drawing/2014/main" id="{C80AFBC8-C14C-480B-ACEE-95844144167E}"/>
                  </a:ext>
                </a:extLst>
              </p:cNvPr>
              <p:cNvGrpSpPr>
                <a:grpSpLocks/>
              </p:cNvGrpSpPr>
              <p:nvPr/>
            </p:nvGrpSpPr>
            <p:grpSpPr bwMode="auto">
              <a:xfrm>
                <a:off x="2438400" y="3505200"/>
                <a:ext cx="990600" cy="304800"/>
                <a:chOff x="1488" y="1776"/>
                <a:chExt cx="624" cy="192"/>
              </a:xfrm>
            </p:grpSpPr>
            <p:sp>
              <p:nvSpPr>
                <p:cNvPr id="23" name="Line 22">
                  <a:extLst>
                    <a:ext uri="{FF2B5EF4-FFF2-40B4-BE49-F238E27FC236}">
                      <a16:creationId xmlns:a16="http://schemas.microsoft.com/office/drawing/2014/main" id="{D182F47F-382F-4FF5-A04C-ADEA2B80DD6D}"/>
                    </a:ext>
                  </a:extLst>
                </p:cNvPr>
                <p:cNvSpPr>
                  <a:spLocks noChangeShapeType="1"/>
                </p:cNvSpPr>
                <p:nvPr/>
              </p:nvSpPr>
              <p:spPr bwMode="auto">
                <a:xfrm flipH="1">
                  <a:off x="1488" y="1968"/>
                  <a:ext cx="624" cy="0"/>
                </a:xfrm>
                <a:prstGeom prst="line">
                  <a:avLst/>
                </a:prstGeom>
                <a:noFill/>
                <a:ln w="15875">
                  <a:solidFill>
                    <a:srgbClr val="006600"/>
                  </a:solidFill>
                  <a:miter lim="800000"/>
                  <a:headEnd/>
                  <a:tailEnd type="triangle" w="med" len="med"/>
                </a:ln>
              </p:spPr>
              <p:txBody>
                <a:bodyPr wrap="none"/>
                <a:lstStyle/>
                <a:p>
                  <a:endParaRPr lang="en-US" sz="2000">
                    <a:latin typeface="+mj-lt"/>
                  </a:endParaRPr>
                </a:p>
              </p:txBody>
            </p:sp>
            <p:sp>
              <p:nvSpPr>
                <p:cNvPr id="24" name="Line 23">
                  <a:extLst>
                    <a:ext uri="{FF2B5EF4-FFF2-40B4-BE49-F238E27FC236}">
                      <a16:creationId xmlns:a16="http://schemas.microsoft.com/office/drawing/2014/main" id="{4748349D-F045-42B1-B185-1B016860CFB6}"/>
                    </a:ext>
                  </a:extLst>
                </p:cNvPr>
                <p:cNvSpPr>
                  <a:spLocks noChangeShapeType="1"/>
                </p:cNvSpPr>
                <p:nvPr/>
              </p:nvSpPr>
              <p:spPr bwMode="auto">
                <a:xfrm>
                  <a:off x="1536" y="1776"/>
                  <a:ext cx="576" cy="0"/>
                </a:xfrm>
                <a:prstGeom prst="line">
                  <a:avLst/>
                </a:prstGeom>
                <a:noFill/>
                <a:ln w="15875">
                  <a:solidFill>
                    <a:srgbClr val="006600"/>
                  </a:solidFill>
                  <a:miter lim="800000"/>
                  <a:headEnd/>
                  <a:tailEnd/>
                </a:ln>
              </p:spPr>
              <p:txBody>
                <a:bodyPr wrap="none"/>
                <a:lstStyle/>
                <a:p>
                  <a:endParaRPr lang="en-US" sz="2000">
                    <a:latin typeface="+mj-lt"/>
                  </a:endParaRPr>
                </a:p>
              </p:txBody>
            </p:sp>
            <p:sp>
              <p:nvSpPr>
                <p:cNvPr id="25" name="Line 24">
                  <a:extLst>
                    <a:ext uri="{FF2B5EF4-FFF2-40B4-BE49-F238E27FC236}">
                      <a16:creationId xmlns:a16="http://schemas.microsoft.com/office/drawing/2014/main" id="{608AB8D6-901F-4B34-AFB5-D4A1EC8992D1}"/>
                    </a:ext>
                  </a:extLst>
                </p:cNvPr>
                <p:cNvSpPr>
                  <a:spLocks noChangeShapeType="1"/>
                </p:cNvSpPr>
                <p:nvPr/>
              </p:nvSpPr>
              <p:spPr bwMode="auto">
                <a:xfrm>
                  <a:off x="2112" y="1776"/>
                  <a:ext cx="0" cy="192"/>
                </a:xfrm>
                <a:prstGeom prst="line">
                  <a:avLst/>
                </a:prstGeom>
                <a:noFill/>
                <a:ln w="15875">
                  <a:solidFill>
                    <a:srgbClr val="006600"/>
                  </a:solidFill>
                  <a:miter lim="800000"/>
                  <a:headEnd/>
                  <a:tailEnd/>
                </a:ln>
              </p:spPr>
              <p:txBody>
                <a:bodyPr wrap="none"/>
                <a:lstStyle/>
                <a:p>
                  <a:endParaRPr lang="en-US" sz="2000">
                    <a:latin typeface="+mj-lt"/>
                  </a:endParaRPr>
                </a:p>
              </p:txBody>
            </p:sp>
          </p:grpSp>
          <p:grpSp>
            <p:nvGrpSpPr>
              <p:cNvPr id="15" name="Group 21">
                <a:extLst>
                  <a:ext uri="{FF2B5EF4-FFF2-40B4-BE49-F238E27FC236}">
                    <a16:creationId xmlns:a16="http://schemas.microsoft.com/office/drawing/2014/main" id="{C8C8B6D5-3311-4F6A-9C7C-12BF8FF3D451}"/>
                  </a:ext>
                </a:extLst>
              </p:cNvPr>
              <p:cNvGrpSpPr>
                <a:grpSpLocks/>
              </p:cNvGrpSpPr>
              <p:nvPr/>
            </p:nvGrpSpPr>
            <p:grpSpPr bwMode="auto">
              <a:xfrm>
                <a:off x="2438400" y="2286000"/>
                <a:ext cx="990600" cy="304800"/>
                <a:chOff x="1488" y="1776"/>
                <a:chExt cx="624" cy="192"/>
              </a:xfrm>
            </p:grpSpPr>
            <p:sp>
              <p:nvSpPr>
                <p:cNvPr id="20" name="Line 22">
                  <a:extLst>
                    <a:ext uri="{FF2B5EF4-FFF2-40B4-BE49-F238E27FC236}">
                      <a16:creationId xmlns:a16="http://schemas.microsoft.com/office/drawing/2014/main" id="{68F977B9-5113-41B2-8E8D-675E4D12838C}"/>
                    </a:ext>
                  </a:extLst>
                </p:cNvPr>
                <p:cNvSpPr>
                  <a:spLocks noChangeShapeType="1"/>
                </p:cNvSpPr>
                <p:nvPr/>
              </p:nvSpPr>
              <p:spPr bwMode="auto">
                <a:xfrm flipH="1">
                  <a:off x="1488" y="1968"/>
                  <a:ext cx="624" cy="0"/>
                </a:xfrm>
                <a:prstGeom prst="line">
                  <a:avLst/>
                </a:prstGeom>
                <a:noFill/>
                <a:ln w="15875">
                  <a:solidFill>
                    <a:srgbClr val="006600"/>
                  </a:solidFill>
                  <a:miter lim="800000"/>
                  <a:headEnd/>
                  <a:tailEnd type="triangle" w="med" len="med"/>
                </a:ln>
              </p:spPr>
              <p:txBody>
                <a:bodyPr wrap="none"/>
                <a:lstStyle/>
                <a:p>
                  <a:endParaRPr lang="en-US" sz="2000">
                    <a:latin typeface="+mj-lt"/>
                  </a:endParaRPr>
                </a:p>
              </p:txBody>
            </p:sp>
            <p:sp>
              <p:nvSpPr>
                <p:cNvPr id="21" name="Line 23">
                  <a:extLst>
                    <a:ext uri="{FF2B5EF4-FFF2-40B4-BE49-F238E27FC236}">
                      <a16:creationId xmlns:a16="http://schemas.microsoft.com/office/drawing/2014/main" id="{A5611D98-9C18-4228-A0E6-27C35E2D84EB}"/>
                    </a:ext>
                  </a:extLst>
                </p:cNvPr>
                <p:cNvSpPr>
                  <a:spLocks noChangeShapeType="1"/>
                </p:cNvSpPr>
                <p:nvPr/>
              </p:nvSpPr>
              <p:spPr bwMode="auto">
                <a:xfrm>
                  <a:off x="1536" y="1776"/>
                  <a:ext cx="576" cy="0"/>
                </a:xfrm>
                <a:prstGeom prst="line">
                  <a:avLst/>
                </a:prstGeom>
                <a:noFill/>
                <a:ln w="15875">
                  <a:solidFill>
                    <a:srgbClr val="006600"/>
                  </a:solidFill>
                  <a:miter lim="800000"/>
                  <a:headEnd/>
                  <a:tailEnd/>
                </a:ln>
              </p:spPr>
              <p:txBody>
                <a:bodyPr wrap="none"/>
                <a:lstStyle/>
                <a:p>
                  <a:endParaRPr lang="en-US" sz="2000">
                    <a:latin typeface="+mj-lt"/>
                  </a:endParaRPr>
                </a:p>
              </p:txBody>
            </p:sp>
            <p:sp>
              <p:nvSpPr>
                <p:cNvPr id="22" name="Line 24">
                  <a:extLst>
                    <a:ext uri="{FF2B5EF4-FFF2-40B4-BE49-F238E27FC236}">
                      <a16:creationId xmlns:a16="http://schemas.microsoft.com/office/drawing/2014/main" id="{499BCBD9-805B-4CE4-9766-11AE702B1F28}"/>
                    </a:ext>
                  </a:extLst>
                </p:cNvPr>
                <p:cNvSpPr>
                  <a:spLocks noChangeShapeType="1"/>
                </p:cNvSpPr>
                <p:nvPr/>
              </p:nvSpPr>
              <p:spPr bwMode="auto">
                <a:xfrm>
                  <a:off x="2112" y="1776"/>
                  <a:ext cx="0" cy="192"/>
                </a:xfrm>
                <a:prstGeom prst="line">
                  <a:avLst/>
                </a:prstGeom>
                <a:noFill/>
                <a:ln w="15875">
                  <a:solidFill>
                    <a:srgbClr val="006600"/>
                  </a:solidFill>
                  <a:miter lim="800000"/>
                  <a:headEnd/>
                  <a:tailEnd/>
                </a:ln>
              </p:spPr>
              <p:txBody>
                <a:bodyPr wrap="none"/>
                <a:lstStyle/>
                <a:p>
                  <a:endParaRPr lang="en-US" sz="2000">
                    <a:latin typeface="+mj-lt"/>
                  </a:endParaRPr>
                </a:p>
              </p:txBody>
            </p:sp>
          </p:grpSp>
          <p:grpSp>
            <p:nvGrpSpPr>
              <p:cNvPr id="16" name="Group 21">
                <a:extLst>
                  <a:ext uri="{FF2B5EF4-FFF2-40B4-BE49-F238E27FC236}">
                    <a16:creationId xmlns:a16="http://schemas.microsoft.com/office/drawing/2014/main" id="{B7C9C1E9-994A-4CB3-8626-0A69A6CEB008}"/>
                  </a:ext>
                </a:extLst>
              </p:cNvPr>
              <p:cNvGrpSpPr>
                <a:grpSpLocks/>
              </p:cNvGrpSpPr>
              <p:nvPr/>
            </p:nvGrpSpPr>
            <p:grpSpPr bwMode="auto">
              <a:xfrm>
                <a:off x="2438400" y="4724400"/>
                <a:ext cx="990600" cy="304800"/>
                <a:chOff x="1488" y="1776"/>
                <a:chExt cx="624" cy="192"/>
              </a:xfrm>
            </p:grpSpPr>
            <p:sp>
              <p:nvSpPr>
                <p:cNvPr id="17" name="Line 22">
                  <a:extLst>
                    <a:ext uri="{FF2B5EF4-FFF2-40B4-BE49-F238E27FC236}">
                      <a16:creationId xmlns:a16="http://schemas.microsoft.com/office/drawing/2014/main" id="{35070272-2DD6-4FED-8A70-199F31818ECA}"/>
                    </a:ext>
                  </a:extLst>
                </p:cNvPr>
                <p:cNvSpPr>
                  <a:spLocks noChangeShapeType="1"/>
                </p:cNvSpPr>
                <p:nvPr/>
              </p:nvSpPr>
              <p:spPr bwMode="auto">
                <a:xfrm flipH="1">
                  <a:off x="1488" y="1968"/>
                  <a:ext cx="624" cy="0"/>
                </a:xfrm>
                <a:prstGeom prst="line">
                  <a:avLst/>
                </a:prstGeom>
                <a:noFill/>
                <a:ln w="15875">
                  <a:solidFill>
                    <a:srgbClr val="006600"/>
                  </a:solidFill>
                  <a:miter lim="800000"/>
                  <a:headEnd/>
                  <a:tailEnd type="triangle" w="med" len="med"/>
                </a:ln>
              </p:spPr>
              <p:txBody>
                <a:bodyPr wrap="none"/>
                <a:lstStyle/>
                <a:p>
                  <a:endParaRPr lang="en-US" sz="2000">
                    <a:latin typeface="+mj-lt"/>
                  </a:endParaRPr>
                </a:p>
              </p:txBody>
            </p:sp>
            <p:sp>
              <p:nvSpPr>
                <p:cNvPr id="18" name="Line 23">
                  <a:extLst>
                    <a:ext uri="{FF2B5EF4-FFF2-40B4-BE49-F238E27FC236}">
                      <a16:creationId xmlns:a16="http://schemas.microsoft.com/office/drawing/2014/main" id="{C267033A-56F0-4B4D-8E62-6683E1FC5EB8}"/>
                    </a:ext>
                  </a:extLst>
                </p:cNvPr>
                <p:cNvSpPr>
                  <a:spLocks noChangeShapeType="1"/>
                </p:cNvSpPr>
                <p:nvPr/>
              </p:nvSpPr>
              <p:spPr bwMode="auto">
                <a:xfrm>
                  <a:off x="1536" y="1776"/>
                  <a:ext cx="576" cy="0"/>
                </a:xfrm>
                <a:prstGeom prst="line">
                  <a:avLst/>
                </a:prstGeom>
                <a:noFill/>
                <a:ln w="15875">
                  <a:solidFill>
                    <a:srgbClr val="006600"/>
                  </a:solidFill>
                  <a:miter lim="800000"/>
                  <a:headEnd/>
                  <a:tailEnd/>
                </a:ln>
              </p:spPr>
              <p:txBody>
                <a:bodyPr wrap="none"/>
                <a:lstStyle/>
                <a:p>
                  <a:endParaRPr lang="en-US" sz="2000">
                    <a:latin typeface="+mj-lt"/>
                  </a:endParaRPr>
                </a:p>
              </p:txBody>
            </p:sp>
            <p:sp>
              <p:nvSpPr>
                <p:cNvPr id="19" name="Line 24">
                  <a:extLst>
                    <a:ext uri="{FF2B5EF4-FFF2-40B4-BE49-F238E27FC236}">
                      <a16:creationId xmlns:a16="http://schemas.microsoft.com/office/drawing/2014/main" id="{857BB532-E46A-47C2-B2DE-656390405DED}"/>
                    </a:ext>
                  </a:extLst>
                </p:cNvPr>
                <p:cNvSpPr>
                  <a:spLocks noChangeShapeType="1"/>
                </p:cNvSpPr>
                <p:nvPr/>
              </p:nvSpPr>
              <p:spPr bwMode="auto">
                <a:xfrm>
                  <a:off x="2112" y="1776"/>
                  <a:ext cx="0" cy="192"/>
                </a:xfrm>
                <a:prstGeom prst="line">
                  <a:avLst/>
                </a:prstGeom>
                <a:noFill/>
                <a:ln w="15875">
                  <a:solidFill>
                    <a:srgbClr val="006600"/>
                  </a:solidFill>
                  <a:miter lim="800000"/>
                  <a:headEnd/>
                  <a:tailEnd/>
                </a:ln>
              </p:spPr>
              <p:txBody>
                <a:bodyPr wrap="none"/>
                <a:lstStyle/>
                <a:p>
                  <a:endParaRPr lang="en-US" sz="2000">
                    <a:latin typeface="+mj-lt"/>
                  </a:endParaRPr>
                </a:p>
              </p:txBody>
            </p:sp>
          </p:grpSp>
        </p:grpSp>
      </p:grpSp>
      <p:graphicFrame>
        <p:nvGraphicFramePr>
          <p:cNvPr id="26" name="Table 25">
            <a:extLst>
              <a:ext uri="{FF2B5EF4-FFF2-40B4-BE49-F238E27FC236}">
                <a16:creationId xmlns:a16="http://schemas.microsoft.com/office/drawing/2014/main" id="{EB8DA5FB-D9F8-40DD-AEA2-DC40159AC6F4}"/>
              </a:ext>
            </a:extLst>
          </p:cNvPr>
          <p:cNvGraphicFramePr>
            <a:graphicFrameLocks noGrp="1"/>
          </p:cNvGraphicFramePr>
          <p:nvPr>
            <p:extLst>
              <p:ext uri="{D42A27DB-BD31-4B8C-83A1-F6EECF244321}">
                <p14:modId xmlns:p14="http://schemas.microsoft.com/office/powerpoint/2010/main" val="681546549"/>
              </p:ext>
            </p:extLst>
          </p:nvPr>
        </p:nvGraphicFramePr>
        <p:xfrm>
          <a:off x="4965423" y="1686676"/>
          <a:ext cx="5267440" cy="3343075"/>
        </p:xfrm>
        <a:graphic>
          <a:graphicData uri="http://schemas.openxmlformats.org/drawingml/2006/table">
            <a:tbl>
              <a:tblPr firstRow="1" bandRow="1">
                <a:tableStyleId>{5C22544A-7EE6-4342-B048-85BDC9FD1C3A}</a:tableStyleId>
              </a:tblPr>
              <a:tblGrid>
                <a:gridCol w="1316860">
                  <a:extLst>
                    <a:ext uri="{9D8B030D-6E8A-4147-A177-3AD203B41FA5}">
                      <a16:colId xmlns:a16="http://schemas.microsoft.com/office/drawing/2014/main" val="20000"/>
                    </a:ext>
                  </a:extLst>
                </a:gridCol>
                <a:gridCol w="1316860">
                  <a:extLst>
                    <a:ext uri="{9D8B030D-6E8A-4147-A177-3AD203B41FA5}">
                      <a16:colId xmlns:a16="http://schemas.microsoft.com/office/drawing/2014/main" val="20001"/>
                    </a:ext>
                  </a:extLst>
                </a:gridCol>
                <a:gridCol w="1316860">
                  <a:extLst>
                    <a:ext uri="{9D8B030D-6E8A-4147-A177-3AD203B41FA5}">
                      <a16:colId xmlns:a16="http://schemas.microsoft.com/office/drawing/2014/main" val="20002"/>
                    </a:ext>
                  </a:extLst>
                </a:gridCol>
                <a:gridCol w="1316860">
                  <a:extLst>
                    <a:ext uri="{9D8B030D-6E8A-4147-A177-3AD203B41FA5}">
                      <a16:colId xmlns:a16="http://schemas.microsoft.com/office/drawing/2014/main" val="20003"/>
                    </a:ext>
                  </a:extLst>
                </a:gridCol>
              </a:tblGrid>
              <a:tr h="573604">
                <a:tc>
                  <a:txBody>
                    <a:bodyPr/>
                    <a:lstStyle/>
                    <a:p>
                      <a:r>
                        <a:rPr lang="en-US" sz="1800" dirty="0"/>
                        <a:t>App</a:t>
                      </a:r>
                    </a:p>
                  </a:txBody>
                  <a:tcPr/>
                </a:tc>
                <a:tc>
                  <a:txBody>
                    <a:bodyPr/>
                    <a:lstStyle/>
                    <a:p>
                      <a:r>
                        <a:rPr lang="en-US" sz="1800" dirty="0"/>
                        <a:t>Code </a:t>
                      </a:r>
                      <a:r>
                        <a:rPr lang="en-US" sz="1800" dirty="0" err="1"/>
                        <a:t>Addr</a:t>
                      </a:r>
                      <a:endParaRPr lang="en-US" sz="1800" dirty="0"/>
                    </a:p>
                  </a:txBody>
                  <a:tcPr/>
                </a:tc>
                <a:tc>
                  <a:txBody>
                    <a:bodyPr/>
                    <a:lstStyle/>
                    <a:p>
                      <a:r>
                        <a:rPr lang="en-US" sz="1800"/>
                        <a:t>Duration</a:t>
                      </a:r>
                    </a:p>
                    <a:p>
                      <a:r>
                        <a:rPr lang="en-US" sz="1800"/>
                        <a:t>(mili sec)</a:t>
                      </a:r>
                    </a:p>
                  </a:txBody>
                  <a:tcPr/>
                </a:tc>
                <a:tc>
                  <a:txBody>
                    <a:bodyPr/>
                    <a:lstStyle/>
                    <a:p>
                      <a:r>
                        <a:rPr lang="en-US" sz="1800"/>
                        <a:t>CPU</a:t>
                      </a:r>
                    </a:p>
                  </a:txBody>
                  <a:tcPr/>
                </a:tc>
                <a:extLst>
                  <a:ext uri="{0D108BD9-81ED-4DB2-BD59-A6C34878D82A}">
                    <a16:rowId xmlns:a16="http://schemas.microsoft.com/office/drawing/2014/main" val="10000"/>
                  </a:ext>
                </a:extLst>
              </a:tr>
              <a:tr h="540599">
                <a:tc>
                  <a:txBody>
                    <a:bodyPr/>
                    <a:lstStyle/>
                    <a:p>
                      <a:r>
                        <a:rPr lang="en-US" sz="1800"/>
                        <a:t>App1</a:t>
                      </a:r>
                    </a:p>
                  </a:txBody>
                  <a:tcPr/>
                </a:tc>
                <a:tc>
                  <a:txBody>
                    <a:bodyPr/>
                    <a:lstStyle/>
                    <a:p>
                      <a:r>
                        <a:rPr lang="en-US" sz="1800"/>
                        <a:t>10320</a:t>
                      </a:r>
                    </a:p>
                  </a:txBody>
                  <a:tcPr/>
                </a:tc>
                <a:tc>
                  <a:txBody>
                    <a:bodyPr/>
                    <a:lstStyle/>
                    <a:p>
                      <a:r>
                        <a:rPr lang="en-US" sz="1800"/>
                        <a:t>15</a:t>
                      </a:r>
                    </a:p>
                  </a:txBody>
                  <a:tcPr/>
                </a:tc>
                <a:tc>
                  <a:txBody>
                    <a:bodyPr/>
                    <a:lstStyle/>
                    <a:p>
                      <a:r>
                        <a:rPr lang="en-US" sz="1800"/>
                        <a:t>1</a:t>
                      </a:r>
                    </a:p>
                  </a:txBody>
                  <a:tcPr/>
                </a:tc>
                <a:extLst>
                  <a:ext uri="{0D108BD9-81ED-4DB2-BD59-A6C34878D82A}">
                    <a16:rowId xmlns:a16="http://schemas.microsoft.com/office/drawing/2014/main" val="10001"/>
                  </a:ext>
                </a:extLst>
              </a:tr>
              <a:tr h="540599">
                <a:tc>
                  <a:txBody>
                    <a:bodyPr/>
                    <a:lstStyle/>
                    <a:p>
                      <a:r>
                        <a:rPr lang="en-US" sz="1800"/>
                        <a:t>App2</a:t>
                      </a:r>
                    </a:p>
                  </a:txBody>
                  <a:tcPr/>
                </a:tc>
                <a:tc>
                  <a:txBody>
                    <a:bodyPr/>
                    <a:lstStyle/>
                    <a:p>
                      <a:r>
                        <a:rPr lang="en-US" sz="1800"/>
                        <a:t>40154</a:t>
                      </a:r>
                    </a:p>
                  </a:txBody>
                  <a:tcPr/>
                </a:tc>
                <a:tc>
                  <a:txBody>
                    <a:bodyPr/>
                    <a:lstStyle/>
                    <a:p>
                      <a:r>
                        <a:rPr lang="en-US" sz="1800"/>
                        <a:t>17</a:t>
                      </a:r>
                    </a:p>
                  </a:txBody>
                  <a:tcPr/>
                </a:tc>
                <a:tc>
                  <a:txBody>
                    <a:bodyPr/>
                    <a:lstStyle/>
                    <a:p>
                      <a:r>
                        <a:rPr lang="en-US" sz="1800"/>
                        <a:t>2</a:t>
                      </a:r>
                    </a:p>
                  </a:txBody>
                  <a:tcPr/>
                </a:tc>
                <a:extLst>
                  <a:ext uri="{0D108BD9-81ED-4DB2-BD59-A6C34878D82A}">
                    <a16:rowId xmlns:a16="http://schemas.microsoft.com/office/drawing/2014/main" val="10002"/>
                  </a:ext>
                </a:extLst>
              </a:tr>
              <a:tr h="540599">
                <a:tc>
                  <a:txBody>
                    <a:bodyPr/>
                    <a:lstStyle/>
                    <a:p>
                      <a:r>
                        <a:rPr lang="en-US" sz="1800"/>
                        <a:t>App3</a:t>
                      </a:r>
                    </a:p>
                  </a:txBody>
                  <a:tcPr/>
                </a:tc>
                <a:tc>
                  <a:txBody>
                    <a:bodyPr/>
                    <a:lstStyle/>
                    <a:p>
                      <a:r>
                        <a:rPr lang="en-US" sz="1800"/>
                        <a:t>80166</a:t>
                      </a:r>
                    </a:p>
                  </a:txBody>
                  <a:tcPr/>
                </a:tc>
                <a:tc>
                  <a:txBody>
                    <a:bodyPr/>
                    <a:lstStyle/>
                    <a:p>
                      <a:r>
                        <a:rPr lang="en-US" sz="1800"/>
                        <a:t>22</a:t>
                      </a:r>
                    </a:p>
                  </a:txBody>
                  <a:tcPr/>
                </a:tc>
                <a:tc>
                  <a:txBody>
                    <a:bodyPr/>
                    <a:lstStyle/>
                    <a:p>
                      <a:r>
                        <a:rPr lang="en-US" sz="1800"/>
                        <a:t>1</a:t>
                      </a:r>
                    </a:p>
                  </a:txBody>
                  <a:tcPr/>
                </a:tc>
                <a:extLst>
                  <a:ext uri="{0D108BD9-81ED-4DB2-BD59-A6C34878D82A}">
                    <a16:rowId xmlns:a16="http://schemas.microsoft.com/office/drawing/2014/main" val="10003"/>
                  </a:ext>
                </a:extLst>
              </a:tr>
              <a:tr h="540599">
                <a:tc>
                  <a:txBody>
                    <a:bodyPr/>
                    <a:lstStyle/>
                    <a:p>
                      <a:r>
                        <a:rPr lang="en-US" sz="1800"/>
                        <a:t>…</a:t>
                      </a:r>
                    </a:p>
                  </a:txBody>
                  <a:tcPr/>
                </a:tc>
                <a:tc>
                  <a:txBody>
                    <a:bodyPr/>
                    <a:lstStyle/>
                    <a:p>
                      <a:r>
                        <a:rPr lang="en-US" sz="1800"/>
                        <a:t>…</a:t>
                      </a:r>
                    </a:p>
                  </a:txBody>
                  <a:tcPr/>
                </a:tc>
                <a:tc>
                  <a:txBody>
                    <a:bodyPr/>
                    <a:lstStyle/>
                    <a:p>
                      <a:r>
                        <a:rPr lang="en-US" sz="1800"/>
                        <a:t>…</a:t>
                      </a:r>
                    </a:p>
                  </a:txBody>
                  <a:tcPr/>
                </a:tc>
                <a:tc>
                  <a:txBody>
                    <a:bodyPr/>
                    <a:lstStyle/>
                    <a:p>
                      <a:r>
                        <a:rPr lang="en-US" sz="1800"/>
                        <a:t>…</a:t>
                      </a:r>
                    </a:p>
                  </a:txBody>
                  <a:tcPr/>
                </a:tc>
                <a:extLst>
                  <a:ext uri="{0D108BD9-81ED-4DB2-BD59-A6C34878D82A}">
                    <a16:rowId xmlns:a16="http://schemas.microsoft.com/office/drawing/2014/main" val="10004"/>
                  </a:ext>
                </a:extLst>
              </a:tr>
              <a:tr h="540599">
                <a:tc>
                  <a:txBody>
                    <a:bodyPr/>
                    <a:lstStyle/>
                    <a:p>
                      <a:r>
                        <a:rPr lang="en-US" sz="1800"/>
                        <a:t>…</a:t>
                      </a:r>
                    </a:p>
                  </a:txBody>
                  <a:tcPr/>
                </a:tc>
                <a:tc>
                  <a:txBody>
                    <a:bodyPr/>
                    <a:lstStyle/>
                    <a:p>
                      <a:r>
                        <a:rPr lang="en-US" sz="1800" dirty="0"/>
                        <a:t>…</a:t>
                      </a:r>
                    </a:p>
                  </a:txBody>
                  <a:tcPr/>
                </a:tc>
                <a:tc>
                  <a:txBody>
                    <a:bodyPr/>
                    <a:lstStyle/>
                    <a:p>
                      <a:r>
                        <a:rPr lang="en-US" sz="1800"/>
                        <a:t>…</a:t>
                      </a:r>
                    </a:p>
                  </a:txBody>
                  <a:tcPr/>
                </a:tc>
                <a:tc>
                  <a:txBody>
                    <a:bodyPr/>
                    <a:lstStyle/>
                    <a:p>
                      <a:r>
                        <a:rPr lang="en-US" sz="1800" dirty="0"/>
                        <a:t>…</a:t>
                      </a:r>
                    </a:p>
                  </a:txBody>
                  <a:tcPr/>
                </a:tc>
                <a:extLst>
                  <a:ext uri="{0D108BD9-81ED-4DB2-BD59-A6C34878D82A}">
                    <a16:rowId xmlns:a16="http://schemas.microsoft.com/office/drawing/2014/main" val="10005"/>
                  </a:ext>
                </a:extLst>
              </a:tr>
            </a:tbl>
          </a:graphicData>
        </a:graphic>
      </p:graphicFrame>
      <p:sp>
        <p:nvSpPr>
          <p:cNvPr id="27" name="Rectangle 4">
            <a:extLst>
              <a:ext uri="{FF2B5EF4-FFF2-40B4-BE49-F238E27FC236}">
                <a16:creationId xmlns:a16="http://schemas.microsoft.com/office/drawing/2014/main" id="{338207C8-73CA-48FA-A775-45907388A7E9}"/>
              </a:ext>
            </a:extLst>
          </p:cNvPr>
          <p:cNvSpPr>
            <a:spLocks noChangeArrowheads="1"/>
          </p:cNvSpPr>
          <p:nvPr/>
        </p:nvSpPr>
        <p:spPr bwMode="auto">
          <a:xfrm>
            <a:off x="5744901" y="5044701"/>
            <a:ext cx="3276600" cy="990600"/>
          </a:xfrm>
          <a:prstGeom prst="rect">
            <a:avLst/>
          </a:prstGeom>
          <a:solidFill>
            <a:srgbClr val="92D050"/>
          </a:solidFill>
          <a:ln w="9525">
            <a:solidFill>
              <a:srgbClr val="FF99FF"/>
            </a:solidFill>
            <a:miter lim="800000"/>
            <a:headEnd/>
            <a:tailEnd/>
          </a:ln>
        </p:spPr>
        <p:txBody>
          <a:bodyPr wrap="none" anchor="ctr"/>
          <a:lstStyle/>
          <a:p>
            <a:pPr algn="ctr"/>
            <a:r>
              <a:rPr lang="en-US" sz="2400" dirty="0">
                <a:solidFill>
                  <a:srgbClr val="FF0000"/>
                </a:solidFill>
                <a:latin typeface="+mj-lt"/>
              </a:rPr>
              <a:t>Time-slicing</a:t>
            </a:r>
          </a:p>
          <a:p>
            <a:pPr algn="ctr"/>
            <a:r>
              <a:rPr lang="en-US" sz="2400" dirty="0">
                <a:solidFill>
                  <a:srgbClr val="FF0000"/>
                </a:solidFill>
                <a:latin typeface="+mj-lt"/>
              </a:rPr>
              <a:t>Mechanism</a:t>
            </a:r>
          </a:p>
        </p:txBody>
      </p:sp>
      <p:cxnSp>
        <p:nvCxnSpPr>
          <p:cNvPr id="28" name="Straight Arrow Connector 27">
            <a:extLst>
              <a:ext uri="{FF2B5EF4-FFF2-40B4-BE49-F238E27FC236}">
                <a16:creationId xmlns:a16="http://schemas.microsoft.com/office/drawing/2014/main" id="{4179036B-603E-47F7-9404-6DDE5F08A36D}"/>
              </a:ext>
            </a:extLst>
          </p:cNvPr>
          <p:cNvCxnSpPr>
            <a:endCxn id="27" idx="1"/>
          </p:cNvCxnSpPr>
          <p:nvPr/>
        </p:nvCxnSpPr>
        <p:spPr>
          <a:xfrm flipV="1">
            <a:off x="4068501" y="5540001"/>
            <a:ext cx="1676400" cy="571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3">
            <a:extLst>
              <a:ext uri="{FF2B5EF4-FFF2-40B4-BE49-F238E27FC236}">
                <a16:creationId xmlns:a16="http://schemas.microsoft.com/office/drawing/2014/main" id="{FBD17E7A-F0D2-420F-873A-E3F8F774F390}"/>
              </a:ext>
            </a:extLst>
          </p:cNvPr>
          <p:cNvSpPr txBox="1">
            <a:spLocks noChangeArrowheads="1"/>
          </p:cNvSpPr>
          <p:nvPr/>
        </p:nvSpPr>
        <p:spPr bwMode="auto">
          <a:xfrm>
            <a:off x="1096701" y="6065201"/>
            <a:ext cx="9909700" cy="415498"/>
          </a:xfrm>
          <a:prstGeom prst="rect">
            <a:avLst/>
          </a:prstGeom>
          <a:noFill/>
          <a:ln w="9525">
            <a:noFill/>
            <a:miter lim="800000"/>
            <a:headEnd/>
            <a:tailEnd/>
          </a:ln>
        </p:spPr>
        <p:txBody>
          <a:bodyPr wrap="none">
            <a:spAutoFit/>
          </a:bodyPr>
          <a:lstStyle/>
          <a:p>
            <a:r>
              <a:rPr lang="en-US" sz="2100" b="1" i="1" dirty="0">
                <a:latin typeface="+mj-lt"/>
              </a:rPr>
              <a:t>A method of allocating CPU time to individual process in a </a:t>
            </a:r>
            <a:r>
              <a:rPr lang="en-US" sz="2100" b="1" i="1">
                <a:latin typeface="+mj-lt"/>
              </a:rPr>
              <a:t>priority schedule</a:t>
            </a:r>
            <a:endParaRPr lang="en-US" sz="2100" b="1" i="1" dirty="0">
              <a:latin typeface="+mj-lt"/>
            </a:endParaRPr>
          </a:p>
        </p:txBody>
      </p:sp>
      <p:sp>
        <p:nvSpPr>
          <p:cNvPr id="32" name="Title 1">
            <a:extLst>
              <a:ext uri="{FF2B5EF4-FFF2-40B4-BE49-F238E27FC236}">
                <a16:creationId xmlns:a16="http://schemas.microsoft.com/office/drawing/2014/main" id="{FF9C7FFD-45C4-45EF-BBD1-E17710EF9F8F}"/>
              </a:ext>
            </a:extLst>
          </p:cNvPr>
          <p:cNvSpPr>
            <a:spLocks noGrp="1"/>
          </p:cNvSpPr>
          <p:nvPr>
            <p:ph type="title"/>
          </p:nvPr>
        </p:nvSpPr>
        <p:spPr>
          <a:xfrm>
            <a:off x="275516" y="687426"/>
            <a:ext cx="11746766" cy="575433"/>
          </a:xfrm>
        </p:spPr>
        <p:txBody>
          <a:bodyPr>
            <a:normAutofit fontScale="90000"/>
          </a:bodyPr>
          <a:lstStyle/>
          <a:p>
            <a:r>
              <a:rPr lang="en-US" b="1"/>
              <a:t>Concurrency in Operating System</a:t>
            </a:r>
            <a:endParaRPr lang="en-US" dirty="0"/>
          </a:p>
        </p:txBody>
      </p:sp>
    </p:spTree>
    <p:extLst>
      <p:ext uri="{BB962C8B-B14F-4D97-AF65-F5344CB8AC3E}">
        <p14:creationId xmlns:p14="http://schemas.microsoft.com/office/powerpoint/2010/main" val="1959302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2805-FFB8-4969-816A-38F8B7EBC1B0}"/>
              </a:ext>
            </a:extLst>
          </p:cNvPr>
          <p:cNvSpPr>
            <a:spLocks noGrp="1"/>
          </p:cNvSpPr>
          <p:nvPr>
            <p:ph type="title"/>
          </p:nvPr>
        </p:nvSpPr>
        <p:spPr>
          <a:xfrm>
            <a:off x="275516" y="687426"/>
            <a:ext cx="11746766" cy="575433"/>
          </a:xfrm>
        </p:spPr>
        <p:txBody>
          <a:bodyPr>
            <a:normAutofit fontScale="90000"/>
          </a:bodyPr>
          <a:lstStyle/>
          <a:p>
            <a:r>
              <a:rPr lang="en-US" b="1"/>
              <a:t>Advantages of Concurrency</a:t>
            </a:r>
            <a:endParaRPr lang="en-US" dirty="0"/>
          </a:p>
        </p:txBody>
      </p:sp>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7</a:t>
            </a:fld>
            <a:endParaRPr lang="en-US" dirty="0"/>
          </a:p>
        </p:txBody>
      </p:sp>
      <p:sp>
        <p:nvSpPr>
          <p:cNvPr id="7" name="TextBox 6">
            <a:extLst>
              <a:ext uri="{FF2B5EF4-FFF2-40B4-BE49-F238E27FC236}">
                <a16:creationId xmlns:a16="http://schemas.microsoft.com/office/drawing/2014/main" id="{569A1952-2530-40DE-A216-B6F033AA7ECD}"/>
              </a:ext>
            </a:extLst>
          </p:cNvPr>
          <p:cNvSpPr txBox="1"/>
          <p:nvPr/>
        </p:nvSpPr>
        <p:spPr>
          <a:xfrm>
            <a:off x="-54864" y="1458707"/>
            <a:ext cx="12077146" cy="4708981"/>
          </a:xfrm>
          <a:prstGeom prst="rect">
            <a:avLst/>
          </a:prstGeom>
          <a:noFill/>
        </p:spPr>
        <p:txBody>
          <a:bodyPr wrap="square">
            <a:spAutoFit/>
          </a:bodyPr>
          <a:lstStyle/>
          <a:p>
            <a:pPr marL="342900" indent="-342900" algn="just">
              <a:spcBef>
                <a:spcPts val="800"/>
              </a:spcBef>
              <a:spcAft>
                <a:spcPts val="800"/>
              </a:spcAft>
              <a:buClr>
                <a:srgbClr val="973735"/>
              </a:buClr>
              <a:buSzPct val="50000"/>
              <a:buFont typeface="Wingdings" pitchFamily="2" charset="2"/>
              <a:buChar char="u"/>
              <a:tabLst>
                <a:tab pos="241300" algn="l"/>
              </a:tabLst>
              <a:defRPr/>
            </a:pPr>
            <a:r>
              <a:rPr lang="en-US" sz="2600" b="1">
                <a:solidFill>
                  <a:srgbClr val="111111"/>
                </a:solidFill>
                <a:latin typeface="+mj-lt"/>
              </a:rPr>
              <a:t>Running of multiple applications</a:t>
            </a:r>
            <a:r>
              <a:rPr lang="en-US" sz="2600">
                <a:solidFill>
                  <a:srgbClr val="111111"/>
                </a:solidFill>
                <a:latin typeface="+mj-lt"/>
              </a:rPr>
              <a:t>: It enable to run multiple applications at the same time</a:t>
            </a:r>
          </a:p>
          <a:p>
            <a:pPr marL="342900" indent="-342900" algn="just">
              <a:spcBef>
                <a:spcPts val="800"/>
              </a:spcBef>
              <a:spcAft>
                <a:spcPts val="800"/>
              </a:spcAft>
              <a:buClr>
                <a:srgbClr val="973735"/>
              </a:buClr>
              <a:buSzPct val="50000"/>
              <a:buFont typeface="Wingdings" pitchFamily="2" charset="2"/>
              <a:buChar char="u"/>
              <a:tabLst>
                <a:tab pos="241300" algn="l"/>
              </a:tabLst>
              <a:defRPr/>
            </a:pPr>
            <a:r>
              <a:rPr lang="en-US" sz="2600" b="1">
                <a:solidFill>
                  <a:srgbClr val="111111"/>
                </a:solidFill>
                <a:latin typeface="+mj-lt"/>
              </a:rPr>
              <a:t>Better resource utilization</a:t>
            </a:r>
            <a:r>
              <a:rPr lang="en-US" sz="2600">
                <a:solidFill>
                  <a:srgbClr val="111111"/>
                </a:solidFill>
                <a:latin typeface="+mj-lt"/>
              </a:rPr>
              <a:t>: It enables that the resources that are unused by one application can be used for other applications</a:t>
            </a:r>
          </a:p>
          <a:p>
            <a:pPr marL="342900" indent="-342900" algn="just">
              <a:spcBef>
                <a:spcPts val="800"/>
              </a:spcBef>
              <a:spcAft>
                <a:spcPts val="800"/>
              </a:spcAft>
              <a:buClr>
                <a:srgbClr val="973735"/>
              </a:buClr>
              <a:buSzPct val="50000"/>
              <a:buFont typeface="Wingdings" pitchFamily="2" charset="2"/>
              <a:buChar char="u"/>
              <a:tabLst>
                <a:tab pos="241300" algn="l"/>
              </a:tabLst>
              <a:defRPr/>
            </a:pPr>
            <a:r>
              <a:rPr lang="en-US" sz="2600" b="1">
                <a:solidFill>
                  <a:srgbClr val="111111"/>
                </a:solidFill>
                <a:latin typeface="+mj-lt"/>
              </a:rPr>
              <a:t>Better average response time</a:t>
            </a:r>
            <a:r>
              <a:rPr lang="en-US" sz="2600">
                <a:solidFill>
                  <a:srgbClr val="111111"/>
                </a:solidFill>
                <a:latin typeface="+mj-lt"/>
              </a:rPr>
              <a:t>: Without concurrency, each application has to be run to completion before the next one can be run</a:t>
            </a:r>
          </a:p>
          <a:p>
            <a:pPr marL="342900" indent="-342900" algn="just">
              <a:spcBef>
                <a:spcPts val="800"/>
              </a:spcBef>
              <a:spcAft>
                <a:spcPts val="800"/>
              </a:spcAft>
              <a:buClr>
                <a:srgbClr val="973735"/>
              </a:buClr>
              <a:buSzPct val="50000"/>
              <a:buFont typeface="Wingdings" pitchFamily="2" charset="2"/>
              <a:buChar char="u"/>
              <a:tabLst>
                <a:tab pos="241300" algn="l"/>
              </a:tabLst>
              <a:defRPr/>
            </a:pPr>
            <a:r>
              <a:rPr lang="en-US" sz="2600" b="1">
                <a:solidFill>
                  <a:srgbClr val="111111"/>
                </a:solidFill>
                <a:latin typeface="+mj-lt"/>
              </a:rPr>
              <a:t>Better performance</a:t>
            </a:r>
            <a:r>
              <a:rPr lang="en-US" sz="2600">
                <a:solidFill>
                  <a:srgbClr val="111111"/>
                </a:solidFill>
                <a:latin typeface="+mj-lt"/>
              </a:rPr>
              <a:t>: It enables the better performance by the operating system. When one application uses only the processor and another application uses only the disk drive then the time to run both applications concurrently to completion will be shorter than the time to run each application consecutively</a:t>
            </a:r>
          </a:p>
        </p:txBody>
      </p:sp>
    </p:spTree>
    <p:extLst>
      <p:ext uri="{BB962C8B-B14F-4D97-AF65-F5344CB8AC3E}">
        <p14:creationId xmlns:p14="http://schemas.microsoft.com/office/powerpoint/2010/main" val="208792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2805-FFB8-4969-816A-38F8B7EBC1B0}"/>
              </a:ext>
            </a:extLst>
          </p:cNvPr>
          <p:cNvSpPr>
            <a:spLocks noGrp="1"/>
          </p:cNvSpPr>
          <p:nvPr>
            <p:ph type="title"/>
          </p:nvPr>
        </p:nvSpPr>
        <p:spPr>
          <a:xfrm>
            <a:off x="275516" y="687426"/>
            <a:ext cx="11746766" cy="575433"/>
          </a:xfrm>
        </p:spPr>
        <p:txBody>
          <a:bodyPr>
            <a:normAutofit fontScale="90000"/>
          </a:bodyPr>
          <a:lstStyle/>
          <a:p>
            <a:r>
              <a:rPr lang="en-US" b="1"/>
              <a:t>Issues of </a:t>
            </a:r>
            <a:r>
              <a:rPr lang="en-US" b="1" smtClean="0"/>
              <a:t>Concurrency </a:t>
            </a:r>
            <a:endParaRPr lang="en-US" dirty="0"/>
          </a:p>
        </p:txBody>
      </p:sp>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8</a:t>
            </a:fld>
            <a:endParaRPr lang="en-US" dirty="0"/>
          </a:p>
        </p:txBody>
      </p:sp>
      <p:sp>
        <p:nvSpPr>
          <p:cNvPr id="6" name="TextBox 5">
            <a:extLst>
              <a:ext uri="{FF2B5EF4-FFF2-40B4-BE49-F238E27FC236}">
                <a16:creationId xmlns:a16="http://schemas.microsoft.com/office/drawing/2014/main" id="{AB28D1CE-7311-491B-AB6C-D563485A9405}"/>
              </a:ext>
            </a:extLst>
          </p:cNvPr>
          <p:cNvSpPr txBox="1"/>
          <p:nvPr/>
        </p:nvSpPr>
        <p:spPr>
          <a:xfrm>
            <a:off x="-33638" y="1562685"/>
            <a:ext cx="12034900" cy="4708981"/>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Non-atomic</a:t>
            </a:r>
            <a:r>
              <a:rPr lang="en-US" sz="2600">
                <a:solidFill>
                  <a:srgbClr val="111111"/>
                </a:solidFill>
                <a:latin typeface="+mj-lt"/>
              </a:rPr>
              <a:t>: Operations that are non-atomic but interruptible by multiple processes can cause problems</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Race conditions</a:t>
            </a:r>
            <a:r>
              <a:rPr lang="en-US" sz="2600">
                <a:solidFill>
                  <a:srgbClr val="111111"/>
                </a:solidFill>
                <a:latin typeface="+mj-lt"/>
              </a:rPr>
              <a:t>: A race condition occurs of the outcome depends on which of several processes gets to a point first</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Blocking</a:t>
            </a:r>
            <a:r>
              <a:rPr lang="en-US" sz="2600">
                <a:solidFill>
                  <a:srgbClr val="111111"/>
                </a:solidFill>
                <a:latin typeface="+mj-lt"/>
              </a:rPr>
              <a:t>: Processes can block waiting for resources. A process could be blocked for long period of time waiting for input from a terminal. If the process is required to periodically update some data, this would be very undesirable</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Starvation</a:t>
            </a:r>
            <a:r>
              <a:rPr lang="en-US" sz="2600">
                <a:solidFill>
                  <a:srgbClr val="111111"/>
                </a:solidFill>
                <a:latin typeface="+mj-lt"/>
              </a:rPr>
              <a:t>: It occurs when a process does not obtain service to progress</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Deadlock</a:t>
            </a:r>
            <a:r>
              <a:rPr lang="en-US" sz="2600">
                <a:solidFill>
                  <a:srgbClr val="111111"/>
                </a:solidFill>
                <a:latin typeface="+mj-lt"/>
              </a:rPr>
              <a:t>: It occurs when two processes are blocked and hence neither can proceed to execute</a:t>
            </a:r>
          </a:p>
        </p:txBody>
      </p:sp>
    </p:spTree>
    <p:extLst>
      <p:ext uri="{BB962C8B-B14F-4D97-AF65-F5344CB8AC3E}">
        <p14:creationId xmlns:p14="http://schemas.microsoft.com/office/powerpoint/2010/main" val="4249640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7DE9E3-3D9D-4413-802B-723AD51BE7AB}"/>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64951525-D737-49A6-AA1A-3D2430C439B5}"/>
              </a:ext>
            </a:extLst>
          </p:cNvPr>
          <p:cNvSpPr>
            <a:spLocks noGrp="1"/>
          </p:cNvSpPr>
          <p:nvPr>
            <p:ph type="sldNum" sz="quarter" idx="12"/>
          </p:nvPr>
        </p:nvSpPr>
        <p:spPr/>
        <p:txBody>
          <a:bodyPr/>
          <a:lstStyle/>
          <a:p>
            <a:fld id="{CC0149FD-98BB-4821-915B-09C9BFE4B727}" type="slidenum">
              <a:rPr lang="en-US" smtClean="0"/>
              <a:pPr/>
              <a:t>9</a:t>
            </a:fld>
            <a:endParaRPr lang="en-US" dirty="0"/>
          </a:p>
        </p:txBody>
      </p:sp>
      <p:sp>
        <p:nvSpPr>
          <p:cNvPr id="6" name="Title 1">
            <a:extLst>
              <a:ext uri="{FF2B5EF4-FFF2-40B4-BE49-F238E27FC236}">
                <a16:creationId xmlns:a16="http://schemas.microsoft.com/office/drawing/2014/main" id="{701FA217-9B7A-4728-B753-9A191A5BD146}"/>
              </a:ext>
            </a:extLst>
          </p:cNvPr>
          <p:cNvSpPr>
            <a:spLocks noGrp="1"/>
          </p:cNvSpPr>
          <p:nvPr>
            <p:ph type="title"/>
          </p:nvPr>
        </p:nvSpPr>
        <p:spPr>
          <a:xfrm>
            <a:off x="275516" y="687426"/>
            <a:ext cx="11746766" cy="575433"/>
          </a:xfrm>
        </p:spPr>
        <p:txBody>
          <a:bodyPr>
            <a:normAutofit fontScale="90000"/>
          </a:bodyPr>
          <a:lstStyle/>
          <a:p>
            <a:r>
              <a:rPr lang="en-US" b="1"/>
              <a:t>.NET Application Domains</a:t>
            </a:r>
            <a:endParaRPr lang="en-US" dirty="0"/>
          </a:p>
        </p:txBody>
      </p:sp>
      <p:sp>
        <p:nvSpPr>
          <p:cNvPr id="8" name="TextBox 7">
            <a:extLst>
              <a:ext uri="{FF2B5EF4-FFF2-40B4-BE49-F238E27FC236}">
                <a16:creationId xmlns:a16="http://schemas.microsoft.com/office/drawing/2014/main" id="{2762C7C2-076D-4AA2-BFA7-195DAD480DEE}"/>
              </a:ext>
            </a:extLst>
          </p:cNvPr>
          <p:cNvSpPr txBox="1"/>
          <p:nvPr/>
        </p:nvSpPr>
        <p:spPr>
          <a:xfrm>
            <a:off x="-46963" y="1564902"/>
            <a:ext cx="12222866" cy="4738220"/>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Under the .NET executables are not hosted directly within a Windows process that executables are hosted by a logical partition within a process called an </a:t>
            </a:r>
            <a:r>
              <a:rPr lang="en-US" sz="2600" b="1">
                <a:solidFill>
                  <a:srgbClr val="111111"/>
                </a:solidFill>
                <a:latin typeface="+mj-lt"/>
              </a:rPr>
              <a:t>Application Domain</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There are several benefits as follows :</a:t>
            </a:r>
          </a:p>
          <a:p>
            <a:pPr marL="514350" indent="-230188" algn="just">
              <a:lnSpc>
                <a:spcPct val="110000"/>
              </a:lnSpc>
              <a:spcBef>
                <a:spcPts val="300"/>
              </a:spcBef>
              <a:spcAft>
                <a:spcPts val="300"/>
              </a:spcAft>
              <a:buClr>
                <a:srgbClr val="973735"/>
              </a:buClr>
              <a:buSzPct val="70000"/>
              <a:buFont typeface="Wingdings" panose="05000000000000000000" pitchFamily="2" charset="2"/>
              <a:buChar char="§"/>
              <a:tabLst>
                <a:tab pos="241300" algn="l"/>
              </a:tabLst>
              <a:defRPr/>
            </a:pPr>
            <a:r>
              <a:rPr lang="en-US" sz="2300"/>
              <a:t>AppDomains are a key aspect of the OS-neutral nature of the .NET Core platform, given that this logical division abstracts away the differences in how an underlying OS represents a loaded executable</a:t>
            </a:r>
          </a:p>
          <a:p>
            <a:pPr marL="514350" indent="-230188" algn="just">
              <a:spcBef>
                <a:spcPts val="300"/>
              </a:spcBef>
              <a:spcAft>
                <a:spcPts val="300"/>
              </a:spcAft>
              <a:buClr>
                <a:srgbClr val="973735"/>
              </a:buClr>
              <a:buSzPct val="70000"/>
              <a:buFont typeface="Wingdings" panose="05000000000000000000" pitchFamily="2" charset="2"/>
              <a:buChar char="§"/>
              <a:tabLst>
                <a:tab pos="241300" algn="l"/>
              </a:tabLst>
              <a:defRPr/>
            </a:pPr>
            <a:r>
              <a:rPr lang="en-US" sz="2300"/>
              <a:t>AppDomains are far less expensive in terms of processing power and memory than</a:t>
            </a:r>
          </a:p>
          <a:p>
            <a:pPr marL="284162" algn="just">
              <a:spcBef>
                <a:spcPts val="300"/>
              </a:spcBef>
              <a:spcAft>
                <a:spcPts val="300"/>
              </a:spcAft>
              <a:buClr>
                <a:srgbClr val="973735"/>
              </a:buClr>
              <a:buSzPct val="70000"/>
              <a:tabLst>
                <a:tab pos="241300" algn="l"/>
              </a:tabLst>
              <a:defRPr/>
            </a:pPr>
            <a:r>
              <a:rPr lang="en-US" sz="2300"/>
              <a:t>  a full-blown process. Thus, the CoreCLR is able to load and unload application</a:t>
            </a:r>
          </a:p>
          <a:p>
            <a:pPr marL="284162" algn="just">
              <a:spcBef>
                <a:spcPts val="300"/>
              </a:spcBef>
              <a:spcAft>
                <a:spcPts val="300"/>
              </a:spcAft>
              <a:buClr>
                <a:srgbClr val="973735"/>
              </a:buClr>
              <a:buSzPct val="70000"/>
              <a:tabLst>
                <a:tab pos="241300" algn="l"/>
              </a:tabLst>
              <a:defRPr/>
            </a:pPr>
            <a:r>
              <a:rPr lang="en-US" sz="2300"/>
              <a:t>  domains much quicker than a formal process and can drastically improve scalability</a:t>
            </a:r>
          </a:p>
          <a:p>
            <a:pPr marL="284162" algn="just">
              <a:spcBef>
                <a:spcPts val="300"/>
              </a:spcBef>
              <a:spcAft>
                <a:spcPts val="300"/>
              </a:spcAft>
              <a:buClr>
                <a:srgbClr val="973735"/>
              </a:buClr>
              <a:buSzPct val="70000"/>
              <a:tabLst>
                <a:tab pos="241300" algn="l"/>
              </a:tabLst>
              <a:defRPr/>
            </a:pPr>
            <a:r>
              <a:rPr lang="en-US" sz="2300"/>
              <a:t>  of server applications</a:t>
            </a:r>
          </a:p>
        </p:txBody>
      </p:sp>
    </p:spTree>
    <p:extLst>
      <p:ext uri="{BB962C8B-B14F-4D97-AF65-F5344CB8AC3E}">
        <p14:creationId xmlns:p14="http://schemas.microsoft.com/office/powerpoint/2010/main" val="28894403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2156</TotalTime>
  <Words>1747</Words>
  <Application>Microsoft Office PowerPoint</Application>
  <PresentationFormat>Widescreen</PresentationFormat>
  <Paragraphs>264</Paragraphs>
  <Slides>34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Google Sans</vt:lpstr>
      <vt:lpstr>굴림</vt:lpstr>
      <vt:lpstr>Wingdings</vt:lpstr>
      <vt:lpstr>Office Theme</vt:lpstr>
      <vt:lpstr>Concurrency Programming in .NET</vt:lpstr>
      <vt:lpstr>Objectives </vt:lpstr>
      <vt:lpstr>Processes and Multi Processing System</vt:lpstr>
      <vt:lpstr>Processes and Multi Processing System</vt:lpstr>
      <vt:lpstr>Concurrency in Operating System</vt:lpstr>
      <vt:lpstr>Concurrency in Operating System</vt:lpstr>
      <vt:lpstr>Advantages of Concurrency</vt:lpstr>
      <vt:lpstr>Issues of Concurrency </vt:lpstr>
      <vt:lpstr>.NET Application Domains</vt:lpstr>
      <vt:lpstr>.NET Application Domains</vt:lpstr>
      <vt:lpstr> Enumerating Assemblies In AppDomain Demo</vt:lpstr>
      <vt:lpstr>Interacting with Processes Using .NET</vt:lpstr>
      <vt:lpstr>Interacting with Processes Using .NET</vt:lpstr>
      <vt:lpstr>Interacting with Processes Using .NET</vt:lpstr>
      <vt:lpstr>PowerPoint Presentation</vt:lpstr>
      <vt:lpstr>System.Threading Namespace</vt:lpstr>
      <vt:lpstr>Thread Lifecycle</vt:lpstr>
      <vt:lpstr>System.Threading.Thread Class</vt:lpstr>
      <vt:lpstr>PowerPoint Presentation</vt:lpstr>
      <vt:lpstr>Manually Creating Secondary Threads</vt:lpstr>
      <vt:lpstr>Working with the ThreadStart Delegate</vt:lpstr>
      <vt:lpstr>Working with the ThreadStart Delegate</vt:lpstr>
      <vt:lpstr>Working with the ParameterizedThreadStart Delegate</vt:lpstr>
      <vt:lpstr>Working with the ParameterizedThreadStart Delegate</vt:lpstr>
      <vt:lpstr>PowerPoint Presentation</vt:lpstr>
      <vt:lpstr>PowerPoint Presentation</vt:lpstr>
      <vt:lpstr>PowerPoint Presentation</vt:lpstr>
      <vt:lpstr>PowerPoint Presentation</vt:lpstr>
      <vt:lpstr>Working with the  Timer Callbacks</vt:lpstr>
      <vt:lpstr>Working with the  TimerCallback</vt:lpstr>
      <vt:lpstr>Working with the ThreadPool</vt:lpstr>
      <vt:lpstr>Working with the ThreadPool</vt:lpstr>
      <vt:lpstr>Working with the ThreadPool</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chu hung</cp:lastModifiedBy>
  <cp:revision>415</cp:revision>
  <dcterms:created xsi:type="dcterms:W3CDTF">2021-01-25T08:25:31Z</dcterms:created>
  <dcterms:modified xsi:type="dcterms:W3CDTF">2025-01-07T02:27:21Z</dcterms:modified>
</cp:coreProperties>
</file>