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10" r:id="rId3"/>
    <p:sldId id="511" r:id="rId4"/>
    <p:sldId id="509" r:id="rId5"/>
    <p:sldId id="471" r:id="rId6"/>
    <p:sldId id="492" r:id="rId7"/>
    <p:sldId id="462" r:id="rId8"/>
    <p:sldId id="503" r:id="rId9"/>
    <p:sldId id="504" r:id="rId10"/>
    <p:sldId id="505" r:id="rId11"/>
    <p:sldId id="506" r:id="rId12"/>
    <p:sldId id="507" r:id="rId13"/>
    <p:sldId id="50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87839" autoAdjust="0"/>
  </p:normalViewPr>
  <p:slideViewPr>
    <p:cSldViewPr snapToGrid="0">
      <p:cViewPr varScale="1">
        <p:scale>
          <a:sx n="96" d="100"/>
          <a:sy n="96" d="100"/>
        </p:scale>
        <p:origin x="10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Chatbot, Personalized Recommendation, Image Recognition &amp; Analysis, Speech-to-Text &amp; Text-to-Speech, Fraud Detection, Predictive Analytics, Sentiment Analysis, AI-Assisted Coding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7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4B8C-9799-DE35-0D48-4D5BCD31F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780708-7BEF-0557-ADBD-E9CC63281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D73D8A-42BF-32A8-5930-681B59DAF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4DF25-971E-8BDB-66C6-090C46F51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56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D8280-1E20-9C7B-C889-6382C61CE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214EC-284B-AC87-BADD-DEB14D7F8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FA8E7D-1738-051A-1E73-0D37FE3A6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E243A-E84F-3104-22B9-0511FE86A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96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B4D67-13EF-CE01-AA8B-7B54EB833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253D6-110D-9017-9938-F9B4879B3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600E1-FB23-23B7-E6C7-83E3B80C5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7D981-01BB-611D-D155-04C333F3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E013-2EC0-3666-44DA-7DE857D1A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E69DB-C0F9-E0A4-A85C-BC766E68D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8F40A2-7B5C-FE9C-1417-95F72BB9E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E9CAC-9B81-8606-02D3-652788599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46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B9AF3-F968-E154-1343-8CEB86874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E4AFF-C7E9-22A0-109B-CE0A94D9F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CA6599-36A7-E9AB-F262-98C7366F7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5C35B-4326-2D24-648D-B26D253B52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C8F-3CFE-44B4-89F8-C659E998D398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03C-5900-4E12-A645-6AFB6C5C459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90-3044-40C7-AA46-9B0CCEDB668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1A4-3D8F-4464-8762-2F11075995B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5F2-1863-4BCF-AC90-7D654EE5EB9B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147-667F-48AF-BB78-925C77FB1ED5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447-14DD-4ED9-9DC3-53E53412F13F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89FD-A8A7-4EF7-934B-4294CDFB4341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8CCC-DE58-4D83-99E0-7A1DE88915B5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EAF-88BC-4AD8-A38B-DFC1FEA4C83E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A735D7-B92D-4CA7-A9FE-FB01AA1029B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238249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GENAI &amp; Project-Based Learning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E09B-88CA-A22B-B083-612A9CBC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18FDA-BF45-2627-DAD4-AB9FB469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CEDC4AE-9E10-F3F4-3E6C-0F7284C94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95C1D4B-0360-4E6A-F2A6-2B75D4FF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6" y="664394"/>
            <a:ext cx="11154104" cy="575433"/>
          </a:xfrm>
        </p:spPr>
        <p:txBody>
          <a:bodyPr>
            <a:noAutofit/>
          </a:bodyPr>
          <a:lstStyle/>
          <a:p>
            <a:r>
              <a:rPr lang="en-US" sz="3600" b="1" dirty="0"/>
              <a:t>Week 9-11: Final Demo &amp; Report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5DB99-B842-2AB4-DA53-15AD1B86AFAC}"/>
              </a:ext>
            </a:extLst>
          </p:cNvPr>
          <p:cNvSpPr txBox="1"/>
          <p:nvPr/>
        </p:nvSpPr>
        <p:spPr>
          <a:xfrm>
            <a:off x="275157" y="1484625"/>
            <a:ext cx="11681618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335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85750" algn="l"/>
              </a:tabLst>
              <a:defRPr/>
            </a:pPr>
            <a:r>
              <a:rPr lang="en-US" sz="2400" b="1" dirty="0"/>
              <a:t>Tasks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Present product.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Submit final documentation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Presentation slides.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Team project report.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Individual and group self-assessment.</a:t>
            </a:r>
          </a:p>
          <a:p>
            <a:pPr marR="13335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85750" algn="l"/>
              </a:tabLst>
              <a:defRPr/>
            </a:pPr>
            <a:r>
              <a:rPr lang="en-US" sz="2400" b="1" dirty="0"/>
              <a:t>Deliverables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Slides + report + GitHub repository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163528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C39B3-F889-7691-5BBE-DE91BF99A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6120202-E62E-824D-DB73-4203E0662F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01A452-CCCF-E5F5-147E-5BBD03F8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45CF7C-14D6-AD80-2205-1FA6F8F47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6" y="664394"/>
            <a:ext cx="11154104" cy="575433"/>
          </a:xfrm>
        </p:spPr>
        <p:txBody>
          <a:bodyPr>
            <a:noAutofit/>
          </a:bodyPr>
          <a:lstStyle/>
          <a:p>
            <a:r>
              <a:rPr lang="en-US" sz="3600" b="1" dirty="0"/>
              <a:t>Suggested Support Tools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0E37A1-D6E4-1B1A-E163-6D8C45ADCE70}"/>
              </a:ext>
            </a:extLst>
          </p:cNvPr>
          <p:cNvSpPr txBox="1"/>
          <p:nvPr/>
        </p:nvSpPr>
        <p:spPr>
          <a:xfrm>
            <a:off x="275157" y="1484625"/>
            <a:ext cx="1168161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anose="05000000000000000000" pitchFamily="2" charset="2"/>
              <a:buChar char="v"/>
              <a:tabLst>
                <a:tab pos="285750" algn="l"/>
              </a:tabLst>
              <a:defRPr/>
            </a:pPr>
            <a:r>
              <a:rPr lang="en-US" sz="2800" b="1" dirty="0"/>
              <a:t>Team Communication</a:t>
            </a:r>
            <a:r>
              <a:rPr lang="en-US" sz="2800" dirty="0"/>
              <a:t>: </a:t>
            </a:r>
            <a:r>
              <a:rPr lang="en-US" sz="2800" dirty="0" err="1"/>
              <a:t>Zalo</a:t>
            </a:r>
            <a:r>
              <a:rPr lang="en-US" sz="2800" dirty="0"/>
              <a:t> Group, Discord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anose="05000000000000000000" pitchFamily="2" charset="2"/>
              <a:buChar char="v"/>
              <a:tabLst>
                <a:tab pos="285750" algn="l"/>
              </a:tabLst>
              <a:defRPr/>
            </a:pPr>
            <a:r>
              <a:rPr lang="en-US" sz="2800" b="1" dirty="0"/>
              <a:t>Progress Management</a:t>
            </a:r>
            <a:r>
              <a:rPr lang="en-US" sz="2800" dirty="0"/>
              <a:t>: GitHub Projects, Trello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anose="05000000000000000000" pitchFamily="2" charset="2"/>
              <a:buChar char="v"/>
              <a:tabLst>
                <a:tab pos="285750" algn="l"/>
              </a:tabLst>
              <a:defRPr/>
            </a:pPr>
            <a:r>
              <a:rPr lang="en-US" sz="2800" b="1" dirty="0"/>
              <a:t>Reports &amp; Forms</a:t>
            </a:r>
            <a:r>
              <a:rPr lang="en-US" sz="2800" dirty="0"/>
              <a:t>: Google Slides, Google Form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anose="05000000000000000000" pitchFamily="2" charset="2"/>
              <a:buChar char="v"/>
              <a:tabLst>
                <a:tab pos="285750" algn="l"/>
              </a:tabLst>
              <a:defRPr/>
            </a:pPr>
            <a:r>
              <a:rPr lang="en-US" sz="2800" b="1" dirty="0"/>
              <a:t>Automation</a:t>
            </a:r>
            <a:r>
              <a:rPr lang="en-US" sz="2800" dirty="0"/>
              <a:t>: GitHub Actions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anose="05000000000000000000" pitchFamily="2" charset="2"/>
              <a:buChar char="v"/>
              <a:tabLst>
                <a:tab pos="285750" algn="l"/>
              </a:tabLst>
              <a:defRPr/>
            </a:pPr>
            <a:r>
              <a:rPr lang="en-US" sz="2800" b="1" dirty="0"/>
              <a:t>Code Review</a:t>
            </a:r>
            <a:r>
              <a:rPr lang="en-US" sz="2800" dirty="0"/>
              <a:t>: GitHub Pull Request</a:t>
            </a:r>
          </a:p>
        </p:txBody>
      </p:sp>
    </p:spTree>
    <p:extLst>
      <p:ext uri="{BB962C8B-B14F-4D97-AF65-F5344CB8AC3E}">
        <p14:creationId xmlns:p14="http://schemas.microsoft.com/office/powerpoint/2010/main" val="147390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4E105-4F8F-AA75-7126-808D8D168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6DB2D9C-A7EE-3263-6CC7-D561F663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2AE8F0A-601F-C4CB-9715-CE1256834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81F1615-19EE-F038-3F29-1CF666BB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6" y="664394"/>
            <a:ext cx="11154104" cy="575433"/>
          </a:xfrm>
        </p:spPr>
        <p:txBody>
          <a:bodyPr>
            <a:noAutofit/>
          </a:bodyPr>
          <a:lstStyle/>
          <a:p>
            <a:r>
              <a:rPr lang="en-US" sz="3600" b="1" dirty="0"/>
              <a:t>GitHub Project Board Template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3BCB7D-D9F0-40F1-E58D-83A3C7532364}"/>
              </a:ext>
            </a:extLst>
          </p:cNvPr>
          <p:cNvSpPr txBox="1"/>
          <p:nvPr/>
        </p:nvSpPr>
        <p:spPr>
          <a:xfrm>
            <a:off x="275157" y="1484625"/>
            <a:ext cx="11681618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anose="05000000000000000000" pitchFamily="2" charset="2"/>
              <a:buChar char="v"/>
              <a:tabLst>
                <a:tab pos="285750" algn="l"/>
              </a:tabLst>
              <a:defRPr/>
            </a:pPr>
            <a:r>
              <a:rPr lang="en-US" sz="2800" dirty="0"/>
              <a:t>To create this: Go to your repository → Click </a:t>
            </a:r>
            <a:r>
              <a:rPr lang="en-US" sz="2800" b="1" dirty="0"/>
              <a:t>Projects</a:t>
            </a:r>
            <a:r>
              <a:rPr lang="en-US" sz="2800" dirty="0"/>
              <a:t> → </a:t>
            </a:r>
            <a:r>
              <a:rPr lang="en-US" sz="2800" b="1" dirty="0"/>
              <a:t>New Project</a:t>
            </a:r>
            <a:r>
              <a:rPr lang="en-US" sz="2800" dirty="0"/>
              <a:t> → Choose </a:t>
            </a:r>
            <a:r>
              <a:rPr lang="en-US" sz="2800" b="1" dirty="0"/>
              <a:t>Board</a:t>
            </a:r>
            <a:r>
              <a:rPr lang="en-US" sz="2800" dirty="0"/>
              <a:t> view or </a:t>
            </a:r>
            <a:r>
              <a:rPr lang="en-US" sz="2800" b="1" dirty="0"/>
              <a:t>Table</a:t>
            </a:r>
            <a:r>
              <a:rPr lang="en-US" sz="2800" dirty="0"/>
              <a:t>.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anose="05000000000000000000" pitchFamily="2" charset="2"/>
              <a:buChar char="v"/>
              <a:tabLst>
                <a:tab pos="285750" algn="l"/>
              </a:tabLst>
              <a:defRPr/>
            </a:pPr>
            <a:endParaRPr lang="en-US" sz="28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7A0AEF6-6101-D04A-5874-A4695A7E6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498122"/>
              </p:ext>
            </p:extLst>
          </p:nvPr>
        </p:nvGraphicFramePr>
        <p:xfrm>
          <a:off x="554053" y="2627446"/>
          <a:ext cx="11123826" cy="356616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784897">
                  <a:extLst>
                    <a:ext uri="{9D8B030D-6E8A-4147-A177-3AD203B41FA5}">
                      <a16:colId xmlns:a16="http://schemas.microsoft.com/office/drawing/2014/main" val="2572558396"/>
                    </a:ext>
                  </a:extLst>
                </a:gridCol>
                <a:gridCol w="4630987">
                  <a:extLst>
                    <a:ext uri="{9D8B030D-6E8A-4147-A177-3AD203B41FA5}">
                      <a16:colId xmlns:a16="http://schemas.microsoft.com/office/drawing/2014/main" val="1549109839"/>
                    </a:ext>
                  </a:extLst>
                </a:gridCol>
                <a:gridCol w="3707942">
                  <a:extLst>
                    <a:ext uri="{9D8B030D-6E8A-4147-A177-3AD203B41FA5}">
                      <a16:colId xmlns:a16="http://schemas.microsoft.com/office/drawing/2014/main" val="23076845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Column Name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Tasks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345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To Do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assigned tasks that haven’t started yet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Design Use Case diagram, Set up EF 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2233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In Progress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Tasks currently being worked 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 WPF User Management UI, Integrate AI-based test generation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913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Testing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Completed features under internal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Test Stream I/O, Verify GitHub CI/CD workflow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7131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Done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Tasks completed and accepted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Implement database schema, Push Login/Signup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0930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Blocked / Discussion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Tasks needing support or discussion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 binding issue, CI pipeline not running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48887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28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125EB-3B52-C239-AC9C-0CC0CC55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Checklist to Ensure GenAI is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FAAEE-F317-B6E4-3EB6-45DF3044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Used GenAI in idea proposal phase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Used GenAI in code development or debugging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Integrated at least 1 GenAI-based feature into the final app 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sz="2400" dirty="0"/>
              <a:t> Used GenAI for report or slide writing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6409-2131-9C56-5287-1175BB97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3F94E5-F3B1-5C1F-9F2D-9FB410D0F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52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3C78-1302-B98A-A067-E2035B01C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Background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5B4F-3575-B523-938D-C2C407ABB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In traditional .NET courses, students with different backgrounds and learning speeds are taught using the same static curriculum. </a:t>
            </a:r>
          </a:p>
          <a:p>
            <a:pPr algn="just"/>
            <a:r>
              <a:rPr lang="en-US" dirty="0"/>
              <a:t>This often results in gaps in comprehension for slow learners and a lack of challenges for advanced students. </a:t>
            </a:r>
          </a:p>
          <a:p>
            <a:pPr algn="just"/>
            <a:r>
              <a:rPr lang="en-US" dirty="0"/>
              <a:t>With the integration of Generative AI, we now have the opportunity to build an AI Agent that can adaptively support and personalize the learning journey for each student.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C8BB8-1DC3-6ACE-5A60-26A9D20E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37AB16-696C-4523-7511-59E13DD0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20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8415-74EE-548E-F57A-311DB61B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5C07B-1CB4-D709-16E7-55B7AC88E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To design and implement an AI-powered learning agent that supports students in a .NET course by providing: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Student logs in and is assigned a default learning path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Student interacts with AI Agent via chat or code editor extension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AI tracks student progress, identifies difficulties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Based on performance, AI recommends review content, new challenges, or support prompts</a:t>
            </a:r>
          </a:p>
          <a:p>
            <a:pPr algn="just"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Student gets weekly AI-generated feedback + roadmap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98F00-9A89-77D2-7CCB-D4662290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8DB19-0D35-1918-670C-D61AF543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4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94BA-4292-7F01-7760-A8FECFFD9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Why Use GenAI in PBL?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70DC-1105-FAA7-3401-2742813F2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Boosts productivity and learning speed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Enhances creativity and experimentation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Simulates industry-level AI-integrated workflows</a:t>
            </a:r>
          </a:p>
          <a:p>
            <a:pPr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en-US" dirty="0"/>
              <a:t> Promotes self-directed problem-solving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60BFC-F108-90A8-C8C3-79D0DE8AD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D323A-20D0-69E7-C8C2-A7DE5FDC9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464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10598254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Project-Based Learning (PBL)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E3DA-5B6F-40DB-B8DF-A16894913EBC}"/>
              </a:ext>
            </a:extLst>
          </p:cNvPr>
          <p:cNvSpPr txBox="1"/>
          <p:nvPr/>
        </p:nvSpPr>
        <p:spPr>
          <a:xfrm>
            <a:off x="417443" y="1504831"/>
            <a:ext cx="11774557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b="1" dirty="0"/>
              <a:t>Teamwork: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3 to 5 students per group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b="1" dirty="0"/>
              <a:t>Project Requirement: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Choose a real-world application idea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Use .NET Core, WPF, EF Core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Integrate at least 1 AI feature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Implement GitHub CI/CD pipeline</a:t>
            </a:r>
          </a:p>
        </p:txBody>
      </p:sp>
    </p:spTree>
    <p:extLst>
      <p:ext uri="{BB962C8B-B14F-4D97-AF65-F5344CB8AC3E}">
        <p14:creationId xmlns:p14="http://schemas.microsoft.com/office/powerpoint/2010/main" val="256999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7F8F-B71D-4B5E-B9B4-6A52E037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86D60-1440-4CBA-A62B-6FEE5D79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C05A43-55A3-47C2-AED9-254C1D85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 dirty="0"/>
              <a:t>Timeline &amp; Milestones: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334EFB-698C-D533-B0E6-C820FA3F94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67895"/>
              </p:ext>
            </p:extLst>
          </p:nvPr>
        </p:nvGraphicFramePr>
        <p:xfrm>
          <a:off x="466271" y="1460051"/>
          <a:ext cx="11259458" cy="435973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46630">
                  <a:extLst>
                    <a:ext uri="{9D8B030D-6E8A-4147-A177-3AD203B41FA5}">
                      <a16:colId xmlns:a16="http://schemas.microsoft.com/office/drawing/2014/main" val="2820127573"/>
                    </a:ext>
                  </a:extLst>
                </a:gridCol>
                <a:gridCol w="1240108">
                  <a:extLst>
                    <a:ext uri="{9D8B030D-6E8A-4147-A177-3AD203B41FA5}">
                      <a16:colId xmlns:a16="http://schemas.microsoft.com/office/drawing/2014/main" val="1427302084"/>
                    </a:ext>
                  </a:extLst>
                </a:gridCol>
                <a:gridCol w="2752020">
                  <a:extLst>
                    <a:ext uri="{9D8B030D-6E8A-4147-A177-3AD203B41FA5}">
                      <a16:colId xmlns:a16="http://schemas.microsoft.com/office/drawing/2014/main" val="2735180134"/>
                    </a:ext>
                  </a:extLst>
                </a:gridCol>
                <a:gridCol w="2446240">
                  <a:extLst>
                    <a:ext uri="{9D8B030D-6E8A-4147-A177-3AD203B41FA5}">
                      <a16:colId xmlns:a16="http://schemas.microsoft.com/office/drawing/2014/main" val="3994341055"/>
                    </a:ext>
                  </a:extLst>
                </a:gridCol>
                <a:gridCol w="1637230">
                  <a:extLst>
                    <a:ext uri="{9D8B030D-6E8A-4147-A177-3AD203B41FA5}">
                      <a16:colId xmlns:a16="http://schemas.microsoft.com/office/drawing/2014/main" val="1358016293"/>
                    </a:ext>
                  </a:extLst>
                </a:gridCol>
                <a:gridCol w="1637230">
                  <a:extLst>
                    <a:ext uri="{9D8B030D-6E8A-4147-A177-3AD203B41FA5}">
                      <a16:colId xmlns:a16="http://schemas.microsoft.com/office/drawing/2014/main" val="2014821578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r>
                        <a:rPr lang="en-US" sz="1600" b="1"/>
                        <a:t>Phase</a:t>
                      </a:r>
                    </a:p>
                  </a:txBody>
                  <a:tcPr marL="80580" marR="80580" marT="40290" marB="40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Weeks</a:t>
                      </a:r>
                    </a:p>
                  </a:txBody>
                  <a:tcPr marL="80580" marR="80580" marT="40290" marB="40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Focus</a:t>
                      </a:r>
                    </a:p>
                  </a:txBody>
                  <a:tcPr marL="80580" marR="80580" marT="40290" marB="40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Activities</a:t>
                      </a:r>
                    </a:p>
                  </a:txBody>
                  <a:tcPr marL="80580" marR="80580" marT="40290" marB="40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Deliverables</a:t>
                      </a:r>
                    </a:p>
                  </a:txBody>
                  <a:tcPr marL="80580" marR="80580" marT="40290" marB="40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Points</a:t>
                      </a:r>
                    </a:p>
                  </a:txBody>
                  <a:tcPr marL="80580" marR="80580" marT="40290" marB="40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21707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 b="1" dirty="0"/>
                        <a:t>Initiation</a:t>
                      </a:r>
                      <a:endParaRPr lang="en-US" sz="1600" dirty="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1–2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Team formation &amp; topic proposal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PBL introduction, CLO briefing, GitHub setup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Report 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20%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758285568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 b="1"/>
                        <a:t>Design</a:t>
                      </a:r>
                      <a:endParaRPr lang="en-US" sz="16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3–4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System analysis &amp; architectural design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UML, DB design, UI mockups, planning CI/CD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Report 2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20%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829545314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 b="1"/>
                        <a:t>Development</a:t>
                      </a:r>
                      <a:endParaRPr lang="en-US" sz="16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5–8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Core feature development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OOP, EF Core, WPF, multithreading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Report 3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20%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1017708286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 b="1"/>
                        <a:t>Integration</a:t>
                      </a:r>
                      <a:endParaRPr lang="en-US" sz="16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9–10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AI + CI/CD + Testing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 GenAI features, automate builds/tests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Report 4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20%</a:t>
                      </a:r>
                    </a:p>
                    <a:p>
                      <a:pPr algn="ctr"/>
                      <a:endParaRPr lang="en-US" sz="1600" dirty="0"/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2083450649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US" sz="1600" b="1"/>
                        <a:t>Closure</a:t>
                      </a:r>
                      <a:endParaRPr lang="en-US" sz="1600"/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11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Final presentation &amp; reflection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Presentation, team/self-evaluation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Final</a:t>
                      </a:r>
                    </a:p>
                  </a:txBody>
                  <a:tcPr marL="80580" marR="80580" marT="40290" marB="40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20%</a:t>
                      </a:r>
                    </a:p>
                  </a:txBody>
                  <a:tcPr marL="80580" marR="80580" marT="40290" marB="40290" anchor="ctr"/>
                </a:tc>
                <a:extLst>
                  <a:ext uri="{0D108BD9-81ED-4DB2-BD59-A6C34878D82A}">
                    <a16:rowId xmlns:a16="http://schemas.microsoft.com/office/drawing/2014/main" val="3101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21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6" y="664394"/>
            <a:ext cx="11154104" cy="575433"/>
          </a:xfrm>
        </p:spPr>
        <p:txBody>
          <a:bodyPr>
            <a:noAutofit/>
          </a:bodyPr>
          <a:lstStyle/>
          <a:p>
            <a:r>
              <a:rPr lang="en-US" sz="3600" b="1" dirty="0"/>
              <a:t>Week 1-2: Form Teams &amp; Propose Project Topic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E3DA-5B6F-40DB-B8DF-A16894913EBC}"/>
              </a:ext>
            </a:extLst>
          </p:cNvPr>
          <p:cNvSpPr txBox="1"/>
          <p:nvPr/>
        </p:nvSpPr>
        <p:spPr>
          <a:xfrm>
            <a:off x="275156" y="1484625"/>
            <a:ext cx="1191684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335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85750" algn="l"/>
              </a:tabLst>
              <a:defRPr/>
            </a:pPr>
            <a:r>
              <a:rPr lang="en-US" sz="2400" b="1" dirty="0"/>
              <a:t>Tasks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Students self-organize into teams of 3–5 members and register via a form.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Propose a software project idea including: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Project title and the real-world problem it addresses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Technologies to be used (must include .NET Core, WPF, and EF Core)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At least one feature using Generative AI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CI/CD integration (using GitHub Actions)</a:t>
            </a:r>
          </a:p>
          <a:p>
            <a:pPr marR="13335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85750" algn="l"/>
              </a:tabLst>
              <a:defRPr/>
            </a:pPr>
            <a:r>
              <a:rPr lang="en-US" sz="2400" b="1" dirty="0"/>
              <a:t>Deliverables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Proposal File (.pdf): Project description.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GitHub Repository Link: Initialized with branch structure based on team roles</a:t>
            </a:r>
          </a:p>
        </p:txBody>
      </p:sp>
    </p:spTree>
    <p:extLst>
      <p:ext uri="{BB962C8B-B14F-4D97-AF65-F5344CB8AC3E}">
        <p14:creationId xmlns:p14="http://schemas.microsoft.com/office/powerpoint/2010/main" val="117092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2454C-E2FC-9F73-128D-A3E1841D5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52A3473-2D1C-009C-FB49-99C54CB9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0932C3-576A-83BA-1695-FB82CB5C3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9F553-57F1-65DC-727E-3E2EB9937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6" y="664394"/>
            <a:ext cx="11154104" cy="575433"/>
          </a:xfrm>
        </p:spPr>
        <p:txBody>
          <a:bodyPr>
            <a:noAutofit/>
          </a:bodyPr>
          <a:lstStyle/>
          <a:p>
            <a:r>
              <a:rPr lang="en-US" sz="3600" b="1" dirty="0"/>
              <a:t>Week 3-4: System Design &amp;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D1E1BA-3D79-12D5-2AFB-612D2B6E63E3}"/>
              </a:ext>
            </a:extLst>
          </p:cNvPr>
          <p:cNvSpPr txBox="1"/>
          <p:nvPr/>
        </p:nvSpPr>
        <p:spPr>
          <a:xfrm>
            <a:off x="275157" y="1484625"/>
            <a:ext cx="11681618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335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85750" algn="l"/>
              </a:tabLst>
              <a:defRPr/>
            </a:pPr>
            <a:r>
              <a:rPr lang="en-US" sz="2400" b="1" dirty="0"/>
              <a:t>Tasks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Analyze and design the system architecture, UI flow, and database schema.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UML Design: Use Case Diagram, Class Diagram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Entity-Relationship Diagram→ Defines database tables and relationships for EF Core.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UI/UX design showing how users interact with the system.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MVVM Pattern via repository pattern for data access→ Ensures scalable, maintainable software with clear separation of concerns.</a:t>
            </a:r>
          </a:p>
          <a:p>
            <a:pPr marR="13335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85750" algn="l"/>
              </a:tabLst>
              <a:defRPr/>
            </a:pPr>
            <a:r>
              <a:rPr lang="en-US" sz="2400" b="1" dirty="0"/>
              <a:t>Deliverables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Architecture presentation slides (include Use Case diagram)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GitHub repo containing design files 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Demo UI version (with mock data)</a:t>
            </a:r>
          </a:p>
        </p:txBody>
      </p:sp>
    </p:spTree>
    <p:extLst>
      <p:ext uri="{BB962C8B-B14F-4D97-AF65-F5344CB8AC3E}">
        <p14:creationId xmlns:p14="http://schemas.microsoft.com/office/powerpoint/2010/main" val="88205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EDB73-C0C6-A2FF-17DF-C5B01B1E9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B0EC449-DB63-A642-1F5A-FD731E17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5/6/2025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8D75881-AFA2-3555-0828-A266D2A0A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FF18717-9763-7BCB-4B0F-BD30E0063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6" y="664394"/>
            <a:ext cx="11154104" cy="575433"/>
          </a:xfrm>
        </p:spPr>
        <p:txBody>
          <a:bodyPr>
            <a:noAutofit/>
          </a:bodyPr>
          <a:lstStyle/>
          <a:p>
            <a:r>
              <a:rPr lang="en-US" sz="3600" b="1" dirty="0"/>
              <a:t>Week 5-8: Development, CI/CD, GenAI Integration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A1FF2C-69BC-A711-9763-74EB8F6FC7E9}"/>
              </a:ext>
            </a:extLst>
          </p:cNvPr>
          <p:cNvSpPr txBox="1"/>
          <p:nvPr/>
        </p:nvSpPr>
        <p:spPr>
          <a:xfrm>
            <a:off x="275157" y="1484625"/>
            <a:ext cx="11681618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3335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85750" algn="l"/>
              </a:tabLst>
              <a:defRPr/>
            </a:pPr>
            <a:r>
              <a:rPr lang="en-US" sz="2400" b="1" dirty="0"/>
              <a:t>Tasks </a:t>
            </a:r>
          </a:p>
          <a:p>
            <a:pPr marR="13335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85750" algn="l"/>
              </a:tabLst>
              <a:defRPr/>
            </a:pPr>
            <a:r>
              <a:rPr lang="en-US" sz="2000" dirty="0"/>
              <a:t>Implement the core application features: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OOP, Generic, Event, LINQ, WPF (CLO2, CLO3)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Database access using EF Core (CLO4)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Multithreading, Stream I/O (CLO5)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Integrate GenAI: code suggestions, test generation, documentation, data generation (CLO6)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Set up GitHub Actions to automate testing and building.</a:t>
            </a:r>
          </a:p>
          <a:p>
            <a:pPr marR="13335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tabLst>
                <a:tab pos="285750" algn="l"/>
              </a:tabLst>
              <a:defRPr/>
            </a:pPr>
            <a:r>
              <a:rPr lang="en-US" sz="2400" b="1" dirty="0"/>
              <a:t>Deliverables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Full GitHub repository with CI/CD pipeline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Feature demonstration video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000" dirty="0"/>
              <a:t>Progress slides</a:t>
            </a:r>
          </a:p>
        </p:txBody>
      </p:sp>
    </p:spTree>
    <p:extLst>
      <p:ext uri="{BB962C8B-B14F-4D97-AF65-F5344CB8AC3E}">
        <p14:creationId xmlns:p14="http://schemas.microsoft.com/office/powerpoint/2010/main" val="412554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3070</TotalTime>
  <Words>881</Words>
  <Application>Microsoft Office PowerPoint</Application>
  <PresentationFormat>Widescreen</PresentationFormat>
  <Paragraphs>170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GENAI &amp; Project-Based Learning</vt:lpstr>
      <vt:lpstr>Background </vt:lpstr>
      <vt:lpstr>Workflow</vt:lpstr>
      <vt:lpstr>Why Use GenAI in PBL?</vt:lpstr>
      <vt:lpstr>Project-Based Learning (PBL)</vt:lpstr>
      <vt:lpstr>Timeline &amp; Milestones:</vt:lpstr>
      <vt:lpstr>Week 1-2: Form Teams &amp; Propose Project Topic</vt:lpstr>
      <vt:lpstr>Week 3-4: System Design &amp; Architecture</vt:lpstr>
      <vt:lpstr>Week 5-8: Development, CI/CD, GenAI Integration</vt:lpstr>
      <vt:lpstr>Week 9-11: Final Demo &amp; Report</vt:lpstr>
      <vt:lpstr>Suggested Support Tools</vt:lpstr>
      <vt:lpstr>GitHub Project Board Template</vt:lpstr>
      <vt:lpstr>Checklist to Ensure GenAI is Embedded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Quang Le Thien Nhat</cp:lastModifiedBy>
  <cp:revision>497</cp:revision>
  <dcterms:created xsi:type="dcterms:W3CDTF">2021-01-25T08:25:31Z</dcterms:created>
  <dcterms:modified xsi:type="dcterms:W3CDTF">2025-05-06T11:16:35Z</dcterms:modified>
</cp:coreProperties>
</file>