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57" r:id="rId3"/>
    <p:sldId id="259" r:id="rId4"/>
    <p:sldId id="296" r:id="rId5"/>
    <p:sldId id="297" r:id="rId6"/>
    <p:sldId id="261" r:id="rId7"/>
    <p:sldId id="263" r:id="rId8"/>
    <p:sldId id="264" r:id="rId9"/>
    <p:sldId id="298" r:id="rId10"/>
    <p:sldId id="265" r:id="rId11"/>
    <p:sldId id="307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266" r:id="rId21"/>
  </p:sldIdLst>
  <p:sldSz cx="9144000" cy="5143500" type="screen16x9"/>
  <p:notesSz cx="6858000" cy="9144000"/>
  <p:embeddedFontLst>
    <p:embeddedFont>
      <p:font typeface="SimSun" panose="02010600030101010101" pitchFamily="2" charset="-122"/>
      <p:regular r:id="rId23"/>
    </p:embeddedFont>
    <p:embeddedFont>
      <p:font typeface="Tahoma" panose="020B0604030504040204" pitchFamily="34" charset="0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Barlow Light" panose="020B0604020202020204" charset="-93"/>
      <p:regular r:id="rId30"/>
      <p:bold r:id="rId31"/>
      <p:italic r:id="rId32"/>
      <p:boldItalic r:id="rId33"/>
    </p:embeddedFont>
    <p:embeddedFont>
      <p:font typeface="Barlow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44"/>
    <a:srgbClr val="004E8F"/>
    <a:srgbClr val="FF4093"/>
    <a:srgbClr val="AE6B3F"/>
    <a:srgbClr val="CC0000"/>
    <a:srgbClr val="004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1"/>
    <p:restoredTop sz="94694"/>
  </p:normalViewPr>
  <p:slideViewPr>
    <p:cSldViewPr snapToGrid="0" snapToObjects="1">
      <p:cViewPr varScale="1">
        <p:scale>
          <a:sx n="144" d="100"/>
          <a:sy n="144" d="100"/>
        </p:scale>
        <p:origin x="8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201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463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634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709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783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098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905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55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8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15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b2f7c811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b2f7c811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44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22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Chào mừng đến </a:t>
            </a:r>
            <a:r>
              <a:rPr lang="en" dirty="0" smtClean="0">
                <a:solidFill>
                  <a:schemeClr val="accent1"/>
                </a:solidFill>
              </a:rPr>
              <a:t>phần thuyết trình</a:t>
            </a:r>
            <a:r>
              <a:rPr lang="en" dirty="0" smtClean="0">
                <a:solidFill>
                  <a:schemeClr val="lt2"/>
                </a:solidFill>
              </a:rPr>
              <a:t> </a:t>
            </a:r>
            <a:br>
              <a:rPr lang="en" dirty="0" smtClean="0">
                <a:solidFill>
                  <a:schemeClr val="lt2"/>
                </a:solidFill>
              </a:rPr>
            </a:br>
            <a:r>
              <a:rPr lang="en" dirty="0" smtClean="0"/>
              <a:t>của chúng tôi 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060948" y="-588552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" name="Picture 3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183" y="120232"/>
            <a:ext cx="1202303" cy="432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43485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+mj-lt"/>
              </a:rPr>
              <a:t>TỔ CHỨC KINH DOANH</a:t>
            </a:r>
            <a:endParaRPr dirty="0">
              <a:latin typeface="+mj-lt"/>
            </a:endParaRPr>
          </a:p>
        </p:txBody>
      </p:sp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661169" y="1232300"/>
            <a:ext cx="4270080" cy="3765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80340" algn="just">
              <a:lnSpc>
                <a:spcPct val="150000"/>
              </a:lnSpc>
              <a:spcBef>
                <a:spcPts val="2100"/>
              </a:spcBef>
            </a:pPr>
            <a:r>
              <a:rPr lang="vi-VN" b="1" kern="1600" dirty="0">
                <a:solidFill>
                  <a:srgbClr val="AE6B3F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Doanh nghiệp sẽ được đăng ký dưới hình thức sau:</a:t>
            </a:r>
            <a:endParaRPr lang="en-US" sz="1200" b="1" kern="1600" dirty="0">
              <a:solidFill>
                <a:srgbClr val="AE6B3F"/>
              </a:solidFill>
              <a:latin typeface="+mj-lt"/>
              <a:ea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5300" y="1594810"/>
            <a:ext cx="16562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dirty="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Công ty cổ phần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1169" y="1989399"/>
            <a:ext cx="2590133" cy="3765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80340" algn="just">
              <a:lnSpc>
                <a:spcPct val="150000"/>
              </a:lnSpc>
              <a:spcBef>
                <a:spcPts val="2100"/>
              </a:spcBef>
            </a:pPr>
            <a:r>
              <a:rPr lang="vi-VN" b="1" kern="1600" dirty="0">
                <a:solidFill>
                  <a:srgbClr val="AE6B3F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Dự kiến tên doanh nghiệp </a:t>
            </a:r>
            <a:r>
              <a:rPr lang="vi-VN" b="1" kern="1600" dirty="0" smtClean="0">
                <a:solidFill>
                  <a:srgbClr val="AE6B3F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là:</a:t>
            </a:r>
            <a:endParaRPr lang="en-US" sz="1200" b="1" kern="1600" dirty="0">
              <a:solidFill>
                <a:srgbClr val="AE6B3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1507" y="2265097"/>
            <a:ext cx="222945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80340" algn="just">
              <a:lnSpc>
                <a:spcPct val="150000"/>
              </a:lnSpc>
              <a:spcBef>
                <a:spcPts val="2100"/>
              </a:spcBef>
            </a:pPr>
            <a:r>
              <a:rPr lang="vi-VN" kern="16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Công ty Cổ phần </a:t>
            </a:r>
            <a:r>
              <a:rPr lang="en-US" kern="16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Just Say</a:t>
            </a:r>
            <a:endParaRPr lang="en-US" sz="1200" b="1" kern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1169" y="2726469"/>
            <a:ext cx="2838598" cy="417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80340" algn="just">
              <a:lnSpc>
                <a:spcPct val="150000"/>
              </a:lnSpc>
              <a:spcBef>
                <a:spcPts val="2100"/>
              </a:spcBef>
            </a:pPr>
            <a:r>
              <a:rPr lang="vi-VN" sz="1600" b="1" kern="1600" dirty="0">
                <a:solidFill>
                  <a:srgbClr val="AE6B3F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Nhân sự doanh nghiệp gồm</a:t>
            </a:r>
            <a:r>
              <a:rPr lang="vi-VN" sz="1600" b="1" kern="1600" dirty="0" smtClean="0">
                <a:solidFill>
                  <a:srgbClr val="AE6B3F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b="1" kern="1600" dirty="0">
              <a:solidFill>
                <a:srgbClr val="AE6B3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5300" y="3251806"/>
            <a:ext cx="1391728" cy="12259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  <a:buSzPts val="1300"/>
            </a:pPr>
            <a:r>
              <a:rPr lang="en-US" kern="16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Khối</a:t>
            </a:r>
            <a:r>
              <a:rPr lang="en-US" kern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kinh</a:t>
            </a:r>
            <a:r>
              <a:rPr lang="en-US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kern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doanh</a:t>
            </a:r>
            <a:endParaRPr lang="vi-VN" kern="1600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71450" lvl="0" indent="-171450">
              <a:lnSpc>
                <a:spcPct val="150000"/>
              </a:lnSpc>
              <a:spcAft>
                <a:spcPts val="1000"/>
              </a:spcAft>
              <a:buSzPts val="1300"/>
              <a:buFont typeface="Arial" panose="020B0604020202020204" pitchFamily="34" charset="0"/>
              <a:buChar char="•"/>
            </a:pPr>
            <a:r>
              <a:rPr lang="vi-VN" sz="1200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Dự án</a:t>
            </a:r>
          </a:p>
          <a:p>
            <a:pPr marL="171450" lvl="0" indent="-171450">
              <a:lnSpc>
                <a:spcPct val="150000"/>
              </a:lnSpc>
              <a:spcAft>
                <a:spcPts val="1000"/>
              </a:spcAft>
              <a:buSzPts val="1300"/>
              <a:buFont typeface="Arial" panose="020B0604020202020204" pitchFamily="34" charset="0"/>
              <a:buChar char="•"/>
            </a:pPr>
            <a:r>
              <a:rPr lang="vi-VN" sz="1200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NV bán hàn</a:t>
            </a:r>
            <a:r>
              <a:rPr lang="en-US" sz="1200" kern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endParaRPr lang="en-US" sz="1200" kern="1600" dirty="0">
              <a:solidFill>
                <a:schemeClr val="tx1"/>
              </a:solidFill>
              <a:effectLst/>
              <a:latin typeface="Tahoma" panose="020B060403050404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1523" y="3246425"/>
            <a:ext cx="1415772" cy="12259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  <a:buSzPts val="1300"/>
            </a:pPr>
            <a:r>
              <a:rPr lang="en-US" kern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Khối</a:t>
            </a:r>
            <a:r>
              <a:rPr lang="vi-VN" kern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tài chính</a:t>
            </a:r>
          </a:p>
          <a:p>
            <a:pPr marL="171450" lvl="0" indent="-171450">
              <a:lnSpc>
                <a:spcPct val="150000"/>
              </a:lnSpc>
              <a:spcAft>
                <a:spcPts val="1000"/>
              </a:spcAft>
              <a:buSzPts val="1300"/>
              <a:buFont typeface="Arial" panose="020B0604020202020204" pitchFamily="34" charset="0"/>
              <a:buChar char="•"/>
            </a:pPr>
            <a:r>
              <a:rPr lang="vi-VN" sz="1200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Kế toán thu ngân</a:t>
            </a:r>
          </a:p>
          <a:p>
            <a:pPr marL="171450" lvl="0" indent="-171450">
              <a:lnSpc>
                <a:spcPct val="150000"/>
              </a:lnSpc>
              <a:spcAft>
                <a:spcPts val="1000"/>
              </a:spcAft>
              <a:buSzPts val="1300"/>
              <a:buFont typeface="Arial" panose="020B0604020202020204" pitchFamily="34" charset="0"/>
              <a:buChar char="•"/>
            </a:pPr>
            <a:r>
              <a:rPr lang="vi-VN" sz="1200" kern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Kế toán công nợ</a:t>
            </a:r>
            <a:endParaRPr lang="en-US" sz="1200" kern="1600" dirty="0">
              <a:solidFill>
                <a:schemeClr val="tx1"/>
              </a:solidFill>
              <a:effectLst/>
              <a:latin typeface="Tahoma" panose="020B060403050404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91790" y="3251806"/>
            <a:ext cx="2557110" cy="12259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  <a:buSzPts val="1300"/>
            </a:pPr>
            <a:r>
              <a:rPr lang="en-US" kern="16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Khối</a:t>
            </a:r>
            <a:r>
              <a:rPr lang="en-US" kern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marketing</a:t>
            </a:r>
          </a:p>
          <a:p>
            <a:pPr marL="171450" lvl="0" indent="-171450">
              <a:lnSpc>
                <a:spcPct val="150000"/>
              </a:lnSpc>
              <a:spcAft>
                <a:spcPts val="1000"/>
              </a:spcAft>
              <a:buSzPts val="1300"/>
              <a:buFont typeface="Arial" panose="020B0604020202020204" pitchFamily="34" charset="0"/>
              <a:buChar char="•"/>
            </a:pPr>
            <a:r>
              <a:rPr lang="vi-VN" sz="1200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NV marketing</a:t>
            </a:r>
          </a:p>
          <a:p>
            <a:pPr marL="171450" lvl="0" indent="-171450">
              <a:lnSpc>
                <a:spcPct val="150000"/>
              </a:lnSpc>
              <a:spcAft>
                <a:spcPts val="1000"/>
              </a:spcAft>
              <a:buSzPts val="1300"/>
              <a:buFont typeface="Arial" panose="020B0604020202020204" pitchFamily="34" charset="0"/>
              <a:buChar char="•"/>
            </a:pPr>
            <a:r>
              <a:rPr lang="vi-VN" sz="1200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NV nghiên cứu phát triển sản phẩm</a:t>
            </a:r>
            <a:endParaRPr lang="en-US" sz="1200" kern="1600" dirty="0">
              <a:solidFill>
                <a:schemeClr val="tx1"/>
              </a:solidFill>
              <a:effectLst/>
              <a:latin typeface="Tahoma" panose="020B060403050404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grpSp>
        <p:nvGrpSpPr>
          <p:cNvPr id="17" name="Grupo 18">
            <a:extLst>
              <a:ext uri="{FF2B5EF4-FFF2-40B4-BE49-F238E27FC236}">
                <a16:creationId xmlns:a16="http://schemas.microsoft.com/office/drawing/2014/main" id="{A693037F-A792-2F45-9478-74DFE3731C24}"/>
              </a:ext>
            </a:extLst>
          </p:cNvPr>
          <p:cNvGrpSpPr/>
          <p:nvPr/>
        </p:nvGrpSpPr>
        <p:grpSpPr>
          <a:xfrm>
            <a:off x="5929634" y="912444"/>
            <a:ext cx="2705355" cy="3482321"/>
            <a:chOff x="3998997" y="4088541"/>
            <a:chExt cx="531032" cy="683542"/>
          </a:xfrm>
        </p:grpSpPr>
        <p:sp>
          <p:nvSpPr>
            <p:cNvPr id="18" name="Google Shape;1218;p46"/>
            <p:cNvSpPr/>
            <p:nvPr/>
          </p:nvSpPr>
          <p:spPr>
            <a:xfrm>
              <a:off x="4219109" y="4263079"/>
              <a:ext cx="183842" cy="187662"/>
            </a:xfrm>
            <a:custGeom>
              <a:avLst/>
              <a:gdLst/>
              <a:ahLst/>
              <a:cxnLst/>
              <a:rect l="l" t="t" r="r" b="b"/>
              <a:pathLst>
                <a:path w="1838418" h="1876620" extrusionOk="0">
                  <a:moveTo>
                    <a:pt x="919209" y="108854"/>
                  </a:moveTo>
                  <a:cubicBezTo>
                    <a:pt x="453920" y="-162655"/>
                    <a:pt x="69261" y="91099"/>
                    <a:pt x="1206" y="677025"/>
                  </a:cubicBezTo>
                  <a:cubicBezTo>
                    <a:pt x="-10630" y="778378"/>
                    <a:pt x="66302" y="912283"/>
                    <a:pt x="160247" y="967029"/>
                  </a:cubicBezTo>
                  <a:lnTo>
                    <a:pt x="1678171" y="1853316"/>
                  </a:lnTo>
                  <a:cubicBezTo>
                    <a:pt x="1772116" y="1908062"/>
                    <a:pt x="1849048" y="1863673"/>
                    <a:pt x="1837213" y="1748264"/>
                  </a:cubicBezTo>
                  <a:cubicBezTo>
                    <a:pt x="1769157" y="1084658"/>
                    <a:pt x="1384499" y="380363"/>
                    <a:pt x="919209" y="108854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219;p46"/>
            <p:cNvSpPr/>
            <p:nvPr/>
          </p:nvSpPr>
          <p:spPr>
            <a:xfrm>
              <a:off x="4258319" y="4088541"/>
              <a:ext cx="104450" cy="158683"/>
            </a:xfrm>
            <a:custGeom>
              <a:avLst/>
              <a:gdLst/>
              <a:ahLst/>
              <a:cxnLst/>
              <a:rect l="l" t="t" r="r" b="b"/>
              <a:pathLst>
                <a:path w="1044496" h="1586832" extrusionOk="0">
                  <a:moveTo>
                    <a:pt x="1044497" y="1098586"/>
                  </a:moveTo>
                  <a:cubicBezTo>
                    <a:pt x="1044497" y="1503260"/>
                    <a:pt x="810743" y="1694130"/>
                    <a:pt x="522249" y="1525454"/>
                  </a:cubicBezTo>
                  <a:cubicBezTo>
                    <a:pt x="233754" y="1356778"/>
                    <a:pt x="0" y="892920"/>
                    <a:pt x="0" y="488246"/>
                  </a:cubicBezTo>
                  <a:cubicBezTo>
                    <a:pt x="0" y="83573"/>
                    <a:pt x="233754" y="-107297"/>
                    <a:pt x="522249" y="61378"/>
                  </a:cubicBezTo>
                  <a:cubicBezTo>
                    <a:pt x="810743" y="230054"/>
                    <a:pt x="1044497" y="693912"/>
                    <a:pt x="1044497" y="1098586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220;p46"/>
            <p:cNvSpPr/>
            <p:nvPr/>
          </p:nvSpPr>
          <p:spPr>
            <a:xfrm>
              <a:off x="4189312" y="4287277"/>
              <a:ext cx="183842" cy="187662"/>
            </a:xfrm>
            <a:custGeom>
              <a:avLst/>
              <a:gdLst/>
              <a:ahLst/>
              <a:cxnLst/>
              <a:rect l="l" t="t" r="r" b="b"/>
              <a:pathLst>
                <a:path w="1838418" h="1876619" extrusionOk="0">
                  <a:moveTo>
                    <a:pt x="919209" y="108854"/>
                  </a:moveTo>
                  <a:cubicBezTo>
                    <a:pt x="453920" y="-162655"/>
                    <a:pt x="69261" y="91098"/>
                    <a:pt x="1206" y="677025"/>
                  </a:cubicBezTo>
                  <a:cubicBezTo>
                    <a:pt x="-10630" y="778378"/>
                    <a:pt x="66302" y="912283"/>
                    <a:pt x="160247" y="967029"/>
                  </a:cubicBezTo>
                  <a:lnTo>
                    <a:pt x="1678171" y="1853316"/>
                  </a:lnTo>
                  <a:cubicBezTo>
                    <a:pt x="1772116" y="1908062"/>
                    <a:pt x="1849048" y="1863673"/>
                    <a:pt x="1837213" y="1748264"/>
                  </a:cubicBezTo>
                  <a:cubicBezTo>
                    <a:pt x="1769158" y="1084658"/>
                    <a:pt x="1383759" y="380363"/>
                    <a:pt x="919209" y="10885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221;p46"/>
            <p:cNvSpPr/>
            <p:nvPr/>
          </p:nvSpPr>
          <p:spPr>
            <a:xfrm>
              <a:off x="4228522" y="4112739"/>
              <a:ext cx="104450" cy="158683"/>
            </a:xfrm>
            <a:custGeom>
              <a:avLst/>
              <a:gdLst/>
              <a:ahLst/>
              <a:cxnLst/>
              <a:rect l="l" t="t" r="r" b="b"/>
              <a:pathLst>
                <a:path w="1044496" h="1586832" extrusionOk="0">
                  <a:moveTo>
                    <a:pt x="1044497" y="1098586"/>
                  </a:moveTo>
                  <a:cubicBezTo>
                    <a:pt x="1044497" y="1503260"/>
                    <a:pt x="810743" y="1694130"/>
                    <a:pt x="522248" y="1525454"/>
                  </a:cubicBezTo>
                  <a:cubicBezTo>
                    <a:pt x="233754" y="1356778"/>
                    <a:pt x="0" y="892920"/>
                    <a:pt x="0" y="488246"/>
                  </a:cubicBezTo>
                  <a:cubicBezTo>
                    <a:pt x="0" y="83573"/>
                    <a:pt x="233754" y="-107297"/>
                    <a:pt x="522248" y="61378"/>
                  </a:cubicBezTo>
                  <a:cubicBezTo>
                    <a:pt x="810743" y="230054"/>
                    <a:pt x="1044497" y="693912"/>
                    <a:pt x="1044497" y="109858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222;p46"/>
            <p:cNvSpPr/>
            <p:nvPr/>
          </p:nvSpPr>
          <p:spPr>
            <a:xfrm>
              <a:off x="4331632" y="4426130"/>
              <a:ext cx="131450" cy="144410"/>
            </a:xfrm>
            <a:custGeom>
              <a:avLst/>
              <a:gdLst/>
              <a:ahLst/>
              <a:cxnLst/>
              <a:rect l="l" t="t" r="r" b="b"/>
              <a:pathLst>
                <a:path w="1314498" h="1444101" extrusionOk="0">
                  <a:moveTo>
                    <a:pt x="1314498" y="759041"/>
                  </a:moveTo>
                  <a:lnTo>
                    <a:pt x="0" y="0"/>
                  </a:lnTo>
                  <a:lnTo>
                    <a:pt x="0" y="685060"/>
                  </a:lnTo>
                  <a:lnTo>
                    <a:pt x="1314498" y="1444101"/>
                  </a:lnTo>
                  <a:lnTo>
                    <a:pt x="1314498" y="75904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223;p46"/>
            <p:cNvSpPr/>
            <p:nvPr/>
          </p:nvSpPr>
          <p:spPr>
            <a:xfrm>
              <a:off x="4343359" y="4449097"/>
              <a:ext cx="14943" cy="22148"/>
            </a:xfrm>
            <a:custGeom>
              <a:avLst/>
              <a:gdLst/>
              <a:ahLst/>
              <a:cxnLst/>
              <a:rect l="l" t="t" r="r" b="b"/>
              <a:pathLst>
                <a:path w="149425" h="221480" extrusionOk="0">
                  <a:moveTo>
                    <a:pt x="149425" y="153649"/>
                  </a:moveTo>
                  <a:cubicBezTo>
                    <a:pt x="149425" y="209874"/>
                    <a:pt x="116138" y="236507"/>
                    <a:pt x="74713" y="212834"/>
                  </a:cubicBezTo>
                  <a:cubicBezTo>
                    <a:pt x="33288" y="189160"/>
                    <a:pt x="0" y="124057"/>
                    <a:pt x="0" y="67832"/>
                  </a:cubicBezTo>
                  <a:cubicBezTo>
                    <a:pt x="0" y="11606"/>
                    <a:pt x="33288" y="-15027"/>
                    <a:pt x="74713" y="8647"/>
                  </a:cubicBezTo>
                  <a:cubicBezTo>
                    <a:pt x="116138" y="32321"/>
                    <a:pt x="149425" y="97424"/>
                    <a:pt x="149425" y="1536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224;p46"/>
            <p:cNvSpPr/>
            <p:nvPr/>
          </p:nvSpPr>
          <p:spPr>
            <a:xfrm>
              <a:off x="4365116" y="4461985"/>
              <a:ext cx="39575" cy="31072"/>
            </a:xfrm>
            <a:custGeom>
              <a:avLst/>
              <a:gdLst/>
              <a:ahLst/>
              <a:cxnLst/>
              <a:rect l="l" t="t" r="r" b="b"/>
              <a:pathLst>
                <a:path w="395755" h="310718" extrusionOk="0">
                  <a:moveTo>
                    <a:pt x="740" y="0"/>
                  </a:moveTo>
                  <a:lnTo>
                    <a:pt x="395755" y="228600"/>
                  </a:lnTo>
                  <a:lnTo>
                    <a:pt x="395755" y="310719"/>
                  </a:lnTo>
                  <a:lnTo>
                    <a:pt x="0" y="82118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225;p46"/>
            <p:cNvSpPr/>
            <p:nvPr/>
          </p:nvSpPr>
          <p:spPr>
            <a:xfrm>
              <a:off x="4365190" y="4478436"/>
              <a:ext cx="84181" cy="56965"/>
            </a:xfrm>
            <a:custGeom>
              <a:avLst/>
              <a:gdLst/>
              <a:ahLst/>
              <a:cxnLst/>
              <a:rect l="l" t="t" r="r" b="b"/>
              <a:pathLst>
                <a:path w="841811" h="569650" extrusionOk="0">
                  <a:moveTo>
                    <a:pt x="0" y="0"/>
                  </a:moveTo>
                  <a:lnTo>
                    <a:pt x="841811" y="486053"/>
                  </a:lnTo>
                  <a:lnTo>
                    <a:pt x="841811" y="569651"/>
                  </a:lnTo>
                  <a:lnTo>
                    <a:pt x="0" y="83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226;p46"/>
            <p:cNvSpPr/>
            <p:nvPr/>
          </p:nvSpPr>
          <p:spPr>
            <a:xfrm>
              <a:off x="4065376" y="4347265"/>
              <a:ext cx="131450" cy="144410"/>
            </a:xfrm>
            <a:custGeom>
              <a:avLst/>
              <a:gdLst/>
              <a:ahLst/>
              <a:cxnLst/>
              <a:rect l="l" t="t" r="r" b="b"/>
              <a:pathLst>
                <a:path w="1314498" h="1444100" extrusionOk="0">
                  <a:moveTo>
                    <a:pt x="1314498" y="758301"/>
                  </a:moveTo>
                  <a:lnTo>
                    <a:pt x="0" y="0"/>
                  </a:lnTo>
                  <a:lnTo>
                    <a:pt x="0" y="685060"/>
                  </a:lnTo>
                  <a:lnTo>
                    <a:pt x="1314498" y="1444101"/>
                  </a:lnTo>
                  <a:lnTo>
                    <a:pt x="1314498" y="75830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227;p46"/>
            <p:cNvSpPr/>
            <p:nvPr/>
          </p:nvSpPr>
          <p:spPr>
            <a:xfrm>
              <a:off x="4077103" y="4370159"/>
              <a:ext cx="14943" cy="22148"/>
            </a:xfrm>
            <a:custGeom>
              <a:avLst/>
              <a:gdLst/>
              <a:ahLst/>
              <a:cxnLst/>
              <a:rect l="l" t="t" r="r" b="b"/>
              <a:pathLst>
                <a:path w="149425" h="221480" extrusionOk="0">
                  <a:moveTo>
                    <a:pt x="149425" y="153649"/>
                  </a:moveTo>
                  <a:cubicBezTo>
                    <a:pt x="149425" y="209874"/>
                    <a:pt x="116137" y="236507"/>
                    <a:pt x="74713" y="212834"/>
                  </a:cubicBezTo>
                  <a:cubicBezTo>
                    <a:pt x="33288" y="189160"/>
                    <a:pt x="0" y="124057"/>
                    <a:pt x="0" y="67832"/>
                  </a:cubicBezTo>
                  <a:cubicBezTo>
                    <a:pt x="0" y="11606"/>
                    <a:pt x="33288" y="-15027"/>
                    <a:pt x="74713" y="8647"/>
                  </a:cubicBezTo>
                  <a:cubicBezTo>
                    <a:pt x="116137" y="32321"/>
                    <a:pt x="149425" y="97424"/>
                    <a:pt x="149425" y="1536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228;p46"/>
            <p:cNvSpPr/>
            <p:nvPr/>
          </p:nvSpPr>
          <p:spPr>
            <a:xfrm>
              <a:off x="4098714" y="4383415"/>
              <a:ext cx="23819" cy="22120"/>
            </a:xfrm>
            <a:custGeom>
              <a:avLst/>
              <a:gdLst/>
              <a:ahLst/>
              <a:cxnLst/>
              <a:rect l="l" t="t" r="r" b="b"/>
              <a:pathLst>
                <a:path w="238192" h="221201" extrusionOk="0">
                  <a:moveTo>
                    <a:pt x="0" y="0"/>
                  </a:moveTo>
                  <a:lnTo>
                    <a:pt x="238193" y="137604"/>
                  </a:lnTo>
                  <a:lnTo>
                    <a:pt x="238193" y="221202"/>
                  </a:lnTo>
                  <a:lnTo>
                    <a:pt x="0" y="83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229;p46"/>
            <p:cNvSpPr/>
            <p:nvPr/>
          </p:nvSpPr>
          <p:spPr>
            <a:xfrm>
              <a:off x="4098935" y="4399867"/>
              <a:ext cx="84181" cy="56965"/>
            </a:xfrm>
            <a:custGeom>
              <a:avLst/>
              <a:gdLst/>
              <a:ahLst/>
              <a:cxnLst/>
              <a:rect l="l" t="t" r="r" b="b"/>
              <a:pathLst>
                <a:path w="841811" h="569650" extrusionOk="0">
                  <a:moveTo>
                    <a:pt x="0" y="0"/>
                  </a:moveTo>
                  <a:lnTo>
                    <a:pt x="841811" y="486052"/>
                  </a:lnTo>
                  <a:lnTo>
                    <a:pt x="841811" y="569651"/>
                  </a:lnTo>
                  <a:lnTo>
                    <a:pt x="0" y="83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230;p46"/>
            <p:cNvSpPr/>
            <p:nvPr/>
          </p:nvSpPr>
          <p:spPr>
            <a:xfrm>
              <a:off x="4280888" y="4498429"/>
              <a:ext cx="249141" cy="273654"/>
            </a:xfrm>
            <a:custGeom>
              <a:avLst/>
              <a:gdLst/>
              <a:ahLst/>
              <a:cxnLst/>
              <a:rect l="l" t="t" r="r" b="b"/>
              <a:pathLst>
                <a:path w="2491406" h="2736541" extrusionOk="0">
                  <a:moveTo>
                    <a:pt x="0" y="0"/>
                  </a:moveTo>
                  <a:lnTo>
                    <a:pt x="2490667" y="1438183"/>
                  </a:lnTo>
                  <a:lnTo>
                    <a:pt x="2491407" y="2736542"/>
                  </a:lnTo>
                  <a:lnTo>
                    <a:pt x="220439" y="1425606"/>
                  </a:lnTo>
                  <a:lnTo>
                    <a:pt x="740" y="149736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231;p46"/>
            <p:cNvSpPr/>
            <p:nvPr/>
          </p:nvSpPr>
          <p:spPr>
            <a:xfrm>
              <a:off x="4303162" y="4541843"/>
              <a:ext cx="28258" cy="42026"/>
            </a:xfrm>
            <a:custGeom>
              <a:avLst/>
              <a:gdLst/>
              <a:ahLst/>
              <a:cxnLst/>
              <a:rect l="l" t="t" r="r" b="b"/>
              <a:pathLst>
                <a:path w="282576" h="420256" extrusionOk="0">
                  <a:moveTo>
                    <a:pt x="282577" y="291876"/>
                  </a:moveTo>
                  <a:cubicBezTo>
                    <a:pt x="282577" y="399148"/>
                    <a:pt x="219700" y="448715"/>
                    <a:pt x="141288" y="403587"/>
                  </a:cubicBezTo>
                  <a:cubicBezTo>
                    <a:pt x="62877" y="358459"/>
                    <a:pt x="0" y="234912"/>
                    <a:pt x="0" y="128379"/>
                  </a:cubicBezTo>
                  <a:cubicBezTo>
                    <a:pt x="0" y="21108"/>
                    <a:pt x="62877" y="-28459"/>
                    <a:pt x="141288" y="16669"/>
                  </a:cubicBezTo>
                  <a:cubicBezTo>
                    <a:pt x="218960" y="61797"/>
                    <a:pt x="282577" y="185345"/>
                    <a:pt x="282577" y="2918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232;p46"/>
            <p:cNvSpPr/>
            <p:nvPr/>
          </p:nvSpPr>
          <p:spPr>
            <a:xfrm>
              <a:off x="4344760" y="4566818"/>
              <a:ext cx="54592" cy="42909"/>
            </a:xfrm>
            <a:custGeom>
              <a:avLst/>
              <a:gdLst/>
              <a:ahLst/>
              <a:cxnLst/>
              <a:rect l="l" t="t" r="r" b="b"/>
              <a:pathLst>
                <a:path w="545919" h="429087" extrusionOk="0">
                  <a:moveTo>
                    <a:pt x="0" y="0"/>
                  </a:moveTo>
                  <a:lnTo>
                    <a:pt x="545920" y="315157"/>
                  </a:lnTo>
                  <a:lnTo>
                    <a:pt x="545920" y="429087"/>
                  </a:lnTo>
                  <a:lnTo>
                    <a:pt x="0" y="113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233;p46"/>
            <p:cNvSpPr/>
            <p:nvPr/>
          </p:nvSpPr>
          <p:spPr>
            <a:xfrm>
              <a:off x="4344760" y="4589615"/>
              <a:ext cx="163036" cy="105496"/>
            </a:xfrm>
            <a:custGeom>
              <a:avLst/>
              <a:gdLst/>
              <a:ahLst/>
              <a:cxnLst/>
              <a:rect l="l" t="t" r="r" b="b"/>
              <a:pathLst>
                <a:path w="1630362" h="1054962" extrusionOk="0">
                  <a:moveTo>
                    <a:pt x="0" y="0"/>
                  </a:moveTo>
                  <a:lnTo>
                    <a:pt x="1630362" y="941033"/>
                  </a:lnTo>
                  <a:lnTo>
                    <a:pt x="1630362" y="1054963"/>
                  </a:lnTo>
                  <a:lnTo>
                    <a:pt x="0" y="113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234;p46"/>
            <p:cNvSpPr/>
            <p:nvPr/>
          </p:nvSpPr>
          <p:spPr>
            <a:xfrm>
              <a:off x="4344760" y="4612411"/>
              <a:ext cx="127455" cy="85004"/>
            </a:xfrm>
            <a:custGeom>
              <a:avLst/>
              <a:gdLst/>
              <a:ahLst/>
              <a:cxnLst/>
              <a:rect l="l" t="t" r="r" b="b"/>
              <a:pathLst>
                <a:path w="1274552" h="850037" extrusionOk="0">
                  <a:moveTo>
                    <a:pt x="0" y="0"/>
                  </a:moveTo>
                  <a:lnTo>
                    <a:pt x="1274553" y="736107"/>
                  </a:lnTo>
                  <a:lnTo>
                    <a:pt x="1274553" y="850037"/>
                  </a:lnTo>
                  <a:lnTo>
                    <a:pt x="0" y="113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235;p46"/>
            <p:cNvSpPr/>
            <p:nvPr/>
          </p:nvSpPr>
          <p:spPr>
            <a:xfrm>
              <a:off x="3998997" y="4392268"/>
              <a:ext cx="249141" cy="293481"/>
            </a:xfrm>
            <a:custGeom>
              <a:avLst/>
              <a:gdLst/>
              <a:ahLst/>
              <a:cxnLst/>
              <a:rect l="l" t="t" r="r" b="b"/>
              <a:pathLst>
                <a:path w="2491406" h="2934809" extrusionOk="0">
                  <a:moveTo>
                    <a:pt x="2490667" y="1437443"/>
                  </a:moveTo>
                  <a:lnTo>
                    <a:pt x="0" y="0"/>
                  </a:lnTo>
                  <a:lnTo>
                    <a:pt x="740" y="1298360"/>
                  </a:lnTo>
                  <a:lnTo>
                    <a:pt x="2271707" y="2609295"/>
                  </a:lnTo>
                  <a:lnTo>
                    <a:pt x="2491407" y="2934810"/>
                  </a:lnTo>
                  <a:lnTo>
                    <a:pt x="2490667" y="143744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236;p46"/>
            <p:cNvSpPr/>
            <p:nvPr/>
          </p:nvSpPr>
          <p:spPr>
            <a:xfrm>
              <a:off x="4196881" y="4537027"/>
              <a:ext cx="28258" cy="42035"/>
            </a:xfrm>
            <a:custGeom>
              <a:avLst/>
              <a:gdLst/>
              <a:ahLst/>
              <a:cxnLst/>
              <a:rect l="l" t="t" r="r" b="b"/>
              <a:pathLst>
                <a:path w="282576" h="420351" extrusionOk="0">
                  <a:moveTo>
                    <a:pt x="0" y="128590"/>
                  </a:moveTo>
                  <a:cubicBezTo>
                    <a:pt x="0" y="235862"/>
                    <a:pt x="63617" y="358670"/>
                    <a:pt x="141288" y="403798"/>
                  </a:cubicBezTo>
                  <a:cubicBezTo>
                    <a:pt x="219700" y="448926"/>
                    <a:pt x="282577" y="398619"/>
                    <a:pt x="282577" y="291348"/>
                  </a:cubicBezTo>
                  <a:cubicBezTo>
                    <a:pt x="282577" y="184076"/>
                    <a:pt x="218960" y="61268"/>
                    <a:pt x="141288" y="16140"/>
                  </a:cubicBezTo>
                  <a:cubicBezTo>
                    <a:pt x="63617" y="-28249"/>
                    <a:pt x="0" y="22058"/>
                    <a:pt x="0" y="1285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237;p46"/>
            <p:cNvSpPr/>
            <p:nvPr/>
          </p:nvSpPr>
          <p:spPr>
            <a:xfrm>
              <a:off x="4129027" y="4498872"/>
              <a:ext cx="54592" cy="42909"/>
            </a:xfrm>
            <a:custGeom>
              <a:avLst/>
              <a:gdLst/>
              <a:ahLst/>
              <a:cxnLst/>
              <a:rect l="l" t="t" r="r" b="b"/>
              <a:pathLst>
                <a:path w="545919" h="429087" extrusionOk="0">
                  <a:moveTo>
                    <a:pt x="545920" y="315157"/>
                  </a:moveTo>
                  <a:lnTo>
                    <a:pt x="0" y="0"/>
                  </a:lnTo>
                  <a:lnTo>
                    <a:pt x="0" y="113930"/>
                  </a:lnTo>
                  <a:lnTo>
                    <a:pt x="545920" y="429087"/>
                  </a:lnTo>
                  <a:lnTo>
                    <a:pt x="545920" y="315157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238;p46"/>
            <p:cNvSpPr/>
            <p:nvPr/>
          </p:nvSpPr>
          <p:spPr>
            <a:xfrm>
              <a:off x="4020976" y="4459181"/>
              <a:ext cx="163036" cy="105496"/>
            </a:xfrm>
            <a:custGeom>
              <a:avLst/>
              <a:gdLst/>
              <a:ahLst/>
              <a:cxnLst/>
              <a:rect l="l" t="t" r="r" b="b"/>
              <a:pathLst>
                <a:path w="1630362" h="1054963" extrusionOk="0">
                  <a:moveTo>
                    <a:pt x="1630362" y="941033"/>
                  </a:moveTo>
                  <a:lnTo>
                    <a:pt x="0" y="0"/>
                  </a:lnTo>
                  <a:lnTo>
                    <a:pt x="0" y="113930"/>
                  </a:lnTo>
                  <a:lnTo>
                    <a:pt x="1629623" y="1054963"/>
                  </a:lnTo>
                  <a:lnTo>
                    <a:pt x="1630362" y="94103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239;p46"/>
            <p:cNvSpPr/>
            <p:nvPr/>
          </p:nvSpPr>
          <p:spPr>
            <a:xfrm>
              <a:off x="4056452" y="4502413"/>
              <a:ext cx="127455" cy="85004"/>
            </a:xfrm>
            <a:custGeom>
              <a:avLst/>
              <a:gdLst/>
              <a:ahLst/>
              <a:cxnLst/>
              <a:rect l="l" t="t" r="r" b="b"/>
              <a:pathLst>
                <a:path w="1274552" h="850036" extrusionOk="0">
                  <a:moveTo>
                    <a:pt x="1274553" y="736107"/>
                  </a:moveTo>
                  <a:lnTo>
                    <a:pt x="0" y="0"/>
                  </a:lnTo>
                  <a:lnTo>
                    <a:pt x="0" y="113930"/>
                  </a:lnTo>
                  <a:lnTo>
                    <a:pt x="1274553" y="850037"/>
                  </a:lnTo>
                  <a:lnTo>
                    <a:pt x="1274553" y="736107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240;p46"/>
            <p:cNvSpPr/>
            <p:nvPr/>
          </p:nvSpPr>
          <p:spPr>
            <a:xfrm>
              <a:off x="4071572" y="4615136"/>
              <a:ext cx="61841" cy="84302"/>
            </a:xfrm>
            <a:custGeom>
              <a:avLst/>
              <a:gdLst/>
              <a:ahLst/>
              <a:cxnLst/>
              <a:rect l="l" t="t" r="r" b="b"/>
              <a:pathLst>
                <a:path w="618413" h="843022" extrusionOk="0">
                  <a:moveTo>
                    <a:pt x="309207" y="11147"/>
                  </a:moveTo>
                  <a:cubicBezTo>
                    <a:pt x="353590" y="36301"/>
                    <a:pt x="389097" y="98444"/>
                    <a:pt x="389097" y="150231"/>
                  </a:cubicBezTo>
                  <a:lnTo>
                    <a:pt x="389097" y="375872"/>
                  </a:lnTo>
                  <a:lnTo>
                    <a:pt x="538523" y="461689"/>
                  </a:lnTo>
                  <a:cubicBezTo>
                    <a:pt x="582906" y="486842"/>
                    <a:pt x="618413" y="548986"/>
                    <a:pt x="618413" y="600033"/>
                  </a:cubicBezTo>
                  <a:cubicBezTo>
                    <a:pt x="618413" y="651079"/>
                    <a:pt x="582906" y="671794"/>
                    <a:pt x="538523" y="646641"/>
                  </a:cubicBezTo>
                  <a:lnTo>
                    <a:pt x="389097" y="560083"/>
                  </a:lnTo>
                  <a:lnTo>
                    <a:pt x="389097" y="785724"/>
                  </a:lnTo>
                  <a:cubicBezTo>
                    <a:pt x="389097" y="836771"/>
                    <a:pt x="353590" y="857485"/>
                    <a:pt x="309207" y="832332"/>
                  </a:cubicBezTo>
                  <a:cubicBezTo>
                    <a:pt x="264823" y="807178"/>
                    <a:pt x="229316" y="745035"/>
                    <a:pt x="229316" y="693988"/>
                  </a:cubicBezTo>
                  <a:lnTo>
                    <a:pt x="229316" y="468347"/>
                  </a:lnTo>
                  <a:lnTo>
                    <a:pt x="79891" y="382530"/>
                  </a:lnTo>
                  <a:cubicBezTo>
                    <a:pt x="35507" y="357376"/>
                    <a:pt x="0" y="295233"/>
                    <a:pt x="0" y="244186"/>
                  </a:cubicBezTo>
                  <a:cubicBezTo>
                    <a:pt x="0" y="193139"/>
                    <a:pt x="35507" y="172425"/>
                    <a:pt x="79891" y="197579"/>
                  </a:cubicBezTo>
                  <a:lnTo>
                    <a:pt x="229316" y="283396"/>
                  </a:lnTo>
                  <a:lnTo>
                    <a:pt x="229316" y="57755"/>
                  </a:lnTo>
                  <a:cubicBezTo>
                    <a:pt x="228576" y="5969"/>
                    <a:pt x="264823" y="-14746"/>
                    <a:pt x="309207" y="1114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241;p46"/>
            <p:cNvSpPr/>
            <p:nvPr/>
          </p:nvSpPr>
          <p:spPr>
            <a:xfrm>
              <a:off x="4400670" y="4328010"/>
              <a:ext cx="44671" cy="95172"/>
            </a:xfrm>
            <a:custGeom>
              <a:avLst/>
              <a:gdLst/>
              <a:ahLst/>
              <a:cxnLst/>
              <a:rect l="l" t="t" r="r" b="b"/>
              <a:pathLst>
                <a:path w="446715" h="951723" extrusionOk="0">
                  <a:moveTo>
                    <a:pt x="222618" y="0"/>
                  </a:moveTo>
                  <a:lnTo>
                    <a:pt x="428263" y="403934"/>
                  </a:lnTo>
                  <a:cubicBezTo>
                    <a:pt x="456372" y="459419"/>
                    <a:pt x="451934" y="514905"/>
                    <a:pt x="417906" y="528222"/>
                  </a:cubicBezTo>
                  <a:cubicBezTo>
                    <a:pt x="383879" y="541538"/>
                    <a:pt x="333578" y="506767"/>
                    <a:pt x="305468" y="451282"/>
                  </a:cubicBezTo>
                  <a:lnTo>
                    <a:pt x="303248" y="446103"/>
                  </a:lnTo>
                  <a:lnTo>
                    <a:pt x="303248" y="894425"/>
                  </a:lnTo>
                  <a:cubicBezTo>
                    <a:pt x="303248" y="945472"/>
                    <a:pt x="267742" y="966186"/>
                    <a:pt x="223358" y="941033"/>
                  </a:cubicBezTo>
                  <a:cubicBezTo>
                    <a:pt x="178974" y="915140"/>
                    <a:pt x="143467" y="853736"/>
                    <a:pt x="143467" y="802689"/>
                  </a:cubicBezTo>
                  <a:lnTo>
                    <a:pt x="143467" y="354367"/>
                  </a:lnTo>
                  <a:lnTo>
                    <a:pt x="141248" y="356587"/>
                  </a:lnTo>
                  <a:cubicBezTo>
                    <a:pt x="113138" y="379521"/>
                    <a:pt x="62097" y="355847"/>
                    <a:pt x="28809" y="303320"/>
                  </a:cubicBezTo>
                  <a:cubicBezTo>
                    <a:pt x="-5218" y="250794"/>
                    <a:pt x="-9657" y="190130"/>
                    <a:pt x="18453" y="167196"/>
                  </a:cubicBezTo>
                  <a:lnTo>
                    <a:pt x="22261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242;p46"/>
            <p:cNvSpPr/>
            <p:nvPr/>
          </p:nvSpPr>
          <p:spPr>
            <a:xfrm>
              <a:off x="4215763" y="4371168"/>
              <a:ext cx="58364" cy="99356"/>
            </a:xfrm>
            <a:custGeom>
              <a:avLst/>
              <a:gdLst/>
              <a:ahLst/>
              <a:cxnLst/>
              <a:rect l="l" t="t" r="r" b="b"/>
              <a:pathLst>
                <a:path w="583645" h="993559" extrusionOk="0">
                  <a:moveTo>
                    <a:pt x="316604" y="289264"/>
                  </a:moveTo>
                  <a:lnTo>
                    <a:pt x="0" y="106532"/>
                  </a:lnTo>
                  <a:lnTo>
                    <a:pt x="0" y="0"/>
                  </a:lnTo>
                  <a:lnTo>
                    <a:pt x="316604" y="182732"/>
                  </a:lnTo>
                  <a:cubicBezTo>
                    <a:pt x="342495" y="197528"/>
                    <a:pt x="380221" y="227860"/>
                    <a:pt x="412029" y="274468"/>
                  </a:cubicBezTo>
                  <a:cubicBezTo>
                    <a:pt x="446796" y="324035"/>
                    <a:pt x="471207" y="386919"/>
                    <a:pt x="471207" y="454981"/>
                  </a:cubicBezTo>
                  <a:cubicBezTo>
                    <a:pt x="471207" y="530441"/>
                    <a:pt x="451974" y="573350"/>
                    <a:pt x="415728" y="585186"/>
                  </a:cubicBezTo>
                  <a:cubicBezTo>
                    <a:pt x="381700" y="596284"/>
                    <a:pt x="341015" y="577049"/>
                    <a:pt x="316604" y="562992"/>
                  </a:cubicBezTo>
                  <a:lnTo>
                    <a:pt x="186412" y="487532"/>
                  </a:lnTo>
                  <a:lnTo>
                    <a:pt x="185672" y="486792"/>
                  </a:lnTo>
                  <a:cubicBezTo>
                    <a:pt x="174576" y="480134"/>
                    <a:pt x="156823" y="473476"/>
                    <a:pt x="142768" y="477915"/>
                  </a:cubicBezTo>
                  <a:cubicBezTo>
                    <a:pt x="130932" y="481614"/>
                    <a:pt x="118357" y="492711"/>
                    <a:pt x="118357" y="534880"/>
                  </a:cubicBezTo>
                  <a:cubicBezTo>
                    <a:pt x="118357" y="577049"/>
                    <a:pt x="131672" y="602202"/>
                    <a:pt x="142028" y="617738"/>
                  </a:cubicBezTo>
                  <a:cubicBezTo>
                    <a:pt x="155343" y="636973"/>
                    <a:pt x="173096" y="650290"/>
                    <a:pt x="184192" y="656208"/>
                  </a:cubicBezTo>
                  <a:lnTo>
                    <a:pt x="185672" y="656948"/>
                  </a:lnTo>
                  <a:lnTo>
                    <a:pt x="583646" y="887027"/>
                  </a:lnTo>
                  <a:lnTo>
                    <a:pt x="583646" y="993559"/>
                  </a:lnTo>
                  <a:lnTo>
                    <a:pt x="187891" y="764959"/>
                  </a:lnTo>
                  <a:cubicBezTo>
                    <a:pt x="160521" y="750903"/>
                    <a:pt x="121315" y="720571"/>
                    <a:pt x="87288" y="673223"/>
                  </a:cubicBezTo>
                  <a:cubicBezTo>
                    <a:pt x="50302" y="620697"/>
                    <a:pt x="25151" y="554854"/>
                    <a:pt x="25151" y="481614"/>
                  </a:cubicBezTo>
                  <a:cubicBezTo>
                    <a:pt x="25151" y="408373"/>
                    <a:pt x="50302" y="371383"/>
                    <a:pt x="86548" y="361025"/>
                  </a:cubicBezTo>
                  <a:cubicBezTo>
                    <a:pt x="120576" y="351408"/>
                    <a:pt x="159781" y="365464"/>
                    <a:pt x="187152" y="381740"/>
                  </a:cubicBezTo>
                  <a:lnTo>
                    <a:pt x="315864" y="456460"/>
                  </a:lnTo>
                  <a:cubicBezTo>
                    <a:pt x="334358" y="467557"/>
                    <a:pt x="348412" y="471996"/>
                    <a:pt x="358029" y="469037"/>
                  </a:cubicBezTo>
                  <a:cubicBezTo>
                    <a:pt x="365426" y="466818"/>
                    <a:pt x="378741" y="456460"/>
                    <a:pt x="378741" y="402455"/>
                  </a:cubicBezTo>
                  <a:cubicBezTo>
                    <a:pt x="378741" y="366944"/>
                    <a:pt x="367645" y="344010"/>
                    <a:pt x="356549" y="329214"/>
                  </a:cubicBezTo>
                  <a:cubicBezTo>
                    <a:pt x="343974" y="309239"/>
                    <a:pt x="327700" y="295183"/>
                    <a:pt x="316604" y="28926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243;p46"/>
            <p:cNvSpPr/>
            <p:nvPr/>
          </p:nvSpPr>
          <p:spPr>
            <a:xfrm>
              <a:off x="4196660" y="4353602"/>
              <a:ext cx="25003" cy="37523"/>
            </a:xfrm>
            <a:custGeom>
              <a:avLst/>
              <a:gdLst/>
              <a:ahLst/>
              <a:cxnLst/>
              <a:rect l="l" t="t" r="r" b="b"/>
              <a:pathLst>
                <a:path w="250028" h="375233" extrusionOk="0">
                  <a:moveTo>
                    <a:pt x="250028" y="259748"/>
                  </a:moveTo>
                  <a:cubicBezTo>
                    <a:pt x="250028" y="355183"/>
                    <a:pt x="193809" y="400311"/>
                    <a:pt x="125014" y="361101"/>
                  </a:cubicBezTo>
                  <a:cubicBezTo>
                    <a:pt x="56219" y="321152"/>
                    <a:pt x="0" y="211661"/>
                    <a:pt x="0" y="115486"/>
                  </a:cubicBezTo>
                  <a:cubicBezTo>
                    <a:pt x="0" y="20051"/>
                    <a:pt x="56219" y="-25077"/>
                    <a:pt x="125014" y="14132"/>
                  </a:cubicBezTo>
                  <a:cubicBezTo>
                    <a:pt x="193809" y="54082"/>
                    <a:pt x="250028" y="164313"/>
                    <a:pt x="250028" y="2597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244;p46"/>
            <p:cNvSpPr/>
            <p:nvPr/>
          </p:nvSpPr>
          <p:spPr>
            <a:xfrm>
              <a:off x="4265252" y="4448034"/>
              <a:ext cx="25003" cy="37523"/>
            </a:xfrm>
            <a:custGeom>
              <a:avLst/>
              <a:gdLst/>
              <a:ahLst/>
              <a:cxnLst/>
              <a:rect l="l" t="t" r="r" b="b"/>
              <a:pathLst>
                <a:path w="250028" h="375233" extrusionOk="0">
                  <a:moveTo>
                    <a:pt x="250028" y="259748"/>
                  </a:moveTo>
                  <a:cubicBezTo>
                    <a:pt x="250028" y="355183"/>
                    <a:pt x="193809" y="400311"/>
                    <a:pt x="125014" y="361101"/>
                  </a:cubicBezTo>
                  <a:cubicBezTo>
                    <a:pt x="56219" y="321152"/>
                    <a:pt x="0" y="211660"/>
                    <a:pt x="0" y="115486"/>
                  </a:cubicBezTo>
                  <a:cubicBezTo>
                    <a:pt x="0" y="20051"/>
                    <a:pt x="56219" y="-25077"/>
                    <a:pt x="125014" y="14132"/>
                  </a:cubicBezTo>
                  <a:cubicBezTo>
                    <a:pt x="193809" y="54082"/>
                    <a:pt x="250028" y="164313"/>
                    <a:pt x="250028" y="2597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5" name="Picture 4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183" y="120232"/>
            <a:ext cx="1202303" cy="432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789039" y="912444"/>
            <a:ext cx="2742665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j-lt"/>
              </a:rPr>
              <a:t>SƠ ĐỒ TỔ CHỨC KINH DOANH</a:t>
            </a:r>
            <a:endParaRPr dirty="0">
              <a:latin typeface="+mj-lt"/>
            </a:endParaRPr>
          </a:p>
        </p:txBody>
      </p:sp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5" name="Picture 4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183" y="120232"/>
            <a:ext cx="1202303" cy="4322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ounded Rectangle 9"/>
          <p:cNvSpPr/>
          <p:nvPr/>
        </p:nvSpPr>
        <p:spPr>
          <a:xfrm>
            <a:off x="3902765" y="1308744"/>
            <a:ext cx="1333474" cy="351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GIÁM ĐỐC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89039" y="2087217"/>
            <a:ext cx="1333474" cy="351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 TÀI CHÍNH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490848" y="2087217"/>
            <a:ext cx="1333474" cy="351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 KINH DOANH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236239" y="2087217"/>
            <a:ext cx="1333474" cy="351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 NHÂN SỰ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938048" y="2087217"/>
            <a:ext cx="1333474" cy="351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 MARKETING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9039" y="2713382"/>
            <a:ext cx="1333474" cy="28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 KẾ TOÁN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89039" y="3206840"/>
            <a:ext cx="1333474" cy="28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 THU NGÂN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490848" y="2709881"/>
            <a:ext cx="1333474" cy="28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NV DỰ ÁN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490848" y="3203339"/>
            <a:ext cx="1333474" cy="28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 BÁN LẺ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490848" y="3696797"/>
            <a:ext cx="1333474" cy="28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NV BÁN SỈ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236239" y="2709881"/>
            <a:ext cx="1333474" cy="28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NHÂN SỰ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236239" y="3203339"/>
            <a:ext cx="1333474" cy="28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ĐÀO TỌA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938048" y="2716507"/>
            <a:ext cx="1333474" cy="28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NV MARKETING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2490848" y="3695678"/>
            <a:ext cx="1333474" cy="28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NV BÁN SỈ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236239" y="2722574"/>
            <a:ext cx="1333474" cy="28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 SỰ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236239" y="3216032"/>
            <a:ext cx="1333474" cy="28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ĐÀO TẠO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938048" y="2729200"/>
            <a:ext cx="1333474" cy="284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 MARKETING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938048" y="3203340"/>
            <a:ext cx="1333474" cy="41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 NGHIÊN CỨU PHÁT TRIỂN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Google Shape;274;p20"/>
          <p:cNvSpPr txBox="1">
            <a:spLocks/>
          </p:cNvSpPr>
          <p:nvPr/>
        </p:nvSpPr>
        <p:spPr>
          <a:xfrm>
            <a:off x="3902765" y="4432577"/>
            <a:ext cx="2082274" cy="25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vi-VN" sz="1400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</a:t>
            </a:r>
            <a:r>
              <a:rPr lang="en-US" sz="1400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TỔ CHỨC</a:t>
            </a:r>
            <a:endParaRPr lang="vi-VN" sz="14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Straight Arrow Connector 255"/>
          <p:cNvCxnSpPr>
            <a:stCxn id="10" idx="1"/>
            <a:endCxn id="47" idx="0"/>
          </p:cNvCxnSpPr>
          <p:nvPr/>
        </p:nvCxnSpPr>
        <p:spPr>
          <a:xfrm flipH="1">
            <a:off x="1455776" y="1484335"/>
            <a:ext cx="2446989" cy="60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10" idx="2"/>
            <a:endCxn id="50" idx="0"/>
          </p:cNvCxnSpPr>
          <p:nvPr/>
        </p:nvCxnSpPr>
        <p:spPr>
          <a:xfrm flipH="1">
            <a:off x="3157585" y="1659926"/>
            <a:ext cx="1411917" cy="42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stCxn id="10" idx="3"/>
            <a:endCxn id="52" idx="0"/>
          </p:cNvCxnSpPr>
          <p:nvPr/>
        </p:nvCxnSpPr>
        <p:spPr>
          <a:xfrm>
            <a:off x="5236239" y="1484335"/>
            <a:ext cx="2368546" cy="60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0" idx="2"/>
            <a:endCxn id="51" idx="0"/>
          </p:cNvCxnSpPr>
          <p:nvPr/>
        </p:nvCxnSpPr>
        <p:spPr>
          <a:xfrm>
            <a:off x="4569502" y="1659926"/>
            <a:ext cx="1333474" cy="42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47" idx="1"/>
          </p:cNvCxnSpPr>
          <p:nvPr/>
        </p:nvCxnSpPr>
        <p:spPr>
          <a:xfrm flipH="1">
            <a:off x="589722" y="2262808"/>
            <a:ext cx="199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589722" y="2262808"/>
            <a:ext cx="0" cy="1090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59" idx="1"/>
          </p:cNvCxnSpPr>
          <p:nvPr/>
        </p:nvCxnSpPr>
        <p:spPr>
          <a:xfrm flipV="1">
            <a:off x="589722" y="3349301"/>
            <a:ext cx="199317" cy="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13" idx="1"/>
          </p:cNvCxnSpPr>
          <p:nvPr/>
        </p:nvCxnSpPr>
        <p:spPr>
          <a:xfrm flipV="1">
            <a:off x="589722" y="2855843"/>
            <a:ext cx="199317" cy="1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0" idx="1"/>
          </p:cNvCxnSpPr>
          <p:nvPr/>
        </p:nvCxnSpPr>
        <p:spPr>
          <a:xfrm flipH="1">
            <a:off x="2325757" y="2262808"/>
            <a:ext cx="165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325757" y="2262808"/>
            <a:ext cx="0" cy="157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71" idx="1"/>
          </p:cNvCxnSpPr>
          <p:nvPr/>
        </p:nvCxnSpPr>
        <p:spPr>
          <a:xfrm>
            <a:off x="2325757" y="3838138"/>
            <a:ext cx="1650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63" idx="1"/>
          </p:cNvCxnSpPr>
          <p:nvPr/>
        </p:nvCxnSpPr>
        <p:spPr>
          <a:xfrm>
            <a:off x="2325757" y="3345799"/>
            <a:ext cx="1650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62" idx="1"/>
          </p:cNvCxnSpPr>
          <p:nvPr/>
        </p:nvCxnSpPr>
        <p:spPr>
          <a:xfrm>
            <a:off x="2325757" y="2852341"/>
            <a:ext cx="1650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stCxn id="51" idx="1"/>
          </p:cNvCxnSpPr>
          <p:nvPr/>
        </p:nvCxnSpPr>
        <p:spPr>
          <a:xfrm flipH="1">
            <a:off x="5035826" y="2262808"/>
            <a:ext cx="200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5035826" y="2262808"/>
            <a:ext cx="0" cy="1090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endCxn id="73" idx="1"/>
          </p:cNvCxnSpPr>
          <p:nvPr/>
        </p:nvCxnSpPr>
        <p:spPr>
          <a:xfrm>
            <a:off x="5035826" y="3353337"/>
            <a:ext cx="200413" cy="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>
            <a:endCxn id="72" idx="1"/>
          </p:cNvCxnSpPr>
          <p:nvPr/>
        </p:nvCxnSpPr>
        <p:spPr>
          <a:xfrm>
            <a:off x="5035826" y="2852341"/>
            <a:ext cx="200413" cy="1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/>
          <p:cNvCxnSpPr>
            <a:stCxn id="52" idx="1"/>
            <a:endCxn id="75" idx="1"/>
          </p:cNvCxnSpPr>
          <p:nvPr/>
        </p:nvCxnSpPr>
        <p:spPr>
          <a:xfrm rot="10800000" flipV="1">
            <a:off x="6938048" y="2262808"/>
            <a:ext cx="12700" cy="114985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endCxn id="74" idx="1"/>
          </p:cNvCxnSpPr>
          <p:nvPr/>
        </p:nvCxnSpPr>
        <p:spPr>
          <a:xfrm>
            <a:off x="6698974" y="2871660"/>
            <a:ext cx="239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95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46370" y="336341"/>
            <a:ext cx="3986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b="1" dirty="0" smtClean="0">
                <a:solidFill>
                  <a:srgbClr val="FF9E44"/>
                </a:solidFill>
                <a:latin typeface="+mj-lt"/>
                <a:ea typeface="Barlow Light"/>
                <a:cs typeface="Barlow Light"/>
                <a:sym typeface="Barlow Light"/>
              </a:rPr>
              <a:t>BẢNG PHÂN BỐ CÔNG VIỆC NHÂN SỰ</a:t>
            </a:r>
            <a:endParaRPr lang="vi-VN" sz="1600" b="1" dirty="0">
              <a:solidFill>
                <a:srgbClr val="FF9E44"/>
              </a:solidFill>
              <a:latin typeface="+mj-l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32" name="Picture 3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183" y="120232"/>
            <a:ext cx="1202303" cy="4322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06612"/>
              </p:ext>
            </p:extLst>
          </p:nvPr>
        </p:nvGraphicFramePr>
        <p:xfrm>
          <a:off x="831889" y="818572"/>
          <a:ext cx="7861510" cy="43819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74598">
                  <a:extLst>
                    <a:ext uri="{9D8B030D-6E8A-4147-A177-3AD203B41FA5}">
                      <a16:colId xmlns:a16="http://schemas.microsoft.com/office/drawing/2014/main" val="1852930925"/>
                    </a:ext>
                  </a:extLst>
                </a:gridCol>
                <a:gridCol w="2484783">
                  <a:extLst>
                    <a:ext uri="{9D8B030D-6E8A-4147-A177-3AD203B41FA5}">
                      <a16:colId xmlns:a16="http://schemas.microsoft.com/office/drawing/2014/main" val="1684700598"/>
                    </a:ext>
                  </a:extLst>
                </a:gridCol>
                <a:gridCol w="662608">
                  <a:extLst>
                    <a:ext uri="{9D8B030D-6E8A-4147-A177-3AD203B41FA5}">
                      <a16:colId xmlns:a16="http://schemas.microsoft.com/office/drawing/2014/main" val="3476548723"/>
                    </a:ext>
                  </a:extLst>
                </a:gridCol>
                <a:gridCol w="1767219">
                  <a:extLst>
                    <a:ext uri="{9D8B030D-6E8A-4147-A177-3AD203B41FA5}">
                      <a16:colId xmlns:a16="http://schemas.microsoft.com/office/drawing/2014/main" val="1163808"/>
                    </a:ext>
                  </a:extLst>
                </a:gridCol>
                <a:gridCol w="1572302">
                  <a:extLst>
                    <a:ext uri="{9D8B030D-6E8A-4147-A177-3AD203B41FA5}">
                      <a16:colId xmlns:a16="http://schemas.microsoft.com/office/drawing/2014/main" val="229445891"/>
                    </a:ext>
                  </a:extLst>
                </a:gridCol>
              </a:tblGrid>
              <a:tr h="547202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FF9E4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b="1" baseline="0" dirty="0" smtClean="0">
                          <a:solidFill>
                            <a:srgbClr val="FF9E4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rgbClr val="FF9E4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trí</a:t>
                      </a:r>
                      <a:endParaRPr lang="en-US" b="1" dirty="0">
                        <a:solidFill>
                          <a:srgbClr val="FF9E4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FF9E4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b="1" baseline="0" dirty="0" smtClean="0">
                          <a:solidFill>
                            <a:srgbClr val="FF9E4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rgbClr val="FF9E4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endParaRPr lang="en-US" b="1" dirty="0">
                        <a:solidFill>
                          <a:srgbClr val="FF9E4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FF9E4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b="1" dirty="0" smtClean="0">
                          <a:solidFill>
                            <a:srgbClr val="FF9E4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FF9E4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endParaRPr lang="en-US" b="1" dirty="0">
                        <a:solidFill>
                          <a:srgbClr val="FF9E4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FF9E4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Lương</a:t>
                      </a:r>
                      <a:r>
                        <a:rPr lang="en-US" b="1" baseline="0" dirty="0" smtClean="0">
                          <a:solidFill>
                            <a:srgbClr val="FF9E4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rgbClr val="FF9E4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tháng</a:t>
                      </a:r>
                      <a:endParaRPr lang="en-US" b="1" dirty="0">
                        <a:solidFill>
                          <a:srgbClr val="FF9E4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FF9E4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b="1" dirty="0" smtClean="0">
                          <a:solidFill>
                            <a:srgbClr val="FF9E4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FF9E4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lương</a:t>
                      </a:r>
                      <a:endParaRPr lang="en-US" b="1" dirty="0">
                        <a:solidFill>
                          <a:srgbClr val="FF9E4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218035"/>
                  </a:ext>
                </a:extLst>
              </a:tr>
              <a:tr h="604964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FF9E4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1100" b="1" baseline="0" dirty="0" smtClean="0">
                          <a:solidFill>
                            <a:srgbClr val="FF9E4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GIÁM ĐỐC</a:t>
                      </a:r>
                      <a:endParaRPr lang="en-US" sz="1100" b="1" dirty="0">
                        <a:solidFill>
                          <a:srgbClr val="FF9E4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vi-VN" sz="900" kern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Chịu toàn bộ trách nhiệm </a:t>
                      </a:r>
                      <a:r>
                        <a:rPr lang="vi-VN" sz="9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của </a:t>
                      </a:r>
                      <a:r>
                        <a:rPr lang="vi-VN" sz="900" kern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doanh nghiệp</a:t>
                      </a:r>
                      <a:endParaRPr lang="en-US" sz="9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vi-VN" sz="900" kern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Quyết định mọi thu chi của doanh nghiệp</a:t>
                      </a:r>
                      <a:endParaRPr lang="en-US" sz="9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vi-VN" sz="900" kern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Đưa ra các giải pháp nâng cao lợi nhuận</a:t>
                      </a:r>
                      <a:endParaRPr lang="en-US" sz="9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400" kern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10.000.000 VNĐ</a:t>
                      </a:r>
                      <a:endParaRPr lang="en-US" sz="13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400" kern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10.000.000 VNĐ</a:t>
                      </a:r>
                      <a:endParaRPr lang="en-US" sz="13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085662"/>
                  </a:ext>
                </a:extLst>
              </a:tr>
              <a:tr h="712751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FF9E4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 TÀI</a:t>
                      </a:r>
                      <a:r>
                        <a:rPr lang="en-US" sz="1100" b="1" baseline="0" dirty="0" smtClean="0">
                          <a:solidFill>
                            <a:srgbClr val="FF9E4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CHÍNH</a:t>
                      </a:r>
                      <a:endParaRPr lang="en-US" sz="1100" b="1" dirty="0">
                        <a:solidFill>
                          <a:srgbClr val="FF9E4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vi-VN" sz="900" b="0" i="0" u="none" strike="noStrike" kern="1600" spc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Quản lý việc thu - chi của công ty</a:t>
                      </a:r>
                      <a:endParaRPr lang="en-US" sz="900" b="0" u="none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vi-VN" sz="900" b="0" i="0" u="none" strike="noStrike" kern="1600" spc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Kiểm soát công nợ </a:t>
                      </a:r>
                      <a:endParaRPr lang="en-US" sz="900" b="0" i="0" u="none" strike="noStrike" kern="1600" spc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600" spc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900" b="0" i="0" u="none" strike="noStrike" kern="1600" spc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kern="1600" spc="0" baseline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cáo</a:t>
                      </a:r>
                      <a:r>
                        <a:rPr lang="en-US" sz="900" b="0" i="0" u="none" strike="noStrike" kern="1600" spc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kern="1600" spc="0" baseline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tài</a:t>
                      </a:r>
                      <a:r>
                        <a:rPr lang="en-US" sz="900" b="0" i="0" u="none" strike="noStrike" kern="1600" spc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kern="1600" spc="0" baseline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chính</a:t>
                      </a:r>
                      <a:endParaRPr lang="en-US" sz="900" b="0" i="0" u="none" strike="noStrike" kern="1600" spc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900" b="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vi-VN" sz="1400" kern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5.0</a:t>
                      </a:r>
                      <a:r>
                        <a:rPr lang="en-US" sz="1400" kern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00.000 VNĐ</a:t>
                      </a:r>
                      <a:endParaRPr lang="en-US" sz="13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vi-VN" sz="1400" kern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5.0</a:t>
                      </a:r>
                      <a:r>
                        <a:rPr lang="en-US" sz="1400" kern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00.000 VNĐ</a:t>
                      </a:r>
                      <a:endParaRPr lang="en-US" sz="13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43974"/>
                  </a:ext>
                </a:extLst>
              </a:tr>
              <a:tr h="547202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FF9E4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 KINH</a:t>
                      </a:r>
                      <a:r>
                        <a:rPr lang="en-US" sz="1100" b="1" baseline="0" dirty="0" smtClean="0">
                          <a:solidFill>
                            <a:srgbClr val="FF9E4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DOANH</a:t>
                      </a:r>
                      <a:endParaRPr lang="en-US" sz="1100" b="1" dirty="0">
                        <a:solidFill>
                          <a:srgbClr val="FF9E4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vi-VN" sz="900" b="0" i="0" u="none" strike="noStrike" kern="1600" spc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Quản lý tiến độ dự </a:t>
                      </a:r>
                      <a:r>
                        <a:rPr lang="vi-VN" sz="900" b="0" i="0" u="none" strike="noStrike" kern="1600" spc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án</a:t>
                      </a:r>
                      <a:endParaRPr lang="en-US" sz="900" b="0" i="0" u="none" strike="noStrike" kern="1600" spc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600" spc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900" b="0" i="0" u="none" strike="noStrike" kern="1600" spc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kern="1600" spc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900" b="0" i="0" u="none" strike="noStrike" kern="1600" spc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kern="1600" spc="0" baseline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bán</a:t>
                      </a:r>
                      <a:r>
                        <a:rPr lang="en-US" sz="900" b="0" i="0" u="none" strike="noStrike" kern="1600" spc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kern="1600" spc="0" baseline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sỉ-lẻ</a:t>
                      </a:r>
                      <a:endParaRPr lang="en-US" sz="900" b="0" u="none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vi-VN" sz="1400" kern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5.000.000 VNĐ</a:t>
                      </a:r>
                      <a:endParaRPr lang="en-US" sz="13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vi-VN" sz="1400" kern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5.000.000 VNĐ</a:t>
                      </a:r>
                      <a:endParaRPr lang="en-US" sz="13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541047"/>
                  </a:ext>
                </a:extLst>
              </a:tr>
              <a:tr h="547202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FF9E4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 NHÂN</a:t>
                      </a:r>
                      <a:r>
                        <a:rPr lang="en-US" sz="1100" b="1" baseline="0" dirty="0" smtClean="0">
                          <a:solidFill>
                            <a:srgbClr val="FF9E4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SỰ</a:t>
                      </a:r>
                      <a:endParaRPr lang="en-US" sz="1100" b="1" dirty="0">
                        <a:solidFill>
                          <a:srgbClr val="FF9E4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215900" lvl="0" indent="-171450" algn="l">
                        <a:lnSpc>
                          <a:spcPct val="150000"/>
                        </a:lnSpc>
                        <a:spcBef>
                          <a:spcPts val="54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559560" algn="r"/>
                          <a:tab pos="1691005" algn="ctr"/>
                          <a:tab pos="4743450" algn="ctr"/>
                          <a:tab pos="5415280" algn="r"/>
                        </a:tabLst>
                      </a:pPr>
                      <a:r>
                        <a:rPr lang="en-US" sz="900" b="0" i="0" u="none" strike="noStrike" kern="1600" spc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sz="900" b="0" i="0" u="none" strike="noStrike" kern="1600" spc="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900" b="0" i="0" u="none" strike="noStrike" kern="1600" spc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i="0" u="none" strike="noStrike" kern="1600" spc="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lí</a:t>
                      </a:r>
                      <a:r>
                        <a:rPr lang="en-US" sz="900" b="0" i="0" u="none" strike="noStrike" kern="1600" spc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i="0" u="none" strike="noStrike" kern="1600" spc="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900" b="0" i="0" u="none" strike="noStrike" kern="1600" spc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i="0" u="none" strike="noStrike" kern="1600" spc="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sự-dào</a:t>
                      </a:r>
                      <a:r>
                        <a:rPr lang="en-US" sz="900" b="0" i="0" u="none" strike="noStrike" kern="1600" spc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i="0" u="none" strike="noStrike" kern="1600" spc="0" baseline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tạo</a:t>
                      </a:r>
                      <a:endParaRPr lang="en-US" sz="900" b="0" i="0" u="none" strike="noStrike" kern="1600" spc="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vi-VN" sz="1400" kern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5.000.000 VNĐ</a:t>
                      </a:r>
                      <a:endParaRPr lang="en-US" sz="13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vi-VN" sz="1400" kern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5.000.000 VNĐ</a:t>
                      </a:r>
                      <a:endParaRPr lang="en-US" sz="13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946643"/>
                  </a:ext>
                </a:extLst>
              </a:tr>
              <a:tr h="547202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FF9E4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  <a:r>
                        <a:rPr lang="en-US" sz="1100" b="1" baseline="0" dirty="0" smtClean="0">
                          <a:solidFill>
                            <a:srgbClr val="FF9E4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MARKETING</a:t>
                      </a:r>
                      <a:endParaRPr lang="en-US" sz="1100" b="1" dirty="0">
                        <a:solidFill>
                          <a:srgbClr val="FF9E4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215900" lvl="0" indent="-342900" algn="l">
                        <a:lnSpc>
                          <a:spcPct val="150000"/>
                        </a:lnSpc>
                        <a:spcBef>
                          <a:spcPts val="540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1559560" algn="r"/>
                          <a:tab pos="1691005" algn="ctr"/>
                          <a:tab pos="4743450" algn="ctr"/>
                          <a:tab pos="5415280" algn="r"/>
                        </a:tabLst>
                      </a:pPr>
                      <a:r>
                        <a:rPr lang="en-US" sz="900" b="0" i="0" u="none" strike="noStrike" kern="1600" spc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900" b="0" i="0" u="none" strike="noStrike" kern="160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kern="1600" spc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lí</a:t>
                      </a:r>
                      <a:r>
                        <a:rPr lang="en-US" sz="900" b="0" i="0" u="none" strike="noStrike" kern="160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b="0" i="0" u="none" strike="noStrike" kern="1600" spc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marketing</a:t>
                      </a:r>
                      <a:endParaRPr lang="en-US" sz="700" b="0" u="none" kern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vi-VN" sz="1400" kern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5.000.000 VNĐ</a:t>
                      </a:r>
                      <a:endParaRPr lang="en-US" sz="13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vi-VN" sz="1400" kern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5.000.000 VNĐ</a:t>
                      </a:r>
                      <a:endParaRPr lang="en-US" sz="13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474214"/>
                  </a:ext>
                </a:extLst>
              </a:tr>
              <a:tr h="547202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FF9E4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100" b="1" baseline="0" dirty="0" smtClean="0">
                          <a:solidFill>
                            <a:srgbClr val="FF9E4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VIÊN</a:t>
                      </a:r>
                      <a:endParaRPr lang="en-US" sz="1100" b="1" dirty="0">
                        <a:solidFill>
                          <a:srgbClr val="FF9E4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HÀNG</a:t>
                      </a:r>
                      <a:endParaRPr lang="en-US" sz="9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400" kern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3.000.000 VND</a:t>
                      </a:r>
                      <a:endParaRPr lang="en-US" sz="13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400" kern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14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.000.000 </a:t>
                      </a:r>
                      <a:r>
                        <a:rPr lang="en-US" sz="1400" kern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VND</a:t>
                      </a:r>
                      <a:endParaRPr lang="en-US" sz="13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196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89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854766" y="540027"/>
            <a:ext cx="48301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vi-VN" sz="2000" b="1" dirty="0" smtClean="0">
                <a:solidFill>
                  <a:srgbClr val="FF9E44"/>
                </a:solidFill>
                <a:latin typeface="+mj-lt"/>
                <a:ea typeface="Barlow Light"/>
                <a:cs typeface="Barlow Light"/>
                <a:sym typeface="Barlow Light"/>
              </a:rPr>
              <a:t>Nghĩa vụ của doanh nghiệp </a:t>
            </a:r>
            <a:r>
              <a:rPr lang="vi-VN" sz="1200" b="1" dirty="0" smtClean="0">
                <a:solidFill>
                  <a:srgbClr val="FF9E44"/>
                </a:solidFill>
                <a:latin typeface="+mj-lt"/>
                <a:ea typeface="Barlow Light"/>
                <a:cs typeface="Barlow Light"/>
                <a:sym typeface="Barlow Light"/>
              </a:rPr>
              <a:t>(bảo hiểm , phụ cấp …):</a:t>
            </a:r>
            <a:endParaRPr lang="vi-VN" sz="2000" b="1" dirty="0">
              <a:solidFill>
                <a:srgbClr val="FF9E44"/>
              </a:solidFill>
              <a:latin typeface="+mj-lt"/>
              <a:ea typeface="Barlow Light"/>
              <a:cs typeface="Barlow Light"/>
              <a:sym typeface="Barlow Ligh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666192"/>
              </p:ext>
            </p:extLst>
          </p:nvPr>
        </p:nvGraphicFramePr>
        <p:xfrm>
          <a:off x="728868" y="1053549"/>
          <a:ext cx="7624746" cy="3848590"/>
        </p:xfrm>
        <a:graphic>
          <a:graphicData uri="http://schemas.openxmlformats.org/drawingml/2006/table">
            <a:tbl>
              <a:tblPr firstRow="1" firstCol="1" bandRow="1">
                <a:tableStyleId>{511C7EFF-B079-44CD-85B6-E6D3598932AC}</a:tableStyleId>
              </a:tblPr>
              <a:tblGrid>
                <a:gridCol w="823158">
                  <a:extLst>
                    <a:ext uri="{9D8B030D-6E8A-4147-A177-3AD203B41FA5}">
                      <a16:colId xmlns:a16="http://schemas.microsoft.com/office/drawing/2014/main" val="2041733813"/>
                    </a:ext>
                  </a:extLst>
                </a:gridCol>
                <a:gridCol w="1095020">
                  <a:extLst>
                    <a:ext uri="{9D8B030D-6E8A-4147-A177-3AD203B41FA5}">
                      <a16:colId xmlns:a16="http://schemas.microsoft.com/office/drawing/2014/main" val="2732538596"/>
                    </a:ext>
                  </a:extLst>
                </a:gridCol>
                <a:gridCol w="823158">
                  <a:extLst>
                    <a:ext uri="{9D8B030D-6E8A-4147-A177-3AD203B41FA5}">
                      <a16:colId xmlns:a16="http://schemas.microsoft.com/office/drawing/2014/main" val="3170090399"/>
                    </a:ext>
                  </a:extLst>
                </a:gridCol>
                <a:gridCol w="823158">
                  <a:extLst>
                    <a:ext uri="{9D8B030D-6E8A-4147-A177-3AD203B41FA5}">
                      <a16:colId xmlns:a16="http://schemas.microsoft.com/office/drawing/2014/main" val="1831344711"/>
                    </a:ext>
                  </a:extLst>
                </a:gridCol>
                <a:gridCol w="726802">
                  <a:extLst>
                    <a:ext uri="{9D8B030D-6E8A-4147-A177-3AD203B41FA5}">
                      <a16:colId xmlns:a16="http://schemas.microsoft.com/office/drawing/2014/main" val="925870307"/>
                    </a:ext>
                  </a:extLst>
                </a:gridCol>
                <a:gridCol w="864453">
                  <a:extLst>
                    <a:ext uri="{9D8B030D-6E8A-4147-A177-3AD203B41FA5}">
                      <a16:colId xmlns:a16="http://schemas.microsoft.com/office/drawing/2014/main" val="1449464705"/>
                    </a:ext>
                  </a:extLst>
                </a:gridCol>
                <a:gridCol w="996125">
                  <a:extLst>
                    <a:ext uri="{9D8B030D-6E8A-4147-A177-3AD203B41FA5}">
                      <a16:colId xmlns:a16="http://schemas.microsoft.com/office/drawing/2014/main" val="3505887976"/>
                    </a:ext>
                  </a:extLst>
                </a:gridCol>
                <a:gridCol w="736436">
                  <a:extLst>
                    <a:ext uri="{9D8B030D-6E8A-4147-A177-3AD203B41FA5}">
                      <a16:colId xmlns:a16="http://schemas.microsoft.com/office/drawing/2014/main" val="1151877604"/>
                    </a:ext>
                  </a:extLst>
                </a:gridCol>
                <a:gridCol w="736436">
                  <a:extLst>
                    <a:ext uri="{9D8B030D-6E8A-4147-A177-3AD203B41FA5}">
                      <a16:colId xmlns:a16="http://schemas.microsoft.com/office/drawing/2014/main" val="3443215841"/>
                    </a:ext>
                  </a:extLst>
                </a:gridCol>
              </a:tblGrid>
              <a:tr h="15614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0" dirty="0" err="1">
                          <a:solidFill>
                            <a:srgbClr val="FF409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sz="1050" b="1" kern="0" dirty="0">
                          <a:solidFill>
                            <a:srgbClr val="FF409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1" kern="0" dirty="0" err="1">
                          <a:solidFill>
                            <a:srgbClr val="FF409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050" b="1" kern="0" dirty="0">
                          <a:solidFill>
                            <a:srgbClr val="FF409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1" kern="0" dirty="0" err="1">
                          <a:solidFill>
                            <a:srgbClr val="FF409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US" sz="1100" b="1" kern="1600" dirty="0">
                        <a:solidFill>
                          <a:srgbClr val="FF4093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</a:t>
                      </a:r>
                      <a:r>
                        <a:rPr lang="en-US" sz="105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1" kern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lương</a:t>
                      </a:r>
                      <a:endParaRPr lang="en-US" sz="1100" b="1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</a:rPr>
                        <a:t>BHXH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SimSun" panose="02010600030101010101" pitchFamily="2" charset="-122"/>
                        </a:rPr>
                        <a:t>PHÍ</a:t>
                      </a:r>
                      <a:r>
                        <a:rPr lang="en-US" sz="1050" kern="0" baseline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SimSun" panose="02010600030101010101" pitchFamily="2" charset="-122"/>
                        </a:rPr>
                        <a:t> CÔNG ĐOÀN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</a:rPr>
                        <a:t>BHYT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</a:rPr>
                        <a:t>BHTN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933842"/>
                  </a:ext>
                </a:extLst>
              </a:tr>
              <a:tr h="1648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17.5%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8%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50" kern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1.50%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50" kern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547783"/>
                  </a:ext>
                </a:extLst>
              </a:tr>
              <a:tr h="593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400"/>
                        </a:spcBef>
                        <a:spcAft>
                          <a:spcPts val="0"/>
                        </a:spcAft>
                      </a:pPr>
                      <a:r>
                        <a:rPr lang="vi-VN" sz="1100" u="none" strike="noStrike" kern="160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Phan Kiều Phú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10.000.000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750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200.000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51873"/>
                  </a:ext>
                </a:extLst>
              </a:tr>
              <a:tr h="4818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400"/>
                        </a:spcBef>
                        <a:spcAft>
                          <a:spcPts val="0"/>
                        </a:spcAft>
                      </a:pPr>
                      <a:r>
                        <a:rPr lang="vi-VN" sz="1100" u="none" strike="noStrike" kern="160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Bá Phúc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5.000.000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875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326711"/>
                  </a:ext>
                </a:extLst>
              </a:tr>
              <a:tr h="593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400"/>
                        </a:spcBef>
                        <a:spcAft>
                          <a:spcPts val="0"/>
                        </a:spcAft>
                      </a:pPr>
                      <a:r>
                        <a:rPr lang="vi-VN" sz="1100" u="none" strike="noStrike" kern="160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Huy Hoàng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5.000.000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875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295126"/>
                  </a:ext>
                </a:extLst>
              </a:tr>
              <a:tr h="593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400"/>
                        </a:spcBef>
                        <a:spcAft>
                          <a:spcPts val="0"/>
                        </a:spcAft>
                      </a:pPr>
                      <a:r>
                        <a:rPr lang="vi-VN" sz="1100" u="none" strike="noStrike" kern="160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Công Thụ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5.000.000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875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36841"/>
                  </a:ext>
                </a:extLst>
              </a:tr>
              <a:tr h="593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400"/>
                        </a:spcBef>
                        <a:spcAft>
                          <a:spcPts val="0"/>
                        </a:spcAft>
                      </a:pPr>
                      <a:r>
                        <a:rPr lang="vi-VN" sz="1100" u="none" strike="noStrike" kern="160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Ngọc Linh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5.000.000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875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100.000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553982"/>
                  </a:ext>
                </a:extLst>
              </a:tr>
              <a:tr h="323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 viên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9.000.000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575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720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180.000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90.000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728961"/>
                  </a:ext>
                </a:extLst>
              </a:tr>
              <a:tr h="323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b="1" kern="0" dirty="0">
                          <a:solidFill>
                            <a:srgbClr val="FF409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cộng</a:t>
                      </a:r>
                      <a:endParaRPr lang="en-US" sz="1400" b="1" kern="1600" dirty="0">
                        <a:solidFill>
                          <a:srgbClr val="FF4093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825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780.000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390.000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</a:t>
                      </a:r>
                      <a:r>
                        <a:rPr lang="vi-VN" sz="1100" kern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40" marR="361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227204"/>
                  </a:ext>
                </a:extLst>
              </a:tr>
            </a:tbl>
          </a:graphicData>
        </a:graphic>
      </p:graphicFrame>
      <p:pic>
        <p:nvPicPr>
          <p:cNvPr id="28" name="Picture 2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183" y="120232"/>
            <a:ext cx="1202303" cy="432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303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>
            <a:extLst>
              <a:ext uri="{FF2B5EF4-FFF2-40B4-BE49-F238E27FC236}">
                <a16:creationId xmlns:a16="http://schemas.microsoft.com/office/drawing/2014/main" id="{C1C0CF39-E114-3949-A27F-1C46512C1BF9}"/>
              </a:ext>
            </a:extLst>
          </p:cNvPr>
          <p:cNvGrpSpPr/>
          <p:nvPr/>
        </p:nvGrpSpPr>
        <p:grpSpPr>
          <a:xfrm>
            <a:off x="6107038" y="1390711"/>
            <a:ext cx="2751879" cy="3225737"/>
            <a:chOff x="7017258" y="4131327"/>
            <a:chExt cx="583504" cy="683980"/>
          </a:xfrm>
        </p:grpSpPr>
        <p:sp>
          <p:nvSpPr>
            <p:cNvPr id="55" name="Google Shape;1160;p46">
              <a:extLst>
                <a:ext uri="{FF2B5EF4-FFF2-40B4-BE49-F238E27FC236}">
                  <a16:creationId xmlns:a16="http://schemas.microsoft.com/office/drawing/2014/main" id="{0B46D6C6-9873-6D47-AAD1-DB7F3E676FA1}"/>
                </a:ext>
              </a:extLst>
            </p:cNvPr>
            <p:cNvSpPr/>
            <p:nvPr/>
          </p:nvSpPr>
          <p:spPr>
            <a:xfrm>
              <a:off x="7315814" y="4178415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09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6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161;p46">
              <a:extLst>
                <a:ext uri="{FF2B5EF4-FFF2-40B4-BE49-F238E27FC236}">
                  <a16:creationId xmlns:a16="http://schemas.microsoft.com/office/drawing/2014/main" id="{DA490056-2149-524D-843B-0B23B4A63343}"/>
                </a:ext>
              </a:extLst>
            </p:cNvPr>
            <p:cNvSpPr/>
            <p:nvPr/>
          </p:nvSpPr>
          <p:spPr>
            <a:xfrm>
              <a:off x="7320563" y="4281056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162;p46">
              <a:extLst>
                <a:ext uri="{FF2B5EF4-FFF2-40B4-BE49-F238E27FC236}">
                  <a16:creationId xmlns:a16="http://schemas.microsoft.com/office/drawing/2014/main" id="{3C5EE54E-1191-F64D-B370-D9B5C3978D8F}"/>
                </a:ext>
              </a:extLst>
            </p:cNvPr>
            <p:cNvSpPr/>
            <p:nvPr/>
          </p:nvSpPr>
          <p:spPr>
            <a:xfrm>
              <a:off x="7077193" y="4326164"/>
              <a:ext cx="134029" cy="147278"/>
            </a:xfrm>
            <a:custGeom>
              <a:avLst/>
              <a:gdLst/>
              <a:ahLst/>
              <a:cxnLst/>
              <a:rect l="l" t="t" r="r" b="b"/>
              <a:pathLst>
                <a:path w="1340290" h="1472783" extrusionOk="0">
                  <a:moveTo>
                    <a:pt x="1340291" y="774135"/>
                  </a:moveTo>
                  <a:lnTo>
                    <a:pt x="0" y="0"/>
                  </a:lnTo>
                  <a:lnTo>
                    <a:pt x="0" y="698649"/>
                  </a:lnTo>
                  <a:lnTo>
                    <a:pt x="1340291" y="1472784"/>
                  </a:lnTo>
                  <a:lnTo>
                    <a:pt x="1340291" y="77413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63;p46">
              <a:extLst>
                <a:ext uri="{FF2B5EF4-FFF2-40B4-BE49-F238E27FC236}">
                  <a16:creationId xmlns:a16="http://schemas.microsoft.com/office/drawing/2014/main" id="{BA083FF7-428D-C24A-B881-36F5DB395AF1}"/>
                </a:ext>
              </a:extLst>
            </p:cNvPr>
            <p:cNvSpPr/>
            <p:nvPr/>
          </p:nvSpPr>
          <p:spPr>
            <a:xfrm>
              <a:off x="7089116" y="4349542"/>
              <a:ext cx="15249" cy="22656"/>
            </a:xfrm>
            <a:custGeom>
              <a:avLst/>
              <a:gdLst/>
              <a:ahLst/>
              <a:cxnLst/>
              <a:rect l="l" t="t" r="r" b="b"/>
              <a:pathLst>
                <a:path w="152488" h="226558" extrusionOk="0">
                  <a:moveTo>
                    <a:pt x="152488" y="157447"/>
                  </a:moveTo>
                  <a:cubicBezTo>
                    <a:pt x="152488" y="215266"/>
                    <a:pt x="118780" y="241767"/>
                    <a:pt x="76244" y="217675"/>
                  </a:cubicBezTo>
                  <a:cubicBezTo>
                    <a:pt x="34510" y="193584"/>
                    <a:pt x="0" y="126931"/>
                    <a:pt x="0" y="69112"/>
                  </a:cubicBezTo>
                  <a:cubicBezTo>
                    <a:pt x="0" y="11293"/>
                    <a:pt x="33708" y="-15208"/>
                    <a:pt x="76244" y="8884"/>
                  </a:cubicBezTo>
                  <a:cubicBezTo>
                    <a:pt x="118780" y="32975"/>
                    <a:pt x="152488" y="99628"/>
                    <a:pt x="152488" y="1574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164;p46">
              <a:extLst>
                <a:ext uri="{FF2B5EF4-FFF2-40B4-BE49-F238E27FC236}">
                  <a16:creationId xmlns:a16="http://schemas.microsoft.com/office/drawing/2014/main" id="{839367E8-6B3B-B741-86D0-942ABD040E64}"/>
                </a:ext>
              </a:extLst>
            </p:cNvPr>
            <p:cNvSpPr/>
            <p:nvPr/>
          </p:nvSpPr>
          <p:spPr>
            <a:xfrm>
              <a:off x="7111362" y="4360598"/>
              <a:ext cx="48876" cy="39108"/>
            </a:xfrm>
            <a:custGeom>
              <a:avLst/>
              <a:gdLst/>
              <a:ahLst/>
              <a:cxnLst/>
              <a:rect l="l" t="t" r="r" b="b"/>
              <a:pathLst>
                <a:path w="488764" h="391082" extrusionOk="0">
                  <a:moveTo>
                    <a:pt x="0" y="0"/>
                  </a:moveTo>
                  <a:lnTo>
                    <a:pt x="488765" y="281869"/>
                  </a:lnTo>
                  <a:lnTo>
                    <a:pt x="488765" y="391083"/>
                  </a:lnTo>
                  <a:lnTo>
                    <a:pt x="0" y="110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165;p46">
              <a:extLst>
                <a:ext uri="{FF2B5EF4-FFF2-40B4-BE49-F238E27FC236}">
                  <a16:creationId xmlns:a16="http://schemas.microsoft.com/office/drawing/2014/main" id="{A7B9A1FD-47D5-2949-A8F7-750BB12601C5}"/>
                </a:ext>
              </a:extLst>
            </p:cNvPr>
            <p:cNvSpPr/>
            <p:nvPr/>
          </p:nvSpPr>
          <p:spPr>
            <a:xfrm>
              <a:off x="7111442" y="4383982"/>
              <a:ext cx="85875" cy="60469"/>
            </a:xfrm>
            <a:custGeom>
              <a:avLst/>
              <a:gdLst/>
              <a:ahLst/>
              <a:cxnLst/>
              <a:rect l="l" t="t" r="r" b="b"/>
              <a:pathLst>
                <a:path w="858749" h="604692" extrusionOk="0">
                  <a:moveTo>
                    <a:pt x="0" y="0"/>
                  </a:moveTo>
                  <a:lnTo>
                    <a:pt x="858749" y="495479"/>
                  </a:lnTo>
                  <a:lnTo>
                    <a:pt x="858749" y="604692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166;p46">
              <a:extLst>
                <a:ext uri="{FF2B5EF4-FFF2-40B4-BE49-F238E27FC236}">
                  <a16:creationId xmlns:a16="http://schemas.microsoft.com/office/drawing/2014/main" id="{5FEC3C0A-4C02-A64E-9743-92B4501C194D}"/>
                </a:ext>
              </a:extLst>
            </p:cNvPr>
            <p:cNvSpPr/>
            <p:nvPr/>
          </p:nvSpPr>
          <p:spPr>
            <a:xfrm>
              <a:off x="7281165" y="4207564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10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7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167;p46">
              <a:extLst>
                <a:ext uri="{FF2B5EF4-FFF2-40B4-BE49-F238E27FC236}">
                  <a16:creationId xmlns:a16="http://schemas.microsoft.com/office/drawing/2014/main" id="{245CFDBC-B787-F140-A27C-8FE8AEB99F24}"/>
                </a:ext>
              </a:extLst>
            </p:cNvPr>
            <p:cNvSpPr/>
            <p:nvPr/>
          </p:nvSpPr>
          <p:spPr>
            <a:xfrm>
              <a:off x="7295649" y="4387505"/>
              <a:ext cx="120706" cy="80626"/>
            </a:xfrm>
            <a:custGeom>
              <a:avLst/>
              <a:gdLst/>
              <a:ahLst/>
              <a:cxnLst/>
              <a:rect l="l" t="t" r="r" b="b"/>
              <a:pathLst>
                <a:path w="1207064" h="806256" extrusionOk="0">
                  <a:moveTo>
                    <a:pt x="0" y="0"/>
                  </a:moveTo>
                  <a:lnTo>
                    <a:pt x="1207064" y="697043"/>
                  </a:lnTo>
                  <a:lnTo>
                    <a:pt x="1207064" y="806257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168;p46">
              <a:extLst>
                <a:ext uri="{FF2B5EF4-FFF2-40B4-BE49-F238E27FC236}">
                  <a16:creationId xmlns:a16="http://schemas.microsoft.com/office/drawing/2014/main" id="{68B13998-FD80-8345-BC29-F5B03C07C4E8}"/>
                </a:ext>
              </a:extLst>
            </p:cNvPr>
            <p:cNvSpPr/>
            <p:nvPr/>
          </p:nvSpPr>
          <p:spPr>
            <a:xfrm>
              <a:off x="7304051" y="4414012"/>
              <a:ext cx="103772" cy="70909"/>
            </a:xfrm>
            <a:custGeom>
              <a:avLst/>
              <a:gdLst/>
              <a:ahLst/>
              <a:cxnLst/>
              <a:rect l="l" t="t" r="r" b="b"/>
              <a:pathLst>
                <a:path w="1037722" h="709088" extrusionOk="0">
                  <a:moveTo>
                    <a:pt x="0" y="0"/>
                  </a:moveTo>
                  <a:lnTo>
                    <a:pt x="1037722" y="599874"/>
                  </a:lnTo>
                  <a:lnTo>
                    <a:pt x="1037722" y="709088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169;p46">
              <a:extLst>
                <a:ext uri="{FF2B5EF4-FFF2-40B4-BE49-F238E27FC236}">
                  <a16:creationId xmlns:a16="http://schemas.microsoft.com/office/drawing/2014/main" id="{551BFB32-2776-2F40-8765-7EFBDACFAF4D}"/>
                </a:ext>
              </a:extLst>
            </p:cNvPr>
            <p:cNvSpPr/>
            <p:nvPr/>
          </p:nvSpPr>
          <p:spPr>
            <a:xfrm>
              <a:off x="7242035" y="4420419"/>
              <a:ext cx="88684" cy="87371"/>
            </a:xfrm>
            <a:custGeom>
              <a:avLst/>
              <a:gdLst/>
              <a:ahLst/>
              <a:cxnLst/>
              <a:rect l="l" t="t" r="r" b="b"/>
              <a:pathLst>
                <a:path w="886839" h="873712" extrusionOk="0">
                  <a:moveTo>
                    <a:pt x="0" y="361370"/>
                  </a:moveTo>
                  <a:lnTo>
                    <a:pt x="0" y="0"/>
                  </a:lnTo>
                  <a:lnTo>
                    <a:pt x="886839" y="512342"/>
                  </a:lnTo>
                  <a:lnTo>
                    <a:pt x="886839" y="873712"/>
                  </a:lnTo>
                  <a:lnTo>
                    <a:pt x="0" y="3613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170;p46">
              <a:extLst>
                <a:ext uri="{FF2B5EF4-FFF2-40B4-BE49-F238E27FC236}">
                  <a16:creationId xmlns:a16="http://schemas.microsoft.com/office/drawing/2014/main" id="{94624E01-92BA-314D-8E1B-36A9576598AD}"/>
                </a:ext>
              </a:extLst>
            </p:cNvPr>
            <p:cNvSpPr/>
            <p:nvPr/>
          </p:nvSpPr>
          <p:spPr>
            <a:xfrm>
              <a:off x="7521147" y="4436256"/>
              <a:ext cx="79615" cy="187933"/>
            </a:xfrm>
            <a:custGeom>
              <a:avLst/>
              <a:gdLst/>
              <a:ahLst/>
              <a:cxnLst/>
              <a:rect l="l" t="t" r="r" b="b"/>
              <a:pathLst>
                <a:path w="796148" h="1879329" extrusionOk="0">
                  <a:moveTo>
                    <a:pt x="294543" y="125463"/>
                  </a:moveTo>
                  <a:cubicBezTo>
                    <a:pt x="225522" y="15446"/>
                    <a:pt x="130016" y="991"/>
                    <a:pt x="126003" y="188"/>
                  </a:cubicBezTo>
                  <a:cubicBezTo>
                    <a:pt x="116373" y="-1418"/>
                    <a:pt x="110754" y="7416"/>
                    <a:pt x="110754" y="20264"/>
                  </a:cubicBezTo>
                  <a:lnTo>
                    <a:pt x="110754" y="310967"/>
                  </a:lnTo>
                  <a:cubicBezTo>
                    <a:pt x="110754" y="409741"/>
                    <a:pt x="77046" y="473182"/>
                    <a:pt x="10433" y="500485"/>
                  </a:cubicBezTo>
                  <a:cubicBezTo>
                    <a:pt x="4013" y="502894"/>
                    <a:pt x="0" y="510122"/>
                    <a:pt x="0" y="519758"/>
                  </a:cubicBezTo>
                  <a:cubicBezTo>
                    <a:pt x="0" y="659488"/>
                    <a:pt x="2408" y="1259362"/>
                    <a:pt x="3210" y="1446472"/>
                  </a:cubicBezTo>
                  <a:cubicBezTo>
                    <a:pt x="3210" y="1477790"/>
                    <a:pt x="24879" y="1514731"/>
                    <a:pt x="51364" y="1529988"/>
                  </a:cubicBezTo>
                  <a:cubicBezTo>
                    <a:pt x="194222" y="1612702"/>
                    <a:pt x="604335" y="1849600"/>
                    <a:pt x="604335" y="1849600"/>
                  </a:cubicBezTo>
                  <a:cubicBezTo>
                    <a:pt x="713484" y="1913040"/>
                    <a:pt x="783308" y="1873691"/>
                    <a:pt x="795346" y="1743598"/>
                  </a:cubicBezTo>
                  <a:lnTo>
                    <a:pt x="796149" y="1167815"/>
                  </a:lnTo>
                  <a:cubicBezTo>
                    <a:pt x="796149" y="1080283"/>
                    <a:pt x="780900" y="990342"/>
                    <a:pt x="732746" y="915659"/>
                  </a:cubicBezTo>
                  <a:cubicBezTo>
                    <a:pt x="705458" y="873098"/>
                    <a:pt x="673355" y="840173"/>
                    <a:pt x="639648" y="820900"/>
                  </a:cubicBezTo>
                  <a:lnTo>
                    <a:pt x="359551" y="659488"/>
                  </a:lnTo>
                  <a:lnTo>
                    <a:pt x="359551" y="389665"/>
                  </a:lnTo>
                  <a:cubicBezTo>
                    <a:pt x="360353" y="283663"/>
                    <a:pt x="337882" y="195328"/>
                    <a:pt x="294543" y="1254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171;p46">
              <a:extLst>
                <a:ext uri="{FF2B5EF4-FFF2-40B4-BE49-F238E27FC236}">
                  <a16:creationId xmlns:a16="http://schemas.microsoft.com/office/drawing/2014/main" id="{10DE90FF-48AC-4A4F-88ED-74F8C32263B8}"/>
                </a:ext>
              </a:extLst>
            </p:cNvPr>
            <p:cNvSpPr/>
            <p:nvPr/>
          </p:nvSpPr>
          <p:spPr>
            <a:xfrm>
              <a:off x="7483777" y="4463342"/>
              <a:ext cx="31300" cy="120537"/>
            </a:xfrm>
            <a:custGeom>
              <a:avLst/>
              <a:gdLst/>
              <a:ahLst/>
              <a:cxnLst/>
              <a:rect l="l" t="t" r="r" b="b"/>
              <a:pathLst>
                <a:path w="313002" h="1205369" extrusionOk="0">
                  <a:moveTo>
                    <a:pt x="0" y="0"/>
                  </a:moveTo>
                  <a:lnTo>
                    <a:pt x="313002" y="180685"/>
                  </a:lnTo>
                  <a:lnTo>
                    <a:pt x="313002" y="1205370"/>
                  </a:lnTo>
                  <a:lnTo>
                    <a:pt x="0" y="1024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172;p46">
              <a:extLst>
                <a:ext uri="{FF2B5EF4-FFF2-40B4-BE49-F238E27FC236}">
                  <a16:creationId xmlns:a16="http://schemas.microsoft.com/office/drawing/2014/main" id="{E4318164-AB54-A341-AF90-6E36AA2C4788}"/>
                </a:ext>
              </a:extLst>
            </p:cNvPr>
            <p:cNvSpPr/>
            <p:nvPr/>
          </p:nvSpPr>
          <p:spPr>
            <a:xfrm>
              <a:off x="7017258" y="4131327"/>
              <a:ext cx="238925" cy="281547"/>
            </a:xfrm>
            <a:custGeom>
              <a:avLst/>
              <a:gdLst/>
              <a:ahLst/>
              <a:cxnLst/>
              <a:rect l="l" t="t" r="r" b="b"/>
              <a:pathLst>
                <a:path w="2389249" h="2815474" extrusionOk="0">
                  <a:moveTo>
                    <a:pt x="2388447" y="1379631"/>
                  </a:moveTo>
                  <a:lnTo>
                    <a:pt x="0" y="0"/>
                  </a:lnTo>
                  <a:lnTo>
                    <a:pt x="803" y="1245522"/>
                  </a:lnTo>
                  <a:lnTo>
                    <a:pt x="2178173" y="2503090"/>
                  </a:lnTo>
                  <a:lnTo>
                    <a:pt x="2389249" y="2815474"/>
                  </a:lnTo>
                  <a:lnTo>
                    <a:pt x="2388447" y="13796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173;p46">
              <a:extLst>
                <a:ext uri="{FF2B5EF4-FFF2-40B4-BE49-F238E27FC236}">
                  <a16:creationId xmlns:a16="http://schemas.microsoft.com/office/drawing/2014/main" id="{933A2D64-80DC-6746-9B59-2085AEAAEC6E}"/>
                </a:ext>
              </a:extLst>
            </p:cNvPr>
            <p:cNvSpPr/>
            <p:nvPr/>
          </p:nvSpPr>
          <p:spPr>
            <a:xfrm>
              <a:off x="7142010" y="4233590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523275" y="30194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523275" y="411159"/>
                  </a:lnTo>
                  <a:lnTo>
                    <a:pt x="523275" y="3019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174;p46">
              <a:extLst>
                <a:ext uri="{FF2B5EF4-FFF2-40B4-BE49-F238E27FC236}">
                  <a16:creationId xmlns:a16="http://schemas.microsoft.com/office/drawing/2014/main" id="{3F4E65C5-7F7E-0F4F-B2C6-80E93D82C7E8}"/>
                </a:ext>
              </a:extLst>
            </p:cNvPr>
            <p:cNvSpPr/>
            <p:nvPr/>
          </p:nvSpPr>
          <p:spPr>
            <a:xfrm>
              <a:off x="7064950" y="4210927"/>
              <a:ext cx="129615" cy="85765"/>
            </a:xfrm>
            <a:custGeom>
              <a:avLst/>
              <a:gdLst/>
              <a:ahLst/>
              <a:cxnLst/>
              <a:rect l="l" t="t" r="r" b="b"/>
              <a:pathLst>
                <a:path w="1296149" h="857651" extrusionOk="0">
                  <a:moveTo>
                    <a:pt x="1296150" y="748438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296150" y="857652"/>
                  </a:lnTo>
                  <a:lnTo>
                    <a:pt x="1296150" y="7484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175;p46">
              <a:extLst>
                <a:ext uri="{FF2B5EF4-FFF2-40B4-BE49-F238E27FC236}">
                  <a16:creationId xmlns:a16="http://schemas.microsoft.com/office/drawing/2014/main" id="{3EF8805A-AE6F-D343-BD55-33C408985582}"/>
                </a:ext>
              </a:extLst>
            </p:cNvPr>
            <p:cNvSpPr/>
            <p:nvPr/>
          </p:nvSpPr>
          <p:spPr>
            <a:xfrm>
              <a:off x="7038303" y="4217334"/>
              <a:ext cx="156340" cy="101264"/>
            </a:xfrm>
            <a:custGeom>
              <a:avLst/>
              <a:gdLst/>
              <a:ahLst/>
              <a:cxnLst/>
              <a:rect l="l" t="t" r="r" b="b"/>
              <a:pathLst>
                <a:path w="1563405" h="1012639" extrusionOk="0">
                  <a:moveTo>
                    <a:pt x="1563405" y="90342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563405" y="1012639"/>
                  </a:lnTo>
                  <a:lnTo>
                    <a:pt x="1563405" y="90342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176;p46">
              <a:extLst>
                <a:ext uri="{FF2B5EF4-FFF2-40B4-BE49-F238E27FC236}">
                  <a16:creationId xmlns:a16="http://schemas.microsoft.com/office/drawing/2014/main" id="{DB85EE08-57AA-304F-9281-620E4F00D77F}"/>
                </a:ext>
              </a:extLst>
            </p:cNvPr>
            <p:cNvSpPr/>
            <p:nvPr/>
          </p:nvSpPr>
          <p:spPr>
            <a:xfrm>
              <a:off x="7206986" y="4270200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0" y="123544"/>
                  </a:moveTo>
                  <a:cubicBezTo>
                    <a:pt x="0" y="226333"/>
                    <a:pt x="60995" y="344381"/>
                    <a:pt x="135634" y="387745"/>
                  </a:cubicBezTo>
                  <a:cubicBezTo>
                    <a:pt x="210273" y="431110"/>
                    <a:pt x="271268" y="382927"/>
                    <a:pt x="271268" y="280137"/>
                  </a:cubicBezTo>
                  <a:cubicBezTo>
                    <a:pt x="271268" y="177347"/>
                    <a:pt x="210273" y="59300"/>
                    <a:pt x="135634" y="15935"/>
                  </a:cubicBezTo>
                  <a:cubicBezTo>
                    <a:pt x="60995" y="-27429"/>
                    <a:pt x="0" y="20754"/>
                    <a:pt x="0" y="1235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177;p46">
              <a:extLst>
                <a:ext uri="{FF2B5EF4-FFF2-40B4-BE49-F238E27FC236}">
                  <a16:creationId xmlns:a16="http://schemas.microsoft.com/office/drawing/2014/main" id="{C5EFC99A-B8D7-484E-85C4-BC9519430A52}"/>
                </a:ext>
              </a:extLst>
            </p:cNvPr>
            <p:cNvSpPr/>
            <p:nvPr/>
          </p:nvSpPr>
          <p:spPr>
            <a:xfrm>
              <a:off x="7358065" y="4552792"/>
              <a:ext cx="238925" cy="262515"/>
            </a:xfrm>
            <a:custGeom>
              <a:avLst/>
              <a:gdLst/>
              <a:ahLst/>
              <a:cxnLst/>
              <a:rect l="l" t="t" r="r" b="b"/>
              <a:pathLst>
                <a:path w="2389248" h="2625152" extrusionOk="0">
                  <a:moveTo>
                    <a:pt x="0" y="0"/>
                  </a:moveTo>
                  <a:lnTo>
                    <a:pt x="2388447" y="1379630"/>
                  </a:lnTo>
                  <a:lnTo>
                    <a:pt x="2389249" y="2625153"/>
                  </a:lnTo>
                  <a:lnTo>
                    <a:pt x="211076" y="1367585"/>
                  </a:lnTo>
                  <a:lnTo>
                    <a:pt x="803" y="14366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99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178;p46">
              <a:extLst>
                <a:ext uri="{FF2B5EF4-FFF2-40B4-BE49-F238E27FC236}">
                  <a16:creationId xmlns:a16="http://schemas.microsoft.com/office/drawing/2014/main" id="{17F6C43F-8D1C-C94E-B682-D8A2B4723403}"/>
                </a:ext>
              </a:extLst>
            </p:cNvPr>
            <p:cNvSpPr/>
            <p:nvPr/>
          </p:nvSpPr>
          <p:spPr>
            <a:xfrm>
              <a:off x="7419281" y="4618458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0" y="0"/>
                  </a:moveTo>
                  <a:lnTo>
                    <a:pt x="523275" y="301945"/>
                  </a:lnTo>
                  <a:lnTo>
                    <a:pt x="523275" y="411159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179;p46">
              <a:extLst>
                <a:ext uri="{FF2B5EF4-FFF2-40B4-BE49-F238E27FC236}">
                  <a16:creationId xmlns:a16="http://schemas.microsoft.com/office/drawing/2014/main" id="{8239D188-FF10-B144-BBCA-B1C91E8B82D2}"/>
                </a:ext>
              </a:extLst>
            </p:cNvPr>
            <p:cNvSpPr/>
            <p:nvPr/>
          </p:nvSpPr>
          <p:spPr>
            <a:xfrm>
              <a:off x="7419281" y="4640240"/>
              <a:ext cx="94462" cy="65448"/>
            </a:xfrm>
            <a:custGeom>
              <a:avLst/>
              <a:gdLst/>
              <a:ahLst/>
              <a:cxnLst/>
              <a:rect l="l" t="t" r="r" b="b"/>
              <a:pathLst>
                <a:path w="944624" h="654481" extrusionOk="0">
                  <a:moveTo>
                    <a:pt x="0" y="0"/>
                  </a:moveTo>
                  <a:lnTo>
                    <a:pt x="944624" y="545267"/>
                  </a:lnTo>
                  <a:lnTo>
                    <a:pt x="944624" y="654481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180;p46">
              <a:extLst>
                <a:ext uri="{FF2B5EF4-FFF2-40B4-BE49-F238E27FC236}">
                  <a16:creationId xmlns:a16="http://schemas.microsoft.com/office/drawing/2014/main" id="{F103420C-D8B8-3B4C-BE84-631DD6D8C9B9}"/>
                </a:ext>
              </a:extLst>
            </p:cNvPr>
            <p:cNvSpPr/>
            <p:nvPr/>
          </p:nvSpPr>
          <p:spPr>
            <a:xfrm>
              <a:off x="7419281" y="4662102"/>
              <a:ext cx="122231" cy="81509"/>
            </a:xfrm>
            <a:custGeom>
              <a:avLst/>
              <a:gdLst/>
              <a:ahLst/>
              <a:cxnLst/>
              <a:rect l="l" t="t" r="r" b="b"/>
              <a:pathLst>
                <a:path w="1222313" h="815090" extrusionOk="0">
                  <a:moveTo>
                    <a:pt x="0" y="0"/>
                  </a:moveTo>
                  <a:lnTo>
                    <a:pt x="1222313" y="705876"/>
                  </a:lnTo>
                  <a:lnTo>
                    <a:pt x="1222313" y="815090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181;p46">
              <a:extLst>
                <a:ext uri="{FF2B5EF4-FFF2-40B4-BE49-F238E27FC236}">
                  <a16:creationId xmlns:a16="http://schemas.microsoft.com/office/drawing/2014/main" id="{13CE0265-F5AC-B742-9206-C9DA29FF50A9}"/>
                </a:ext>
              </a:extLst>
            </p:cNvPr>
            <p:cNvSpPr/>
            <p:nvPr/>
          </p:nvSpPr>
          <p:spPr>
            <a:xfrm>
              <a:off x="7379431" y="4594446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271268" y="280137"/>
                  </a:moveTo>
                  <a:cubicBezTo>
                    <a:pt x="271268" y="382927"/>
                    <a:pt x="210273" y="431109"/>
                    <a:pt x="135634" y="387745"/>
                  </a:cubicBezTo>
                  <a:cubicBezTo>
                    <a:pt x="60995" y="344381"/>
                    <a:pt x="0" y="226333"/>
                    <a:pt x="0" y="123544"/>
                  </a:cubicBezTo>
                  <a:cubicBezTo>
                    <a:pt x="0" y="20754"/>
                    <a:pt x="60995" y="-27429"/>
                    <a:pt x="135634" y="15935"/>
                  </a:cubicBezTo>
                  <a:cubicBezTo>
                    <a:pt x="210273" y="59300"/>
                    <a:pt x="270466" y="177348"/>
                    <a:pt x="271268" y="280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182;p46">
              <a:extLst>
                <a:ext uri="{FF2B5EF4-FFF2-40B4-BE49-F238E27FC236}">
                  <a16:creationId xmlns:a16="http://schemas.microsoft.com/office/drawing/2014/main" id="{D7467D72-ACF1-564E-9A83-E042225F0309}"/>
                </a:ext>
              </a:extLst>
            </p:cNvPr>
            <p:cNvSpPr/>
            <p:nvPr/>
          </p:nvSpPr>
          <p:spPr>
            <a:xfrm>
              <a:off x="7242195" y="4530298"/>
              <a:ext cx="67095" cy="91494"/>
            </a:xfrm>
            <a:custGeom>
              <a:avLst/>
              <a:gdLst/>
              <a:ahLst/>
              <a:cxnLst/>
              <a:rect l="l" t="t" r="r" b="b"/>
              <a:pathLst>
                <a:path w="670948" h="914939" extrusionOk="0">
                  <a:moveTo>
                    <a:pt x="335474" y="11956"/>
                  </a:moveTo>
                  <a:cubicBezTo>
                    <a:pt x="383628" y="39259"/>
                    <a:pt x="422152" y="106715"/>
                    <a:pt x="422152" y="162125"/>
                  </a:cubicBezTo>
                  <a:lnTo>
                    <a:pt x="422152" y="407054"/>
                  </a:lnTo>
                  <a:lnTo>
                    <a:pt x="584270" y="500207"/>
                  </a:lnTo>
                  <a:cubicBezTo>
                    <a:pt x="632425" y="527511"/>
                    <a:pt x="670948" y="594966"/>
                    <a:pt x="670948" y="650376"/>
                  </a:cubicBezTo>
                  <a:cubicBezTo>
                    <a:pt x="670948" y="705786"/>
                    <a:pt x="632425" y="728272"/>
                    <a:pt x="584270" y="700968"/>
                  </a:cubicBezTo>
                  <a:lnTo>
                    <a:pt x="422152" y="607815"/>
                  </a:lnTo>
                  <a:lnTo>
                    <a:pt x="422152" y="852744"/>
                  </a:lnTo>
                  <a:cubicBezTo>
                    <a:pt x="422152" y="908153"/>
                    <a:pt x="383628" y="930639"/>
                    <a:pt x="335474" y="903335"/>
                  </a:cubicBezTo>
                  <a:cubicBezTo>
                    <a:pt x="287320" y="876032"/>
                    <a:pt x="248797" y="808576"/>
                    <a:pt x="248797" y="753166"/>
                  </a:cubicBezTo>
                  <a:lnTo>
                    <a:pt x="248797" y="508237"/>
                  </a:lnTo>
                  <a:lnTo>
                    <a:pt x="86677" y="415084"/>
                  </a:lnTo>
                  <a:cubicBezTo>
                    <a:pt x="38523" y="387781"/>
                    <a:pt x="0" y="320325"/>
                    <a:pt x="0" y="264915"/>
                  </a:cubicBezTo>
                  <a:cubicBezTo>
                    <a:pt x="0" y="209505"/>
                    <a:pt x="38523" y="187020"/>
                    <a:pt x="86677" y="214323"/>
                  </a:cubicBezTo>
                  <a:lnTo>
                    <a:pt x="248797" y="307476"/>
                  </a:lnTo>
                  <a:lnTo>
                    <a:pt x="248797" y="62548"/>
                  </a:lnTo>
                  <a:cubicBezTo>
                    <a:pt x="247994" y="7138"/>
                    <a:pt x="287320" y="-16151"/>
                    <a:pt x="335474" y="119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183;p46">
              <a:extLst>
                <a:ext uri="{FF2B5EF4-FFF2-40B4-BE49-F238E27FC236}">
                  <a16:creationId xmlns:a16="http://schemas.microsoft.com/office/drawing/2014/main" id="{0823111E-A1B1-8046-B70A-000E2CE8F7DD}"/>
                </a:ext>
              </a:extLst>
            </p:cNvPr>
            <p:cNvSpPr/>
            <p:nvPr/>
          </p:nvSpPr>
          <p:spPr>
            <a:xfrm>
              <a:off x="7304559" y="4297072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600" y="395479"/>
            <a:ext cx="2981204" cy="466151"/>
          </a:xfrm>
        </p:spPr>
        <p:txBody>
          <a:bodyPr/>
          <a:lstStyle/>
          <a:p>
            <a:r>
              <a:rPr lang="vi-VN" sz="2000" dirty="0" smtClean="0">
                <a:latin typeface="+mj-lt"/>
              </a:rPr>
              <a:t>TÀI SẢN CỐ ĐỊNH</a:t>
            </a:r>
            <a:endParaRPr lang="en-US" sz="2000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051628"/>
              </p:ext>
            </p:extLst>
          </p:nvPr>
        </p:nvGraphicFramePr>
        <p:xfrm>
          <a:off x="870409" y="1172386"/>
          <a:ext cx="5392112" cy="1647174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2324257">
                  <a:extLst>
                    <a:ext uri="{9D8B030D-6E8A-4147-A177-3AD203B41FA5}">
                      <a16:colId xmlns:a16="http://schemas.microsoft.com/office/drawing/2014/main" val="2643901484"/>
                    </a:ext>
                  </a:extLst>
                </a:gridCol>
                <a:gridCol w="616686">
                  <a:extLst>
                    <a:ext uri="{9D8B030D-6E8A-4147-A177-3AD203B41FA5}">
                      <a16:colId xmlns:a16="http://schemas.microsoft.com/office/drawing/2014/main" val="1450696531"/>
                    </a:ext>
                  </a:extLst>
                </a:gridCol>
                <a:gridCol w="1145109">
                  <a:extLst>
                    <a:ext uri="{9D8B030D-6E8A-4147-A177-3AD203B41FA5}">
                      <a16:colId xmlns:a16="http://schemas.microsoft.com/office/drawing/2014/main" val="3478301451"/>
                    </a:ext>
                  </a:extLst>
                </a:gridCol>
                <a:gridCol w="1306060">
                  <a:extLst>
                    <a:ext uri="{9D8B030D-6E8A-4147-A177-3AD203B41FA5}">
                      <a16:colId xmlns:a16="http://schemas.microsoft.com/office/drawing/2014/main" val="2283969497"/>
                    </a:ext>
                  </a:extLst>
                </a:gridCol>
              </a:tblGrid>
              <a:tr h="2810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>
                          <a:effectLst/>
                          <a:latin typeface="+mj-lt"/>
                        </a:rPr>
                        <a:t>Chi tiết</a:t>
                      </a:r>
                      <a:endParaRPr lang="en-US" sz="1100" kern="1600" dirty="0">
                        <a:solidFill>
                          <a:srgbClr val="FF4093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>
                          <a:effectLst/>
                          <a:latin typeface="+mj-lt"/>
                        </a:rPr>
                        <a:t>SL cần</a:t>
                      </a:r>
                      <a:endParaRPr lang="en-US" sz="1100" kern="1600" dirty="0">
                        <a:solidFill>
                          <a:srgbClr val="FF4093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>
                          <a:effectLst/>
                          <a:latin typeface="+mj-lt"/>
                        </a:rPr>
                        <a:t>Đơn giá</a:t>
                      </a:r>
                      <a:endParaRPr lang="en-US" sz="1100" kern="1600" dirty="0">
                        <a:solidFill>
                          <a:srgbClr val="FF4093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>
                          <a:effectLst/>
                          <a:latin typeface="+mj-lt"/>
                        </a:rPr>
                        <a:t>Tổng giá trị (đồng)</a:t>
                      </a:r>
                      <a:endParaRPr lang="en-US" sz="1100" kern="1600" dirty="0">
                        <a:solidFill>
                          <a:srgbClr val="FF4093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 anchor="ctr"/>
                </a:tc>
                <a:extLst>
                  <a:ext uri="{0D108BD9-81ED-4DB2-BD59-A6C34878D82A}">
                    <a16:rowId xmlns:a16="http://schemas.microsoft.com/office/drawing/2014/main" val="3662925455"/>
                  </a:ext>
                </a:extLst>
              </a:tr>
              <a:tr h="149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>
                          <a:effectLst/>
                          <a:latin typeface="+mj-lt"/>
                        </a:rPr>
                        <a:t>Máy photocoppy</a:t>
                      </a:r>
                      <a:r>
                        <a:rPr lang="en-US" sz="1100" kern="1600" dirty="0">
                          <a:effectLst/>
                          <a:latin typeface="+mj-lt"/>
                        </a:rPr>
                        <a:t> + in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>
                          <a:effectLst/>
                          <a:latin typeface="+mj-lt"/>
                        </a:rPr>
                        <a:t>1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>
                          <a:effectLst/>
                          <a:latin typeface="+mj-lt"/>
                        </a:rPr>
                        <a:t>5</a:t>
                      </a:r>
                      <a:r>
                        <a:rPr lang="en-US" sz="1100" kern="1600">
                          <a:effectLst/>
                          <a:latin typeface="+mj-lt"/>
                        </a:rPr>
                        <a:t>.</a:t>
                      </a:r>
                      <a:r>
                        <a:rPr lang="vi-VN" sz="1100" kern="1600">
                          <a:effectLst/>
                          <a:latin typeface="+mj-lt"/>
                        </a:rPr>
                        <a:t>000</a:t>
                      </a:r>
                      <a:r>
                        <a:rPr lang="en-US" sz="1100" kern="1600">
                          <a:effectLst/>
                          <a:latin typeface="+mj-lt"/>
                        </a:rPr>
                        <a:t>.</a:t>
                      </a:r>
                      <a:r>
                        <a:rPr lang="vi-VN" sz="1100" kern="1600">
                          <a:effectLst/>
                          <a:latin typeface="+mj-lt"/>
                        </a:rPr>
                        <a:t>000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>
                          <a:effectLst/>
                          <a:latin typeface="+mj-lt"/>
                        </a:rPr>
                        <a:t>5000000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 anchor="ctr"/>
                </a:tc>
                <a:extLst>
                  <a:ext uri="{0D108BD9-81ED-4DB2-BD59-A6C34878D82A}">
                    <a16:rowId xmlns:a16="http://schemas.microsoft.com/office/drawing/2014/main" val="377532152"/>
                  </a:ext>
                </a:extLst>
              </a:tr>
              <a:tr h="149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>
                          <a:effectLst/>
                          <a:latin typeface="+mj-lt"/>
                        </a:rPr>
                        <a:t>Camera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>
                          <a:effectLst/>
                          <a:latin typeface="+mj-lt"/>
                        </a:rPr>
                        <a:t>4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>
                          <a:effectLst/>
                          <a:latin typeface="+mj-lt"/>
                        </a:rPr>
                        <a:t>400</a:t>
                      </a:r>
                      <a:r>
                        <a:rPr lang="en-US" sz="1100" kern="1600">
                          <a:effectLst/>
                          <a:latin typeface="+mj-lt"/>
                        </a:rPr>
                        <a:t>.</a:t>
                      </a:r>
                      <a:r>
                        <a:rPr lang="vi-VN" sz="1100" kern="1600">
                          <a:effectLst/>
                          <a:latin typeface="+mj-lt"/>
                        </a:rPr>
                        <a:t>000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>
                          <a:effectLst/>
                          <a:latin typeface="+mj-lt"/>
                        </a:rPr>
                        <a:t>1600000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 anchor="ctr"/>
                </a:tc>
                <a:extLst>
                  <a:ext uri="{0D108BD9-81ED-4DB2-BD59-A6C34878D82A}">
                    <a16:rowId xmlns:a16="http://schemas.microsoft.com/office/drawing/2014/main" val="3498212692"/>
                  </a:ext>
                </a:extLst>
              </a:tr>
              <a:tr h="149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>
                          <a:effectLst/>
                          <a:latin typeface="+mj-lt"/>
                        </a:rPr>
                        <a:t>Máy tính để bàn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>
                          <a:effectLst/>
                          <a:latin typeface="+mj-lt"/>
                        </a:rPr>
                        <a:t>6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>
                          <a:effectLst/>
                          <a:latin typeface="+mj-lt"/>
                        </a:rPr>
                        <a:t>4</a:t>
                      </a:r>
                      <a:r>
                        <a:rPr lang="en-US" sz="1100" kern="1600">
                          <a:effectLst/>
                          <a:latin typeface="+mj-lt"/>
                        </a:rPr>
                        <a:t>.</a:t>
                      </a:r>
                      <a:r>
                        <a:rPr lang="vi-VN" sz="1100" kern="1600">
                          <a:effectLst/>
                          <a:latin typeface="+mj-lt"/>
                        </a:rPr>
                        <a:t>500</a:t>
                      </a:r>
                      <a:r>
                        <a:rPr lang="en-US" sz="1100" kern="1600">
                          <a:effectLst/>
                          <a:latin typeface="+mj-lt"/>
                        </a:rPr>
                        <a:t>.</a:t>
                      </a:r>
                      <a:r>
                        <a:rPr lang="vi-VN" sz="1100" kern="1600">
                          <a:effectLst/>
                          <a:latin typeface="+mj-lt"/>
                        </a:rPr>
                        <a:t>000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>
                          <a:effectLst/>
                          <a:latin typeface="+mj-lt"/>
                        </a:rPr>
                        <a:t>27000000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 anchor="ctr"/>
                </a:tc>
                <a:extLst>
                  <a:ext uri="{0D108BD9-81ED-4DB2-BD59-A6C34878D82A}">
                    <a16:rowId xmlns:a16="http://schemas.microsoft.com/office/drawing/2014/main" val="3878941283"/>
                  </a:ext>
                </a:extLst>
              </a:tr>
              <a:tr h="215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>
                          <a:effectLst/>
                          <a:latin typeface="+mj-lt"/>
                        </a:rPr>
                        <a:t>Điện thoại bàn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>
                          <a:effectLst/>
                          <a:latin typeface="+mj-lt"/>
                        </a:rPr>
                        <a:t>2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>
                          <a:effectLst/>
                          <a:latin typeface="+mj-lt"/>
                        </a:rPr>
                        <a:t>200</a:t>
                      </a:r>
                      <a:r>
                        <a:rPr lang="en-US" sz="1100" kern="1600">
                          <a:effectLst/>
                          <a:latin typeface="+mj-lt"/>
                        </a:rPr>
                        <a:t>.</a:t>
                      </a:r>
                      <a:r>
                        <a:rPr lang="vi-VN" sz="1100" kern="1600">
                          <a:effectLst/>
                          <a:latin typeface="+mj-lt"/>
                        </a:rPr>
                        <a:t>000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>
                          <a:effectLst/>
                          <a:latin typeface="+mj-lt"/>
                        </a:rPr>
                        <a:t>400000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 anchor="ctr"/>
                </a:tc>
                <a:extLst>
                  <a:ext uri="{0D108BD9-81ED-4DB2-BD59-A6C34878D82A}">
                    <a16:rowId xmlns:a16="http://schemas.microsoft.com/office/drawing/2014/main" val="2348971567"/>
                  </a:ext>
                </a:extLst>
              </a:tr>
              <a:tr h="215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>
                          <a:effectLst/>
                          <a:latin typeface="+mj-lt"/>
                        </a:rPr>
                        <a:t>Máy lạnh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>
                          <a:effectLst/>
                          <a:latin typeface="+mj-lt"/>
                        </a:rPr>
                        <a:t>1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>
                          <a:effectLst/>
                          <a:latin typeface="+mj-lt"/>
                        </a:rPr>
                        <a:t>6</a:t>
                      </a:r>
                      <a:r>
                        <a:rPr lang="en-US" sz="1100" kern="1600">
                          <a:effectLst/>
                          <a:latin typeface="+mj-lt"/>
                        </a:rPr>
                        <a:t>.</a:t>
                      </a:r>
                      <a:r>
                        <a:rPr lang="vi-VN" sz="1100" kern="1600">
                          <a:effectLst/>
                          <a:latin typeface="+mj-lt"/>
                        </a:rPr>
                        <a:t>000</a:t>
                      </a:r>
                      <a:r>
                        <a:rPr lang="en-US" sz="1100" kern="1600">
                          <a:effectLst/>
                          <a:latin typeface="+mj-lt"/>
                        </a:rPr>
                        <a:t>.</a:t>
                      </a:r>
                      <a:r>
                        <a:rPr lang="vi-VN" sz="1100" kern="1600">
                          <a:effectLst/>
                          <a:latin typeface="+mj-lt"/>
                        </a:rPr>
                        <a:t>000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>
                          <a:effectLst/>
                          <a:latin typeface="+mj-lt"/>
                        </a:rPr>
                        <a:t>6000000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 anchor="ctr"/>
                </a:tc>
                <a:extLst>
                  <a:ext uri="{0D108BD9-81ED-4DB2-BD59-A6C34878D82A}">
                    <a16:rowId xmlns:a16="http://schemas.microsoft.com/office/drawing/2014/main" val="471601804"/>
                  </a:ext>
                </a:extLst>
              </a:tr>
              <a:tr h="215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>
                          <a:effectLst/>
                          <a:latin typeface="+mj-lt"/>
                        </a:rPr>
                        <a:t>Máy chiếu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>
                          <a:effectLst/>
                          <a:latin typeface="+mj-lt"/>
                        </a:rPr>
                        <a:t>1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>
                          <a:effectLst/>
                          <a:latin typeface="+mj-lt"/>
                        </a:rPr>
                        <a:t>4</a:t>
                      </a:r>
                      <a:r>
                        <a:rPr lang="en-US" sz="1100" kern="1600" dirty="0">
                          <a:effectLst/>
                          <a:latin typeface="+mj-lt"/>
                        </a:rPr>
                        <a:t>.</a:t>
                      </a:r>
                      <a:r>
                        <a:rPr lang="vi-VN" sz="1100" kern="1600" dirty="0">
                          <a:effectLst/>
                          <a:latin typeface="+mj-lt"/>
                        </a:rPr>
                        <a:t>000</a:t>
                      </a:r>
                      <a:r>
                        <a:rPr lang="en-US" sz="1100" kern="1600" dirty="0">
                          <a:effectLst/>
                          <a:latin typeface="+mj-lt"/>
                        </a:rPr>
                        <a:t>.</a:t>
                      </a:r>
                      <a:r>
                        <a:rPr lang="vi-VN" sz="1100" kern="1600" dirty="0">
                          <a:effectLst/>
                          <a:latin typeface="+mj-lt"/>
                        </a:rPr>
                        <a:t>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>
                          <a:effectLst/>
                          <a:latin typeface="+mj-lt"/>
                        </a:rPr>
                        <a:t>400</a:t>
                      </a:r>
                      <a:r>
                        <a:rPr lang="en-US" sz="1100" kern="1600" dirty="0">
                          <a:effectLst/>
                          <a:latin typeface="+mj-lt"/>
                        </a:rPr>
                        <a:t>0</a:t>
                      </a:r>
                      <a:r>
                        <a:rPr lang="vi-VN" sz="1100" kern="1600" dirty="0">
                          <a:effectLst/>
                          <a:latin typeface="+mj-lt"/>
                        </a:rPr>
                        <a:t>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 anchor="ctr"/>
                </a:tc>
                <a:extLst>
                  <a:ext uri="{0D108BD9-81ED-4DB2-BD59-A6C34878D82A}">
                    <a16:rowId xmlns:a16="http://schemas.microsoft.com/office/drawing/2014/main" val="1341100599"/>
                  </a:ext>
                </a:extLst>
              </a:tr>
              <a:tr h="215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>
                          <a:effectLst/>
                          <a:latin typeface="+mj-lt"/>
                        </a:rPr>
                        <a:t> 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>
                          <a:effectLst/>
                          <a:latin typeface="+mj-lt"/>
                        </a:rPr>
                        <a:t> </a:t>
                      </a:r>
                      <a:endParaRPr lang="en-US" sz="1100" kern="1600">
                        <a:solidFill>
                          <a:srgbClr val="FF4093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600" dirty="0">
                          <a:effectLst/>
                          <a:latin typeface="+mj-lt"/>
                        </a:rPr>
                        <a:t>TỔNG</a:t>
                      </a:r>
                      <a:endParaRPr lang="en-US" sz="1100" kern="1600" dirty="0">
                        <a:solidFill>
                          <a:srgbClr val="FF4093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1600" dirty="0">
                          <a:effectLst/>
                          <a:latin typeface="+mj-lt"/>
                        </a:rPr>
                        <a:t>44</a:t>
                      </a:r>
                      <a:r>
                        <a:rPr lang="en-US" sz="1100" kern="1600" dirty="0">
                          <a:effectLst/>
                          <a:latin typeface="+mj-lt"/>
                        </a:rPr>
                        <a:t>.</a:t>
                      </a:r>
                      <a:r>
                        <a:rPr lang="vi-VN" sz="1100" kern="1600" dirty="0">
                          <a:effectLst/>
                          <a:latin typeface="+mj-lt"/>
                        </a:rPr>
                        <a:t>000</a:t>
                      </a:r>
                      <a:r>
                        <a:rPr lang="en-US" sz="1100" kern="1600" dirty="0">
                          <a:effectLst/>
                          <a:latin typeface="+mj-lt"/>
                        </a:rPr>
                        <a:t>.</a:t>
                      </a:r>
                      <a:r>
                        <a:rPr lang="vi-VN" sz="1100" kern="1600" dirty="0">
                          <a:effectLst/>
                          <a:latin typeface="+mj-lt"/>
                        </a:rPr>
                        <a:t>000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 anchor="ctr"/>
                </a:tc>
                <a:extLst>
                  <a:ext uri="{0D108BD9-81ED-4DB2-BD59-A6C34878D82A}">
                    <a16:rowId xmlns:a16="http://schemas.microsoft.com/office/drawing/2014/main" val="4060071128"/>
                  </a:ext>
                </a:extLst>
              </a:tr>
            </a:tbl>
          </a:graphicData>
        </a:graphic>
      </p:graphicFrame>
      <p:sp>
        <p:nvSpPr>
          <p:cNvPr id="32" name="Title 1"/>
          <p:cNvSpPr txBox="1">
            <a:spLocks/>
          </p:cNvSpPr>
          <p:nvPr/>
        </p:nvSpPr>
        <p:spPr>
          <a:xfrm>
            <a:off x="1021748" y="861630"/>
            <a:ext cx="2132270" cy="215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sz="1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1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882600" y="3204458"/>
            <a:ext cx="2981204" cy="46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 lang="en-US" sz="2000" dirty="0">
              <a:latin typeface="+mj-lt"/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1021748" y="2987379"/>
            <a:ext cx="2132270" cy="215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vi-VN" sz="1400" b="0" dirty="0" smtClean="0">
                <a:solidFill>
                  <a:schemeClr val="tx1"/>
                </a:solidFill>
                <a:latin typeface="+mj-lt"/>
              </a:rPr>
              <a:t>Thiết bị văn phòng :</a:t>
            </a:r>
            <a:endParaRPr lang="en-US" sz="1400" b="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993596"/>
              </p:ext>
            </p:extLst>
          </p:nvPr>
        </p:nvGraphicFramePr>
        <p:xfrm>
          <a:off x="870409" y="3316907"/>
          <a:ext cx="5392113" cy="1623315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2286759">
                  <a:extLst>
                    <a:ext uri="{9D8B030D-6E8A-4147-A177-3AD203B41FA5}">
                      <a16:colId xmlns:a16="http://schemas.microsoft.com/office/drawing/2014/main" val="2636277204"/>
                    </a:ext>
                  </a:extLst>
                </a:gridCol>
                <a:gridCol w="900511">
                  <a:extLst>
                    <a:ext uri="{9D8B030D-6E8A-4147-A177-3AD203B41FA5}">
                      <a16:colId xmlns:a16="http://schemas.microsoft.com/office/drawing/2014/main" val="2733337521"/>
                    </a:ext>
                  </a:extLst>
                </a:gridCol>
                <a:gridCol w="853786">
                  <a:extLst>
                    <a:ext uri="{9D8B030D-6E8A-4147-A177-3AD203B41FA5}">
                      <a16:colId xmlns:a16="http://schemas.microsoft.com/office/drawing/2014/main" val="2698205468"/>
                    </a:ext>
                  </a:extLst>
                </a:gridCol>
                <a:gridCol w="1351057">
                  <a:extLst>
                    <a:ext uri="{9D8B030D-6E8A-4147-A177-3AD203B41FA5}">
                      <a16:colId xmlns:a16="http://schemas.microsoft.com/office/drawing/2014/main" val="2705294061"/>
                    </a:ext>
                  </a:extLst>
                </a:gridCol>
              </a:tblGrid>
              <a:tr h="2210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 dirty="0" smtClean="0">
                          <a:effectLst/>
                        </a:rPr>
                        <a:t>Chi tiết</a:t>
                      </a:r>
                      <a:endParaRPr lang="en-US" sz="1050" b="1" kern="1600" dirty="0">
                        <a:solidFill>
                          <a:srgbClr val="FF4093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 dirty="0">
                          <a:effectLst/>
                        </a:rPr>
                        <a:t>SL cần</a:t>
                      </a:r>
                      <a:endParaRPr lang="en-US" sz="1050" b="1" kern="1600" dirty="0">
                        <a:solidFill>
                          <a:srgbClr val="FF4093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 dirty="0">
                          <a:effectLst/>
                        </a:rPr>
                        <a:t>Đơn giá</a:t>
                      </a:r>
                      <a:endParaRPr lang="en-US" sz="1050" b="1" kern="1600" dirty="0">
                        <a:solidFill>
                          <a:srgbClr val="FF4093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 dirty="0">
                          <a:effectLst/>
                        </a:rPr>
                        <a:t>Tổng giá trị (đồng)</a:t>
                      </a:r>
                      <a:endParaRPr lang="en-US" sz="1050" b="1" kern="1600" dirty="0">
                        <a:solidFill>
                          <a:srgbClr val="FF4093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/>
                </a:tc>
                <a:extLst>
                  <a:ext uri="{0D108BD9-81ED-4DB2-BD59-A6C34878D82A}">
                    <a16:rowId xmlns:a16="http://schemas.microsoft.com/office/drawing/2014/main" val="347132853"/>
                  </a:ext>
                </a:extLst>
              </a:tr>
              <a:tr h="1472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900" kern="1600" dirty="0">
                          <a:effectLst/>
                        </a:rPr>
                        <a:t>Bàn làm việc cở lớn</a:t>
                      </a:r>
                      <a:endParaRPr lang="en-US" sz="9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600">
                          <a:effectLst/>
                        </a:rPr>
                        <a:t>5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600">
                          <a:effectLst/>
                        </a:rPr>
                        <a:t>1200000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vi-VN" sz="1050" kern="1600">
                          <a:effectLst/>
                        </a:rPr>
                        <a:t>6000000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 anchor="b"/>
                </a:tc>
                <a:extLst>
                  <a:ext uri="{0D108BD9-81ED-4DB2-BD59-A6C34878D82A}">
                    <a16:rowId xmlns:a16="http://schemas.microsoft.com/office/drawing/2014/main" val="1745013218"/>
                  </a:ext>
                </a:extLst>
              </a:tr>
              <a:tr h="1472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900" kern="1600" dirty="0">
                          <a:effectLst/>
                        </a:rPr>
                        <a:t>Bàn giám đốc</a:t>
                      </a:r>
                      <a:endParaRPr lang="en-US" sz="9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2500000</a:t>
                      </a:r>
                      <a:endParaRPr lang="en-US" sz="105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vi-VN" sz="1050" kern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2500000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20" marR="61320" marT="0" marB="0" anchor="ctr"/>
                </a:tc>
                <a:extLst>
                  <a:ext uri="{0D108BD9-81ED-4DB2-BD59-A6C34878D82A}">
                    <a16:rowId xmlns:a16="http://schemas.microsoft.com/office/drawing/2014/main" val="3582551895"/>
                  </a:ext>
                </a:extLst>
              </a:tr>
              <a:tr h="2210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900" kern="1600" dirty="0">
                          <a:effectLst/>
                        </a:rPr>
                        <a:t>Bảng trắng viết bút dạ 120*160 cm</a:t>
                      </a:r>
                      <a:endParaRPr lang="en-US" sz="9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vi-VN" sz="1050" kern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5000000</a:t>
                      </a:r>
                      <a:endParaRPr lang="en-US" sz="105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20" marR="61320" marT="0" marB="0" anchor="b"/>
                </a:tc>
                <a:extLst>
                  <a:ext uri="{0D108BD9-81ED-4DB2-BD59-A6C34878D82A}">
                    <a16:rowId xmlns:a16="http://schemas.microsoft.com/office/drawing/2014/main" val="2745944169"/>
                  </a:ext>
                </a:extLst>
              </a:tr>
              <a:tr h="1472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900" kern="1600" dirty="0">
                          <a:effectLst/>
                        </a:rPr>
                        <a:t>Bảng flipchart khổ lớn A0</a:t>
                      </a:r>
                      <a:endParaRPr lang="en-US" sz="9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5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1200000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vi-VN" sz="1050" kern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2400000</a:t>
                      </a:r>
                      <a:endParaRPr lang="en-US" sz="105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20" marR="61320" marT="0" marB="0" anchor="b"/>
                </a:tc>
                <a:extLst>
                  <a:ext uri="{0D108BD9-81ED-4DB2-BD59-A6C34878D82A}">
                    <a16:rowId xmlns:a16="http://schemas.microsoft.com/office/drawing/2014/main" val="2553642510"/>
                  </a:ext>
                </a:extLst>
              </a:tr>
              <a:tr h="2210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900" kern="1600" dirty="0">
                          <a:effectLst/>
                        </a:rPr>
                        <a:t>Máy in laser trắng đen HP Pro M26A</a:t>
                      </a:r>
                      <a:endParaRPr lang="en-US" sz="9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kern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3000000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vi-VN" sz="1050" kern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6000000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20" marR="61320" marT="0" marB="0" anchor="b"/>
                </a:tc>
                <a:extLst>
                  <a:ext uri="{0D108BD9-81ED-4DB2-BD59-A6C34878D82A}">
                    <a16:rowId xmlns:a16="http://schemas.microsoft.com/office/drawing/2014/main" val="249689174"/>
                  </a:ext>
                </a:extLst>
              </a:tr>
              <a:tr h="1472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900" kern="1600" dirty="0">
                          <a:effectLst/>
                        </a:rPr>
                        <a:t>Máy photocoppy</a:t>
                      </a:r>
                      <a:r>
                        <a:rPr lang="en-US" sz="900" kern="1600" dirty="0">
                          <a:effectLst/>
                        </a:rPr>
                        <a:t> + in</a:t>
                      </a:r>
                      <a:endParaRPr lang="en-US" sz="9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5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vi-VN" sz="1050" kern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50" kern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050" kern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r>
                        <a:rPr lang="en-US" sz="1050" kern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050" kern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20" marR="6132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vi-VN" sz="1050" kern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50" kern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050" kern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r>
                        <a:rPr lang="en-US" sz="1050" kern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050" kern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20" marR="61320" marT="0" marB="0" anchor="b"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584191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400" kern="1600" dirty="0">
                          <a:effectLst/>
                        </a:rPr>
                        <a:t>Tổng cộng</a:t>
                      </a:r>
                      <a:endParaRPr lang="en-US" sz="1400" b="1" kern="1600" dirty="0">
                        <a:solidFill>
                          <a:srgbClr val="FF4093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20" marR="613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20" marR="61320" marT="0" marB="0" anchor="ctr"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vi-VN" sz="1050" kern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r>
                        <a:rPr lang="en-US" sz="1050" kern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050" kern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  <a:r>
                        <a:rPr lang="en-US" sz="1050" kern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vi-VN" sz="1050" kern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1050" kern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vi-VN" sz="1050" kern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5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320" marR="61320" marT="0" marB="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082441"/>
                  </a:ext>
                </a:extLst>
              </a:tr>
            </a:tbl>
          </a:graphicData>
        </a:graphic>
      </p:graphicFrame>
      <p:pic>
        <p:nvPicPr>
          <p:cNvPr id="41" name="Picture 4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183" y="120232"/>
            <a:ext cx="1202303" cy="432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04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>
            <a:extLst>
              <a:ext uri="{FF2B5EF4-FFF2-40B4-BE49-F238E27FC236}">
                <a16:creationId xmlns:a16="http://schemas.microsoft.com/office/drawing/2014/main" id="{C1C0CF39-E114-3949-A27F-1C46512C1BF9}"/>
              </a:ext>
            </a:extLst>
          </p:cNvPr>
          <p:cNvGrpSpPr/>
          <p:nvPr/>
        </p:nvGrpSpPr>
        <p:grpSpPr>
          <a:xfrm>
            <a:off x="6356177" y="1078122"/>
            <a:ext cx="2751879" cy="3225737"/>
            <a:chOff x="7017258" y="4131327"/>
            <a:chExt cx="583504" cy="683980"/>
          </a:xfrm>
        </p:grpSpPr>
        <p:sp>
          <p:nvSpPr>
            <p:cNvPr id="55" name="Google Shape;1160;p46">
              <a:extLst>
                <a:ext uri="{FF2B5EF4-FFF2-40B4-BE49-F238E27FC236}">
                  <a16:creationId xmlns:a16="http://schemas.microsoft.com/office/drawing/2014/main" id="{0B46D6C6-9873-6D47-AAD1-DB7F3E676FA1}"/>
                </a:ext>
              </a:extLst>
            </p:cNvPr>
            <p:cNvSpPr/>
            <p:nvPr/>
          </p:nvSpPr>
          <p:spPr>
            <a:xfrm>
              <a:off x="7315814" y="4178415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09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6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161;p46">
              <a:extLst>
                <a:ext uri="{FF2B5EF4-FFF2-40B4-BE49-F238E27FC236}">
                  <a16:creationId xmlns:a16="http://schemas.microsoft.com/office/drawing/2014/main" id="{DA490056-2149-524D-843B-0B23B4A63343}"/>
                </a:ext>
              </a:extLst>
            </p:cNvPr>
            <p:cNvSpPr/>
            <p:nvPr/>
          </p:nvSpPr>
          <p:spPr>
            <a:xfrm>
              <a:off x="7320563" y="4281056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162;p46">
              <a:extLst>
                <a:ext uri="{FF2B5EF4-FFF2-40B4-BE49-F238E27FC236}">
                  <a16:creationId xmlns:a16="http://schemas.microsoft.com/office/drawing/2014/main" id="{3C5EE54E-1191-F64D-B370-D9B5C3978D8F}"/>
                </a:ext>
              </a:extLst>
            </p:cNvPr>
            <p:cNvSpPr/>
            <p:nvPr/>
          </p:nvSpPr>
          <p:spPr>
            <a:xfrm>
              <a:off x="7077193" y="4326164"/>
              <a:ext cx="134029" cy="147278"/>
            </a:xfrm>
            <a:custGeom>
              <a:avLst/>
              <a:gdLst/>
              <a:ahLst/>
              <a:cxnLst/>
              <a:rect l="l" t="t" r="r" b="b"/>
              <a:pathLst>
                <a:path w="1340290" h="1472783" extrusionOk="0">
                  <a:moveTo>
                    <a:pt x="1340291" y="774135"/>
                  </a:moveTo>
                  <a:lnTo>
                    <a:pt x="0" y="0"/>
                  </a:lnTo>
                  <a:lnTo>
                    <a:pt x="0" y="698649"/>
                  </a:lnTo>
                  <a:lnTo>
                    <a:pt x="1340291" y="1472784"/>
                  </a:lnTo>
                  <a:lnTo>
                    <a:pt x="1340291" y="77413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63;p46">
              <a:extLst>
                <a:ext uri="{FF2B5EF4-FFF2-40B4-BE49-F238E27FC236}">
                  <a16:creationId xmlns:a16="http://schemas.microsoft.com/office/drawing/2014/main" id="{BA083FF7-428D-C24A-B881-36F5DB395AF1}"/>
                </a:ext>
              </a:extLst>
            </p:cNvPr>
            <p:cNvSpPr/>
            <p:nvPr/>
          </p:nvSpPr>
          <p:spPr>
            <a:xfrm>
              <a:off x="7089116" y="4349542"/>
              <a:ext cx="15249" cy="22656"/>
            </a:xfrm>
            <a:custGeom>
              <a:avLst/>
              <a:gdLst/>
              <a:ahLst/>
              <a:cxnLst/>
              <a:rect l="l" t="t" r="r" b="b"/>
              <a:pathLst>
                <a:path w="152488" h="226558" extrusionOk="0">
                  <a:moveTo>
                    <a:pt x="152488" y="157447"/>
                  </a:moveTo>
                  <a:cubicBezTo>
                    <a:pt x="152488" y="215266"/>
                    <a:pt x="118780" y="241767"/>
                    <a:pt x="76244" y="217675"/>
                  </a:cubicBezTo>
                  <a:cubicBezTo>
                    <a:pt x="34510" y="193584"/>
                    <a:pt x="0" y="126931"/>
                    <a:pt x="0" y="69112"/>
                  </a:cubicBezTo>
                  <a:cubicBezTo>
                    <a:pt x="0" y="11293"/>
                    <a:pt x="33708" y="-15208"/>
                    <a:pt x="76244" y="8884"/>
                  </a:cubicBezTo>
                  <a:cubicBezTo>
                    <a:pt x="118780" y="32975"/>
                    <a:pt x="152488" y="99628"/>
                    <a:pt x="152488" y="1574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164;p46">
              <a:extLst>
                <a:ext uri="{FF2B5EF4-FFF2-40B4-BE49-F238E27FC236}">
                  <a16:creationId xmlns:a16="http://schemas.microsoft.com/office/drawing/2014/main" id="{839367E8-6B3B-B741-86D0-942ABD040E64}"/>
                </a:ext>
              </a:extLst>
            </p:cNvPr>
            <p:cNvSpPr/>
            <p:nvPr/>
          </p:nvSpPr>
          <p:spPr>
            <a:xfrm>
              <a:off x="7111362" y="4360598"/>
              <a:ext cx="48876" cy="39108"/>
            </a:xfrm>
            <a:custGeom>
              <a:avLst/>
              <a:gdLst/>
              <a:ahLst/>
              <a:cxnLst/>
              <a:rect l="l" t="t" r="r" b="b"/>
              <a:pathLst>
                <a:path w="488764" h="391082" extrusionOk="0">
                  <a:moveTo>
                    <a:pt x="0" y="0"/>
                  </a:moveTo>
                  <a:lnTo>
                    <a:pt x="488765" y="281869"/>
                  </a:lnTo>
                  <a:lnTo>
                    <a:pt x="488765" y="391083"/>
                  </a:lnTo>
                  <a:lnTo>
                    <a:pt x="0" y="110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165;p46">
              <a:extLst>
                <a:ext uri="{FF2B5EF4-FFF2-40B4-BE49-F238E27FC236}">
                  <a16:creationId xmlns:a16="http://schemas.microsoft.com/office/drawing/2014/main" id="{A7B9A1FD-47D5-2949-A8F7-750BB12601C5}"/>
                </a:ext>
              </a:extLst>
            </p:cNvPr>
            <p:cNvSpPr/>
            <p:nvPr/>
          </p:nvSpPr>
          <p:spPr>
            <a:xfrm>
              <a:off x="7111442" y="4383982"/>
              <a:ext cx="85875" cy="60469"/>
            </a:xfrm>
            <a:custGeom>
              <a:avLst/>
              <a:gdLst/>
              <a:ahLst/>
              <a:cxnLst/>
              <a:rect l="l" t="t" r="r" b="b"/>
              <a:pathLst>
                <a:path w="858749" h="604692" extrusionOk="0">
                  <a:moveTo>
                    <a:pt x="0" y="0"/>
                  </a:moveTo>
                  <a:lnTo>
                    <a:pt x="858749" y="495479"/>
                  </a:lnTo>
                  <a:lnTo>
                    <a:pt x="858749" y="604692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166;p46">
              <a:extLst>
                <a:ext uri="{FF2B5EF4-FFF2-40B4-BE49-F238E27FC236}">
                  <a16:creationId xmlns:a16="http://schemas.microsoft.com/office/drawing/2014/main" id="{5FEC3C0A-4C02-A64E-9743-92B4501C194D}"/>
                </a:ext>
              </a:extLst>
            </p:cNvPr>
            <p:cNvSpPr/>
            <p:nvPr/>
          </p:nvSpPr>
          <p:spPr>
            <a:xfrm>
              <a:off x="7281165" y="4207564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10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7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167;p46">
              <a:extLst>
                <a:ext uri="{FF2B5EF4-FFF2-40B4-BE49-F238E27FC236}">
                  <a16:creationId xmlns:a16="http://schemas.microsoft.com/office/drawing/2014/main" id="{245CFDBC-B787-F140-A27C-8FE8AEB99F24}"/>
                </a:ext>
              </a:extLst>
            </p:cNvPr>
            <p:cNvSpPr/>
            <p:nvPr/>
          </p:nvSpPr>
          <p:spPr>
            <a:xfrm>
              <a:off x="7295649" y="4387505"/>
              <a:ext cx="120706" cy="80626"/>
            </a:xfrm>
            <a:custGeom>
              <a:avLst/>
              <a:gdLst/>
              <a:ahLst/>
              <a:cxnLst/>
              <a:rect l="l" t="t" r="r" b="b"/>
              <a:pathLst>
                <a:path w="1207064" h="806256" extrusionOk="0">
                  <a:moveTo>
                    <a:pt x="0" y="0"/>
                  </a:moveTo>
                  <a:lnTo>
                    <a:pt x="1207064" y="697043"/>
                  </a:lnTo>
                  <a:lnTo>
                    <a:pt x="1207064" y="806257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168;p46">
              <a:extLst>
                <a:ext uri="{FF2B5EF4-FFF2-40B4-BE49-F238E27FC236}">
                  <a16:creationId xmlns:a16="http://schemas.microsoft.com/office/drawing/2014/main" id="{68B13998-FD80-8345-BC29-F5B03C07C4E8}"/>
                </a:ext>
              </a:extLst>
            </p:cNvPr>
            <p:cNvSpPr/>
            <p:nvPr/>
          </p:nvSpPr>
          <p:spPr>
            <a:xfrm>
              <a:off x="7304051" y="4414012"/>
              <a:ext cx="103772" cy="70909"/>
            </a:xfrm>
            <a:custGeom>
              <a:avLst/>
              <a:gdLst/>
              <a:ahLst/>
              <a:cxnLst/>
              <a:rect l="l" t="t" r="r" b="b"/>
              <a:pathLst>
                <a:path w="1037722" h="709088" extrusionOk="0">
                  <a:moveTo>
                    <a:pt x="0" y="0"/>
                  </a:moveTo>
                  <a:lnTo>
                    <a:pt x="1037722" y="599874"/>
                  </a:lnTo>
                  <a:lnTo>
                    <a:pt x="1037722" y="709088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169;p46">
              <a:extLst>
                <a:ext uri="{FF2B5EF4-FFF2-40B4-BE49-F238E27FC236}">
                  <a16:creationId xmlns:a16="http://schemas.microsoft.com/office/drawing/2014/main" id="{551BFB32-2776-2F40-8765-7EFBDACFAF4D}"/>
                </a:ext>
              </a:extLst>
            </p:cNvPr>
            <p:cNvSpPr/>
            <p:nvPr/>
          </p:nvSpPr>
          <p:spPr>
            <a:xfrm>
              <a:off x="7242035" y="4420419"/>
              <a:ext cx="88684" cy="87371"/>
            </a:xfrm>
            <a:custGeom>
              <a:avLst/>
              <a:gdLst/>
              <a:ahLst/>
              <a:cxnLst/>
              <a:rect l="l" t="t" r="r" b="b"/>
              <a:pathLst>
                <a:path w="886839" h="873712" extrusionOk="0">
                  <a:moveTo>
                    <a:pt x="0" y="361370"/>
                  </a:moveTo>
                  <a:lnTo>
                    <a:pt x="0" y="0"/>
                  </a:lnTo>
                  <a:lnTo>
                    <a:pt x="886839" y="512342"/>
                  </a:lnTo>
                  <a:lnTo>
                    <a:pt x="886839" y="873712"/>
                  </a:lnTo>
                  <a:lnTo>
                    <a:pt x="0" y="3613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170;p46">
              <a:extLst>
                <a:ext uri="{FF2B5EF4-FFF2-40B4-BE49-F238E27FC236}">
                  <a16:creationId xmlns:a16="http://schemas.microsoft.com/office/drawing/2014/main" id="{94624E01-92BA-314D-8E1B-36A9576598AD}"/>
                </a:ext>
              </a:extLst>
            </p:cNvPr>
            <p:cNvSpPr/>
            <p:nvPr/>
          </p:nvSpPr>
          <p:spPr>
            <a:xfrm>
              <a:off x="7521147" y="4436256"/>
              <a:ext cx="79615" cy="187933"/>
            </a:xfrm>
            <a:custGeom>
              <a:avLst/>
              <a:gdLst/>
              <a:ahLst/>
              <a:cxnLst/>
              <a:rect l="l" t="t" r="r" b="b"/>
              <a:pathLst>
                <a:path w="796148" h="1879329" extrusionOk="0">
                  <a:moveTo>
                    <a:pt x="294543" y="125463"/>
                  </a:moveTo>
                  <a:cubicBezTo>
                    <a:pt x="225522" y="15446"/>
                    <a:pt x="130016" y="991"/>
                    <a:pt x="126003" y="188"/>
                  </a:cubicBezTo>
                  <a:cubicBezTo>
                    <a:pt x="116373" y="-1418"/>
                    <a:pt x="110754" y="7416"/>
                    <a:pt x="110754" y="20264"/>
                  </a:cubicBezTo>
                  <a:lnTo>
                    <a:pt x="110754" y="310967"/>
                  </a:lnTo>
                  <a:cubicBezTo>
                    <a:pt x="110754" y="409741"/>
                    <a:pt x="77046" y="473182"/>
                    <a:pt x="10433" y="500485"/>
                  </a:cubicBezTo>
                  <a:cubicBezTo>
                    <a:pt x="4013" y="502894"/>
                    <a:pt x="0" y="510122"/>
                    <a:pt x="0" y="519758"/>
                  </a:cubicBezTo>
                  <a:cubicBezTo>
                    <a:pt x="0" y="659488"/>
                    <a:pt x="2408" y="1259362"/>
                    <a:pt x="3210" y="1446472"/>
                  </a:cubicBezTo>
                  <a:cubicBezTo>
                    <a:pt x="3210" y="1477790"/>
                    <a:pt x="24879" y="1514731"/>
                    <a:pt x="51364" y="1529988"/>
                  </a:cubicBezTo>
                  <a:cubicBezTo>
                    <a:pt x="194222" y="1612702"/>
                    <a:pt x="604335" y="1849600"/>
                    <a:pt x="604335" y="1849600"/>
                  </a:cubicBezTo>
                  <a:cubicBezTo>
                    <a:pt x="713484" y="1913040"/>
                    <a:pt x="783308" y="1873691"/>
                    <a:pt x="795346" y="1743598"/>
                  </a:cubicBezTo>
                  <a:lnTo>
                    <a:pt x="796149" y="1167815"/>
                  </a:lnTo>
                  <a:cubicBezTo>
                    <a:pt x="796149" y="1080283"/>
                    <a:pt x="780900" y="990342"/>
                    <a:pt x="732746" y="915659"/>
                  </a:cubicBezTo>
                  <a:cubicBezTo>
                    <a:pt x="705458" y="873098"/>
                    <a:pt x="673355" y="840173"/>
                    <a:pt x="639648" y="820900"/>
                  </a:cubicBezTo>
                  <a:lnTo>
                    <a:pt x="359551" y="659488"/>
                  </a:lnTo>
                  <a:lnTo>
                    <a:pt x="359551" y="389665"/>
                  </a:lnTo>
                  <a:cubicBezTo>
                    <a:pt x="360353" y="283663"/>
                    <a:pt x="337882" y="195328"/>
                    <a:pt x="294543" y="1254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171;p46">
              <a:extLst>
                <a:ext uri="{FF2B5EF4-FFF2-40B4-BE49-F238E27FC236}">
                  <a16:creationId xmlns:a16="http://schemas.microsoft.com/office/drawing/2014/main" id="{10DE90FF-48AC-4A4F-88ED-74F8C32263B8}"/>
                </a:ext>
              </a:extLst>
            </p:cNvPr>
            <p:cNvSpPr/>
            <p:nvPr/>
          </p:nvSpPr>
          <p:spPr>
            <a:xfrm>
              <a:off x="7483777" y="4463342"/>
              <a:ext cx="31300" cy="120537"/>
            </a:xfrm>
            <a:custGeom>
              <a:avLst/>
              <a:gdLst/>
              <a:ahLst/>
              <a:cxnLst/>
              <a:rect l="l" t="t" r="r" b="b"/>
              <a:pathLst>
                <a:path w="313002" h="1205369" extrusionOk="0">
                  <a:moveTo>
                    <a:pt x="0" y="0"/>
                  </a:moveTo>
                  <a:lnTo>
                    <a:pt x="313002" y="180685"/>
                  </a:lnTo>
                  <a:lnTo>
                    <a:pt x="313002" y="1205370"/>
                  </a:lnTo>
                  <a:lnTo>
                    <a:pt x="0" y="1024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172;p46">
              <a:extLst>
                <a:ext uri="{FF2B5EF4-FFF2-40B4-BE49-F238E27FC236}">
                  <a16:creationId xmlns:a16="http://schemas.microsoft.com/office/drawing/2014/main" id="{E4318164-AB54-A341-AF90-6E36AA2C4788}"/>
                </a:ext>
              </a:extLst>
            </p:cNvPr>
            <p:cNvSpPr/>
            <p:nvPr/>
          </p:nvSpPr>
          <p:spPr>
            <a:xfrm>
              <a:off x="7017258" y="4131327"/>
              <a:ext cx="238925" cy="281547"/>
            </a:xfrm>
            <a:custGeom>
              <a:avLst/>
              <a:gdLst/>
              <a:ahLst/>
              <a:cxnLst/>
              <a:rect l="l" t="t" r="r" b="b"/>
              <a:pathLst>
                <a:path w="2389249" h="2815474" extrusionOk="0">
                  <a:moveTo>
                    <a:pt x="2388447" y="1379631"/>
                  </a:moveTo>
                  <a:lnTo>
                    <a:pt x="0" y="0"/>
                  </a:lnTo>
                  <a:lnTo>
                    <a:pt x="803" y="1245522"/>
                  </a:lnTo>
                  <a:lnTo>
                    <a:pt x="2178173" y="2503090"/>
                  </a:lnTo>
                  <a:lnTo>
                    <a:pt x="2389249" y="2815474"/>
                  </a:lnTo>
                  <a:lnTo>
                    <a:pt x="2388447" y="13796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173;p46">
              <a:extLst>
                <a:ext uri="{FF2B5EF4-FFF2-40B4-BE49-F238E27FC236}">
                  <a16:creationId xmlns:a16="http://schemas.microsoft.com/office/drawing/2014/main" id="{933A2D64-80DC-6746-9B59-2085AEAAEC6E}"/>
                </a:ext>
              </a:extLst>
            </p:cNvPr>
            <p:cNvSpPr/>
            <p:nvPr/>
          </p:nvSpPr>
          <p:spPr>
            <a:xfrm>
              <a:off x="7142010" y="4233590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523275" y="30194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523275" y="411159"/>
                  </a:lnTo>
                  <a:lnTo>
                    <a:pt x="523275" y="3019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174;p46">
              <a:extLst>
                <a:ext uri="{FF2B5EF4-FFF2-40B4-BE49-F238E27FC236}">
                  <a16:creationId xmlns:a16="http://schemas.microsoft.com/office/drawing/2014/main" id="{3F4E65C5-7F7E-0F4F-B2C6-80E93D82C7E8}"/>
                </a:ext>
              </a:extLst>
            </p:cNvPr>
            <p:cNvSpPr/>
            <p:nvPr/>
          </p:nvSpPr>
          <p:spPr>
            <a:xfrm>
              <a:off x="7064950" y="4210927"/>
              <a:ext cx="129615" cy="85765"/>
            </a:xfrm>
            <a:custGeom>
              <a:avLst/>
              <a:gdLst/>
              <a:ahLst/>
              <a:cxnLst/>
              <a:rect l="l" t="t" r="r" b="b"/>
              <a:pathLst>
                <a:path w="1296149" h="857651" extrusionOk="0">
                  <a:moveTo>
                    <a:pt x="1296150" y="748438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296150" y="857652"/>
                  </a:lnTo>
                  <a:lnTo>
                    <a:pt x="1296150" y="7484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175;p46">
              <a:extLst>
                <a:ext uri="{FF2B5EF4-FFF2-40B4-BE49-F238E27FC236}">
                  <a16:creationId xmlns:a16="http://schemas.microsoft.com/office/drawing/2014/main" id="{3EF8805A-AE6F-D343-BD55-33C408985582}"/>
                </a:ext>
              </a:extLst>
            </p:cNvPr>
            <p:cNvSpPr/>
            <p:nvPr/>
          </p:nvSpPr>
          <p:spPr>
            <a:xfrm>
              <a:off x="7038303" y="4217334"/>
              <a:ext cx="156340" cy="101264"/>
            </a:xfrm>
            <a:custGeom>
              <a:avLst/>
              <a:gdLst/>
              <a:ahLst/>
              <a:cxnLst/>
              <a:rect l="l" t="t" r="r" b="b"/>
              <a:pathLst>
                <a:path w="1563405" h="1012639" extrusionOk="0">
                  <a:moveTo>
                    <a:pt x="1563405" y="90342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563405" y="1012639"/>
                  </a:lnTo>
                  <a:lnTo>
                    <a:pt x="1563405" y="90342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176;p46">
              <a:extLst>
                <a:ext uri="{FF2B5EF4-FFF2-40B4-BE49-F238E27FC236}">
                  <a16:creationId xmlns:a16="http://schemas.microsoft.com/office/drawing/2014/main" id="{DB85EE08-57AA-304F-9281-620E4F00D77F}"/>
                </a:ext>
              </a:extLst>
            </p:cNvPr>
            <p:cNvSpPr/>
            <p:nvPr/>
          </p:nvSpPr>
          <p:spPr>
            <a:xfrm>
              <a:off x="7206986" y="4270200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0" y="123544"/>
                  </a:moveTo>
                  <a:cubicBezTo>
                    <a:pt x="0" y="226333"/>
                    <a:pt x="60995" y="344381"/>
                    <a:pt x="135634" y="387745"/>
                  </a:cubicBezTo>
                  <a:cubicBezTo>
                    <a:pt x="210273" y="431110"/>
                    <a:pt x="271268" y="382927"/>
                    <a:pt x="271268" y="280137"/>
                  </a:cubicBezTo>
                  <a:cubicBezTo>
                    <a:pt x="271268" y="177347"/>
                    <a:pt x="210273" y="59300"/>
                    <a:pt x="135634" y="15935"/>
                  </a:cubicBezTo>
                  <a:cubicBezTo>
                    <a:pt x="60995" y="-27429"/>
                    <a:pt x="0" y="20754"/>
                    <a:pt x="0" y="1235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177;p46">
              <a:extLst>
                <a:ext uri="{FF2B5EF4-FFF2-40B4-BE49-F238E27FC236}">
                  <a16:creationId xmlns:a16="http://schemas.microsoft.com/office/drawing/2014/main" id="{C5EFC99A-B8D7-484E-85C4-BC9519430A52}"/>
                </a:ext>
              </a:extLst>
            </p:cNvPr>
            <p:cNvSpPr/>
            <p:nvPr/>
          </p:nvSpPr>
          <p:spPr>
            <a:xfrm>
              <a:off x="7358065" y="4552792"/>
              <a:ext cx="238925" cy="262515"/>
            </a:xfrm>
            <a:custGeom>
              <a:avLst/>
              <a:gdLst/>
              <a:ahLst/>
              <a:cxnLst/>
              <a:rect l="l" t="t" r="r" b="b"/>
              <a:pathLst>
                <a:path w="2389248" h="2625152" extrusionOk="0">
                  <a:moveTo>
                    <a:pt x="0" y="0"/>
                  </a:moveTo>
                  <a:lnTo>
                    <a:pt x="2388447" y="1379630"/>
                  </a:lnTo>
                  <a:lnTo>
                    <a:pt x="2389249" y="2625153"/>
                  </a:lnTo>
                  <a:lnTo>
                    <a:pt x="211076" y="1367585"/>
                  </a:lnTo>
                  <a:lnTo>
                    <a:pt x="803" y="14366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99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178;p46">
              <a:extLst>
                <a:ext uri="{FF2B5EF4-FFF2-40B4-BE49-F238E27FC236}">
                  <a16:creationId xmlns:a16="http://schemas.microsoft.com/office/drawing/2014/main" id="{17F6C43F-8D1C-C94E-B682-D8A2B4723403}"/>
                </a:ext>
              </a:extLst>
            </p:cNvPr>
            <p:cNvSpPr/>
            <p:nvPr/>
          </p:nvSpPr>
          <p:spPr>
            <a:xfrm>
              <a:off x="7419281" y="4618458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0" y="0"/>
                  </a:moveTo>
                  <a:lnTo>
                    <a:pt x="523275" y="301945"/>
                  </a:lnTo>
                  <a:lnTo>
                    <a:pt x="523275" y="411159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179;p46">
              <a:extLst>
                <a:ext uri="{FF2B5EF4-FFF2-40B4-BE49-F238E27FC236}">
                  <a16:creationId xmlns:a16="http://schemas.microsoft.com/office/drawing/2014/main" id="{8239D188-FF10-B144-BBCA-B1C91E8B82D2}"/>
                </a:ext>
              </a:extLst>
            </p:cNvPr>
            <p:cNvSpPr/>
            <p:nvPr/>
          </p:nvSpPr>
          <p:spPr>
            <a:xfrm>
              <a:off x="7419281" y="4640240"/>
              <a:ext cx="94462" cy="65448"/>
            </a:xfrm>
            <a:custGeom>
              <a:avLst/>
              <a:gdLst/>
              <a:ahLst/>
              <a:cxnLst/>
              <a:rect l="l" t="t" r="r" b="b"/>
              <a:pathLst>
                <a:path w="944624" h="654481" extrusionOk="0">
                  <a:moveTo>
                    <a:pt x="0" y="0"/>
                  </a:moveTo>
                  <a:lnTo>
                    <a:pt x="944624" y="545267"/>
                  </a:lnTo>
                  <a:lnTo>
                    <a:pt x="944624" y="654481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180;p46">
              <a:extLst>
                <a:ext uri="{FF2B5EF4-FFF2-40B4-BE49-F238E27FC236}">
                  <a16:creationId xmlns:a16="http://schemas.microsoft.com/office/drawing/2014/main" id="{F103420C-D8B8-3B4C-BE84-631DD6D8C9B9}"/>
                </a:ext>
              </a:extLst>
            </p:cNvPr>
            <p:cNvSpPr/>
            <p:nvPr/>
          </p:nvSpPr>
          <p:spPr>
            <a:xfrm>
              <a:off x="7419281" y="4662102"/>
              <a:ext cx="122231" cy="81509"/>
            </a:xfrm>
            <a:custGeom>
              <a:avLst/>
              <a:gdLst/>
              <a:ahLst/>
              <a:cxnLst/>
              <a:rect l="l" t="t" r="r" b="b"/>
              <a:pathLst>
                <a:path w="1222313" h="815090" extrusionOk="0">
                  <a:moveTo>
                    <a:pt x="0" y="0"/>
                  </a:moveTo>
                  <a:lnTo>
                    <a:pt x="1222313" y="705876"/>
                  </a:lnTo>
                  <a:lnTo>
                    <a:pt x="1222313" y="815090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181;p46">
              <a:extLst>
                <a:ext uri="{FF2B5EF4-FFF2-40B4-BE49-F238E27FC236}">
                  <a16:creationId xmlns:a16="http://schemas.microsoft.com/office/drawing/2014/main" id="{13CE0265-F5AC-B742-9206-C9DA29FF50A9}"/>
                </a:ext>
              </a:extLst>
            </p:cNvPr>
            <p:cNvSpPr/>
            <p:nvPr/>
          </p:nvSpPr>
          <p:spPr>
            <a:xfrm>
              <a:off x="7379431" y="4594446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271268" y="280137"/>
                  </a:moveTo>
                  <a:cubicBezTo>
                    <a:pt x="271268" y="382927"/>
                    <a:pt x="210273" y="431109"/>
                    <a:pt x="135634" y="387745"/>
                  </a:cubicBezTo>
                  <a:cubicBezTo>
                    <a:pt x="60995" y="344381"/>
                    <a:pt x="0" y="226333"/>
                    <a:pt x="0" y="123544"/>
                  </a:cubicBezTo>
                  <a:cubicBezTo>
                    <a:pt x="0" y="20754"/>
                    <a:pt x="60995" y="-27429"/>
                    <a:pt x="135634" y="15935"/>
                  </a:cubicBezTo>
                  <a:cubicBezTo>
                    <a:pt x="210273" y="59300"/>
                    <a:pt x="270466" y="177348"/>
                    <a:pt x="271268" y="280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182;p46">
              <a:extLst>
                <a:ext uri="{FF2B5EF4-FFF2-40B4-BE49-F238E27FC236}">
                  <a16:creationId xmlns:a16="http://schemas.microsoft.com/office/drawing/2014/main" id="{D7467D72-ACF1-564E-9A83-E042225F0309}"/>
                </a:ext>
              </a:extLst>
            </p:cNvPr>
            <p:cNvSpPr/>
            <p:nvPr/>
          </p:nvSpPr>
          <p:spPr>
            <a:xfrm>
              <a:off x="7242195" y="4530298"/>
              <a:ext cx="67095" cy="91494"/>
            </a:xfrm>
            <a:custGeom>
              <a:avLst/>
              <a:gdLst/>
              <a:ahLst/>
              <a:cxnLst/>
              <a:rect l="l" t="t" r="r" b="b"/>
              <a:pathLst>
                <a:path w="670948" h="914939" extrusionOk="0">
                  <a:moveTo>
                    <a:pt x="335474" y="11956"/>
                  </a:moveTo>
                  <a:cubicBezTo>
                    <a:pt x="383628" y="39259"/>
                    <a:pt x="422152" y="106715"/>
                    <a:pt x="422152" y="162125"/>
                  </a:cubicBezTo>
                  <a:lnTo>
                    <a:pt x="422152" y="407054"/>
                  </a:lnTo>
                  <a:lnTo>
                    <a:pt x="584270" y="500207"/>
                  </a:lnTo>
                  <a:cubicBezTo>
                    <a:pt x="632425" y="527511"/>
                    <a:pt x="670948" y="594966"/>
                    <a:pt x="670948" y="650376"/>
                  </a:cubicBezTo>
                  <a:cubicBezTo>
                    <a:pt x="670948" y="705786"/>
                    <a:pt x="632425" y="728272"/>
                    <a:pt x="584270" y="700968"/>
                  </a:cubicBezTo>
                  <a:lnTo>
                    <a:pt x="422152" y="607815"/>
                  </a:lnTo>
                  <a:lnTo>
                    <a:pt x="422152" y="852744"/>
                  </a:lnTo>
                  <a:cubicBezTo>
                    <a:pt x="422152" y="908153"/>
                    <a:pt x="383628" y="930639"/>
                    <a:pt x="335474" y="903335"/>
                  </a:cubicBezTo>
                  <a:cubicBezTo>
                    <a:pt x="287320" y="876032"/>
                    <a:pt x="248797" y="808576"/>
                    <a:pt x="248797" y="753166"/>
                  </a:cubicBezTo>
                  <a:lnTo>
                    <a:pt x="248797" y="508237"/>
                  </a:lnTo>
                  <a:lnTo>
                    <a:pt x="86677" y="415084"/>
                  </a:lnTo>
                  <a:cubicBezTo>
                    <a:pt x="38523" y="387781"/>
                    <a:pt x="0" y="320325"/>
                    <a:pt x="0" y="264915"/>
                  </a:cubicBezTo>
                  <a:cubicBezTo>
                    <a:pt x="0" y="209505"/>
                    <a:pt x="38523" y="187020"/>
                    <a:pt x="86677" y="214323"/>
                  </a:cubicBezTo>
                  <a:lnTo>
                    <a:pt x="248797" y="307476"/>
                  </a:lnTo>
                  <a:lnTo>
                    <a:pt x="248797" y="62548"/>
                  </a:lnTo>
                  <a:cubicBezTo>
                    <a:pt x="247994" y="7138"/>
                    <a:pt x="287320" y="-16151"/>
                    <a:pt x="335474" y="119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183;p46">
              <a:extLst>
                <a:ext uri="{FF2B5EF4-FFF2-40B4-BE49-F238E27FC236}">
                  <a16:creationId xmlns:a16="http://schemas.microsoft.com/office/drawing/2014/main" id="{0823111E-A1B1-8046-B70A-000E2CE8F7DD}"/>
                </a:ext>
              </a:extLst>
            </p:cNvPr>
            <p:cNvSpPr/>
            <p:nvPr/>
          </p:nvSpPr>
          <p:spPr>
            <a:xfrm>
              <a:off x="7304559" y="4297072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600" y="395479"/>
            <a:ext cx="2981204" cy="466151"/>
          </a:xfrm>
        </p:spPr>
        <p:txBody>
          <a:bodyPr/>
          <a:lstStyle/>
          <a:p>
            <a:r>
              <a:rPr lang="vi-VN" sz="2000" dirty="0" smtClean="0">
                <a:latin typeface="+mj-lt"/>
              </a:rPr>
              <a:t>TÀI SẢN CỐ ĐỊNH</a:t>
            </a:r>
            <a:endParaRPr lang="en-US" sz="2000" dirty="0">
              <a:latin typeface="+mj-lt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1021748" y="861630"/>
            <a:ext cx="2132270" cy="215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vi-VN" sz="1400" dirty="0" smtClean="0">
                <a:solidFill>
                  <a:schemeClr val="tx1"/>
                </a:solidFill>
                <a:latin typeface="+mj-lt"/>
              </a:rPr>
              <a:t>Các nhà cung cấp :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883110" y="2919857"/>
            <a:ext cx="2981204" cy="46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vi-VN" sz="2000" dirty="0" smtClean="0">
                <a:latin typeface="+mj-lt"/>
              </a:rPr>
              <a:t>Tổng hợp số liệu :</a:t>
            </a:r>
            <a:endParaRPr lang="en-US" sz="2000" dirty="0">
              <a:latin typeface="+mj-lt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183" y="120232"/>
            <a:ext cx="1202303" cy="4322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69640"/>
              </p:ext>
            </p:extLst>
          </p:nvPr>
        </p:nvGraphicFramePr>
        <p:xfrm>
          <a:off x="883110" y="1244404"/>
          <a:ext cx="5307012" cy="1593069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1446902">
                  <a:extLst>
                    <a:ext uri="{9D8B030D-6E8A-4147-A177-3AD203B41FA5}">
                      <a16:colId xmlns:a16="http://schemas.microsoft.com/office/drawing/2014/main" val="2462305716"/>
                    </a:ext>
                  </a:extLst>
                </a:gridCol>
                <a:gridCol w="2573406">
                  <a:extLst>
                    <a:ext uri="{9D8B030D-6E8A-4147-A177-3AD203B41FA5}">
                      <a16:colId xmlns:a16="http://schemas.microsoft.com/office/drawing/2014/main" val="3568813816"/>
                    </a:ext>
                  </a:extLst>
                </a:gridCol>
                <a:gridCol w="1286704">
                  <a:extLst>
                    <a:ext uri="{9D8B030D-6E8A-4147-A177-3AD203B41FA5}">
                      <a16:colId xmlns:a16="http://schemas.microsoft.com/office/drawing/2014/main" val="3303125299"/>
                    </a:ext>
                  </a:extLst>
                </a:gridCol>
              </a:tblGrid>
              <a:tr h="285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 kern="1600">
                          <a:effectLst/>
                          <a:latin typeface="+mj-lt"/>
                        </a:rPr>
                        <a:t>Tên nhà cung cấp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294" marR="61294" marT="0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 kern="1600">
                          <a:effectLst/>
                          <a:latin typeface="+mj-lt"/>
                        </a:rPr>
                        <a:t>Địa chỉ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294" marR="61294" marT="0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 kern="1600">
                          <a:effectLst/>
                          <a:latin typeface="+mj-lt"/>
                        </a:rPr>
                        <a:t>Phone/fax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294" marR="61294" marT="0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186770"/>
                  </a:ext>
                </a:extLst>
              </a:tr>
              <a:tr h="3269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000" kern="1600">
                          <a:effectLst/>
                          <a:latin typeface="+mj-lt"/>
                        </a:rPr>
                        <a:t>Phong Vũ Computer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294" marR="61294" marT="0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 kern="1600">
                          <a:effectLst/>
                          <a:latin typeface="+mj-lt"/>
                        </a:rPr>
                        <a:t>17A Đường Cộng Hòa, Phường 4, Quận Tân Bình, TP.HCM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294" marR="61294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 kern="1600">
                          <a:effectLst/>
                          <a:latin typeface="+mj-lt"/>
                        </a:rPr>
                        <a:t>(028)7302.68.67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294" marR="61294" marT="0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195417"/>
                  </a:ext>
                </a:extLst>
              </a:tr>
              <a:tr h="6537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000" kern="1600">
                          <a:effectLst/>
                          <a:latin typeface="+mj-lt"/>
                        </a:rPr>
                        <a:t>Tiki (online)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294" marR="61294" marT="0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 kern="1600" dirty="0">
                          <a:effectLst/>
                          <a:latin typeface="+mj-lt"/>
                        </a:rPr>
                        <a:t>Địa chỉ gửi hàng đổi/trả/bảo hành: Trung tâm xử lý đơn hàng TIKI - Hẻm số 717, đường Tân Sơn, Phường 12, Quận Gò Vấp, TP. Hồ Chí Minh</a:t>
                      </a:r>
                      <a:endParaRPr lang="en-US" sz="105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294" marR="61294" marT="0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 kern="1600" dirty="0">
                          <a:effectLst/>
                          <a:latin typeface="+mj-lt"/>
                        </a:rPr>
                        <a:t>1900-6035</a:t>
                      </a:r>
                      <a:endParaRPr lang="en-US" sz="105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294" marR="61294" marT="0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661690"/>
                  </a:ext>
                </a:extLst>
              </a:tr>
              <a:tr h="3269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000" kern="1600" dirty="0">
                          <a:effectLst/>
                          <a:latin typeface="+mj-lt"/>
                        </a:rPr>
                        <a:t>Điện máy xanh (online)</a:t>
                      </a:r>
                      <a:endParaRPr lang="en-US" sz="105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294" marR="61294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 kern="1600">
                          <a:effectLst/>
                          <a:latin typeface="+mj-lt"/>
                        </a:rPr>
                        <a:t>128 Trần Quang Khải, P. Tân Định, Quận 1, TP.Hồ Chí Minh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294" marR="61294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 kern="1600" dirty="0">
                          <a:effectLst/>
                          <a:latin typeface="+mj-lt"/>
                        </a:rPr>
                        <a:t>(028)3812.59.60</a:t>
                      </a:r>
                      <a:endParaRPr lang="en-US" sz="105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294" marR="61294" marT="0" marB="0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50579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146684"/>
              </p:ext>
            </p:extLst>
          </p:nvPr>
        </p:nvGraphicFramePr>
        <p:xfrm>
          <a:off x="882600" y="3540798"/>
          <a:ext cx="5307012" cy="1183601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3074900">
                  <a:extLst>
                    <a:ext uri="{9D8B030D-6E8A-4147-A177-3AD203B41FA5}">
                      <a16:colId xmlns:a16="http://schemas.microsoft.com/office/drawing/2014/main" val="1972619404"/>
                    </a:ext>
                  </a:extLst>
                </a:gridCol>
                <a:gridCol w="2232112">
                  <a:extLst>
                    <a:ext uri="{9D8B030D-6E8A-4147-A177-3AD203B41FA5}">
                      <a16:colId xmlns:a16="http://schemas.microsoft.com/office/drawing/2014/main" val="826693835"/>
                    </a:ext>
                  </a:extLst>
                </a:gridCol>
              </a:tblGrid>
              <a:tr h="350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400" kern="1600" dirty="0">
                          <a:effectLst/>
                          <a:latin typeface="+mj-lt"/>
                        </a:rPr>
                        <a:t>Tài sản</a:t>
                      </a:r>
                      <a:endParaRPr lang="en-US" sz="1400" kern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294" marR="6129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400" kern="1600" dirty="0">
                          <a:effectLst/>
                          <a:latin typeface="+mj-lt"/>
                        </a:rPr>
                        <a:t>Tổng giá trị (đồng)</a:t>
                      </a:r>
                      <a:endParaRPr lang="en-US" sz="1400" kern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294" marR="61294" marT="0" marB="0" anchor="ctr"/>
                </a:tc>
                <a:extLst>
                  <a:ext uri="{0D108BD9-81ED-4DB2-BD59-A6C34878D82A}">
                    <a16:rowId xmlns:a16="http://schemas.microsoft.com/office/drawing/2014/main" val="3704790179"/>
                  </a:ext>
                </a:extLst>
              </a:tr>
              <a:tr h="2546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1200" kern="1600">
                          <a:effectLst/>
                          <a:latin typeface="+mj-lt"/>
                        </a:rPr>
                        <a:t>Công cụ và thiết bị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294" marR="6129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 kern="1600" dirty="0">
                          <a:effectLst/>
                          <a:latin typeface="+mj-lt"/>
                        </a:rPr>
                        <a:t>44</a:t>
                      </a:r>
                      <a:r>
                        <a:rPr lang="en-US" sz="1000" kern="1600" dirty="0">
                          <a:effectLst/>
                          <a:latin typeface="+mj-lt"/>
                        </a:rPr>
                        <a:t>.</a:t>
                      </a:r>
                      <a:r>
                        <a:rPr lang="vi-VN" sz="1000" kern="1600" dirty="0">
                          <a:effectLst/>
                          <a:latin typeface="+mj-lt"/>
                        </a:rPr>
                        <a:t>000</a:t>
                      </a:r>
                      <a:r>
                        <a:rPr lang="en-US" sz="1000" kern="1600" dirty="0">
                          <a:effectLst/>
                          <a:latin typeface="+mj-lt"/>
                        </a:rPr>
                        <a:t>.</a:t>
                      </a:r>
                      <a:r>
                        <a:rPr lang="vi-VN" sz="1000" kern="1600" dirty="0">
                          <a:effectLst/>
                          <a:latin typeface="+mj-lt"/>
                        </a:rPr>
                        <a:t>000</a:t>
                      </a:r>
                      <a:endParaRPr lang="en-US" sz="1200" kern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294" marR="61294" marT="0" marB="0"/>
                </a:tc>
                <a:extLst>
                  <a:ext uri="{0D108BD9-81ED-4DB2-BD59-A6C34878D82A}">
                    <a16:rowId xmlns:a16="http://schemas.microsoft.com/office/drawing/2014/main" val="251770421"/>
                  </a:ext>
                </a:extLst>
              </a:tr>
              <a:tr h="2546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1200" kern="1600">
                          <a:effectLst/>
                          <a:latin typeface="+mj-lt"/>
                        </a:rPr>
                        <a:t>Thiết bị văn phòng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294" marR="6129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 kern="1600" dirty="0" smtClean="0">
                          <a:effectLst/>
                          <a:latin typeface="+mj-lt"/>
                        </a:rPr>
                        <a:t>21</a:t>
                      </a:r>
                      <a:r>
                        <a:rPr lang="en-US" sz="1000" kern="1600" dirty="0" smtClean="0">
                          <a:effectLst/>
                          <a:latin typeface="+mj-lt"/>
                        </a:rPr>
                        <a:t>.</a:t>
                      </a:r>
                      <a:r>
                        <a:rPr lang="vi-VN" sz="1000" kern="1600" dirty="0" smtClean="0">
                          <a:effectLst/>
                          <a:latin typeface="+mj-lt"/>
                        </a:rPr>
                        <a:t>900</a:t>
                      </a:r>
                      <a:r>
                        <a:rPr lang="en-US" sz="1000" kern="1600" dirty="0" smtClean="0">
                          <a:effectLst/>
                          <a:latin typeface="+mj-lt"/>
                        </a:rPr>
                        <a:t>.</a:t>
                      </a:r>
                      <a:r>
                        <a:rPr lang="vi-VN" sz="1000" kern="1600" dirty="0" smtClean="0">
                          <a:effectLst/>
                          <a:latin typeface="+mj-lt"/>
                        </a:rPr>
                        <a:t>000</a:t>
                      </a:r>
                      <a:endParaRPr lang="en-US" sz="1200" kern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294" marR="61294" marT="0" marB="0"/>
                </a:tc>
                <a:extLst>
                  <a:ext uri="{0D108BD9-81ED-4DB2-BD59-A6C34878D82A}">
                    <a16:rowId xmlns:a16="http://schemas.microsoft.com/office/drawing/2014/main" val="1495241990"/>
                  </a:ext>
                </a:extLst>
              </a:tr>
              <a:tr h="3232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600" kern="1600" dirty="0">
                          <a:effectLst/>
                          <a:latin typeface="+mj-lt"/>
                        </a:rPr>
                        <a:t>Tổng cộng</a:t>
                      </a:r>
                      <a:endParaRPr lang="en-US" sz="1600" kern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294" marR="6129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 kern="1600" dirty="0">
                          <a:effectLst/>
                          <a:latin typeface="+mj-lt"/>
                        </a:rPr>
                        <a:t>65</a:t>
                      </a:r>
                      <a:r>
                        <a:rPr lang="en-US" sz="1000" kern="1600" dirty="0">
                          <a:effectLst/>
                          <a:latin typeface="+mj-lt"/>
                        </a:rPr>
                        <a:t>.</a:t>
                      </a:r>
                      <a:r>
                        <a:rPr lang="vi-VN" sz="1000" kern="1600" dirty="0">
                          <a:effectLst/>
                          <a:latin typeface="+mj-lt"/>
                        </a:rPr>
                        <a:t>900</a:t>
                      </a:r>
                      <a:r>
                        <a:rPr lang="en-US" sz="1000" kern="1600" dirty="0">
                          <a:effectLst/>
                          <a:latin typeface="+mj-lt"/>
                        </a:rPr>
                        <a:t>.</a:t>
                      </a:r>
                      <a:r>
                        <a:rPr lang="vi-VN" sz="1000" kern="1600" dirty="0">
                          <a:effectLst/>
                          <a:latin typeface="+mj-lt"/>
                        </a:rPr>
                        <a:t>000</a:t>
                      </a:r>
                      <a:endParaRPr lang="en-US" sz="1200" kern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294" marR="61294" marT="0" marB="0" anchor="ctr"/>
                </a:tc>
                <a:extLst>
                  <a:ext uri="{0D108BD9-81ED-4DB2-BD59-A6C34878D82A}">
                    <a16:rowId xmlns:a16="http://schemas.microsoft.com/office/drawing/2014/main" val="4026726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20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>
            <a:extLst>
              <a:ext uri="{FF2B5EF4-FFF2-40B4-BE49-F238E27FC236}">
                <a16:creationId xmlns:a16="http://schemas.microsoft.com/office/drawing/2014/main" id="{C1C0CF39-E114-3949-A27F-1C46512C1BF9}"/>
              </a:ext>
            </a:extLst>
          </p:cNvPr>
          <p:cNvGrpSpPr/>
          <p:nvPr/>
        </p:nvGrpSpPr>
        <p:grpSpPr>
          <a:xfrm>
            <a:off x="6356177" y="1078122"/>
            <a:ext cx="2751879" cy="3225737"/>
            <a:chOff x="7017258" y="4131327"/>
            <a:chExt cx="583504" cy="683980"/>
          </a:xfrm>
        </p:grpSpPr>
        <p:sp>
          <p:nvSpPr>
            <p:cNvPr id="55" name="Google Shape;1160;p46">
              <a:extLst>
                <a:ext uri="{FF2B5EF4-FFF2-40B4-BE49-F238E27FC236}">
                  <a16:creationId xmlns:a16="http://schemas.microsoft.com/office/drawing/2014/main" id="{0B46D6C6-9873-6D47-AAD1-DB7F3E676FA1}"/>
                </a:ext>
              </a:extLst>
            </p:cNvPr>
            <p:cNvSpPr/>
            <p:nvPr/>
          </p:nvSpPr>
          <p:spPr>
            <a:xfrm>
              <a:off x="7315814" y="4178415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09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6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161;p46">
              <a:extLst>
                <a:ext uri="{FF2B5EF4-FFF2-40B4-BE49-F238E27FC236}">
                  <a16:creationId xmlns:a16="http://schemas.microsoft.com/office/drawing/2014/main" id="{DA490056-2149-524D-843B-0B23B4A63343}"/>
                </a:ext>
              </a:extLst>
            </p:cNvPr>
            <p:cNvSpPr/>
            <p:nvPr/>
          </p:nvSpPr>
          <p:spPr>
            <a:xfrm>
              <a:off x="7320563" y="4281056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162;p46">
              <a:extLst>
                <a:ext uri="{FF2B5EF4-FFF2-40B4-BE49-F238E27FC236}">
                  <a16:creationId xmlns:a16="http://schemas.microsoft.com/office/drawing/2014/main" id="{3C5EE54E-1191-F64D-B370-D9B5C3978D8F}"/>
                </a:ext>
              </a:extLst>
            </p:cNvPr>
            <p:cNvSpPr/>
            <p:nvPr/>
          </p:nvSpPr>
          <p:spPr>
            <a:xfrm>
              <a:off x="7077193" y="4326164"/>
              <a:ext cx="134029" cy="147278"/>
            </a:xfrm>
            <a:custGeom>
              <a:avLst/>
              <a:gdLst/>
              <a:ahLst/>
              <a:cxnLst/>
              <a:rect l="l" t="t" r="r" b="b"/>
              <a:pathLst>
                <a:path w="1340290" h="1472783" extrusionOk="0">
                  <a:moveTo>
                    <a:pt x="1340291" y="774135"/>
                  </a:moveTo>
                  <a:lnTo>
                    <a:pt x="0" y="0"/>
                  </a:lnTo>
                  <a:lnTo>
                    <a:pt x="0" y="698649"/>
                  </a:lnTo>
                  <a:lnTo>
                    <a:pt x="1340291" y="1472784"/>
                  </a:lnTo>
                  <a:lnTo>
                    <a:pt x="1340291" y="77413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63;p46">
              <a:extLst>
                <a:ext uri="{FF2B5EF4-FFF2-40B4-BE49-F238E27FC236}">
                  <a16:creationId xmlns:a16="http://schemas.microsoft.com/office/drawing/2014/main" id="{BA083FF7-428D-C24A-B881-36F5DB395AF1}"/>
                </a:ext>
              </a:extLst>
            </p:cNvPr>
            <p:cNvSpPr/>
            <p:nvPr/>
          </p:nvSpPr>
          <p:spPr>
            <a:xfrm>
              <a:off x="7089116" y="4349542"/>
              <a:ext cx="15249" cy="22656"/>
            </a:xfrm>
            <a:custGeom>
              <a:avLst/>
              <a:gdLst/>
              <a:ahLst/>
              <a:cxnLst/>
              <a:rect l="l" t="t" r="r" b="b"/>
              <a:pathLst>
                <a:path w="152488" h="226558" extrusionOk="0">
                  <a:moveTo>
                    <a:pt x="152488" y="157447"/>
                  </a:moveTo>
                  <a:cubicBezTo>
                    <a:pt x="152488" y="215266"/>
                    <a:pt x="118780" y="241767"/>
                    <a:pt x="76244" y="217675"/>
                  </a:cubicBezTo>
                  <a:cubicBezTo>
                    <a:pt x="34510" y="193584"/>
                    <a:pt x="0" y="126931"/>
                    <a:pt x="0" y="69112"/>
                  </a:cubicBezTo>
                  <a:cubicBezTo>
                    <a:pt x="0" y="11293"/>
                    <a:pt x="33708" y="-15208"/>
                    <a:pt x="76244" y="8884"/>
                  </a:cubicBezTo>
                  <a:cubicBezTo>
                    <a:pt x="118780" y="32975"/>
                    <a:pt x="152488" y="99628"/>
                    <a:pt x="152488" y="1574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164;p46">
              <a:extLst>
                <a:ext uri="{FF2B5EF4-FFF2-40B4-BE49-F238E27FC236}">
                  <a16:creationId xmlns:a16="http://schemas.microsoft.com/office/drawing/2014/main" id="{839367E8-6B3B-B741-86D0-942ABD040E64}"/>
                </a:ext>
              </a:extLst>
            </p:cNvPr>
            <p:cNvSpPr/>
            <p:nvPr/>
          </p:nvSpPr>
          <p:spPr>
            <a:xfrm>
              <a:off x="7111362" y="4360598"/>
              <a:ext cx="48876" cy="39108"/>
            </a:xfrm>
            <a:custGeom>
              <a:avLst/>
              <a:gdLst/>
              <a:ahLst/>
              <a:cxnLst/>
              <a:rect l="l" t="t" r="r" b="b"/>
              <a:pathLst>
                <a:path w="488764" h="391082" extrusionOk="0">
                  <a:moveTo>
                    <a:pt x="0" y="0"/>
                  </a:moveTo>
                  <a:lnTo>
                    <a:pt x="488765" y="281869"/>
                  </a:lnTo>
                  <a:lnTo>
                    <a:pt x="488765" y="391083"/>
                  </a:lnTo>
                  <a:lnTo>
                    <a:pt x="0" y="110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165;p46">
              <a:extLst>
                <a:ext uri="{FF2B5EF4-FFF2-40B4-BE49-F238E27FC236}">
                  <a16:creationId xmlns:a16="http://schemas.microsoft.com/office/drawing/2014/main" id="{A7B9A1FD-47D5-2949-A8F7-750BB12601C5}"/>
                </a:ext>
              </a:extLst>
            </p:cNvPr>
            <p:cNvSpPr/>
            <p:nvPr/>
          </p:nvSpPr>
          <p:spPr>
            <a:xfrm>
              <a:off x="7111442" y="4383982"/>
              <a:ext cx="85875" cy="60469"/>
            </a:xfrm>
            <a:custGeom>
              <a:avLst/>
              <a:gdLst/>
              <a:ahLst/>
              <a:cxnLst/>
              <a:rect l="l" t="t" r="r" b="b"/>
              <a:pathLst>
                <a:path w="858749" h="604692" extrusionOk="0">
                  <a:moveTo>
                    <a:pt x="0" y="0"/>
                  </a:moveTo>
                  <a:lnTo>
                    <a:pt x="858749" y="495479"/>
                  </a:lnTo>
                  <a:lnTo>
                    <a:pt x="858749" y="604692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166;p46">
              <a:extLst>
                <a:ext uri="{FF2B5EF4-FFF2-40B4-BE49-F238E27FC236}">
                  <a16:creationId xmlns:a16="http://schemas.microsoft.com/office/drawing/2014/main" id="{5FEC3C0A-4C02-A64E-9743-92B4501C194D}"/>
                </a:ext>
              </a:extLst>
            </p:cNvPr>
            <p:cNvSpPr/>
            <p:nvPr/>
          </p:nvSpPr>
          <p:spPr>
            <a:xfrm>
              <a:off x="7281165" y="4207564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10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7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167;p46">
              <a:extLst>
                <a:ext uri="{FF2B5EF4-FFF2-40B4-BE49-F238E27FC236}">
                  <a16:creationId xmlns:a16="http://schemas.microsoft.com/office/drawing/2014/main" id="{245CFDBC-B787-F140-A27C-8FE8AEB99F24}"/>
                </a:ext>
              </a:extLst>
            </p:cNvPr>
            <p:cNvSpPr/>
            <p:nvPr/>
          </p:nvSpPr>
          <p:spPr>
            <a:xfrm>
              <a:off x="7295649" y="4387505"/>
              <a:ext cx="120706" cy="80626"/>
            </a:xfrm>
            <a:custGeom>
              <a:avLst/>
              <a:gdLst/>
              <a:ahLst/>
              <a:cxnLst/>
              <a:rect l="l" t="t" r="r" b="b"/>
              <a:pathLst>
                <a:path w="1207064" h="806256" extrusionOk="0">
                  <a:moveTo>
                    <a:pt x="0" y="0"/>
                  </a:moveTo>
                  <a:lnTo>
                    <a:pt x="1207064" y="697043"/>
                  </a:lnTo>
                  <a:lnTo>
                    <a:pt x="1207064" y="806257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168;p46">
              <a:extLst>
                <a:ext uri="{FF2B5EF4-FFF2-40B4-BE49-F238E27FC236}">
                  <a16:creationId xmlns:a16="http://schemas.microsoft.com/office/drawing/2014/main" id="{68B13998-FD80-8345-BC29-F5B03C07C4E8}"/>
                </a:ext>
              </a:extLst>
            </p:cNvPr>
            <p:cNvSpPr/>
            <p:nvPr/>
          </p:nvSpPr>
          <p:spPr>
            <a:xfrm>
              <a:off x="7304051" y="4414012"/>
              <a:ext cx="103772" cy="70909"/>
            </a:xfrm>
            <a:custGeom>
              <a:avLst/>
              <a:gdLst/>
              <a:ahLst/>
              <a:cxnLst/>
              <a:rect l="l" t="t" r="r" b="b"/>
              <a:pathLst>
                <a:path w="1037722" h="709088" extrusionOk="0">
                  <a:moveTo>
                    <a:pt x="0" y="0"/>
                  </a:moveTo>
                  <a:lnTo>
                    <a:pt x="1037722" y="599874"/>
                  </a:lnTo>
                  <a:lnTo>
                    <a:pt x="1037722" y="709088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169;p46">
              <a:extLst>
                <a:ext uri="{FF2B5EF4-FFF2-40B4-BE49-F238E27FC236}">
                  <a16:creationId xmlns:a16="http://schemas.microsoft.com/office/drawing/2014/main" id="{551BFB32-2776-2F40-8765-7EFBDACFAF4D}"/>
                </a:ext>
              </a:extLst>
            </p:cNvPr>
            <p:cNvSpPr/>
            <p:nvPr/>
          </p:nvSpPr>
          <p:spPr>
            <a:xfrm>
              <a:off x="7242035" y="4420419"/>
              <a:ext cx="88684" cy="87371"/>
            </a:xfrm>
            <a:custGeom>
              <a:avLst/>
              <a:gdLst/>
              <a:ahLst/>
              <a:cxnLst/>
              <a:rect l="l" t="t" r="r" b="b"/>
              <a:pathLst>
                <a:path w="886839" h="873712" extrusionOk="0">
                  <a:moveTo>
                    <a:pt x="0" y="361370"/>
                  </a:moveTo>
                  <a:lnTo>
                    <a:pt x="0" y="0"/>
                  </a:lnTo>
                  <a:lnTo>
                    <a:pt x="886839" y="512342"/>
                  </a:lnTo>
                  <a:lnTo>
                    <a:pt x="886839" y="873712"/>
                  </a:lnTo>
                  <a:lnTo>
                    <a:pt x="0" y="3613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170;p46">
              <a:extLst>
                <a:ext uri="{FF2B5EF4-FFF2-40B4-BE49-F238E27FC236}">
                  <a16:creationId xmlns:a16="http://schemas.microsoft.com/office/drawing/2014/main" id="{94624E01-92BA-314D-8E1B-36A9576598AD}"/>
                </a:ext>
              </a:extLst>
            </p:cNvPr>
            <p:cNvSpPr/>
            <p:nvPr/>
          </p:nvSpPr>
          <p:spPr>
            <a:xfrm>
              <a:off x="7521147" y="4436256"/>
              <a:ext cx="79615" cy="187933"/>
            </a:xfrm>
            <a:custGeom>
              <a:avLst/>
              <a:gdLst/>
              <a:ahLst/>
              <a:cxnLst/>
              <a:rect l="l" t="t" r="r" b="b"/>
              <a:pathLst>
                <a:path w="796148" h="1879329" extrusionOk="0">
                  <a:moveTo>
                    <a:pt x="294543" y="125463"/>
                  </a:moveTo>
                  <a:cubicBezTo>
                    <a:pt x="225522" y="15446"/>
                    <a:pt x="130016" y="991"/>
                    <a:pt x="126003" y="188"/>
                  </a:cubicBezTo>
                  <a:cubicBezTo>
                    <a:pt x="116373" y="-1418"/>
                    <a:pt x="110754" y="7416"/>
                    <a:pt x="110754" y="20264"/>
                  </a:cubicBezTo>
                  <a:lnTo>
                    <a:pt x="110754" y="310967"/>
                  </a:lnTo>
                  <a:cubicBezTo>
                    <a:pt x="110754" y="409741"/>
                    <a:pt x="77046" y="473182"/>
                    <a:pt x="10433" y="500485"/>
                  </a:cubicBezTo>
                  <a:cubicBezTo>
                    <a:pt x="4013" y="502894"/>
                    <a:pt x="0" y="510122"/>
                    <a:pt x="0" y="519758"/>
                  </a:cubicBezTo>
                  <a:cubicBezTo>
                    <a:pt x="0" y="659488"/>
                    <a:pt x="2408" y="1259362"/>
                    <a:pt x="3210" y="1446472"/>
                  </a:cubicBezTo>
                  <a:cubicBezTo>
                    <a:pt x="3210" y="1477790"/>
                    <a:pt x="24879" y="1514731"/>
                    <a:pt x="51364" y="1529988"/>
                  </a:cubicBezTo>
                  <a:cubicBezTo>
                    <a:pt x="194222" y="1612702"/>
                    <a:pt x="604335" y="1849600"/>
                    <a:pt x="604335" y="1849600"/>
                  </a:cubicBezTo>
                  <a:cubicBezTo>
                    <a:pt x="713484" y="1913040"/>
                    <a:pt x="783308" y="1873691"/>
                    <a:pt x="795346" y="1743598"/>
                  </a:cubicBezTo>
                  <a:lnTo>
                    <a:pt x="796149" y="1167815"/>
                  </a:lnTo>
                  <a:cubicBezTo>
                    <a:pt x="796149" y="1080283"/>
                    <a:pt x="780900" y="990342"/>
                    <a:pt x="732746" y="915659"/>
                  </a:cubicBezTo>
                  <a:cubicBezTo>
                    <a:pt x="705458" y="873098"/>
                    <a:pt x="673355" y="840173"/>
                    <a:pt x="639648" y="820900"/>
                  </a:cubicBezTo>
                  <a:lnTo>
                    <a:pt x="359551" y="659488"/>
                  </a:lnTo>
                  <a:lnTo>
                    <a:pt x="359551" y="389665"/>
                  </a:lnTo>
                  <a:cubicBezTo>
                    <a:pt x="360353" y="283663"/>
                    <a:pt x="337882" y="195328"/>
                    <a:pt x="294543" y="1254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171;p46">
              <a:extLst>
                <a:ext uri="{FF2B5EF4-FFF2-40B4-BE49-F238E27FC236}">
                  <a16:creationId xmlns:a16="http://schemas.microsoft.com/office/drawing/2014/main" id="{10DE90FF-48AC-4A4F-88ED-74F8C32263B8}"/>
                </a:ext>
              </a:extLst>
            </p:cNvPr>
            <p:cNvSpPr/>
            <p:nvPr/>
          </p:nvSpPr>
          <p:spPr>
            <a:xfrm>
              <a:off x="7483777" y="4463342"/>
              <a:ext cx="31300" cy="120537"/>
            </a:xfrm>
            <a:custGeom>
              <a:avLst/>
              <a:gdLst/>
              <a:ahLst/>
              <a:cxnLst/>
              <a:rect l="l" t="t" r="r" b="b"/>
              <a:pathLst>
                <a:path w="313002" h="1205369" extrusionOk="0">
                  <a:moveTo>
                    <a:pt x="0" y="0"/>
                  </a:moveTo>
                  <a:lnTo>
                    <a:pt x="313002" y="180685"/>
                  </a:lnTo>
                  <a:lnTo>
                    <a:pt x="313002" y="1205370"/>
                  </a:lnTo>
                  <a:lnTo>
                    <a:pt x="0" y="1024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172;p46">
              <a:extLst>
                <a:ext uri="{FF2B5EF4-FFF2-40B4-BE49-F238E27FC236}">
                  <a16:creationId xmlns:a16="http://schemas.microsoft.com/office/drawing/2014/main" id="{E4318164-AB54-A341-AF90-6E36AA2C4788}"/>
                </a:ext>
              </a:extLst>
            </p:cNvPr>
            <p:cNvSpPr/>
            <p:nvPr/>
          </p:nvSpPr>
          <p:spPr>
            <a:xfrm>
              <a:off x="7017258" y="4131327"/>
              <a:ext cx="238925" cy="281547"/>
            </a:xfrm>
            <a:custGeom>
              <a:avLst/>
              <a:gdLst/>
              <a:ahLst/>
              <a:cxnLst/>
              <a:rect l="l" t="t" r="r" b="b"/>
              <a:pathLst>
                <a:path w="2389249" h="2815474" extrusionOk="0">
                  <a:moveTo>
                    <a:pt x="2388447" y="1379631"/>
                  </a:moveTo>
                  <a:lnTo>
                    <a:pt x="0" y="0"/>
                  </a:lnTo>
                  <a:lnTo>
                    <a:pt x="803" y="1245522"/>
                  </a:lnTo>
                  <a:lnTo>
                    <a:pt x="2178173" y="2503090"/>
                  </a:lnTo>
                  <a:lnTo>
                    <a:pt x="2389249" y="2815474"/>
                  </a:lnTo>
                  <a:lnTo>
                    <a:pt x="2388447" y="13796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173;p46">
              <a:extLst>
                <a:ext uri="{FF2B5EF4-FFF2-40B4-BE49-F238E27FC236}">
                  <a16:creationId xmlns:a16="http://schemas.microsoft.com/office/drawing/2014/main" id="{933A2D64-80DC-6746-9B59-2085AEAAEC6E}"/>
                </a:ext>
              </a:extLst>
            </p:cNvPr>
            <p:cNvSpPr/>
            <p:nvPr/>
          </p:nvSpPr>
          <p:spPr>
            <a:xfrm>
              <a:off x="7142010" y="4233590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523275" y="30194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523275" y="411159"/>
                  </a:lnTo>
                  <a:lnTo>
                    <a:pt x="523275" y="3019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174;p46">
              <a:extLst>
                <a:ext uri="{FF2B5EF4-FFF2-40B4-BE49-F238E27FC236}">
                  <a16:creationId xmlns:a16="http://schemas.microsoft.com/office/drawing/2014/main" id="{3F4E65C5-7F7E-0F4F-B2C6-80E93D82C7E8}"/>
                </a:ext>
              </a:extLst>
            </p:cNvPr>
            <p:cNvSpPr/>
            <p:nvPr/>
          </p:nvSpPr>
          <p:spPr>
            <a:xfrm>
              <a:off x="7064950" y="4210927"/>
              <a:ext cx="129615" cy="85765"/>
            </a:xfrm>
            <a:custGeom>
              <a:avLst/>
              <a:gdLst/>
              <a:ahLst/>
              <a:cxnLst/>
              <a:rect l="l" t="t" r="r" b="b"/>
              <a:pathLst>
                <a:path w="1296149" h="857651" extrusionOk="0">
                  <a:moveTo>
                    <a:pt x="1296150" y="748438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296150" y="857652"/>
                  </a:lnTo>
                  <a:lnTo>
                    <a:pt x="1296150" y="7484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175;p46">
              <a:extLst>
                <a:ext uri="{FF2B5EF4-FFF2-40B4-BE49-F238E27FC236}">
                  <a16:creationId xmlns:a16="http://schemas.microsoft.com/office/drawing/2014/main" id="{3EF8805A-AE6F-D343-BD55-33C408985582}"/>
                </a:ext>
              </a:extLst>
            </p:cNvPr>
            <p:cNvSpPr/>
            <p:nvPr/>
          </p:nvSpPr>
          <p:spPr>
            <a:xfrm>
              <a:off x="7038303" y="4217334"/>
              <a:ext cx="156340" cy="101264"/>
            </a:xfrm>
            <a:custGeom>
              <a:avLst/>
              <a:gdLst/>
              <a:ahLst/>
              <a:cxnLst/>
              <a:rect l="l" t="t" r="r" b="b"/>
              <a:pathLst>
                <a:path w="1563405" h="1012639" extrusionOk="0">
                  <a:moveTo>
                    <a:pt x="1563405" y="90342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563405" y="1012639"/>
                  </a:lnTo>
                  <a:lnTo>
                    <a:pt x="1563405" y="90342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176;p46">
              <a:extLst>
                <a:ext uri="{FF2B5EF4-FFF2-40B4-BE49-F238E27FC236}">
                  <a16:creationId xmlns:a16="http://schemas.microsoft.com/office/drawing/2014/main" id="{DB85EE08-57AA-304F-9281-620E4F00D77F}"/>
                </a:ext>
              </a:extLst>
            </p:cNvPr>
            <p:cNvSpPr/>
            <p:nvPr/>
          </p:nvSpPr>
          <p:spPr>
            <a:xfrm>
              <a:off x="7206986" y="4270200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0" y="123544"/>
                  </a:moveTo>
                  <a:cubicBezTo>
                    <a:pt x="0" y="226333"/>
                    <a:pt x="60995" y="344381"/>
                    <a:pt x="135634" y="387745"/>
                  </a:cubicBezTo>
                  <a:cubicBezTo>
                    <a:pt x="210273" y="431110"/>
                    <a:pt x="271268" y="382927"/>
                    <a:pt x="271268" y="280137"/>
                  </a:cubicBezTo>
                  <a:cubicBezTo>
                    <a:pt x="271268" y="177347"/>
                    <a:pt x="210273" y="59300"/>
                    <a:pt x="135634" y="15935"/>
                  </a:cubicBezTo>
                  <a:cubicBezTo>
                    <a:pt x="60995" y="-27429"/>
                    <a:pt x="0" y="20754"/>
                    <a:pt x="0" y="1235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177;p46">
              <a:extLst>
                <a:ext uri="{FF2B5EF4-FFF2-40B4-BE49-F238E27FC236}">
                  <a16:creationId xmlns:a16="http://schemas.microsoft.com/office/drawing/2014/main" id="{C5EFC99A-B8D7-484E-85C4-BC9519430A52}"/>
                </a:ext>
              </a:extLst>
            </p:cNvPr>
            <p:cNvSpPr/>
            <p:nvPr/>
          </p:nvSpPr>
          <p:spPr>
            <a:xfrm>
              <a:off x="7358065" y="4552792"/>
              <a:ext cx="238925" cy="262515"/>
            </a:xfrm>
            <a:custGeom>
              <a:avLst/>
              <a:gdLst/>
              <a:ahLst/>
              <a:cxnLst/>
              <a:rect l="l" t="t" r="r" b="b"/>
              <a:pathLst>
                <a:path w="2389248" h="2625152" extrusionOk="0">
                  <a:moveTo>
                    <a:pt x="0" y="0"/>
                  </a:moveTo>
                  <a:lnTo>
                    <a:pt x="2388447" y="1379630"/>
                  </a:lnTo>
                  <a:lnTo>
                    <a:pt x="2389249" y="2625153"/>
                  </a:lnTo>
                  <a:lnTo>
                    <a:pt x="211076" y="1367585"/>
                  </a:lnTo>
                  <a:lnTo>
                    <a:pt x="803" y="14366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99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178;p46">
              <a:extLst>
                <a:ext uri="{FF2B5EF4-FFF2-40B4-BE49-F238E27FC236}">
                  <a16:creationId xmlns:a16="http://schemas.microsoft.com/office/drawing/2014/main" id="{17F6C43F-8D1C-C94E-B682-D8A2B4723403}"/>
                </a:ext>
              </a:extLst>
            </p:cNvPr>
            <p:cNvSpPr/>
            <p:nvPr/>
          </p:nvSpPr>
          <p:spPr>
            <a:xfrm>
              <a:off x="7419281" y="4618458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0" y="0"/>
                  </a:moveTo>
                  <a:lnTo>
                    <a:pt x="523275" y="301945"/>
                  </a:lnTo>
                  <a:lnTo>
                    <a:pt x="523275" y="411159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179;p46">
              <a:extLst>
                <a:ext uri="{FF2B5EF4-FFF2-40B4-BE49-F238E27FC236}">
                  <a16:creationId xmlns:a16="http://schemas.microsoft.com/office/drawing/2014/main" id="{8239D188-FF10-B144-BBCA-B1C91E8B82D2}"/>
                </a:ext>
              </a:extLst>
            </p:cNvPr>
            <p:cNvSpPr/>
            <p:nvPr/>
          </p:nvSpPr>
          <p:spPr>
            <a:xfrm>
              <a:off x="7419281" y="4640240"/>
              <a:ext cx="94462" cy="65448"/>
            </a:xfrm>
            <a:custGeom>
              <a:avLst/>
              <a:gdLst/>
              <a:ahLst/>
              <a:cxnLst/>
              <a:rect l="l" t="t" r="r" b="b"/>
              <a:pathLst>
                <a:path w="944624" h="654481" extrusionOk="0">
                  <a:moveTo>
                    <a:pt x="0" y="0"/>
                  </a:moveTo>
                  <a:lnTo>
                    <a:pt x="944624" y="545267"/>
                  </a:lnTo>
                  <a:lnTo>
                    <a:pt x="944624" y="654481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180;p46">
              <a:extLst>
                <a:ext uri="{FF2B5EF4-FFF2-40B4-BE49-F238E27FC236}">
                  <a16:creationId xmlns:a16="http://schemas.microsoft.com/office/drawing/2014/main" id="{F103420C-D8B8-3B4C-BE84-631DD6D8C9B9}"/>
                </a:ext>
              </a:extLst>
            </p:cNvPr>
            <p:cNvSpPr/>
            <p:nvPr/>
          </p:nvSpPr>
          <p:spPr>
            <a:xfrm>
              <a:off x="7419281" y="4662102"/>
              <a:ext cx="122231" cy="81509"/>
            </a:xfrm>
            <a:custGeom>
              <a:avLst/>
              <a:gdLst/>
              <a:ahLst/>
              <a:cxnLst/>
              <a:rect l="l" t="t" r="r" b="b"/>
              <a:pathLst>
                <a:path w="1222313" h="815090" extrusionOk="0">
                  <a:moveTo>
                    <a:pt x="0" y="0"/>
                  </a:moveTo>
                  <a:lnTo>
                    <a:pt x="1222313" y="705876"/>
                  </a:lnTo>
                  <a:lnTo>
                    <a:pt x="1222313" y="815090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181;p46">
              <a:extLst>
                <a:ext uri="{FF2B5EF4-FFF2-40B4-BE49-F238E27FC236}">
                  <a16:creationId xmlns:a16="http://schemas.microsoft.com/office/drawing/2014/main" id="{13CE0265-F5AC-B742-9206-C9DA29FF50A9}"/>
                </a:ext>
              </a:extLst>
            </p:cNvPr>
            <p:cNvSpPr/>
            <p:nvPr/>
          </p:nvSpPr>
          <p:spPr>
            <a:xfrm>
              <a:off x="7379431" y="4594446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271268" y="280137"/>
                  </a:moveTo>
                  <a:cubicBezTo>
                    <a:pt x="271268" y="382927"/>
                    <a:pt x="210273" y="431109"/>
                    <a:pt x="135634" y="387745"/>
                  </a:cubicBezTo>
                  <a:cubicBezTo>
                    <a:pt x="60995" y="344381"/>
                    <a:pt x="0" y="226333"/>
                    <a:pt x="0" y="123544"/>
                  </a:cubicBezTo>
                  <a:cubicBezTo>
                    <a:pt x="0" y="20754"/>
                    <a:pt x="60995" y="-27429"/>
                    <a:pt x="135634" y="15935"/>
                  </a:cubicBezTo>
                  <a:cubicBezTo>
                    <a:pt x="210273" y="59300"/>
                    <a:pt x="270466" y="177348"/>
                    <a:pt x="271268" y="280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182;p46">
              <a:extLst>
                <a:ext uri="{FF2B5EF4-FFF2-40B4-BE49-F238E27FC236}">
                  <a16:creationId xmlns:a16="http://schemas.microsoft.com/office/drawing/2014/main" id="{D7467D72-ACF1-564E-9A83-E042225F0309}"/>
                </a:ext>
              </a:extLst>
            </p:cNvPr>
            <p:cNvSpPr/>
            <p:nvPr/>
          </p:nvSpPr>
          <p:spPr>
            <a:xfrm>
              <a:off x="7242195" y="4530298"/>
              <a:ext cx="67095" cy="91494"/>
            </a:xfrm>
            <a:custGeom>
              <a:avLst/>
              <a:gdLst/>
              <a:ahLst/>
              <a:cxnLst/>
              <a:rect l="l" t="t" r="r" b="b"/>
              <a:pathLst>
                <a:path w="670948" h="914939" extrusionOk="0">
                  <a:moveTo>
                    <a:pt x="335474" y="11956"/>
                  </a:moveTo>
                  <a:cubicBezTo>
                    <a:pt x="383628" y="39259"/>
                    <a:pt x="422152" y="106715"/>
                    <a:pt x="422152" y="162125"/>
                  </a:cubicBezTo>
                  <a:lnTo>
                    <a:pt x="422152" y="407054"/>
                  </a:lnTo>
                  <a:lnTo>
                    <a:pt x="584270" y="500207"/>
                  </a:lnTo>
                  <a:cubicBezTo>
                    <a:pt x="632425" y="527511"/>
                    <a:pt x="670948" y="594966"/>
                    <a:pt x="670948" y="650376"/>
                  </a:cubicBezTo>
                  <a:cubicBezTo>
                    <a:pt x="670948" y="705786"/>
                    <a:pt x="632425" y="728272"/>
                    <a:pt x="584270" y="700968"/>
                  </a:cubicBezTo>
                  <a:lnTo>
                    <a:pt x="422152" y="607815"/>
                  </a:lnTo>
                  <a:lnTo>
                    <a:pt x="422152" y="852744"/>
                  </a:lnTo>
                  <a:cubicBezTo>
                    <a:pt x="422152" y="908153"/>
                    <a:pt x="383628" y="930639"/>
                    <a:pt x="335474" y="903335"/>
                  </a:cubicBezTo>
                  <a:cubicBezTo>
                    <a:pt x="287320" y="876032"/>
                    <a:pt x="248797" y="808576"/>
                    <a:pt x="248797" y="753166"/>
                  </a:cubicBezTo>
                  <a:lnTo>
                    <a:pt x="248797" y="508237"/>
                  </a:lnTo>
                  <a:lnTo>
                    <a:pt x="86677" y="415084"/>
                  </a:lnTo>
                  <a:cubicBezTo>
                    <a:pt x="38523" y="387781"/>
                    <a:pt x="0" y="320325"/>
                    <a:pt x="0" y="264915"/>
                  </a:cubicBezTo>
                  <a:cubicBezTo>
                    <a:pt x="0" y="209505"/>
                    <a:pt x="38523" y="187020"/>
                    <a:pt x="86677" y="214323"/>
                  </a:cubicBezTo>
                  <a:lnTo>
                    <a:pt x="248797" y="307476"/>
                  </a:lnTo>
                  <a:lnTo>
                    <a:pt x="248797" y="62548"/>
                  </a:lnTo>
                  <a:cubicBezTo>
                    <a:pt x="247994" y="7138"/>
                    <a:pt x="287320" y="-16151"/>
                    <a:pt x="335474" y="119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183;p46">
              <a:extLst>
                <a:ext uri="{FF2B5EF4-FFF2-40B4-BE49-F238E27FC236}">
                  <a16:creationId xmlns:a16="http://schemas.microsoft.com/office/drawing/2014/main" id="{0823111E-A1B1-8046-B70A-000E2CE8F7DD}"/>
                </a:ext>
              </a:extLst>
            </p:cNvPr>
            <p:cNvSpPr/>
            <p:nvPr/>
          </p:nvSpPr>
          <p:spPr>
            <a:xfrm>
              <a:off x="7304559" y="4297072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600" y="395479"/>
            <a:ext cx="2981204" cy="466151"/>
          </a:xfrm>
        </p:spPr>
        <p:txBody>
          <a:bodyPr/>
          <a:lstStyle/>
          <a:p>
            <a:r>
              <a:rPr lang="vi-VN" sz="2000" dirty="0" smtClean="0">
                <a:latin typeface="+mj-lt"/>
              </a:rPr>
              <a:t>KHẤU HAO TÀI SẢN </a:t>
            </a:r>
            <a:endParaRPr lang="en-US" sz="2000" dirty="0">
              <a:latin typeface="+mj-lt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1021748" y="861630"/>
            <a:ext cx="2132270" cy="215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vi-VN" sz="1400" dirty="0" smtClean="0">
                <a:solidFill>
                  <a:schemeClr val="tx1"/>
                </a:solidFill>
                <a:latin typeface="+mj-lt"/>
              </a:rPr>
              <a:t>Bảng khấu hao :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021748" y="2516206"/>
            <a:ext cx="3430473" cy="46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vi-VN" sz="1600" dirty="0" smtClean="0">
                <a:solidFill>
                  <a:schemeClr val="tx1"/>
                </a:solidFill>
                <a:latin typeface="+mj-lt"/>
              </a:rPr>
              <a:t>Ước tính số lượng hàng bán ra: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183" y="120232"/>
            <a:ext cx="1202303" cy="4322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29863"/>
              </p:ext>
            </p:extLst>
          </p:nvPr>
        </p:nvGraphicFramePr>
        <p:xfrm>
          <a:off x="884235" y="1229796"/>
          <a:ext cx="5307012" cy="1176138"/>
        </p:xfrm>
        <a:graphic>
          <a:graphicData uri="http://schemas.openxmlformats.org/drawingml/2006/table">
            <a:tbl>
              <a:tblPr firstRow="1" firstCol="1" bandRow="1">
                <a:tableStyleId>{306799F8-075E-4A3A-A7F6-7FBC6576F1A4}</a:tableStyleId>
              </a:tblPr>
              <a:tblGrid>
                <a:gridCol w="1284879">
                  <a:extLst>
                    <a:ext uri="{9D8B030D-6E8A-4147-A177-3AD203B41FA5}">
                      <a16:colId xmlns:a16="http://schemas.microsoft.com/office/drawing/2014/main" val="1857274290"/>
                    </a:ext>
                  </a:extLst>
                </a:gridCol>
                <a:gridCol w="877216">
                  <a:extLst>
                    <a:ext uri="{9D8B030D-6E8A-4147-A177-3AD203B41FA5}">
                      <a16:colId xmlns:a16="http://schemas.microsoft.com/office/drawing/2014/main" val="714257124"/>
                    </a:ext>
                  </a:extLst>
                </a:gridCol>
                <a:gridCol w="945349">
                  <a:extLst>
                    <a:ext uri="{9D8B030D-6E8A-4147-A177-3AD203B41FA5}">
                      <a16:colId xmlns:a16="http://schemas.microsoft.com/office/drawing/2014/main" val="559990949"/>
                    </a:ext>
                  </a:extLst>
                </a:gridCol>
                <a:gridCol w="1105462">
                  <a:extLst>
                    <a:ext uri="{9D8B030D-6E8A-4147-A177-3AD203B41FA5}">
                      <a16:colId xmlns:a16="http://schemas.microsoft.com/office/drawing/2014/main" val="1696098675"/>
                    </a:ext>
                  </a:extLst>
                </a:gridCol>
                <a:gridCol w="1094106">
                  <a:extLst>
                    <a:ext uri="{9D8B030D-6E8A-4147-A177-3AD203B41FA5}">
                      <a16:colId xmlns:a16="http://schemas.microsoft.com/office/drawing/2014/main" val="151007049"/>
                    </a:ext>
                  </a:extLst>
                </a:gridCol>
              </a:tblGrid>
              <a:tr h="58806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500" kern="1600" dirty="0">
                          <a:effectLst/>
                          <a:latin typeface="+mj-lt"/>
                        </a:rPr>
                        <a:t>Chi tiết</a:t>
                      </a:r>
                      <a:endParaRPr lang="en-US" sz="15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500" kern="1600" dirty="0">
                          <a:effectLst/>
                          <a:latin typeface="+mj-lt"/>
                        </a:rPr>
                        <a:t>Giá trị</a:t>
                      </a:r>
                      <a:endParaRPr lang="en-US" sz="15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500" kern="1600">
                          <a:effectLst/>
                          <a:latin typeface="+mj-lt"/>
                        </a:rPr>
                        <a:t>Số năm khấu hao</a:t>
                      </a:r>
                      <a:endParaRPr lang="en-US" sz="15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500" kern="1600">
                          <a:effectLst/>
                          <a:latin typeface="+mj-lt"/>
                        </a:rPr>
                        <a:t>Khấu hao hàng năm</a:t>
                      </a:r>
                      <a:endParaRPr lang="en-US" sz="15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500" kern="1600" dirty="0">
                          <a:effectLst/>
                          <a:latin typeface="+mj-lt"/>
                        </a:rPr>
                        <a:t>Khấu hao hàng tháng</a:t>
                      </a:r>
                      <a:endParaRPr lang="en-US" sz="15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546768"/>
                  </a:ext>
                </a:extLst>
              </a:tr>
              <a:tr h="588069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 b="0" i="0" u="none" strike="noStrike" kern="1600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65</a:t>
                      </a:r>
                      <a:r>
                        <a:rPr lang="en-US" sz="1000" b="0" i="0" u="none" strike="noStrike" kern="1600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r>
                        <a:rPr lang="vi-VN" sz="1000" b="0" i="0" u="none" strike="noStrike" kern="1600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900</a:t>
                      </a:r>
                      <a:r>
                        <a:rPr lang="en-US" sz="1000" b="0" i="0" u="none" strike="noStrike" kern="1600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r>
                        <a:rPr lang="vi-VN" sz="1000" b="0" i="0" u="none" strike="noStrike" kern="1600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000</a:t>
                      </a:r>
                      <a:endParaRPr lang="en-US" sz="1200" b="0" i="0" u="none" strike="noStrike" kern="1600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+mn-cs"/>
                        <a:sym typeface="Arial"/>
                      </a:endParaRPr>
                    </a:p>
                  </a:txBody>
                  <a:tcPr marL="61320" marR="6132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kern="1600" dirty="0">
                          <a:effectLst/>
                        </a:rPr>
                        <a:t>5 năm</a:t>
                      </a:r>
                      <a:endParaRPr lang="en-US" sz="12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1320" marR="61320" marT="0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13.180.000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algn="ctr" fontAlgn="b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1.098.333</a:t>
                      </a:r>
                    </a:p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663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3967"/>
              </p:ext>
            </p:extLst>
          </p:nvPr>
        </p:nvGraphicFramePr>
        <p:xfrm>
          <a:off x="884237" y="3150578"/>
          <a:ext cx="5307010" cy="1494308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1072603">
                  <a:extLst>
                    <a:ext uri="{9D8B030D-6E8A-4147-A177-3AD203B41FA5}">
                      <a16:colId xmlns:a16="http://schemas.microsoft.com/office/drawing/2014/main" val="1743242021"/>
                    </a:ext>
                  </a:extLst>
                </a:gridCol>
                <a:gridCol w="284580">
                  <a:extLst>
                    <a:ext uri="{9D8B030D-6E8A-4147-A177-3AD203B41FA5}">
                      <a16:colId xmlns:a16="http://schemas.microsoft.com/office/drawing/2014/main" val="1516935730"/>
                    </a:ext>
                  </a:extLst>
                </a:gridCol>
                <a:gridCol w="284580">
                  <a:extLst>
                    <a:ext uri="{9D8B030D-6E8A-4147-A177-3AD203B41FA5}">
                      <a16:colId xmlns:a16="http://schemas.microsoft.com/office/drawing/2014/main" val="886736548"/>
                    </a:ext>
                  </a:extLst>
                </a:gridCol>
                <a:gridCol w="284580">
                  <a:extLst>
                    <a:ext uri="{9D8B030D-6E8A-4147-A177-3AD203B41FA5}">
                      <a16:colId xmlns:a16="http://schemas.microsoft.com/office/drawing/2014/main" val="189622350"/>
                    </a:ext>
                  </a:extLst>
                </a:gridCol>
                <a:gridCol w="284008">
                  <a:extLst>
                    <a:ext uri="{9D8B030D-6E8A-4147-A177-3AD203B41FA5}">
                      <a16:colId xmlns:a16="http://schemas.microsoft.com/office/drawing/2014/main" val="2818969249"/>
                    </a:ext>
                  </a:extLst>
                </a:gridCol>
                <a:gridCol w="284008">
                  <a:extLst>
                    <a:ext uri="{9D8B030D-6E8A-4147-A177-3AD203B41FA5}">
                      <a16:colId xmlns:a16="http://schemas.microsoft.com/office/drawing/2014/main" val="2944532704"/>
                    </a:ext>
                  </a:extLst>
                </a:gridCol>
                <a:gridCol w="284008">
                  <a:extLst>
                    <a:ext uri="{9D8B030D-6E8A-4147-A177-3AD203B41FA5}">
                      <a16:colId xmlns:a16="http://schemas.microsoft.com/office/drawing/2014/main" val="3285637269"/>
                    </a:ext>
                  </a:extLst>
                </a:gridCol>
                <a:gridCol w="284008">
                  <a:extLst>
                    <a:ext uri="{9D8B030D-6E8A-4147-A177-3AD203B41FA5}">
                      <a16:colId xmlns:a16="http://schemas.microsoft.com/office/drawing/2014/main" val="4162670299"/>
                    </a:ext>
                  </a:extLst>
                </a:gridCol>
                <a:gridCol w="284008">
                  <a:extLst>
                    <a:ext uri="{9D8B030D-6E8A-4147-A177-3AD203B41FA5}">
                      <a16:colId xmlns:a16="http://schemas.microsoft.com/office/drawing/2014/main" val="59110436"/>
                    </a:ext>
                  </a:extLst>
                </a:gridCol>
                <a:gridCol w="309723">
                  <a:extLst>
                    <a:ext uri="{9D8B030D-6E8A-4147-A177-3AD203B41FA5}">
                      <a16:colId xmlns:a16="http://schemas.microsoft.com/office/drawing/2014/main" val="3012188455"/>
                    </a:ext>
                  </a:extLst>
                </a:gridCol>
                <a:gridCol w="309723">
                  <a:extLst>
                    <a:ext uri="{9D8B030D-6E8A-4147-A177-3AD203B41FA5}">
                      <a16:colId xmlns:a16="http://schemas.microsoft.com/office/drawing/2014/main" val="4290030885"/>
                    </a:ext>
                  </a:extLst>
                </a:gridCol>
                <a:gridCol w="331438">
                  <a:extLst>
                    <a:ext uri="{9D8B030D-6E8A-4147-A177-3AD203B41FA5}">
                      <a16:colId xmlns:a16="http://schemas.microsoft.com/office/drawing/2014/main" val="3250720287"/>
                    </a:ext>
                  </a:extLst>
                </a:gridCol>
                <a:gridCol w="331438">
                  <a:extLst>
                    <a:ext uri="{9D8B030D-6E8A-4147-A177-3AD203B41FA5}">
                      <a16:colId xmlns:a16="http://schemas.microsoft.com/office/drawing/2014/main" val="1557604969"/>
                    </a:ext>
                  </a:extLst>
                </a:gridCol>
                <a:gridCol w="678305">
                  <a:extLst>
                    <a:ext uri="{9D8B030D-6E8A-4147-A177-3AD203B41FA5}">
                      <a16:colId xmlns:a16="http://schemas.microsoft.com/office/drawing/2014/main" val="3058124746"/>
                    </a:ext>
                  </a:extLst>
                </a:gridCol>
              </a:tblGrid>
              <a:tr h="310672">
                <a:tc gridSpan="1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400" b="1" kern="1600" dirty="0">
                          <a:effectLst/>
                          <a:latin typeface="+mj-lt"/>
                        </a:rPr>
                        <a:t>ƯỚC TÍNH SỐ LƯỢNG HÀNG BÁN RA</a:t>
                      </a:r>
                      <a:endParaRPr lang="en-US" sz="1400" b="1" kern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53711"/>
                  </a:ext>
                </a:extLst>
              </a:tr>
              <a:tr h="29590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kern="1600">
                          <a:effectLst/>
                          <a:latin typeface="+mj-lt"/>
                        </a:rPr>
                        <a:t>MẶT HÀNG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kern="1600" dirty="0">
                          <a:effectLst/>
                          <a:latin typeface="+mj-lt"/>
                        </a:rPr>
                        <a:t>THÁNG</a:t>
                      </a:r>
                      <a:endParaRPr lang="en-US" sz="1200" kern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 dirty="0">
                          <a:effectLst/>
                          <a:latin typeface="+mj-lt"/>
                        </a:rPr>
                        <a:t>GHI CHÚ</a:t>
                      </a:r>
                      <a:endParaRPr lang="en-US" sz="1050" kern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212372"/>
                  </a:ext>
                </a:extLst>
              </a:tr>
              <a:tr h="2959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kern="1600">
                          <a:effectLst/>
                          <a:latin typeface="+mj-lt"/>
                        </a:rPr>
                        <a:t>1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kern="1600">
                          <a:effectLst/>
                          <a:latin typeface="+mj-lt"/>
                        </a:rPr>
                        <a:t>2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kern="1600">
                          <a:effectLst/>
                          <a:latin typeface="+mj-lt"/>
                        </a:rPr>
                        <a:t>3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kern="1600" dirty="0">
                          <a:effectLst/>
                          <a:latin typeface="+mj-lt"/>
                        </a:rPr>
                        <a:t>4</a:t>
                      </a:r>
                      <a:endParaRPr lang="en-US" sz="1200" kern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kern="1600">
                          <a:effectLst/>
                          <a:latin typeface="+mj-lt"/>
                        </a:rPr>
                        <a:t>5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kern="1600">
                          <a:effectLst/>
                          <a:latin typeface="+mj-lt"/>
                        </a:rPr>
                        <a:t>6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kern="1600">
                          <a:effectLst/>
                          <a:latin typeface="+mj-lt"/>
                        </a:rPr>
                        <a:t>7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kern="1600" dirty="0">
                          <a:effectLst/>
                          <a:latin typeface="+mj-lt"/>
                        </a:rPr>
                        <a:t>8</a:t>
                      </a:r>
                      <a:endParaRPr lang="en-US" sz="1200" kern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kern="1600">
                          <a:effectLst/>
                          <a:latin typeface="+mj-lt"/>
                        </a:rPr>
                        <a:t>9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kern="1600" dirty="0">
                          <a:effectLst/>
                          <a:latin typeface="+mj-lt"/>
                        </a:rPr>
                        <a:t>10</a:t>
                      </a:r>
                      <a:endParaRPr lang="en-US" sz="1200" kern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kern="1600">
                          <a:effectLst/>
                          <a:latin typeface="+mj-lt"/>
                        </a:rPr>
                        <a:t>11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200" kern="1600" dirty="0">
                          <a:effectLst/>
                          <a:latin typeface="+mj-lt"/>
                        </a:rPr>
                        <a:t>12</a:t>
                      </a:r>
                      <a:endParaRPr lang="en-US" sz="1200" kern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69759"/>
                  </a:ext>
                </a:extLst>
              </a:tr>
              <a:tr h="29590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 kern="1600">
                          <a:effectLst/>
                          <a:latin typeface="+mj-lt"/>
                        </a:rPr>
                        <a:t>1. BASIC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+mj-lt"/>
                        </a:rPr>
                        <a:t>1</a:t>
                      </a:r>
                      <a:r>
                        <a:rPr lang="vi-VN" sz="1100" kern="0">
                          <a:effectLst/>
                          <a:latin typeface="+mj-lt"/>
                        </a:rPr>
                        <a:t>6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+mj-lt"/>
                        </a:rPr>
                        <a:t>16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+mj-lt"/>
                        </a:rPr>
                        <a:t>18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+mj-lt"/>
                        </a:rPr>
                        <a:t>16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+mj-lt"/>
                        </a:rPr>
                        <a:t>18</a:t>
                      </a:r>
                      <a:endParaRPr lang="en-US" sz="1200" kern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+mj-lt"/>
                        </a:rPr>
                        <a:t>10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+mj-lt"/>
                        </a:rPr>
                        <a:t>19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+mj-lt"/>
                        </a:rPr>
                        <a:t>1</a:t>
                      </a:r>
                      <a:r>
                        <a:rPr lang="vi-VN" sz="1100" kern="0" dirty="0">
                          <a:effectLst/>
                          <a:latin typeface="+mj-lt"/>
                        </a:rPr>
                        <a:t>6</a:t>
                      </a:r>
                      <a:endParaRPr lang="en-US" sz="1200" kern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+mj-lt"/>
                        </a:rPr>
                        <a:t>1</a:t>
                      </a:r>
                      <a:r>
                        <a:rPr lang="vi-VN" sz="1100" kern="0">
                          <a:effectLst/>
                          <a:latin typeface="+mj-lt"/>
                        </a:rPr>
                        <a:t>5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+mj-lt"/>
                        </a:rPr>
                        <a:t>18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+mj-lt"/>
                        </a:rPr>
                        <a:t>10</a:t>
                      </a:r>
                      <a:endParaRPr lang="en-US" sz="1200" kern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+mj-lt"/>
                        </a:rPr>
                        <a:t>1</a:t>
                      </a:r>
                      <a:r>
                        <a:rPr lang="vi-VN" sz="1100" kern="0" dirty="0">
                          <a:effectLst/>
                          <a:latin typeface="+mj-lt"/>
                        </a:rPr>
                        <a:t>5</a:t>
                      </a:r>
                      <a:endParaRPr lang="en-US" sz="1200" kern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kern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438748"/>
                  </a:ext>
                </a:extLst>
              </a:tr>
              <a:tr h="29590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1200" kern="1600">
                          <a:effectLst/>
                          <a:latin typeface="+mj-lt"/>
                        </a:rPr>
                        <a:t>2. STANDARD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+mj-lt"/>
                        </a:rPr>
                        <a:t>16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+mj-lt"/>
                        </a:rPr>
                        <a:t>18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+mj-lt"/>
                        </a:rPr>
                        <a:t>10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+mj-lt"/>
                        </a:rPr>
                        <a:t>1</a:t>
                      </a:r>
                      <a:r>
                        <a:rPr lang="vi-VN" sz="1100" kern="0">
                          <a:effectLst/>
                          <a:latin typeface="+mj-lt"/>
                        </a:rPr>
                        <a:t>6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+mj-lt"/>
                        </a:rPr>
                        <a:t>13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+mj-lt"/>
                        </a:rPr>
                        <a:t>16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+mj-lt"/>
                        </a:rPr>
                        <a:t>18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+mj-lt"/>
                        </a:rPr>
                        <a:t>12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+mj-lt"/>
                        </a:rPr>
                        <a:t>14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+mj-lt"/>
                        </a:rPr>
                        <a:t>18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+mj-lt"/>
                        </a:rPr>
                        <a:t>10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+mj-lt"/>
                        </a:rPr>
                        <a:t>11</a:t>
                      </a:r>
                      <a:endParaRPr lang="en-US" sz="1200" kern="1600">
                        <a:solidFill>
                          <a:srgbClr val="00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kern="16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572" marR="8572" marT="8572" marB="0" anchor="ctr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34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48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600" y="162403"/>
            <a:ext cx="6001904" cy="466151"/>
          </a:xfrm>
        </p:spPr>
        <p:txBody>
          <a:bodyPr/>
          <a:lstStyle/>
          <a:p>
            <a:r>
              <a:rPr lang="vi-VN" sz="1800" dirty="0" smtClean="0">
                <a:latin typeface="+mj-lt"/>
              </a:rPr>
              <a:t>DỰ BÁO DOANH THU BÁN HÀNH </a:t>
            </a:r>
            <a:r>
              <a:rPr lang="vi-VN" sz="1200" dirty="0" smtClean="0">
                <a:latin typeface="+mj-lt"/>
              </a:rPr>
              <a:t>( ĐVT 1000 VND)</a:t>
            </a:r>
            <a:endParaRPr lang="en-US" sz="1200" dirty="0">
              <a:latin typeface="+mj-lt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1021748" y="723661"/>
            <a:ext cx="2132270" cy="215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vi-VN" sz="1400" dirty="0" smtClean="0">
                <a:solidFill>
                  <a:schemeClr val="tx1"/>
                </a:solidFill>
                <a:latin typeface="+mj-lt"/>
              </a:rPr>
              <a:t>Bảng doanh thu  :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183" y="120232"/>
            <a:ext cx="1202303" cy="4322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78333"/>
              </p:ext>
            </p:extLst>
          </p:nvPr>
        </p:nvGraphicFramePr>
        <p:xfrm>
          <a:off x="855659" y="1052141"/>
          <a:ext cx="8023297" cy="3752370"/>
        </p:xfrm>
        <a:graphic>
          <a:graphicData uri="http://schemas.openxmlformats.org/drawingml/2006/table">
            <a:tbl>
              <a:tblPr firstRow="1" firstCol="1" bandRow="1">
                <a:tableStyleId>{511C7EFF-B079-44CD-85B6-E6D3598932AC}</a:tableStyleId>
              </a:tblPr>
              <a:tblGrid>
                <a:gridCol w="701471">
                  <a:extLst>
                    <a:ext uri="{9D8B030D-6E8A-4147-A177-3AD203B41FA5}">
                      <a16:colId xmlns:a16="http://schemas.microsoft.com/office/drawing/2014/main" val="1760964275"/>
                    </a:ext>
                  </a:extLst>
                </a:gridCol>
                <a:gridCol w="755716">
                  <a:extLst>
                    <a:ext uri="{9D8B030D-6E8A-4147-A177-3AD203B41FA5}">
                      <a16:colId xmlns:a16="http://schemas.microsoft.com/office/drawing/2014/main" val="4153106285"/>
                    </a:ext>
                  </a:extLst>
                </a:gridCol>
                <a:gridCol w="572761">
                  <a:extLst>
                    <a:ext uri="{9D8B030D-6E8A-4147-A177-3AD203B41FA5}">
                      <a16:colId xmlns:a16="http://schemas.microsoft.com/office/drawing/2014/main" val="2589554544"/>
                    </a:ext>
                  </a:extLst>
                </a:gridCol>
                <a:gridCol w="485557">
                  <a:extLst>
                    <a:ext uri="{9D8B030D-6E8A-4147-A177-3AD203B41FA5}">
                      <a16:colId xmlns:a16="http://schemas.microsoft.com/office/drawing/2014/main" val="180041559"/>
                    </a:ext>
                  </a:extLst>
                </a:gridCol>
                <a:gridCol w="485557">
                  <a:extLst>
                    <a:ext uri="{9D8B030D-6E8A-4147-A177-3AD203B41FA5}">
                      <a16:colId xmlns:a16="http://schemas.microsoft.com/office/drawing/2014/main" val="708537228"/>
                    </a:ext>
                  </a:extLst>
                </a:gridCol>
                <a:gridCol w="485557">
                  <a:extLst>
                    <a:ext uri="{9D8B030D-6E8A-4147-A177-3AD203B41FA5}">
                      <a16:colId xmlns:a16="http://schemas.microsoft.com/office/drawing/2014/main" val="2517082660"/>
                    </a:ext>
                  </a:extLst>
                </a:gridCol>
                <a:gridCol w="522192">
                  <a:extLst>
                    <a:ext uri="{9D8B030D-6E8A-4147-A177-3AD203B41FA5}">
                      <a16:colId xmlns:a16="http://schemas.microsoft.com/office/drawing/2014/main" val="4005962450"/>
                    </a:ext>
                  </a:extLst>
                </a:gridCol>
                <a:gridCol w="522192">
                  <a:extLst>
                    <a:ext uri="{9D8B030D-6E8A-4147-A177-3AD203B41FA5}">
                      <a16:colId xmlns:a16="http://schemas.microsoft.com/office/drawing/2014/main" val="3308745224"/>
                    </a:ext>
                  </a:extLst>
                </a:gridCol>
                <a:gridCol w="522192">
                  <a:extLst>
                    <a:ext uri="{9D8B030D-6E8A-4147-A177-3AD203B41FA5}">
                      <a16:colId xmlns:a16="http://schemas.microsoft.com/office/drawing/2014/main" val="1589328975"/>
                    </a:ext>
                  </a:extLst>
                </a:gridCol>
                <a:gridCol w="485557">
                  <a:extLst>
                    <a:ext uri="{9D8B030D-6E8A-4147-A177-3AD203B41FA5}">
                      <a16:colId xmlns:a16="http://schemas.microsoft.com/office/drawing/2014/main" val="3222098459"/>
                    </a:ext>
                  </a:extLst>
                </a:gridCol>
                <a:gridCol w="485557">
                  <a:extLst>
                    <a:ext uri="{9D8B030D-6E8A-4147-A177-3AD203B41FA5}">
                      <a16:colId xmlns:a16="http://schemas.microsoft.com/office/drawing/2014/main" val="3575889923"/>
                    </a:ext>
                  </a:extLst>
                </a:gridCol>
                <a:gridCol w="485557">
                  <a:extLst>
                    <a:ext uri="{9D8B030D-6E8A-4147-A177-3AD203B41FA5}">
                      <a16:colId xmlns:a16="http://schemas.microsoft.com/office/drawing/2014/main" val="3393100678"/>
                    </a:ext>
                  </a:extLst>
                </a:gridCol>
                <a:gridCol w="485557">
                  <a:extLst>
                    <a:ext uri="{9D8B030D-6E8A-4147-A177-3AD203B41FA5}">
                      <a16:colId xmlns:a16="http://schemas.microsoft.com/office/drawing/2014/main" val="2314001555"/>
                    </a:ext>
                  </a:extLst>
                </a:gridCol>
                <a:gridCol w="513937">
                  <a:extLst>
                    <a:ext uri="{9D8B030D-6E8A-4147-A177-3AD203B41FA5}">
                      <a16:colId xmlns:a16="http://schemas.microsoft.com/office/drawing/2014/main" val="1022892327"/>
                    </a:ext>
                  </a:extLst>
                </a:gridCol>
                <a:gridCol w="513937">
                  <a:extLst>
                    <a:ext uri="{9D8B030D-6E8A-4147-A177-3AD203B41FA5}">
                      <a16:colId xmlns:a16="http://schemas.microsoft.com/office/drawing/2014/main" val="459967103"/>
                    </a:ext>
                  </a:extLst>
                </a:gridCol>
              </a:tblGrid>
              <a:tr h="18788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Hàng bán ra (Chủng loại hàng)</a:t>
                      </a:r>
                      <a:endParaRPr lang="en-US" sz="9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9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7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Tháng</a:t>
                      </a:r>
                      <a:endParaRPr lang="en-US" sz="7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7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Cả năm</a:t>
                      </a:r>
                      <a:endParaRPr lang="en-US" sz="7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725438"/>
                  </a:ext>
                </a:extLst>
              </a:tr>
              <a:tr h="1842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998830"/>
                  </a:ext>
                </a:extLst>
              </a:tr>
              <a:tr h="375767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BASIC</a:t>
                      </a:r>
                      <a:endParaRPr lang="en-US" sz="9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Khối lượng hàng bán</a:t>
                      </a:r>
                      <a:endParaRPr lang="en-US" sz="9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vi-VN" sz="11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19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495449"/>
                  </a:ext>
                </a:extLst>
              </a:tr>
              <a:tr h="4961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Đơn giá bình quân/mặt hàng</a:t>
                      </a:r>
                      <a:endParaRPr lang="en-US" sz="9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1.990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1.990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1.990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1.990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1.990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1.990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1.990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1.990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1.990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1.990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1.990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1.990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088137"/>
                  </a:ext>
                </a:extLst>
              </a:tr>
              <a:tr h="3757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Doanh thu hàng tháng</a:t>
                      </a:r>
                      <a:endParaRPr lang="en-US" sz="9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31.84</a:t>
                      </a:r>
                      <a:endParaRPr lang="en-US" sz="1100" kern="160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 dirty="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31.84</a:t>
                      </a:r>
                      <a:endParaRPr lang="en-US" sz="1100" kern="1600" dirty="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 dirty="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35.82</a:t>
                      </a:r>
                      <a:endParaRPr lang="en-US" sz="1100" kern="1600" dirty="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 dirty="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31.84</a:t>
                      </a:r>
                      <a:endParaRPr lang="en-US" sz="1100" kern="1600" dirty="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35.82</a:t>
                      </a:r>
                      <a:endParaRPr lang="en-US" sz="1100" kern="160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19.9</a:t>
                      </a:r>
                      <a:endParaRPr lang="en-US" sz="1100" kern="160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37.81</a:t>
                      </a:r>
                      <a:endParaRPr lang="en-US" sz="1100" kern="160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31.84</a:t>
                      </a:r>
                      <a:endParaRPr lang="en-US" sz="1100" kern="160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29.85</a:t>
                      </a:r>
                      <a:endParaRPr lang="en-US" sz="1100" kern="160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35.82</a:t>
                      </a:r>
                      <a:endParaRPr lang="en-US" sz="1100" kern="160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19.9</a:t>
                      </a:r>
                      <a:endParaRPr lang="en-US" sz="1100" kern="160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 dirty="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29.85</a:t>
                      </a:r>
                      <a:endParaRPr lang="en-US" sz="1100" kern="1600" dirty="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372.13</a:t>
                      </a:r>
                      <a:endParaRPr lang="en-US" sz="1100" kern="1600" dirty="0">
                        <a:solidFill>
                          <a:srgbClr val="FF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251760"/>
                  </a:ext>
                </a:extLst>
              </a:tr>
              <a:tr h="375767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STANDARD</a:t>
                      </a:r>
                      <a:endParaRPr lang="en-US" sz="9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Khối lượng hàng bán</a:t>
                      </a:r>
                      <a:endParaRPr lang="en-US" sz="9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vi-VN" sz="11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13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14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067231"/>
                  </a:ext>
                </a:extLst>
              </a:tr>
              <a:tr h="4961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Đơn giá bình quân/mặt hàng</a:t>
                      </a:r>
                      <a:endParaRPr lang="en-US" sz="9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2.900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2.900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2.900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2.900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2.900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2.900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2.900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2.900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2.900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2.900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2.900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2.900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893177"/>
                  </a:ext>
                </a:extLst>
              </a:tr>
              <a:tr h="3757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Doanh thu hàng tháng</a:t>
                      </a:r>
                      <a:endParaRPr lang="en-US" sz="9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46.4</a:t>
                      </a:r>
                      <a:endParaRPr lang="en-US" sz="1100" kern="160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52.2</a:t>
                      </a:r>
                      <a:endParaRPr lang="en-US" sz="1100" kern="160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29</a:t>
                      </a:r>
                      <a:endParaRPr lang="en-US" sz="1100" kern="160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46.4</a:t>
                      </a:r>
                      <a:endParaRPr lang="en-US" sz="1100" kern="160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37.7</a:t>
                      </a:r>
                      <a:endParaRPr lang="en-US" sz="1100" kern="160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46.4</a:t>
                      </a:r>
                      <a:endParaRPr lang="en-US" sz="1100" kern="160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52.2</a:t>
                      </a:r>
                      <a:endParaRPr lang="en-US" sz="1100" kern="160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 dirty="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34.8</a:t>
                      </a:r>
                      <a:endParaRPr lang="en-US" sz="1100" kern="1600" dirty="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 dirty="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40.6</a:t>
                      </a:r>
                      <a:endParaRPr lang="en-US" sz="1100" kern="1600" dirty="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52.2</a:t>
                      </a:r>
                      <a:endParaRPr lang="en-US" sz="1100" kern="160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29</a:t>
                      </a:r>
                      <a:endParaRPr lang="en-US" sz="1100" kern="160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 dirty="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31.9</a:t>
                      </a:r>
                      <a:endParaRPr lang="en-US" sz="1100" kern="1600" dirty="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498.8</a:t>
                      </a:r>
                      <a:endParaRPr lang="en-US" sz="1100" kern="1600" dirty="0">
                        <a:solidFill>
                          <a:srgbClr val="FF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735281"/>
                  </a:ext>
                </a:extLst>
              </a:tr>
              <a:tr h="37576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Tổng cộng </a:t>
                      </a:r>
                      <a:endParaRPr lang="en-US" sz="9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Khối lượng hàng bán</a:t>
                      </a:r>
                      <a:endParaRPr lang="en-US" sz="9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14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17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</a:t>
                      </a:r>
                      <a:endParaRPr lang="en-US" sz="11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1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1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973977"/>
                  </a:ext>
                </a:extLst>
              </a:tr>
              <a:tr h="4697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Tổng doanh thu hàng tháng</a:t>
                      </a:r>
                      <a:endParaRPr lang="en-US" sz="9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78.24</a:t>
                      </a:r>
                      <a:endParaRPr lang="en-US" sz="1100" kern="160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84.04</a:t>
                      </a:r>
                      <a:endParaRPr lang="en-US" sz="1100" kern="160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64.82</a:t>
                      </a:r>
                      <a:endParaRPr lang="en-US" sz="1100" kern="160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 dirty="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78.24</a:t>
                      </a:r>
                      <a:endParaRPr lang="en-US" sz="1100" kern="1600" dirty="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73.52</a:t>
                      </a:r>
                      <a:endParaRPr lang="en-US" sz="1100" kern="160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66.3</a:t>
                      </a:r>
                      <a:endParaRPr lang="en-US" sz="1100" kern="160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90.01</a:t>
                      </a:r>
                      <a:endParaRPr lang="en-US" sz="1100" kern="160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66.64</a:t>
                      </a:r>
                      <a:endParaRPr lang="en-US" sz="1100" kern="160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70.45</a:t>
                      </a:r>
                      <a:endParaRPr lang="en-US" sz="1100" kern="160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88.02</a:t>
                      </a:r>
                      <a:endParaRPr lang="en-US" sz="1100" kern="160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48.9</a:t>
                      </a:r>
                      <a:endParaRPr lang="en-US" sz="1100" kern="160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50" kern="1600" dirty="0">
                          <a:solidFill>
                            <a:srgbClr val="FF9E44"/>
                          </a:solidFill>
                          <a:effectLst/>
                          <a:latin typeface="+mj-lt"/>
                        </a:rPr>
                        <a:t>61.75</a:t>
                      </a:r>
                      <a:endParaRPr lang="en-US" sz="1100" kern="1600" dirty="0">
                        <a:solidFill>
                          <a:srgbClr val="FF9E44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6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870.93</a:t>
                      </a:r>
                      <a:endParaRPr lang="en-US" sz="1100" kern="1600" dirty="0">
                        <a:solidFill>
                          <a:srgbClr val="FF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7320" marR="37320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202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2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600" y="162403"/>
            <a:ext cx="6001904" cy="466151"/>
          </a:xfrm>
        </p:spPr>
        <p:txBody>
          <a:bodyPr/>
          <a:lstStyle/>
          <a:p>
            <a:r>
              <a:rPr lang="vi-VN" sz="1800" dirty="0" smtClean="0">
                <a:latin typeface="+mj-lt"/>
              </a:rPr>
              <a:t>KẾ HOẠCH DOANH THU VÀ CHI PHÍ</a:t>
            </a:r>
            <a:r>
              <a:rPr lang="vi-VN" sz="1200" dirty="0" smtClean="0">
                <a:latin typeface="+mj-lt"/>
              </a:rPr>
              <a:t>( ĐVT 1000 VND)</a:t>
            </a:r>
            <a:endParaRPr lang="en-US" sz="1200" dirty="0">
              <a:latin typeface="+mj-lt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1021748" y="723661"/>
            <a:ext cx="2132270" cy="215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vi-VN" sz="1400" dirty="0" smtClean="0">
                <a:solidFill>
                  <a:schemeClr val="tx1"/>
                </a:solidFill>
                <a:latin typeface="+mj-lt"/>
              </a:rPr>
              <a:t>Bảng kế hoạch :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183" y="120232"/>
            <a:ext cx="1202303" cy="4322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81704"/>
              </p:ext>
            </p:extLst>
          </p:nvPr>
        </p:nvGraphicFramePr>
        <p:xfrm>
          <a:off x="882600" y="1034671"/>
          <a:ext cx="7936721" cy="3824732"/>
        </p:xfrm>
        <a:graphic>
          <a:graphicData uri="http://schemas.openxmlformats.org/drawingml/2006/table">
            <a:tbl>
              <a:tblPr firstRow="1" firstCol="1" bandRow="1">
                <a:tableStyleId>{511C7EFF-B079-44CD-85B6-E6D3598932AC}</a:tableStyleId>
              </a:tblPr>
              <a:tblGrid>
                <a:gridCol w="1334615">
                  <a:extLst>
                    <a:ext uri="{9D8B030D-6E8A-4147-A177-3AD203B41FA5}">
                      <a16:colId xmlns:a16="http://schemas.microsoft.com/office/drawing/2014/main" val="729414195"/>
                    </a:ext>
                  </a:extLst>
                </a:gridCol>
                <a:gridCol w="549109">
                  <a:extLst>
                    <a:ext uri="{9D8B030D-6E8A-4147-A177-3AD203B41FA5}">
                      <a16:colId xmlns:a16="http://schemas.microsoft.com/office/drawing/2014/main" val="612800169"/>
                    </a:ext>
                  </a:extLst>
                </a:gridCol>
                <a:gridCol w="549109">
                  <a:extLst>
                    <a:ext uri="{9D8B030D-6E8A-4147-A177-3AD203B41FA5}">
                      <a16:colId xmlns:a16="http://schemas.microsoft.com/office/drawing/2014/main" val="1843830470"/>
                    </a:ext>
                  </a:extLst>
                </a:gridCol>
                <a:gridCol w="470664">
                  <a:extLst>
                    <a:ext uri="{9D8B030D-6E8A-4147-A177-3AD203B41FA5}">
                      <a16:colId xmlns:a16="http://schemas.microsoft.com/office/drawing/2014/main" val="534183818"/>
                    </a:ext>
                  </a:extLst>
                </a:gridCol>
                <a:gridCol w="471198">
                  <a:extLst>
                    <a:ext uri="{9D8B030D-6E8A-4147-A177-3AD203B41FA5}">
                      <a16:colId xmlns:a16="http://schemas.microsoft.com/office/drawing/2014/main" val="2433541149"/>
                    </a:ext>
                  </a:extLst>
                </a:gridCol>
                <a:gridCol w="471198">
                  <a:extLst>
                    <a:ext uri="{9D8B030D-6E8A-4147-A177-3AD203B41FA5}">
                      <a16:colId xmlns:a16="http://schemas.microsoft.com/office/drawing/2014/main" val="3605270951"/>
                    </a:ext>
                  </a:extLst>
                </a:gridCol>
                <a:gridCol w="551243">
                  <a:extLst>
                    <a:ext uri="{9D8B030D-6E8A-4147-A177-3AD203B41FA5}">
                      <a16:colId xmlns:a16="http://schemas.microsoft.com/office/drawing/2014/main" val="2752250653"/>
                    </a:ext>
                  </a:extLst>
                </a:gridCol>
                <a:gridCol w="549642">
                  <a:extLst>
                    <a:ext uri="{9D8B030D-6E8A-4147-A177-3AD203B41FA5}">
                      <a16:colId xmlns:a16="http://schemas.microsoft.com/office/drawing/2014/main" val="938333273"/>
                    </a:ext>
                  </a:extLst>
                </a:gridCol>
                <a:gridCol w="471198">
                  <a:extLst>
                    <a:ext uri="{9D8B030D-6E8A-4147-A177-3AD203B41FA5}">
                      <a16:colId xmlns:a16="http://schemas.microsoft.com/office/drawing/2014/main" val="601235738"/>
                    </a:ext>
                  </a:extLst>
                </a:gridCol>
                <a:gridCol w="470664">
                  <a:extLst>
                    <a:ext uri="{9D8B030D-6E8A-4147-A177-3AD203B41FA5}">
                      <a16:colId xmlns:a16="http://schemas.microsoft.com/office/drawing/2014/main" val="1417308515"/>
                    </a:ext>
                  </a:extLst>
                </a:gridCol>
                <a:gridCol w="471198">
                  <a:extLst>
                    <a:ext uri="{9D8B030D-6E8A-4147-A177-3AD203B41FA5}">
                      <a16:colId xmlns:a16="http://schemas.microsoft.com/office/drawing/2014/main" val="1760962662"/>
                    </a:ext>
                  </a:extLst>
                </a:gridCol>
                <a:gridCol w="470130">
                  <a:extLst>
                    <a:ext uri="{9D8B030D-6E8A-4147-A177-3AD203B41FA5}">
                      <a16:colId xmlns:a16="http://schemas.microsoft.com/office/drawing/2014/main" val="511385598"/>
                    </a:ext>
                  </a:extLst>
                </a:gridCol>
                <a:gridCol w="479202">
                  <a:extLst>
                    <a:ext uri="{9D8B030D-6E8A-4147-A177-3AD203B41FA5}">
                      <a16:colId xmlns:a16="http://schemas.microsoft.com/office/drawing/2014/main" val="3594656528"/>
                    </a:ext>
                  </a:extLst>
                </a:gridCol>
                <a:gridCol w="627551">
                  <a:extLst>
                    <a:ext uri="{9D8B030D-6E8A-4147-A177-3AD203B41FA5}">
                      <a16:colId xmlns:a16="http://schemas.microsoft.com/office/drawing/2014/main" val="640606092"/>
                    </a:ext>
                  </a:extLst>
                </a:gridCol>
              </a:tblGrid>
              <a:tr h="2053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6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7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6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THÁNG</a:t>
                      </a:r>
                      <a:endParaRPr lang="en-US" sz="7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6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Cả năm</a:t>
                      </a:r>
                      <a:endParaRPr lang="en-US" sz="7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69643"/>
                  </a:ext>
                </a:extLst>
              </a:tr>
              <a:tr h="2053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10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10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069572"/>
                  </a:ext>
                </a:extLst>
              </a:tr>
              <a:tr h="2538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10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DOANH THU BÁN HÀNG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78.24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84.04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64.82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78.24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73.52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66.3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90.01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66.64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70.45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88.02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48.9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61.75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00" kern="16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870.93</a:t>
                      </a:r>
                      <a:endParaRPr lang="en-US" sz="1000" kern="1600" dirty="0">
                        <a:solidFill>
                          <a:srgbClr val="FF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862549"/>
                  </a:ext>
                </a:extLst>
              </a:tr>
              <a:tr h="2053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</a:t>
                      </a:r>
                      <a:r>
                        <a:rPr lang="vi-VN" sz="10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Chi phí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284848"/>
                  </a:ext>
                </a:extLst>
              </a:tr>
              <a:tr h="2053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10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Lương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</a:t>
                      </a:r>
                      <a:r>
                        <a:rPr lang="vi-VN" sz="9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.000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</a:t>
                      </a: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.000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</a:t>
                      </a: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.000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</a:t>
                      </a: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.000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</a:t>
                      </a: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.000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</a:t>
                      </a: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.000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</a:t>
                      </a: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.000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</a:t>
                      </a: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.000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</a:t>
                      </a: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.000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</a:t>
                      </a: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.000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</a:t>
                      </a: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.000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</a:t>
                      </a: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.000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468.000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156828"/>
                  </a:ext>
                </a:extLst>
              </a:tr>
              <a:tr h="2053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10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Quảng cáo</a:t>
                      </a:r>
                      <a:endParaRPr lang="en-US" sz="105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2.000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2.000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2.000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2.000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2.000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2.000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2.000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2.000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2.000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2.000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2.000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2.000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24.000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296785"/>
                  </a:ext>
                </a:extLst>
              </a:tr>
              <a:tr h="2538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10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Sữa chữa và bảo trì trang thiết bị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1.500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1.500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1.500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18.000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403743"/>
                  </a:ext>
                </a:extLst>
              </a:tr>
              <a:tr h="2053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10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Tiền điện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12.000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898464"/>
                  </a:ext>
                </a:extLst>
              </a:tr>
              <a:tr h="2053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10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Khấu hao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3.600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3.600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3.600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3.600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3.600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3.600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3.600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3.600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3.600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vi-VN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11.928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060099"/>
                  </a:ext>
                </a:extLst>
              </a:tr>
              <a:tr h="2053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10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Trả lãi vay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1.822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1.822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1.822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1.822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1.822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1.822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1.822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1.822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1.822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1.822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1.822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1.822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21.864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950399"/>
                  </a:ext>
                </a:extLst>
              </a:tr>
              <a:tr h="2053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10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Phí bảo hiểm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6.665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6.665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6.665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6.665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6.665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6.665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6.665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6.665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6.665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6.665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6.665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6.665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79.980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170104"/>
                  </a:ext>
                </a:extLst>
              </a:tr>
              <a:tr h="2053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10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Giấy phép kinh doanh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0.2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07535"/>
                  </a:ext>
                </a:extLst>
              </a:tr>
              <a:tr h="2053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10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Phí ngân hàng</a:t>
                      </a:r>
                      <a:endParaRPr lang="en-US" sz="105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0.05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0.05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0.05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0.05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0.05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0.05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0.05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0.05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0.05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0.05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0.05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0.05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vi-VN" sz="9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600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699199"/>
                  </a:ext>
                </a:extLst>
              </a:tr>
              <a:tr h="1759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10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Tổng chi phí</a:t>
                      </a:r>
                      <a:endParaRPr lang="en-US" sz="105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57.632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57.832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57.832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57.832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57.832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57.832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57.832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57.832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57.832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57.832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57.832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57.832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691.568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313492"/>
                  </a:ext>
                </a:extLst>
              </a:tr>
              <a:tr h="2053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10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Lợi nhuận (trước thuế)</a:t>
                      </a:r>
                      <a:endParaRPr lang="en-US" sz="105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20.608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26.208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6.988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20.408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15.688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8.468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32.178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8.808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12.618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30.188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-8.932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3.918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179.362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189521"/>
                  </a:ext>
                </a:extLst>
              </a:tr>
              <a:tr h="2053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10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Chi phí thuế TNDN</a:t>
                      </a:r>
                      <a:endParaRPr lang="en-US" sz="105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4.1216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5.2416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1.3976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4.0816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3.1376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1.6936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6.4356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1.7616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2.5236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6.0376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1.7864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0.7836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vi-VN" sz="900" kern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35.4292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252586"/>
                  </a:ext>
                </a:extLst>
              </a:tr>
              <a:tr h="3702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vi-VN" sz="1000" kern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Lợi nhuận sau thuế</a:t>
                      </a:r>
                      <a:endParaRPr lang="en-US" sz="105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2.662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8.702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18.482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2.902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-1.812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10.862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14.672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-8.697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-4.887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12.682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22.462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vi-VN" sz="900" kern="1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15.418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vi-VN" sz="1100" b="1" kern="16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143.932</a:t>
                      </a:r>
                      <a:endParaRPr lang="en-US" sz="1200" b="1" kern="1600" dirty="0">
                        <a:solidFill>
                          <a:srgbClr val="FF0000"/>
                        </a:solidFill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38519" marR="38519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8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8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600" y="162403"/>
            <a:ext cx="6001904" cy="466151"/>
          </a:xfrm>
        </p:spPr>
        <p:txBody>
          <a:bodyPr/>
          <a:lstStyle/>
          <a:p>
            <a:r>
              <a:rPr lang="en-US" sz="1800" dirty="0" smtClean="0">
                <a:latin typeface="+mj-lt"/>
              </a:rPr>
              <a:t>KẾ HOẠCH DÒNG TIỀN </a:t>
            </a:r>
            <a:r>
              <a:rPr lang="vi-VN" sz="1200" dirty="0" smtClean="0">
                <a:latin typeface="+mj-lt"/>
              </a:rPr>
              <a:t>( ĐVT 1000 VND)</a:t>
            </a:r>
            <a:endParaRPr lang="en-US" sz="1200" dirty="0">
              <a:latin typeface="+mj-lt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183" y="120232"/>
            <a:ext cx="1202303" cy="4322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45044"/>
              </p:ext>
            </p:extLst>
          </p:nvPr>
        </p:nvGraphicFramePr>
        <p:xfrm>
          <a:off x="882599" y="792450"/>
          <a:ext cx="7718061" cy="3881229"/>
        </p:xfrm>
        <a:graphic>
          <a:graphicData uri="http://schemas.openxmlformats.org/drawingml/2006/table">
            <a:tbl>
              <a:tblPr firstRow="1" firstCol="1" bandRow="1">
                <a:tableStyleId>{511C7EFF-B079-44CD-85B6-E6D3598932AC}</a:tableStyleId>
              </a:tblPr>
              <a:tblGrid>
                <a:gridCol w="403575">
                  <a:extLst>
                    <a:ext uri="{9D8B030D-6E8A-4147-A177-3AD203B41FA5}">
                      <a16:colId xmlns:a16="http://schemas.microsoft.com/office/drawing/2014/main" val="3313341086"/>
                    </a:ext>
                  </a:extLst>
                </a:gridCol>
                <a:gridCol w="1099000">
                  <a:extLst>
                    <a:ext uri="{9D8B030D-6E8A-4147-A177-3AD203B41FA5}">
                      <a16:colId xmlns:a16="http://schemas.microsoft.com/office/drawing/2014/main" val="2379045566"/>
                    </a:ext>
                  </a:extLst>
                </a:gridCol>
                <a:gridCol w="899039">
                  <a:extLst>
                    <a:ext uri="{9D8B030D-6E8A-4147-A177-3AD203B41FA5}">
                      <a16:colId xmlns:a16="http://schemas.microsoft.com/office/drawing/2014/main" val="1950569878"/>
                    </a:ext>
                  </a:extLst>
                </a:gridCol>
                <a:gridCol w="482933">
                  <a:extLst>
                    <a:ext uri="{9D8B030D-6E8A-4147-A177-3AD203B41FA5}">
                      <a16:colId xmlns:a16="http://schemas.microsoft.com/office/drawing/2014/main" val="1980534998"/>
                    </a:ext>
                  </a:extLst>
                </a:gridCol>
                <a:gridCol w="482933">
                  <a:extLst>
                    <a:ext uri="{9D8B030D-6E8A-4147-A177-3AD203B41FA5}">
                      <a16:colId xmlns:a16="http://schemas.microsoft.com/office/drawing/2014/main" val="1384438443"/>
                    </a:ext>
                  </a:extLst>
                </a:gridCol>
                <a:gridCol w="482933">
                  <a:extLst>
                    <a:ext uri="{9D8B030D-6E8A-4147-A177-3AD203B41FA5}">
                      <a16:colId xmlns:a16="http://schemas.microsoft.com/office/drawing/2014/main" val="2544673405"/>
                    </a:ext>
                  </a:extLst>
                </a:gridCol>
                <a:gridCol w="483456">
                  <a:extLst>
                    <a:ext uri="{9D8B030D-6E8A-4147-A177-3AD203B41FA5}">
                      <a16:colId xmlns:a16="http://schemas.microsoft.com/office/drawing/2014/main" val="26135900"/>
                    </a:ext>
                  </a:extLst>
                </a:gridCol>
                <a:gridCol w="483456">
                  <a:extLst>
                    <a:ext uri="{9D8B030D-6E8A-4147-A177-3AD203B41FA5}">
                      <a16:colId xmlns:a16="http://schemas.microsoft.com/office/drawing/2014/main" val="912489649"/>
                    </a:ext>
                  </a:extLst>
                </a:gridCol>
                <a:gridCol w="483456">
                  <a:extLst>
                    <a:ext uri="{9D8B030D-6E8A-4147-A177-3AD203B41FA5}">
                      <a16:colId xmlns:a16="http://schemas.microsoft.com/office/drawing/2014/main" val="994443550"/>
                    </a:ext>
                  </a:extLst>
                </a:gridCol>
                <a:gridCol w="483456">
                  <a:extLst>
                    <a:ext uri="{9D8B030D-6E8A-4147-A177-3AD203B41FA5}">
                      <a16:colId xmlns:a16="http://schemas.microsoft.com/office/drawing/2014/main" val="4158411374"/>
                    </a:ext>
                  </a:extLst>
                </a:gridCol>
                <a:gridCol w="483456">
                  <a:extLst>
                    <a:ext uri="{9D8B030D-6E8A-4147-A177-3AD203B41FA5}">
                      <a16:colId xmlns:a16="http://schemas.microsoft.com/office/drawing/2014/main" val="1285215312"/>
                    </a:ext>
                  </a:extLst>
                </a:gridCol>
                <a:gridCol w="483456">
                  <a:extLst>
                    <a:ext uri="{9D8B030D-6E8A-4147-A177-3AD203B41FA5}">
                      <a16:colId xmlns:a16="http://schemas.microsoft.com/office/drawing/2014/main" val="3097174771"/>
                    </a:ext>
                  </a:extLst>
                </a:gridCol>
                <a:gridCol w="483456">
                  <a:extLst>
                    <a:ext uri="{9D8B030D-6E8A-4147-A177-3AD203B41FA5}">
                      <a16:colId xmlns:a16="http://schemas.microsoft.com/office/drawing/2014/main" val="2037162051"/>
                    </a:ext>
                  </a:extLst>
                </a:gridCol>
                <a:gridCol w="483456">
                  <a:extLst>
                    <a:ext uri="{9D8B030D-6E8A-4147-A177-3AD203B41FA5}">
                      <a16:colId xmlns:a16="http://schemas.microsoft.com/office/drawing/2014/main" val="4256635470"/>
                    </a:ext>
                  </a:extLst>
                </a:gridCol>
              </a:tblGrid>
              <a:tr h="2664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doanh mục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THÁNG</a:t>
                      </a:r>
                      <a:endParaRPr lang="en-US" sz="1000" kern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681427"/>
                  </a:ext>
                </a:extLst>
              </a:tr>
              <a:tr h="133224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293553"/>
                  </a:ext>
                </a:extLst>
              </a:tr>
              <a:tr h="235094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 tiền mặt đầu tháng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120.603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149.006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158.189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180.792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198.675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209.338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243.801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254.804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269.617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295.263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582871"/>
                  </a:ext>
                </a:extLst>
              </a:tr>
              <a:tr h="215723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Doanh thu bán hàng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78.24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84.04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64.82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78.24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73.52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66.3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90.1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66.64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70.45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88.02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48.9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61.75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687097"/>
                  </a:ext>
                </a:extLst>
              </a:tr>
              <a:tr h="235094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(A)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178.24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204.643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213.826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236.429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254.312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264.975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299.438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310.441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325.254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357.637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350.9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357.013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27920"/>
                  </a:ext>
                </a:extLst>
              </a:tr>
              <a:tr h="215723">
                <a:tc row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Lương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39.000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39.000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39.000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39.000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39.000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39.000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39.000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39.000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39.000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39.000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39.000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39.000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294834"/>
                  </a:ext>
                </a:extLst>
              </a:tr>
              <a:tr h="215723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Quảng</a:t>
                      </a: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2.000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2.000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2.000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2.000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2.000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2.000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2.000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2.000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2.000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2.000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2.000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2.000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852877"/>
                  </a:ext>
                </a:extLst>
              </a:tr>
              <a:tr h="215723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chữa và bảo trì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1.500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1.500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1.500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1.500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1.500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1.500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1.500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1.500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1.500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1.500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1.500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1.500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984000"/>
                  </a:ext>
                </a:extLst>
              </a:tr>
              <a:tr h="215723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điện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1.000</a:t>
                      </a:r>
                      <a:endParaRPr kumimoji="0" lang="en-US" sz="1000" b="0" i="0" u="none" strike="noStrike" kern="16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947390"/>
                  </a:ext>
                </a:extLst>
              </a:tr>
              <a:tr h="215723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lãi</a:t>
                      </a: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vay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1.822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1.822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1.822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1.822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1.822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1.822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1.822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1.822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1.822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1.822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1.822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1.822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727306"/>
                  </a:ext>
                </a:extLst>
              </a:tr>
              <a:tr h="215723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hiểm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6.665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6.665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6.665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6.665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6.665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6.665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6.665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6.665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6.665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6.665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6.665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6.665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351350"/>
                  </a:ext>
                </a:extLst>
              </a:tr>
              <a:tr h="235094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Giấy</a:t>
                      </a: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phép</a:t>
                      </a: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kinh</a:t>
                      </a: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doanh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932701"/>
                  </a:ext>
                </a:extLst>
              </a:tr>
              <a:tr h="215723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926290"/>
                  </a:ext>
                </a:extLst>
              </a:tr>
              <a:tr h="215723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Chi (B)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57.637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55.637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55.637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55.637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55.637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55.637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55.637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55.637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55.637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55.637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55.637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56.637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216829"/>
                  </a:ext>
                </a:extLst>
              </a:tr>
              <a:tr h="7993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</a:t>
                      </a: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cuối</a:t>
                      </a: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tháng</a:t>
                      </a: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(A-B)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120.603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149.006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158.189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180.792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198.675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209.338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243.801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254.804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269.617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302</a:t>
                      </a:r>
                      <a:endParaRPr lang="en-US" sz="1000" kern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295.263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300.376</a:t>
                      </a:r>
                      <a:endParaRPr lang="en-US" sz="1000" kern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37" marR="36237" marT="0" marB="0" anchor="ctr">
                    <a:lnL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E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455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37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749283" y="942017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 HOẠCH KINH DOANH</a:t>
            </a:r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183" y="120232"/>
            <a:ext cx="1202303" cy="4322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06;p12"/>
          <p:cNvSpPr txBox="1">
            <a:spLocks/>
          </p:cNvSpPr>
          <p:nvPr/>
        </p:nvSpPr>
        <p:spPr>
          <a:xfrm>
            <a:off x="1259491" y="1338317"/>
            <a:ext cx="2683031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vi-VN" sz="1600" dirty="0">
                <a:solidFill>
                  <a:srgbClr val="004E8F"/>
                </a:solidFill>
                <a:latin typeface="+mj-lt"/>
              </a:rPr>
              <a:t>Công ty Cổ phần JUST SAY</a:t>
            </a:r>
            <a:endParaRPr lang="en-US" sz="1600" dirty="0">
              <a:solidFill>
                <a:srgbClr val="004E8F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69098" y="2258797"/>
            <a:ext cx="46349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71600" algn="just">
              <a:lnSpc>
                <a:spcPct val="150000"/>
              </a:lnSpc>
            </a:pPr>
            <a:r>
              <a:rPr lang="vi-VN" sz="1800" b="1" kern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GB" sz="1800" b="1" kern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VHD</a:t>
            </a:r>
            <a:r>
              <a:rPr lang="vi-VN" sz="1800" b="1" kern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Thầy Nguyễn Văn </a:t>
            </a:r>
            <a:r>
              <a:rPr lang="en-US" sz="1800" b="1" kern="1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Tẩn</a:t>
            </a:r>
            <a:endParaRPr lang="en-US" sz="1800" b="1" kern="16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42522" y="2716871"/>
            <a:ext cx="22329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vi-VN" sz="1200" kern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Nhóm : Dream Makers</a:t>
            </a:r>
          </a:p>
          <a:p>
            <a:pPr lvl="0" algn="just">
              <a:lnSpc>
                <a:spcPct val="150000"/>
              </a:lnSpc>
            </a:pPr>
            <a:r>
              <a:rPr lang="vi-VN" sz="1200" kern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Phan </a:t>
            </a:r>
            <a:r>
              <a:rPr lang="vi-VN" sz="1200" kern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Kiều Phú</a:t>
            </a:r>
            <a:endParaRPr lang="en-US" sz="1200" kern="16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vi-VN" sz="1200" kern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Lê Bá Phúc</a:t>
            </a:r>
            <a:endParaRPr lang="en-US" sz="1200" kern="16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vi-VN" sz="1200" kern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Nguyễn Ngọc Linh</a:t>
            </a:r>
            <a:endParaRPr lang="en-US" sz="1200" kern="16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vi-VN" sz="1200" kern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Trần Huy </a:t>
            </a:r>
            <a:r>
              <a:rPr lang="vi-VN" sz="1200" kern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Hoàng</a:t>
            </a:r>
            <a:endParaRPr lang="en-US" sz="1200" kern="16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73049" y="4671431"/>
            <a:ext cx="28680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kern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TP. Hồ Chí Minh, </a:t>
            </a:r>
            <a:r>
              <a:rPr lang="vi-VN" kern="16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tháng 8  </a:t>
            </a:r>
            <a:r>
              <a:rPr lang="vi-VN" kern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năm </a:t>
            </a:r>
            <a:r>
              <a:rPr lang="vi-VN" kern="16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2021</a:t>
            </a:r>
            <a:endParaRPr lang="en-US" kern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19" y="1583573"/>
            <a:ext cx="2106560" cy="14358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2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 idx="4294967295"/>
          </p:nvPr>
        </p:nvSpPr>
        <p:spPr>
          <a:xfrm>
            <a:off x="855299" y="1881750"/>
            <a:ext cx="2888440" cy="138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0" dirty="0" smtClean="0">
                <a:solidFill>
                  <a:schemeClr val="accent2"/>
                </a:solidFill>
                <a:latin typeface="+mj-lt"/>
              </a:rPr>
              <a:t>BÀI THUYẾT TRÌNH ĐẾN ĐÂY LÀ HẾT</a:t>
            </a:r>
            <a:endParaRPr b="0" dirty="0">
              <a:solidFill>
                <a:schemeClr val="accent2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+mj-lt"/>
              </a:rPr>
              <a:t>XIN CÁM ƠN !</a:t>
            </a:r>
            <a:endParaRPr dirty="0">
              <a:latin typeface="+mj-lt"/>
            </a:endParaRPr>
          </a:p>
        </p:txBody>
      </p:sp>
      <p:sp>
        <p:nvSpPr>
          <p:cNvPr id="282" name="Google Shape;282;p2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183" y="120232"/>
            <a:ext cx="1202303" cy="432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15518" y="2296787"/>
            <a:ext cx="3948613" cy="45011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 smtClean="0">
                <a:latin typeface="+mj-lt"/>
              </a:rPr>
              <a:t>I.MÔ TẢ DOANH NGHIỆP</a:t>
            </a:r>
            <a:endParaRPr sz="2400" dirty="0">
              <a:latin typeface="+mj-lt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4961938" y="1001840"/>
            <a:ext cx="3786350" cy="3565422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" name="Picture 3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183" y="120232"/>
            <a:ext cx="1202303" cy="4322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840053" y="2834725"/>
            <a:ext cx="2879314" cy="315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8400"/>
              </a:spcBef>
              <a:tabLst>
                <a:tab pos="4284345" algn="l"/>
                <a:tab pos="5784215" algn="l"/>
              </a:tabLst>
            </a:pPr>
            <a:r>
              <a:rPr lang="vi-VN" sz="1100" kern="1600" spc="-5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Tên doanh nghiệp: </a:t>
            </a:r>
            <a:r>
              <a:rPr lang="vi-VN" sz="1100" b="1" kern="1600" spc="5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Công ty Cổ phần Just Say</a:t>
            </a:r>
            <a:endParaRPr lang="en-US" sz="1200" kern="16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0053" y="3138570"/>
            <a:ext cx="1593706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8400"/>
              </a:spcBef>
              <a:tabLst>
                <a:tab pos="3197225" algn="l"/>
                <a:tab pos="5784215" algn="l"/>
              </a:tabLst>
            </a:pPr>
            <a:r>
              <a:rPr lang="vi-VN" sz="1100" kern="1600" spc="-5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100" kern="1600" spc="-5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kern="1600" spc="-5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100" kern="1600" spc="-5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ty</a:t>
            </a:r>
            <a:r>
              <a:rPr lang="vi-VN" sz="1100" kern="1600" spc="-5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vi-VN" sz="1100" b="1" kern="1600" spc="5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JUST SAY</a:t>
            </a:r>
            <a:endParaRPr lang="en-US" sz="1200" kern="16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0053" y="3492748"/>
            <a:ext cx="1510350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8400"/>
              </a:spcBef>
              <a:tabLst>
                <a:tab pos="3197225" algn="l"/>
                <a:tab pos="5784215" algn="l"/>
              </a:tabLst>
            </a:pPr>
            <a:r>
              <a:rPr lang="vi-VN" sz="1100" kern="1600" spc="-5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Ngày sáng lập : 3/07/2021</a:t>
            </a:r>
            <a:endParaRPr lang="en-US" sz="1200" kern="16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53" y="-100169"/>
            <a:ext cx="3144621" cy="21434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15577" y="1910715"/>
            <a:ext cx="3823483" cy="3765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5400"/>
              </a:spcBef>
              <a:tabLst>
                <a:tab pos="270510" algn="l"/>
                <a:tab pos="3120390" algn="ctr"/>
                <a:tab pos="4281170" algn="ctr"/>
              </a:tabLst>
            </a:pPr>
            <a:r>
              <a:rPr lang="vi-VN" i="1" kern="1600" dirty="0">
                <a:solidFill>
                  <a:srgbClr val="004C8E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vi-VN" b="1" i="1" kern="1600" dirty="0">
                <a:solidFill>
                  <a:srgbClr val="004C8E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JUST SAY- CHỈ CẦN NÓI </a:t>
            </a:r>
            <a:r>
              <a:rPr lang="vi-VN" b="1" i="1" kern="1600" dirty="0" smtClean="0">
                <a:solidFill>
                  <a:srgbClr val="004C8E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VỚI CHÚNG TÔI</a:t>
            </a:r>
            <a:r>
              <a:rPr lang="vi-VN" i="1" kern="1600" dirty="0">
                <a:solidFill>
                  <a:srgbClr val="004C8E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200" kern="1600" dirty="0">
              <a:solidFill>
                <a:srgbClr val="004C8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5518" y="3809517"/>
            <a:ext cx="3050194" cy="315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" algn="just">
              <a:lnSpc>
                <a:spcPct val="150000"/>
              </a:lnSpc>
              <a:spcBef>
                <a:spcPts val="600"/>
              </a:spcBef>
            </a:pPr>
            <a:r>
              <a:rPr lang="vi-VN" sz="1100" kern="16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Doanh nghiệp sẽ hoạt động trong các lĩnh vực sau:</a:t>
            </a:r>
            <a:endParaRPr lang="en-US" sz="1050" kern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5577" y="4166692"/>
            <a:ext cx="981359" cy="315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5400"/>
              </a:spcBef>
              <a:buFont typeface="Wingdings" panose="05000000000000000000" pitchFamily="2" charset="2"/>
              <a:buChar char=""/>
              <a:tabLst>
                <a:tab pos="270510" algn="l"/>
                <a:tab pos="3120390" algn="ctr"/>
                <a:tab pos="4281170" algn="ctr"/>
              </a:tabLst>
            </a:pPr>
            <a:r>
              <a:rPr lang="vi-VN" sz="1100" kern="16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Dịch vụ</a:t>
            </a:r>
            <a:endParaRPr lang="en-US" sz="1050" kern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1187" y="4469840"/>
            <a:ext cx="1019831" cy="315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5400"/>
              </a:spcBef>
              <a:buFont typeface="Wingdings" panose="05000000000000000000" pitchFamily="2" charset="2"/>
              <a:buChar char=""/>
              <a:tabLst>
                <a:tab pos="270510" algn="l"/>
                <a:tab pos="3120390" algn="ctr"/>
                <a:tab pos="4281170" algn="ctr"/>
              </a:tabLst>
            </a:pPr>
            <a:r>
              <a:rPr lang="vi-VN" sz="1100" kern="16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Sản xuất</a:t>
            </a:r>
            <a:endParaRPr lang="en-US" sz="1050" kern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2906" y="986471"/>
            <a:ext cx="3554135" cy="44471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 smtClean="0">
                <a:latin typeface="+mj-lt"/>
              </a:rPr>
              <a:t>I.MÔ TẢ CHI TIẾT DOANH NGHIỆP</a:t>
            </a:r>
            <a:endParaRPr sz="1600" dirty="0">
              <a:latin typeface="+mj-lt"/>
            </a:endParaRPr>
          </a:p>
        </p:txBody>
      </p:sp>
      <p:pic>
        <p:nvPicPr>
          <p:cNvPr id="31" name="Picture 3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183" y="120232"/>
            <a:ext cx="1202303" cy="4322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852905" y="1431184"/>
            <a:ext cx="344816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b="1" i="1" kern="1600" dirty="0" smtClean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       </a:t>
            </a:r>
            <a:r>
              <a:rPr lang="vi-VN" sz="1100" b="1" i="1" kern="1600" dirty="0" smtClean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Công </a:t>
            </a:r>
            <a:r>
              <a:rPr lang="vi-VN" sz="1100" b="1" i="1" kern="16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ty Cổ Phần Just Say ( gọi tắt là Just Say )</a:t>
            </a:r>
            <a:r>
              <a:rPr lang="vi-VN" sz="1100" kern="1600" dirty="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 hoạt động kinh doanh chủ yếu là cung cấp các loại hình IOT cao cấp thương mại điện </a:t>
            </a:r>
            <a:r>
              <a:rPr lang="vi-VN" sz="1100" kern="1600" dirty="0" smtClean="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tử. </a:t>
            </a:r>
            <a:r>
              <a:rPr lang="vi-VN" sz="1100" kern="16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Các dự án, công trình, sản phẩm do </a:t>
            </a:r>
            <a:r>
              <a:rPr lang="vi-VN" sz="1100" b="1" kern="16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JUST SAY</a:t>
            </a:r>
            <a:r>
              <a:rPr lang="vi-VN" sz="1100" kern="16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 triển khai thi công, sản xuất, lắp đặt, cung cấp đều đạt chất lượng tốt, đáp ứng các yêu </a:t>
            </a:r>
            <a:r>
              <a:rPr lang="vi-VN" sz="1100" kern="1600" dirty="0" smtClean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cầu</a:t>
            </a:r>
            <a:endParaRPr lang="en-US" sz="1100" kern="1600" dirty="0" smtClean="0">
              <a:solidFill>
                <a:schemeClr val="tx1"/>
              </a:solidFill>
              <a:latin typeface="+mj-lt"/>
              <a:ea typeface="SimSun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sz="1100" kern="1600" dirty="0" err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100" kern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ủa</a:t>
            </a:r>
            <a:r>
              <a:rPr lang="en-US" sz="1100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kern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khách</a:t>
            </a:r>
            <a:r>
              <a:rPr lang="en-US" sz="1100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kern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vi-VN" sz="1100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vi-VN" sz="1100" kern="1600" dirty="0" smtClean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.</a:t>
            </a:r>
            <a:r>
              <a:rPr lang="vi-VN" sz="1100" kern="1600" dirty="0" smtClean="0"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100" kern="1600" dirty="0"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1148" y="3273556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sz="900" b="1" dirty="0">
                <a:solidFill>
                  <a:srgbClr val="FF9E44"/>
                </a:solidFill>
                <a:latin typeface="+mj-lt"/>
                <a:ea typeface="SimSun" panose="02010600030101010101" pitchFamily="2" charset="-122"/>
              </a:rPr>
              <a:t>Mục tiêu</a:t>
            </a:r>
            <a:r>
              <a:rPr lang="vi-VN" sz="900" b="1" dirty="0" smtClean="0">
                <a:solidFill>
                  <a:srgbClr val="FF9E44"/>
                </a:solidFill>
                <a:latin typeface="+mj-lt"/>
                <a:ea typeface="SimSun" panose="02010600030101010101" pitchFamily="2" charset="-122"/>
              </a:rPr>
              <a:t>:</a:t>
            </a:r>
            <a:r>
              <a:rPr lang="vi-VN" sz="900" dirty="0">
                <a:solidFill>
                  <a:srgbClr val="FF9E44"/>
                </a:solidFill>
                <a:latin typeface="+mj-lt"/>
                <a:ea typeface="SimSun" panose="02010600030101010101" pitchFamily="2" charset="-122"/>
              </a:rPr>
              <a:t/>
            </a:r>
            <a:br>
              <a:rPr lang="vi-VN" sz="900" dirty="0">
                <a:solidFill>
                  <a:srgbClr val="FF9E44"/>
                </a:solidFill>
                <a:latin typeface="+mj-lt"/>
                <a:ea typeface="SimSun" panose="02010600030101010101" pitchFamily="2" charset="-122"/>
              </a:rPr>
            </a:br>
            <a:r>
              <a:rPr lang="vi-VN" sz="9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“Trở thành đối tác chuyên nghiệp, tin cậy nhất của khách hàng”</a:t>
            </a:r>
            <a:r>
              <a:rPr lang="vi-VN" sz="900" dirty="0">
                <a:solidFill>
                  <a:srgbClr val="FF9E44"/>
                </a:solidFill>
                <a:latin typeface="+mj-lt"/>
                <a:ea typeface="SimSun" panose="02010600030101010101" pitchFamily="2" charset="-122"/>
              </a:rPr>
              <a:t/>
            </a:r>
            <a:br>
              <a:rPr lang="vi-VN" sz="900" dirty="0">
                <a:solidFill>
                  <a:srgbClr val="FF9E44"/>
                </a:solidFill>
                <a:latin typeface="+mj-lt"/>
                <a:ea typeface="SimSun" panose="02010600030101010101" pitchFamily="2" charset="-122"/>
              </a:rPr>
            </a:br>
            <a:endParaRPr lang="en-US" sz="900" dirty="0">
              <a:solidFill>
                <a:srgbClr val="FF9E44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1148" y="3632470"/>
            <a:ext cx="10182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100" b="1" dirty="0">
                <a:solidFill>
                  <a:srgbClr val="FF9E44"/>
                </a:solidFill>
                <a:latin typeface="+mj-lt"/>
                <a:ea typeface="SimSun" panose="02010600030101010101" pitchFamily="2" charset="-122"/>
              </a:rPr>
              <a:t>Phương </a:t>
            </a:r>
            <a:r>
              <a:rPr lang="vi-VN" sz="900" b="1" dirty="0">
                <a:solidFill>
                  <a:srgbClr val="FF9E44"/>
                </a:solidFill>
                <a:latin typeface="+mj-lt"/>
                <a:ea typeface="SimSun" panose="02010600030101010101" pitchFamily="2" charset="-122"/>
              </a:rPr>
              <a:t>châm</a:t>
            </a:r>
            <a:r>
              <a:rPr lang="vi-VN" sz="1200" b="1" dirty="0">
                <a:solidFill>
                  <a:srgbClr val="FF9E44"/>
                </a:solidFill>
                <a:latin typeface="+mj-lt"/>
                <a:ea typeface="SimSun" panose="02010600030101010101" pitchFamily="2" charset="-122"/>
              </a:rPr>
              <a:t>:</a:t>
            </a:r>
            <a:endParaRPr lang="en-US" sz="1200" dirty="0">
              <a:solidFill>
                <a:srgbClr val="FF9E44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52906" y="3905242"/>
            <a:ext cx="479542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9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“Chất lượng hàng đầu – Giải </a:t>
            </a:r>
            <a:r>
              <a:rPr lang="vi-VN" sz="11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pháp</a:t>
            </a:r>
            <a:r>
              <a:rPr lang="vi-VN" sz="9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 hoàn hảo – Sản phẩm chuyên nghiệp”</a:t>
            </a:r>
            <a:endParaRPr 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57139" y="1054606"/>
            <a:ext cx="2085827" cy="3765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 kern="1600" dirty="0" smtClean="0">
                <a:solidFill>
                  <a:srgbClr val="FF9E44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Khách </a:t>
            </a:r>
            <a:r>
              <a:rPr lang="vi-VN" sz="1100" b="1" kern="1600" dirty="0" smtClean="0">
                <a:solidFill>
                  <a:srgbClr val="FF9E44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vi-VN" b="1" kern="1600" dirty="0" smtClean="0">
                <a:solidFill>
                  <a:srgbClr val="FF9E44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tiềm năng là:</a:t>
            </a:r>
            <a:endParaRPr lang="en-US" sz="1200" kern="1600" dirty="0">
              <a:solidFill>
                <a:srgbClr val="FF9E44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57139" y="1453210"/>
            <a:ext cx="276815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100" kern="16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Các căn hộ - trung cư  và các loại nhà cấp 4 nhà truyền thống ( Gói Basic SmartHome)</a:t>
            </a:r>
            <a:endParaRPr lang="en-US" sz="1050" kern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57139" y="2080157"/>
            <a:ext cx="2814320" cy="569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100" kern="16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Nhà biệt thự , vila hoặc cao cấp hơn ( Gói Advanced SmartHome )</a:t>
            </a:r>
            <a:endParaRPr lang="en-US" sz="1050" kern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47751" y="2977855"/>
            <a:ext cx="3187091" cy="3765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 kern="1600" dirty="0">
                <a:solidFill>
                  <a:srgbClr val="FF9E44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Những lợi ích mang lại </a:t>
            </a:r>
            <a:r>
              <a:rPr lang="vi-VN" sz="1100" b="1" kern="1600" dirty="0">
                <a:solidFill>
                  <a:srgbClr val="FF9E44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vi-VN" b="1" kern="1600" dirty="0">
                <a:solidFill>
                  <a:srgbClr val="FF9E44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khách hàng:</a:t>
            </a:r>
            <a:endParaRPr lang="en-US" sz="1200" kern="1600" dirty="0">
              <a:solidFill>
                <a:srgbClr val="FF9E44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86665" y="3330308"/>
            <a:ext cx="2967479" cy="315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100" kern="16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Tiết kiệm điện năng ( có thể giảm từ 5% đến 9%)</a:t>
            </a:r>
            <a:endParaRPr lang="en-US" sz="1050" kern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86988" y="3575665"/>
            <a:ext cx="1795684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kern="16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1100" kern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ninh</a:t>
            </a:r>
            <a:r>
              <a:rPr lang="vi-VN" sz="1100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hơn và </a:t>
            </a:r>
            <a:r>
              <a:rPr lang="en-US" sz="1100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kern="16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1100" kern="1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vi-VN" sz="1100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hơn</a:t>
            </a:r>
            <a:endParaRPr lang="en-US" sz="1050" kern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72282" y="3859998"/>
            <a:ext cx="1728358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100" kern="16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Sự tiện lợi cho khách </a:t>
            </a:r>
            <a:r>
              <a:rPr lang="vi-VN" sz="1100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hàng.</a:t>
            </a:r>
            <a:endParaRPr lang="en-US" sz="1050" kern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29" name="Google Shape;1435;p47"/>
          <p:cNvGrpSpPr/>
          <p:nvPr/>
        </p:nvGrpSpPr>
        <p:grpSpPr>
          <a:xfrm>
            <a:off x="892614" y="1505266"/>
            <a:ext cx="214202" cy="195424"/>
            <a:chOff x="6625350" y="1613750"/>
            <a:chExt cx="480525" cy="438400"/>
          </a:xfrm>
        </p:grpSpPr>
        <p:sp>
          <p:nvSpPr>
            <p:cNvPr id="30" name="Google Shape;1436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" name="Google Shape;1437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" name="Google Shape;1438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" name="Google Shape;1439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" name="Google Shape;1440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386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6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+mj-lt"/>
              </a:rPr>
              <a:t>MÔ HÌNH SWOT</a:t>
            </a:r>
            <a:endParaRPr dirty="0">
              <a:latin typeface="+mj-lt"/>
            </a:endParaRPr>
          </a:p>
        </p:txBody>
      </p:sp>
      <p:sp>
        <p:nvSpPr>
          <p:cNvPr id="605" name="Google Shape;605;p4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06" name="Google Shape;606;p40"/>
          <p:cNvSpPr/>
          <p:nvPr/>
        </p:nvSpPr>
        <p:spPr>
          <a:xfrm>
            <a:off x="855300" y="1363400"/>
            <a:ext cx="3649200" cy="15846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vi-VN" sz="1200" dirty="0" smtClean="0">
                <a:solidFill>
                  <a:schemeClr val="dk1"/>
                </a:solidFill>
                <a:latin typeface="+mj-lt"/>
                <a:ea typeface="Barlow Light"/>
                <a:cs typeface="Barlow Light"/>
                <a:sym typeface="Barlow Light"/>
              </a:rPr>
              <a:t>CÓ KIẾN THỨC VỀ IOT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vi-VN" sz="1200" dirty="0" smtClean="0">
              <a:solidFill>
                <a:schemeClr val="dk1"/>
              </a:solidFill>
              <a:latin typeface="+mj-lt"/>
              <a:ea typeface="Barlow Light"/>
              <a:cs typeface="Barlow Light"/>
              <a:sym typeface="Barlow Ligh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vi-VN" sz="1200" dirty="0" smtClean="0">
                <a:solidFill>
                  <a:schemeClr val="dk1"/>
                </a:solidFill>
                <a:latin typeface="+mj-lt"/>
                <a:ea typeface="Barlow Light"/>
                <a:cs typeface="Barlow Light"/>
                <a:sym typeface="Barlow Light"/>
              </a:rPr>
              <a:t>THÀNH VIÊN ĐAM MÊ VỚI MÔ HÌNH IOT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vi-VN" sz="1200" dirty="0" smtClean="0">
              <a:solidFill>
                <a:schemeClr val="dk1"/>
              </a:solidFill>
              <a:latin typeface="+mj-lt"/>
              <a:ea typeface="Barlow Light"/>
              <a:cs typeface="Barlow Light"/>
              <a:sym typeface="Barlow Ligh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vi-VN" sz="1200" dirty="0" smtClean="0">
                <a:solidFill>
                  <a:schemeClr val="dk1"/>
                </a:solidFill>
                <a:latin typeface="+mj-lt"/>
                <a:ea typeface="Barlow Light"/>
                <a:cs typeface="Barlow Light"/>
                <a:sym typeface="Barlow Light"/>
              </a:rPr>
              <a:t>TẤT CẢ THÀNH VIỆN ĐỀU TRẢI QUA MÔ HÌNH IOT </a:t>
            </a:r>
            <a:endParaRPr sz="1200" dirty="0">
              <a:solidFill>
                <a:schemeClr val="dk1"/>
              </a:solidFill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607" name="Google Shape;607;p40"/>
          <p:cNvSpPr/>
          <p:nvPr/>
        </p:nvSpPr>
        <p:spPr>
          <a:xfrm>
            <a:off x="4655554" y="1363400"/>
            <a:ext cx="3649200" cy="15846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endParaRPr lang="vi-VN" sz="1200" dirty="0" smtClean="0">
              <a:solidFill>
                <a:schemeClr val="dk1"/>
              </a:solidFill>
              <a:latin typeface="+mj-lt"/>
              <a:ea typeface="Barlow Light"/>
              <a:cs typeface="Barlow Light"/>
              <a:sym typeface="Barlow Light"/>
            </a:endParaRP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vi-VN" sz="1200" dirty="0" smtClean="0">
                <a:solidFill>
                  <a:schemeClr val="dk1"/>
                </a:solidFill>
                <a:latin typeface="+mj-lt"/>
                <a:ea typeface="Barlow Light"/>
                <a:cs typeface="Barlow Light"/>
                <a:sym typeface="Barlow Light"/>
              </a:rPr>
              <a:t>TIỀM LỰC TÀI CHÍNH YẾU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endParaRPr lang="vi-VN" sz="1200" dirty="0" smtClean="0">
              <a:solidFill>
                <a:schemeClr val="dk1"/>
              </a:solidFill>
              <a:latin typeface="+mj-lt"/>
              <a:ea typeface="Barlow Light"/>
              <a:cs typeface="Barlow Light"/>
              <a:sym typeface="Barlow Light"/>
            </a:endParaRP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vi-VN" sz="1200" dirty="0" smtClean="0">
                <a:solidFill>
                  <a:schemeClr val="dk1"/>
                </a:solidFill>
                <a:latin typeface="+mj-lt"/>
                <a:ea typeface="Barlow Light"/>
                <a:cs typeface="Barlow Light"/>
                <a:sym typeface="Barlow Light"/>
              </a:rPr>
              <a:t>KHÔNG CÓ NHIỀUMỐI QUAN HỆ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endParaRPr lang="vi-VN" sz="1200" dirty="0" smtClean="0">
              <a:solidFill>
                <a:schemeClr val="dk1"/>
              </a:solidFill>
              <a:latin typeface="+mj-lt"/>
              <a:ea typeface="Barlow Light"/>
              <a:cs typeface="Barlow Light"/>
              <a:sym typeface="Barlow Light"/>
            </a:endParaRP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vi-VN" sz="1200" dirty="0" smtClean="0">
                <a:solidFill>
                  <a:schemeClr val="dk1"/>
                </a:solidFill>
                <a:latin typeface="+mj-lt"/>
                <a:ea typeface="Barlow Light"/>
                <a:cs typeface="Barlow Light"/>
                <a:sym typeface="Barlow Light"/>
              </a:rPr>
              <a:t>MÔ HÌNH KHỞI NGHIỆP</a:t>
            </a:r>
            <a:r>
              <a:rPr lang="en-US" sz="1200" dirty="0" smtClean="0">
                <a:solidFill>
                  <a:schemeClr val="dk1"/>
                </a:solidFill>
                <a:latin typeface="+mj-lt"/>
                <a:ea typeface="Barlow Light"/>
                <a:cs typeface="Barlow Light"/>
                <a:sym typeface="Barlow Light"/>
              </a:rPr>
              <a:t> </a:t>
            </a:r>
            <a:r>
              <a:rPr lang="en-US" sz="1200" dirty="0" smtClean="0">
                <a:solidFill>
                  <a:schemeClr val="dk1"/>
                </a:solidFill>
                <a:latin typeface="Times New Roman" panose="02020603050405020304" pitchFamily="18" charset="0"/>
                <a:ea typeface="Barlow Light"/>
                <a:cs typeface="Times New Roman" panose="02020603050405020304" pitchFamily="18" charset="0"/>
                <a:sym typeface="Barlow Light"/>
              </a:rPr>
              <a:t>CHƯA HIỆU QUẢ</a:t>
            </a:r>
            <a:endParaRPr sz="1200" dirty="0">
              <a:solidFill>
                <a:schemeClr val="dk1"/>
              </a:solidFill>
              <a:latin typeface="Times New Roman" panose="02020603050405020304" pitchFamily="18" charset="0"/>
              <a:ea typeface="Barlow Light"/>
              <a:cs typeface="Times New Roman" panose="02020603050405020304" pitchFamily="18" charset="0"/>
              <a:sym typeface="Barlow Light"/>
            </a:endParaRPr>
          </a:p>
        </p:txBody>
      </p:sp>
      <p:sp>
        <p:nvSpPr>
          <p:cNvPr id="608" name="Google Shape;608;p40"/>
          <p:cNvSpPr/>
          <p:nvPr/>
        </p:nvSpPr>
        <p:spPr>
          <a:xfrm>
            <a:off x="855300" y="3121900"/>
            <a:ext cx="3649200" cy="15846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vi-VN" sz="1200" dirty="0" smtClean="0">
                <a:solidFill>
                  <a:schemeClr val="dk1"/>
                </a:solidFill>
                <a:latin typeface="+mj-lt"/>
                <a:ea typeface="Barlow Light"/>
                <a:cs typeface="Barlow Light"/>
                <a:sym typeface="Barlow Light"/>
              </a:rPr>
              <a:t>NHU CẦU THỊ TRƯỜNG TĂNG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vi-VN" sz="1200" dirty="0" smtClean="0">
                <a:solidFill>
                  <a:schemeClr val="dk1"/>
                </a:solidFill>
                <a:latin typeface="+mj-lt"/>
                <a:ea typeface="Barlow Light"/>
                <a:cs typeface="Barlow Light"/>
                <a:sym typeface="Barlow Light"/>
              </a:rPr>
              <a:t>XÃ HỘI 4.0 NÊN LOẠI HÌNH CÓ TIỀM NĂNG CAO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vi-VN" sz="1200" dirty="0" smtClean="0">
                <a:solidFill>
                  <a:schemeClr val="dk1"/>
                </a:solidFill>
                <a:latin typeface="+mj-lt"/>
                <a:ea typeface="Barlow Light"/>
                <a:cs typeface="Barlow Light"/>
                <a:sym typeface="Barlow Light"/>
              </a:rPr>
              <a:t>DỄ TIẾP CẬN THỊ TRƯỜNG 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1200" dirty="0" smtClean="0">
              <a:solidFill>
                <a:schemeClr val="dk1"/>
              </a:solidFill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609" name="Google Shape;609;p40"/>
          <p:cNvSpPr/>
          <p:nvPr/>
        </p:nvSpPr>
        <p:spPr>
          <a:xfrm>
            <a:off x="4655554" y="3121900"/>
            <a:ext cx="3649200" cy="15846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vi-VN" sz="1200" dirty="0" smtClean="0">
                <a:solidFill>
                  <a:schemeClr val="dk1"/>
                </a:solidFill>
                <a:latin typeface="+mj-lt"/>
                <a:ea typeface="Barlow Light"/>
                <a:cs typeface="Barlow Light"/>
                <a:sym typeface="Barlow Light"/>
              </a:rPr>
              <a:t>KHÁCH HÀNH ÍT QUAN TÂM VỀ IOT</a:t>
            </a:r>
          </a:p>
          <a:p>
            <a: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vi-VN" sz="1200" dirty="0" smtClean="0">
              <a:solidFill>
                <a:schemeClr val="dk1"/>
              </a:solidFill>
              <a:latin typeface="+mj-lt"/>
              <a:ea typeface="Barlow Light"/>
              <a:cs typeface="Barlow Light"/>
              <a:sym typeface="Barlow Light"/>
            </a:endParaRPr>
          </a:p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vi-VN" sz="1200" dirty="0" smtClean="0">
                <a:solidFill>
                  <a:schemeClr val="dk1"/>
                </a:solidFill>
                <a:latin typeface="+mj-lt"/>
                <a:ea typeface="Barlow Light"/>
                <a:cs typeface="Barlow Light"/>
                <a:sym typeface="Barlow Light"/>
              </a:rPr>
              <a:t>KHẢ NĂNG SAO CHÉP CAO  </a:t>
            </a:r>
          </a:p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endParaRPr lang="vi-VN" sz="1200" dirty="0">
              <a:solidFill>
                <a:schemeClr val="dk1"/>
              </a:solidFill>
              <a:latin typeface="+mj-lt"/>
              <a:ea typeface="Barlow Light"/>
              <a:cs typeface="Barlow Light"/>
              <a:sym typeface="Barlow Light"/>
            </a:endParaRPr>
          </a:p>
          <a:p>
            <a: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vi-VN" sz="1200" dirty="0" smtClean="0">
              <a:solidFill>
                <a:schemeClr val="dk1"/>
              </a:solidFill>
              <a:latin typeface="+mj-l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0" name="Google Shape;610;p40"/>
          <p:cNvSpPr/>
          <p:nvPr/>
        </p:nvSpPr>
        <p:spPr>
          <a:xfrm>
            <a:off x="3298034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0"/>
          <p:cNvSpPr/>
          <p:nvPr/>
        </p:nvSpPr>
        <p:spPr>
          <a:xfrm rot="5400000">
            <a:off x="3447470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0"/>
          <p:cNvSpPr/>
          <p:nvPr/>
        </p:nvSpPr>
        <p:spPr>
          <a:xfrm rot="10800000">
            <a:off x="3447470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0"/>
          <p:cNvSpPr/>
          <p:nvPr/>
        </p:nvSpPr>
        <p:spPr>
          <a:xfrm rot="-5400000">
            <a:off x="3298034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0"/>
          <p:cNvSpPr/>
          <p:nvPr/>
        </p:nvSpPr>
        <p:spPr>
          <a:xfrm>
            <a:off x="3842100" y="2242577"/>
            <a:ext cx="321776" cy="44220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arlow"/>
              </a:rPr>
              <a:t>S</a:t>
            </a:r>
          </a:p>
        </p:txBody>
      </p:sp>
      <p:sp>
        <p:nvSpPr>
          <p:cNvPr id="615" name="Google Shape;615;p40"/>
          <p:cNvSpPr/>
          <p:nvPr/>
        </p:nvSpPr>
        <p:spPr>
          <a:xfrm>
            <a:off x="4857720" y="2250297"/>
            <a:ext cx="513236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arlow"/>
              </a:rPr>
              <a:t>W</a:t>
            </a:r>
          </a:p>
        </p:txBody>
      </p:sp>
      <p:sp>
        <p:nvSpPr>
          <p:cNvPr id="616" name="Google Shape;616;p40"/>
          <p:cNvSpPr/>
          <p:nvPr/>
        </p:nvSpPr>
        <p:spPr>
          <a:xfrm>
            <a:off x="3807513" y="3348952"/>
            <a:ext cx="325482" cy="4440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arlow"/>
              </a:rPr>
              <a:t>O</a:t>
            </a:r>
          </a:p>
        </p:txBody>
      </p:sp>
      <p:sp>
        <p:nvSpPr>
          <p:cNvPr id="617" name="Google Shape;617;p40"/>
          <p:cNvSpPr/>
          <p:nvPr/>
        </p:nvSpPr>
        <p:spPr>
          <a:xfrm>
            <a:off x="4971979" y="3356672"/>
            <a:ext cx="326099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arlow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29182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vi-VN" dirty="0">
                <a:latin typeface="+mj-lt"/>
              </a:rPr>
              <a:t>Đánh giá thị trường</a:t>
            </a:r>
            <a:endParaRPr lang="en-US" dirty="0">
              <a:latin typeface="+mj-lt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" name="Picture 3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183" y="120232"/>
            <a:ext cx="1202303" cy="4322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66252" y="1451158"/>
            <a:ext cx="2433680" cy="376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tabLst>
                <a:tab pos="914400" algn="l"/>
              </a:tabLst>
            </a:pPr>
            <a:r>
              <a:rPr lang="vi-VN" kern="1600" dirty="0">
                <a:solidFill>
                  <a:srgbClr val="FF9E4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Khách hàng có thể được mô tả:</a:t>
            </a:r>
            <a:endParaRPr lang="en-US" kern="1600" dirty="0">
              <a:solidFill>
                <a:srgbClr val="FF9E44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071" y="1923874"/>
            <a:ext cx="51859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vi-VN" dirty="0" smtClean="0">
                <a:solidFill>
                  <a:schemeClr val="tx1"/>
                </a:solidFill>
                <a:latin typeface="+mj-lt"/>
              </a:rPr>
              <a:t> Khách </a:t>
            </a:r>
            <a:r>
              <a:rPr lang="vi-VN" dirty="0">
                <a:solidFill>
                  <a:schemeClr val="tx1"/>
                </a:solidFill>
                <a:latin typeface="+mj-lt"/>
              </a:rPr>
              <a:t>hàng chủ yếu là các loại hình nhà cấp 4 , nhà truyền </a:t>
            </a:r>
            <a:r>
              <a:rPr lang="vi-VN" dirty="0" smtClean="0">
                <a:solidFill>
                  <a:schemeClr val="tx1"/>
                </a:solidFill>
                <a:latin typeface="+mj-lt"/>
              </a:rPr>
              <a:t>thống.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+mj-lt"/>
              </a:rPr>
              <a:t>Cao cấp hơn thì có chung cư , nhà lầu.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+mj-lt"/>
              </a:rPr>
              <a:t>Đẳng cấp nhất là biệt thư , vila 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4707" y="2728297"/>
            <a:ext cx="3602268" cy="4174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tabLst>
                <a:tab pos="914400" algn="l"/>
              </a:tabLst>
            </a:pPr>
            <a:r>
              <a:rPr lang="vi-VN" kern="1600" dirty="0">
                <a:solidFill>
                  <a:srgbClr val="FF9E4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Số lượng hay quy mô của </a:t>
            </a:r>
            <a:r>
              <a:rPr lang="vi-VN" sz="1600" kern="1600" dirty="0">
                <a:solidFill>
                  <a:srgbClr val="FF9E4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thị</a:t>
            </a:r>
            <a:r>
              <a:rPr lang="vi-VN" kern="1600" dirty="0">
                <a:solidFill>
                  <a:srgbClr val="FF9E4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vi-VN" kern="1600" dirty="0" smtClean="0">
                <a:solidFill>
                  <a:srgbClr val="FF9E4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trường tương lai :</a:t>
            </a:r>
            <a:endParaRPr lang="en-US" kern="1600" dirty="0">
              <a:solidFill>
                <a:srgbClr val="FF9E44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2526" y="3122063"/>
            <a:ext cx="54102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vi-VN" kern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Trong tương lai sẽ được nhiều công ty , doang nghiệp trong </a:t>
            </a:r>
            <a:r>
              <a:rPr lang="vi-VN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nước sẽ hộp tác và </a:t>
            </a:r>
            <a:r>
              <a:rPr lang="vi-VN" kern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đặc </a:t>
            </a:r>
            <a:r>
              <a:rPr lang="vi-VN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biệt </a:t>
            </a:r>
            <a:r>
              <a:rPr lang="vi-VN" kern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sẽ cố gắng sang các nước </a:t>
            </a:r>
            <a:r>
              <a:rPr lang="vi-VN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Đông Nam Á hoặc </a:t>
            </a:r>
            <a:r>
              <a:rPr lang="vi-VN" kern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Châu </a:t>
            </a:r>
            <a:r>
              <a:rPr lang="vi-VN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á.</a:t>
            </a:r>
            <a:endParaRPr lang="en-US" sz="1200" kern="1600" dirty="0">
              <a:solidFill>
                <a:schemeClr val="tx1"/>
              </a:solidFill>
              <a:effectLst/>
              <a:latin typeface="Tahoma" panose="020B060403050404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vi-VN" dirty="0">
                <a:latin typeface="+mj-lt"/>
              </a:rPr>
              <a:t>G</a:t>
            </a:r>
            <a:r>
              <a:rPr lang="en-US" dirty="0" err="1">
                <a:latin typeface="+mj-lt"/>
              </a:rPr>
              <a:t>oogle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Home</a:t>
            </a:r>
            <a:endParaRPr lang="vi-VN" dirty="0" smtClean="0">
              <a:latin typeface="+mj-lt"/>
            </a:endParaRPr>
          </a:p>
          <a:p>
            <a:pPr marL="0" lvl="0" indent="0">
              <a:buNone/>
            </a:pPr>
            <a:r>
              <a:rPr lang="vi-VN" dirty="0" smtClean="0">
                <a:solidFill>
                  <a:srgbClr val="AE6B3F"/>
                </a:solidFill>
                <a:latin typeface="+mj-lt"/>
              </a:rPr>
              <a:t>Lợi thế: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vi-VN" sz="1200" dirty="0" smtClean="0">
                <a:latin typeface="+mj-lt"/>
              </a:rPr>
              <a:t>Có kinh nghiệm lâu năm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vi-VN" sz="1200" dirty="0" smtClean="0">
                <a:latin typeface="+mj-lt"/>
              </a:rPr>
              <a:t>Nguồi lực tài chính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vi-VN" sz="1200" dirty="0" smtClean="0">
                <a:latin typeface="+mj-lt"/>
              </a:rPr>
              <a:t>Nhận lực dồi dào</a:t>
            </a:r>
          </a:p>
          <a:p>
            <a:pPr marL="0" lvl="0" indent="0">
              <a:buNone/>
            </a:pPr>
            <a:r>
              <a:rPr lang="vi-VN" sz="1800" dirty="0" smtClean="0">
                <a:solidFill>
                  <a:srgbClr val="AE6B3F"/>
                </a:solidFill>
                <a:latin typeface="+mj-lt"/>
              </a:rPr>
              <a:t>Nhược điểm 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vi-VN" sz="1200" dirty="0" smtClean="0">
                <a:latin typeface="+mj-lt"/>
              </a:rPr>
              <a:t>Giao diện không bắt mắt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vi-VN" sz="1200" dirty="0" smtClean="0">
                <a:latin typeface="+mj-lt"/>
              </a:rPr>
              <a:t>Giá thành cao</a:t>
            </a:r>
          </a:p>
        </p:txBody>
      </p:sp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55299" y="836000"/>
            <a:ext cx="6880689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vi-VN" sz="1800" dirty="0">
                <a:latin typeface="+mj-lt"/>
              </a:rPr>
              <a:t>Đánh giá điểm mạnh và điểm yếu </a:t>
            </a:r>
            <a:r>
              <a:rPr lang="vi-VN" sz="1800" dirty="0" smtClean="0">
                <a:latin typeface="+mj-lt"/>
              </a:rPr>
              <a:t>đối </a:t>
            </a:r>
            <a:r>
              <a:rPr lang="vi-VN" sz="1800" dirty="0">
                <a:latin typeface="+mj-lt"/>
              </a:rPr>
              <a:t>thủ cạnh tranh tiêu biểu</a:t>
            </a:r>
            <a:endParaRPr sz="1800" dirty="0">
              <a:latin typeface="+mj-lt"/>
            </a:endParaRPr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vi-VN" dirty="0" smtClean="0"/>
              <a:t>BotWeb</a:t>
            </a:r>
          </a:p>
          <a:p>
            <a:pPr marL="0" lvl="0" indent="0">
              <a:buNone/>
            </a:pPr>
            <a:r>
              <a:rPr lang="vi-VN" dirty="0" smtClean="0">
                <a:solidFill>
                  <a:srgbClr val="AE6B3F"/>
                </a:solidFill>
              </a:rPr>
              <a:t>Lợi thế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1200" dirty="0" smtClean="0">
                <a:latin typeface="+mj-lt"/>
              </a:rPr>
              <a:t>Lượng khách hàng ổn định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1200" dirty="0" smtClean="0">
                <a:latin typeface="+mj-lt"/>
              </a:rPr>
              <a:t>Quan hệ rộng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1200" dirty="0" smtClean="0">
                <a:latin typeface="+mj-lt"/>
              </a:rPr>
              <a:t>Có kinh nghiệp lâu năm</a:t>
            </a:r>
          </a:p>
          <a:p>
            <a:pPr marL="0" indent="0">
              <a:buNone/>
            </a:pPr>
            <a:r>
              <a:rPr lang="vi-VN" sz="1800" dirty="0" smtClean="0">
                <a:solidFill>
                  <a:srgbClr val="AE6B3F"/>
                </a:solidFill>
                <a:latin typeface="+mj-lt"/>
              </a:rPr>
              <a:t>Nhược điểm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200" dirty="0" smtClean="0">
                <a:latin typeface="+mj-lt"/>
              </a:rPr>
              <a:t>Chưa đầu tư nhiều vào markerting</a:t>
            </a:r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27D7F53F-206B-D74E-A127-965CDA9C634C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33" name="Google Shape;902;p46">
              <a:extLst>
                <a:ext uri="{FF2B5EF4-FFF2-40B4-BE49-F238E27FC236}">
                  <a16:creationId xmlns:a16="http://schemas.microsoft.com/office/drawing/2014/main" id="{ADE9C839-9010-8F44-8D5C-E3A472A8B99B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03;p46">
              <a:extLst>
                <a:ext uri="{FF2B5EF4-FFF2-40B4-BE49-F238E27FC236}">
                  <a16:creationId xmlns:a16="http://schemas.microsoft.com/office/drawing/2014/main" id="{335A1274-4121-F84D-A635-1EB9A4CCFE56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04;p46">
              <a:extLst>
                <a:ext uri="{FF2B5EF4-FFF2-40B4-BE49-F238E27FC236}">
                  <a16:creationId xmlns:a16="http://schemas.microsoft.com/office/drawing/2014/main" id="{D4D1A8AE-09CD-CC43-8DB0-6EC46D024BAC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05;p46">
              <a:extLst>
                <a:ext uri="{FF2B5EF4-FFF2-40B4-BE49-F238E27FC236}">
                  <a16:creationId xmlns:a16="http://schemas.microsoft.com/office/drawing/2014/main" id="{E32FACC0-89B5-8948-A06C-5E60902068C6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06;p46">
              <a:extLst>
                <a:ext uri="{FF2B5EF4-FFF2-40B4-BE49-F238E27FC236}">
                  <a16:creationId xmlns:a16="http://schemas.microsoft.com/office/drawing/2014/main" id="{4A6F7ADA-2221-104F-873B-9FA176D3B94A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07;p46">
              <a:extLst>
                <a:ext uri="{FF2B5EF4-FFF2-40B4-BE49-F238E27FC236}">
                  <a16:creationId xmlns:a16="http://schemas.microsoft.com/office/drawing/2014/main" id="{6FA45E0E-0571-5847-9CB1-9A8F67DD1FB2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08;p46">
              <a:extLst>
                <a:ext uri="{FF2B5EF4-FFF2-40B4-BE49-F238E27FC236}">
                  <a16:creationId xmlns:a16="http://schemas.microsoft.com/office/drawing/2014/main" id="{FDC65089-E99B-9F4F-B5BA-243D808FEF48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09;p46">
              <a:extLst>
                <a:ext uri="{FF2B5EF4-FFF2-40B4-BE49-F238E27FC236}">
                  <a16:creationId xmlns:a16="http://schemas.microsoft.com/office/drawing/2014/main" id="{48445B42-FE69-8D4D-9417-D33EFDCF2293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10;p46">
              <a:extLst>
                <a:ext uri="{FF2B5EF4-FFF2-40B4-BE49-F238E27FC236}">
                  <a16:creationId xmlns:a16="http://schemas.microsoft.com/office/drawing/2014/main" id="{88ADB674-7131-1D4A-BBE7-E13B89F2D9DA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11;p46">
              <a:extLst>
                <a:ext uri="{FF2B5EF4-FFF2-40B4-BE49-F238E27FC236}">
                  <a16:creationId xmlns:a16="http://schemas.microsoft.com/office/drawing/2014/main" id="{D1BACE58-8B51-9149-8067-B322DC9159AA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12;p46">
              <a:extLst>
                <a:ext uri="{FF2B5EF4-FFF2-40B4-BE49-F238E27FC236}">
                  <a16:creationId xmlns:a16="http://schemas.microsoft.com/office/drawing/2014/main" id="{F8D6A5C9-4FFB-A248-BDA4-38A8096B9E73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13;p46">
              <a:extLst>
                <a:ext uri="{FF2B5EF4-FFF2-40B4-BE49-F238E27FC236}">
                  <a16:creationId xmlns:a16="http://schemas.microsoft.com/office/drawing/2014/main" id="{FE86E837-BB1E-B74A-B389-AEC13F0C61F2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14;p46">
              <a:extLst>
                <a:ext uri="{FF2B5EF4-FFF2-40B4-BE49-F238E27FC236}">
                  <a16:creationId xmlns:a16="http://schemas.microsoft.com/office/drawing/2014/main" id="{6A7E626B-EC52-C543-9825-21491672C695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15;p46">
              <a:extLst>
                <a:ext uri="{FF2B5EF4-FFF2-40B4-BE49-F238E27FC236}">
                  <a16:creationId xmlns:a16="http://schemas.microsoft.com/office/drawing/2014/main" id="{16031D86-5C06-5541-B19C-2F3BE6E5E671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16;p46">
              <a:extLst>
                <a:ext uri="{FF2B5EF4-FFF2-40B4-BE49-F238E27FC236}">
                  <a16:creationId xmlns:a16="http://schemas.microsoft.com/office/drawing/2014/main" id="{D02F4EFF-AE49-6145-B72E-D27550E83D7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17;p46">
              <a:extLst>
                <a:ext uri="{FF2B5EF4-FFF2-40B4-BE49-F238E27FC236}">
                  <a16:creationId xmlns:a16="http://schemas.microsoft.com/office/drawing/2014/main" id="{FC115EF8-11A8-2548-AFA3-23752B46CF20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18;p46">
              <a:extLst>
                <a:ext uri="{FF2B5EF4-FFF2-40B4-BE49-F238E27FC236}">
                  <a16:creationId xmlns:a16="http://schemas.microsoft.com/office/drawing/2014/main" id="{E54C2B83-DC51-444F-A417-DFC3D42DBE81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19;p46">
              <a:extLst>
                <a:ext uri="{FF2B5EF4-FFF2-40B4-BE49-F238E27FC236}">
                  <a16:creationId xmlns:a16="http://schemas.microsoft.com/office/drawing/2014/main" id="{3C5A5D38-ECBB-CA4B-AC3D-53B44E8CED8C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20;p46">
              <a:extLst>
                <a:ext uri="{FF2B5EF4-FFF2-40B4-BE49-F238E27FC236}">
                  <a16:creationId xmlns:a16="http://schemas.microsoft.com/office/drawing/2014/main" id="{92428EE1-2A41-C04D-AFDA-1E0CDC80C136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21;p46">
              <a:extLst>
                <a:ext uri="{FF2B5EF4-FFF2-40B4-BE49-F238E27FC236}">
                  <a16:creationId xmlns:a16="http://schemas.microsoft.com/office/drawing/2014/main" id="{6F68255C-138C-7747-B125-83E496D55536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22;p46">
              <a:extLst>
                <a:ext uri="{FF2B5EF4-FFF2-40B4-BE49-F238E27FC236}">
                  <a16:creationId xmlns:a16="http://schemas.microsoft.com/office/drawing/2014/main" id="{DB2A7262-131B-3145-82C2-BA186A086260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23;p46">
              <a:extLst>
                <a:ext uri="{FF2B5EF4-FFF2-40B4-BE49-F238E27FC236}">
                  <a16:creationId xmlns:a16="http://schemas.microsoft.com/office/drawing/2014/main" id="{555CBBFA-96D6-8B44-975E-7FFF594F6517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24;p46">
              <a:extLst>
                <a:ext uri="{FF2B5EF4-FFF2-40B4-BE49-F238E27FC236}">
                  <a16:creationId xmlns:a16="http://schemas.microsoft.com/office/drawing/2014/main" id="{D916518A-D3DC-E546-87A7-451A44B96F8C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25;p46">
              <a:extLst>
                <a:ext uri="{FF2B5EF4-FFF2-40B4-BE49-F238E27FC236}">
                  <a16:creationId xmlns:a16="http://schemas.microsoft.com/office/drawing/2014/main" id="{0E9F9831-8332-784A-88BF-5AE2B538CAA7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26;p46">
              <a:extLst>
                <a:ext uri="{FF2B5EF4-FFF2-40B4-BE49-F238E27FC236}">
                  <a16:creationId xmlns:a16="http://schemas.microsoft.com/office/drawing/2014/main" id="{20290011-3A1B-2E45-971D-9279BC3E9284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8" name="Picture 5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183" y="120232"/>
            <a:ext cx="1202303" cy="4322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730507" y="3595176"/>
            <a:ext cx="5248553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tabLst>
                <a:tab pos="914400" algn="l"/>
              </a:tabLst>
            </a:pPr>
            <a:r>
              <a:rPr lang="vi-VN" sz="1600" kern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 với đối thủ cạnh tranh chúng tôi có những lợi thế chính là</a:t>
            </a:r>
            <a:r>
              <a:rPr lang="vi-VN" sz="1600" kern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vi-VN" sz="1200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Đội ngũ nhân viên tiềm năng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vi-VN" sz="1200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Giá cả phù hợp với mọi khách hàng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vi-VN" sz="1200" kern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Dẽ sử dụng</a:t>
            </a:r>
            <a:endParaRPr lang="en-US" sz="1200" kern="1600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+mj-lt"/>
              </a:rPr>
              <a:t>KẾ HOẠCH MARKETING</a:t>
            </a:r>
            <a:endParaRPr dirty="0">
              <a:latin typeface="+mj-lt"/>
            </a:endParaRPr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183" y="120232"/>
            <a:ext cx="1202303" cy="4322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upo 17">
            <a:extLst>
              <a:ext uri="{FF2B5EF4-FFF2-40B4-BE49-F238E27FC236}">
                <a16:creationId xmlns:a16="http://schemas.microsoft.com/office/drawing/2014/main" id="{CA0C878C-BC9B-EC43-B03E-6AEC9CD688AE}"/>
              </a:ext>
            </a:extLst>
          </p:cNvPr>
          <p:cNvGrpSpPr/>
          <p:nvPr/>
        </p:nvGrpSpPr>
        <p:grpSpPr>
          <a:xfrm>
            <a:off x="6917826" y="1677703"/>
            <a:ext cx="2016679" cy="2450016"/>
            <a:chOff x="5463177" y="4131209"/>
            <a:chExt cx="563250" cy="684279"/>
          </a:xfrm>
        </p:grpSpPr>
        <p:sp>
          <p:nvSpPr>
            <p:cNvPr id="13" name="Google Shape;1185;p46"/>
            <p:cNvSpPr/>
            <p:nvPr/>
          </p:nvSpPr>
          <p:spPr>
            <a:xfrm>
              <a:off x="5772698" y="4131209"/>
              <a:ext cx="253729" cy="260766"/>
            </a:xfrm>
            <a:custGeom>
              <a:avLst/>
              <a:gdLst/>
              <a:ahLst/>
              <a:cxnLst/>
              <a:rect l="l" t="t" r="r" b="b"/>
              <a:pathLst>
                <a:path w="2537293" h="2607659" extrusionOk="0">
                  <a:moveTo>
                    <a:pt x="2537293" y="719897"/>
                  </a:moveTo>
                  <a:cubicBezTo>
                    <a:pt x="1312518" y="13074"/>
                    <a:pt x="312539" y="850388"/>
                    <a:pt x="312539" y="2607660"/>
                  </a:cubicBezTo>
                  <a:lnTo>
                    <a:pt x="0" y="2427148"/>
                  </a:lnTo>
                  <a:cubicBezTo>
                    <a:pt x="725" y="442242"/>
                    <a:pt x="1132681" y="-523387"/>
                    <a:pt x="2537293" y="287104"/>
                  </a:cubicBezTo>
                  <a:lnTo>
                    <a:pt x="2537293" y="719897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86;p46"/>
            <p:cNvSpPr/>
            <p:nvPr/>
          </p:nvSpPr>
          <p:spPr>
            <a:xfrm>
              <a:off x="5892718" y="4319899"/>
              <a:ext cx="133282" cy="141143"/>
            </a:xfrm>
            <a:custGeom>
              <a:avLst/>
              <a:gdLst/>
              <a:ahLst/>
              <a:cxnLst/>
              <a:rect l="l" t="t" r="r" b="b"/>
              <a:pathLst>
                <a:path w="1332821" h="1411432" extrusionOk="0">
                  <a:moveTo>
                    <a:pt x="312539" y="1411432"/>
                  </a:moveTo>
                  <a:cubicBezTo>
                    <a:pt x="312539" y="631389"/>
                    <a:pt x="769382" y="262391"/>
                    <a:pt x="1332822" y="587167"/>
                  </a:cubicBezTo>
                  <a:lnTo>
                    <a:pt x="1332822" y="154374"/>
                  </a:lnTo>
                  <a:cubicBezTo>
                    <a:pt x="596797" y="-270445"/>
                    <a:pt x="0" y="211645"/>
                    <a:pt x="0" y="1230920"/>
                  </a:cubicBezTo>
                  <a:lnTo>
                    <a:pt x="312539" y="141143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187;p46"/>
            <p:cNvSpPr/>
            <p:nvPr/>
          </p:nvSpPr>
          <p:spPr>
            <a:xfrm>
              <a:off x="5831985" y="4228086"/>
              <a:ext cx="194050" cy="197255"/>
            </a:xfrm>
            <a:custGeom>
              <a:avLst/>
              <a:gdLst/>
              <a:ahLst/>
              <a:cxnLst/>
              <a:rect l="l" t="t" r="r" b="b"/>
              <a:pathLst>
                <a:path w="1940495" h="1972554" extrusionOk="0">
                  <a:moveTo>
                    <a:pt x="312539" y="1972554"/>
                  </a:moveTo>
                  <a:cubicBezTo>
                    <a:pt x="312539" y="727095"/>
                    <a:pt x="1042038" y="138438"/>
                    <a:pt x="1940496" y="657500"/>
                  </a:cubicBezTo>
                  <a:lnTo>
                    <a:pt x="1940496" y="224707"/>
                  </a:lnTo>
                  <a:cubicBezTo>
                    <a:pt x="869453" y="-393673"/>
                    <a:pt x="0" y="308076"/>
                    <a:pt x="0" y="1792043"/>
                  </a:cubicBezTo>
                  <a:lnTo>
                    <a:pt x="312539" y="1972554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188;p46"/>
            <p:cNvSpPr/>
            <p:nvPr/>
          </p:nvSpPr>
          <p:spPr>
            <a:xfrm>
              <a:off x="5966466" y="4416726"/>
              <a:ext cx="59317" cy="89179"/>
            </a:xfrm>
            <a:custGeom>
              <a:avLst/>
              <a:gdLst/>
              <a:ahLst/>
              <a:cxnLst/>
              <a:rect l="l" t="t" r="r" b="b"/>
              <a:pathLst>
                <a:path w="593170" h="891788" extrusionOk="0">
                  <a:moveTo>
                    <a:pt x="296586" y="857302"/>
                  </a:moveTo>
                  <a:cubicBezTo>
                    <a:pt x="460469" y="952270"/>
                    <a:pt x="593171" y="844253"/>
                    <a:pt x="593171" y="617344"/>
                  </a:cubicBezTo>
                  <a:cubicBezTo>
                    <a:pt x="593171" y="390436"/>
                    <a:pt x="460469" y="129455"/>
                    <a:pt x="296586" y="34487"/>
                  </a:cubicBezTo>
                  <a:cubicBezTo>
                    <a:pt x="132702" y="-60481"/>
                    <a:pt x="0" y="47536"/>
                    <a:pt x="0" y="274444"/>
                  </a:cubicBezTo>
                  <a:cubicBezTo>
                    <a:pt x="0" y="502078"/>
                    <a:pt x="132702" y="762334"/>
                    <a:pt x="296586" y="857302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189;p46"/>
            <p:cNvSpPr/>
            <p:nvPr/>
          </p:nvSpPr>
          <p:spPr>
            <a:xfrm>
              <a:off x="5785640" y="4401007"/>
              <a:ext cx="215804" cy="237058"/>
            </a:xfrm>
            <a:custGeom>
              <a:avLst/>
              <a:gdLst/>
              <a:ahLst/>
              <a:cxnLst/>
              <a:rect l="l" t="t" r="r" b="b"/>
              <a:pathLst>
                <a:path w="2158040" h="2370577" extrusionOk="0">
                  <a:moveTo>
                    <a:pt x="0" y="0"/>
                  </a:moveTo>
                  <a:lnTo>
                    <a:pt x="2158041" y="1246184"/>
                  </a:lnTo>
                  <a:lnTo>
                    <a:pt x="2158041" y="2370577"/>
                  </a:lnTo>
                  <a:lnTo>
                    <a:pt x="190714" y="1233860"/>
                  </a:lnTo>
                  <a:lnTo>
                    <a:pt x="725" y="129620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90;p46"/>
            <p:cNvSpPr/>
            <p:nvPr/>
          </p:nvSpPr>
          <p:spPr>
            <a:xfrm>
              <a:off x="5804945" y="4438611"/>
              <a:ext cx="24510" cy="36442"/>
            </a:xfrm>
            <a:custGeom>
              <a:avLst/>
              <a:gdLst/>
              <a:ahLst/>
              <a:cxnLst/>
              <a:rect l="l" t="t" r="r" b="b"/>
              <a:pathLst>
                <a:path w="245099" h="364422" extrusionOk="0">
                  <a:moveTo>
                    <a:pt x="245100" y="252893"/>
                  </a:moveTo>
                  <a:cubicBezTo>
                    <a:pt x="245100" y="345687"/>
                    <a:pt x="189989" y="389183"/>
                    <a:pt x="122550" y="350036"/>
                  </a:cubicBezTo>
                  <a:cubicBezTo>
                    <a:pt x="55111" y="310889"/>
                    <a:pt x="0" y="204322"/>
                    <a:pt x="0" y="111529"/>
                  </a:cubicBezTo>
                  <a:cubicBezTo>
                    <a:pt x="0" y="18735"/>
                    <a:pt x="55111" y="-24761"/>
                    <a:pt x="122550" y="14386"/>
                  </a:cubicBezTo>
                  <a:cubicBezTo>
                    <a:pt x="189989" y="52808"/>
                    <a:pt x="245100" y="160100"/>
                    <a:pt x="245100" y="2528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191;p46"/>
            <p:cNvSpPr/>
            <p:nvPr/>
          </p:nvSpPr>
          <p:spPr>
            <a:xfrm>
              <a:off x="5840951" y="4460215"/>
              <a:ext cx="47280" cy="37190"/>
            </a:xfrm>
            <a:custGeom>
              <a:avLst/>
              <a:gdLst/>
              <a:ahLst/>
              <a:cxnLst/>
              <a:rect l="l" t="t" r="r" b="b"/>
              <a:pathLst>
                <a:path w="472796" h="371897" extrusionOk="0">
                  <a:moveTo>
                    <a:pt x="0" y="0"/>
                  </a:moveTo>
                  <a:lnTo>
                    <a:pt x="472796" y="273305"/>
                  </a:lnTo>
                  <a:lnTo>
                    <a:pt x="472796" y="371898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192;p46"/>
            <p:cNvSpPr/>
            <p:nvPr/>
          </p:nvSpPr>
          <p:spPr>
            <a:xfrm>
              <a:off x="5840951" y="4479951"/>
              <a:ext cx="141186" cy="91416"/>
            </a:xfrm>
            <a:custGeom>
              <a:avLst/>
              <a:gdLst/>
              <a:ahLst/>
              <a:cxnLst/>
              <a:rect l="l" t="t" r="r" b="b"/>
              <a:pathLst>
                <a:path w="1411862" h="914158" extrusionOk="0">
                  <a:moveTo>
                    <a:pt x="0" y="0"/>
                  </a:moveTo>
                  <a:lnTo>
                    <a:pt x="1411863" y="815566"/>
                  </a:lnTo>
                  <a:lnTo>
                    <a:pt x="1411863" y="914158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193;p46"/>
            <p:cNvSpPr/>
            <p:nvPr/>
          </p:nvSpPr>
          <p:spPr>
            <a:xfrm>
              <a:off x="5840951" y="4499615"/>
              <a:ext cx="110440" cy="73655"/>
            </a:xfrm>
            <a:custGeom>
              <a:avLst/>
              <a:gdLst/>
              <a:ahLst/>
              <a:cxnLst/>
              <a:rect l="l" t="t" r="r" b="b"/>
              <a:pathLst>
                <a:path w="1104400" h="736546" extrusionOk="0">
                  <a:moveTo>
                    <a:pt x="0" y="0"/>
                  </a:moveTo>
                  <a:lnTo>
                    <a:pt x="1104400" y="637953"/>
                  </a:lnTo>
                  <a:lnTo>
                    <a:pt x="1104400" y="736546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194;p46"/>
            <p:cNvSpPr/>
            <p:nvPr/>
          </p:nvSpPr>
          <p:spPr>
            <a:xfrm>
              <a:off x="5629325" y="4251434"/>
              <a:ext cx="121535" cy="295198"/>
            </a:xfrm>
            <a:custGeom>
              <a:avLst/>
              <a:gdLst/>
              <a:ahLst/>
              <a:cxnLst/>
              <a:rect l="l" t="t" r="r" b="b"/>
              <a:pathLst>
                <a:path w="1215347" h="2951984" extrusionOk="0">
                  <a:moveTo>
                    <a:pt x="0" y="0"/>
                  </a:moveTo>
                  <a:lnTo>
                    <a:pt x="1215348" y="701024"/>
                  </a:lnTo>
                  <a:lnTo>
                    <a:pt x="1215348" y="2951985"/>
                  </a:lnTo>
                  <a:lnTo>
                    <a:pt x="0" y="225096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195;p46"/>
            <p:cNvSpPr/>
            <p:nvPr/>
          </p:nvSpPr>
          <p:spPr>
            <a:xfrm>
              <a:off x="5641255" y="4384669"/>
              <a:ext cx="97605" cy="66188"/>
            </a:xfrm>
            <a:custGeom>
              <a:avLst/>
              <a:gdLst/>
              <a:ahLst/>
              <a:cxnLst/>
              <a:rect l="l" t="t" r="r" b="b"/>
              <a:pathLst>
                <a:path w="976049" h="661876" extrusionOk="0">
                  <a:moveTo>
                    <a:pt x="0" y="0"/>
                  </a:moveTo>
                  <a:lnTo>
                    <a:pt x="976049" y="563284"/>
                  </a:lnTo>
                  <a:lnTo>
                    <a:pt x="976049" y="66187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196;p46"/>
            <p:cNvSpPr/>
            <p:nvPr/>
          </p:nvSpPr>
          <p:spPr>
            <a:xfrm>
              <a:off x="5648051" y="4407731"/>
              <a:ext cx="83900" cy="58286"/>
            </a:xfrm>
            <a:custGeom>
              <a:avLst/>
              <a:gdLst/>
              <a:ahLst/>
              <a:cxnLst/>
              <a:rect l="l" t="t" r="r" b="b"/>
              <a:pathLst>
                <a:path w="838996" h="582857" extrusionOk="0">
                  <a:moveTo>
                    <a:pt x="0" y="0"/>
                  </a:moveTo>
                  <a:lnTo>
                    <a:pt x="838996" y="484265"/>
                  </a:lnTo>
                  <a:lnTo>
                    <a:pt x="838996" y="58285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197;p46"/>
            <p:cNvSpPr/>
            <p:nvPr/>
          </p:nvSpPr>
          <p:spPr>
            <a:xfrm>
              <a:off x="5599103" y="4399272"/>
              <a:ext cx="84552" cy="73945"/>
            </a:xfrm>
            <a:custGeom>
              <a:avLst/>
              <a:gdLst/>
              <a:ahLst/>
              <a:cxnLst/>
              <a:rect l="l" t="t" r="r" b="b"/>
              <a:pathLst>
                <a:path w="845522" h="739446" extrusionOk="0">
                  <a:moveTo>
                    <a:pt x="845523" y="487890"/>
                  </a:moveTo>
                  <a:lnTo>
                    <a:pt x="0" y="0"/>
                  </a:lnTo>
                  <a:lnTo>
                    <a:pt x="0" y="251557"/>
                  </a:lnTo>
                  <a:lnTo>
                    <a:pt x="845523" y="739446"/>
                  </a:lnTo>
                  <a:lnTo>
                    <a:pt x="845523" y="4878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198;p46"/>
            <p:cNvSpPr/>
            <p:nvPr/>
          </p:nvSpPr>
          <p:spPr>
            <a:xfrm>
              <a:off x="5675670" y="4310105"/>
              <a:ext cx="28136" cy="42759"/>
            </a:xfrm>
            <a:custGeom>
              <a:avLst/>
              <a:gdLst/>
              <a:ahLst/>
              <a:cxnLst/>
              <a:rect l="l" t="t" r="r" b="b"/>
              <a:pathLst>
                <a:path w="281357" h="427594" extrusionOk="0">
                  <a:moveTo>
                    <a:pt x="281358" y="296079"/>
                  </a:moveTo>
                  <a:cubicBezTo>
                    <a:pt x="281358" y="404821"/>
                    <a:pt x="218270" y="456292"/>
                    <a:pt x="140679" y="411345"/>
                  </a:cubicBezTo>
                  <a:cubicBezTo>
                    <a:pt x="63088" y="366399"/>
                    <a:pt x="0" y="240983"/>
                    <a:pt x="0" y="131516"/>
                  </a:cubicBezTo>
                  <a:cubicBezTo>
                    <a:pt x="0" y="22774"/>
                    <a:pt x="63088" y="-28698"/>
                    <a:pt x="140679" y="16249"/>
                  </a:cubicBezTo>
                  <a:cubicBezTo>
                    <a:pt x="218270" y="62646"/>
                    <a:pt x="281358" y="187337"/>
                    <a:pt x="281358" y="2960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199;p46"/>
            <p:cNvSpPr/>
            <p:nvPr/>
          </p:nvSpPr>
          <p:spPr>
            <a:xfrm>
              <a:off x="5665014" y="4356952"/>
              <a:ext cx="49510" cy="50597"/>
            </a:xfrm>
            <a:custGeom>
              <a:avLst/>
              <a:gdLst/>
              <a:ahLst/>
              <a:cxnLst/>
              <a:rect l="l" t="t" r="r" b="b"/>
              <a:pathLst>
                <a:path w="495103" h="505969" extrusionOk="0">
                  <a:moveTo>
                    <a:pt x="247552" y="29290"/>
                  </a:moveTo>
                  <a:cubicBezTo>
                    <a:pt x="122101" y="-43930"/>
                    <a:pt x="18405" y="24940"/>
                    <a:pt x="277" y="182254"/>
                  </a:cubicBezTo>
                  <a:cubicBezTo>
                    <a:pt x="-2624" y="209802"/>
                    <a:pt x="17680" y="246049"/>
                    <a:pt x="43060" y="260548"/>
                  </a:cubicBezTo>
                  <a:lnTo>
                    <a:pt x="452044" y="499781"/>
                  </a:lnTo>
                  <a:cubicBezTo>
                    <a:pt x="477424" y="514280"/>
                    <a:pt x="497728" y="502680"/>
                    <a:pt x="494827" y="471507"/>
                  </a:cubicBezTo>
                  <a:cubicBezTo>
                    <a:pt x="476699" y="292446"/>
                    <a:pt x="373003" y="102509"/>
                    <a:pt x="247552" y="292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200;p46"/>
            <p:cNvSpPr/>
            <p:nvPr/>
          </p:nvSpPr>
          <p:spPr>
            <a:xfrm>
              <a:off x="5713411" y="4520290"/>
              <a:ext cx="121535" cy="295198"/>
            </a:xfrm>
            <a:custGeom>
              <a:avLst/>
              <a:gdLst/>
              <a:ahLst/>
              <a:cxnLst/>
              <a:rect l="l" t="t" r="r" b="b"/>
              <a:pathLst>
                <a:path w="1215347" h="2951984" extrusionOk="0">
                  <a:moveTo>
                    <a:pt x="0" y="0"/>
                  </a:moveTo>
                  <a:lnTo>
                    <a:pt x="1215348" y="701024"/>
                  </a:lnTo>
                  <a:lnTo>
                    <a:pt x="1215348" y="2951985"/>
                  </a:lnTo>
                  <a:lnTo>
                    <a:pt x="0" y="225096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201;p46"/>
            <p:cNvSpPr/>
            <p:nvPr/>
          </p:nvSpPr>
          <p:spPr>
            <a:xfrm>
              <a:off x="5725269" y="4653526"/>
              <a:ext cx="97605" cy="66188"/>
            </a:xfrm>
            <a:custGeom>
              <a:avLst/>
              <a:gdLst/>
              <a:ahLst/>
              <a:cxnLst/>
              <a:rect l="l" t="t" r="r" b="b"/>
              <a:pathLst>
                <a:path w="976049" h="661876" extrusionOk="0">
                  <a:moveTo>
                    <a:pt x="0" y="0"/>
                  </a:moveTo>
                  <a:lnTo>
                    <a:pt x="976049" y="563284"/>
                  </a:lnTo>
                  <a:lnTo>
                    <a:pt x="976049" y="66187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202;p46"/>
            <p:cNvSpPr/>
            <p:nvPr/>
          </p:nvSpPr>
          <p:spPr>
            <a:xfrm>
              <a:off x="5732065" y="4676587"/>
              <a:ext cx="83900" cy="58286"/>
            </a:xfrm>
            <a:custGeom>
              <a:avLst/>
              <a:gdLst/>
              <a:ahLst/>
              <a:cxnLst/>
              <a:rect l="l" t="t" r="r" b="b"/>
              <a:pathLst>
                <a:path w="838996" h="582857" extrusionOk="0">
                  <a:moveTo>
                    <a:pt x="0" y="0"/>
                  </a:moveTo>
                  <a:lnTo>
                    <a:pt x="838996" y="484265"/>
                  </a:lnTo>
                  <a:lnTo>
                    <a:pt x="838996" y="58285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203;p46"/>
            <p:cNvSpPr/>
            <p:nvPr/>
          </p:nvSpPr>
          <p:spPr>
            <a:xfrm>
              <a:off x="5780290" y="4724156"/>
              <a:ext cx="84552" cy="73945"/>
            </a:xfrm>
            <a:custGeom>
              <a:avLst/>
              <a:gdLst/>
              <a:ahLst/>
              <a:cxnLst/>
              <a:rect l="l" t="t" r="r" b="b"/>
              <a:pathLst>
                <a:path w="845522" h="739446" extrusionOk="0">
                  <a:moveTo>
                    <a:pt x="845522" y="487889"/>
                  </a:moveTo>
                  <a:lnTo>
                    <a:pt x="0" y="0"/>
                  </a:lnTo>
                  <a:lnTo>
                    <a:pt x="0" y="251557"/>
                  </a:lnTo>
                  <a:lnTo>
                    <a:pt x="845522" y="739446"/>
                  </a:lnTo>
                  <a:lnTo>
                    <a:pt x="845522" y="4878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204;p46"/>
            <p:cNvSpPr/>
            <p:nvPr/>
          </p:nvSpPr>
          <p:spPr>
            <a:xfrm>
              <a:off x="5759684" y="4578962"/>
              <a:ext cx="28136" cy="42759"/>
            </a:xfrm>
            <a:custGeom>
              <a:avLst/>
              <a:gdLst/>
              <a:ahLst/>
              <a:cxnLst/>
              <a:rect l="l" t="t" r="r" b="b"/>
              <a:pathLst>
                <a:path w="281357" h="427594" extrusionOk="0">
                  <a:moveTo>
                    <a:pt x="281357" y="296079"/>
                  </a:moveTo>
                  <a:cubicBezTo>
                    <a:pt x="281357" y="404821"/>
                    <a:pt x="218270" y="456292"/>
                    <a:pt x="140679" y="411345"/>
                  </a:cubicBezTo>
                  <a:cubicBezTo>
                    <a:pt x="63088" y="365674"/>
                    <a:pt x="0" y="240983"/>
                    <a:pt x="0" y="131516"/>
                  </a:cubicBezTo>
                  <a:cubicBezTo>
                    <a:pt x="0" y="22774"/>
                    <a:pt x="63088" y="-28697"/>
                    <a:pt x="140679" y="16249"/>
                  </a:cubicBezTo>
                  <a:cubicBezTo>
                    <a:pt x="218270" y="61921"/>
                    <a:pt x="281357" y="187337"/>
                    <a:pt x="281357" y="2960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205;p46"/>
            <p:cNvSpPr/>
            <p:nvPr/>
          </p:nvSpPr>
          <p:spPr>
            <a:xfrm>
              <a:off x="5749028" y="4625809"/>
              <a:ext cx="49510" cy="50597"/>
            </a:xfrm>
            <a:custGeom>
              <a:avLst/>
              <a:gdLst/>
              <a:ahLst/>
              <a:cxnLst/>
              <a:rect l="l" t="t" r="r" b="b"/>
              <a:pathLst>
                <a:path w="495104" h="505969" extrusionOk="0">
                  <a:moveTo>
                    <a:pt x="247552" y="29290"/>
                  </a:moveTo>
                  <a:cubicBezTo>
                    <a:pt x="122102" y="-43930"/>
                    <a:pt x="18405" y="24940"/>
                    <a:pt x="277" y="182254"/>
                  </a:cubicBezTo>
                  <a:cubicBezTo>
                    <a:pt x="-2624" y="209802"/>
                    <a:pt x="17680" y="246049"/>
                    <a:pt x="43060" y="260548"/>
                  </a:cubicBezTo>
                  <a:lnTo>
                    <a:pt x="452044" y="499780"/>
                  </a:lnTo>
                  <a:cubicBezTo>
                    <a:pt x="477424" y="514279"/>
                    <a:pt x="497728" y="502680"/>
                    <a:pt x="494828" y="471508"/>
                  </a:cubicBezTo>
                  <a:cubicBezTo>
                    <a:pt x="476699" y="292446"/>
                    <a:pt x="373003" y="102509"/>
                    <a:pt x="247552" y="292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206;p46"/>
            <p:cNvSpPr/>
            <p:nvPr/>
          </p:nvSpPr>
          <p:spPr>
            <a:xfrm>
              <a:off x="5463177" y="4376428"/>
              <a:ext cx="215876" cy="254239"/>
            </a:xfrm>
            <a:custGeom>
              <a:avLst/>
              <a:gdLst/>
              <a:ahLst/>
              <a:cxnLst/>
              <a:rect l="l" t="t" r="r" b="b"/>
              <a:pathLst>
                <a:path w="2158765" h="2542389" extrusionOk="0">
                  <a:moveTo>
                    <a:pt x="2158041" y="1246184"/>
                  </a:moveTo>
                  <a:lnTo>
                    <a:pt x="0" y="0"/>
                  </a:lnTo>
                  <a:lnTo>
                    <a:pt x="0" y="1124393"/>
                  </a:lnTo>
                  <a:lnTo>
                    <a:pt x="1968052" y="2260385"/>
                  </a:lnTo>
                  <a:lnTo>
                    <a:pt x="2158766" y="2542390"/>
                  </a:lnTo>
                  <a:lnTo>
                    <a:pt x="2158041" y="124618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207;p46"/>
            <p:cNvSpPr/>
            <p:nvPr/>
          </p:nvSpPr>
          <p:spPr>
            <a:xfrm>
              <a:off x="5634603" y="4501867"/>
              <a:ext cx="24510" cy="36442"/>
            </a:xfrm>
            <a:custGeom>
              <a:avLst/>
              <a:gdLst/>
              <a:ahLst/>
              <a:cxnLst/>
              <a:rect l="l" t="t" r="r" b="b"/>
              <a:pathLst>
                <a:path w="245099" h="364422" extrusionOk="0">
                  <a:moveTo>
                    <a:pt x="0" y="111529"/>
                  </a:moveTo>
                  <a:cubicBezTo>
                    <a:pt x="0" y="204322"/>
                    <a:pt x="55111" y="310889"/>
                    <a:pt x="122550" y="350036"/>
                  </a:cubicBezTo>
                  <a:cubicBezTo>
                    <a:pt x="189989" y="389184"/>
                    <a:pt x="245100" y="345687"/>
                    <a:pt x="245100" y="252893"/>
                  </a:cubicBezTo>
                  <a:cubicBezTo>
                    <a:pt x="245100" y="160100"/>
                    <a:pt x="189989" y="53533"/>
                    <a:pt x="122550" y="14386"/>
                  </a:cubicBezTo>
                  <a:cubicBezTo>
                    <a:pt x="55111" y="-24761"/>
                    <a:pt x="0" y="18735"/>
                    <a:pt x="0" y="11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208;p46"/>
            <p:cNvSpPr/>
            <p:nvPr/>
          </p:nvSpPr>
          <p:spPr>
            <a:xfrm>
              <a:off x="5575895" y="4468818"/>
              <a:ext cx="47280" cy="37190"/>
            </a:xfrm>
            <a:custGeom>
              <a:avLst/>
              <a:gdLst/>
              <a:ahLst/>
              <a:cxnLst/>
              <a:rect l="l" t="t" r="r" b="b"/>
              <a:pathLst>
                <a:path w="472796" h="371897" extrusionOk="0">
                  <a:moveTo>
                    <a:pt x="472796" y="272580"/>
                  </a:moveTo>
                  <a:lnTo>
                    <a:pt x="0" y="0"/>
                  </a:lnTo>
                  <a:lnTo>
                    <a:pt x="0" y="98593"/>
                  </a:lnTo>
                  <a:lnTo>
                    <a:pt x="472796" y="371898"/>
                  </a:lnTo>
                  <a:lnTo>
                    <a:pt x="472796" y="27258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209;p46"/>
            <p:cNvSpPr/>
            <p:nvPr/>
          </p:nvSpPr>
          <p:spPr>
            <a:xfrm>
              <a:off x="5482265" y="4434407"/>
              <a:ext cx="141186" cy="91416"/>
            </a:xfrm>
            <a:custGeom>
              <a:avLst/>
              <a:gdLst/>
              <a:ahLst/>
              <a:cxnLst/>
              <a:rect l="l" t="t" r="r" b="b"/>
              <a:pathLst>
                <a:path w="1411863" h="914158" extrusionOk="0">
                  <a:moveTo>
                    <a:pt x="1411863" y="815566"/>
                  </a:moveTo>
                  <a:lnTo>
                    <a:pt x="0" y="0"/>
                  </a:lnTo>
                  <a:lnTo>
                    <a:pt x="0" y="98593"/>
                  </a:lnTo>
                  <a:lnTo>
                    <a:pt x="1411863" y="914158"/>
                  </a:lnTo>
                  <a:lnTo>
                    <a:pt x="1411863" y="81556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210;p46"/>
            <p:cNvSpPr/>
            <p:nvPr/>
          </p:nvSpPr>
          <p:spPr>
            <a:xfrm>
              <a:off x="5512920" y="4471854"/>
              <a:ext cx="110440" cy="73655"/>
            </a:xfrm>
            <a:custGeom>
              <a:avLst/>
              <a:gdLst/>
              <a:ahLst/>
              <a:cxnLst/>
              <a:rect l="l" t="t" r="r" b="b"/>
              <a:pathLst>
                <a:path w="1104400" h="736546" extrusionOk="0">
                  <a:moveTo>
                    <a:pt x="1104401" y="637954"/>
                  </a:moveTo>
                  <a:lnTo>
                    <a:pt x="0" y="0"/>
                  </a:lnTo>
                  <a:lnTo>
                    <a:pt x="0" y="98593"/>
                  </a:lnTo>
                  <a:lnTo>
                    <a:pt x="1104401" y="736546"/>
                  </a:lnTo>
                  <a:lnTo>
                    <a:pt x="1104401" y="63795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211;p46"/>
            <p:cNvSpPr/>
            <p:nvPr/>
          </p:nvSpPr>
          <p:spPr>
            <a:xfrm>
              <a:off x="5743778" y="4152173"/>
              <a:ext cx="253729" cy="260766"/>
            </a:xfrm>
            <a:custGeom>
              <a:avLst/>
              <a:gdLst/>
              <a:ahLst/>
              <a:cxnLst/>
              <a:rect l="l" t="t" r="r" b="b"/>
              <a:pathLst>
                <a:path w="2537293" h="2607659" extrusionOk="0">
                  <a:moveTo>
                    <a:pt x="2537293" y="719897"/>
                  </a:moveTo>
                  <a:cubicBezTo>
                    <a:pt x="1313243" y="13074"/>
                    <a:pt x="312539" y="850388"/>
                    <a:pt x="312539" y="2607660"/>
                  </a:cubicBezTo>
                  <a:lnTo>
                    <a:pt x="0" y="2427148"/>
                  </a:lnTo>
                  <a:cubicBezTo>
                    <a:pt x="725" y="442242"/>
                    <a:pt x="1132681" y="-523387"/>
                    <a:pt x="2537293" y="287104"/>
                  </a:cubicBezTo>
                  <a:lnTo>
                    <a:pt x="2537293" y="71989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212;p46"/>
            <p:cNvSpPr/>
            <p:nvPr/>
          </p:nvSpPr>
          <p:spPr>
            <a:xfrm>
              <a:off x="5863798" y="4340864"/>
              <a:ext cx="133282" cy="141143"/>
            </a:xfrm>
            <a:custGeom>
              <a:avLst/>
              <a:gdLst/>
              <a:ahLst/>
              <a:cxnLst/>
              <a:rect l="l" t="t" r="r" b="b"/>
              <a:pathLst>
                <a:path w="1332821" h="1411432" extrusionOk="0">
                  <a:moveTo>
                    <a:pt x="312539" y="1411432"/>
                  </a:moveTo>
                  <a:cubicBezTo>
                    <a:pt x="312539" y="631389"/>
                    <a:pt x="769382" y="262391"/>
                    <a:pt x="1332822" y="587167"/>
                  </a:cubicBezTo>
                  <a:lnTo>
                    <a:pt x="1332822" y="154374"/>
                  </a:lnTo>
                  <a:cubicBezTo>
                    <a:pt x="596797" y="-270445"/>
                    <a:pt x="0" y="211645"/>
                    <a:pt x="0" y="1230920"/>
                  </a:cubicBezTo>
                  <a:lnTo>
                    <a:pt x="312539" y="141143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213;p46"/>
            <p:cNvSpPr/>
            <p:nvPr/>
          </p:nvSpPr>
          <p:spPr>
            <a:xfrm>
              <a:off x="5803065" y="4249051"/>
              <a:ext cx="194050" cy="197255"/>
            </a:xfrm>
            <a:custGeom>
              <a:avLst/>
              <a:gdLst/>
              <a:ahLst/>
              <a:cxnLst/>
              <a:rect l="l" t="t" r="r" b="b"/>
              <a:pathLst>
                <a:path w="1940495" h="1972554" extrusionOk="0">
                  <a:moveTo>
                    <a:pt x="312539" y="1972554"/>
                  </a:moveTo>
                  <a:cubicBezTo>
                    <a:pt x="312539" y="727095"/>
                    <a:pt x="1042038" y="138438"/>
                    <a:pt x="1940496" y="657500"/>
                  </a:cubicBezTo>
                  <a:lnTo>
                    <a:pt x="1940496" y="224707"/>
                  </a:lnTo>
                  <a:cubicBezTo>
                    <a:pt x="869453" y="-393673"/>
                    <a:pt x="0" y="308076"/>
                    <a:pt x="0" y="1792043"/>
                  </a:cubicBezTo>
                  <a:lnTo>
                    <a:pt x="312539" y="19725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214;p46"/>
            <p:cNvSpPr/>
            <p:nvPr/>
          </p:nvSpPr>
          <p:spPr>
            <a:xfrm>
              <a:off x="5937545" y="4437691"/>
              <a:ext cx="59317" cy="89179"/>
            </a:xfrm>
            <a:custGeom>
              <a:avLst/>
              <a:gdLst/>
              <a:ahLst/>
              <a:cxnLst/>
              <a:rect l="l" t="t" r="r" b="b"/>
              <a:pathLst>
                <a:path w="593170" h="891788" extrusionOk="0">
                  <a:moveTo>
                    <a:pt x="296586" y="857302"/>
                  </a:moveTo>
                  <a:cubicBezTo>
                    <a:pt x="460469" y="952270"/>
                    <a:pt x="593171" y="844253"/>
                    <a:pt x="593171" y="617344"/>
                  </a:cubicBezTo>
                  <a:cubicBezTo>
                    <a:pt x="593171" y="390436"/>
                    <a:pt x="460469" y="129455"/>
                    <a:pt x="296586" y="34487"/>
                  </a:cubicBezTo>
                  <a:cubicBezTo>
                    <a:pt x="132702" y="-60481"/>
                    <a:pt x="0" y="47536"/>
                    <a:pt x="0" y="274444"/>
                  </a:cubicBezTo>
                  <a:cubicBezTo>
                    <a:pt x="0" y="502078"/>
                    <a:pt x="132702" y="762334"/>
                    <a:pt x="296586" y="85730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215;p46"/>
            <p:cNvSpPr/>
            <p:nvPr/>
          </p:nvSpPr>
          <p:spPr>
            <a:xfrm>
              <a:off x="5871100" y="4613443"/>
              <a:ext cx="60622" cy="82637"/>
            </a:xfrm>
            <a:custGeom>
              <a:avLst/>
              <a:gdLst/>
              <a:ahLst/>
              <a:cxnLst/>
              <a:rect l="l" t="t" r="r" b="b"/>
              <a:pathLst>
                <a:path w="606224" h="826367" extrusionOk="0">
                  <a:moveTo>
                    <a:pt x="303112" y="10476"/>
                  </a:moveTo>
                  <a:cubicBezTo>
                    <a:pt x="346621" y="35124"/>
                    <a:pt x="381428" y="96019"/>
                    <a:pt x="381428" y="146041"/>
                  </a:cubicBezTo>
                  <a:lnTo>
                    <a:pt x="381428" y="367150"/>
                  </a:lnTo>
                  <a:lnTo>
                    <a:pt x="527908" y="451243"/>
                  </a:lnTo>
                  <a:cubicBezTo>
                    <a:pt x="571417" y="475892"/>
                    <a:pt x="606224" y="536787"/>
                    <a:pt x="606224" y="587533"/>
                  </a:cubicBezTo>
                  <a:cubicBezTo>
                    <a:pt x="606224" y="637555"/>
                    <a:pt x="571417" y="657853"/>
                    <a:pt x="527908" y="633205"/>
                  </a:cubicBezTo>
                  <a:lnTo>
                    <a:pt x="381428" y="549111"/>
                  </a:lnTo>
                  <a:lnTo>
                    <a:pt x="381428" y="770220"/>
                  </a:lnTo>
                  <a:cubicBezTo>
                    <a:pt x="381428" y="820242"/>
                    <a:pt x="346621" y="840540"/>
                    <a:pt x="303112" y="815892"/>
                  </a:cubicBezTo>
                  <a:cubicBezTo>
                    <a:pt x="259603" y="791244"/>
                    <a:pt x="224796" y="730348"/>
                    <a:pt x="224796" y="679602"/>
                  </a:cubicBezTo>
                  <a:lnTo>
                    <a:pt x="224796" y="458493"/>
                  </a:lnTo>
                  <a:lnTo>
                    <a:pt x="78316" y="374399"/>
                  </a:lnTo>
                  <a:cubicBezTo>
                    <a:pt x="34807" y="349751"/>
                    <a:pt x="0" y="288855"/>
                    <a:pt x="0" y="238834"/>
                  </a:cubicBezTo>
                  <a:cubicBezTo>
                    <a:pt x="0" y="188812"/>
                    <a:pt x="34807" y="168514"/>
                    <a:pt x="78316" y="193162"/>
                  </a:cubicBezTo>
                  <a:lnTo>
                    <a:pt x="224796" y="277256"/>
                  </a:lnTo>
                  <a:lnTo>
                    <a:pt x="224796" y="56147"/>
                  </a:lnTo>
                  <a:cubicBezTo>
                    <a:pt x="224796" y="6126"/>
                    <a:pt x="259603" y="-14173"/>
                    <a:pt x="303112" y="1047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216;p46"/>
            <p:cNvSpPr/>
            <p:nvPr/>
          </p:nvSpPr>
          <p:spPr>
            <a:xfrm>
              <a:off x="5535048" y="4299581"/>
              <a:ext cx="43791" cy="93261"/>
            </a:xfrm>
            <a:custGeom>
              <a:avLst/>
              <a:gdLst/>
              <a:ahLst/>
              <a:cxnLst/>
              <a:rect l="l" t="t" r="r" b="b"/>
              <a:pathLst>
                <a:path w="437910" h="932608" extrusionOk="0">
                  <a:moveTo>
                    <a:pt x="218230" y="0"/>
                  </a:moveTo>
                  <a:lnTo>
                    <a:pt x="419821" y="395821"/>
                  </a:lnTo>
                  <a:cubicBezTo>
                    <a:pt x="447377" y="450192"/>
                    <a:pt x="443026" y="504563"/>
                    <a:pt x="409669" y="517612"/>
                  </a:cubicBezTo>
                  <a:cubicBezTo>
                    <a:pt x="376312" y="530661"/>
                    <a:pt x="327002" y="496589"/>
                    <a:pt x="299447" y="442218"/>
                  </a:cubicBezTo>
                  <a:lnTo>
                    <a:pt x="297271" y="437143"/>
                  </a:lnTo>
                  <a:lnTo>
                    <a:pt x="297271" y="876461"/>
                  </a:lnTo>
                  <a:cubicBezTo>
                    <a:pt x="297271" y="926483"/>
                    <a:pt x="262464" y="946781"/>
                    <a:pt x="218955" y="922133"/>
                  </a:cubicBezTo>
                  <a:cubicBezTo>
                    <a:pt x="175446" y="896760"/>
                    <a:pt x="140639" y="836589"/>
                    <a:pt x="140639" y="786568"/>
                  </a:cubicBezTo>
                  <a:lnTo>
                    <a:pt x="140639" y="347250"/>
                  </a:lnTo>
                  <a:lnTo>
                    <a:pt x="138464" y="349425"/>
                  </a:lnTo>
                  <a:cubicBezTo>
                    <a:pt x="110908" y="371898"/>
                    <a:pt x="60873" y="348700"/>
                    <a:pt x="28241" y="297228"/>
                  </a:cubicBezTo>
                  <a:cubicBezTo>
                    <a:pt x="-5116" y="245757"/>
                    <a:pt x="-9466" y="186312"/>
                    <a:pt x="18089" y="163838"/>
                  </a:cubicBezTo>
                  <a:lnTo>
                    <a:pt x="2182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47" name="Google Shape;309;p23"/>
          <p:cNvGraphicFramePr/>
          <p:nvPr>
            <p:extLst>
              <p:ext uri="{D42A27DB-BD31-4B8C-83A1-F6EECF244321}">
                <p14:modId xmlns:p14="http://schemas.microsoft.com/office/powerpoint/2010/main" val="3428878820"/>
              </p:ext>
            </p:extLst>
          </p:nvPr>
        </p:nvGraphicFramePr>
        <p:xfrm>
          <a:off x="867626" y="1426455"/>
          <a:ext cx="5872071" cy="3054091"/>
        </p:xfrm>
        <a:graphic>
          <a:graphicData uri="http://schemas.openxmlformats.org/drawingml/2006/table">
            <a:tbl>
              <a:tblPr>
                <a:noFill/>
                <a:tableStyleId>{511C7EFF-B079-44CD-85B6-E6D3598932AC}</a:tableStyleId>
              </a:tblPr>
              <a:tblGrid>
                <a:gridCol w="2992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34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6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Sản phẩm</a:t>
                      </a:r>
                      <a:r>
                        <a:rPr lang="vi-VN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 và </a:t>
                      </a:r>
                      <a:r>
                        <a:rPr lang="vi-VN" sz="16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chủng loại sản phẩm</a:t>
                      </a:r>
                      <a:endParaRPr sz="1400" b="1" dirty="0">
                        <a:solidFill>
                          <a:schemeClr val="tx1"/>
                        </a:solidFill>
                        <a:latin typeface="+mj-l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76973" marR="76973" marT="57735" marB="57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6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Những đặc điểm chính</a:t>
                      </a:r>
                      <a:endParaRPr sz="1000" b="1" dirty="0">
                        <a:solidFill>
                          <a:schemeClr val="tx1"/>
                        </a:solidFill>
                        <a:latin typeface="+mj-l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76973" marR="76973" marT="57735" marB="57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02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dirty="0" smtClean="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SMARTHOME</a:t>
                      </a:r>
                      <a:r>
                        <a:rPr lang="vi-VN" sz="1400" baseline="0" dirty="0" smtClean="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 BASIC</a:t>
                      </a:r>
                      <a:endParaRPr sz="1400" dirty="0">
                        <a:solidFill>
                          <a:schemeClr val="accent2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76973" marR="76973" marT="57735" marB="57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Điều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khiển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ĐÈN 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giọng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nói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Điều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khiển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QUẠT 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giọng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nói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Điều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khiển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ĐÈN CHÙM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giọng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nói</a:t>
                      </a:r>
                      <a:endParaRPr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Barlow"/>
                        <a:cs typeface="Times New Roman" panose="02020603050405020304" pitchFamily="18" charset="0"/>
                        <a:sym typeface="Barlow"/>
                      </a:endParaRPr>
                    </a:p>
                  </a:txBody>
                  <a:tcPr marL="76973" marR="76973" marT="57735" marB="57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02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dirty="0" smtClean="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SMARTHOME</a:t>
                      </a:r>
                      <a:r>
                        <a:rPr lang="vi-VN" sz="1400" baseline="0" dirty="0" smtClean="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 ADVANCED</a:t>
                      </a:r>
                      <a:endParaRPr sz="1400" dirty="0">
                        <a:solidFill>
                          <a:schemeClr val="accent2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76973" marR="76973" marT="57735" marB="57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Gồm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3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bộ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SM BASIC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Tivi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Máy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lạn</a:t>
                      </a:r>
                      <a:r>
                        <a:rPr lang="vi-VN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h</a:t>
                      </a:r>
                    </a:p>
                  </a:txBody>
                  <a:tcPr marL="76973" marR="76973" marT="57735" marB="57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+mj-lt"/>
              </a:rPr>
              <a:t>KẾ HOẠCH MARKETING</a:t>
            </a:r>
            <a:endParaRPr dirty="0">
              <a:latin typeface="+mj-lt"/>
            </a:endParaRPr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183" y="120232"/>
            <a:ext cx="1202303" cy="4322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upo 17">
            <a:extLst>
              <a:ext uri="{FF2B5EF4-FFF2-40B4-BE49-F238E27FC236}">
                <a16:creationId xmlns:a16="http://schemas.microsoft.com/office/drawing/2014/main" id="{CA0C878C-BC9B-EC43-B03E-6AEC9CD688AE}"/>
              </a:ext>
            </a:extLst>
          </p:cNvPr>
          <p:cNvGrpSpPr/>
          <p:nvPr/>
        </p:nvGrpSpPr>
        <p:grpSpPr>
          <a:xfrm>
            <a:off x="6917826" y="1677703"/>
            <a:ext cx="2016679" cy="2450016"/>
            <a:chOff x="5463177" y="4131209"/>
            <a:chExt cx="563250" cy="684279"/>
          </a:xfrm>
        </p:grpSpPr>
        <p:sp>
          <p:nvSpPr>
            <p:cNvPr id="13" name="Google Shape;1185;p46"/>
            <p:cNvSpPr/>
            <p:nvPr/>
          </p:nvSpPr>
          <p:spPr>
            <a:xfrm>
              <a:off x="5772698" y="4131209"/>
              <a:ext cx="253729" cy="260766"/>
            </a:xfrm>
            <a:custGeom>
              <a:avLst/>
              <a:gdLst/>
              <a:ahLst/>
              <a:cxnLst/>
              <a:rect l="l" t="t" r="r" b="b"/>
              <a:pathLst>
                <a:path w="2537293" h="2607659" extrusionOk="0">
                  <a:moveTo>
                    <a:pt x="2537293" y="719897"/>
                  </a:moveTo>
                  <a:cubicBezTo>
                    <a:pt x="1312518" y="13074"/>
                    <a:pt x="312539" y="850388"/>
                    <a:pt x="312539" y="2607660"/>
                  </a:cubicBezTo>
                  <a:lnTo>
                    <a:pt x="0" y="2427148"/>
                  </a:lnTo>
                  <a:cubicBezTo>
                    <a:pt x="725" y="442242"/>
                    <a:pt x="1132681" y="-523387"/>
                    <a:pt x="2537293" y="287104"/>
                  </a:cubicBezTo>
                  <a:lnTo>
                    <a:pt x="2537293" y="719897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86;p46"/>
            <p:cNvSpPr/>
            <p:nvPr/>
          </p:nvSpPr>
          <p:spPr>
            <a:xfrm>
              <a:off x="5892718" y="4319899"/>
              <a:ext cx="133282" cy="141143"/>
            </a:xfrm>
            <a:custGeom>
              <a:avLst/>
              <a:gdLst/>
              <a:ahLst/>
              <a:cxnLst/>
              <a:rect l="l" t="t" r="r" b="b"/>
              <a:pathLst>
                <a:path w="1332821" h="1411432" extrusionOk="0">
                  <a:moveTo>
                    <a:pt x="312539" y="1411432"/>
                  </a:moveTo>
                  <a:cubicBezTo>
                    <a:pt x="312539" y="631389"/>
                    <a:pt x="769382" y="262391"/>
                    <a:pt x="1332822" y="587167"/>
                  </a:cubicBezTo>
                  <a:lnTo>
                    <a:pt x="1332822" y="154374"/>
                  </a:lnTo>
                  <a:cubicBezTo>
                    <a:pt x="596797" y="-270445"/>
                    <a:pt x="0" y="211645"/>
                    <a:pt x="0" y="1230920"/>
                  </a:cubicBezTo>
                  <a:lnTo>
                    <a:pt x="312539" y="141143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187;p46"/>
            <p:cNvSpPr/>
            <p:nvPr/>
          </p:nvSpPr>
          <p:spPr>
            <a:xfrm>
              <a:off x="5831985" y="4228086"/>
              <a:ext cx="194050" cy="197255"/>
            </a:xfrm>
            <a:custGeom>
              <a:avLst/>
              <a:gdLst/>
              <a:ahLst/>
              <a:cxnLst/>
              <a:rect l="l" t="t" r="r" b="b"/>
              <a:pathLst>
                <a:path w="1940495" h="1972554" extrusionOk="0">
                  <a:moveTo>
                    <a:pt x="312539" y="1972554"/>
                  </a:moveTo>
                  <a:cubicBezTo>
                    <a:pt x="312539" y="727095"/>
                    <a:pt x="1042038" y="138438"/>
                    <a:pt x="1940496" y="657500"/>
                  </a:cubicBezTo>
                  <a:lnTo>
                    <a:pt x="1940496" y="224707"/>
                  </a:lnTo>
                  <a:cubicBezTo>
                    <a:pt x="869453" y="-393673"/>
                    <a:pt x="0" y="308076"/>
                    <a:pt x="0" y="1792043"/>
                  </a:cubicBezTo>
                  <a:lnTo>
                    <a:pt x="312539" y="1972554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188;p46"/>
            <p:cNvSpPr/>
            <p:nvPr/>
          </p:nvSpPr>
          <p:spPr>
            <a:xfrm>
              <a:off x="5966466" y="4416726"/>
              <a:ext cx="59317" cy="89179"/>
            </a:xfrm>
            <a:custGeom>
              <a:avLst/>
              <a:gdLst/>
              <a:ahLst/>
              <a:cxnLst/>
              <a:rect l="l" t="t" r="r" b="b"/>
              <a:pathLst>
                <a:path w="593170" h="891788" extrusionOk="0">
                  <a:moveTo>
                    <a:pt x="296586" y="857302"/>
                  </a:moveTo>
                  <a:cubicBezTo>
                    <a:pt x="460469" y="952270"/>
                    <a:pt x="593171" y="844253"/>
                    <a:pt x="593171" y="617344"/>
                  </a:cubicBezTo>
                  <a:cubicBezTo>
                    <a:pt x="593171" y="390436"/>
                    <a:pt x="460469" y="129455"/>
                    <a:pt x="296586" y="34487"/>
                  </a:cubicBezTo>
                  <a:cubicBezTo>
                    <a:pt x="132702" y="-60481"/>
                    <a:pt x="0" y="47536"/>
                    <a:pt x="0" y="274444"/>
                  </a:cubicBezTo>
                  <a:cubicBezTo>
                    <a:pt x="0" y="502078"/>
                    <a:pt x="132702" y="762334"/>
                    <a:pt x="296586" y="857302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189;p46"/>
            <p:cNvSpPr/>
            <p:nvPr/>
          </p:nvSpPr>
          <p:spPr>
            <a:xfrm>
              <a:off x="5785640" y="4401007"/>
              <a:ext cx="215804" cy="237058"/>
            </a:xfrm>
            <a:custGeom>
              <a:avLst/>
              <a:gdLst/>
              <a:ahLst/>
              <a:cxnLst/>
              <a:rect l="l" t="t" r="r" b="b"/>
              <a:pathLst>
                <a:path w="2158040" h="2370577" extrusionOk="0">
                  <a:moveTo>
                    <a:pt x="0" y="0"/>
                  </a:moveTo>
                  <a:lnTo>
                    <a:pt x="2158041" y="1246184"/>
                  </a:lnTo>
                  <a:lnTo>
                    <a:pt x="2158041" y="2370577"/>
                  </a:lnTo>
                  <a:lnTo>
                    <a:pt x="190714" y="1233860"/>
                  </a:lnTo>
                  <a:lnTo>
                    <a:pt x="725" y="129620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90;p46"/>
            <p:cNvSpPr/>
            <p:nvPr/>
          </p:nvSpPr>
          <p:spPr>
            <a:xfrm>
              <a:off x="5804945" y="4438611"/>
              <a:ext cx="24510" cy="36442"/>
            </a:xfrm>
            <a:custGeom>
              <a:avLst/>
              <a:gdLst/>
              <a:ahLst/>
              <a:cxnLst/>
              <a:rect l="l" t="t" r="r" b="b"/>
              <a:pathLst>
                <a:path w="245099" h="364422" extrusionOk="0">
                  <a:moveTo>
                    <a:pt x="245100" y="252893"/>
                  </a:moveTo>
                  <a:cubicBezTo>
                    <a:pt x="245100" y="345687"/>
                    <a:pt x="189989" y="389183"/>
                    <a:pt x="122550" y="350036"/>
                  </a:cubicBezTo>
                  <a:cubicBezTo>
                    <a:pt x="55111" y="310889"/>
                    <a:pt x="0" y="204322"/>
                    <a:pt x="0" y="111529"/>
                  </a:cubicBezTo>
                  <a:cubicBezTo>
                    <a:pt x="0" y="18735"/>
                    <a:pt x="55111" y="-24761"/>
                    <a:pt x="122550" y="14386"/>
                  </a:cubicBezTo>
                  <a:cubicBezTo>
                    <a:pt x="189989" y="52808"/>
                    <a:pt x="245100" y="160100"/>
                    <a:pt x="245100" y="2528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191;p46"/>
            <p:cNvSpPr/>
            <p:nvPr/>
          </p:nvSpPr>
          <p:spPr>
            <a:xfrm>
              <a:off x="5840951" y="4460215"/>
              <a:ext cx="47280" cy="37190"/>
            </a:xfrm>
            <a:custGeom>
              <a:avLst/>
              <a:gdLst/>
              <a:ahLst/>
              <a:cxnLst/>
              <a:rect l="l" t="t" r="r" b="b"/>
              <a:pathLst>
                <a:path w="472796" h="371897" extrusionOk="0">
                  <a:moveTo>
                    <a:pt x="0" y="0"/>
                  </a:moveTo>
                  <a:lnTo>
                    <a:pt x="472796" y="273305"/>
                  </a:lnTo>
                  <a:lnTo>
                    <a:pt x="472796" y="371898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192;p46"/>
            <p:cNvSpPr/>
            <p:nvPr/>
          </p:nvSpPr>
          <p:spPr>
            <a:xfrm>
              <a:off x="5840951" y="4479951"/>
              <a:ext cx="141186" cy="91416"/>
            </a:xfrm>
            <a:custGeom>
              <a:avLst/>
              <a:gdLst/>
              <a:ahLst/>
              <a:cxnLst/>
              <a:rect l="l" t="t" r="r" b="b"/>
              <a:pathLst>
                <a:path w="1411862" h="914158" extrusionOk="0">
                  <a:moveTo>
                    <a:pt x="0" y="0"/>
                  </a:moveTo>
                  <a:lnTo>
                    <a:pt x="1411863" y="815566"/>
                  </a:lnTo>
                  <a:lnTo>
                    <a:pt x="1411863" y="914158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193;p46"/>
            <p:cNvSpPr/>
            <p:nvPr/>
          </p:nvSpPr>
          <p:spPr>
            <a:xfrm>
              <a:off x="5840951" y="4499615"/>
              <a:ext cx="110440" cy="73655"/>
            </a:xfrm>
            <a:custGeom>
              <a:avLst/>
              <a:gdLst/>
              <a:ahLst/>
              <a:cxnLst/>
              <a:rect l="l" t="t" r="r" b="b"/>
              <a:pathLst>
                <a:path w="1104400" h="736546" extrusionOk="0">
                  <a:moveTo>
                    <a:pt x="0" y="0"/>
                  </a:moveTo>
                  <a:lnTo>
                    <a:pt x="1104400" y="637953"/>
                  </a:lnTo>
                  <a:lnTo>
                    <a:pt x="1104400" y="736546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194;p46"/>
            <p:cNvSpPr/>
            <p:nvPr/>
          </p:nvSpPr>
          <p:spPr>
            <a:xfrm>
              <a:off x="5629325" y="4251434"/>
              <a:ext cx="121535" cy="295198"/>
            </a:xfrm>
            <a:custGeom>
              <a:avLst/>
              <a:gdLst/>
              <a:ahLst/>
              <a:cxnLst/>
              <a:rect l="l" t="t" r="r" b="b"/>
              <a:pathLst>
                <a:path w="1215347" h="2951984" extrusionOk="0">
                  <a:moveTo>
                    <a:pt x="0" y="0"/>
                  </a:moveTo>
                  <a:lnTo>
                    <a:pt x="1215348" y="701024"/>
                  </a:lnTo>
                  <a:lnTo>
                    <a:pt x="1215348" y="2951985"/>
                  </a:lnTo>
                  <a:lnTo>
                    <a:pt x="0" y="225096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195;p46"/>
            <p:cNvSpPr/>
            <p:nvPr/>
          </p:nvSpPr>
          <p:spPr>
            <a:xfrm>
              <a:off x="5641255" y="4384669"/>
              <a:ext cx="97605" cy="66188"/>
            </a:xfrm>
            <a:custGeom>
              <a:avLst/>
              <a:gdLst/>
              <a:ahLst/>
              <a:cxnLst/>
              <a:rect l="l" t="t" r="r" b="b"/>
              <a:pathLst>
                <a:path w="976049" h="661876" extrusionOk="0">
                  <a:moveTo>
                    <a:pt x="0" y="0"/>
                  </a:moveTo>
                  <a:lnTo>
                    <a:pt x="976049" y="563284"/>
                  </a:lnTo>
                  <a:lnTo>
                    <a:pt x="976049" y="66187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196;p46"/>
            <p:cNvSpPr/>
            <p:nvPr/>
          </p:nvSpPr>
          <p:spPr>
            <a:xfrm>
              <a:off x="5648051" y="4407731"/>
              <a:ext cx="83900" cy="58286"/>
            </a:xfrm>
            <a:custGeom>
              <a:avLst/>
              <a:gdLst/>
              <a:ahLst/>
              <a:cxnLst/>
              <a:rect l="l" t="t" r="r" b="b"/>
              <a:pathLst>
                <a:path w="838996" h="582857" extrusionOk="0">
                  <a:moveTo>
                    <a:pt x="0" y="0"/>
                  </a:moveTo>
                  <a:lnTo>
                    <a:pt x="838996" y="484265"/>
                  </a:lnTo>
                  <a:lnTo>
                    <a:pt x="838996" y="58285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197;p46"/>
            <p:cNvSpPr/>
            <p:nvPr/>
          </p:nvSpPr>
          <p:spPr>
            <a:xfrm>
              <a:off x="5599103" y="4399272"/>
              <a:ext cx="84552" cy="73945"/>
            </a:xfrm>
            <a:custGeom>
              <a:avLst/>
              <a:gdLst/>
              <a:ahLst/>
              <a:cxnLst/>
              <a:rect l="l" t="t" r="r" b="b"/>
              <a:pathLst>
                <a:path w="845522" h="739446" extrusionOk="0">
                  <a:moveTo>
                    <a:pt x="845523" y="487890"/>
                  </a:moveTo>
                  <a:lnTo>
                    <a:pt x="0" y="0"/>
                  </a:lnTo>
                  <a:lnTo>
                    <a:pt x="0" y="251557"/>
                  </a:lnTo>
                  <a:lnTo>
                    <a:pt x="845523" y="739446"/>
                  </a:lnTo>
                  <a:lnTo>
                    <a:pt x="845523" y="4878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198;p46"/>
            <p:cNvSpPr/>
            <p:nvPr/>
          </p:nvSpPr>
          <p:spPr>
            <a:xfrm>
              <a:off x="5675670" y="4310105"/>
              <a:ext cx="28136" cy="42759"/>
            </a:xfrm>
            <a:custGeom>
              <a:avLst/>
              <a:gdLst/>
              <a:ahLst/>
              <a:cxnLst/>
              <a:rect l="l" t="t" r="r" b="b"/>
              <a:pathLst>
                <a:path w="281357" h="427594" extrusionOk="0">
                  <a:moveTo>
                    <a:pt x="281358" y="296079"/>
                  </a:moveTo>
                  <a:cubicBezTo>
                    <a:pt x="281358" y="404821"/>
                    <a:pt x="218270" y="456292"/>
                    <a:pt x="140679" y="411345"/>
                  </a:cubicBezTo>
                  <a:cubicBezTo>
                    <a:pt x="63088" y="366399"/>
                    <a:pt x="0" y="240983"/>
                    <a:pt x="0" y="131516"/>
                  </a:cubicBezTo>
                  <a:cubicBezTo>
                    <a:pt x="0" y="22774"/>
                    <a:pt x="63088" y="-28698"/>
                    <a:pt x="140679" y="16249"/>
                  </a:cubicBezTo>
                  <a:cubicBezTo>
                    <a:pt x="218270" y="62646"/>
                    <a:pt x="281358" y="187337"/>
                    <a:pt x="281358" y="2960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199;p46"/>
            <p:cNvSpPr/>
            <p:nvPr/>
          </p:nvSpPr>
          <p:spPr>
            <a:xfrm>
              <a:off x="5665014" y="4356952"/>
              <a:ext cx="49510" cy="50597"/>
            </a:xfrm>
            <a:custGeom>
              <a:avLst/>
              <a:gdLst/>
              <a:ahLst/>
              <a:cxnLst/>
              <a:rect l="l" t="t" r="r" b="b"/>
              <a:pathLst>
                <a:path w="495103" h="505969" extrusionOk="0">
                  <a:moveTo>
                    <a:pt x="247552" y="29290"/>
                  </a:moveTo>
                  <a:cubicBezTo>
                    <a:pt x="122101" y="-43930"/>
                    <a:pt x="18405" y="24940"/>
                    <a:pt x="277" y="182254"/>
                  </a:cubicBezTo>
                  <a:cubicBezTo>
                    <a:pt x="-2624" y="209802"/>
                    <a:pt x="17680" y="246049"/>
                    <a:pt x="43060" y="260548"/>
                  </a:cubicBezTo>
                  <a:lnTo>
                    <a:pt x="452044" y="499781"/>
                  </a:lnTo>
                  <a:cubicBezTo>
                    <a:pt x="477424" y="514280"/>
                    <a:pt x="497728" y="502680"/>
                    <a:pt x="494827" y="471507"/>
                  </a:cubicBezTo>
                  <a:cubicBezTo>
                    <a:pt x="476699" y="292446"/>
                    <a:pt x="373003" y="102509"/>
                    <a:pt x="247552" y="292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200;p46"/>
            <p:cNvSpPr/>
            <p:nvPr/>
          </p:nvSpPr>
          <p:spPr>
            <a:xfrm>
              <a:off x="5713411" y="4520290"/>
              <a:ext cx="121535" cy="295198"/>
            </a:xfrm>
            <a:custGeom>
              <a:avLst/>
              <a:gdLst/>
              <a:ahLst/>
              <a:cxnLst/>
              <a:rect l="l" t="t" r="r" b="b"/>
              <a:pathLst>
                <a:path w="1215347" h="2951984" extrusionOk="0">
                  <a:moveTo>
                    <a:pt x="0" y="0"/>
                  </a:moveTo>
                  <a:lnTo>
                    <a:pt x="1215348" y="701024"/>
                  </a:lnTo>
                  <a:lnTo>
                    <a:pt x="1215348" y="2951985"/>
                  </a:lnTo>
                  <a:lnTo>
                    <a:pt x="0" y="225096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201;p46"/>
            <p:cNvSpPr/>
            <p:nvPr/>
          </p:nvSpPr>
          <p:spPr>
            <a:xfrm>
              <a:off x="5725269" y="4653526"/>
              <a:ext cx="97605" cy="66188"/>
            </a:xfrm>
            <a:custGeom>
              <a:avLst/>
              <a:gdLst/>
              <a:ahLst/>
              <a:cxnLst/>
              <a:rect l="l" t="t" r="r" b="b"/>
              <a:pathLst>
                <a:path w="976049" h="661876" extrusionOk="0">
                  <a:moveTo>
                    <a:pt x="0" y="0"/>
                  </a:moveTo>
                  <a:lnTo>
                    <a:pt x="976049" y="563284"/>
                  </a:lnTo>
                  <a:lnTo>
                    <a:pt x="976049" y="66187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202;p46"/>
            <p:cNvSpPr/>
            <p:nvPr/>
          </p:nvSpPr>
          <p:spPr>
            <a:xfrm>
              <a:off x="5732065" y="4676587"/>
              <a:ext cx="83900" cy="58286"/>
            </a:xfrm>
            <a:custGeom>
              <a:avLst/>
              <a:gdLst/>
              <a:ahLst/>
              <a:cxnLst/>
              <a:rect l="l" t="t" r="r" b="b"/>
              <a:pathLst>
                <a:path w="838996" h="582857" extrusionOk="0">
                  <a:moveTo>
                    <a:pt x="0" y="0"/>
                  </a:moveTo>
                  <a:lnTo>
                    <a:pt x="838996" y="484265"/>
                  </a:lnTo>
                  <a:lnTo>
                    <a:pt x="838996" y="58285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203;p46"/>
            <p:cNvSpPr/>
            <p:nvPr/>
          </p:nvSpPr>
          <p:spPr>
            <a:xfrm>
              <a:off x="5780290" y="4724156"/>
              <a:ext cx="84552" cy="73945"/>
            </a:xfrm>
            <a:custGeom>
              <a:avLst/>
              <a:gdLst/>
              <a:ahLst/>
              <a:cxnLst/>
              <a:rect l="l" t="t" r="r" b="b"/>
              <a:pathLst>
                <a:path w="845522" h="739446" extrusionOk="0">
                  <a:moveTo>
                    <a:pt x="845522" y="487889"/>
                  </a:moveTo>
                  <a:lnTo>
                    <a:pt x="0" y="0"/>
                  </a:lnTo>
                  <a:lnTo>
                    <a:pt x="0" y="251557"/>
                  </a:lnTo>
                  <a:lnTo>
                    <a:pt x="845522" y="739446"/>
                  </a:lnTo>
                  <a:lnTo>
                    <a:pt x="845522" y="4878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204;p46"/>
            <p:cNvSpPr/>
            <p:nvPr/>
          </p:nvSpPr>
          <p:spPr>
            <a:xfrm>
              <a:off x="5759684" y="4578962"/>
              <a:ext cx="28136" cy="42759"/>
            </a:xfrm>
            <a:custGeom>
              <a:avLst/>
              <a:gdLst/>
              <a:ahLst/>
              <a:cxnLst/>
              <a:rect l="l" t="t" r="r" b="b"/>
              <a:pathLst>
                <a:path w="281357" h="427594" extrusionOk="0">
                  <a:moveTo>
                    <a:pt x="281357" y="296079"/>
                  </a:moveTo>
                  <a:cubicBezTo>
                    <a:pt x="281357" y="404821"/>
                    <a:pt x="218270" y="456292"/>
                    <a:pt x="140679" y="411345"/>
                  </a:cubicBezTo>
                  <a:cubicBezTo>
                    <a:pt x="63088" y="365674"/>
                    <a:pt x="0" y="240983"/>
                    <a:pt x="0" y="131516"/>
                  </a:cubicBezTo>
                  <a:cubicBezTo>
                    <a:pt x="0" y="22774"/>
                    <a:pt x="63088" y="-28697"/>
                    <a:pt x="140679" y="16249"/>
                  </a:cubicBezTo>
                  <a:cubicBezTo>
                    <a:pt x="218270" y="61921"/>
                    <a:pt x="281357" y="187337"/>
                    <a:pt x="281357" y="2960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205;p46"/>
            <p:cNvSpPr/>
            <p:nvPr/>
          </p:nvSpPr>
          <p:spPr>
            <a:xfrm>
              <a:off x="5749028" y="4625809"/>
              <a:ext cx="49510" cy="50597"/>
            </a:xfrm>
            <a:custGeom>
              <a:avLst/>
              <a:gdLst/>
              <a:ahLst/>
              <a:cxnLst/>
              <a:rect l="l" t="t" r="r" b="b"/>
              <a:pathLst>
                <a:path w="495104" h="505969" extrusionOk="0">
                  <a:moveTo>
                    <a:pt x="247552" y="29290"/>
                  </a:moveTo>
                  <a:cubicBezTo>
                    <a:pt x="122102" y="-43930"/>
                    <a:pt x="18405" y="24940"/>
                    <a:pt x="277" y="182254"/>
                  </a:cubicBezTo>
                  <a:cubicBezTo>
                    <a:pt x="-2624" y="209802"/>
                    <a:pt x="17680" y="246049"/>
                    <a:pt x="43060" y="260548"/>
                  </a:cubicBezTo>
                  <a:lnTo>
                    <a:pt x="452044" y="499780"/>
                  </a:lnTo>
                  <a:cubicBezTo>
                    <a:pt x="477424" y="514279"/>
                    <a:pt x="497728" y="502680"/>
                    <a:pt x="494828" y="471508"/>
                  </a:cubicBezTo>
                  <a:cubicBezTo>
                    <a:pt x="476699" y="292446"/>
                    <a:pt x="373003" y="102509"/>
                    <a:pt x="247552" y="292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206;p46"/>
            <p:cNvSpPr/>
            <p:nvPr/>
          </p:nvSpPr>
          <p:spPr>
            <a:xfrm>
              <a:off x="5463177" y="4376428"/>
              <a:ext cx="215876" cy="254239"/>
            </a:xfrm>
            <a:custGeom>
              <a:avLst/>
              <a:gdLst/>
              <a:ahLst/>
              <a:cxnLst/>
              <a:rect l="l" t="t" r="r" b="b"/>
              <a:pathLst>
                <a:path w="2158765" h="2542389" extrusionOk="0">
                  <a:moveTo>
                    <a:pt x="2158041" y="1246184"/>
                  </a:moveTo>
                  <a:lnTo>
                    <a:pt x="0" y="0"/>
                  </a:lnTo>
                  <a:lnTo>
                    <a:pt x="0" y="1124393"/>
                  </a:lnTo>
                  <a:lnTo>
                    <a:pt x="1968052" y="2260385"/>
                  </a:lnTo>
                  <a:lnTo>
                    <a:pt x="2158766" y="2542390"/>
                  </a:lnTo>
                  <a:lnTo>
                    <a:pt x="2158041" y="124618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207;p46"/>
            <p:cNvSpPr/>
            <p:nvPr/>
          </p:nvSpPr>
          <p:spPr>
            <a:xfrm>
              <a:off x="5634603" y="4501867"/>
              <a:ext cx="24510" cy="36442"/>
            </a:xfrm>
            <a:custGeom>
              <a:avLst/>
              <a:gdLst/>
              <a:ahLst/>
              <a:cxnLst/>
              <a:rect l="l" t="t" r="r" b="b"/>
              <a:pathLst>
                <a:path w="245099" h="364422" extrusionOk="0">
                  <a:moveTo>
                    <a:pt x="0" y="111529"/>
                  </a:moveTo>
                  <a:cubicBezTo>
                    <a:pt x="0" y="204322"/>
                    <a:pt x="55111" y="310889"/>
                    <a:pt x="122550" y="350036"/>
                  </a:cubicBezTo>
                  <a:cubicBezTo>
                    <a:pt x="189989" y="389184"/>
                    <a:pt x="245100" y="345687"/>
                    <a:pt x="245100" y="252893"/>
                  </a:cubicBezTo>
                  <a:cubicBezTo>
                    <a:pt x="245100" y="160100"/>
                    <a:pt x="189989" y="53533"/>
                    <a:pt x="122550" y="14386"/>
                  </a:cubicBezTo>
                  <a:cubicBezTo>
                    <a:pt x="55111" y="-24761"/>
                    <a:pt x="0" y="18735"/>
                    <a:pt x="0" y="11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208;p46"/>
            <p:cNvSpPr/>
            <p:nvPr/>
          </p:nvSpPr>
          <p:spPr>
            <a:xfrm>
              <a:off x="5575895" y="4468818"/>
              <a:ext cx="47280" cy="37190"/>
            </a:xfrm>
            <a:custGeom>
              <a:avLst/>
              <a:gdLst/>
              <a:ahLst/>
              <a:cxnLst/>
              <a:rect l="l" t="t" r="r" b="b"/>
              <a:pathLst>
                <a:path w="472796" h="371897" extrusionOk="0">
                  <a:moveTo>
                    <a:pt x="472796" y="272580"/>
                  </a:moveTo>
                  <a:lnTo>
                    <a:pt x="0" y="0"/>
                  </a:lnTo>
                  <a:lnTo>
                    <a:pt x="0" y="98593"/>
                  </a:lnTo>
                  <a:lnTo>
                    <a:pt x="472796" y="371898"/>
                  </a:lnTo>
                  <a:lnTo>
                    <a:pt x="472796" y="27258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209;p46"/>
            <p:cNvSpPr/>
            <p:nvPr/>
          </p:nvSpPr>
          <p:spPr>
            <a:xfrm>
              <a:off x="5482265" y="4434407"/>
              <a:ext cx="141186" cy="91416"/>
            </a:xfrm>
            <a:custGeom>
              <a:avLst/>
              <a:gdLst/>
              <a:ahLst/>
              <a:cxnLst/>
              <a:rect l="l" t="t" r="r" b="b"/>
              <a:pathLst>
                <a:path w="1411863" h="914158" extrusionOk="0">
                  <a:moveTo>
                    <a:pt x="1411863" y="815566"/>
                  </a:moveTo>
                  <a:lnTo>
                    <a:pt x="0" y="0"/>
                  </a:lnTo>
                  <a:lnTo>
                    <a:pt x="0" y="98593"/>
                  </a:lnTo>
                  <a:lnTo>
                    <a:pt x="1411863" y="914158"/>
                  </a:lnTo>
                  <a:lnTo>
                    <a:pt x="1411863" y="81556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210;p46"/>
            <p:cNvSpPr/>
            <p:nvPr/>
          </p:nvSpPr>
          <p:spPr>
            <a:xfrm>
              <a:off x="5512920" y="4471854"/>
              <a:ext cx="110440" cy="73655"/>
            </a:xfrm>
            <a:custGeom>
              <a:avLst/>
              <a:gdLst/>
              <a:ahLst/>
              <a:cxnLst/>
              <a:rect l="l" t="t" r="r" b="b"/>
              <a:pathLst>
                <a:path w="1104400" h="736546" extrusionOk="0">
                  <a:moveTo>
                    <a:pt x="1104401" y="637954"/>
                  </a:moveTo>
                  <a:lnTo>
                    <a:pt x="0" y="0"/>
                  </a:lnTo>
                  <a:lnTo>
                    <a:pt x="0" y="98593"/>
                  </a:lnTo>
                  <a:lnTo>
                    <a:pt x="1104401" y="736546"/>
                  </a:lnTo>
                  <a:lnTo>
                    <a:pt x="1104401" y="63795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211;p46"/>
            <p:cNvSpPr/>
            <p:nvPr/>
          </p:nvSpPr>
          <p:spPr>
            <a:xfrm>
              <a:off x="5743778" y="4152173"/>
              <a:ext cx="253729" cy="260766"/>
            </a:xfrm>
            <a:custGeom>
              <a:avLst/>
              <a:gdLst/>
              <a:ahLst/>
              <a:cxnLst/>
              <a:rect l="l" t="t" r="r" b="b"/>
              <a:pathLst>
                <a:path w="2537293" h="2607659" extrusionOk="0">
                  <a:moveTo>
                    <a:pt x="2537293" y="719897"/>
                  </a:moveTo>
                  <a:cubicBezTo>
                    <a:pt x="1313243" y="13074"/>
                    <a:pt x="312539" y="850388"/>
                    <a:pt x="312539" y="2607660"/>
                  </a:cubicBezTo>
                  <a:lnTo>
                    <a:pt x="0" y="2427148"/>
                  </a:lnTo>
                  <a:cubicBezTo>
                    <a:pt x="725" y="442242"/>
                    <a:pt x="1132681" y="-523387"/>
                    <a:pt x="2537293" y="287104"/>
                  </a:cubicBezTo>
                  <a:lnTo>
                    <a:pt x="2537293" y="71989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212;p46"/>
            <p:cNvSpPr/>
            <p:nvPr/>
          </p:nvSpPr>
          <p:spPr>
            <a:xfrm>
              <a:off x="5863798" y="4340864"/>
              <a:ext cx="133282" cy="141143"/>
            </a:xfrm>
            <a:custGeom>
              <a:avLst/>
              <a:gdLst/>
              <a:ahLst/>
              <a:cxnLst/>
              <a:rect l="l" t="t" r="r" b="b"/>
              <a:pathLst>
                <a:path w="1332821" h="1411432" extrusionOk="0">
                  <a:moveTo>
                    <a:pt x="312539" y="1411432"/>
                  </a:moveTo>
                  <a:cubicBezTo>
                    <a:pt x="312539" y="631389"/>
                    <a:pt x="769382" y="262391"/>
                    <a:pt x="1332822" y="587167"/>
                  </a:cubicBezTo>
                  <a:lnTo>
                    <a:pt x="1332822" y="154374"/>
                  </a:lnTo>
                  <a:cubicBezTo>
                    <a:pt x="596797" y="-270445"/>
                    <a:pt x="0" y="211645"/>
                    <a:pt x="0" y="1230920"/>
                  </a:cubicBezTo>
                  <a:lnTo>
                    <a:pt x="312539" y="141143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213;p46"/>
            <p:cNvSpPr/>
            <p:nvPr/>
          </p:nvSpPr>
          <p:spPr>
            <a:xfrm>
              <a:off x="5803065" y="4249051"/>
              <a:ext cx="194050" cy="197255"/>
            </a:xfrm>
            <a:custGeom>
              <a:avLst/>
              <a:gdLst/>
              <a:ahLst/>
              <a:cxnLst/>
              <a:rect l="l" t="t" r="r" b="b"/>
              <a:pathLst>
                <a:path w="1940495" h="1972554" extrusionOk="0">
                  <a:moveTo>
                    <a:pt x="312539" y="1972554"/>
                  </a:moveTo>
                  <a:cubicBezTo>
                    <a:pt x="312539" y="727095"/>
                    <a:pt x="1042038" y="138438"/>
                    <a:pt x="1940496" y="657500"/>
                  </a:cubicBezTo>
                  <a:lnTo>
                    <a:pt x="1940496" y="224707"/>
                  </a:lnTo>
                  <a:cubicBezTo>
                    <a:pt x="869453" y="-393673"/>
                    <a:pt x="0" y="308076"/>
                    <a:pt x="0" y="1792043"/>
                  </a:cubicBezTo>
                  <a:lnTo>
                    <a:pt x="312539" y="19725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214;p46"/>
            <p:cNvSpPr/>
            <p:nvPr/>
          </p:nvSpPr>
          <p:spPr>
            <a:xfrm>
              <a:off x="5937545" y="4437691"/>
              <a:ext cx="59317" cy="89179"/>
            </a:xfrm>
            <a:custGeom>
              <a:avLst/>
              <a:gdLst/>
              <a:ahLst/>
              <a:cxnLst/>
              <a:rect l="l" t="t" r="r" b="b"/>
              <a:pathLst>
                <a:path w="593170" h="891788" extrusionOk="0">
                  <a:moveTo>
                    <a:pt x="296586" y="857302"/>
                  </a:moveTo>
                  <a:cubicBezTo>
                    <a:pt x="460469" y="952270"/>
                    <a:pt x="593171" y="844253"/>
                    <a:pt x="593171" y="617344"/>
                  </a:cubicBezTo>
                  <a:cubicBezTo>
                    <a:pt x="593171" y="390436"/>
                    <a:pt x="460469" y="129455"/>
                    <a:pt x="296586" y="34487"/>
                  </a:cubicBezTo>
                  <a:cubicBezTo>
                    <a:pt x="132702" y="-60481"/>
                    <a:pt x="0" y="47536"/>
                    <a:pt x="0" y="274444"/>
                  </a:cubicBezTo>
                  <a:cubicBezTo>
                    <a:pt x="0" y="502078"/>
                    <a:pt x="132702" y="762334"/>
                    <a:pt x="296586" y="85730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215;p46"/>
            <p:cNvSpPr/>
            <p:nvPr/>
          </p:nvSpPr>
          <p:spPr>
            <a:xfrm>
              <a:off x="5871100" y="4613443"/>
              <a:ext cx="60622" cy="82637"/>
            </a:xfrm>
            <a:custGeom>
              <a:avLst/>
              <a:gdLst/>
              <a:ahLst/>
              <a:cxnLst/>
              <a:rect l="l" t="t" r="r" b="b"/>
              <a:pathLst>
                <a:path w="606224" h="826367" extrusionOk="0">
                  <a:moveTo>
                    <a:pt x="303112" y="10476"/>
                  </a:moveTo>
                  <a:cubicBezTo>
                    <a:pt x="346621" y="35124"/>
                    <a:pt x="381428" y="96019"/>
                    <a:pt x="381428" y="146041"/>
                  </a:cubicBezTo>
                  <a:lnTo>
                    <a:pt x="381428" y="367150"/>
                  </a:lnTo>
                  <a:lnTo>
                    <a:pt x="527908" y="451243"/>
                  </a:lnTo>
                  <a:cubicBezTo>
                    <a:pt x="571417" y="475892"/>
                    <a:pt x="606224" y="536787"/>
                    <a:pt x="606224" y="587533"/>
                  </a:cubicBezTo>
                  <a:cubicBezTo>
                    <a:pt x="606224" y="637555"/>
                    <a:pt x="571417" y="657853"/>
                    <a:pt x="527908" y="633205"/>
                  </a:cubicBezTo>
                  <a:lnTo>
                    <a:pt x="381428" y="549111"/>
                  </a:lnTo>
                  <a:lnTo>
                    <a:pt x="381428" y="770220"/>
                  </a:lnTo>
                  <a:cubicBezTo>
                    <a:pt x="381428" y="820242"/>
                    <a:pt x="346621" y="840540"/>
                    <a:pt x="303112" y="815892"/>
                  </a:cubicBezTo>
                  <a:cubicBezTo>
                    <a:pt x="259603" y="791244"/>
                    <a:pt x="224796" y="730348"/>
                    <a:pt x="224796" y="679602"/>
                  </a:cubicBezTo>
                  <a:lnTo>
                    <a:pt x="224796" y="458493"/>
                  </a:lnTo>
                  <a:lnTo>
                    <a:pt x="78316" y="374399"/>
                  </a:lnTo>
                  <a:cubicBezTo>
                    <a:pt x="34807" y="349751"/>
                    <a:pt x="0" y="288855"/>
                    <a:pt x="0" y="238834"/>
                  </a:cubicBezTo>
                  <a:cubicBezTo>
                    <a:pt x="0" y="188812"/>
                    <a:pt x="34807" y="168514"/>
                    <a:pt x="78316" y="193162"/>
                  </a:cubicBezTo>
                  <a:lnTo>
                    <a:pt x="224796" y="277256"/>
                  </a:lnTo>
                  <a:lnTo>
                    <a:pt x="224796" y="56147"/>
                  </a:lnTo>
                  <a:cubicBezTo>
                    <a:pt x="224796" y="6126"/>
                    <a:pt x="259603" y="-14173"/>
                    <a:pt x="303112" y="1047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216;p46"/>
            <p:cNvSpPr/>
            <p:nvPr/>
          </p:nvSpPr>
          <p:spPr>
            <a:xfrm>
              <a:off x="5535048" y="4299581"/>
              <a:ext cx="43791" cy="93261"/>
            </a:xfrm>
            <a:custGeom>
              <a:avLst/>
              <a:gdLst/>
              <a:ahLst/>
              <a:cxnLst/>
              <a:rect l="l" t="t" r="r" b="b"/>
              <a:pathLst>
                <a:path w="437910" h="932608" extrusionOk="0">
                  <a:moveTo>
                    <a:pt x="218230" y="0"/>
                  </a:moveTo>
                  <a:lnTo>
                    <a:pt x="419821" y="395821"/>
                  </a:lnTo>
                  <a:cubicBezTo>
                    <a:pt x="447377" y="450192"/>
                    <a:pt x="443026" y="504563"/>
                    <a:pt x="409669" y="517612"/>
                  </a:cubicBezTo>
                  <a:cubicBezTo>
                    <a:pt x="376312" y="530661"/>
                    <a:pt x="327002" y="496589"/>
                    <a:pt x="299447" y="442218"/>
                  </a:cubicBezTo>
                  <a:lnTo>
                    <a:pt x="297271" y="437143"/>
                  </a:lnTo>
                  <a:lnTo>
                    <a:pt x="297271" y="876461"/>
                  </a:lnTo>
                  <a:cubicBezTo>
                    <a:pt x="297271" y="926483"/>
                    <a:pt x="262464" y="946781"/>
                    <a:pt x="218955" y="922133"/>
                  </a:cubicBezTo>
                  <a:cubicBezTo>
                    <a:pt x="175446" y="896760"/>
                    <a:pt x="140639" y="836589"/>
                    <a:pt x="140639" y="786568"/>
                  </a:cubicBezTo>
                  <a:lnTo>
                    <a:pt x="140639" y="347250"/>
                  </a:lnTo>
                  <a:lnTo>
                    <a:pt x="138464" y="349425"/>
                  </a:lnTo>
                  <a:cubicBezTo>
                    <a:pt x="110908" y="371898"/>
                    <a:pt x="60873" y="348700"/>
                    <a:pt x="28241" y="297228"/>
                  </a:cubicBezTo>
                  <a:cubicBezTo>
                    <a:pt x="-5116" y="245757"/>
                    <a:pt x="-9466" y="186312"/>
                    <a:pt x="18089" y="163838"/>
                  </a:cubicBezTo>
                  <a:lnTo>
                    <a:pt x="2182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47" name="Google Shape;309;p23"/>
          <p:cNvGraphicFramePr/>
          <p:nvPr>
            <p:extLst>
              <p:ext uri="{D42A27DB-BD31-4B8C-83A1-F6EECF244321}">
                <p14:modId xmlns:p14="http://schemas.microsoft.com/office/powerpoint/2010/main" val="202570355"/>
              </p:ext>
            </p:extLst>
          </p:nvPr>
        </p:nvGraphicFramePr>
        <p:xfrm>
          <a:off x="867626" y="1426457"/>
          <a:ext cx="5533174" cy="1636344"/>
        </p:xfrm>
        <a:graphic>
          <a:graphicData uri="http://schemas.openxmlformats.org/drawingml/2006/table">
            <a:tbl>
              <a:tblPr>
                <a:noFill/>
                <a:tableStyleId>{511C7EFF-B079-44CD-85B6-E6D3598932AC}</a:tableStyleId>
              </a:tblPr>
              <a:tblGrid>
                <a:gridCol w="189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636">
                  <a:extLst>
                    <a:ext uri="{9D8B030D-6E8A-4147-A177-3AD203B41FA5}">
                      <a16:colId xmlns:a16="http://schemas.microsoft.com/office/drawing/2014/main" val="3532207039"/>
                    </a:ext>
                  </a:extLst>
                </a:gridCol>
              </a:tblGrid>
              <a:tr h="5804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6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Sản phẩm</a:t>
                      </a:r>
                      <a:r>
                        <a:rPr lang="vi-VN" sz="16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 và </a:t>
                      </a:r>
                      <a:r>
                        <a:rPr lang="vi-VN" sz="16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chủng loại sản phẩm</a:t>
                      </a:r>
                      <a:endParaRPr sz="1400" b="0" dirty="0">
                        <a:solidFill>
                          <a:schemeClr val="tx1"/>
                        </a:solidFill>
                        <a:latin typeface="+mj-l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76973" marR="76973" marT="57735" marB="57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6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rlow Light"/>
                          <a:cs typeface="Times New Roman" panose="02020603050405020304" pitchFamily="18" charset="0"/>
                          <a:sym typeface="Arial"/>
                        </a:rPr>
                        <a:t>Giá thành</a:t>
                      </a:r>
                      <a:endParaRPr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Barlow Light"/>
                        <a:cs typeface="Times New Roman" panose="02020603050405020304" pitchFamily="18" charset="0"/>
                        <a:sym typeface="Barlow Light"/>
                      </a:endParaRPr>
                    </a:p>
                  </a:txBody>
                  <a:tcPr marL="76973" marR="76973" marT="57735" marB="57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Barlow Light"/>
                          <a:cs typeface="Times New Roman" panose="02020603050405020304" pitchFamily="18" charset="0"/>
                          <a:sym typeface="Barlow Light"/>
                        </a:rPr>
                        <a:t>Giá</a:t>
                      </a:r>
                      <a:r>
                        <a:rPr lang="vi-VN" sz="1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Barlow Light"/>
                          <a:cs typeface="Times New Roman" panose="02020603050405020304" pitchFamily="18" charset="0"/>
                          <a:sym typeface="Barlow Light"/>
                        </a:rPr>
                        <a:t> bán</a:t>
                      </a:r>
                      <a:endParaRPr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Barlow Light"/>
                        <a:cs typeface="Times New Roman" panose="02020603050405020304" pitchFamily="18" charset="0"/>
                        <a:sym typeface="Barlow Light"/>
                      </a:endParaRPr>
                    </a:p>
                  </a:txBody>
                  <a:tcPr marL="76973" marR="76973" marT="57735" marB="57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0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dirty="0" smtClean="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SMARTHOME</a:t>
                      </a:r>
                      <a:r>
                        <a:rPr lang="vi-VN" sz="1400" baseline="0" dirty="0" smtClean="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 BASIC</a:t>
                      </a:r>
                      <a:endParaRPr sz="1400" dirty="0">
                        <a:solidFill>
                          <a:schemeClr val="accent2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76973" marR="76973" marT="57735" marB="57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500" b="0" dirty="0" smtClean="0">
                          <a:solidFill>
                            <a:srgbClr val="CC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1.300.000 VND</a:t>
                      </a:r>
                      <a:endParaRPr sz="1500" b="0" dirty="0">
                        <a:solidFill>
                          <a:srgbClr val="CC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76973" marR="76973" marT="57735" marB="57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500" b="0" dirty="0" smtClean="0">
                          <a:solidFill>
                            <a:srgbClr val="CC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1.990.000 VND</a:t>
                      </a:r>
                      <a:endParaRPr sz="1500" b="0" dirty="0">
                        <a:solidFill>
                          <a:srgbClr val="CC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76973" marR="76973" marT="57735" marB="57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7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dirty="0" smtClean="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SMARTHOME</a:t>
                      </a:r>
                      <a:r>
                        <a:rPr lang="vi-VN" sz="1400" baseline="0" dirty="0" smtClean="0">
                          <a:solidFill>
                            <a:schemeClr val="accent2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 ADVANCED</a:t>
                      </a:r>
                      <a:endParaRPr sz="1400" dirty="0">
                        <a:solidFill>
                          <a:schemeClr val="accent2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76973" marR="76973" marT="57735" marB="57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500" b="0" dirty="0" smtClean="0">
                          <a:solidFill>
                            <a:srgbClr val="CC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2.000.000 VND</a:t>
                      </a:r>
                      <a:endParaRPr sz="1500" b="0" dirty="0">
                        <a:solidFill>
                          <a:srgbClr val="CC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76973" marR="76973" marT="57735" marB="57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500" b="0" dirty="0" smtClean="0">
                          <a:solidFill>
                            <a:srgbClr val="CC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2.990.000 VND</a:t>
                      </a:r>
                      <a:endParaRPr sz="1500" b="0" dirty="0">
                        <a:solidFill>
                          <a:srgbClr val="CC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76973" marR="76973" marT="57735" marB="57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" name="Google Shape;309;p23"/>
          <p:cNvGraphicFramePr/>
          <p:nvPr>
            <p:extLst>
              <p:ext uri="{D42A27DB-BD31-4B8C-83A1-F6EECF244321}">
                <p14:modId xmlns:p14="http://schemas.microsoft.com/office/powerpoint/2010/main" val="2070898154"/>
              </p:ext>
            </p:extLst>
          </p:nvPr>
        </p:nvGraphicFramePr>
        <p:xfrm>
          <a:off x="867626" y="3215201"/>
          <a:ext cx="5533174" cy="1032060"/>
        </p:xfrm>
        <a:graphic>
          <a:graphicData uri="http://schemas.openxmlformats.org/drawingml/2006/table">
            <a:tbl>
              <a:tblPr>
                <a:noFill/>
                <a:tableStyleId>{511C7EFF-B079-44CD-85B6-E6D3598932AC}</a:tableStyleId>
              </a:tblPr>
              <a:tblGrid>
                <a:gridCol w="2819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9097"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solidFill>
                            <a:schemeClr val="tx1"/>
                          </a:solidFill>
                        </a:rPr>
                        <a:t>Phương</a:t>
                      </a:r>
                      <a:r>
                        <a:rPr lang="vi-VN" sz="1600" baseline="0" dirty="0" smtClean="0">
                          <a:solidFill>
                            <a:schemeClr val="tx1"/>
                          </a:solidFill>
                        </a:rPr>
                        <a:t> pháp xúc tiếp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6973" marR="76973" marT="57735" marB="57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 smtClean="0">
                          <a:solidFill>
                            <a:schemeClr val="tx1"/>
                          </a:solidFill>
                        </a:rPr>
                        <a:t>Chi</a:t>
                      </a:r>
                      <a:r>
                        <a:rPr lang="vi-VN" sz="1600" baseline="0" dirty="0" smtClean="0">
                          <a:solidFill>
                            <a:schemeClr val="tx1"/>
                          </a:solidFill>
                        </a:rPr>
                        <a:t> phí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6973" marR="76973" marT="57735" marB="57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963"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solidFill>
                            <a:srgbClr val="FF4093"/>
                          </a:solidFill>
                        </a:rPr>
                        <a:t>Quảng</a:t>
                      </a:r>
                      <a:r>
                        <a:rPr lang="vi-VN" baseline="0" dirty="0" smtClean="0">
                          <a:solidFill>
                            <a:srgbClr val="FF4093"/>
                          </a:solidFill>
                        </a:rPr>
                        <a:t> cáo Facebook</a:t>
                      </a:r>
                      <a:endParaRPr lang="en-US" dirty="0">
                        <a:solidFill>
                          <a:srgbClr val="FF4093"/>
                        </a:solidFill>
                      </a:endParaRPr>
                    </a:p>
                  </a:txBody>
                  <a:tcPr marL="76973" marR="76973" marT="57735" marB="57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>
                          <a:solidFill>
                            <a:srgbClr val="FF0000"/>
                          </a:solidFill>
                        </a:rPr>
                        <a:t>2.000.000</a:t>
                      </a:r>
                      <a:r>
                        <a:rPr lang="vi-VN" baseline="0" dirty="0" smtClean="0">
                          <a:solidFill>
                            <a:srgbClr val="FF0000"/>
                          </a:solidFill>
                        </a:rPr>
                        <a:t> VND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76973" marR="76973" marT="57735" marB="57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63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1624</TotalTime>
  <Words>2182</Words>
  <Application>Microsoft Office PowerPoint</Application>
  <PresentationFormat>On-screen Show (16:9)</PresentationFormat>
  <Paragraphs>986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SimSun</vt:lpstr>
      <vt:lpstr>Arial</vt:lpstr>
      <vt:lpstr>Wingdings</vt:lpstr>
      <vt:lpstr>Tahoma</vt:lpstr>
      <vt:lpstr>Calibri</vt:lpstr>
      <vt:lpstr>Barlow Light</vt:lpstr>
      <vt:lpstr>Times New Roman</vt:lpstr>
      <vt:lpstr>Barlow</vt:lpstr>
      <vt:lpstr>Minola template</vt:lpstr>
      <vt:lpstr>Chào mừng đến phần thuyết trình  của chúng tôi </vt:lpstr>
      <vt:lpstr>KẾ HOẠCH KINH DOANH</vt:lpstr>
      <vt:lpstr>I.MÔ TẢ DOANH NGHIỆP</vt:lpstr>
      <vt:lpstr>I.MÔ TẢ CHI TIẾT DOANH NGHIỆP</vt:lpstr>
      <vt:lpstr>MÔ HÌNH SWOT</vt:lpstr>
      <vt:lpstr>Đánh giá thị trường</vt:lpstr>
      <vt:lpstr>Đánh giá điểm mạnh và điểm yếu đối thủ cạnh tranh tiêu biểu</vt:lpstr>
      <vt:lpstr>KẾ HOẠCH MARKETING</vt:lpstr>
      <vt:lpstr>KẾ HOẠCH MARKETING</vt:lpstr>
      <vt:lpstr>TỔ CHỨC KINH DOANH</vt:lpstr>
      <vt:lpstr>SƠ ĐỒ TỔ CHỨC KINH DOANH</vt:lpstr>
      <vt:lpstr>PowerPoint Presentation</vt:lpstr>
      <vt:lpstr>PowerPoint Presentation</vt:lpstr>
      <vt:lpstr>TÀI SẢN CỐ ĐỊNH</vt:lpstr>
      <vt:lpstr>TÀI SẢN CỐ ĐỊNH</vt:lpstr>
      <vt:lpstr>KHẤU HAO TÀI SẢN </vt:lpstr>
      <vt:lpstr>DỰ BÁO DOANH THU BÁN HÀNH ( ĐVT 1000 VND)</vt:lpstr>
      <vt:lpstr>KẾ HOẠCH DOANH THU VÀ CHI PHÍ( ĐVT 1000 VND)</vt:lpstr>
      <vt:lpstr>KẾ HOẠCH DÒNG TIỀN ( ĐVT 1000 VND)</vt:lpstr>
      <vt:lpstr>BÀI THUYẾT TRÌNH ĐẾN ĐÂY LÀ HẾT XIN CÁM ƠN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 ba phuc</dc:creator>
  <cp:lastModifiedBy>le ba phuc</cp:lastModifiedBy>
  <cp:revision>122</cp:revision>
  <dcterms:modified xsi:type="dcterms:W3CDTF">2021-08-17T13:10:53Z</dcterms:modified>
</cp:coreProperties>
</file>