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7" r:id="rId3"/>
    <p:sldId id="257" r:id="rId4"/>
    <p:sldId id="258" r:id="rId5"/>
    <p:sldId id="288" r:id="rId6"/>
    <p:sldId id="278" r:id="rId7"/>
    <p:sldId id="299" r:id="rId8"/>
    <p:sldId id="289" r:id="rId9"/>
    <p:sldId id="302" r:id="rId10"/>
    <p:sldId id="290" r:id="rId11"/>
    <p:sldId id="291" r:id="rId12"/>
    <p:sldId id="293" r:id="rId13"/>
    <p:sldId id="294" r:id="rId14"/>
    <p:sldId id="295" r:id="rId15"/>
    <p:sldId id="305" r:id="rId16"/>
    <p:sldId id="300" r:id="rId17"/>
    <p:sldId id="271" r:id="rId18"/>
    <p:sldId id="269" r:id="rId19"/>
    <p:sldId id="279" r:id="rId20"/>
    <p:sldId id="272" r:id="rId21"/>
    <p:sldId id="273" r:id="rId22"/>
    <p:sldId id="274" r:id="rId23"/>
    <p:sldId id="301" r:id="rId24"/>
    <p:sldId id="275" r:id="rId25"/>
    <p:sldId id="306" r:id="rId26"/>
    <p:sldId id="307" r:id="rId27"/>
    <p:sldId id="322" r:id="rId28"/>
    <p:sldId id="321" r:id="rId29"/>
    <p:sldId id="320" r:id="rId30"/>
    <p:sldId id="323" r:id="rId31"/>
    <p:sldId id="319" r:id="rId32"/>
    <p:sldId id="318" r:id="rId33"/>
    <p:sldId id="317" r:id="rId34"/>
    <p:sldId id="316" r:id="rId35"/>
    <p:sldId id="315" r:id="rId36"/>
    <p:sldId id="314" r:id="rId37"/>
    <p:sldId id="313" r:id="rId38"/>
    <p:sldId id="312" r:id="rId39"/>
    <p:sldId id="311" r:id="rId40"/>
    <p:sldId id="310" r:id="rId41"/>
    <p:sldId id="309" r:id="rId42"/>
    <p:sldId id="308" r:id="rId43"/>
    <p:sldId id="276" r:id="rId44"/>
    <p:sldId id="280" r:id="rId45"/>
    <p:sldId id="303" r:id="rId46"/>
    <p:sldId id="282" r:id="rId47"/>
    <p:sldId id="283" r:id="rId48"/>
    <p:sldId id="304" r:id="rId49"/>
    <p:sldId id="284" r:id="rId50"/>
    <p:sldId id="277"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ễn Nhất" initials="NN" lastIdx="1" clrIdx="0">
    <p:extLst>
      <p:ext uri="{19B8F6BF-5375-455C-9EA6-DF929625EA0E}">
        <p15:presenceInfo xmlns:p15="http://schemas.microsoft.com/office/powerpoint/2012/main" userId="Nguyễn Nhấ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4660"/>
  </p:normalViewPr>
  <p:slideViewPr>
    <p:cSldViewPr snapToGrid="0">
      <p:cViewPr varScale="1">
        <p:scale>
          <a:sx n="84" d="100"/>
          <a:sy n="84" d="100"/>
        </p:scale>
        <p:origin x="96" y="182"/>
      </p:cViewPr>
      <p:guideLst/>
    </p:cSldViewPr>
  </p:slideViewPr>
  <p:notesTextViewPr>
    <p:cViewPr>
      <p:scale>
        <a:sx n="1" d="1"/>
        <a:sy n="1" d="1"/>
      </p:scale>
      <p:origin x="0" y="0"/>
    </p:cViewPr>
  </p:notesTextViewPr>
  <p:sorterViewPr>
    <p:cViewPr>
      <p:scale>
        <a:sx n="100" d="100"/>
        <a:sy n="100" d="100"/>
      </p:scale>
      <p:origin x="0" y="-41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6CDA13-2863-44CB-8AB1-3CAC3A3F28F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0D53CFC-9036-4835-90D1-83363B49DE31}">
      <dgm:prSet phldrT="[Text]"/>
      <dgm:spPr/>
      <dgm:t>
        <a:bodyPr/>
        <a:lstStyle/>
        <a:p>
          <a:r>
            <a:rPr lang="en-US" dirty="0">
              <a:latin typeface="Times New Roman" panose="02020603050405020304" pitchFamily="18" charset="0"/>
              <a:cs typeface="Times New Roman" panose="02020603050405020304" pitchFamily="18" charset="0"/>
            </a:rPr>
            <a:t>I. </a:t>
          </a:r>
          <a:r>
            <a:rPr lang="en-US" dirty="0" err="1">
              <a:latin typeface="Times New Roman" panose="02020603050405020304" pitchFamily="18" charset="0"/>
              <a:cs typeface="Times New Roman" panose="02020603050405020304" pitchFamily="18" charset="0"/>
            </a:rPr>
            <a:t>Kỹ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hồi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tuyến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endParaRPr lang="en-US" dirty="0">
            <a:latin typeface="Times New Roman" panose="02020603050405020304" pitchFamily="18" charset="0"/>
            <a:cs typeface="Times New Roman" panose="02020603050405020304" pitchFamily="18" charset="0"/>
          </a:endParaRPr>
        </a:p>
      </dgm:t>
    </dgm:pt>
    <dgm:pt modelId="{FDD1ABCC-B36E-4FB2-BDFE-61903932DDE1}" type="parTrans" cxnId="{69A69E8A-65E8-4F51-8635-DCE3A5FF829D}">
      <dgm:prSet/>
      <dgm:spPr/>
      <dgm:t>
        <a:bodyPr/>
        <a:lstStyle/>
        <a:p>
          <a:endParaRPr lang="en-US"/>
        </a:p>
      </dgm:t>
    </dgm:pt>
    <dgm:pt modelId="{0AD7FF33-9B21-415E-AC65-FBA0B22007F9}" type="sibTrans" cxnId="{69A69E8A-65E8-4F51-8635-DCE3A5FF829D}">
      <dgm:prSet/>
      <dgm:spPr/>
      <dgm:t>
        <a:bodyPr/>
        <a:lstStyle/>
        <a:p>
          <a:endParaRPr lang="en-US"/>
        </a:p>
      </dgm:t>
    </dgm:pt>
    <dgm:pt modelId="{83A496C7-F447-48FE-B715-9ACD447F158E}">
      <dgm:prSet phldrT="[Text]"/>
      <dgm:spPr/>
      <dgm:t>
        <a:bodyPr/>
        <a:lstStyle/>
        <a:p>
          <a:r>
            <a:rPr lang="en-US">
              <a:latin typeface="Times New Roman" panose="02020603050405020304" pitchFamily="18" charset="0"/>
              <a:cs typeface="Times New Roman" panose="02020603050405020304" pitchFamily="18" charset="0"/>
            </a:rPr>
            <a:t>III. </a:t>
          </a:r>
          <a:r>
            <a:rPr lang="en-US" err="1">
              <a:latin typeface="Times New Roman" panose="02020603050405020304" pitchFamily="18" charset="0"/>
              <a:cs typeface="Times New Roman" panose="02020603050405020304" pitchFamily="18" charset="0"/>
            </a:rPr>
            <a:t>Cách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tính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hồi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quy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bình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phương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tối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thiểu</a:t>
          </a:r>
          <a:endParaRPr lang="en-US">
            <a:latin typeface="Times New Roman" panose="02020603050405020304" pitchFamily="18" charset="0"/>
            <a:cs typeface="Times New Roman" panose="02020603050405020304" pitchFamily="18" charset="0"/>
          </a:endParaRPr>
        </a:p>
      </dgm:t>
    </dgm:pt>
    <dgm:pt modelId="{0138E082-E7CA-43D8-86A8-9878738B7532}" type="parTrans" cxnId="{1013A01E-92A8-4EBB-997A-F728A33038C6}">
      <dgm:prSet/>
      <dgm:spPr/>
      <dgm:t>
        <a:bodyPr/>
        <a:lstStyle/>
        <a:p>
          <a:endParaRPr lang="en-US"/>
        </a:p>
      </dgm:t>
    </dgm:pt>
    <dgm:pt modelId="{F003B47C-1DD1-49EF-965C-01FC0F175681}" type="sibTrans" cxnId="{1013A01E-92A8-4EBB-997A-F728A33038C6}">
      <dgm:prSet/>
      <dgm:spPr/>
      <dgm:t>
        <a:bodyPr/>
        <a:lstStyle/>
        <a:p>
          <a:endParaRPr lang="en-US"/>
        </a:p>
      </dgm:t>
    </dgm:pt>
    <dgm:pt modelId="{D846FFCE-0803-430D-9E3E-C564518AE75D}">
      <dgm:prSet phldrT="[Text]"/>
      <dgm:spPr/>
      <dgm:t>
        <a:bodyPr/>
        <a:lstStyle/>
        <a:p>
          <a:r>
            <a:rPr lang="en-US">
              <a:latin typeface="Times New Roman" panose="02020603050405020304" pitchFamily="18" charset="0"/>
              <a:cs typeface="Times New Roman" panose="02020603050405020304" pitchFamily="18" charset="0"/>
            </a:rPr>
            <a:t>IV. </a:t>
          </a:r>
          <a:r>
            <a:rPr lang="en-US" err="1">
              <a:latin typeface="Times New Roman" panose="02020603050405020304" pitchFamily="18" charset="0"/>
              <a:cs typeface="Times New Roman" panose="02020603050405020304" pitchFamily="18" charset="0"/>
            </a:rPr>
            <a:t>Ví</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về</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giá</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trị</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hồi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quy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bình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phương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tối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thiểu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neural tangent kernel</a:t>
          </a:r>
        </a:p>
      </dgm:t>
    </dgm:pt>
    <dgm:pt modelId="{6C52EE38-47E8-4D1F-9EA0-B928BAA7AF15}" type="parTrans" cxnId="{E4B91306-35A4-4DB5-A57E-058F4E8C2A07}">
      <dgm:prSet/>
      <dgm:spPr/>
      <dgm:t>
        <a:bodyPr/>
        <a:lstStyle/>
        <a:p>
          <a:endParaRPr lang="en-US"/>
        </a:p>
      </dgm:t>
    </dgm:pt>
    <dgm:pt modelId="{8E7E1E8D-7D1E-482A-A8ED-451C4900C58F}" type="sibTrans" cxnId="{E4B91306-35A4-4DB5-A57E-058F4E8C2A07}">
      <dgm:prSet/>
      <dgm:spPr/>
      <dgm:t>
        <a:bodyPr/>
        <a:lstStyle/>
        <a:p>
          <a:endParaRPr lang="en-US"/>
        </a:p>
      </dgm:t>
    </dgm:pt>
    <dgm:pt modelId="{632A6379-FC92-43FF-A689-6D0F84094F69}">
      <dgm:prSet phldrT="[Text]"/>
      <dgm:spPr/>
      <dgm:t>
        <a:bodyPr/>
        <a:lstStyle/>
        <a:p>
          <a:r>
            <a:rPr lang="en-US">
              <a:latin typeface="Times New Roman" panose="02020603050405020304" pitchFamily="18" charset="0"/>
              <a:cs typeface="Times New Roman" panose="02020603050405020304" pitchFamily="18" charset="0"/>
            </a:rPr>
            <a:t>II. </a:t>
          </a:r>
          <a:r>
            <a:rPr lang="en-US" err="1">
              <a:latin typeface="Times New Roman" panose="02020603050405020304" pitchFamily="18" charset="0"/>
              <a:cs typeface="Times New Roman" panose="02020603050405020304" pitchFamily="18" charset="0"/>
            </a:rPr>
            <a:t>Kỹ</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thuật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hồi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quy</a:t>
          </a:r>
          <a:r>
            <a:rPr lang="en-US">
              <a:latin typeface="Times New Roman" panose="02020603050405020304" pitchFamily="18" charset="0"/>
              <a:cs typeface="Times New Roman" panose="02020603050405020304" pitchFamily="18" charset="0"/>
            </a:rPr>
            <a:t> phi </a:t>
          </a:r>
          <a:r>
            <a:rPr lang="en-US" err="1">
              <a:latin typeface="Times New Roman" panose="02020603050405020304" pitchFamily="18" charset="0"/>
              <a:cs typeface="Times New Roman" panose="02020603050405020304" pitchFamily="18" charset="0"/>
            </a:rPr>
            <a:t>tuyến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tính</a:t>
          </a:r>
          <a:endParaRPr lang="en-US">
            <a:latin typeface="Times New Roman" panose="02020603050405020304" pitchFamily="18" charset="0"/>
            <a:cs typeface="Times New Roman" panose="02020603050405020304" pitchFamily="18" charset="0"/>
          </a:endParaRPr>
        </a:p>
      </dgm:t>
    </dgm:pt>
    <dgm:pt modelId="{935F182A-CCB4-4AA5-BAAA-EECAC50B976A}" type="parTrans" cxnId="{56EDCA12-9B7F-4EAC-9DD3-DB334D5CEEB6}">
      <dgm:prSet/>
      <dgm:spPr/>
      <dgm:t>
        <a:bodyPr/>
        <a:lstStyle/>
        <a:p>
          <a:endParaRPr lang="en-US"/>
        </a:p>
      </dgm:t>
    </dgm:pt>
    <dgm:pt modelId="{2A5FB229-3526-4A95-BB62-458F9C050292}" type="sibTrans" cxnId="{56EDCA12-9B7F-4EAC-9DD3-DB334D5CEEB6}">
      <dgm:prSet/>
      <dgm:spPr/>
      <dgm:t>
        <a:bodyPr/>
        <a:lstStyle/>
        <a:p>
          <a:endParaRPr lang="en-US"/>
        </a:p>
      </dgm:t>
    </dgm:pt>
    <dgm:pt modelId="{2301B658-0227-47F4-9FB6-9DB4A7329A12}" type="pres">
      <dgm:prSet presAssocID="{A26CDA13-2863-44CB-8AB1-3CAC3A3F28F4}" presName="linear" presStyleCnt="0">
        <dgm:presLayoutVars>
          <dgm:dir/>
          <dgm:animLvl val="lvl"/>
          <dgm:resizeHandles val="exact"/>
        </dgm:presLayoutVars>
      </dgm:prSet>
      <dgm:spPr/>
      <dgm:t>
        <a:bodyPr/>
        <a:lstStyle/>
        <a:p>
          <a:endParaRPr lang="en-US"/>
        </a:p>
      </dgm:t>
    </dgm:pt>
    <dgm:pt modelId="{50A27ADD-35D0-486C-90B9-E713FEDC74EB}" type="pres">
      <dgm:prSet presAssocID="{50D53CFC-9036-4835-90D1-83363B49DE31}" presName="parentLin" presStyleCnt="0"/>
      <dgm:spPr/>
    </dgm:pt>
    <dgm:pt modelId="{EF3C92E2-7AAD-4615-987D-8AD26D2410DC}" type="pres">
      <dgm:prSet presAssocID="{50D53CFC-9036-4835-90D1-83363B49DE31}" presName="parentLeftMargin" presStyleLbl="node1" presStyleIdx="0" presStyleCnt="4"/>
      <dgm:spPr/>
      <dgm:t>
        <a:bodyPr/>
        <a:lstStyle/>
        <a:p>
          <a:endParaRPr lang="en-US"/>
        </a:p>
      </dgm:t>
    </dgm:pt>
    <dgm:pt modelId="{C2221E9F-17A9-4B37-B389-A010E06E1749}" type="pres">
      <dgm:prSet presAssocID="{50D53CFC-9036-4835-90D1-83363B49DE31}" presName="parentText" presStyleLbl="node1" presStyleIdx="0" presStyleCnt="4">
        <dgm:presLayoutVars>
          <dgm:chMax val="0"/>
          <dgm:bulletEnabled val="1"/>
        </dgm:presLayoutVars>
      </dgm:prSet>
      <dgm:spPr/>
      <dgm:t>
        <a:bodyPr/>
        <a:lstStyle/>
        <a:p>
          <a:endParaRPr lang="en-US"/>
        </a:p>
      </dgm:t>
    </dgm:pt>
    <dgm:pt modelId="{13925C0C-5318-46DB-AC77-98894925404C}" type="pres">
      <dgm:prSet presAssocID="{50D53CFC-9036-4835-90D1-83363B49DE31}" presName="negativeSpace" presStyleCnt="0"/>
      <dgm:spPr/>
    </dgm:pt>
    <dgm:pt modelId="{DD598C99-6774-46B5-B027-9E4C9D780535}" type="pres">
      <dgm:prSet presAssocID="{50D53CFC-9036-4835-90D1-83363B49DE31}" presName="childText" presStyleLbl="conFgAcc1" presStyleIdx="0" presStyleCnt="4">
        <dgm:presLayoutVars>
          <dgm:bulletEnabled val="1"/>
        </dgm:presLayoutVars>
      </dgm:prSet>
      <dgm:spPr/>
    </dgm:pt>
    <dgm:pt modelId="{2BE8C58D-D994-4C89-A79B-50A4E8DE7720}" type="pres">
      <dgm:prSet presAssocID="{0AD7FF33-9B21-415E-AC65-FBA0B22007F9}" presName="spaceBetweenRectangles" presStyleCnt="0"/>
      <dgm:spPr/>
    </dgm:pt>
    <dgm:pt modelId="{3A6F0CE4-E02E-404A-B0AA-ED7A818D12C4}" type="pres">
      <dgm:prSet presAssocID="{632A6379-FC92-43FF-A689-6D0F84094F69}" presName="parentLin" presStyleCnt="0"/>
      <dgm:spPr/>
    </dgm:pt>
    <dgm:pt modelId="{871AC091-D85A-4BD7-83B9-283E0378C7EE}" type="pres">
      <dgm:prSet presAssocID="{632A6379-FC92-43FF-A689-6D0F84094F69}" presName="parentLeftMargin" presStyleLbl="node1" presStyleIdx="0" presStyleCnt="4"/>
      <dgm:spPr/>
      <dgm:t>
        <a:bodyPr/>
        <a:lstStyle/>
        <a:p>
          <a:endParaRPr lang="en-US"/>
        </a:p>
      </dgm:t>
    </dgm:pt>
    <dgm:pt modelId="{DE48ED82-E2A0-4E68-9EAF-81FB4A14F874}" type="pres">
      <dgm:prSet presAssocID="{632A6379-FC92-43FF-A689-6D0F84094F69}" presName="parentText" presStyleLbl="node1" presStyleIdx="1" presStyleCnt="4">
        <dgm:presLayoutVars>
          <dgm:chMax val="0"/>
          <dgm:bulletEnabled val="1"/>
        </dgm:presLayoutVars>
      </dgm:prSet>
      <dgm:spPr/>
      <dgm:t>
        <a:bodyPr/>
        <a:lstStyle/>
        <a:p>
          <a:endParaRPr lang="en-US"/>
        </a:p>
      </dgm:t>
    </dgm:pt>
    <dgm:pt modelId="{16E0D866-01C3-4515-81FB-F146AAB756A1}" type="pres">
      <dgm:prSet presAssocID="{632A6379-FC92-43FF-A689-6D0F84094F69}" presName="negativeSpace" presStyleCnt="0"/>
      <dgm:spPr/>
    </dgm:pt>
    <dgm:pt modelId="{D420D530-6F78-453E-8E89-27DE2C147B36}" type="pres">
      <dgm:prSet presAssocID="{632A6379-FC92-43FF-A689-6D0F84094F69}" presName="childText" presStyleLbl="conFgAcc1" presStyleIdx="1" presStyleCnt="4">
        <dgm:presLayoutVars>
          <dgm:bulletEnabled val="1"/>
        </dgm:presLayoutVars>
      </dgm:prSet>
      <dgm:spPr/>
    </dgm:pt>
    <dgm:pt modelId="{E73AB1F7-A99E-4F93-A656-68AF7A71731A}" type="pres">
      <dgm:prSet presAssocID="{2A5FB229-3526-4A95-BB62-458F9C050292}" presName="spaceBetweenRectangles" presStyleCnt="0"/>
      <dgm:spPr/>
    </dgm:pt>
    <dgm:pt modelId="{12E1B55F-DFC2-4CC6-B14F-664D7509007E}" type="pres">
      <dgm:prSet presAssocID="{83A496C7-F447-48FE-B715-9ACD447F158E}" presName="parentLin" presStyleCnt="0"/>
      <dgm:spPr/>
    </dgm:pt>
    <dgm:pt modelId="{0BCB96A0-7B05-4F4D-8B6C-3B440FC07BF9}" type="pres">
      <dgm:prSet presAssocID="{83A496C7-F447-48FE-B715-9ACD447F158E}" presName="parentLeftMargin" presStyleLbl="node1" presStyleIdx="1" presStyleCnt="4"/>
      <dgm:spPr/>
      <dgm:t>
        <a:bodyPr/>
        <a:lstStyle/>
        <a:p>
          <a:endParaRPr lang="en-US"/>
        </a:p>
      </dgm:t>
    </dgm:pt>
    <dgm:pt modelId="{8AFBC741-E617-4F9B-86C0-00476C3953CD}" type="pres">
      <dgm:prSet presAssocID="{83A496C7-F447-48FE-B715-9ACD447F158E}" presName="parentText" presStyleLbl="node1" presStyleIdx="2" presStyleCnt="4">
        <dgm:presLayoutVars>
          <dgm:chMax val="0"/>
          <dgm:bulletEnabled val="1"/>
        </dgm:presLayoutVars>
      </dgm:prSet>
      <dgm:spPr/>
      <dgm:t>
        <a:bodyPr/>
        <a:lstStyle/>
        <a:p>
          <a:endParaRPr lang="en-US"/>
        </a:p>
      </dgm:t>
    </dgm:pt>
    <dgm:pt modelId="{9301FA0C-2DB6-4C7D-9120-F3D667C00C2F}" type="pres">
      <dgm:prSet presAssocID="{83A496C7-F447-48FE-B715-9ACD447F158E}" presName="negativeSpace" presStyleCnt="0"/>
      <dgm:spPr/>
    </dgm:pt>
    <dgm:pt modelId="{394B4B0F-F708-406F-8489-6925521364D4}" type="pres">
      <dgm:prSet presAssocID="{83A496C7-F447-48FE-B715-9ACD447F158E}" presName="childText" presStyleLbl="conFgAcc1" presStyleIdx="2" presStyleCnt="4">
        <dgm:presLayoutVars>
          <dgm:bulletEnabled val="1"/>
        </dgm:presLayoutVars>
      </dgm:prSet>
      <dgm:spPr/>
    </dgm:pt>
    <dgm:pt modelId="{7B311ADE-1094-4D0E-98F2-5646C07B5347}" type="pres">
      <dgm:prSet presAssocID="{F003B47C-1DD1-49EF-965C-01FC0F175681}" presName="spaceBetweenRectangles" presStyleCnt="0"/>
      <dgm:spPr/>
    </dgm:pt>
    <dgm:pt modelId="{B079CC3B-A8F7-4F9C-94EE-0E0351CA0262}" type="pres">
      <dgm:prSet presAssocID="{D846FFCE-0803-430D-9E3E-C564518AE75D}" presName="parentLin" presStyleCnt="0"/>
      <dgm:spPr/>
    </dgm:pt>
    <dgm:pt modelId="{DBE17172-BEA5-49AC-ACEE-C903AC172326}" type="pres">
      <dgm:prSet presAssocID="{D846FFCE-0803-430D-9E3E-C564518AE75D}" presName="parentLeftMargin" presStyleLbl="node1" presStyleIdx="2" presStyleCnt="4"/>
      <dgm:spPr/>
      <dgm:t>
        <a:bodyPr/>
        <a:lstStyle/>
        <a:p>
          <a:endParaRPr lang="en-US"/>
        </a:p>
      </dgm:t>
    </dgm:pt>
    <dgm:pt modelId="{E8D28026-36E7-4162-9090-944462E92B28}" type="pres">
      <dgm:prSet presAssocID="{D846FFCE-0803-430D-9E3E-C564518AE75D}" presName="parentText" presStyleLbl="node1" presStyleIdx="3" presStyleCnt="4">
        <dgm:presLayoutVars>
          <dgm:chMax val="0"/>
          <dgm:bulletEnabled val="1"/>
        </dgm:presLayoutVars>
      </dgm:prSet>
      <dgm:spPr/>
      <dgm:t>
        <a:bodyPr/>
        <a:lstStyle/>
        <a:p>
          <a:endParaRPr lang="en-US"/>
        </a:p>
      </dgm:t>
    </dgm:pt>
    <dgm:pt modelId="{02E17347-8F39-48B7-B90E-73D25D8E7E36}" type="pres">
      <dgm:prSet presAssocID="{D846FFCE-0803-430D-9E3E-C564518AE75D}" presName="negativeSpace" presStyleCnt="0"/>
      <dgm:spPr/>
    </dgm:pt>
    <dgm:pt modelId="{E1A3E933-1739-47B2-8221-09F160B19F19}" type="pres">
      <dgm:prSet presAssocID="{D846FFCE-0803-430D-9E3E-C564518AE75D}" presName="childText" presStyleLbl="conFgAcc1" presStyleIdx="3" presStyleCnt="4">
        <dgm:presLayoutVars>
          <dgm:bulletEnabled val="1"/>
        </dgm:presLayoutVars>
      </dgm:prSet>
      <dgm:spPr/>
    </dgm:pt>
  </dgm:ptLst>
  <dgm:cxnLst>
    <dgm:cxn modelId="{973BC7A7-2B08-4625-920F-BD4FE39F6228}" type="presOf" srcId="{83A496C7-F447-48FE-B715-9ACD447F158E}" destId="{8AFBC741-E617-4F9B-86C0-00476C3953CD}" srcOrd="1" destOrd="0" presId="urn:microsoft.com/office/officeart/2005/8/layout/list1"/>
    <dgm:cxn modelId="{E4B91306-35A4-4DB5-A57E-058F4E8C2A07}" srcId="{A26CDA13-2863-44CB-8AB1-3CAC3A3F28F4}" destId="{D846FFCE-0803-430D-9E3E-C564518AE75D}" srcOrd="3" destOrd="0" parTransId="{6C52EE38-47E8-4D1F-9EA0-B928BAA7AF15}" sibTransId="{8E7E1E8D-7D1E-482A-A8ED-451C4900C58F}"/>
    <dgm:cxn modelId="{1013A01E-92A8-4EBB-997A-F728A33038C6}" srcId="{A26CDA13-2863-44CB-8AB1-3CAC3A3F28F4}" destId="{83A496C7-F447-48FE-B715-9ACD447F158E}" srcOrd="2" destOrd="0" parTransId="{0138E082-E7CA-43D8-86A8-9878738B7532}" sibTransId="{F003B47C-1DD1-49EF-965C-01FC0F175681}"/>
    <dgm:cxn modelId="{56EDCA12-9B7F-4EAC-9DD3-DB334D5CEEB6}" srcId="{A26CDA13-2863-44CB-8AB1-3CAC3A3F28F4}" destId="{632A6379-FC92-43FF-A689-6D0F84094F69}" srcOrd="1" destOrd="0" parTransId="{935F182A-CCB4-4AA5-BAAA-EECAC50B976A}" sibTransId="{2A5FB229-3526-4A95-BB62-458F9C050292}"/>
    <dgm:cxn modelId="{654C61E6-3868-4EAD-98D9-07234BA28869}" type="presOf" srcId="{50D53CFC-9036-4835-90D1-83363B49DE31}" destId="{C2221E9F-17A9-4B37-B389-A010E06E1749}" srcOrd="1" destOrd="0" presId="urn:microsoft.com/office/officeart/2005/8/layout/list1"/>
    <dgm:cxn modelId="{5955F661-7A25-4F08-AB1F-8CFF7920C72C}" type="presOf" srcId="{83A496C7-F447-48FE-B715-9ACD447F158E}" destId="{0BCB96A0-7B05-4F4D-8B6C-3B440FC07BF9}" srcOrd="0" destOrd="0" presId="urn:microsoft.com/office/officeart/2005/8/layout/list1"/>
    <dgm:cxn modelId="{DC409DF3-D178-4B33-920C-68C9B96F4C6A}" type="presOf" srcId="{632A6379-FC92-43FF-A689-6D0F84094F69}" destId="{DE48ED82-E2A0-4E68-9EAF-81FB4A14F874}" srcOrd="1" destOrd="0" presId="urn:microsoft.com/office/officeart/2005/8/layout/list1"/>
    <dgm:cxn modelId="{5BDA1A62-8C6F-4519-BFCC-7FC4D8A4F7A1}" type="presOf" srcId="{D846FFCE-0803-430D-9E3E-C564518AE75D}" destId="{E8D28026-36E7-4162-9090-944462E92B28}" srcOrd="1" destOrd="0" presId="urn:microsoft.com/office/officeart/2005/8/layout/list1"/>
    <dgm:cxn modelId="{87DE679F-7A06-4B0E-8F1B-A29753A2EE28}" type="presOf" srcId="{632A6379-FC92-43FF-A689-6D0F84094F69}" destId="{871AC091-D85A-4BD7-83B9-283E0378C7EE}" srcOrd="0" destOrd="0" presId="urn:microsoft.com/office/officeart/2005/8/layout/list1"/>
    <dgm:cxn modelId="{69A69E8A-65E8-4F51-8635-DCE3A5FF829D}" srcId="{A26CDA13-2863-44CB-8AB1-3CAC3A3F28F4}" destId="{50D53CFC-9036-4835-90D1-83363B49DE31}" srcOrd="0" destOrd="0" parTransId="{FDD1ABCC-B36E-4FB2-BDFE-61903932DDE1}" sibTransId="{0AD7FF33-9B21-415E-AC65-FBA0B22007F9}"/>
    <dgm:cxn modelId="{1ABFE4C0-B6D4-4F19-A967-D07C7586249F}" type="presOf" srcId="{D846FFCE-0803-430D-9E3E-C564518AE75D}" destId="{DBE17172-BEA5-49AC-ACEE-C903AC172326}" srcOrd="0" destOrd="0" presId="urn:microsoft.com/office/officeart/2005/8/layout/list1"/>
    <dgm:cxn modelId="{0BF2D3DF-A866-4391-A986-70A814641DDC}" type="presOf" srcId="{A26CDA13-2863-44CB-8AB1-3CAC3A3F28F4}" destId="{2301B658-0227-47F4-9FB6-9DB4A7329A12}" srcOrd="0" destOrd="0" presId="urn:microsoft.com/office/officeart/2005/8/layout/list1"/>
    <dgm:cxn modelId="{5336A4A8-D36A-4C8C-8050-A13E46BE54F8}" type="presOf" srcId="{50D53CFC-9036-4835-90D1-83363B49DE31}" destId="{EF3C92E2-7AAD-4615-987D-8AD26D2410DC}" srcOrd="0" destOrd="0" presId="urn:microsoft.com/office/officeart/2005/8/layout/list1"/>
    <dgm:cxn modelId="{5015D3DF-50DE-4586-9669-CC55C6C52B8B}" type="presParOf" srcId="{2301B658-0227-47F4-9FB6-9DB4A7329A12}" destId="{50A27ADD-35D0-486C-90B9-E713FEDC74EB}" srcOrd="0" destOrd="0" presId="urn:microsoft.com/office/officeart/2005/8/layout/list1"/>
    <dgm:cxn modelId="{3D11E230-FDB0-490D-8DA4-3E2363F067A3}" type="presParOf" srcId="{50A27ADD-35D0-486C-90B9-E713FEDC74EB}" destId="{EF3C92E2-7AAD-4615-987D-8AD26D2410DC}" srcOrd="0" destOrd="0" presId="urn:microsoft.com/office/officeart/2005/8/layout/list1"/>
    <dgm:cxn modelId="{E67C4D69-5618-47A3-B345-B5BA1194B900}" type="presParOf" srcId="{50A27ADD-35D0-486C-90B9-E713FEDC74EB}" destId="{C2221E9F-17A9-4B37-B389-A010E06E1749}" srcOrd="1" destOrd="0" presId="urn:microsoft.com/office/officeart/2005/8/layout/list1"/>
    <dgm:cxn modelId="{CE936DB7-6E1B-41F3-AE05-0403F7BA10F6}" type="presParOf" srcId="{2301B658-0227-47F4-9FB6-9DB4A7329A12}" destId="{13925C0C-5318-46DB-AC77-98894925404C}" srcOrd="1" destOrd="0" presId="urn:microsoft.com/office/officeart/2005/8/layout/list1"/>
    <dgm:cxn modelId="{FDABC440-3D50-41A6-B976-AED2CA59055B}" type="presParOf" srcId="{2301B658-0227-47F4-9FB6-9DB4A7329A12}" destId="{DD598C99-6774-46B5-B027-9E4C9D780535}" srcOrd="2" destOrd="0" presId="urn:microsoft.com/office/officeart/2005/8/layout/list1"/>
    <dgm:cxn modelId="{1C030A11-B6E2-4820-96C3-CFE84045A0C9}" type="presParOf" srcId="{2301B658-0227-47F4-9FB6-9DB4A7329A12}" destId="{2BE8C58D-D994-4C89-A79B-50A4E8DE7720}" srcOrd="3" destOrd="0" presId="urn:microsoft.com/office/officeart/2005/8/layout/list1"/>
    <dgm:cxn modelId="{A729E7B1-4216-4078-89F2-CF154CF2414D}" type="presParOf" srcId="{2301B658-0227-47F4-9FB6-9DB4A7329A12}" destId="{3A6F0CE4-E02E-404A-B0AA-ED7A818D12C4}" srcOrd="4" destOrd="0" presId="urn:microsoft.com/office/officeart/2005/8/layout/list1"/>
    <dgm:cxn modelId="{52A37429-F3BA-48D8-853F-CC93FD85A028}" type="presParOf" srcId="{3A6F0CE4-E02E-404A-B0AA-ED7A818D12C4}" destId="{871AC091-D85A-4BD7-83B9-283E0378C7EE}" srcOrd="0" destOrd="0" presId="urn:microsoft.com/office/officeart/2005/8/layout/list1"/>
    <dgm:cxn modelId="{1239E3CF-5D55-4F1B-A85C-9BB4C968CED1}" type="presParOf" srcId="{3A6F0CE4-E02E-404A-B0AA-ED7A818D12C4}" destId="{DE48ED82-E2A0-4E68-9EAF-81FB4A14F874}" srcOrd="1" destOrd="0" presId="urn:microsoft.com/office/officeart/2005/8/layout/list1"/>
    <dgm:cxn modelId="{04056F83-8131-4C2B-9DDC-DB087EFE5289}" type="presParOf" srcId="{2301B658-0227-47F4-9FB6-9DB4A7329A12}" destId="{16E0D866-01C3-4515-81FB-F146AAB756A1}" srcOrd="5" destOrd="0" presId="urn:microsoft.com/office/officeart/2005/8/layout/list1"/>
    <dgm:cxn modelId="{6086A549-8B76-4A1D-B4D3-045170F94C8C}" type="presParOf" srcId="{2301B658-0227-47F4-9FB6-9DB4A7329A12}" destId="{D420D530-6F78-453E-8E89-27DE2C147B36}" srcOrd="6" destOrd="0" presId="urn:microsoft.com/office/officeart/2005/8/layout/list1"/>
    <dgm:cxn modelId="{8334701C-48CE-419B-AB6B-31CBC8E8195B}" type="presParOf" srcId="{2301B658-0227-47F4-9FB6-9DB4A7329A12}" destId="{E73AB1F7-A99E-4F93-A656-68AF7A71731A}" srcOrd="7" destOrd="0" presId="urn:microsoft.com/office/officeart/2005/8/layout/list1"/>
    <dgm:cxn modelId="{22C3203E-DC9A-4538-922E-9DF39DC9AF45}" type="presParOf" srcId="{2301B658-0227-47F4-9FB6-9DB4A7329A12}" destId="{12E1B55F-DFC2-4CC6-B14F-664D7509007E}" srcOrd="8" destOrd="0" presId="urn:microsoft.com/office/officeart/2005/8/layout/list1"/>
    <dgm:cxn modelId="{BEF28429-EB97-412F-9CC4-40BAA9489DBD}" type="presParOf" srcId="{12E1B55F-DFC2-4CC6-B14F-664D7509007E}" destId="{0BCB96A0-7B05-4F4D-8B6C-3B440FC07BF9}" srcOrd="0" destOrd="0" presId="urn:microsoft.com/office/officeart/2005/8/layout/list1"/>
    <dgm:cxn modelId="{7B396C33-E614-4677-BFF6-22C4456A507A}" type="presParOf" srcId="{12E1B55F-DFC2-4CC6-B14F-664D7509007E}" destId="{8AFBC741-E617-4F9B-86C0-00476C3953CD}" srcOrd="1" destOrd="0" presId="urn:microsoft.com/office/officeart/2005/8/layout/list1"/>
    <dgm:cxn modelId="{7DCD04FB-61B0-40D8-8D84-E49317BE5CB4}" type="presParOf" srcId="{2301B658-0227-47F4-9FB6-9DB4A7329A12}" destId="{9301FA0C-2DB6-4C7D-9120-F3D667C00C2F}" srcOrd="9" destOrd="0" presId="urn:microsoft.com/office/officeart/2005/8/layout/list1"/>
    <dgm:cxn modelId="{9708894F-D6A1-4C9F-9BF5-180F2170293E}" type="presParOf" srcId="{2301B658-0227-47F4-9FB6-9DB4A7329A12}" destId="{394B4B0F-F708-406F-8489-6925521364D4}" srcOrd="10" destOrd="0" presId="urn:microsoft.com/office/officeart/2005/8/layout/list1"/>
    <dgm:cxn modelId="{0B8BBB0F-040D-44EE-B180-EFDF0320CE33}" type="presParOf" srcId="{2301B658-0227-47F4-9FB6-9DB4A7329A12}" destId="{7B311ADE-1094-4D0E-98F2-5646C07B5347}" srcOrd="11" destOrd="0" presId="urn:microsoft.com/office/officeart/2005/8/layout/list1"/>
    <dgm:cxn modelId="{9C3A6AB2-54D6-413B-9A59-A2794AF1AD1D}" type="presParOf" srcId="{2301B658-0227-47F4-9FB6-9DB4A7329A12}" destId="{B079CC3B-A8F7-4F9C-94EE-0E0351CA0262}" srcOrd="12" destOrd="0" presId="urn:microsoft.com/office/officeart/2005/8/layout/list1"/>
    <dgm:cxn modelId="{59A0B9F0-F234-45A4-873E-B3530135B918}" type="presParOf" srcId="{B079CC3B-A8F7-4F9C-94EE-0E0351CA0262}" destId="{DBE17172-BEA5-49AC-ACEE-C903AC172326}" srcOrd="0" destOrd="0" presId="urn:microsoft.com/office/officeart/2005/8/layout/list1"/>
    <dgm:cxn modelId="{9BE3611D-C815-4F0D-84EA-AC4E25D843AD}" type="presParOf" srcId="{B079CC3B-A8F7-4F9C-94EE-0E0351CA0262}" destId="{E8D28026-36E7-4162-9090-944462E92B28}" srcOrd="1" destOrd="0" presId="urn:microsoft.com/office/officeart/2005/8/layout/list1"/>
    <dgm:cxn modelId="{F90A47C4-E8DB-49DA-9EE2-8C3B39205211}" type="presParOf" srcId="{2301B658-0227-47F4-9FB6-9DB4A7329A12}" destId="{02E17347-8F39-48B7-B90E-73D25D8E7E36}" srcOrd="13" destOrd="0" presId="urn:microsoft.com/office/officeart/2005/8/layout/list1"/>
    <dgm:cxn modelId="{63E5BEB0-74EE-4709-80BF-B7B92D995CA5}" type="presParOf" srcId="{2301B658-0227-47F4-9FB6-9DB4A7329A12}" destId="{E1A3E933-1739-47B2-8221-09F160B19F19}"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598C99-6774-46B5-B027-9E4C9D780535}">
      <dsp:nvSpPr>
        <dsp:cNvPr id="0" name=""/>
        <dsp:cNvSpPr/>
      </dsp:nvSpPr>
      <dsp:spPr>
        <a:xfrm>
          <a:off x="0" y="428468"/>
          <a:ext cx="10847363" cy="705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221E9F-17A9-4B37-B389-A010E06E1749}">
      <dsp:nvSpPr>
        <dsp:cNvPr id="0" name=""/>
        <dsp:cNvSpPr/>
      </dsp:nvSpPr>
      <dsp:spPr>
        <a:xfrm>
          <a:off x="542368" y="15188"/>
          <a:ext cx="7593154" cy="8265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003" tIns="0" rIns="287003" bIns="0" numCol="1" spcCol="1270" anchor="ctr" anchorCtr="0">
          <a:noAutofit/>
        </a:bodyPr>
        <a:lstStyle/>
        <a:p>
          <a:pPr lvl="0" algn="l" defTabSz="1244600">
            <a:lnSpc>
              <a:spcPct val="90000"/>
            </a:lnSpc>
            <a:spcBef>
              <a:spcPct val="0"/>
            </a:spcBef>
            <a:spcAft>
              <a:spcPct val="35000"/>
            </a:spcAft>
          </a:pPr>
          <a:r>
            <a:rPr lang="en-US" sz="2800" kern="1200" dirty="0">
              <a:latin typeface="Times New Roman" panose="02020603050405020304" pitchFamily="18" charset="0"/>
              <a:cs typeface="Times New Roman" panose="02020603050405020304" pitchFamily="18" charset="0"/>
            </a:rPr>
            <a:t>I. </a:t>
          </a:r>
          <a:r>
            <a:rPr lang="en-US" sz="2800" kern="1200" dirty="0" err="1">
              <a:latin typeface="Times New Roman" panose="02020603050405020304" pitchFamily="18" charset="0"/>
              <a:cs typeface="Times New Roman" panose="02020603050405020304" pitchFamily="18" charset="0"/>
            </a:rPr>
            <a:t>Kỹ</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thuật</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hồi</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quy</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tuyến</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tính</a:t>
          </a:r>
          <a:endParaRPr lang="en-US" sz="2800" kern="1200" dirty="0">
            <a:latin typeface="Times New Roman" panose="02020603050405020304" pitchFamily="18" charset="0"/>
            <a:cs typeface="Times New Roman" panose="02020603050405020304" pitchFamily="18" charset="0"/>
          </a:endParaRPr>
        </a:p>
      </dsp:txBody>
      <dsp:txXfrm>
        <a:off x="582717" y="55537"/>
        <a:ext cx="7512456" cy="745862"/>
      </dsp:txXfrm>
    </dsp:sp>
    <dsp:sp modelId="{D420D530-6F78-453E-8E89-27DE2C147B36}">
      <dsp:nvSpPr>
        <dsp:cNvPr id="0" name=""/>
        <dsp:cNvSpPr/>
      </dsp:nvSpPr>
      <dsp:spPr>
        <a:xfrm>
          <a:off x="0" y="1698548"/>
          <a:ext cx="10847363" cy="705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48ED82-E2A0-4E68-9EAF-81FB4A14F874}">
      <dsp:nvSpPr>
        <dsp:cNvPr id="0" name=""/>
        <dsp:cNvSpPr/>
      </dsp:nvSpPr>
      <dsp:spPr>
        <a:xfrm>
          <a:off x="542368" y="1285268"/>
          <a:ext cx="7593154" cy="8265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003" tIns="0" rIns="287003" bIns="0" numCol="1" spcCol="1270" anchor="ctr" anchorCtr="0">
          <a:noAutofit/>
        </a:bodyPr>
        <a:lstStyle/>
        <a:p>
          <a:pPr lvl="0" algn="l" defTabSz="1244600">
            <a:lnSpc>
              <a:spcPct val="90000"/>
            </a:lnSpc>
            <a:spcBef>
              <a:spcPct val="0"/>
            </a:spcBef>
            <a:spcAft>
              <a:spcPct val="35000"/>
            </a:spcAft>
          </a:pPr>
          <a:r>
            <a:rPr lang="en-US" sz="2800" kern="1200">
              <a:latin typeface="Times New Roman" panose="02020603050405020304" pitchFamily="18" charset="0"/>
              <a:cs typeface="Times New Roman" panose="02020603050405020304" pitchFamily="18" charset="0"/>
            </a:rPr>
            <a:t>II. </a:t>
          </a:r>
          <a:r>
            <a:rPr lang="en-US" sz="2800" kern="1200" err="1">
              <a:latin typeface="Times New Roman" panose="02020603050405020304" pitchFamily="18" charset="0"/>
              <a:cs typeface="Times New Roman" panose="02020603050405020304" pitchFamily="18" charset="0"/>
            </a:rPr>
            <a:t>Kỹ</a:t>
          </a:r>
          <a:r>
            <a:rPr lang="en-US" sz="2800" kern="1200">
              <a:latin typeface="Times New Roman" panose="02020603050405020304" pitchFamily="18" charset="0"/>
              <a:cs typeface="Times New Roman" panose="02020603050405020304" pitchFamily="18" charset="0"/>
            </a:rPr>
            <a:t> </a:t>
          </a:r>
          <a:r>
            <a:rPr lang="en-US" sz="2800" kern="1200" err="1">
              <a:latin typeface="Times New Roman" panose="02020603050405020304" pitchFamily="18" charset="0"/>
              <a:cs typeface="Times New Roman" panose="02020603050405020304" pitchFamily="18" charset="0"/>
            </a:rPr>
            <a:t>thuật</a:t>
          </a:r>
          <a:r>
            <a:rPr lang="en-US" sz="2800" kern="1200">
              <a:latin typeface="Times New Roman" panose="02020603050405020304" pitchFamily="18" charset="0"/>
              <a:cs typeface="Times New Roman" panose="02020603050405020304" pitchFamily="18" charset="0"/>
            </a:rPr>
            <a:t> </a:t>
          </a:r>
          <a:r>
            <a:rPr lang="en-US" sz="2800" kern="1200" err="1">
              <a:latin typeface="Times New Roman" panose="02020603050405020304" pitchFamily="18" charset="0"/>
              <a:cs typeface="Times New Roman" panose="02020603050405020304" pitchFamily="18" charset="0"/>
            </a:rPr>
            <a:t>hồi</a:t>
          </a:r>
          <a:r>
            <a:rPr lang="en-US" sz="2800" kern="1200">
              <a:latin typeface="Times New Roman" panose="02020603050405020304" pitchFamily="18" charset="0"/>
              <a:cs typeface="Times New Roman" panose="02020603050405020304" pitchFamily="18" charset="0"/>
            </a:rPr>
            <a:t> </a:t>
          </a:r>
          <a:r>
            <a:rPr lang="en-US" sz="2800" kern="1200" err="1">
              <a:latin typeface="Times New Roman" panose="02020603050405020304" pitchFamily="18" charset="0"/>
              <a:cs typeface="Times New Roman" panose="02020603050405020304" pitchFamily="18" charset="0"/>
            </a:rPr>
            <a:t>quy</a:t>
          </a:r>
          <a:r>
            <a:rPr lang="en-US" sz="2800" kern="1200">
              <a:latin typeface="Times New Roman" panose="02020603050405020304" pitchFamily="18" charset="0"/>
              <a:cs typeface="Times New Roman" panose="02020603050405020304" pitchFamily="18" charset="0"/>
            </a:rPr>
            <a:t> phi </a:t>
          </a:r>
          <a:r>
            <a:rPr lang="en-US" sz="2800" kern="1200" err="1">
              <a:latin typeface="Times New Roman" panose="02020603050405020304" pitchFamily="18" charset="0"/>
              <a:cs typeface="Times New Roman" panose="02020603050405020304" pitchFamily="18" charset="0"/>
            </a:rPr>
            <a:t>tuyến</a:t>
          </a:r>
          <a:r>
            <a:rPr lang="en-US" sz="2800" kern="1200">
              <a:latin typeface="Times New Roman" panose="02020603050405020304" pitchFamily="18" charset="0"/>
              <a:cs typeface="Times New Roman" panose="02020603050405020304" pitchFamily="18" charset="0"/>
            </a:rPr>
            <a:t> </a:t>
          </a:r>
          <a:r>
            <a:rPr lang="en-US" sz="2800" kern="1200" err="1">
              <a:latin typeface="Times New Roman" panose="02020603050405020304" pitchFamily="18" charset="0"/>
              <a:cs typeface="Times New Roman" panose="02020603050405020304" pitchFamily="18" charset="0"/>
            </a:rPr>
            <a:t>tính</a:t>
          </a:r>
          <a:endParaRPr lang="en-US" sz="2800" kern="1200">
            <a:latin typeface="Times New Roman" panose="02020603050405020304" pitchFamily="18" charset="0"/>
            <a:cs typeface="Times New Roman" panose="02020603050405020304" pitchFamily="18" charset="0"/>
          </a:endParaRPr>
        </a:p>
      </dsp:txBody>
      <dsp:txXfrm>
        <a:off x="582717" y="1325617"/>
        <a:ext cx="7512456" cy="745862"/>
      </dsp:txXfrm>
    </dsp:sp>
    <dsp:sp modelId="{394B4B0F-F708-406F-8489-6925521364D4}">
      <dsp:nvSpPr>
        <dsp:cNvPr id="0" name=""/>
        <dsp:cNvSpPr/>
      </dsp:nvSpPr>
      <dsp:spPr>
        <a:xfrm>
          <a:off x="0" y="2968628"/>
          <a:ext cx="10847363" cy="705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FBC741-E617-4F9B-86C0-00476C3953CD}">
      <dsp:nvSpPr>
        <dsp:cNvPr id="0" name=""/>
        <dsp:cNvSpPr/>
      </dsp:nvSpPr>
      <dsp:spPr>
        <a:xfrm>
          <a:off x="542368" y="2555348"/>
          <a:ext cx="7593154" cy="8265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003" tIns="0" rIns="287003" bIns="0" numCol="1" spcCol="1270" anchor="ctr" anchorCtr="0">
          <a:noAutofit/>
        </a:bodyPr>
        <a:lstStyle/>
        <a:p>
          <a:pPr lvl="0" algn="l" defTabSz="1244600">
            <a:lnSpc>
              <a:spcPct val="90000"/>
            </a:lnSpc>
            <a:spcBef>
              <a:spcPct val="0"/>
            </a:spcBef>
            <a:spcAft>
              <a:spcPct val="35000"/>
            </a:spcAft>
          </a:pPr>
          <a:r>
            <a:rPr lang="en-US" sz="2800" kern="1200">
              <a:latin typeface="Times New Roman" panose="02020603050405020304" pitchFamily="18" charset="0"/>
              <a:cs typeface="Times New Roman" panose="02020603050405020304" pitchFamily="18" charset="0"/>
            </a:rPr>
            <a:t>III. </a:t>
          </a:r>
          <a:r>
            <a:rPr lang="en-US" sz="2800" kern="1200" err="1">
              <a:latin typeface="Times New Roman" panose="02020603050405020304" pitchFamily="18" charset="0"/>
              <a:cs typeface="Times New Roman" panose="02020603050405020304" pitchFamily="18" charset="0"/>
            </a:rPr>
            <a:t>Cách</a:t>
          </a:r>
          <a:r>
            <a:rPr lang="en-US" sz="2800" kern="1200">
              <a:latin typeface="Times New Roman" panose="02020603050405020304" pitchFamily="18" charset="0"/>
              <a:cs typeface="Times New Roman" panose="02020603050405020304" pitchFamily="18" charset="0"/>
            </a:rPr>
            <a:t> </a:t>
          </a:r>
          <a:r>
            <a:rPr lang="en-US" sz="2800" kern="1200" err="1">
              <a:latin typeface="Times New Roman" panose="02020603050405020304" pitchFamily="18" charset="0"/>
              <a:cs typeface="Times New Roman" panose="02020603050405020304" pitchFamily="18" charset="0"/>
            </a:rPr>
            <a:t>tính</a:t>
          </a:r>
          <a:r>
            <a:rPr lang="en-US" sz="2800" kern="1200">
              <a:latin typeface="Times New Roman" panose="02020603050405020304" pitchFamily="18" charset="0"/>
              <a:cs typeface="Times New Roman" panose="02020603050405020304" pitchFamily="18" charset="0"/>
            </a:rPr>
            <a:t> </a:t>
          </a:r>
          <a:r>
            <a:rPr lang="en-US" sz="2800" kern="1200" err="1">
              <a:latin typeface="Times New Roman" panose="02020603050405020304" pitchFamily="18" charset="0"/>
              <a:cs typeface="Times New Roman" panose="02020603050405020304" pitchFamily="18" charset="0"/>
            </a:rPr>
            <a:t>hồi</a:t>
          </a:r>
          <a:r>
            <a:rPr lang="en-US" sz="2800" kern="1200">
              <a:latin typeface="Times New Roman" panose="02020603050405020304" pitchFamily="18" charset="0"/>
              <a:cs typeface="Times New Roman" panose="02020603050405020304" pitchFamily="18" charset="0"/>
            </a:rPr>
            <a:t> </a:t>
          </a:r>
          <a:r>
            <a:rPr lang="en-US" sz="2800" kern="1200" err="1">
              <a:latin typeface="Times New Roman" panose="02020603050405020304" pitchFamily="18" charset="0"/>
              <a:cs typeface="Times New Roman" panose="02020603050405020304" pitchFamily="18" charset="0"/>
            </a:rPr>
            <a:t>quy</a:t>
          </a:r>
          <a:r>
            <a:rPr lang="en-US" sz="2800" kern="1200">
              <a:latin typeface="Times New Roman" panose="02020603050405020304" pitchFamily="18" charset="0"/>
              <a:cs typeface="Times New Roman" panose="02020603050405020304" pitchFamily="18" charset="0"/>
            </a:rPr>
            <a:t> </a:t>
          </a:r>
          <a:r>
            <a:rPr lang="en-US" sz="2800" kern="1200" err="1">
              <a:latin typeface="Times New Roman" panose="02020603050405020304" pitchFamily="18" charset="0"/>
              <a:cs typeface="Times New Roman" panose="02020603050405020304" pitchFamily="18" charset="0"/>
            </a:rPr>
            <a:t>bình</a:t>
          </a:r>
          <a:r>
            <a:rPr lang="en-US" sz="2800" kern="1200">
              <a:latin typeface="Times New Roman" panose="02020603050405020304" pitchFamily="18" charset="0"/>
              <a:cs typeface="Times New Roman" panose="02020603050405020304" pitchFamily="18" charset="0"/>
            </a:rPr>
            <a:t> </a:t>
          </a:r>
          <a:r>
            <a:rPr lang="en-US" sz="2800" kern="1200" err="1">
              <a:latin typeface="Times New Roman" panose="02020603050405020304" pitchFamily="18" charset="0"/>
              <a:cs typeface="Times New Roman" panose="02020603050405020304" pitchFamily="18" charset="0"/>
            </a:rPr>
            <a:t>phương</a:t>
          </a:r>
          <a:r>
            <a:rPr lang="en-US" sz="2800" kern="1200">
              <a:latin typeface="Times New Roman" panose="02020603050405020304" pitchFamily="18" charset="0"/>
              <a:cs typeface="Times New Roman" panose="02020603050405020304" pitchFamily="18" charset="0"/>
            </a:rPr>
            <a:t> </a:t>
          </a:r>
          <a:r>
            <a:rPr lang="en-US" sz="2800" kern="1200" err="1">
              <a:latin typeface="Times New Roman" panose="02020603050405020304" pitchFamily="18" charset="0"/>
              <a:cs typeface="Times New Roman" panose="02020603050405020304" pitchFamily="18" charset="0"/>
            </a:rPr>
            <a:t>tối</a:t>
          </a:r>
          <a:r>
            <a:rPr lang="en-US" sz="2800" kern="1200">
              <a:latin typeface="Times New Roman" panose="02020603050405020304" pitchFamily="18" charset="0"/>
              <a:cs typeface="Times New Roman" panose="02020603050405020304" pitchFamily="18" charset="0"/>
            </a:rPr>
            <a:t> </a:t>
          </a:r>
          <a:r>
            <a:rPr lang="en-US" sz="2800" kern="1200" err="1">
              <a:latin typeface="Times New Roman" panose="02020603050405020304" pitchFamily="18" charset="0"/>
              <a:cs typeface="Times New Roman" panose="02020603050405020304" pitchFamily="18" charset="0"/>
            </a:rPr>
            <a:t>thiểu</a:t>
          </a:r>
          <a:endParaRPr lang="en-US" sz="2800" kern="1200">
            <a:latin typeface="Times New Roman" panose="02020603050405020304" pitchFamily="18" charset="0"/>
            <a:cs typeface="Times New Roman" panose="02020603050405020304" pitchFamily="18" charset="0"/>
          </a:endParaRPr>
        </a:p>
      </dsp:txBody>
      <dsp:txXfrm>
        <a:off x="582717" y="2595697"/>
        <a:ext cx="7512456" cy="745862"/>
      </dsp:txXfrm>
    </dsp:sp>
    <dsp:sp modelId="{E1A3E933-1739-47B2-8221-09F160B19F19}">
      <dsp:nvSpPr>
        <dsp:cNvPr id="0" name=""/>
        <dsp:cNvSpPr/>
      </dsp:nvSpPr>
      <dsp:spPr>
        <a:xfrm>
          <a:off x="0" y="4238708"/>
          <a:ext cx="10847363" cy="705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D28026-36E7-4162-9090-944462E92B28}">
      <dsp:nvSpPr>
        <dsp:cNvPr id="0" name=""/>
        <dsp:cNvSpPr/>
      </dsp:nvSpPr>
      <dsp:spPr>
        <a:xfrm>
          <a:off x="542368" y="3825428"/>
          <a:ext cx="7593154" cy="8265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003" tIns="0" rIns="287003" bIns="0" numCol="1" spcCol="1270" anchor="ctr" anchorCtr="0">
          <a:noAutofit/>
        </a:bodyPr>
        <a:lstStyle/>
        <a:p>
          <a:pPr lvl="0" algn="l" defTabSz="1244600">
            <a:lnSpc>
              <a:spcPct val="90000"/>
            </a:lnSpc>
            <a:spcBef>
              <a:spcPct val="0"/>
            </a:spcBef>
            <a:spcAft>
              <a:spcPct val="35000"/>
            </a:spcAft>
          </a:pPr>
          <a:r>
            <a:rPr lang="en-US" sz="2800" kern="1200">
              <a:latin typeface="Times New Roman" panose="02020603050405020304" pitchFamily="18" charset="0"/>
              <a:cs typeface="Times New Roman" panose="02020603050405020304" pitchFamily="18" charset="0"/>
            </a:rPr>
            <a:t>IV. </a:t>
          </a:r>
          <a:r>
            <a:rPr lang="en-US" sz="2800" kern="1200" err="1">
              <a:latin typeface="Times New Roman" panose="02020603050405020304" pitchFamily="18" charset="0"/>
              <a:cs typeface="Times New Roman" panose="02020603050405020304" pitchFamily="18" charset="0"/>
            </a:rPr>
            <a:t>Ví</a:t>
          </a:r>
          <a:r>
            <a:rPr lang="en-US" sz="2800" kern="1200">
              <a:latin typeface="Times New Roman" panose="02020603050405020304" pitchFamily="18" charset="0"/>
              <a:cs typeface="Times New Roman" panose="02020603050405020304" pitchFamily="18" charset="0"/>
            </a:rPr>
            <a:t> </a:t>
          </a:r>
          <a:r>
            <a:rPr lang="en-US" sz="2800" kern="1200" err="1">
              <a:latin typeface="Times New Roman" panose="02020603050405020304" pitchFamily="18" charset="0"/>
              <a:cs typeface="Times New Roman" panose="02020603050405020304" pitchFamily="18" charset="0"/>
            </a:rPr>
            <a:t>dụ</a:t>
          </a:r>
          <a:r>
            <a:rPr lang="en-US" sz="2800" kern="1200">
              <a:latin typeface="Times New Roman" panose="02020603050405020304" pitchFamily="18" charset="0"/>
              <a:cs typeface="Times New Roman" panose="02020603050405020304" pitchFamily="18" charset="0"/>
            </a:rPr>
            <a:t> </a:t>
          </a:r>
          <a:r>
            <a:rPr lang="en-US" sz="2800" kern="1200" err="1">
              <a:latin typeface="Times New Roman" panose="02020603050405020304" pitchFamily="18" charset="0"/>
              <a:cs typeface="Times New Roman" panose="02020603050405020304" pitchFamily="18" charset="0"/>
            </a:rPr>
            <a:t>về</a:t>
          </a:r>
          <a:r>
            <a:rPr lang="en-US" sz="2800" kern="1200">
              <a:latin typeface="Times New Roman" panose="02020603050405020304" pitchFamily="18" charset="0"/>
              <a:cs typeface="Times New Roman" panose="02020603050405020304" pitchFamily="18" charset="0"/>
            </a:rPr>
            <a:t> </a:t>
          </a:r>
          <a:r>
            <a:rPr lang="en-US" sz="2800" kern="1200" err="1">
              <a:latin typeface="Times New Roman" panose="02020603050405020304" pitchFamily="18" charset="0"/>
              <a:cs typeface="Times New Roman" panose="02020603050405020304" pitchFamily="18" charset="0"/>
            </a:rPr>
            <a:t>giá</a:t>
          </a:r>
          <a:r>
            <a:rPr lang="en-US" sz="2800" kern="1200">
              <a:latin typeface="Times New Roman" panose="02020603050405020304" pitchFamily="18" charset="0"/>
              <a:cs typeface="Times New Roman" panose="02020603050405020304" pitchFamily="18" charset="0"/>
            </a:rPr>
            <a:t> </a:t>
          </a:r>
          <a:r>
            <a:rPr lang="en-US" sz="2800" kern="1200" err="1">
              <a:latin typeface="Times New Roman" panose="02020603050405020304" pitchFamily="18" charset="0"/>
              <a:cs typeface="Times New Roman" panose="02020603050405020304" pitchFamily="18" charset="0"/>
            </a:rPr>
            <a:t>trị</a:t>
          </a:r>
          <a:r>
            <a:rPr lang="en-US" sz="2800" kern="1200">
              <a:latin typeface="Times New Roman" panose="02020603050405020304" pitchFamily="18" charset="0"/>
              <a:cs typeface="Times New Roman" panose="02020603050405020304" pitchFamily="18" charset="0"/>
            </a:rPr>
            <a:t> </a:t>
          </a:r>
          <a:r>
            <a:rPr lang="en-US" sz="2800" kern="1200" err="1">
              <a:latin typeface="Times New Roman" panose="02020603050405020304" pitchFamily="18" charset="0"/>
              <a:cs typeface="Times New Roman" panose="02020603050405020304" pitchFamily="18" charset="0"/>
            </a:rPr>
            <a:t>hồi</a:t>
          </a:r>
          <a:r>
            <a:rPr lang="en-US" sz="2800" kern="1200">
              <a:latin typeface="Times New Roman" panose="02020603050405020304" pitchFamily="18" charset="0"/>
              <a:cs typeface="Times New Roman" panose="02020603050405020304" pitchFamily="18" charset="0"/>
            </a:rPr>
            <a:t> </a:t>
          </a:r>
          <a:r>
            <a:rPr lang="en-US" sz="2800" kern="1200" err="1">
              <a:latin typeface="Times New Roman" panose="02020603050405020304" pitchFamily="18" charset="0"/>
              <a:cs typeface="Times New Roman" panose="02020603050405020304" pitchFamily="18" charset="0"/>
            </a:rPr>
            <a:t>quy</a:t>
          </a:r>
          <a:r>
            <a:rPr lang="en-US" sz="2800" kern="1200">
              <a:latin typeface="Times New Roman" panose="02020603050405020304" pitchFamily="18" charset="0"/>
              <a:cs typeface="Times New Roman" panose="02020603050405020304" pitchFamily="18" charset="0"/>
            </a:rPr>
            <a:t> </a:t>
          </a:r>
          <a:r>
            <a:rPr lang="en-US" sz="2800" kern="1200" err="1">
              <a:latin typeface="Times New Roman" panose="02020603050405020304" pitchFamily="18" charset="0"/>
              <a:cs typeface="Times New Roman" panose="02020603050405020304" pitchFamily="18" charset="0"/>
            </a:rPr>
            <a:t>bình</a:t>
          </a:r>
          <a:r>
            <a:rPr lang="en-US" sz="2800" kern="1200">
              <a:latin typeface="Times New Roman" panose="02020603050405020304" pitchFamily="18" charset="0"/>
              <a:cs typeface="Times New Roman" panose="02020603050405020304" pitchFamily="18" charset="0"/>
            </a:rPr>
            <a:t> </a:t>
          </a:r>
          <a:r>
            <a:rPr lang="en-US" sz="2800" kern="1200" err="1">
              <a:latin typeface="Times New Roman" panose="02020603050405020304" pitchFamily="18" charset="0"/>
              <a:cs typeface="Times New Roman" panose="02020603050405020304" pitchFamily="18" charset="0"/>
            </a:rPr>
            <a:t>phương</a:t>
          </a:r>
          <a:r>
            <a:rPr lang="en-US" sz="2800" kern="1200">
              <a:latin typeface="Times New Roman" panose="02020603050405020304" pitchFamily="18" charset="0"/>
              <a:cs typeface="Times New Roman" panose="02020603050405020304" pitchFamily="18" charset="0"/>
            </a:rPr>
            <a:t> </a:t>
          </a:r>
          <a:r>
            <a:rPr lang="en-US" sz="2800" kern="1200" err="1">
              <a:latin typeface="Times New Roman" panose="02020603050405020304" pitchFamily="18" charset="0"/>
              <a:cs typeface="Times New Roman" panose="02020603050405020304" pitchFamily="18" charset="0"/>
            </a:rPr>
            <a:t>tối</a:t>
          </a:r>
          <a:r>
            <a:rPr lang="en-US" sz="2800" kern="1200">
              <a:latin typeface="Times New Roman" panose="02020603050405020304" pitchFamily="18" charset="0"/>
              <a:cs typeface="Times New Roman" panose="02020603050405020304" pitchFamily="18" charset="0"/>
            </a:rPr>
            <a:t> </a:t>
          </a:r>
          <a:r>
            <a:rPr lang="en-US" sz="2800" kern="1200" err="1">
              <a:latin typeface="Times New Roman" panose="02020603050405020304" pitchFamily="18" charset="0"/>
              <a:cs typeface="Times New Roman" panose="02020603050405020304" pitchFamily="18" charset="0"/>
            </a:rPr>
            <a:t>thiểu</a:t>
          </a:r>
          <a:r>
            <a:rPr lang="en-US" sz="2800" kern="1200">
              <a:latin typeface="Times New Roman" panose="02020603050405020304" pitchFamily="18" charset="0"/>
              <a:cs typeface="Times New Roman" panose="02020603050405020304" pitchFamily="18" charset="0"/>
            </a:rPr>
            <a:t> </a:t>
          </a:r>
          <a:r>
            <a:rPr lang="en-US" sz="2800" kern="1200" err="1">
              <a:latin typeface="Times New Roman" panose="02020603050405020304" pitchFamily="18" charset="0"/>
              <a:cs typeface="Times New Roman" panose="02020603050405020304" pitchFamily="18" charset="0"/>
            </a:rPr>
            <a:t>của</a:t>
          </a:r>
          <a:r>
            <a:rPr lang="en-US" sz="2800" kern="1200">
              <a:latin typeface="Times New Roman" panose="02020603050405020304" pitchFamily="18" charset="0"/>
              <a:cs typeface="Times New Roman" panose="02020603050405020304" pitchFamily="18" charset="0"/>
            </a:rPr>
            <a:t> neural tangent kernel</a:t>
          </a:r>
        </a:p>
      </dsp:txBody>
      <dsp:txXfrm>
        <a:off x="582717" y="3865777"/>
        <a:ext cx="7512456" cy="74586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1535E-CBA1-40C0-9627-8D0590736A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8FF6C2-5F35-40DB-8A76-FAF2830DCE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D1A81D-DD3D-44EB-BC68-FAA5BA4B4284}"/>
              </a:ext>
            </a:extLst>
          </p:cNvPr>
          <p:cNvSpPr>
            <a:spLocks noGrp="1"/>
          </p:cNvSpPr>
          <p:nvPr>
            <p:ph type="dt" sz="half" idx="10"/>
          </p:nvPr>
        </p:nvSpPr>
        <p:spPr/>
        <p:txBody>
          <a:bodyPr/>
          <a:lstStyle/>
          <a:p>
            <a:fld id="{A7936111-9114-445B-A42C-BD19BD2EB8E3}" type="datetimeFigureOut">
              <a:rPr lang="en-US" smtClean="0"/>
              <a:t>10/13/2021</a:t>
            </a:fld>
            <a:endParaRPr lang="en-US"/>
          </a:p>
        </p:txBody>
      </p:sp>
      <p:sp>
        <p:nvSpPr>
          <p:cNvPr id="5" name="Footer Placeholder 4">
            <a:extLst>
              <a:ext uri="{FF2B5EF4-FFF2-40B4-BE49-F238E27FC236}">
                <a16:creationId xmlns:a16="http://schemas.microsoft.com/office/drawing/2014/main" id="{7C31E584-C52B-4E1D-AE31-0AD605F780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6B00C2-CD8A-4054-A25B-B6184CE32CE3}"/>
              </a:ext>
            </a:extLst>
          </p:cNvPr>
          <p:cNvSpPr>
            <a:spLocks noGrp="1"/>
          </p:cNvSpPr>
          <p:nvPr>
            <p:ph type="sldNum" sz="quarter" idx="12"/>
          </p:nvPr>
        </p:nvSpPr>
        <p:spPr/>
        <p:txBody>
          <a:bodyPr/>
          <a:lstStyle/>
          <a:p>
            <a:fld id="{B8188155-DF5D-43E8-8031-96599675C670}" type="slidenum">
              <a:rPr lang="en-US" smtClean="0"/>
              <a:t>‹#›</a:t>
            </a:fld>
            <a:endParaRPr lang="en-US"/>
          </a:p>
        </p:txBody>
      </p:sp>
    </p:spTree>
    <p:extLst>
      <p:ext uri="{BB962C8B-B14F-4D97-AF65-F5344CB8AC3E}">
        <p14:creationId xmlns:p14="http://schemas.microsoft.com/office/powerpoint/2010/main" val="2973948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8A77A-09BD-45D7-8913-4F4A53B9E8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FCC775-0AEA-448B-B5F8-C6AB4164DF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0C0DEF-A91D-419E-AAA1-E74820DFE673}"/>
              </a:ext>
            </a:extLst>
          </p:cNvPr>
          <p:cNvSpPr>
            <a:spLocks noGrp="1"/>
          </p:cNvSpPr>
          <p:nvPr>
            <p:ph type="dt" sz="half" idx="10"/>
          </p:nvPr>
        </p:nvSpPr>
        <p:spPr/>
        <p:txBody>
          <a:bodyPr/>
          <a:lstStyle/>
          <a:p>
            <a:fld id="{A7936111-9114-445B-A42C-BD19BD2EB8E3}" type="datetimeFigureOut">
              <a:rPr lang="en-US" smtClean="0"/>
              <a:t>10/13/2021</a:t>
            </a:fld>
            <a:endParaRPr lang="en-US"/>
          </a:p>
        </p:txBody>
      </p:sp>
      <p:sp>
        <p:nvSpPr>
          <p:cNvPr id="5" name="Footer Placeholder 4">
            <a:extLst>
              <a:ext uri="{FF2B5EF4-FFF2-40B4-BE49-F238E27FC236}">
                <a16:creationId xmlns:a16="http://schemas.microsoft.com/office/drawing/2014/main" id="{BD4EAC4C-3366-45E2-9902-39A6B42F8F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1ADD1E-B105-40FD-B041-5E7B165A96B0}"/>
              </a:ext>
            </a:extLst>
          </p:cNvPr>
          <p:cNvSpPr>
            <a:spLocks noGrp="1"/>
          </p:cNvSpPr>
          <p:nvPr>
            <p:ph type="sldNum" sz="quarter" idx="12"/>
          </p:nvPr>
        </p:nvSpPr>
        <p:spPr/>
        <p:txBody>
          <a:bodyPr/>
          <a:lstStyle/>
          <a:p>
            <a:fld id="{B8188155-DF5D-43E8-8031-96599675C670}" type="slidenum">
              <a:rPr lang="en-US" smtClean="0"/>
              <a:t>‹#›</a:t>
            </a:fld>
            <a:endParaRPr lang="en-US"/>
          </a:p>
        </p:txBody>
      </p:sp>
    </p:spTree>
    <p:extLst>
      <p:ext uri="{BB962C8B-B14F-4D97-AF65-F5344CB8AC3E}">
        <p14:creationId xmlns:p14="http://schemas.microsoft.com/office/powerpoint/2010/main" val="1634398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091896-08BE-43FB-8A63-9CFDDD6FAC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0D8FA7-B0D7-45F7-A3B2-FACBE2B3A7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FE9629-6586-4822-9922-A9A60E638652}"/>
              </a:ext>
            </a:extLst>
          </p:cNvPr>
          <p:cNvSpPr>
            <a:spLocks noGrp="1"/>
          </p:cNvSpPr>
          <p:nvPr>
            <p:ph type="dt" sz="half" idx="10"/>
          </p:nvPr>
        </p:nvSpPr>
        <p:spPr/>
        <p:txBody>
          <a:bodyPr/>
          <a:lstStyle/>
          <a:p>
            <a:fld id="{A7936111-9114-445B-A42C-BD19BD2EB8E3}" type="datetimeFigureOut">
              <a:rPr lang="en-US" smtClean="0"/>
              <a:t>10/13/2021</a:t>
            </a:fld>
            <a:endParaRPr lang="en-US"/>
          </a:p>
        </p:txBody>
      </p:sp>
      <p:sp>
        <p:nvSpPr>
          <p:cNvPr id="5" name="Footer Placeholder 4">
            <a:extLst>
              <a:ext uri="{FF2B5EF4-FFF2-40B4-BE49-F238E27FC236}">
                <a16:creationId xmlns:a16="http://schemas.microsoft.com/office/drawing/2014/main" id="{2CBDE97E-7908-4626-BE76-C2C55E96B9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C89016-FC22-4070-BCF3-420508DE0EC7}"/>
              </a:ext>
            </a:extLst>
          </p:cNvPr>
          <p:cNvSpPr>
            <a:spLocks noGrp="1"/>
          </p:cNvSpPr>
          <p:nvPr>
            <p:ph type="sldNum" sz="quarter" idx="12"/>
          </p:nvPr>
        </p:nvSpPr>
        <p:spPr/>
        <p:txBody>
          <a:bodyPr/>
          <a:lstStyle/>
          <a:p>
            <a:fld id="{B8188155-DF5D-43E8-8031-96599675C670}" type="slidenum">
              <a:rPr lang="en-US" smtClean="0"/>
              <a:t>‹#›</a:t>
            </a:fld>
            <a:endParaRPr lang="en-US"/>
          </a:p>
        </p:txBody>
      </p:sp>
    </p:spTree>
    <p:extLst>
      <p:ext uri="{BB962C8B-B14F-4D97-AF65-F5344CB8AC3E}">
        <p14:creationId xmlns:p14="http://schemas.microsoft.com/office/powerpoint/2010/main" val="1356669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7991E-9DFB-4166-8A74-CB55B3C65F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8AA25B-A8CD-4FE9-8EE1-DB85693A99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5E4BC6-15F3-4EE4-8CFF-A402E14427C5}"/>
              </a:ext>
            </a:extLst>
          </p:cNvPr>
          <p:cNvSpPr>
            <a:spLocks noGrp="1"/>
          </p:cNvSpPr>
          <p:nvPr>
            <p:ph type="dt" sz="half" idx="10"/>
          </p:nvPr>
        </p:nvSpPr>
        <p:spPr/>
        <p:txBody>
          <a:bodyPr/>
          <a:lstStyle/>
          <a:p>
            <a:fld id="{A7936111-9114-445B-A42C-BD19BD2EB8E3}" type="datetimeFigureOut">
              <a:rPr lang="en-US" smtClean="0"/>
              <a:t>10/13/2021</a:t>
            </a:fld>
            <a:endParaRPr lang="en-US"/>
          </a:p>
        </p:txBody>
      </p:sp>
      <p:sp>
        <p:nvSpPr>
          <p:cNvPr id="5" name="Footer Placeholder 4">
            <a:extLst>
              <a:ext uri="{FF2B5EF4-FFF2-40B4-BE49-F238E27FC236}">
                <a16:creationId xmlns:a16="http://schemas.microsoft.com/office/drawing/2014/main" id="{91CD9C99-2429-4CDA-BDFE-6AAD2622B3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BE8C8F-C773-4B67-B9BB-A8E93582D399}"/>
              </a:ext>
            </a:extLst>
          </p:cNvPr>
          <p:cNvSpPr>
            <a:spLocks noGrp="1"/>
          </p:cNvSpPr>
          <p:nvPr>
            <p:ph type="sldNum" sz="quarter" idx="12"/>
          </p:nvPr>
        </p:nvSpPr>
        <p:spPr/>
        <p:txBody>
          <a:bodyPr/>
          <a:lstStyle/>
          <a:p>
            <a:fld id="{B8188155-DF5D-43E8-8031-96599675C670}" type="slidenum">
              <a:rPr lang="en-US" smtClean="0"/>
              <a:t>‹#›</a:t>
            </a:fld>
            <a:endParaRPr lang="en-US"/>
          </a:p>
        </p:txBody>
      </p:sp>
    </p:spTree>
    <p:extLst>
      <p:ext uri="{BB962C8B-B14F-4D97-AF65-F5344CB8AC3E}">
        <p14:creationId xmlns:p14="http://schemas.microsoft.com/office/powerpoint/2010/main" val="1957425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28AF9-FBF4-435F-B3CA-98422F7DEA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AB74B4-D2B2-4E22-9A6E-56A9CE059B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121636-6167-47EE-A564-16E7441BF21A}"/>
              </a:ext>
            </a:extLst>
          </p:cNvPr>
          <p:cNvSpPr>
            <a:spLocks noGrp="1"/>
          </p:cNvSpPr>
          <p:nvPr>
            <p:ph type="dt" sz="half" idx="10"/>
          </p:nvPr>
        </p:nvSpPr>
        <p:spPr/>
        <p:txBody>
          <a:bodyPr/>
          <a:lstStyle/>
          <a:p>
            <a:fld id="{A7936111-9114-445B-A42C-BD19BD2EB8E3}" type="datetimeFigureOut">
              <a:rPr lang="en-US" smtClean="0"/>
              <a:t>10/13/2021</a:t>
            </a:fld>
            <a:endParaRPr lang="en-US"/>
          </a:p>
        </p:txBody>
      </p:sp>
      <p:sp>
        <p:nvSpPr>
          <p:cNvPr id="5" name="Footer Placeholder 4">
            <a:extLst>
              <a:ext uri="{FF2B5EF4-FFF2-40B4-BE49-F238E27FC236}">
                <a16:creationId xmlns:a16="http://schemas.microsoft.com/office/drawing/2014/main" id="{8C5D1E51-DE78-4422-A3FB-C468DA4E27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236844-7878-4746-9D85-D79010FA9CD4}"/>
              </a:ext>
            </a:extLst>
          </p:cNvPr>
          <p:cNvSpPr>
            <a:spLocks noGrp="1"/>
          </p:cNvSpPr>
          <p:nvPr>
            <p:ph type="sldNum" sz="quarter" idx="12"/>
          </p:nvPr>
        </p:nvSpPr>
        <p:spPr/>
        <p:txBody>
          <a:bodyPr/>
          <a:lstStyle/>
          <a:p>
            <a:fld id="{B8188155-DF5D-43E8-8031-96599675C670}" type="slidenum">
              <a:rPr lang="en-US" smtClean="0"/>
              <a:t>‹#›</a:t>
            </a:fld>
            <a:endParaRPr lang="en-US"/>
          </a:p>
        </p:txBody>
      </p:sp>
    </p:spTree>
    <p:extLst>
      <p:ext uri="{BB962C8B-B14F-4D97-AF65-F5344CB8AC3E}">
        <p14:creationId xmlns:p14="http://schemas.microsoft.com/office/powerpoint/2010/main" val="3460380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D18D7-F313-4FC9-B4A4-733E2F82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8035A7-CCC7-4D1B-9960-BE9BD826D5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C0FC77-331E-49E6-95A8-898418C335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29764C-5746-416A-B4CE-4200B95BAA54}"/>
              </a:ext>
            </a:extLst>
          </p:cNvPr>
          <p:cNvSpPr>
            <a:spLocks noGrp="1"/>
          </p:cNvSpPr>
          <p:nvPr>
            <p:ph type="dt" sz="half" idx="10"/>
          </p:nvPr>
        </p:nvSpPr>
        <p:spPr/>
        <p:txBody>
          <a:bodyPr/>
          <a:lstStyle/>
          <a:p>
            <a:fld id="{A7936111-9114-445B-A42C-BD19BD2EB8E3}" type="datetimeFigureOut">
              <a:rPr lang="en-US" smtClean="0"/>
              <a:t>10/13/2021</a:t>
            </a:fld>
            <a:endParaRPr lang="en-US"/>
          </a:p>
        </p:txBody>
      </p:sp>
      <p:sp>
        <p:nvSpPr>
          <p:cNvPr id="6" name="Footer Placeholder 5">
            <a:extLst>
              <a:ext uri="{FF2B5EF4-FFF2-40B4-BE49-F238E27FC236}">
                <a16:creationId xmlns:a16="http://schemas.microsoft.com/office/drawing/2014/main" id="{E75E8977-AE31-46A1-B641-5AC600B83C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CFB318-CEB7-46B6-B478-1CBE1A388F80}"/>
              </a:ext>
            </a:extLst>
          </p:cNvPr>
          <p:cNvSpPr>
            <a:spLocks noGrp="1"/>
          </p:cNvSpPr>
          <p:nvPr>
            <p:ph type="sldNum" sz="quarter" idx="12"/>
          </p:nvPr>
        </p:nvSpPr>
        <p:spPr/>
        <p:txBody>
          <a:bodyPr/>
          <a:lstStyle/>
          <a:p>
            <a:fld id="{B8188155-DF5D-43E8-8031-96599675C670}" type="slidenum">
              <a:rPr lang="en-US" smtClean="0"/>
              <a:t>‹#›</a:t>
            </a:fld>
            <a:endParaRPr lang="en-US"/>
          </a:p>
        </p:txBody>
      </p:sp>
    </p:spTree>
    <p:extLst>
      <p:ext uri="{BB962C8B-B14F-4D97-AF65-F5344CB8AC3E}">
        <p14:creationId xmlns:p14="http://schemas.microsoft.com/office/powerpoint/2010/main" val="3911255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E67B8-1317-424A-8416-BD8B22B33F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752A93-E4D9-444D-8C08-38710D7A58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54FC3F-68E8-433F-BB3A-1E6A0AE34B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F4EA8C-65A7-453E-848C-E21E18F1D2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0BE0B0-554E-4642-8952-12CAA2EF7B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E57C6F-E48E-4EC1-82AA-846D1E0D4A08}"/>
              </a:ext>
            </a:extLst>
          </p:cNvPr>
          <p:cNvSpPr>
            <a:spLocks noGrp="1"/>
          </p:cNvSpPr>
          <p:nvPr>
            <p:ph type="dt" sz="half" idx="10"/>
          </p:nvPr>
        </p:nvSpPr>
        <p:spPr/>
        <p:txBody>
          <a:bodyPr/>
          <a:lstStyle/>
          <a:p>
            <a:fld id="{A7936111-9114-445B-A42C-BD19BD2EB8E3}" type="datetimeFigureOut">
              <a:rPr lang="en-US" smtClean="0"/>
              <a:t>10/13/2021</a:t>
            </a:fld>
            <a:endParaRPr lang="en-US"/>
          </a:p>
        </p:txBody>
      </p:sp>
      <p:sp>
        <p:nvSpPr>
          <p:cNvPr id="8" name="Footer Placeholder 7">
            <a:extLst>
              <a:ext uri="{FF2B5EF4-FFF2-40B4-BE49-F238E27FC236}">
                <a16:creationId xmlns:a16="http://schemas.microsoft.com/office/drawing/2014/main" id="{EE5A0AAA-3193-4D49-B5DB-DFE0375D50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92A6E6-EE9B-4221-8217-9E0A932F6CB3}"/>
              </a:ext>
            </a:extLst>
          </p:cNvPr>
          <p:cNvSpPr>
            <a:spLocks noGrp="1"/>
          </p:cNvSpPr>
          <p:nvPr>
            <p:ph type="sldNum" sz="quarter" idx="12"/>
          </p:nvPr>
        </p:nvSpPr>
        <p:spPr/>
        <p:txBody>
          <a:bodyPr/>
          <a:lstStyle/>
          <a:p>
            <a:fld id="{B8188155-DF5D-43E8-8031-96599675C670}" type="slidenum">
              <a:rPr lang="en-US" smtClean="0"/>
              <a:t>‹#›</a:t>
            </a:fld>
            <a:endParaRPr lang="en-US"/>
          </a:p>
        </p:txBody>
      </p:sp>
    </p:spTree>
    <p:extLst>
      <p:ext uri="{BB962C8B-B14F-4D97-AF65-F5344CB8AC3E}">
        <p14:creationId xmlns:p14="http://schemas.microsoft.com/office/powerpoint/2010/main" val="3017755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12A2C-797B-4CFE-B5FB-85EA68029F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F798CA-3952-4745-8CCB-11DEEE238D34}"/>
              </a:ext>
            </a:extLst>
          </p:cNvPr>
          <p:cNvSpPr>
            <a:spLocks noGrp="1"/>
          </p:cNvSpPr>
          <p:nvPr>
            <p:ph type="dt" sz="half" idx="10"/>
          </p:nvPr>
        </p:nvSpPr>
        <p:spPr/>
        <p:txBody>
          <a:bodyPr/>
          <a:lstStyle/>
          <a:p>
            <a:fld id="{A7936111-9114-445B-A42C-BD19BD2EB8E3}" type="datetimeFigureOut">
              <a:rPr lang="en-US" smtClean="0"/>
              <a:t>10/13/2021</a:t>
            </a:fld>
            <a:endParaRPr lang="en-US"/>
          </a:p>
        </p:txBody>
      </p:sp>
      <p:sp>
        <p:nvSpPr>
          <p:cNvPr id="4" name="Footer Placeholder 3">
            <a:extLst>
              <a:ext uri="{FF2B5EF4-FFF2-40B4-BE49-F238E27FC236}">
                <a16:creationId xmlns:a16="http://schemas.microsoft.com/office/drawing/2014/main" id="{ED0B1B8E-6A3A-4CDE-984A-8F754FD8F0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700E47-1940-4320-A542-58BC22BD39F2}"/>
              </a:ext>
            </a:extLst>
          </p:cNvPr>
          <p:cNvSpPr>
            <a:spLocks noGrp="1"/>
          </p:cNvSpPr>
          <p:nvPr>
            <p:ph type="sldNum" sz="quarter" idx="12"/>
          </p:nvPr>
        </p:nvSpPr>
        <p:spPr/>
        <p:txBody>
          <a:bodyPr/>
          <a:lstStyle/>
          <a:p>
            <a:fld id="{B8188155-DF5D-43E8-8031-96599675C670}" type="slidenum">
              <a:rPr lang="en-US" smtClean="0"/>
              <a:t>‹#›</a:t>
            </a:fld>
            <a:endParaRPr lang="en-US"/>
          </a:p>
        </p:txBody>
      </p:sp>
    </p:spTree>
    <p:extLst>
      <p:ext uri="{BB962C8B-B14F-4D97-AF65-F5344CB8AC3E}">
        <p14:creationId xmlns:p14="http://schemas.microsoft.com/office/powerpoint/2010/main" val="1681292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9D492E-F9BE-4E67-A095-598B7AEE0400}"/>
              </a:ext>
            </a:extLst>
          </p:cNvPr>
          <p:cNvSpPr>
            <a:spLocks noGrp="1"/>
          </p:cNvSpPr>
          <p:nvPr>
            <p:ph type="dt" sz="half" idx="10"/>
          </p:nvPr>
        </p:nvSpPr>
        <p:spPr/>
        <p:txBody>
          <a:bodyPr/>
          <a:lstStyle/>
          <a:p>
            <a:fld id="{A7936111-9114-445B-A42C-BD19BD2EB8E3}" type="datetimeFigureOut">
              <a:rPr lang="en-US" smtClean="0"/>
              <a:t>10/13/2021</a:t>
            </a:fld>
            <a:endParaRPr lang="en-US"/>
          </a:p>
        </p:txBody>
      </p:sp>
      <p:sp>
        <p:nvSpPr>
          <p:cNvPr id="3" name="Footer Placeholder 2">
            <a:extLst>
              <a:ext uri="{FF2B5EF4-FFF2-40B4-BE49-F238E27FC236}">
                <a16:creationId xmlns:a16="http://schemas.microsoft.com/office/drawing/2014/main" id="{FB6E9941-A2E6-4B1B-AEF5-D9CA02688F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FC5DC3-94C2-4E54-A988-8FD2DCBAFE3A}"/>
              </a:ext>
            </a:extLst>
          </p:cNvPr>
          <p:cNvSpPr>
            <a:spLocks noGrp="1"/>
          </p:cNvSpPr>
          <p:nvPr>
            <p:ph type="sldNum" sz="quarter" idx="12"/>
          </p:nvPr>
        </p:nvSpPr>
        <p:spPr/>
        <p:txBody>
          <a:bodyPr/>
          <a:lstStyle/>
          <a:p>
            <a:fld id="{B8188155-DF5D-43E8-8031-96599675C670}" type="slidenum">
              <a:rPr lang="en-US" smtClean="0"/>
              <a:t>‹#›</a:t>
            </a:fld>
            <a:endParaRPr lang="en-US"/>
          </a:p>
        </p:txBody>
      </p:sp>
    </p:spTree>
    <p:extLst>
      <p:ext uri="{BB962C8B-B14F-4D97-AF65-F5344CB8AC3E}">
        <p14:creationId xmlns:p14="http://schemas.microsoft.com/office/powerpoint/2010/main" val="1416788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E4AAC-D3CA-46D5-B2BA-EB505A42C2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3EC95F-4190-4547-9B10-E6913F02D2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FAFE7B-BBBB-4000-A75F-C364E447CA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5233DF-CD22-43FB-B8BE-98F2D6712F27}"/>
              </a:ext>
            </a:extLst>
          </p:cNvPr>
          <p:cNvSpPr>
            <a:spLocks noGrp="1"/>
          </p:cNvSpPr>
          <p:nvPr>
            <p:ph type="dt" sz="half" idx="10"/>
          </p:nvPr>
        </p:nvSpPr>
        <p:spPr/>
        <p:txBody>
          <a:bodyPr/>
          <a:lstStyle/>
          <a:p>
            <a:fld id="{A7936111-9114-445B-A42C-BD19BD2EB8E3}" type="datetimeFigureOut">
              <a:rPr lang="en-US" smtClean="0"/>
              <a:t>10/13/2021</a:t>
            </a:fld>
            <a:endParaRPr lang="en-US"/>
          </a:p>
        </p:txBody>
      </p:sp>
      <p:sp>
        <p:nvSpPr>
          <p:cNvPr id="6" name="Footer Placeholder 5">
            <a:extLst>
              <a:ext uri="{FF2B5EF4-FFF2-40B4-BE49-F238E27FC236}">
                <a16:creationId xmlns:a16="http://schemas.microsoft.com/office/drawing/2014/main" id="{4CAD79D3-5CE3-4E32-82BF-9F316846DF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4A961B-7B92-4CD6-B23B-8ABCFA34E884}"/>
              </a:ext>
            </a:extLst>
          </p:cNvPr>
          <p:cNvSpPr>
            <a:spLocks noGrp="1"/>
          </p:cNvSpPr>
          <p:nvPr>
            <p:ph type="sldNum" sz="quarter" idx="12"/>
          </p:nvPr>
        </p:nvSpPr>
        <p:spPr/>
        <p:txBody>
          <a:bodyPr/>
          <a:lstStyle/>
          <a:p>
            <a:fld id="{B8188155-DF5D-43E8-8031-96599675C670}" type="slidenum">
              <a:rPr lang="en-US" smtClean="0"/>
              <a:t>‹#›</a:t>
            </a:fld>
            <a:endParaRPr lang="en-US"/>
          </a:p>
        </p:txBody>
      </p:sp>
    </p:spTree>
    <p:extLst>
      <p:ext uri="{BB962C8B-B14F-4D97-AF65-F5344CB8AC3E}">
        <p14:creationId xmlns:p14="http://schemas.microsoft.com/office/powerpoint/2010/main" val="676196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1374C-E122-4831-9B0A-131A840345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D12102-5513-4D41-9A66-1CF8D3262B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60D4CF-9591-44AE-B60B-F581AD615F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DE2C33-7668-4C2A-A8B1-A36C2EC74806}"/>
              </a:ext>
            </a:extLst>
          </p:cNvPr>
          <p:cNvSpPr>
            <a:spLocks noGrp="1"/>
          </p:cNvSpPr>
          <p:nvPr>
            <p:ph type="dt" sz="half" idx="10"/>
          </p:nvPr>
        </p:nvSpPr>
        <p:spPr/>
        <p:txBody>
          <a:bodyPr/>
          <a:lstStyle/>
          <a:p>
            <a:fld id="{A7936111-9114-445B-A42C-BD19BD2EB8E3}" type="datetimeFigureOut">
              <a:rPr lang="en-US" smtClean="0"/>
              <a:t>10/13/2021</a:t>
            </a:fld>
            <a:endParaRPr lang="en-US"/>
          </a:p>
        </p:txBody>
      </p:sp>
      <p:sp>
        <p:nvSpPr>
          <p:cNvPr id="6" name="Footer Placeholder 5">
            <a:extLst>
              <a:ext uri="{FF2B5EF4-FFF2-40B4-BE49-F238E27FC236}">
                <a16:creationId xmlns:a16="http://schemas.microsoft.com/office/drawing/2014/main" id="{20C78180-3A37-4F37-9434-4E0D691284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354C3F-43E8-4AE8-8A70-CF368B4BD2E6}"/>
              </a:ext>
            </a:extLst>
          </p:cNvPr>
          <p:cNvSpPr>
            <a:spLocks noGrp="1"/>
          </p:cNvSpPr>
          <p:nvPr>
            <p:ph type="sldNum" sz="quarter" idx="12"/>
          </p:nvPr>
        </p:nvSpPr>
        <p:spPr/>
        <p:txBody>
          <a:bodyPr/>
          <a:lstStyle/>
          <a:p>
            <a:fld id="{B8188155-DF5D-43E8-8031-96599675C670}" type="slidenum">
              <a:rPr lang="en-US" smtClean="0"/>
              <a:t>‹#›</a:t>
            </a:fld>
            <a:endParaRPr lang="en-US"/>
          </a:p>
        </p:txBody>
      </p:sp>
    </p:spTree>
    <p:extLst>
      <p:ext uri="{BB962C8B-B14F-4D97-AF65-F5344CB8AC3E}">
        <p14:creationId xmlns:p14="http://schemas.microsoft.com/office/powerpoint/2010/main" val="2405497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BE3C63-C2BE-4139-90C8-4997AE5E7A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25C6C6-BDF8-42DA-A6EF-5CBCF7B669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868564-AABC-435A-BF88-3C89821D1D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936111-9114-445B-A42C-BD19BD2EB8E3}" type="datetimeFigureOut">
              <a:rPr lang="en-US" smtClean="0"/>
              <a:t>10/13/2021</a:t>
            </a:fld>
            <a:endParaRPr lang="en-US"/>
          </a:p>
        </p:txBody>
      </p:sp>
      <p:sp>
        <p:nvSpPr>
          <p:cNvPr id="5" name="Footer Placeholder 4">
            <a:extLst>
              <a:ext uri="{FF2B5EF4-FFF2-40B4-BE49-F238E27FC236}">
                <a16:creationId xmlns:a16="http://schemas.microsoft.com/office/drawing/2014/main" id="{B6678B6E-B289-4B71-BEC1-B35D6A2AB1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EDE2DD-9E3F-4664-BC8C-5D3524D857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188155-DF5D-43E8-8031-96599675C670}" type="slidenum">
              <a:rPr lang="en-US" smtClean="0"/>
              <a:t>‹#›</a:t>
            </a:fld>
            <a:endParaRPr lang="en-US"/>
          </a:p>
        </p:txBody>
      </p:sp>
    </p:spTree>
    <p:extLst>
      <p:ext uri="{BB962C8B-B14F-4D97-AF65-F5344CB8AC3E}">
        <p14:creationId xmlns:p14="http://schemas.microsoft.com/office/powerpoint/2010/main" val="1610651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3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4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380.png"/></Relationships>
</file>

<file path=ppt/slides/_rels/slide45.xml.rels><?xml version="1.0" encoding="UTF-8" standalone="yes"?>
<Relationships xmlns="http://schemas.openxmlformats.org/package/2006/relationships"><Relationship Id="rId3" Type="http://schemas.openxmlformats.org/officeDocument/2006/relationships/image" Target="../media/image85.png"/><Relationship Id="rId7" Type="http://schemas.openxmlformats.org/officeDocument/2006/relationships/image" Target="../media/image440.png"/><Relationship Id="rId2" Type="http://schemas.openxmlformats.org/officeDocument/2006/relationships/image" Target="../media/image84.png"/><Relationship Id="rId1" Type="http://schemas.openxmlformats.org/officeDocument/2006/relationships/slideLayout" Target="../slideLayouts/slideLayout2.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46.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89.png"/><Relationship Id="rId1" Type="http://schemas.openxmlformats.org/officeDocument/2006/relationships/slideLayout" Target="../slideLayouts/slideLayout2.xml"/><Relationship Id="rId5" Type="http://schemas.openxmlformats.org/officeDocument/2006/relationships/image" Target="../media/image480.png"/><Relationship Id="rId4" Type="http://schemas.openxmlformats.org/officeDocument/2006/relationships/image" Target="../media/image470.png"/></Relationships>
</file>

<file path=ppt/slides/_rels/slide4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 Id="rId5" Type="http://schemas.openxmlformats.org/officeDocument/2006/relationships/image" Target="../media/image520.png"/><Relationship Id="rId4" Type="http://schemas.openxmlformats.org/officeDocument/2006/relationships/image" Target="../media/image510.png"/></Relationships>
</file>

<file path=ppt/slides/_rels/slide48.xml.rels><?xml version="1.0" encoding="UTF-8" standalone="yes"?>
<Relationships xmlns="http://schemas.openxmlformats.org/package/2006/relationships"><Relationship Id="rId3" Type="http://schemas.openxmlformats.org/officeDocument/2006/relationships/image" Target="../media/image540.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 Id="rId4" Type="http://schemas.openxmlformats.org/officeDocument/2006/relationships/image" Target="../media/image570.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A9105B0-9BA6-475D-A695-312BBE133B6E}"/>
              </a:ext>
            </a:extLst>
          </p:cNvPr>
          <p:cNvSpPr>
            <a:spLocks noGrp="1"/>
          </p:cNvSpPr>
          <p:nvPr>
            <p:ph type="subTitle" idx="1"/>
          </p:nvPr>
        </p:nvSpPr>
        <p:spPr>
          <a:xfrm>
            <a:off x="1664218" y="274319"/>
            <a:ext cx="8863563" cy="851096"/>
          </a:xfrm>
        </p:spPr>
        <p:txBody>
          <a:bodyPr>
            <a:noAutofit/>
          </a:bodyPr>
          <a:lstStyle/>
          <a:p>
            <a:r>
              <a:rPr lang="vi-VN" sz="2800" b="1" i="0" u="none" strike="noStrike">
                <a:solidFill>
                  <a:srgbClr val="000000"/>
                </a:solidFill>
                <a:effectLst/>
                <a:latin typeface="+mj-lt"/>
              </a:rPr>
              <a:t>HỌC VIỆN CÔNG NGHỆ BƯU CHÍNH VIỄN THÔNG</a:t>
            </a:r>
            <a:br>
              <a:rPr lang="vi-VN" sz="2800" b="1" i="0" u="none" strike="noStrike">
                <a:solidFill>
                  <a:srgbClr val="000000"/>
                </a:solidFill>
                <a:effectLst/>
                <a:latin typeface="+mj-lt"/>
              </a:rPr>
            </a:br>
            <a:r>
              <a:rPr lang="vi-VN" sz="2800" b="1" i="0" u="none" strike="noStrike">
                <a:solidFill>
                  <a:srgbClr val="000000"/>
                </a:solidFill>
                <a:effectLst/>
                <a:latin typeface="+mj-lt"/>
              </a:rPr>
              <a:t>CƠ SỞ TẠI THÀNH PHỐ HỒ CHÍ MINH</a:t>
            </a:r>
            <a:endParaRPr lang="en-US" sz="2800">
              <a:latin typeface="+mj-lt"/>
            </a:endParaRPr>
          </a:p>
        </p:txBody>
      </p:sp>
      <p:pic>
        <p:nvPicPr>
          <p:cNvPr id="1026" name="Picture 2">
            <a:extLst>
              <a:ext uri="{FF2B5EF4-FFF2-40B4-BE49-F238E27FC236}">
                <a16:creationId xmlns:a16="http://schemas.microsoft.com/office/drawing/2014/main" id="{DA06BD27-93BB-4529-8299-88419F32EC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6807" y="14068"/>
            <a:ext cx="1388524" cy="1125415"/>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360C65EB-FE1D-4354-9DDB-2B8A472613D0}"/>
              </a:ext>
            </a:extLst>
          </p:cNvPr>
          <p:cNvSpPr txBox="1">
            <a:spLocks/>
          </p:cNvSpPr>
          <p:nvPr/>
        </p:nvSpPr>
        <p:spPr>
          <a:xfrm>
            <a:off x="2062344" y="1624818"/>
            <a:ext cx="8067310" cy="62601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0000"/>
                </a:solidFill>
                <a:latin typeface="Times New Roman" panose="02020603050405020304" pitchFamily="18" charset="0"/>
                <a:cs typeface="Times New Roman" panose="02020603050405020304" pitchFamily="18" charset="0"/>
              </a:rPr>
              <a:t>BÁO CÁO NGHIÊN CỨU KHOA HỌC</a:t>
            </a:r>
          </a:p>
          <a:p>
            <a:pPr algn="l"/>
            <a:endParaRPr lang="en-US"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44DA51C-4F7A-427D-9224-133656729B0B}"/>
              </a:ext>
            </a:extLst>
          </p:cNvPr>
          <p:cNvSpPr txBox="1"/>
          <p:nvPr/>
        </p:nvSpPr>
        <p:spPr>
          <a:xfrm>
            <a:off x="1550961" y="2250832"/>
            <a:ext cx="9090075" cy="1446550"/>
          </a:xfrm>
          <a:prstGeom prst="rect">
            <a:avLst/>
          </a:prstGeom>
          <a:noFill/>
        </p:spPr>
        <p:txBody>
          <a:bodyPr wrap="square" rtlCol="0">
            <a:spAutoFit/>
          </a:bodyPr>
          <a:lstStyle/>
          <a:p>
            <a:pPr algn="ctr">
              <a:spcAft>
                <a:spcPts val="1200"/>
              </a:spcAft>
            </a:pPr>
            <a:r>
              <a:rPr lang="en-US" sz="2200" b="1" dirty="0">
                <a:latin typeface="Times New Roman" panose="02020603050405020304" pitchFamily="18" charset="0"/>
                <a:cs typeface="Times New Roman" panose="02020603050405020304" pitchFamily="18" charset="0"/>
              </a:rPr>
              <a:t>TÊN ĐỀ TÀI:</a:t>
            </a:r>
          </a:p>
          <a:p>
            <a:pPr algn="ctr"/>
            <a:r>
              <a:rPr lang="en-US" sz="2800" b="1" dirty="0">
                <a:latin typeface="Times New Roman" panose="02020603050405020304" pitchFamily="18" charset="0"/>
                <a:cs typeface="Times New Roman" panose="02020603050405020304" pitchFamily="18" charset="0"/>
              </a:rPr>
              <a:t>NGHIÊN CỨU KỸ THUẬT HỒI QUY BÌNH PHƯƠNG TỐI THIỂU TRONG NHÂN TIẾP TUYẾN THẦN KINH</a:t>
            </a:r>
          </a:p>
        </p:txBody>
      </p:sp>
      <p:sp>
        <p:nvSpPr>
          <p:cNvPr id="6" name="TextBox 5">
            <a:extLst>
              <a:ext uri="{FF2B5EF4-FFF2-40B4-BE49-F238E27FC236}">
                <a16:creationId xmlns:a16="http://schemas.microsoft.com/office/drawing/2014/main" id="{9F66E7E6-1BF7-4A0C-9C2C-86BDF3A36EAB}"/>
              </a:ext>
            </a:extLst>
          </p:cNvPr>
          <p:cNvSpPr txBox="1"/>
          <p:nvPr/>
        </p:nvSpPr>
        <p:spPr>
          <a:xfrm>
            <a:off x="2705198" y="4323396"/>
            <a:ext cx="6479979" cy="1506631"/>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NHÓM SINH VIÊN:</a:t>
            </a:r>
          </a:p>
          <a:p>
            <a:pPr>
              <a:tabLst>
                <a:tab pos="2109788" algn="l"/>
                <a:tab pos="2349500" algn="l"/>
                <a:tab pos="5711825" algn="l"/>
              </a:tabLst>
            </a:pPr>
            <a:r>
              <a:rPr lang="en-US" sz="1800" b="1">
                <a:latin typeface="Times New Roman" panose="02020603050405020304"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1.</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Phạm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Đức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Phú</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Phúc</a:t>
            </a:r>
            <a:r>
              <a:rPr lang="en-US" sz="2000">
                <a:latin typeface="Times New Roman" panose="02020603050405020304" pitchFamily="18" charset="0"/>
                <a:cs typeface="Times New Roman" panose="02020603050405020304" pitchFamily="18" charset="0"/>
              </a:rPr>
              <a:t> – N18DCCN154</a:t>
            </a:r>
          </a:p>
          <a:p>
            <a:pPr>
              <a:tabLst>
                <a:tab pos="2109788" algn="l"/>
                <a:tab pos="2349500" algn="l"/>
                <a:tab pos="4516438" algn="l"/>
              </a:tabLst>
            </a:pPr>
            <a:r>
              <a:rPr lang="en-US" sz="2000">
                <a:latin typeface="Times New Roman" panose="02020603050405020304" pitchFamily="18" charset="0"/>
                <a:cs typeface="Times New Roman" panose="02020603050405020304" pitchFamily="18" charset="0"/>
              </a:rPr>
              <a:t>	2. Nguyễn </a:t>
            </a:r>
            <a:r>
              <a:rPr lang="en-US" sz="2000" err="1">
                <a:latin typeface="Times New Roman" panose="02020603050405020304" pitchFamily="18" charset="0"/>
                <a:cs typeface="Times New Roman" panose="02020603050405020304" pitchFamily="18" charset="0"/>
              </a:rPr>
              <a:t>Văn</a:t>
            </a:r>
            <a:r>
              <a:rPr lang="en-US" sz="2000">
                <a:latin typeface="Times New Roman" panose="02020603050405020304" pitchFamily="18" charset="0"/>
                <a:cs typeface="Times New Roman" panose="02020603050405020304" pitchFamily="18" charset="0"/>
              </a:rPr>
              <a:t> Nhất	– N18DCCN139</a:t>
            </a:r>
          </a:p>
          <a:p>
            <a:pPr>
              <a:lnSpc>
                <a:spcPct val="200000"/>
              </a:lnSpc>
              <a:tabLst>
                <a:tab pos="2109788" algn="l"/>
                <a:tab pos="2349500" algn="l"/>
                <a:tab pos="4684713" algn="l"/>
              </a:tabLst>
            </a:pPr>
            <a:r>
              <a:rPr lang="en-US" b="1">
                <a:latin typeface="Times New Roman" panose="02020603050405020304" pitchFamily="18" charset="0"/>
                <a:cs typeface="Times New Roman" panose="02020603050405020304" pitchFamily="18" charset="0"/>
              </a:rPr>
              <a:t>GIẢNG VIÊN HƯỚNG DẪN</a:t>
            </a:r>
            <a:r>
              <a:rPr lang="vi-VN" b="1">
                <a:latin typeface="Times New Roman" panose="02020603050405020304" pitchFamily="18" charset="0"/>
                <a:cs typeface="Times New Roman" panose="02020603050405020304" pitchFamily="18" charset="0"/>
              </a:rPr>
              <a:t>:</a:t>
            </a:r>
            <a:r>
              <a:rPr lang="vi-VN">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Th.S Nguyễn Thị Bích Nguyên</a:t>
            </a:r>
            <a:endParaRPr lang="en-US" sz="200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15B825D-ABB5-4EB3-A1BC-C14306ADCCF2}"/>
              </a:ext>
            </a:extLst>
          </p:cNvPr>
          <p:cNvSpPr txBox="1"/>
          <p:nvPr/>
        </p:nvSpPr>
        <p:spPr>
          <a:xfrm>
            <a:off x="2705198" y="3868615"/>
            <a:ext cx="3166572" cy="646331"/>
          </a:xfrm>
          <a:prstGeom prst="rect">
            <a:avLst/>
          </a:prstGeom>
          <a:noFill/>
        </p:spPr>
        <p:txBody>
          <a:bodyPr wrap="none" rtlCol="0">
            <a:spAutoFit/>
          </a:bodyPr>
          <a:lstStyle/>
          <a:p>
            <a:r>
              <a:rPr lang="vi-VN" b="1" dirty="0">
                <a:latin typeface="Times New Roman" panose="02020603050405020304" pitchFamily="18" charset="0"/>
                <a:cs typeface="Times New Roman" panose="02020603050405020304" pitchFamily="18" charset="0"/>
              </a:rPr>
              <a:t>MÃ ĐỀ TÀI: </a:t>
            </a:r>
            <a:r>
              <a:rPr lang="vi-VN" dirty="0">
                <a:latin typeface="Times New Roman" panose="02020603050405020304" pitchFamily="18" charset="0"/>
                <a:cs typeface="Times New Roman" panose="02020603050405020304" pitchFamily="18" charset="0"/>
              </a:rPr>
              <a:t>16-SV-2021-TH2</a:t>
            </a:r>
          </a:p>
          <a:p>
            <a:endParaRPr lang="en-US" dirty="0"/>
          </a:p>
        </p:txBody>
      </p:sp>
    </p:spTree>
    <p:extLst>
      <p:ext uri="{BB962C8B-B14F-4D97-AF65-F5344CB8AC3E}">
        <p14:creationId xmlns:p14="http://schemas.microsoft.com/office/powerpoint/2010/main" val="10395737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5">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itle 1">
            <a:extLst>
              <a:ext uri="{FF2B5EF4-FFF2-40B4-BE49-F238E27FC236}">
                <a16:creationId xmlns:a16="http://schemas.microsoft.com/office/drawing/2014/main" id="{73A0CFD4-9EEA-4BC7-A691-67F8178B989B}"/>
              </a:ext>
            </a:extLst>
          </p:cNvPr>
          <p:cNvSpPr>
            <a:spLocks noGrp="1"/>
          </p:cNvSpPr>
          <p:nvPr>
            <p:ph type="title"/>
          </p:nvPr>
        </p:nvSpPr>
        <p:spPr>
          <a:xfrm>
            <a:off x="562709" y="248038"/>
            <a:ext cx="7200726" cy="1159200"/>
          </a:xfrm>
        </p:spPr>
        <p:txBody>
          <a:bodyPr vert="horz" lIns="91440" tIns="45720" rIns="91440" bIns="45720" rtlCol="0" anchor="ctr">
            <a:normAutofit/>
          </a:bodyPr>
          <a:lstStyle/>
          <a:p>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I. </a:t>
            </a:r>
            <a:r>
              <a:rPr lang="en-US" sz="2800" b="1" kern="1200" err="1">
                <a:solidFill>
                  <a:schemeClr val="bg1">
                    <a:lumMod val="95000"/>
                  </a:schemeClr>
                </a:solidFill>
                <a:effectLst/>
                <a:latin typeface="Times New Roman" panose="02020603050405020304" pitchFamily="18" charset="0"/>
                <a:cs typeface="Times New Roman" panose="02020603050405020304" pitchFamily="18" charset="0"/>
              </a:rPr>
              <a:t>Hồi</a:t>
            </a:r>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a:t>
            </a:r>
            <a:r>
              <a:rPr lang="en-US" sz="2800" b="1" kern="1200" err="1">
                <a:solidFill>
                  <a:schemeClr val="bg1">
                    <a:lumMod val="95000"/>
                  </a:schemeClr>
                </a:solidFill>
                <a:effectLst/>
                <a:latin typeface="Times New Roman" panose="02020603050405020304" pitchFamily="18" charset="0"/>
                <a:cs typeface="Times New Roman" panose="02020603050405020304" pitchFamily="18" charset="0"/>
              </a:rPr>
              <a:t>quy</a:t>
            </a:r>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a:t>
            </a:r>
            <a:r>
              <a:rPr lang="en-US" sz="2800" b="1" kern="1200" err="1">
                <a:solidFill>
                  <a:schemeClr val="bg1">
                    <a:lumMod val="95000"/>
                  </a:schemeClr>
                </a:solidFill>
                <a:effectLst/>
                <a:latin typeface="Times New Roman" panose="02020603050405020304" pitchFamily="18" charset="0"/>
                <a:cs typeface="Times New Roman" panose="02020603050405020304" pitchFamily="18" charset="0"/>
              </a:rPr>
              <a:t>tuyến</a:t>
            </a:r>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a:t>
            </a:r>
            <a:r>
              <a:rPr lang="en-US" sz="2800" b="1" kern="1200" err="1">
                <a:solidFill>
                  <a:schemeClr val="bg1">
                    <a:lumMod val="95000"/>
                  </a:schemeClr>
                </a:solidFill>
                <a:effectLst/>
                <a:latin typeface="Times New Roman" panose="02020603050405020304" pitchFamily="18" charset="0"/>
                <a:cs typeface="Times New Roman" panose="02020603050405020304" pitchFamily="18" charset="0"/>
              </a:rPr>
              <a:t>tính</a:t>
            </a:r>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(Linear Regression)</a:t>
            </a:r>
            <a:endParaRPr lang="en-US" sz="2800" kern="1200">
              <a:solidFill>
                <a:schemeClr val="bg1">
                  <a:lumMod val="95000"/>
                </a:schemeClr>
              </a:solidFill>
              <a:latin typeface="Times New Roman" panose="02020603050405020304" pitchFamily="18" charset="0"/>
              <a:cs typeface="Times New Roman" panose="02020603050405020304" pitchFamily="18" charset="0"/>
            </a:endParaRPr>
          </a:p>
        </p:txBody>
      </p:sp>
      <p:sp>
        <p:nvSpPr>
          <p:cNvPr id="2" name="Rectangle 1"/>
          <p:cNvSpPr/>
          <p:nvPr/>
        </p:nvSpPr>
        <p:spPr>
          <a:xfrm>
            <a:off x="689367" y="1724931"/>
            <a:ext cx="5013104" cy="400110"/>
          </a:xfrm>
          <a:prstGeom prst="rect">
            <a:avLst/>
          </a:prstGeom>
        </p:spPr>
        <p:txBody>
          <a:bodyPr wrap="none">
            <a:spAutoFit/>
          </a:bodyPr>
          <a:lstStyle/>
          <a:p>
            <a:r>
              <a:rPr lang="vi-VN" sz="2000" b="1" dirty="0">
                <a:solidFill>
                  <a:srgbClr val="000000"/>
                </a:solidFill>
                <a:latin typeface="Times New Roman" panose="02020603050405020304" pitchFamily="18" charset="0"/>
                <a:cs typeface="Times New Roman" panose="02020603050405020304" pitchFamily="18" charset="0"/>
              </a:rPr>
              <a:t>PHƯƠNG TRÌNH HỒI QUI ƯỚC LƯỢNG</a:t>
            </a:r>
            <a:endParaRPr lang="en-US"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2579683" y="2283674"/>
            <a:ext cx="5527089" cy="369332"/>
          </a:xfrm>
          <a:prstGeom prst="rect">
            <a:avLst/>
          </a:prstGeom>
          <a:ln>
            <a:solidFill>
              <a:srgbClr val="00B0F0"/>
            </a:solidFill>
          </a:ln>
        </p:spPr>
        <p:txBody>
          <a:bodyPr wrap="square">
            <a:spAutoFit/>
          </a:bodyPr>
          <a:lstStyle/>
          <a:p>
            <a:r>
              <a:rPr lang="en-US" b="1" dirty="0">
                <a:solidFill>
                  <a:srgbClr val="000000"/>
                </a:solidFill>
                <a:latin typeface="Times New Roman" panose="02020603050405020304" pitchFamily="18" charset="0"/>
                <a:cs typeface="Times New Roman" panose="02020603050405020304" pitchFamily="18" charset="0"/>
              </a:rPr>
              <a:t>SALARY = 3.174 + 1.404(EXPER) + 0.251(SCORE)</a:t>
            </a: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689367" y="2817716"/>
            <a:ext cx="4253280" cy="400110"/>
          </a:xfrm>
          <a:prstGeom prst="rect">
            <a:avLst/>
          </a:prstGeom>
        </p:spPr>
        <p:txBody>
          <a:bodyPr wrap="none">
            <a:spAutoFit/>
          </a:bodyPr>
          <a:lstStyle/>
          <a:p>
            <a:r>
              <a:rPr lang="en-US" sz="2000" b="1" dirty="0">
                <a:solidFill>
                  <a:srgbClr val="000000"/>
                </a:solidFill>
                <a:latin typeface="Times New Roman" panose="02020603050405020304" pitchFamily="18" charset="0"/>
                <a:cs typeface="Times New Roman" panose="02020603050405020304" pitchFamily="18" charset="0"/>
              </a:rPr>
              <a:t>GIẢI THÍCH CÁC HỆ SỐ HỒI QUI</a:t>
            </a:r>
            <a:endParaRPr lang="en-US" sz="2000" dirty="0">
              <a:latin typeface="Times New Roman" panose="02020603050405020304" pitchFamily="18" charset="0"/>
              <a:cs typeface="Times New Roman" panose="02020603050405020304" pitchFamily="18" charset="0"/>
            </a:endParaRPr>
          </a:p>
        </p:txBody>
      </p:sp>
      <p:sp>
        <p:nvSpPr>
          <p:cNvPr id="8" name="Rectangle 7"/>
          <p:cNvSpPr/>
          <p:nvPr/>
        </p:nvSpPr>
        <p:spPr>
          <a:xfrm>
            <a:off x="689367" y="3251505"/>
            <a:ext cx="9468929" cy="646331"/>
          </a:xfrm>
          <a:prstGeom prst="rect">
            <a:avLst/>
          </a:prstGeom>
        </p:spPr>
        <p:txBody>
          <a:bodyPr wrap="square">
            <a:spAutoFit/>
          </a:bodyPr>
          <a:lstStyle/>
          <a:p>
            <a:r>
              <a:rPr lang="vi-VN" b="1" i="1" dirty="0">
                <a:solidFill>
                  <a:srgbClr val="000000"/>
                </a:solidFill>
                <a:latin typeface="Times New Roman" panose="02020603050405020304" pitchFamily="18" charset="0"/>
                <a:cs typeface="Times New Roman" panose="02020603050405020304" pitchFamily="18" charset="0"/>
              </a:rPr>
              <a:t>b</a:t>
            </a:r>
            <a:r>
              <a:rPr lang="vi-VN" sz="1200" b="1" i="1" dirty="0">
                <a:solidFill>
                  <a:srgbClr val="000000"/>
                </a:solidFill>
                <a:latin typeface="Times New Roman" panose="02020603050405020304" pitchFamily="18" charset="0"/>
                <a:cs typeface="Times New Roman" panose="02020603050405020304" pitchFamily="18" charset="0"/>
              </a:rPr>
              <a:t>i</a:t>
            </a:r>
            <a:r>
              <a:rPr lang="en-US" sz="1200" b="1" i="1" dirty="0">
                <a:solidFill>
                  <a:srgbClr val="000000"/>
                </a:solidFill>
                <a:latin typeface="Times New Roman" panose="02020603050405020304" pitchFamily="18" charset="0"/>
                <a:cs typeface="Times New Roman" panose="02020603050405020304" pitchFamily="18" charset="0"/>
              </a:rPr>
              <a:t>  </a:t>
            </a:r>
            <a:r>
              <a:rPr lang="vi-VN" dirty="0">
                <a:solidFill>
                  <a:srgbClr val="000000"/>
                </a:solidFill>
                <a:latin typeface="Times New Roman" panose="02020603050405020304" pitchFamily="18" charset="0"/>
                <a:cs typeface="Times New Roman" panose="02020603050405020304" pitchFamily="18" charset="0"/>
              </a:rPr>
              <a:t>là một ước lượng cho sự thay đổi của y ứng với sự gia tăng 1 đơn vị </a:t>
            </a:r>
            <a:r>
              <a:rPr lang="vi-VN">
                <a:solidFill>
                  <a:srgbClr val="000000"/>
                </a:solidFill>
                <a:latin typeface="Times New Roman" panose="02020603050405020304" pitchFamily="18" charset="0"/>
                <a:cs typeface="Times New Roman" panose="02020603050405020304" pitchFamily="18" charset="0"/>
              </a:rPr>
              <a:t>của </a:t>
            </a:r>
            <a:r>
              <a:rPr lang="vi-VN" i="1" smtClean="0">
                <a:solidFill>
                  <a:srgbClr val="000000"/>
                </a:solidFill>
                <a:latin typeface="Times New Roman" panose="02020603050405020304" pitchFamily="18" charset="0"/>
                <a:cs typeface="Times New Roman" panose="02020603050405020304" pitchFamily="18" charset="0"/>
              </a:rPr>
              <a:t>x</a:t>
            </a:r>
            <a:r>
              <a:rPr lang="en-US" i="1" baseline="-25000" smtClean="0">
                <a:solidFill>
                  <a:srgbClr val="000000"/>
                </a:solidFill>
                <a:latin typeface="Times New Roman" panose="02020603050405020304" pitchFamily="18" charset="0"/>
                <a:cs typeface="Times New Roman" panose="02020603050405020304" pitchFamily="18" charset="0"/>
              </a:rPr>
              <a:t>i</a:t>
            </a:r>
            <a:r>
              <a:rPr lang="en-US" sz="1200" i="1" smtClean="0">
                <a:solidFill>
                  <a:srgbClr val="000000"/>
                </a:solidFill>
                <a:latin typeface="Times New Roman" panose="02020603050405020304" pitchFamily="18" charset="0"/>
                <a:cs typeface="Times New Roman" panose="02020603050405020304" pitchFamily="18" charset="0"/>
              </a:rPr>
              <a:t> </a:t>
            </a:r>
            <a:r>
              <a:rPr lang="vi-VN" dirty="0">
                <a:solidFill>
                  <a:srgbClr val="000000"/>
                </a:solidFill>
                <a:latin typeface="Times New Roman" panose="02020603050405020304" pitchFamily="18" charset="0"/>
                <a:cs typeface="Times New Roman" panose="02020603050405020304" pitchFamily="18" charset="0"/>
              </a:rPr>
              <a:t>khi tất cả các biến độc lập được giữ không đổi. </a:t>
            </a: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710240" y="4303017"/>
            <a:ext cx="1181734" cy="369332"/>
          </a:xfrm>
          <a:prstGeom prst="rect">
            <a:avLst/>
          </a:prstGeom>
        </p:spPr>
        <p:txBody>
          <a:bodyPr wrap="none">
            <a:spAutoFit/>
          </a:bodyPr>
          <a:lstStyle/>
          <a:p>
            <a:r>
              <a:rPr lang="en-US" b="1" i="1">
                <a:solidFill>
                  <a:srgbClr val="000000"/>
                </a:solidFill>
                <a:latin typeface="Times New Roman" panose="02020603050405020304" pitchFamily="18" charset="0"/>
                <a:cs typeface="Times New Roman" panose="02020603050405020304" pitchFamily="18" charset="0"/>
              </a:rPr>
              <a:t>b</a:t>
            </a:r>
            <a:r>
              <a:rPr lang="en-US" sz="1200" b="1">
                <a:solidFill>
                  <a:srgbClr val="000000"/>
                </a:solidFill>
                <a:latin typeface="Times New Roman" panose="02020603050405020304" pitchFamily="18" charset="0"/>
                <a:cs typeface="Times New Roman" panose="02020603050405020304" pitchFamily="18" charset="0"/>
              </a:rPr>
              <a:t>1 </a:t>
            </a:r>
            <a:r>
              <a:rPr lang="en-US" b="1">
                <a:solidFill>
                  <a:srgbClr val="000000"/>
                </a:solidFill>
                <a:latin typeface="Times New Roman" panose="02020603050405020304" pitchFamily="18" charset="0"/>
                <a:cs typeface="Times New Roman" panose="02020603050405020304" pitchFamily="18" charset="0"/>
              </a:rPr>
              <a:t>= 1. 404</a:t>
            </a:r>
            <a:endParaRPr lang="en-US">
              <a:latin typeface="Times New Roman" panose="02020603050405020304" pitchFamily="18" charset="0"/>
              <a:cs typeface="Times New Roman" panose="02020603050405020304" pitchFamily="18" charset="0"/>
            </a:endParaRPr>
          </a:p>
        </p:txBody>
      </p:sp>
      <p:sp>
        <p:nvSpPr>
          <p:cNvPr id="11" name="TextBox 10"/>
          <p:cNvSpPr txBox="1"/>
          <p:nvPr/>
        </p:nvSpPr>
        <p:spPr>
          <a:xfrm>
            <a:off x="710240" y="3933685"/>
            <a:ext cx="768159"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Ví dụ:</a:t>
            </a:r>
          </a:p>
        </p:txBody>
      </p:sp>
      <p:sp>
        <p:nvSpPr>
          <p:cNvPr id="12" name="Rectangle 11"/>
          <p:cNvSpPr/>
          <p:nvPr/>
        </p:nvSpPr>
        <p:spPr>
          <a:xfrm>
            <a:off x="689367" y="4706032"/>
            <a:ext cx="9938375" cy="646331"/>
          </a:xfrm>
          <a:prstGeom prst="rect">
            <a:avLst/>
          </a:prstGeom>
        </p:spPr>
        <p:txBody>
          <a:bodyPr wrap="square">
            <a:spAutoFit/>
          </a:bodyPr>
          <a:lstStyle/>
          <a:p>
            <a:r>
              <a:rPr lang="vi-VN" dirty="0">
                <a:solidFill>
                  <a:srgbClr val="000000"/>
                </a:solidFill>
                <a:latin typeface="Times New Roman" panose="02020603050405020304" pitchFamily="18" charset="0"/>
                <a:cs typeface="Times New Roman" panose="02020603050405020304" pitchFamily="18" charset="0"/>
              </a:rPr>
              <a:t>Lương</a:t>
            </a:r>
            <a:r>
              <a:rPr lang="en-US" dirty="0">
                <a:solidFill>
                  <a:srgbClr val="000000"/>
                </a:solidFill>
                <a:latin typeface="Times New Roman" panose="02020603050405020304" pitchFamily="18" charset="0"/>
                <a:cs typeface="Times New Roman" panose="02020603050405020304" pitchFamily="18" charset="0"/>
              </a:rPr>
              <a:t> </a:t>
            </a:r>
            <a:r>
              <a:rPr lang="vi-VN" dirty="0">
                <a:solidFill>
                  <a:srgbClr val="000000"/>
                </a:solidFill>
                <a:latin typeface="Times New Roman" panose="02020603050405020304" pitchFamily="18" charset="0"/>
                <a:cs typeface="Times New Roman" panose="02020603050405020304" pitchFamily="18" charset="0"/>
              </a:rPr>
              <a:t>được</a:t>
            </a:r>
            <a:r>
              <a:rPr lang="en-US" dirty="0">
                <a:solidFill>
                  <a:srgbClr val="000000"/>
                </a:solidFill>
                <a:latin typeface="Times New Roman" panose="02020603050405020304" pitchFamily="18" charset="0"/>
                <a:cs typeface="Times New Roman" panose="02020603050405020304" pitchFamily="18" charset="0"/>
              </a:rPr>
              <a:t> </a:t>
            </a:r>
            <a:r>
              <a:rPr lang="vi-VN" dirty="0">
                <a:solidFill>
                  <a:srgbClr val="000000"/>
                </a:solidFill>
                <a:latin typeface="Times New Roman" panose="02020603050405020304" pitchFamily="18" charset="0"/>
                <a:cs typeface="Times New Roman" panose="02020603050405020304" pitchFamily="18" charset="0"/>
              </a:rPr>
              <a:t>kỳ</a:t>
            </a:r>
            <a:r>
              <a:rPr lang="en-US" dirty="0">
                <a:solidFill>
                  <a:srgbClr val="000000"/>
                </a:solidFill>
                <a:latin typeface="Times New Roman" panose="02020603050405020304" pitchFamily="18" charset="0"/>
                <a:cs typeface="Times New Roman" panose="02020603050405020304" pitchFamily="18" charset="0"/>
              </a:rPr>
              <a:t> </a:t>
            </a:r>
            <a:r>
              <a:rPr lang="vi-VN" dirty="0">
                <a:solidFill>
                  <a:srgbClr val="000000"/>
                </a:solidFill>
                <a:latin typeface="Times New Roman" panose="02020603050405020304" pitchFamily="18" charset="0"/>
                <a:cs typeface="Times New Roman" panose="02020603050405020304" pitchFamily="18" charset="0"/>
              </a:rPr>
              <a:t>vọng</a:t>
            </a:r>
            <a:r>
              <a:rPr lang="en-US" dirty="0">
                <a:solidFill>
                  <a:srgbClr val="000000"/>
                </a:solidFill>
                <a:latin typeface="Times New Roman" panose="02020603050405020304" pitchFamily="18" charset="0"/>
                <a:cs typeface="Times New Roman" panose="02020603050405020304" pitchFamily="18" charset="0"/>
              </a:rPr>
              <a:t> </a:t>
            </a:r>
            <a:r>
              <a:rPr lang="vi-VN" dirty="0">
                <a:solidFill>
                  <a:srgbClr val="000000"/>
                </a:solidFill>
                <a:latin typeface="Times New Roman" panose="02020603050405020304" pitchFamily="18" charset="0"/>
                <a:cs typeface="Times New Roman" panose="02020603050405020304" pitchFamily="18" charset="0"/>
              </a:rPr>
              <a:t>t</a:t>
            </a:r>
            <a:r>
              <a:rPr lang="en-US" dirty="0">
                <a:solidFill>
                  <a:srgbClr val="000000"/>
                </a:solidFill>
                <a:latin typeface="Times New Roman" panose="02020603050405020304" pitchFamily="18" charset="0"/>
                <a:cs typeface="Times New Roman" panose="02020603050405020304" pitchFamily="18" charset="0"/>
              </a:rPr>
              <a:t>ă</a:t>
            </a:r>
            <a:r>
              <a:rPr lang="vi-VN" dirty="0">
                <a:solidFill>
                  <a:srgbClr val="000000"/>
                </a:solidFill>
                <a:latin typeface="Times New Roman" panose="02020603050405020304" pitchFamily="18" charset="0"/>
                <a:cs typeface="Times New Roman" panose="02020603050405020304" pitchFamily="18" charset="0"/>
              </a:rPr>
              <a:t>ng</a:t>
            </a:r>
            <a:r>
              <a:rPr lang="en-US" dirty="0">
                <a:solidFill>
                  <a:srgbClr val="000000"/>
                </a:solidFill>
                <a:latin typeface="Times New Roman" panose="02020603050405020304" pitchFamily="18" charset="0"/>
                <a:cs typeface="Times New Roman" panose="02020603050405020304" pitchFamily="18" charset="0"/>
              </a:rPr>
              <a:t> </a:t>
            </a:r>
            <a:r>
              <a:rPr lang="vi-VN" dirty="0">
                <a:solidFill>
                  <a:srgbClr val="000000"/>
                </a:solidFill>
                <a:latin typeface="Times New Roman" panose="02020603050405020304" pitchFamily="18" charset="0"/>
                <a:cs typeface="Times New Roman" panose="02020603050405020304" pitchFamily="18" charset="0"/>
              </a:rPr>
              <a:t>$1,404 đối</a:t>
            </a:r>
            <a:r>
              <a:rPr lang="en-US" dirty="0">
                <a:solidFill>
                  <a:srgbClr val="000000"/>
                </a:solidFill>
                <a:latin typeface="Times New Roman" panose="02020603050405020304" pitchFamily="18" charset="0"/>
                <a:cs typeface="Times New Roman" panose="02020603050405020304" pitchFamily="18" charset="0"/>
              </a:rPr>
              <a:t> </a:t>
            </a:r>
            <a:r>
              <a:rPr lang="vi-VN" dirty="0">
                <a:solidFill>
                  <a:srgbClr val="000000"/>
                </a:solidFill>
                <a:latin typeface="Times New Roman" panose="02020603050405020304" pitchFamily="18" charset="0"/>
                <a:cs typeface="Times New Roman" panose="02020603050405020304" pitchFamily="18" charset="0"/>
              </a:rPr>
              <a:t>với</a:t>
            </a:r>
            <a:r>
              <a:rPr lang="en-US" dirty="0">
                <a:solidFill>
                  <a:srgbClr val="000000"/>
                </a:solidFill>
                <a:latin typeface="Times New Roman" panose="02020603050405020304" pitchFamily="18" charset="0"/>
                <a:cs typeface="Times New Roman" panose="02020603050405020304" pitchFamily="18" charset="0"/>
              </a:rPr>
              <a:t> </a:t>
            </a:r>
            <a:r>
              <a:rPr lang="vi-VN" dirty="0">
                <a:solidFill>
                  <a:srgbClr val="000000"/>
                </a:solidFill>
                <a:latin typeface="Times New Roman" panose="02020603050405020304" pitchFamily="18" charset="0"/>
                <a:cs typeface="Times New Roman" panose="02020603050405020304" pitchFamily="18" charset="0"/>
              </a:rPr>
              <a:t>mỗi</a:t>
            </a:r>
            <a:r>
              <a:rPr lang="en-US" dirty="0">
                <a:solidFill>
                  <a:srgbClr val="000000"/>
                </a:solidFill>
                <a:latin typeface="Times New Roman" panose="02020603050405020304" pitchFamily="18" charset="0"/>
                <a:cs typeface="Times New Roman" panose="02020603050405020304" pitchFamily="18" charset="0"/>
              </a:rPr>
              <a:t> </a:t>
            </a:r>
            <a:r>
              <a:rPr lang="vi-VN" dirty="0">
                <a:solidFill>
                  <a:srgbClr val="000000"/>
                </a:solidFill>
                <a:latin typeface="Times New Roman" panose="02020603050405020304" pitchFamily="18" charset="0"/>
                <a:cs typeface="Times New Roman" panose="02020603050405020304" pitchFamily="18" charset="0"/>
              </a:rPr>
              <a:t>1</a:t>
            </a:r>
            <a:r>
              <a:rPr lang="en-US" dirty="0">
                <a:solidFill>
                  <a:srgbClr val="000000"/>
                </a:solidFill>
                <a:latin typeface="Times New Roman" panose="02020603050405020304" pitchFamily="18" charset="0"/>
                <a:cs typeface="Times New Roman" panose="02020603050405020304" pitchFamily="18" charset="0"/>
              </a:rPr>
              <a:t> </a:t>
            </a:r>
            <a:r>
              <a:rPr lang="vi-VN" dirty="0">
                <a:solidFill>
                  <a:srgbClr val="000000"/>
                </a:solidFill>
                <a:latin typeface="Times New Roman" panose="02020603050405020304" pitchFamily="18" charset="0"/>
                <a:cs typeface="Times New Roman" panose="02020603050405020304" pitchFamily="18" charset="0"/>
              </a:rPr>
              <a:t>năm</a:t>
            </a:r>
            <a:r>
              <a:rPr lang="en-US" dirty="0">
                <a:solidFill>
                  <a:srgbClr val="000000"/>
                </a:solidFill>
                <a:latin typeface="Times New Roman" panose="02020603050405020304" pitchFamily="18" charset="0"/>
                <a:cs typeface="Times New Roman" panose="02020603050405020304" pitchFamily="18" charset="0"/>
              </a:rPr>
              <a:t> </a:t>
            </a:r>
            <a:r>
              <a:rPr lang="vi-VN" dirty="0">
                <a:solidFill>
                  <a:srgbClr val="000000"/>
                </a:solidFill>
                <a:latin typeface="Times New Roman" panose="02020603050405020304" pitchFamily="18" charset="0"/>
                <a:cs typeface="Times New Roman" panose="02020603050405020304" pitchFamily="18" charset="0"/>
              </a:rPr>
              <a:t>kinh</a:t>
            </a:r>
            <a:r>
              <a:rPr lang="en-US" dirty="0">
                <a:solidFill>
                  <a:srgbClr val="000000"/>
                </a:solidFill>
                <a:latin typeface="Times New Roman" panose="02020603050405020304" pitchFamily="18" charset="0"/>
                <a:cs typeface="Times New Roman" panose="02020603050405020304" pitchFamily="18" charset="0"/>
              </a:rPr>
              <a:t> </a:t>
            </a:r>
            <a:r>
              <a:rPr lang="vi-VN" dirty="0">
                <a:solidFill>
                  <a:srgbClr val="000000"/>
                </a:solidFill>
                <a:latin typeface="Times New Roman" panose="02020603050405020304" pitchFamily="18" charset="0"/>
                <a:cs typeface="Times New Roman" panose="02020603050405020304" pitchFamily="18" charset="0"/>
              </a:rPr>
              <a:t>nghiệm</a:t>
            </a:r>
            <a:r>
              <a:rPr lang="en-US" dirty="0">
                <a:solidFill>
                  <a:srgbClr val="000000"/>
                </a:solidFill>
                <a:latin typeface="Times New Roman" panose="02020603050405020304" pitchFamily="18" charset="0"/>
                <a:cs typeface="Times New Roman" panose="02020603050405020304" pitchFamily="18" charset="0"/>
              </a:rPr>
              <a:t> </a:t>
            </a:r>
            <a:r>
              <a:rPr lang="vi-VN" dirty="0">
                <a:solidFill>
                  <a:srgbClr val="000000"/>
                </a:solidFill>
                <a:latin typeface="Times New Roman" panose="02020603050405020304" pitchFamily="18" charset="0"/>
                <a:cs typeface="Times New Roman" panose="02020603050405020304" pitchFamily="18" charset="0"/>
              </a:rPr>
              <a:t>t</a:t>
            </a:r>
            <a:r>
              <a:rPr lang="en-US" dirty="0">
                <a:solidFill>
                  <a:srgbClr val="000000"/>
                </a:solidFill>
                <a:latin typeface="Times New Roman" panose="02020603050405020304" pitchFamily="18" charset="0"/>
                <a:cs typeface="Times New Roman" panose="02020603050405020304" pitchFamily="18" charset="0"/>
              </a:rPr>
              <a:t>ă</a:t>
            </a:r>
            <a:r>
              <a:rPr lang="vi-VN" dirty="0">
                <a:solidFill>
                  <a:srgbClr val="000000"/>
                </a:solidFill>
                <a:latin typeface="Times New Roman" panose="02020603050405020304" pitchFamily="18" charset="0"/>
                <a:cs typeface="Times New Roman" panose="02020603050405020304" pitchFamily="18" charset="0"/>
              </a:rPr>
              <a:t>ng</a:t>
            </a:r>
            <a:r>
              <a:rPr lang="en-US" dirty="0">
                <a:solidFill>
                  <a:srgbClr val="000000"/>
                </a:solidFill>
                <a:latin typeface="Times New Roman" panose="02020603050405020304" pitchFamily="18" charset="0"/>
                <a:cs typeface="Times New Roman" panose="02020603050405020304" pitchFamily="18" charset="0"/>
              </a:rPr>
              <a:t> </a:t>
            </a:r>
            <a:r>
              <a:rPr lang="vi-VN" dirty="0">
                <a:solidFill>
                  <a:srgbClr val="000000"/>
                </a:solidFill>
                <a:latin typeface="Times New Roman" panose="02020603050405020304" pitchFamily="18" charset="0"/>
                <a:cs typeface="Times New Roman" panose="02020603050405020304" pitchFamily="18" charset="0"/>
              </a:rPr>
              <a:t>th</a:t>
            </a:r>
            <a:r>
              <a:rPr lang="en-US" dirty="0">
                <a:solidFill>
                  <a:srgbClr val="000000"/>
                </a:solidFill>
                <a:latin typeface="Times New Roman" panose="02020603050405020304" pitchFamily="18" charset="0"/>
                <a:cs typeface="Times New Roman" panose="02020603050405020304" pitchFamily="18" charset="0"/>
              </a:rPr>
              <a:t>ê</a:t>
            </a:r>
            <a:r>
              <a:rPr lang="vi-VN" dirty="0">
                <a:solidFill>
                  <a:srgbClr val="000000"/>
                </a:solidFill>
                <a:latin typeface="Times New Roman" panose="02020603050405020304" pitchFamily="18" charset="0"/>
                <a:cs typeface="Times New Roman" panose="02020603050405020304" pitchFamily="18" charset="0"/>
              </a:rPr>
              <a:t>m</a:t>
            </a:r>
            <a:r>
              <a:rPr lang="en-US" dirty="0">
                <a:solidFill>
                  <a:srgbClr val="000000"/>
                </a:solidFill>
                <a:latin typeface="Times New Roman" panose="02020603050405020304" pitchFamily="18" charset="0"/>
                <a:cs typeface="Times New Roman" panose="02020603050405020304" pitchFamily="18" charset="0"/>
              </a:rPr>
              <a:t> </a:t>
            </a:r>
            <a:r>
              <a:rPr lang="vi-VN" dirty="0">
                <a:solidFill>
                  <a:srgbClr val="000000"/>
                </a:solidFill>
                <a:latin typeface="Times New Roman" panose="02020603050405020304" pitchFamily="18" charset="0"/>
                <a:cs typeface="Times New Roman" panose="02020603050405020304" pitchFamily="18" charset="0"/>
              </a:rPr>
              <a:t>(khi</a:t>
            </a:r>
            <a:r>
              <a:rPr lang="en-US" dirty="0">
                <a:solidFill>
                  <a:srgbClr val="000000"/>
                </a:solidFill>
                <a:latin typeface="Times New Roman" panose="02020603050405020304" pitchFamily="18" charset="0"/>
                <a:cs typeface="Times New Roman" panose="02020603050405020304" pitchFamily="18" charset="0"/>
              </a:rPr>
              <a:t> </a:t>
            </a:r>
            <a:r>
              <a:rPr lang="vi-VN" dirty="0">
                <a:solidFill>
                  <a:srgbClr val="000000"/>
                </a:solidFill>
                <a:latin typeface="Times New Roman" panose="02020603050405020304" pitchFamily="18" charset="0"/>
                <a:cs typeface="Times New Roman" panose="02020603050405020304" pitchFamily="18" charset="0"/>
              </a:rPr>
              <a:t>điểm</a:t>
            </a:r>
            <a:r>
              <a:rPr lang="en-US" dirty="0">
                <a:solidFill>
                  <a:srgbClr val="000000"/>
                </a:solidFill>
                <a:latin typeface="Times New Roman" panose="02020603050405020304" pitchFamily="18" charset="0"/>
                <a:cs typeface="Times New Roman" panose="02020603050405020304" pitchFamily="18" charset="0"/>
              </a:rPr>
              <a:t> </a:t>
            </a:r>
            <a:r>
              <a:rPr lang="vi-VN" dirty="0">
                <a:solidFill>
                  <a:srgbClr val="000000"/>
                </a:solidFill>
                <a:latin typeface="Times New Roman" panose="02020603050405020304" pitchFamily="18" charset="0"/>
                <a:cs typeface="Times New Roman" panose="02020603050405020304" pitchFamily="18" charset="0"/>
              </a:rPr>
              <a:t>năng</a:t>
            </a:r>
            <a:r>
              <a:rPr lang="en-US" dirty="0">
                <a:solidFill>
                  <a:srgbClr val="000000"/>
                </a:solidFill>
                <a:latin typeface="Times New Roman" panose="02020603050405020304" pitchFamily="18" charset="0"/>
                <a:cs typeface="Times New Roman" panose="02020603050405020304" pitchFamily="18" charset="0"/>
              </a:rPr>
              <a:t> </a:t>
            </a:r>
            <a:r>
              <a:rPr lang="vi-VN" dirty="0">
                <a:solidFill>
                  <a:srgbClr val="000000"/>
                </a:solidFill>
                <a:latin typeface="Times New Roman" panose="02020603050405020304" pitchFamily="18" charset="0"/>
                <a:cs typeface="Times New Roman" panose="02020603050405020304" pitchFamily="18" charset="0"/>
              </a:rPr>
              <a:t>khiếu</a:t>
            </a:r>
            <a:r>
              <a:rPr lang="en-US" dirty="0">
                <a:solidFill>
                  <a:srgbClr val="000000"/>
                </a:solidFill>
                <a:latin typeface="Times New Roman" panose="02020603050405020304" pitchFamily="18" charset="0"/>
                <a:cs typeface="Times New Roman" panose="02020603050405020304" pitchFamily="18" charset="0"/>
              </a:rPr>
              <a:t> </a:t>
            </a:r>
            <a:r>
              <a:rPr lang="vi-VN" dirty="0">
                <a:solidFill>
                  <a:srgbClr val="000000"/>
                </a:solidFill>
                <a:latin typeface="Times New Roman" panose="02020603050405020304" pitchFamily="18" charset="0"/>
                <a:cs typeface="Times New Roman" panose="02020603050405020304" pitchFamily="18" charset="0"/>
              </a:rPr>
              <a:t>được</a:t>
            </a:r>
            <a:r>
              <a:rPr lang="en-US" dirty="0">
                <a:solidFill>
                  <a:srgbClr val="000000"/>
                </a:solidFill>
                <a:latin typeface="Times New Roman" panose="02020603050405020304" pitchFamily="18" charset="0"/>
                <a:cs typeface="Times New Roman" panose="02020603050405020304" pitchFamily="18" charset="0"/>
              </a:rPr>
              <a:t> </a:t>
            </a:r>
            <a:r>
              <a:rPr lang="vi-VN" dirty="0">
                <a:solidFill>
                  <a:srgbClr val="000000"/>
                </a:solidFill>
                <a:latin typeface="Times New Roman" panose="02020603050405020304" pitchFamily="18" charset="0"/>
                <a:cs typeface="Times New Roman" panose="02020603050405020304" pitchFamily="18" charset="0"/>
              </a:rPr>
              <a:t>giữ</a:t>
            </a:r>
            <a:r>
              <a:rPr lang="en-US" dirty="0">
                <a:solidFill>
                  <a:srgbClr val="000000"/>
                </a:solidFill>
                <a:latin typeface="Times New Roman" panose="02020603050405020304" pitchFamily="18" charset="0"/>
                <a:cs typeface="Times New Roman" panose="02020603050405020304" pitchFamily="18" charset="0"/>
              </a:rPr>
              <a:t> </a:t>
            </a:r>
            <a:r>
              <a:rPr lang="vi-VN" dirty="0">
                <a:solidFill>
                  <a:srgbClr val="000000"/>
                </a:solidFill>
                <a:latin typeface="Times New Roman" panose="02020603050405020304" pitchFamily="18" charset="0"/>
                <a:cs typeface="Times New Roman" panose="02020603050405020304" pitchFamily="18" charset="0"/>
              </a:rPr>
              <a:t>không</a:t>
            </a:r>
            <a:r>
              <a:rPr lang="en-US" dirty="0">
                <a:solidFill>
                  <a:srgbClr val="000000"/>
                </a:solidFill>
                <a:latin typeface="Times New Roman" panose="02020603050405020304" pitchFamily="18" charset="0"/>
                <a:cs typeface="Times New Roman" panose="02020603050405020304" pitchFamily="18" charset="0"/>
              </a:rPr>
              <a:t> </a:t>
            </a:r>
            <a:r>
              <a:rPr lang="vi-VN" dirty="0">
                <a:solidFill>
                  <a:srgbClr val="000000"/>
                </a:solidFill>
                <a:latin typeface="Times New Roman" panose="02020603050405020304" pitchFamily="18" charset="0"/>
                <a:cs typeface="Times New Roman" panose="02020603050405020304" pitchFamily="18" charset="0"/>
              </a:rPr>
              <a:t>đổi).</a:t>
            </a:r>
            <a:endParaRPr lang="en-US" dirty="0">
              <a:latin typeface="Times New Roman" panose="02020603050405020304" pitchFamily="18" charset="0"/>
              <a:cs typeface="Times New Roman" panose="02020603050405020304" pitchFamily="18" charset="0"/>
            </a:endParaRPr>
          </a:p>
        </p:txBody>
      </p:sp>
      <p:sp>
        <p:nvSpPr>
          <p:cNvPr id="13" name="Rectangle 12"/>
          <p:cNvSpPr/>
          <p:nvPr/>
        </p:nvSpPr>
        <p:spPr>
          <a:xfrm>
            <a:off x="710240" y="5364666"/>
            <a:ext cx="1124026" cy="369332"/>
          </a:xfrm>
          <a:prstGeom prst="rect">
            <a:avLst/>
          </a:prstGeom>
        </p:spPr>
        <p:txBody>
          <a:bodyPr wrap="none">
            <a:spAutoFit/>
          </a:bodyPr>
          <a:lstStyle/>
          <a:p>
            <a:r>
              <a:rPr lang="en-US" b="1" i="1">
                <a:solidFill>
                  <a:srgbClr val="000000"/>
                </a:solidFill>
                <a:latin typeface="Times New Roman" panose="02020603050405020304" pitchFamily="18" charset="0"/>
                <a:cs typeface="Times New Roman" panose="02020603050405020304" pitchFamily="18" charset="0"/>
              </a:rPr>
              <a:t>b</a:t>
            </a:r>
            <a:r>
              <a:rPr lang="en-US" sz="1200" b="1">
                <a:solidFill>
                  <a:srgbClr val="000000"/>
                </a:solidFill>
                <a:latin typeface="Times New Roman" panose="02020603050405020304" pitchFamily="18" charset="0"/>
                <a:cs typeface="Times New Roman" panose="02020603050405020304" pitchFamily="18" charset="0"/>
              </a:rPr>
              <a:t>2 </a:t>
            </a:r>
            <a:r>
              <a:rPr lang="en-US" b="1">
                <a:solidFill>
                  <a:srgbClr val="000000"/>
                </a:solidFill>
                <a:latin typeface="Times New Roman" panose="02020603050405020304" pitchFamily="18" charset="0"/>
                <a:cs typeface="Times New Roman" panose="02020603050405020304" pitchFamily="18" charset="0"/>
              </a:rPr>
              <a:t>= 0.251</a:t>
            </a:r>
            <a:endParaRPr lang="en-US">
              <a:latin typeface="Times New Roman" panose="02020603050405020304" pitchFamily="18" charset="0"/>
              <a:cs typeface="Times New Roman" panose="02020603050405020304" pitchFamily="18" charset="0"/>
            </a:endParaRPr>
          </a:p>
        </p:txBody>
      </p:sp>
      <p:sp>
        <p:nvSpPr>
          <p:cNvPr id="15" name="Rectangle 14"/>
          <p:cNvSpPr/>
          <p:nvPr/>
        </p:nvSpPr>
        <p:spPr>
          <a:xfrm>
            <a:off x="710240" y="5746301"/>
            <a:ext cx="9753602" cy="646331"/>
          </a:xfrm>
          <a:prstGeom prst="rect">
            <a:avLst/>
          </a:prstGeom>
        </p:spPr>
        <p:txBody>
          <a:bodyPr wrap="square">
            <a:spAutoFit/>
          </a:bodyPr>
          <a:lstStyle/>
          <a:p>
            <a:r>
              <a:rPr lang="vi-VN" dirty="0">
                <a:solidFill>
                  <a:srgbClr val="000000"/>
                </a:solidFill>
                <a:latin typeface="Times New Roman" panose="02020603050405020304" pitchFamily="18" charset="0"/>
                <a:cs typeface="Times New Roman" panose="02020603050405020304" pitchFamily="18" charset="0"/>
              </a:rPr>
              <a:t>Lương</a:t>
            </a:r>
            <a:r>
              <a:rPr lang="en-US" dirty="0">
                <a:solidFill>
                  <a:srgbClr val="000000"/>
                </a:solidFill>
                <a:latin typeface="Times New Roman" panose="02020603050405020304" pitchFamily="18" charset="0"/>
                <a:cs typeface="Times New Roman" panose="02020603050405020304" pitchFamily="18" charset="0"/>
              </a:rPr>
              <a:t> </a:t>
            </a:r>
            <a:r>
              <a:rPr lang="vi-VN" dirty="0">
                <a:solidFill>
                  <a:srgbClr val="000000"/>
                </a:solidFill>
                <a:latin typeface="Times New Roman" panose="02020603050405020304" pitchFamily="18" charset="0"/>
                <a:cs typeface="Times New Roman" panose="02020603050405020304" pitchFamily="18" charset="0"/>
              </a:rPr>
              <a:t>được</a:t>
            </a:r>
            <a:r>
              <a:rPr lang="en-US" dirty="0">
                <a:solidFill>
                  <a:srgbClr val="000000"/>
                </a:solidFill>
                <a:latin typeface="Times New Roman" panose="02020603050405020304" pitchFamily="18" charset="0"/>
                <a:cs typeface="Times New Roman" panose="02020603050405020304" pitchFamily="18" charset="0"/>
              </a:rPr>
              <a:t> </a:t>
            </a:r>
            <a:r>
              <a:rPr lang="vi-VN" dirty="0">
                <a:solidFill>
                  <a:srgbClr val="000000"/>
                </a:solidFill>
                <a:latin typeface="Times New Roman" panose="02020603050405020304" pitchFamily="18" charset="0"/>
                <a:cs typeface="Times New Roman" panose="02020603050405020304" pitchFamily="18" charset="0"/>
              </a:rPr>
              <a:t>kỳ</a:t>
            </a:r>
            <a:r>
              <a:rPr lang="en-US" dirty="0">
                <a:solidFill>
                  <a:srgbClr val="000000"/>
                </a:solidFill>
                <a:latin typeface="Times New Roman" panose="02020603050405020304" pitchFamily="18" charset="0"/>
                <a:cs typeface="Times New Roman" panose="02020603050405020304" pitchFamily="18" charset="0"/>
              </a:rPr>
              <a:t> </a:t>
            </a:r>
            <a:r>
              <a:rPr lang="vi-VN" dirty="0">
                <a:solidFill>
                  <a:srgbClr val="000000"/>
                </a:solidFill>
                <a:latin typeface="Times New Roman" panose="02020603050405020304" pitchFamily="18" charset="0"/>
                <a:cs typeface="Times New Roman" panose="02020603050405020304" pitchFamily="18" charset="0"/>
              </a:rPr>
              <a:t>vọng</a:t>
            </a:r>
            <a:r>
              <a:rPr lang="en-US" dirty="0">
                <a:solidFill>
                  <a:srgbClr val="000000"/>
                </a:solidFill>
                <a:latin typeface="Times New Roman" panose="02020603050405020304" pitchFamily="18" charset="0"/>
                <a:cs typeface="Times New Roman" panose="02020603050405020304" pitchFamily="18" charset="0"/>
              </a:rPr>
              <a:t> </a:t>
            </a:r>
            <a:r>
              <a:rPr lang="vi-VN" dirty="0">
                <a:solidFill>
                  <a:srgbClr val="000000"/>
                </a:solidFill>
                <a:latin typeface="Times New Roman" panose="02020603050405020304" pitchFamily="18" charset="0"/>
                <a:cs typeface="Times New Roman" panose="02020603050405020304" pitchFamily="18" charset="0"/>
              </a:rPr>
              <a:t>t</a:t>
            </a:r>
            <a:r>
              <a:rPr lang="en-US" dirty="0">
                <a:solidFill>
                  <a:srgbClr val="000000"/>
                </a:solidFill>
                <a:latin typeface="Times New Roman" panose="02020603050405020304" pitchFamily="18" charset="0"/>
                <a:cs typeface="Times New Roman" panose="02020603050405020304" pitchFamily="18" charset="0"/>
              </a:rPr>
              <a:t>ă</a:t>
            </a:r>
            <a:r>
              <a:rPr lang="vi-VN" dirty="0">
                <a:solidFill>
                  <a:srgbClr val="000000"/>
                </a:solidFill>
                <a:latin typeface="Times New Roman" panose="02020603050405020304" pitchFamily="18" charset="0"/>
                <a:cs typeface="Times New Roman" panose="02020603050405020304" pitchFamily="18" charset="0"/>
              </a:rPr>
              <a:t>ng</a:t>
            </a:r>
            <a:r>
              <a:rPr lang="en-US" dirty="0">
                <a:solidFill>
                  <a:srgbClr val="000000"/>
                </a:solidFill>
                <a:latin typeface="Times New Roman" panose="02020603050405020304" pitchFamily="18" charset="0"/>
                <a:cs typeface="Times New Roman" panose="02020603050405020304" pitchFamily="18" charset="0"/>
              </a:rPr>
              <a:t> </a:t>
            </a:r>
            <a:r>
              <a:rPr lang="vi-VN" dirty="0">
                <a:solidFill>
                  <a:srgbClr val="000000"/>
                </a:solidFill>
                <a:latin typeface="Times New Roman" panose="02020603050405020304" pitchFamily="18" charset="0"/>
                <a:cs typeface="Times New Roman" panose="02020603050405020304" pitchFamily="18" charset="0"/>
              </a:rPr>
              <a:t>$251 đối</a:t>
            </a:r>
            <a:r>
              <a:rPr lang="en-US" dirty="0">
                <a:solidFill>
                  <a:srgbClr val="000000"/>
                </a:solidFill>
                <a:latin typeface="Times New Roman" panose="02020603050405020304" pitchFamily="18" charset="0"/>
                <a:cs typeface="Times New Roman" panose="02020603050405020304" pitchFamily="18" charset="0"/>
              </a:rPr>
              <a:t> </a:t>
            </a:r>
            <a:r>
              <a:rPr lang="vi-VN" dirty="0">
                <a:solidFill>
                  <a:srgbClr val="000000"/>
                </a:solidFill>
                <a:latin typeface="Times New Roman" panose="02020603050405020304" pitchFamily="18" charset="0"/>
                <a:cs typeface="Times New Roman" panose="02020603050405020304" pitchFamily="18" charset="0"/>
              </a:rPr>
              <a:t>với</a:t>
            </a:r>
            <a:r>
              <a:rPr lang="en-US" dirty="0">
                <a:solidFill>
                  <a:srgbClr val="000000"/>
                </a:solidFill>
                <a:latin typeface="Times New Roman" panose="02020603050405020304" pitchFamily="18" charset="0"/>
                <a:cs typeface="Times New Roman" panose="02020603050405020304" pitchFamily="18" charset="0"/>
              </a:rPr>
              <a:t> </a:t>
            </a:r>
            <a:r>
              <a:rPr lang="vi-VN" dirty="0">
                <a:solidFill>
                  <a:srgbClr val="000000"/>
                </a:solidFill>
                <a:latin typeface="Times New Roman" panose="02020603050405020304" pitchFamily="18" charset="0"/>
                <a:cs typeface="Times New Roman" panose="02020603050405020304" pitchFamily="18" charset="0"/>
              </a:rPr>
              <a:t>mỗi</a:t>
            </a:r>
            <a:r>
              <a:rPr lang="en-US" dirty="0">
                <a:solidFill>
                  <a:srgbClr val="000000"/>
                </a:solidFill>
                <a:latin typeface="Times New Roman" panose="02020603050405020304" pitchFamily="18" charset="0"/>
                <a:cs typeface="Times New Roman" panose="02020603050405020304" pitchFamily="18" charset="0"/>
              </a:rPr>
              <a:t> </a:t>
            </a:r>
            <a:r>
              <a:rPr lang="vi-VN" dirty="0">
                <a:solidFill>
                  <a:srgbClr val="000000"/>
                </a:solidFill>
                <a:latin typeface="Times New Roman" panose="02020603050405020304" pitchFamily="18" charset="0"/>
                <a:cs typeface="Times New Roman" panose="02020603050405020304" pitchFamily="18" charset="0"/>
              </a:rPr>
              <a:t>1</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điểm</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năng</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khiếu</a:t>
            </a:r>
            <a:r>
              <a:rPr lang="en-US" dirty="0">
                <a:solidFill>
                  <a:srgbClr val="000000"/>
                </a:solidFill>
                <a:latin typeface="Times New Roman" panose="02020603050405020304" pitchFamily="18" charset="0"/>
                <a:cs typeface="Times New Roman" panose="02020603050405020304" pitchFamily="18" charset="0"/>
              </a:rPr>
              <a:t> </a:t>
            </a:r>
            <a:r>
              <a:rPr lang="en-US" err="1">
                <a:solidFill>
                  <a:srgbClr val="000000"/>
                </a:solidFill>
                <a:latin typeface="Times New Roman" panose="02020603050405020304" pitchFamily="18" charset="0"/>
                <a:cs typeface="Times New Roman" panose="02020603050405020304" pitchFamily="18" charset="0"/>
              </a:rPr>
              <a:t>tăng</a:t>
            </a:r>
            <a:r>
              <a:rPr lang="en-US">
                <a:solidFill>
                  <a:srgbClr val="000000"/>
                </a:solidFill>
                <a:latin typeface="Times New Roman" panose="02020603050405020304" pitchFamily="18" charset="0"/>
                <a:cs typeface="Times New Roman" panose="02020603050405020304" pitchFamily="18" charset="0"/>
              </a:rPr>
              <a:t> </a:t>
            </a:r>
            <a:r>
              <a:rPr lang="en-US" smtClean="0">
                <a:solidFill>
                  <a:srgbClr val="000000"/>
                </a:solidFill>
                <a:latin typeface="Times New Roman" panose="02020603050405020304" pitchFamily="18" charset="0"/>
                <a:cs typeface="Times New Roman" panose="02020603050405020304" pitchFamily="18" charset="0"/>
              </a:rPr>
              <a:t>thêm </a:t>
            </a:r>
            <a:r>
              <a:rPr lang="vi-VN" dirty="0">
                <a:solidFill>
                  <a:srgbClr val="000000"/>
                </a:solidFill>
                <a:latin typeface="Times New Roman" panose="02020603050405020304" pitchFamily="18" charset="0"/>
                <a:cs typeface="Times New Roman" panose="02020603050405020304" pitchFamily="18" charset="0"/>
              </a:rPr>
              <a:t>(khi</a:t>
            </a:r>
            <a:r>
              <a:rPr lang="en-US" dirty="0">
                <a:solidFill>
                  <a:srgbClr val="000000"/>
                </a:solidFill>
                <a:latin typeface="Times New Roman" panose="02020603050405020304" pitchFamily="18" charset="0"/>
                <a:cs typeface="Times New Roman" panose="02020603050405020304" pitchFamily="18" charset="0"/>
              </a:rPr>
              <a:t> </a:t>
            </a:r>
            <a:r>
              <a:rPr lang="vi-VN" dirty="0">
                <a:solidFill>
                  <a:srgbClr val="000000"/>
                </a:solidFill>
                <a:latin typeface="Times New Roman" panose="02020603050405020304" pitchFamily="18" charset="0"/>
                <a:cs typeface="Times New Roman" panose="02020603050405020304" pitchFamily="18" charset="0"/>
              </a:rPr>
              <a:t>số</a:t>
            </a:r>
            <a:r>
              <a:rPr lang="en-US" dirty="0">
                <a:solidFill>
                  <a:srgbClr val="000000"/>
                </a:solidFill>
                <a:latin typeface="Times New Roman" panose="02020603050405020304" pitchFamily="18" charset="0"/>
                <a:cs typeface="Times New Roman" panose="02020603050405020304" pitchFamily="18" charset="0"/>
              </a:rPr>
              <a:t> </a:t>
            </a:r>
            <a:r>
              <a:rPr lang="vi-VN" dirty="0">
                <a:solidFill>
                  <a:srgbClr val="000000"/>
                </a:solidFill>
                <a:latin typeface="Times New Roman" panose="02020603050405020304" pitchFamily="18" charset="0"/>
                <a:cs typeface="Times New Roman" panose="02020603050405020304" pitchFamily="18" charset="0"/>
              </a:rPr>
              <a:t>năm</a:t>
            </a:r>
            <a:r>
              <a:rPr lang="en-US" dirty="0">
                <a:solidFill>
                  <a:srgbClr val="000000"/>
                </a:solidFill>
                <a:latin typeface="Times New Roman" panose="02020603050405020304" pitchFamily="18" charset="0"/>
                <a:cs typeface="Times New Roman" panose="02020603050405020304" pitchFamily="18" charset="0"/>
              </a:rPr>
              <a:t> </a:t>
            </a:r>
            <a:r>
              <a:rPr lang="vi-VN" dirty="0">
                <a:solidFill>
                  <a:srgbClr val="000000"/>
                </a:solidFill>
                <a:latin typeface="Times New Roman" panose="02020603050405020304" pitchFamily="18" charset="0"/>
                <a:cs typeface="Times New Roman" panose="02020603050405020304" pitchFamily="18" charset="0"/>
              </a:rPr>
              <a:t>kinh</a:t>
            </a:r>
            <a:r>
              <a:rPr lang="en-US" dirty="0">
                <a:solidFill>
                  <a:srgbClr val="000000"/>
                </a:solidFill>
                <a:latin typeface="Times New Roman" panose="02020603050405020304" pitchFamily="18" charset="0"/>
                <a:cs typeface="Times New Roman" panose="02020603050405020304" pitchFamily="18" charset="0"/>
              </a:rPr>
              <a:t> </a:t>
            </a:r>
            <a:r>
              <a:rPr lang="vi-VN" dirty="0">
                <a:solidFill>
                  <a:srgbClr val="000000"/>
                </a:solidFill>
                <a:latin typeface="Times New Roman" panose="02020603050405020304" pitchFamily="18" charset="0"/>
                <a:cs typeface="Times New Roman" panose="02020603050405020304" pitchFamily="18" charset="0"/>
              </a:rPr>
              <a:t>nghiệm</a:t>
            </a:r>
            <a:r>
              <a:rPr lang="en-US" dirty="0">
                <a:solidFill>
                  <a:srgbClr val="000000"/>
                </a:solidFill>
                <a:latin typeface="Times New Roman" panose="02020603050405020304" pitchFamily="18" charset="0"/>
                <a:cs typeface="Times New Roman" panose="02020603050405020304" pitchFamily="18" charset="0"/>
              </a:rPr>
              <a:t> </a:t>
            </a:r>
            <a:r>
              <a:rPr lang="vi-VN" dirty="0">
                <a:solidFill>
                  <a:srgbClr val="000000"/>
                </a:solidFill>
                <a:latin typeface="Times New Roman" panose="02020603050405020304" pitchFamily="18" charset="0"/>
                <a:cs typeface="Times New Roman" panose="02020603050405020304" pitchFamily="18" charset="0"/>
              </a:rPr>
              <a:t>được</a:t>
            </a:r>
            <a:r>
              <a:rPr lang="en-US" dirty="0">
                <a:solidFill>
                  <a:srgbClr val="000000"/>
                </a:solidFill>
                <a:latin typeface="Times New Roman" panose="02020603050405020304" pitchFamily="18" charset="0"/>
                <a:cs typeface="Times New Roman" panose="02020603050405020304" pitchFamily="18" charset="0"/>
              </a:rPr>
              <a:t> </a:t>
            </a:r>
            <a:r>
              <a:rPr lang="vi-VN" dirty="0">
                <a:solidFill>
                  <a:srgbClr val="000000"/>
                </a:solidFill>
                <a:latin typeface="Times New Roman" panose="02020603050405020304" pitchFamily="18" charset="0"/>
                <a:cs typeface="Times New Roman" panose="02020603050405020304" pitchFamily="18" charset="0"/>
              </a:rPr>
              <a:t>giữ</a:t>
            </a:r>
            <a:r>
              <a:rPr lang="en-US" dirty="0">
                <a:solidFill>
                  <a:srgbClr val="000000"/>
                </a:solidFill>
                <a:latin typeface="Times New Roman" panose="02020603050405020304" pitchFamily="18" charset="0"/>
                <a:cs typeface="Times New Roman" panose="02020603050405020304" pitchFamily="18" charset="0"/>
              </a:rPr>
              <a:t> </a:t>
            </a:r>
            <a:r>
              <a:rPr lang="vi-VN" dirty="0">
                <a:solidFill>
                  <a:srgbClr val="000000"/>
                </a:solidFill>
                <a:latin typeface="Times New Roman" panose="02020603050405020304" pitchFamily="18" charset="0"/>
                <a:cs typeface="Times New Roman" panose="02020603050405020304" pitchFamily="18" charset="0"/>
              </a:rPr>
              <a:t>không</a:t>
            </a:r>
            <a:r>
              <a:rPr lang="en-US" dirty="0">
                <a:solidFill>
                  <a:srgbClr val="000000"/>
                </a:solidFill>
                <a:latin typeface="Times New Roman" panose="02020603050405020304" pitchFamily="18" charset="0"/>
                <a:cs typeface="Times New Roman" panose="02020603050405020304" pitchFamily="18" charset="0"/>
              </a:rPr>
              <a:t> </a:t>
            </a:r>
            <a:r>
              <a:rPr lang="vi-VN" dirty="0">
                <a:solidFill>
                  <a:srgbClr val="000000"/>
                </a:solidFill>
                <a:latin typeface="Times New Roman" panose="02020603050405020304" pitchFamily="18" charset="0"/>
                <a:cs typeface="Times New Roman" panose="02020603050405020304" pitchFamily="18" charset="0"/>
              </a:rPr>
              <a:t>đổi).</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15539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A24A7C3-6AA6-4D2F-AE3E-898EF80E7AC0}"/>
              </a:ext>
            </a:extLst>
          </p:cNvPr>
          <p:cNvSpPr>
            <a:spLocks noGrp="1"/>
          </p:cNvSpPr>
          <p:nvPr>
            <p:ph type="title"/>
          </p:nvPr>
        </p:nvSpPr>
        <p:spPr>
          <a:xfrm>
            <a:off x="562709" y="248038"/>
            <a:ext cx="7200726" cy="1159200"/>
          </a:xfrm>
        </p:spPr>
        <p:txBody>
          <a:bodyPr vert="horz" lIns="91440" tIns="45720" rIns="91440" bIns="45720" rtlCol="0" anchor="ctr">
            <a:normAutofit/>
          </a:bodyPr>
          <a:lstStyle/>
          <a:p>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I. </a:t>
            </a:r>
            <a:r>
              <a:rPr lang="en-US" sz="2800" b="1" kern="1200" err="1">
                <a:solidFill>
                  <a:schemeClr val="bg1">
                    <a:lumMod val="95000"/>
                  </a:schemeClr>
                </a:solidFill>
                <a:effectLst/>
                <a:latin typeface="Times New Roman" panose="02020603050405020304" pitchFamily="18" charset="0"/>
                <a:cs typeface="Times New Roman" panose="02020603050405020304" pitchFamily="18" charset="0"/>
              </a:rPr>
              <a:t>Hồi</a:t>
            </a:r>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a:t>
            </a:r>
            <a:r>
              <a:rPr lang="en-US" sz="2800" b="1" kern="1200" err="1">
                <a:solidFill>
                  <a:schemeClr val="bg1">
                    <a:lumMod val="95000"/>
                  </a:schemeClr>
                </a:solidFill>
                <a:effectLst/>
                <a:latin typeface="Times New Roman" panose="02020603050405020304" pitchFamily="18" charset="0"/>
                <a:cs typeface="Times New Roman" panose="02020603050405020304" pitchFamily="18" charset="0"/>
              </a:rPr>
              <a:t>quy</a:t>
            </a:r>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a:t>
            </a:r>
            <a:r>
              <a:rPr lang="en-US" sz="2800" b="1" kern="1200" err="1">
                <a:solidFill>
                  <a:schemeClr val="bg1">
                    <a:lumMod val="95000"/>
                  </a:schemeClr>
                </a:solidFill>
                <a:effectLst/>
                <a:latin typeface="Times New Roman" panose="02020603050405020304" pitchFamily="18" charset="0"/>
                <a:cs typeface="Times New Roman" panose="02020603050405020304" pitchFamily="18" charset="0"/>
              </a:rPr>
              <a:t>tuyến</a:t>
            </a:r>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a:t>
            </a:r>
            <a:r>
              <a:rPr lang="en-US" sz="2800" b="1" kern="1200" err="1">
                <a:solidFill>
                  <a:schemeClr val="bg1">
                    <a:lumMod val="95000"/>
                  </a:schemeClr>
                </a:solidFill>
                <a:effectLst/>
                <a:latin typeface="Times New Roman" panose="02020603050405020304" pitchFamily="18" charset="0"/>
                <a:cs typeface="Times New Roman" panose="02020603050405020304" pitchFamily="18" charset="0"/>
              </a:rPr>
              <a:t>tính</a:t>
            </a:r>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(Linear Regression)</a:t>
            </a:r>
            <a:endParaRPr lang="en-US" sz="2800" kern="1200">
              <a:solidFill>
                <a:schemeClr val="bg1">
                  <a:lumMod val="95000"/>
                </a:schemeClr>
              </a:solidFill>
              <a:latin typeface="Times New Roman" panose="02020603050405020304" pitchFamily="18" charset="0"/>
              <a:cs typeface="Times New Roman" panose="02020603050405020304" pitchFamily="18" charset="0"/>
            </a:endParaRPr>
          </a:p>
        </p:txBody>
      </p:sp>
      <p:sp>
        <p:nvSpPr>
          <p:cNvPr id="5" name="Rectangle 4"/>
          <p:cNvSpPr/>
          <p:nvPr/>
        </p:nvSpPr>
        <p:spPr>
          <a:xfrm>
            <a:off x="727951" y="1734229"/>
            <a:ext cx="4275979" cy="400110"/>
          </a:xfrm>
          <a:prstGeom prst="rect">
            <a:avLst/>
          </a:prstGeom>
        </p:spPr>
        <p:txBody>
          <a:bodyPr wrap="none">
            <a:spAutoFit/>
          </a:bodyPr>
          <a:lstStyle/>
          <a:p>
            <a:r>
              <a:rPr lang="en-US" sz="2000" b="1" smtClean="0">
                <a:solidFill>
                  <a:srgbClr val="000000"/>
                </a:solidFill>
                <a:latin typeface="Times New Roman" panose="02020603050405020304" pitchFamily="18" charset="0"/>
                <a:cs typeface="Times New Roman" panose="02020603050405020304" pitchFamily="18" charset="0"/>
              </a:rPr>
              <a:t>MỐI LIÊN HỆ GIỮA SST, SSR, SSE</a:t>
            </a:r>
            <a:endParaRPr lang="en-US" sz="2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3885705" y="2314231"/>
            <a:ext cx="4300897" cy="1502412"/>
          </a:xfrm>
          <a:prstGeom prst="rect">
            <a:avLst/>
          </a:prstGeom>
        </p:spPr>
      </p:pic>
      <p:sp>
        <p:nvSpPr>
          <p:cNvPr id="8" name="Rectangle 7"/>
          <p:cNvSpPr/>
          <p:nvPr/>
        </p:nvSpPr>
        <p:spPr>
          <a:xfrm>
            <a:off x="3914256" y="4029240"/>
            <a:ext cx="4300897" cy="923330"/>
          </a:xfrm>
          <a:prstGeom prst="rect">
            <a:avLst/>
          </a:prstGeom>
        </p:spPr>
        <p:txBody>
          <a:bodyPr wrap="square">
            <a:spAutoFit/>
          </a:bodyPr>
          <a:lstStyle/>
          <a:p>
            <a:r>
              <a:rPr lang="vi-VN" dirty="0">
                <a:solidFill>
                  <a:srgbClr val="000000"/>
                </a:solidFill>
                <a:latin typeface="Times New Roman" panose="02020603050405020304" pitchFamily="18" charset="0"/>
                <a:cs typeface="Times New Roman" panose="02020603050405020304" pitchFamily="18" charset="0"/>
              </a:rPr>
              <a:t>SST = Tổng bình phương toàn phần</a:t>
            </a:r>
          </a:p>
          <a:p>
            <a:r>
              <a:rPr lang="vi-VN" dirty="0">
                <a:solidFill>
                  <a:srgbClr val="000000"/>
                </a:solidFill>
                <a:latin typeface="Times New Roman" panose="02020603050405020304" pitchFamily="18" charset="0"/>
                <a:cs typeface="Times New Roman" panose="02020603050405020304" pitchFamily="18" charset="0"/>
              </a:rPr>
              <a:t>SSR = Tổng bình phương hồi qui</a:t>
            </a:r>
          </a:p>
          <a:p>
            <a:r>
              <a:rPr lang="vi-VN" dirty="0">
                <a:solidFill>
                  <a:srgbClr val="000000"/>
                </a:solidFill>
                <a:latin typeface="Times New Roman" panose="02020603050405020304" pitchFamily="18" charset="0"/>
                <a:cs typeface="Times New Roman" panose="02020603050405020304" pitchFamily="18" charset="0"/>
              </a:rPr>
              <a:t>SSE = Tổng bình phương sai số</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2577504" y="4024512"/>
            <a:ext cx="1093441" cy="369332"/>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a:t>
            </a:r>
          </a:p>
        </p:txBody>
      </p:sp>
      <p:sp>
        <p:nvSpPr>
          <p:cNvPr id="12" name="Rectangle 11"/>
          <p:cNvSpPr/>
          <p:nvPr/>
        </p:nvSpPr>
        <p:spPr>
          <a:xfrm>
            <a:off x="4238870" y="5454402"/>
            <a:ext cx="2947282" cy="369332"/>
          </a:xfrm>
          <a:prstGeom prst="rect">
            <a:avLst/>
          </a:prstGeom>
          <a:ln>
            <a:solidFill>
              <a:srgbClr val="00B0F0"/>
            </a:solidFill>
          </a:ln>
        </p:spPr>
        <p:txBody>
          <a:bodyPr wrap="none">
            <a:spAutoFit/>
          </a:bodyPr>
          <a:lstStyle/>
          <a:p>
            <a:r>
              <a:rPr lang="en-US" i="1" dirty="0">
                <a:solidFill>
                  <a:srgbClr val="000000"/>
                </a:solidFill>
                <a:latin typeface="Times New Roman" panose="02020603050405020304" pitchFamily="18" charset="0"/>
                <a:cs typeface="Times New Roman" panose="02020603050405020304" pitchFamily="18" charset="0"/>
              </a:rPr>
              <a:t>R</a:t>
            </a:r>
            <a:r>
              <a:rPr lang="en-US" i="1" baseline="30000" dirty="0">
                <a:solidFill>
                  <a:srgbClr val="000000"/>
                </a:solidFill>
                <a:latin typeface="Times New Roman" panose="02020603050405020304" pitchFamily="18" charset="0"/>
                <a:cs typeface="Times New Roman" panose="02020603050405020304" pitchFamily="18" charset="0"/>
              </a:rPr>
              <a:t>2</a:t>
            </a:r>
            <a:r>
              <a:rPr lang="en-US" dirty="0">
                <a:solidFill>
                  <a:srgbClr val="000000"/>
                </a:solidFill>
                <a:latin typeface="Times New Roman" panose="02020603050405020304" pitchFamily="18" charset="0"/>
                <a:cs typeface="Times New Roman" panose="02020603050405020304" pitchFamily="18" charset="0"/>
              </a:rPr>
              <a:t> = SSR/SST = 1 – SSE/SST</a:t>
            </a:r>
            <a:endParaRPr lang="en-US" dirty="0">
              <a:latin typeface="Times New Roman" panose="02020603050405020304" pitchFamily="18" charset="0"/>
              <a:cs typeface="Times New Roman" panose="02020603050405020304" pitchFamily="18" charset="0"/>
            </a:endParaRPr>
          </a:p>
        </p:txBody>
      </p:sp>
      <p:sp>
        <p:nvSpPr>
          <p:cNvPr id="13" name="Rectangle 12"/>
          <p:cNvSpPr/>
          <p:nvPr/>
        </p:nvSpPr>
        <p:spPr>
          <a:xfrm>
            <a:off x="3935421" y="6042112"/>
            <a:ext cx="3534942" cy="369332"/>
          </a:xfrm>
          <a:prstGeom prst="rect">
            <a:avLst/>
          </a:prstGeom>
        </p:spPr>
        <p:txBody>
          <a:bodyPr wrap="none">
            <a:spAutoFit/>
          </a:bodyPr>
          <a:lstStyle/>
          <a:p>
            <a:r>
              <a:rPr lang="en-US" i="1">
                <a:solidFill>
                  <a:srgbClr val="000000"/>
                </a:solidFill>
                <a:latin typeface="Times New Roman" panose="02020603050405020304" pitchFamily="18" charset="0"/>
                <a:cs typeface="Times New Roman" panose="02020603050405020304" pitchFamily="18" charset="0"/>
              </a:rPr>
              <a:t>R</a:t>
            </a:r>
            <a:r>
              <a:rPr lang="en-US" i="1" baseline="30000">
                <a:solidFill>
                  <a:srgbClr val="000000"/>
                </a:solidFill>
                <a:latin typeface="Times New Roman" panose="02020603050405020304" pitchFamily="18" charset="0"/>
                <a:cs typeface="Times New Roman" panose="02020603050405020304" pitchFamily="18" charset="0"/>
              </a:rPr>
              <a:t>2</a:t>
            </a:r>
            <a:r>
              <a:rPr lang="en-US">
                <a:solidFill>
                  <a:srgbClr val="000000"/>
                </a:solidFill>
                <a:latin typeface="Times New Roman" panose="02020603050405020304" pitchFamily="18" charset="0"/>
                <a:cs typeface="Times New Roman" panose="02020603050405020304" pitchFamily="18" charset="0"/>
              </a:rPr>
              <a:t> = 500.3285 / 599.7855 = 0.83418</a:t>
            </a:r>
            <a:endParaRPr lang="en-US">
              <a:latin typeface="Times New Roman" panose="02020603050405020304" pitchFamily="18" charset="0"/>
              <a:cs typeface="Times New Roman" panose="02020603050405020304" pitchFamily="18" charset="0"/>
            </a:endParaRPr>
          </a:p>
        </p:txBody>
      </p:sp>
      <p:sp>
        <p:nvSpPr>
          <p:cNvPr id="14" name="Rectangle 13"/>
          <p:cNvSpPr/>
          <p:nvPr/>
        </p:nvSpPr>
        <p:spPr>
          <a:xfrm>
            <a:off x="753778" y="5046925"/>
            <a:ext cx="2316660"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HỆ SỐ XÁC ĐỊNH</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56650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A24A7C3-6AA6-4D2F-AE3E-898EF80E7AC0}"/>
              </a:ext>
            </a:extLst>
          </p:cNvPr>
          <p:cNvSpPr>
            <a:spLocks noGrp="1"/>
          </p:cNvSpPr>
          <p:nvPr>
            <p:ph type="title"/>
          </p:nvPr>
        </p:nvSpPr>
        <p:spPr>
          <a:xfrm>
            <a:off x="562709" y="248038"/>
            <a:ext cx="7200726" cy="1159200"/>
          </a:xfrm>
        </p:spPr>
        <p:txBody>
          <a:bodyPr vert="horz" lIns="91440" tIns="45720" rIns="91440" bIns="45720" rtlCol="0" anchor="ctr">
            <a:normAutofit/>
          </a:bodyPr>
          <a:lstStyle/>
          <a:p>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I. </a:t>
            </a:r>
            <a:r>
              <a:rPr lang="en-US" sz="2800" b="1" kern="1200" err="1">
                <a:solidFill>
                  <a:schemeClr val="bg1">
                    <a:lumMod val="95000"/>
                  </a:schemeClr>
                </a:solidFill>
                <a:effectLst/>
                <a:latin typeface="Times New Roman" panose="02020603050405020304" pitchFamily="18" charset="0"/>
                <a:cs typeface="Times New Roman" panose="02020603050405020304" pitchFamily="18" charset="0"/>
              </a:rPr>
              <a:t>Hồi</a:t>
            </a:r>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a:t>
            </a:r>
            <a:r>
              <a:rPr lang="en-US" sz="2800" b="1" kern="1200" err="1">
                <a:solidFill>
                  <a:schemeClr val="bg1">
                    <a:lumMod val="95000"/>
                  </a:schemeClr>
                </a:solidFill>
                <a:effectLst/>
                <a:latin typeface="Times New Roman" panose="02020603050405020304" pitchFamily="18" charset="0"/>
                <a:cs typeface="Times New Roman" panose="02020603050405020304" pitchFamily="18" charset="0"/>
              </a:rPr>
              <a:t>quy</a:t>
            </a:r>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a:t>
            </a:r>
            <a:r>
              <a:rPr lang="en-US" sz="2800" b="1" kern="1200" err="1">
                <a:solidFill>
                  <a:schemeClr val="bg1">
                    <a:lumMod val="95000"/>
                  </a:schemeClr>
                </a:solidFill>
                <a:effectLst/>
                <a:latin typeface="Times New Roman" panose="02020603050405020304" pitchFamily="18" charset="0"/>
                <a:cs typeface="Times New Roman" panose="02020603050405020304" pitchFamily="18" charset="0"/>
              </a:rPr>
              <a:t>tuyến</a:t>
            </a:r>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a:t>
            </a:r>
            <a:r>
              <a:rPr lang="en-US" sz="2800" b="1" kern="1200" err="1">
                <a:solidFill>
                  <a:schemeClr val="bg1">
                    <a:lumMod val="95000"/>
                  </a:schemeClr>
                </a:solidFill>
                <a:effectLst/>
                <a:latin typeface="Times New Roman" panose="02020603050405020304" pitchFamily="18" charset="0"/>
                <a:cs typeface="Times New Roman" panose="02020603050405020304" pitchFamily="18" charset="0"/>
              </a:rPr>
              <a:t>tính</a:t>
            </a:r>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(Linear Regression)</a:t>
            </a:r>
            <a:endParaRPr lang="en-US" sz="2800" kern="1200">
              <a:solidFill>
                <a:schemeClr val="bg1">
                  <a:lumMod val="95000"/>
                </a:schemeClr>
              </a:solidFill>
              <a:latin typeface="Times New Roman" panose="02020603050405020304" pitchFamily="18" charset="0"/>
              <a:cs typeface="Times New Roman" panose="02020603050405020304" pitchFamily="18" charset="0"/>
            </a:endParaRPr>
          </a:p>
        </p:txBody>
      </p:sp>
      <p:sp>
        <p:nvSpPr>
          <p:cNvPr id="5" name="Rectangle 4"/>
          <p:cNvSpPr/>
          <p:nvPr/>
        </p:nvSpPr>
        <p:spPr>
          <a:xfrm>
            <a:off x="683607" y="1869120"/>
            <a:ext cx="3525773" cy="400110"/>
          </a:xfrm>
          <a:prstGeom prst="rect">
            <a:avLst/>
          </a:prstGeom>
        </p:spPr>
        <p:txBody>
          <a:bodyPr wrap="none">
            <a:spAutoFit/>
          </a:bodyPr>
          <a:lstStyle/>
          <a:p>
            <a:r>
              <a:rPr lang="en-US" sz="2000" b="1" dirty="0">
                <a:solidFill>
                  <a:srgbClr val="000000"/>
                </a:solidFill>
                <a:latin typeface="Times New Roman" panose="02020603050405020304" pitchFamily="18" charset="0"/>
                <a:cs typeface="Times New Roman" panose="02020603050405020304" pitchFamily="18" charset="0"/>
              </a:rPr>
              <a:t>BIẾN ĐỘC LẬP ĐỊNH TÍNH </a:t>
            </a:r>
            <a:endParaRPr lang="en-US" sz="2000" dirty="0">
              <a:latin typeface="Times New Roman" panose="02020603050405020304" pitchFamily="18" charset="0"/>
              <a:cs typeface="Times New Roman" panose="02020603050405020304" pitchFamily="18" charset="0"/>
            </a:endParaRPr>
          </a:p>
        </p:txBody>
      </p:sp>
      <p:sp>
        <p:nvSpPr>
          <p:cNvPr id="8" name="Rectangle 7"/>
          <p:cNvSpPr/>
          <p:nvPr/>
        </p:nvSpPr>
        <p:spPr>
          <a:xfrm>
            <a:off x="683606" y="2495059"/>
            <a:ext cx="9552215" cy="646331"/>
          </a:xfrm>
          <a:prstGeom prst="rect">
            <a:avLst/>
          </a:prstGeom>
        </p:spPr>
        <p:txBody>
          <a:bodyPr wrap="square">
            <a:spAutoFit/>
          </a:bodyPr>
          <a:lstStyle/>
          <a:p>
            <a:r>
              <a:rPr lang="vi-V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Trong nhiều tình huống thực tiễn chúng ta phải</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dụng các biến định tính như giới tính (Nam, Nữ</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Vùng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miền Bắc, Trung,</a:t>
            </a:r>
            <a:r>
              <a:rPr lang="en-US" dirty="0">
                <a:latin typeface="Times New Roman" panose="02020603050405020304" pitchFamily="18" charset="0"/>
                <a:cs typeface="Times New Roman" panose="02020603050405020304" pitchFamily="18" charset="0"/>
              </a:rPr>
              <a:t> Nam</a:t>
            </a:r>
          </a:p>
        </p:txBody>
      </p:sp>
      <p:sp>
        <p:nvSpPr>
          <p:cNvPr id="9" name="Rectangle 8"/>
          <p:cNvSpPr/>
          <p:nvPr/>
        </p:nvSpPr>
        <p:spPr>
          <a:xfrm>
            <a:off x="683606" y="3436816"/>
            <a:ext cx="9045603" cy="369332"/>
          </a:xfrm>
          <a:prstGeom prst="rect">
            <a:avLst/>
          </a:prstGeom>
        </p:spPr>
        <p:txBody>
          <a:bodyPr wrap="square">
            <a:spAutoFit/>
          </a:bodyPr>
          <a:lstStyle/>
          <a:p>
            <a:r>
              <a:rPr lang="en-US">
                <a:solidFill>
                  <a:srgbClr val="000000"/>
                </a:solidFill>
                <a:latin typeface="Times New Roman" panose="02020603050405020304" pitchFamily="18" charset="0"/>
                <a:cs typeface="Times New Roman" panose="02020603050405020304" pitchFamily="18" charset="0"/>
              </a:rPr>
              <a:t>• Ví dụ, </a:t>
            </a:r>
            <a:r>
              <a:rPr lang="en-US" smtClean="0">
                <a:solidFill>
                  <a:srgbClr val="000000"/>
                </a:solidFill>
                <a:latin typeface="Times New Roman" panose="02020603050405020304" pitchFamily="18" charset="0"/>
                <a:cs typeface="Times New Roman" panose="02020603050405020304" pitchFamily="18" charset="0"/>
              </a:rPr>
              <a:t>x </a:t>
            </a:r>
            <a:r>
              <a:rPr lang="en-US">
                <a:solidFill>
                  <a:srgbClr val="000000"/>
                </a:solidFill>
                <a:latin typeface="Times New Roman" panose="02020603050405020304" pitchFamily="18" charset="0"/>
                <a:cs typeface="Times New Roman" panose="02020603050405020304" pitchFamily="18" charset="0"/>
              </a:rPr>
              <a:t>có thể đại diện cho giới tính với </a:t>
            </a:r>
            <a:r>
              <a:rPr lang="en-US" smtClean="0">
                <a:solidFill>
                  <a:srgbClr val="000000"/>
                </a:solidFill>
                <a:latin typeface="Times New Roman" panose="02020603050405020304" pitchFamily="18" charset="0"/>
                <a:cs typeface="Times New Roman" panose="02020603050405020304" pitchFamily="18" charset="0"/>
              </a:rPr>
              <a:t>x </a:t>
            </a:r>
            <a:r>
              <a:rPr lang="en-US">
                <a:solidFill>
                  <a:srgbClr val="000000"/>
                </a:solidFill>
                <a:latin typeface="Times New Roman" panose="02020603050405020304" pitchFamily="18" charset="0"/>
                <a:cs typeface="Times New Roman" panose="02020603050405020304" pitchFamily="18" charset="0"/>
              </a:rPr>
              <a:t>= 0 để chỉ Nam và </a:t>
            </a:r>
            <a:r>
              <a:rPr lang="en-US" smtClean="0">
                <a:solidFill>
                  <a:srgbClr val="000000"/>
                </a:solidFill>
                <a:latin typeface="Times New Roman" panose="02020603050405020304" pitchFamily="18" charset="0"/>
                <a:cs typeface="Times New Roman" panose="02020603050405020304" pitchFamily="18" charset="0"/>
              </a:rPr>
              <a:t>x </a:t>
            </a:r>
            <a:r>
              <a:rPr lang="en-US">
                <a:solidFill>
                  <a:srgbClr val="000000"/>
                </a:solidFill>
                <a:latin typeface="Times New Roman" panose="02020603050405020304" pitchFamily="18" charset="0"/>
                <a:cs typeface="Times New Roman" panose="02020603050405020304" pitchFamily="18" charset="0"/>
              </a:rPr>
              <a:t>= 1 để chỉ Nữ.</a:t>
            </a:r>
            <a:endParaRPr lang="en-US">
              <a:latin typeface="Times New Roman" panose="02020603050405020304" pitchFamily="18" charset="0"/>
              <a:cs typeface="Times New Roman" panose="02020603050405020304" pitchFamily="18" charset="0"/>
            </a:endParaRPr>
          </a:p>
        </p:txBody>
      </p:sp>
      <p:sp>
        <p:nvSpPr>
          <p:cNvPr id="10" name="Rectangle 9"/>
          <p:cNvSpPr/>
          <p:nvPr/>
        </p:nvSpPr>
        <p:spPr>
          <a:xfrm>
            <a:off x="683606" y="4199293"/>
            <a:ext cx="9045602" cy="369332"/>
          </a:xfrm>
          <a:prstGeom prst="rect">
            <a:avLst/>
          </a:prstGeom>
        </p:spPr>
        <p:txBody>
          <a:bodyPr wrap="square">
            <a:spAutoFit/>
          </a:bodyPr>
          <a:lstStyle/>
          <a:p>
            <a:r>
              <a:rPr lang="vi-VN" dirty="0">
                <a:solidFill>
                  <a:srgbClr val="000000"/>
                </a:solidFill>
                <a:latin typeface="Times New Roman" panose="02020603050405020304" pitchFamily="18" charset="0"/>
                <a:cs typeface="Times New Roman" panose="02020603050405020304" pitchFamily="18" charset="0"/>
              </a:rPr>
              <a:t>•Trong</a:t>
            </a:r>
            <a:r>
              <a:rPr lang="en-US" dirty="0">
                <a:solidFill>
                  <a:srgbClr val="000000"/>
                </a:solidFill>
                <a:latin typeface="Times New Roman" panose="02020603050405020304" pitchFamily="18" charset="0"/>
                <a:cs typeface="Times New Roman" panose="02020603050405020304" pitchFamily="18" charset="0"/>
              </a:rPr>
              <a:t> </a:t>
            </a:r>
            <a:r>
              <a:rPr lang="vi-VN" dirty="0">
                <a:solidFill>
                  <a:srgbClr val="000000"/>
                </a:solidFill>
                <a:latin typeface="Times New Roman" panose="02020603050405020304" pitchFamily="18" charset="0"/>
                <a:cs typeface="Times New Roman" panose="02020603050405020304" pitchFamily="18" charset="0"/>
              </a:rPr>
              <a:t>trường</a:t>
            </a:r>
            <a:r>
              <a:rPr lang="en-US" dirty="0">
                <a:solidFill>
                  <a:srgbClr val="000000"/>
                </a:solidFill>
                <a:latin typeface="Times New Roman" panose="02020603050405020304" pitchFamily="18" charset="0"/>
                <a:cs typeface="Times New Roman" panose="02020603050405020304" pitchFamily="18" charset="0"/>
              </a:rPr>
              <a:t> </a:t>
            </a:r>
            <a:r>
              <a:rPr lang="vi-VN" dirty="0">
                <a:solidFill>
                  <a:srgbClr val="000000"/>
                </a:solidFill>
                <a:latin typeface="Times New Roman" panose="02020603050405020304" pitchFamily="18" charset="0"/>
                <a:cs typeface="Times New Roman" panose="02020603050405020304" pitchFamily="18" charset="0"/>
              </a:rPr>
              <a:t>hợp</a:t>
            </a:r>
            <a:r>
              <a:rPr lang="en-US" dirty="0">
                <a:solidFill>
                  <a:srgbClr val="000000"/>
                </a:solidFill>
                <a:latin typeface="Times New Roman" panose="02020603050405020304" pitchFamily="18" charset="0"/>
                <a:cs typeface="Times New Roman" panose="02020603050405020304" pitchFamily="18" charset="0"/>
              </a:rPr>
              <a:t> </a:t>
            </a:r>
            <a:r>
              <a:rPr lang="vi-VN">
                <a:solidFill>
                  <a:srgbClr val="000000"/>
                </a:solidFill>
                <a:latin typeface="Times New Roman" panose="02020603050405020304" pitchFamily="18" charset="0"/>
                <a:cs typeface="Times New Roman" panose="02020603050405020304" pitchFamily="18" charset="0"/>
              </a:rPr>
              <a:t>này</a:t>
            </a:r>
            <a:r>
              <a:rPr lang="en-US">
                <a:solidFill>
                  <a:srgbClr val="000000"/>
                </a:solidFill>
                <a:latin typeface="Times New Roman" panose="02020603050405020304" pitchFamily="18" charset="0"/>
                <a:cs typeface="Times New Roman" panose="02020603050405020304" pitchFamily="18" charset="0"/>
              </a:rPr>
              <a:t> </a:t>
            </a:r>
            <a:r>
              <a:rPr lang="vi-VN" smtClean="0">
                <a:solidFill>
                  <a:srgbClr val="000000"/>
                </a:solidFill>
                <a:latin typeface="Times New Roman" panose="02020603050405020304" pitchFamily="18" charset="0"/>
                <a:cs typeface="Times New Roman" panose="02020603050405020304" pitchFamily="18" charset="0"/>
              </a:rPr>
              <a:t>x</a:t>
            </a:r>
            <a:r>
              <a:rPr lang="en-US" smtClean="0">
                <a:solidFill>
                  <a:srgbClr val="000000"/>
                </a:solidFill>
                <a:latin typeface="Times New Roman" panose="02020603050405020304" pitchFamily="18" charset="0"/>
                <a:cs typeface="Times New Roman" panose="02020603050405020304" pitchFamily="18" charset="0"/>
              </a:rPr>
              <a:t> </a:t>
            </a:r>
            <a:r>
              <a:rPr lang="vi-VN" dirty="0">
                <a:solidFill>
                  <a:srgbClr val="000000"/>
                </a:solidFill>
                <a:latin typeface="Times New Roman" panose="02020603050405020304" pitchFamily="18" charset="0"/>
                <a:cs typeface="Times New Roman" panose="02020603050405020304" pitchFamily="18" charset="0"/>
              </a:rPr>
              <a:t>được</a:t>
            </a:r>
            <a:r>
              <a:rPr lang="en-US" dirty="0">
                <a:solidFill>
                  <a:srgbClr val="000000"/>
                </a:solidFill>
                <a:latin typeface="Times New Roman" panose="02020603050405020304" pitchFamily="18" charset="0"/>
                <a:cs typeface="Times New Roman" panose="02020603050405020304" pitchFamily="18" charset="0"/>
              </a:rPr>
              <a:t> </a:t>
            </a:r>
            <a:r>
              <a:rPr lang="vi-VN" dirty="0">
                <a:solidFill>
                  <a:srgbClr val="000000"/>
                </a:solidFill>
                <a:latin typeface="Times New Roman" panose="02020603050405020304" pitchFamily="18" charset="0"/>
                <a:cs typeface="Times New Roman" panose="02020603050405020304" pitchFamily="18" charset="0"/>
              </a:rPr>
              <a:t>gọi</a:t>
            </a:r>
            <a:r>
              <a:rPr lang="en-US" dirty="0">
                <a:solidFill>
                  <a:srgbClr val="000000"/>
                </a:solidFill>
                <a:latin typeface="Times New Roman" panose="02020603050405020304" pitchFamily="18" charset="0"/>
                <a:cs typeface="Times New Roman" panose="02020603050405020304" pitchFamily="18" charset="0"/>
              </a:rPr>
              <a:t> </a:t>
            </a:r>
            <a:r>
              <a:rPr lang="vi-VN" dirty="0">
                <a:solidFill>
                  <a:srgbClr val="000000"/>
                </a:solidFill>
                <a:latin typeface="Times New Roman" panose="02020603050405020304" pitchFamily="18" charset="0"/>
                <a:cs typeface="Times New Roman" panose="02020603050405020304" pitchFamily="18" charset="0"/>
              </a:rPr>
              <a:t>là</a:t>
            </a:r>
            <a:r>
              <a:rPr lang="en-US" dirty="0">
                <a:solidFill>
                  <a:srgbClr val="000000"/>
                </a:solidFill>
                <a:latin typeface="Times New Roman" panose="02020603050405020304" pitchFamily="18" charset="0"/>
                <a:cs typeface="Times New Roman" panose="02020603050405020304" pitchFamily="18" charset="0"/>
              </a:rPr>
              <a:t> </a:t>
            </a:r>
            <a:r>
              <a:rPr lang="vi-VN" dirty="0">
                <a:solidFill>
                  <a:srgbClr val="000000"/>
                </a:solidFill>
                <a:latin typeface="Times New Roman" panose="02020603050405020304" pitchFamily="18" charset="0"/>
                <a:cs typeface="Times New Roman" panose="02020603050405020304" pitchFamily="18" charset="0"/>
              </a:rPr>
              <a:t>biến</a:t>
            </a:r>
            <a:r>
              <a:rPr lang="en-US" dirty="0">
                <a:solidFill>
                  <a:srgbClr val="000000"/>
                </a:solidFill>
                <a:latin typeface="Times New Roman" panose="02020603050405020304" pitchFamily="18" charset="0"/>
                <a:cs typeface="Times New Roman" panose="02020603050405020304" pitchFamily="18" charset="0"/>
              </a:rPr>
              <a:t> </a:t>
            </a:r>
            <a:r>
              <a:rPr lang="vi-VN" dirty="0">
                <a:solidFill>
                  <a:srgbClr val="000000"/>
                </a:solidFill>
                <a:latin typeface="Times New Roman" panose="02020603050405020304" pitchFamily="18" charset="0"/>
                <a:cs typeface="Times New Roman" panose="02020603050405020304" pitchFamily="18" charset="0"/>
              </a:rPr>
              <a:t>giả,</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biến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chỉ</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thị</a:t>
            </a:r>
            <a:r>
              <a:rPr lang="en-US" dirty="0">
                <a:solidFill>
                  <a:srgbClr val="000000"/>
                </a:solidFill>
                <a:latin typeface="Times New Roman" panose="02020603050405020304" pitchFamily="18" charset="0"/>
                <a:cs typeface="Times New Roman" panose="02020603050405020304" pitchFamily="18" charset="0"/>
              </a:rPr>
              <a:t> hay </a:t>
            </a:r>
            <a:r>
              <a:rPr lang="en-US" dirty="0" err="1">
                <a:solidFill>
                  <a:srgbClr val="000000"/>
                </a:solidFill>
                <a:latin typeface="Times New Roman" panose="02020603050405020304" pitchFamily="18" charset="0"/>
                <a:cs typeface="Times New Roman" panose="02020603050405020304" pitchFamily="18" charset="0"/>
              </a:rPr>
              <a:t>biến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thuộc</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tính</a:t>
            </a:r>
            <a:r>
              <a:rPr lang="en-US" dirty="0">
                <a:solidFill>
                  <a:srgbClr val="000000"/>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1715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A24A7C3-6AA6-4D2F-AE3E-898EF80E7AC0}"/>
              </a:ext>
            </a:extLst>
          </p:cNvPr>
          <p:cNvSpPr>
            <a:spLocks noGrp="1"/>
          </p:cNvSpPr>
          <p:nvPr>
            <p:ph type="title"/>
          </p:nvPr>
        </p:nvSpPr>
        <p:spPr>
          <a:xfrm>
            <a:off x="562709" y="248038"/>
            <a:ext cx="7200726" cy="1159200"/>
          </a:xfrm>
        </p:spPr>
        <p:txBody>
          <a:bodyPr vert="horz" lIns="91440" tIns="45720" rIns="91440" bIns="45720" rtlCol="0" anchor="ctr">
            <a:normAutofit/>
          </a:bodyPr>
          <a:lstStyle/>
          <a:p>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I. </a:t>
            </a:r>
            <a:r>
              <a:rPr lang="en-US" sz="2800" b="1" kern="1200" err="1">
                <a:solidFill>
                  <a:schemeClr val="bg1">
                    <a:lumMod val="95000"/>
                  </a:schemeClr>
                </a:solidFill>
                <a:effectLst/>
                <a:latin typeface="Times New Roman" panose="02020603050405020304" pitchFamily="18" charset="0"/>
                <a:cs typeface="Times New Roman" panose="02020603050405020304" pitchFamily="18" charset="0"/>
              </a:rPr>
              <a:t>Hồi</a:t>
            </a:r>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a:t>
            </a:r>
            <a:r>
              <a:rPr lang="en-US" sz="2800" b="1" kern="1200" err="1">
                <a:solidFill>
                  <a:schemeClr val="bg1">
                    <a:lumMod val="95000"/>
                  </a:schemeClr>
                </a:solidFill>
                <a:effectLst/>
                <a:latin typeface="Times New Roman" panose="02020603050405020304" pitchFamily="18" charset="0"/>
                <a:cs typeface="Times New Roman" panose="02020603050405020304" pitchFamily="18" charset="0"/>
              </a:rPr>
              <a:t>quy</a:t>
            </a:r>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a:t>
            </a:r>
            <a:r>
              <a:rPr lang="en-US" sz="2800" b="1" kern="1200" err="1">
                <a:solidFill>
                  <a:schemeClr val="bg1">
                    <a:lumMod val="95000"/>
                  </a:schemeClr>
                </a:solidFill>
                <a:effectLst/>
                <a:latin typeface="Times New Roman" panose="02020603050405020304" pitchFamily="18" charset="0"/>
                <a:cs typeface="Times New Roman" panose="02020603050405020304" pitchFamily="18" charset="0"/>
              </a:rPr>
              <a:t>tuyến</a:t>
            </a:r>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a:t>
            </a:r>
            <a:r>
              <a:rPr lang="en-US" sz="2800" b="1" kern="1200" err="1">
                <a:solidFill>
                  <a:schemeClr val="bg1">
                    <a:lumMod val="95000"/>
                  </a:schemeClr>
                </a:solidFill>
                <a:effectLst/>
                <a:latin typeface="Times New Roman" panose="02020603050405020304" pitchFamily="18" charset="0"/>
                <a:cs typeface="Times New Roman" panose="02020603050405020304" pitchFamily="18" charset="0"/>
              </a:rPr>
              <a:t>tính</a:t>
            </a:r>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(Linear Regression)</a:t>
            </a:r>
            <a:endParaRPr lang="en-US" sz="2800" kern="1200">
              <a:solidFill>
                <a:schemeClr val="bg1">
                  <a:lumMod val="95000"/>
                </a:schemeClr>
              </a:solidFill>
              <a:latin typeface="Times New Roman" panose="02020603050405020304" pitchFamily="18" charset="0"/>
              <a:cs typeface="Times New Roman" panose="02020603050405020304" pitchFamily="18" charset="0"/>
            </a:endParaRPr>
          </a:p>
        </p:txBody>
      </p:sp>
      <p:sp>
        <p:nvSpPr>
          <p:cNvPr id="4" name="Rectangle 3"/>
          <p:cNvSpPr/>
          <p:nvPr/>
        </p:nvSpPr>
        <p:spPr>
          <a:xfrm>
            <a:off x="562709" y="1719361"/>
            <a:ext cx="10582620" cy="1785104"/>
          </a:xfrm>
          <a:prstGeom prst="rect">
            <a:avLst/>
          </a:prstGeom>
        </p:spPr>
        <p:txBody>
          <a:bodyPr wrap="square">
            <a:spAutoFit/>
          </a:bodyPr>
          <a:lstStyle/>
          <a:p>
            <a:r>
              <a:rPr lang="vi-VN" sz="2000" b="1" dirty="0">
                <a:latin typeface="Times New Roman" panose="02020603050405020304" pitchFamily="18" charset="0"/>
                <a:cs typeface="Times New Roman" panose="02020603050405020304" pitchFamily="18" charset="0"/>
              </a:rPr>
              <a:t>Ví dụ: Khảo sát lương lập trình viên</a:t>
            </a:r>
            <a:endParaRPr lang="en-US" sz="2000"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Như một sự mở rộng vấn đề khảo sát lương lập trình</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viên.</a:t>
            </a:r>
          </a:p>
          <a:p>
            <a:r>
              <a:rPr lang="vi-VN" dirty="0">
                <a:latin typeface="Times New Roman" panose="02020603050405020304" pitchFamily="18" charset="0"/>
                <a:cs typeface="Times New Roman" panose="02020603050405020304" pitchFamily="18" charset="0"/>
              </a:rPr>
              <a:t>Giả</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sử về mặt quản lý, người ta tin rằng lương h</a:t>
            </a:r>
            <a:r>
              <a:rPr lang="en-US" dirty="0">
                <a:latin typeface="Times New Roman" panose="02020603050405020304" pitchFamily="18" charset="0"/>
                <a:cs typeface="Times New Roman" panose="02020603050405020304" pitchFamily="18" charset="0"/>
              </a:rPr>
              <a:t>ằ</a:t>
            </a:r>
            <a:r>
              <a:rPr lang="vi-VN" dirty="0">
                <a:latin typeface="Times New Roman" panose="02020603050405020304" pitchFamily="18" charset="0"/>
                <a:cs typeface="Times New Roman" panose="02020603050405020304" pitchFamily="18" charset="0"/>
              </a:rPr>
              <a:t>ng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năm có liên quan đến cá nhân có bằng tốt nghiệp về</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khoa học máy tính hay hệ thống thông tin.</a:t>
            </a:r>
          </a:p>
          <a:p>
            <a:r>
              <a:rPr lang="vi-VN" dirty="0">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liệu về Số năm kinh nghiệm, Điểm thi năng khiếu,</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Bằng cấp chuyên môn và lương hàng năm</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($1000) của</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mẫu gồm 20 lập trình viên được trình bày như sau</a:t>
            </a:r>
            <a:r>
              <a:rPr lang="en-US" dirty="0">
                <a:latin typeface="Times New Roman" panose="02020603050405020304" pitchFamily="18" charset="0"/>
                <a:cs typeface="Times New Roman" panose="02020603050405020304" pitchFamily="18" charset="0"/>
              </a:rPr>
              <a:t>:</a:t>
            </a:r>
          </a:p>
        </p:txBody>
      </p:sp>
      <p:pic>
        <p:nvPicPr>
          <p:cNvPr id="5" name="Picture 4"/>
          <p:cNvPicPr>
            <a:picLocks noChangeAspect="1"/>
          </p:cNvPicPr>
          <p:nvPr/>
        </p:nvPicPr>
        <p:blipFill>
          <a:blip r:embed="rId2"/>
          <a:stretch>
            <a:fillRect/>
          </a:stretch>
        </p:blipFill>
        <p:spPr>
          <a:xfrm>
            <a:off x="2725091" y="3469468"/>
            <a:ext cx="6257855" cy="3140494"/>
          </a:xfrm>
          <a:prstGeom prst="rect">
            <a:avLst/>
          </a:prstGeom>
        </p:spPr>
      </p:pic>
    </p:spTree>
    <p:extLst>
      <p:ext uri="{BB962C8B-B14F-4D97-AF65-F5344CB8AC3E}">
        <p14:creationId xmlns:p14="http://schemas.microsoft.com/office/powerpoint/2010/main" val="1864722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A24A7C3-6AA6-4D2F-AE3E-898EF80E7AC0}"/>
              </a:ext>
            </a:extLst>
          </p:cNvPr>
          <p:cNvSpPr>
            <a:spLocks noGrp="1"/>
          </p:cNvSpPr>
          <p:nvPr>
            <p:ph type="title"/>
          </p:nvPr>
        </p:nvSpPr>
        <p:spPr>
          <a:xfrm>
            <a:off x="562709" y="248038"/>
            <a:ext cx="7200726" cy="1159200"/>
          </a:xfrm>
        </p:spPr>
        <p:txBody>
          <a:bodyPr vert="horz" lIns="91440" tIns="45720" rIns="91440" bIns="45720" rtlCol="0" anchor="ctr">
            <a:normAutofit/>
          </a:bodyPr>
          <a:lstStyle/>
          <a:p>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I. </a:t>
            </a:r>
            <a:r>
              <a:rPr lang="en-US" sz="2800" b="1" kern="1200" err="1">
                <a:solidFill>
                  <a:schemeClr val="bg1">
                    <a:lumMod val="95000"/>
                  </a:schemeClr>
                </a:solidFill>
                <a:effectLst/>
                <a:latin typeface="Times New Roman" panose="02020603050405020304" pitchFamily="18" charset="0"/>
                <a:cs typeface="Times New Roman" panose="02020603050405020304" pitchFamily="18" charset="0"/>
              </a:rPr>
              <a:t>Hồi</a:t>
            </a:r>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a:t>
            </a:r>
            <a:r>
              <a:rPr lang="en-US" sz="2800" b="1" kern="1200" err="1">
                <a:solidFill>
                  <a:schemeClr val="bg1">
                    <a:lumMod val="95000"/>
                  </a:schemeClr>
                </a:solidFill>
                <a:effectLst/>
                <a:latin typeface="Times New Roman" panose="02020603050405020304" pitchFamily="18" charset="0"/>
                <a:cs typeface="Times New Roman" panose="02020603050405020304" pitchFamily="18" charset="0"/>
              </a:rPr>
              <a:t>quy</a:t>
            </a:r>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a:t>
            </a:r>
            <a:r>
              <a:rPr lang="en-US" sz="2800" b="1" kern="1200" err="1">
                <a:solidFill>
                  <a:schemeClr val="bg1">
                    <a:lumMod val="95000"/>
                  </a:schemeClr>
                </a:solidFill>
                <a:effectLst/>
                <a:latin typeface="Times New Roman" panose="02020603050405020304" pitchFamily="18" charset="0"/>
                <a:cs typeface="Times New Roman" panose="02020603050405020304" pitchFamily="18" charset="0"/>
              </a:rPr>
              <a:t>tuyến</a:t>
            </a:r>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a:t>
            </a:r>
            <a:r>
              <a:rPr lang="en-US" sz="2800" b="1" kern="1200" err="1">
                <a:solidFill>
                  <a:schemeClr val="bg1">
                    <a:lumMod val="95000"/>
                  </a:schemeClr>
                </a:solidFill>
                <a:effectLst/>
                <a:latin typeface="Times New Roman" panose="02020603050405020304" pitchFamily="18" charset="0"/>
                <a:cs typeface="Times New Roman" panose="02020603050405020304" pitchFamily="18" charset="0"/>
              </a:rPr>
              <a:t>tính</a:t>
            </a:r>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(Linear Regression)</a:t>
            </a:r>
            <a:endParaRPr lang="en-US" sz="2800" kern="1200">
              <a:solidFill>
                <a:schemeClr val="bg1">
                  <a:lumMod val="95000"/>
                </a:schemeClr>
              </a:solidFill>
              <a:latin typeface="Times New Roman" panose="02020603050405020304" pitchFamily="18" charset="0"/>
              <a:cs typeface="Times New Roman" panose="02020603050405020304" pitchFamily="18" charset="0"/>
            </a:endParaRPr>
          </a:p>
        </p:txBody>
      </p:sp>
      <p:sp>
        <p:nvSpPr>
          <p:cNvPr id="5" name="Rectangle 4"/>
          <p:cNvSpPr/>
          <p:nvPr/>
        </p:nvSpPr>
        <p:spPr>
          <a:xfrm>
            <a:off x="562708" y="1923878"/>
            <a:ext cx="5099666" cy="400110"/>
          </a:xfrm>
          <a:prstGeom prst="rect">
            <a:avLst/>
          </a:prstGeom>
        </p:spPr>
        <p:txBody>
          <a:bodyPr wrap="none">
            <a:spAutoFit/>
          </a:bodyPr>
          <a:lstStyle/>
          <a:p>
            <a:r>
              <a:rPr lang="vi-VN" sz="2000" b="1" dirty="0">
                <a:solidFill>
                  <a:srgbClr val="000000"/>
                </a:solidFill>
                <a:latin typeface="Times New Roman" panose="02020603050405020304" pitchFamily="18" charset="0"/>
                <a:cs typeface="Times New Roman" panose="02020603050405020304" pitchFamily="18" charset="0"/>
              </a:rPr>
              <a:t>ƯỚC</a:t>
            </a:r>
            <a:r>
              <a:rPr lang="en-US" sz="2000" b="1" dirty="0">
                <a:solidFill>
                  <a:srgbClr val="000000"/>
                </a:solidFill>
                <a:latin typeface="Times New Roman" panose="02020603050405020304" pitchFamily="18" charset="0"/>
                <a:cs typeface="Times New Roman" panose="02020603050405020304" pitchFamily="18" charset="0"/>
              </a:rPr>
              <a:t> </a:t>
            </a:r>
            <a:r>
              <a:rPr lang="vi-VN" sz="2000" b="1" dirty="0">
                <a:solidFill>
                  <a:srgbClr val="000000"/>
                </a:solidFill>
                <a:latin typeface="Times New Roman" panose="02020603050405020304" pitchFamily="18" charset="0"/>
                <a:cs typeface="Times New Roman" panose="02020603050405020304" pitchFamily="18" charset="0"/>
              </a:rPr>
              <a:t>LƯỢNG</a:t>
            </a:r>
            <a:r>
              <a:rPr lang="en-US" sz="2000" b="1" dirty="0">
                <a:solidFill>
                  <a:srgbClr val="000000"/>
                </a:solidFill>
                <a:latin typeface="Times New Roman" panose="02020603050405020304" pitchFamily="18" charset="0"/>
                <a:cs typeface="Times New Roman" panose="02020603050405020304" pitchFamily="18" charset="0"/>
              </a:rPr>
              <a:t> </a:t>
            </a:r>
            <a:r>
              <a:rPr lang="vi-VN" sz="2000" b="1" dirty="0">
                <a:solidFill>
                  <a:srgbClr val="000000"/>
                </a:solidFill>
                <a:latin typeface="Times New Roman" panose="02020603050405020304" pitchFamily="18" charset="0"/>
                <a:cs typeface="Times New Roman" panose="02020603050405020304" pitchFamily="18" charset="0"/>
              </a:rPr>
              <a:t>PHƯƠNG</a:t>
            </a:r>
            <a:r>
              <a:rPr lang="en-US" sz="2000" b="1" dirty="0">
                <a:solidFill>
                  <a:srgbClr val="000000"/>
                </a:solidFill>
                <a:latin typeface="Times New Roman" panose="02020603050405020304" pitchFamily="18" charset="0"/>
                <a:cs typeface="Times New Roman" panose="02020603050405020304" pitchFamily="18" charset="0"/>
              </a:rPr>
              <a:t> </a:t>
            </a:r>
            <a:r>
              <a:rPr lang="vi-VN" sz="2000" b="1" dirty="0">
                <a:solidFill>
                  <a:srgbClr val="000000"/>
                </a:solidFill>
                <a:latin typeface="Times New Roman" panose="02020603050405020304" pitchFamily="18" charset="0"/>
                <a:cs typeface="Times New Roman" panose="02020603050405020304" pitchFamily="18" charset="0"/>
              </a:rPr>
              <a:t>TRÌNH</a:t>
            </a:r>
            <a:r>
              <a:rPr lang="en-US" sz="2000" b="1" dirty="0">
                <a:solidFill>
                  <a:srgbClr val="000000"/>
                </a:solidFill>
                <a:latin typeface="Times New Roman" panose="02020603050405020304" pitchFamily="18" charset="0"/>
                <a:cs typeface="Times New Roman" panose="02020603050405020304" pitchFamily="18" charset="0"/>
              </a:rPr>
              <a:t> </a:t>
            </a:r>
            <a:r>
              <a:rPr lang="vi-VN" sz="2000" b="1" dirty="0">
                <a:solidFill>
                  <a:srgbClr val="000000"/>
                </a:solidFill>
                <a:latin typeface="Times New Roman" panose="02020603050405020304" pitchFamily="18" charset="0"/>
                <a:cs typeface="Times New Roman" panose="02020603050405020304" pitchFamily="18" charset="0"/>
              </a:rPr>
              <a:t>HỒI</a:t>
            </a:r>
            <a:r>
              <a:rPr lang="en-US" sz="2000" b="1" dirty="0">
                <a:solidFill>
                  <a:srgbClr val="000000"/>
                </a:solidFill>
                <a:latin typeface="Times New Roman" panose="02020603050405020304" pitchFamily="18" charset="0"/>
                <a:cs typeface="Times New Roman" panose="02020603050405020304" pitchFamily="18" charset="0"/>
              </a:rPr>
              <a:t> </a:t>
            </a:r>
            <a:r>
              <a:rPr lang="vi-VN" sz="2000" b="1" dirty="0">
                <a:solidFill>
                  <a:srgbClr val="000000"/>
                </a:solidFill>
                <a:latin typeface="Times New Roman" panose="02020603050405020304" pitchFamily="18" charset="0"/>
                <a:cs typeface="Times New Roman" panose="02020603050405020304" pitchFamily="18" charset="0"/>
              </a:rPr>
              <a:t>QUY</a:t>
            </a:r>
            <a:endParaRPr lang="en-US"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3835792" y="2675150"/>
            <a:ext cx="3430747" cy="461665"/>
          </a:xfrm>
          <a:prstGeom prst="rect">
            <a:avLst/>
          </a:prstGeom>
          <a:ln>
            <a:solidFill>
              <a:srgbClr val="002060"/>
            </a:solidFill>
          </a:ln>
        </p:spPr>
        <p:txBody>
          <a:bodyPr wrap="none">
            <a:spAutoFit/>
          </a:bodyPr>
          <a:lstStyle/>
          <a:p>
            <a:r>
              <a:rPr lang="es-ES" sz="2400" b="1" i="1" dirty="0">
                <a:solidFill>
                  <a:srgbClr val="000000"/>
                </a:solidFill>
                <a:latin typeface="Times New Roman" panose="02020603050405020304" pitchFamily="18" charset="0"/>
                <a:cs typeface="Times New Roman" panose="02020603050405020304" pitchFamily="18" charset="0"/>
              </a:rPr>
              <a:t>y = b</a:t>
            </a:r>
            <a:r>
              <a:rPr lang="es-ES" sz="2400" b="1" i="1" baseline="-25000" dirty="0">
                <a:solidFill>
                  <a:srgbClr val="000000"/>
                </a:solidFill>
                <a:latin typeface="Times New Roman" panose="02020603050405020304" pitchFamily="18" charset="0"/>
                <a:cs typeface="Times New Roman" panose="02020603050405020304" pitchFamily="18" charset="0"/>
              </a:rPr>
              <a:t>0</a:t>
            </a:r>
            <a:r>
              <a:rPr lang="es-ES" sz="2400" b="1" i="1" dirty="0">
                <a:solidFill>
                  <a:srgbClr val="000000"/>
                </a:solidFill>
                <a:latin typeface="Times New Roman" panose="02020603050405020304" pitchFamily="18" charset="0"/>
                <a:cs typeface="Times New Roman" panose="02020603050405020304" pitchFamily="18" charset="0"/>
              </a:rPr>
              <a:t> + b</a:t>
            </a:r>
            <a:r>
              <a:rPr lang="es-ES" sz="2400" b="1" i="1" baseline="-25000" dirty="0">
                <a:solidFill>
                  <a:srgbClr val="000000"/>
                </a:solidFill>
                <a:latin typeface="Times New Roman" panose="02020603050405020304" pitchFamily="18" charset="0"/>
                <a:cs typeface="Times New Roman" panose="02020603050405020304" pitchFamily="18" charset="0"/>
              </a:rPr>
              <a:t>1</a:t>
            </a:r>
            <a:r>
              <a:rPr lang="es-ES" sz="2400" b="1" i="1" dirty="0">
                <a:solidFill>
                  <a:srgbClr val="000000"/>
                </a:solidFill>
                <a:latin typeface="Times New Roman" panose="02020603050405020304" pitchFamily="18" charset="0"/>
                <a:cs typeface="Times New Roman" panose="02020603050405020304" pitchFamily="18" charset="0"/>
              </a:rPr>
              <a:t>x</a:t>
            </a:r>
            <a:r>
              <a:rPr lang="es-ES" sz="2400" b="1" i="1" baseline="-25000" dirty="0">
                <a:solidFill>
                  <a:srgbClr val="000000"/>
                </a:solidFill>
                <a:latin typeface="Times New Roman" panose="02020603050405020304" pitchFamily="18" charset="0"/>
                <a:cs typeface="Times New Roman" panose="02020603050405020304" pitchFamily="18" charset="0"/>
              </a:rPr>
              <a:t>1</a:t>
            </a:r>
            <a:r>
              <a:rPr lang="es-ES" sz="2400" b="1" i="1" dirty="0">
                <a:solidFill>
                  <a:srgbClr val="000000"/>
                </a:solidFill>
                <a:latin typeface="Times New Roman" panose="02020603050405020304" pitchFamily="18" charset="0"/>
                <a:cs typeface="Times New Roman" panose="02020603050405020304" pitchFamily="18" charset="0"/>
              </a:rPr>
              <a:t> + b</a:t>
            </a:r>
            <a:r>
              <a:rPr lang="es-ES" sz="2400" b="1" i="1" baseline="-25000" dirty="0">
                <a:solidFill>
                  <a:srgbClr val="000000"/>
                </a:solidFill>
                <a:latin typeface="Times New Roman" panose="02020603050405020304" pitchFamily="18" charset="0"/>
                <a:cs typeface="Times New Roman" panose="02020603050405020304" pitchFamily="18" charset="0"/>
              </a:rPr>
              <a:t>2</a:t>
            </a:r>
            <a:r>
              <a:rPr lang="es-ES" sz="2400" b="1" i="1" dirty="0">
                <a:solidFill>
                  <a:srgbClr val="000000"/>
                </a:solidFill>
                <a:latin typeface="Times New Roman" panose="02020603050405020304" pitchFamily="18" charset="0"/>
                <a:cs typeface="Times New Roman" panose="02020603050405020304" pitchFamily="18" charset="0"/>
              </a:rPr>
              <a:t>x</a:t>
            </a:r>
            <a:r>
              <a:rPr lang="es-ES" sz="2400" b="1" i="1" baseline="-25000" dirty="0">
                <a:solidFill>
                  <a:srgbClr val="000000"/>
                </a:solidFill>
                <a:latin typeface="Times New Roman" panose="02020603050405020304" pitchFamily="18" charset="0"/>
                <a:cs typeface="Times New Roman" panose="02020603050405020304" pitchFamily="18" charset="0"/>
              </a:rPr>
              <a:t>2</a:t>
            </a:r>
            <a:r>
              <a:rPr lang="es-ES" sz="2400" b="1" i="1" dirty="0">
                <a:solidFill>
                  <a:srgbClr val="000000"/>
                </a:solidFill>
                <a:latin typeface="Times New Roman" panose="02020603050405020304" pitchFamily="18" charset="0"/>
                <a:cs typeface="Times New Roman" panose="02020603050405020304" pitchFamily="18" charset="0"/>
              </a:rPr>
              <a:t> + </a:t>
            </a:r>
            <a:r>
              <a:rPr lang="es-ES" sz="2400" b="1" i="1" dirty="0">
                <a:solidFill>
                  <a:srgbClr val="FF0000"/>
                </a:solidFill>
                <a:latin typeface="Times New Roman" panose="02020603050405020304" pitchFamily="18" charset="0"/>
                <a:cs typeface="Times New Roman" panose="02020603050405020304" pitchFamily="18" charset="0"/>
              </a:rPr>
              <a:t>b</a:t>
            </a:r>
            <a:r>
              <a:rPr lang="es-ES" sz="2400" b="1" i="1" baseline="-25000" dirty="0">
                <a:solidFill>
                  <a:srgbClr val="FF0000"/>
                </a:solidFill>
                <a:latin typeface="Times New Roman" panose="02020603050405020304" pitchFamily="18" charset="0"/>
                <a:cs typeface="Times New Roman" panose="02020603050405020304" pitchFamily="18" charset="0"/>
              </a:rPr>
              <a:t>3</a:t>
            </a:r>
            <a:r>
              <a:rPr lang="es-ES" sz="2400" b="1" i="1" dirty="0">
                <a:solidFill>
                  <a:srgbClr val="FF0000"/>
                </a:solidFill>
                <a:latin typeface="Times New Roman" panose="02020603050405020304" pitchFamily="18" charset="0"/>
                <a:cs typeface="Times New Roman" panose="02020603050405020304" pitchFamily="18" charset="0"/>
              </a:rPr>
              <a:t>x</a:t>
            </a:r>
            <a:r>
              <a:rPr lang="es-ES" sz="2400" b="1" i="1" baseline="-25000" dirty="0">
                <a:solidFill>
                  <a:srgbClr val="FF0000"/>
                </a:solidFill>
                <a:latin typeface="Times New Roman" panose="02020603050405020304" pitchFamily="18" charset="0"/>
                <a:cs typeface="Times New Roman" panose="02020603050405020304" pitchFamily="18" charset="0"/>
              </a:rPr>
              <a:t>3</a:t>
            </a:r>
            <a:endParaRPr lang="en-US" sz="2400" baseline="-25000" dirty="0">
              <a:solidFill>
                <a:srgbClr val="FF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2742639" y="3285760"/>
            <a:ext cx="6096000" cy="1754326"/>
          </a:xfrm>
          <a:prstGeom prst="rect">
            <a:avLst/>
          </a:prstGeom>
        </p:spPr>
        <p:txBody>
          <a:bodyPr>
            <a:spAutoFit/>
          </a:bodyPr>
          <a:lstStyle/>
          <a:p>
            <a:r>
              <a:rPr lang="en-US" dirty="0" err="1">
                <a:solidFill>
                  <a:srgbClr val="000000"/>
                </a:solidFill>
                <a:latin typeface="Times New Roman" panose="02020603050405020304" pitchFamily="18" charset="0"/>
                <a:cs typeface="Times New Roman" panose="02020603050405020304" pitchFamily="18" charset="0"/>
              </a:rPr>
              <a:t>Với</a:t>
            </a:r>
            <a:r>
              <a:rPr lang="en-US" dirty="0">
                <a:solidFill>
                  <a:srgbClr val="000000"/>
                </a:solidFill>
                <a:latin typeface="Times New Roman" panose="02020603050405020304" pitchFamily="18" charset="0"/>
                <a:cs typeface="Times New Roman" panose="02020603050405020304" pitchFamily="18" charset="0"/>
              </a:rPr>
              <a:t>:</a:t>
            </a:r>
          </a:p>
          <a:p>
            <a:r>
              <a:rPr lang="es-ES" i="1" dirty="0">
                <a:solidFill>
                  <a:srgbClr val="000000"/>
                </a:solidFill>
                <a:latin typeface="Times New Roman" panose="02020603050405020304" pitchFamily="18" charset="0"/>
                <a:cs typeface="Times New Roman" panose="02020603050405020304" pitchFamily="18" charset="0"/>
              </a:rPr>
              <a:t>	y </a:t>
            </a:r>
            <a:r>
              <a:rPr lang="es-ES" dirty="0">
                <a:solidFill>
                  <a:srgbClr val="000000"/>
                </a:solidFill>
                <a:latin typeface="Times New Roman" panose="02020603050405020304" pitchFamily="18" charset="0"/>
                <a:cs typeface="Times New Roman" panose="02020603050405020304" pitchFamily="18" charset="0"/>
              </a:rPr>
              <a:t>= </a:t>
            </a:r>
            <a:r>
              <a:rPr lang="es-ES" dirty="0" err="1">
                <a:solidFill>
                  <a:srgbClr val="000000"/>
                </a:solidFill>
                <a:latin typeface="Times New Roman" panose="02020603050405020304" pitchFamily="18" charset="0"/>
                <a:cs typeface="Times New Roman" panose="02020603050405020304" pitchFamily="18" charset="0"/>
              </a:rPr>
              <a:t>Lương</a:t>
            </a:r>
            <a:r>
              <a:rPr lang="es-ES" dirty="0">
                <a:solidFill>
                  <a:srgbClr val="000000"/>
                </a:solidFill>
                <a:latin typeface="Times New Roman" panose="02020603050405020304" pitchFamily="18" charset="0"/>
                <a:cs typeface="Times New Roman" panose="02020603050405020304" pitchFamily="18" charset="0"/>
              </a:rPr>
              <a:t> </a:t>
            </a:r>
            <a:r>
              <a:rPr lang="es-ES" dirty="0" err="1">
                <a:solidFill>
                  <a:srgbClr val="000000"/>
                </a:solidFill>
                <a:latin typeface="Times New Roman" panose="02020603050405020304" pitchFamily="18" charset="0"/>
                <a:cs typeface="Times New Roman" panose="02020603050405020304" pitchFamily="18" charset="0"/>
              </a:rPr>
              <a:t>hàng</a:t>
            </a:r>
            <a:r>
              <a:rPr lang="es-ES" dirty="0">
                <a:solidFill>
                  <a:srgbClr val="000000"/>
                </a:solidFill>
                <a:latin typeface="Times New Roman" panose="02020603050405020304" pitchFamily="18" charset="0"/>
                <a:cs typeface="Times New Roman" panose="02020603050405020304" pitchFamily="18" charset="0"/>
              </a:rPr>
              <a:t> </a:t>
            </a:r>
            <a:r>
              <a:rPr lang="es-ES" dirty="0" err="1">
                <a:solidFill>
                  <a:srgbClr val="000000"/>
                </a:solidFill>
                <a:latin typeface="Times New Roman" panose="02020603050405020304" pitchFamily="18" charset="0"/>
                <a:cs typeface="Times New Roman" panose="02020603050405020304" pitchFamily="18" charset="0"/>
              </a:rPr>
              <a:t>năm</a:t>
            </a:r>
            <a:r>
              <a:rPr lang="es-ES" dirty="0">
                <a:solidFill>
                  <a:srgbClr val="000000"/>
                </a:solidFill>
                <a:latin typeface="Times New Roman" panose="02020603050405020304" pitchFamily="18" charset="0"/>
                <a:cs typeface="Times New Roman" panose="02020603050405020304" pitchFamily="18" charset="0"/>
              </a:rPr>
              <a:t> ($1000)</a:t>
            </a:r>
          </a:p>
          <a:p>
            <a:r>
              <a:rPr lang="en-US" i="1" dirty="0">
                <a:solidFill>
                  <a:srgbClr val="000000"/>
                </a:solidFill>
                <a:latin typeface="Times New Roman" panose="02020603050405020304" pitchFamily="18" charset="0"/>
                <a:cs typeface="Times New Roman" panose="02020603050405020304" pitchFamily="18" charset="0"/>
              </a:rPr>
              <a:t>	x</a:t>
            </a:r>
            <a:r>
              <a:rPr lang="en-US" dirty="0">
                <a:solidFill>
                  <a:srgbClr val="000000"/>
                </a:solidFill>
                <a:latin typeface="Times New Roman" panose="02020603050405020304" pitchFamily="18" charset="0"/>
                <a:cs typeface="Times New Roman" panose="02020603050405020304" pitchFamily="18" charset="0"/>
              </a:rPr>
              <a:t>1 = </a:t>
            </a:r>
            <a:r>
              <a:rPr lang="en-US" dirty="0" err="1">
                <a:solidFill>
                  <a:srgbClr val="000000"/>
                </a:solidFill>
                <a:latin typeface="Times New Roman" panose="02020603050405020304" pitchFamily="18" charset="0"/>
                <a:cs typeface="Times New Roman" panose="02020603050405020304" pitchFamily="18" charset="0"/>
              </a:rPr>
              <a:t>Số</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năm</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kinh</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nghiệm</a:t>
            </a:r>
            <a:endParaRPr lang="en-US" dirty="0">
              <a:solidFill>
                <a:srgbClr val="000000"/>
              </a:solidFill>
              <a:latin typeface="Times New Roman" panose="02020603050405020304" pitchFamily="18" charset="0"/>
              <a:cs typeface="Times New Roman" panose="02020603050405020304" pitchFamily="18" charset="0"/>
            </a:endParaRPr>
          </a:p>
          <a:p>
            <a:r>
              <a:rPr lang="en-US" i="1" dirty="0">
                <a:solidFill>
                  <a:srgbClr val="000000"/>
                </a:solidFill>
                <a:latin typeface="Times New Roman" panose="02020603050405020304" pitchFamily="18" charset="0"/>
                <a:cs typeface="Times New Roman" panose="02020603050405020304" pitchFamily="18" charset="0"/>
              </a:rPr>
              <a:t>	x</a:t>
            </a:r>
            <a:r>
              <a:rPr lang="en-US" dirty="0">
                <a:solidFill>
                  <a:srgbClr val="000000"/>
                </a:solidFill>
                <a:latin typeface="Times New Roman" panose="02020603050405020304" pitchFamily="18" charset="0"/>
                <a:cs typeface="Times New Roman" panose="02020603050405020304" pitchFamily="18" charset="0"/>
              </a:rPr>
              <a:t>2 = </a:t>
            </a:r>
            <a:r>
              <a:rPr lang="en-US" dirty="0" err="1">
                <a:solidFill>
                  <a:srgbClr val="000000"/>
                </a:solidFill>
                <a:latin typeface="Times New Roman" panose="02020603050405020304" pitchFamily="18" charset="0"/>
                <a:cs typeface="Times New Roman" panose="02020603050405020304" pitchFamily="18" charset="0"/>
              </a:rPr>
              <a:t>Điểm</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thi</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năng</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khiếu</a:t>
            </a:r>
            <a:endParaRPr lang="en-US" dirty="0">
              <a:solidFill>
                <a:srgbClr val="000000"/>
              </a:solidFill>
              <a:latin typeface="Times New Roman" panose="02020603050405020304" pitchFamily="18" charset="0"/>
              <a:cs typeface="Times New Roman" panose="02020603050405020304" pitchFamily="18" charset="0"/>
            </a:endParaRPr>
          </a:p>
          <a:p>
            <a:r>
              <a:rPr lang="en-US" i="1" dirty="0">
                <a:solidFill>
                  <a:srgbClr val="000000"/>
                </a:solidFill>
                <a:latin typeface="Times New Roman" panose="02020603050405020304" pitchFamily="18" charset="0"/>
                <a:cs typeface="Times New Roman" panose="02020603050405020304" pitchFamily="18" charset="0"/>
              </a:rPr>
              <a:t>	x</a:t>
            </a:r>
            <a:r>
              <a:rPr lang="en-US" dirty="0">
                <a:solidFill>
                  <a:srgbClr val="000000"/>
                </a:solidFill>
                <a:latin typeface="Times New Roman" panose="02020603050405020304" pitchFamily="18" charset="0"/>
                <a:cs typeface="Times New Roman" panose="02020603050405020304" pitchFamily="18" charset="0"/>
              </a:rPr>
              <a:t>3 = 0 </a:t>
            </a:r>
            <a:r>
              <a:rPr lang="en-US" dirty="0" err="1">
                <a:solidFill>
                  <a:srgbClr val="000000"/>
                </a:solidFill>
                <a:latin typeface="Times New Roman" panose="02020603050405020304" pitchFamily="18" charset="0"/>
                <a:cs typeface="Times New Roman" panose="02020603050405020304" pitchFamily="18" charset="0"/>
              </a:rPr>
              <a:t>nếu</a:t>
            </a:r>
            <a:r>
              <a:rPr lang="en-US" dirty="0">
                <a:solidFill>
                  <a:srgbClr val="000000"/>
                </a:solidFill>
                <a:latin typeface="Times New Roman" panose="02020603050405020304" pitchFamily="18" charset="0"/>
                <a:cs typeface="Times New Roman" panose="02020603050405020304" pitchFamily="18" charset="0"/>
              </a:rPr>
              <a:t> </a:t>
            </a:r>
            <a:r>
              <a:rPr lang="en-US" u="sng" dirty="0" err="1">
                <a:solidFill>
                  <a:srgbClr val="000000"/>
                </a:solidFill>
                <a:latin typeface="Times New Roman" panose="02020603050405020304" pitchFamily="18" charset="0"/>
                <a:cs typeface="Times New Roman" panose="02020603050405020304" pitchFamily="18" charset="0"/>
              </a:rPr>
              <a:t>không</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có</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bằng</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cấp</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chuyên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môn</a:t>
            </a:r>
            <a:r>
              <a:rPr lang="en-US" dirty="0">
                <a:solidFill>
                  <a:srgbClr val="000000"/>
                </a:solidFill>
                <a:latin typeface="Times New Roman" panose="02020603050405020304" pitchFamily="18" charset="0"/>
                <a:cs typeface="Times New Roman" panose="02020603050405020304" pitchFamily="18" charset="0"/>
              </a:rPr>
              <a:t>,</a:t>
            </a:r>
          </a:p>
          <a:p>
            <a:pPr>
              <a:tabLst>
                <a:tab pos="1377950" algn="l"/>
              </a:tabLst>
            </a:pPr>
            <a:r>
              <a:rPr lang="en-US" dirty="0">
                <a:solidFill>
                  <a:srgbClr val="000000"/>
                </a:solidFill>
                <a:latin typeface="Times New Roman" panose="02020603050405020304" pitchFamily="18" charset="0"/>
                <a:cs typeface="Times New Roman" panose="02020603050405020304" pitchFamily="18" charset="0"/>
              </a:rPr>
              <a:t>	1 </a:t>
            </a:r>
            <a:r>
              <a:rPr lang="en-US" dirty="0" err="1">
                <a:solidFill>
                  <a:srgbClr val="000000"/>
                </a:solidFill>
                <a:latin typeface="Times New Roman" panose="02020603050405020304" pitchFamily="18" charset="0"/>
                <a:cs typeface="Times New Roman" panose="02020603050405020304" pitchFamily="18" charset="0"/>
              </a:rPr>
              <a:t>nếu</a:t>
            </a:r>
            <a:r>
              <a:rPr lang="en-US" dirty="0">
                <a:solidFill>
                  <a:srgbClr val="000000"/>
                </a:solidFill>
                <a:latin typeface="Times New Roman" panose="02020603050405020304" pitchFamily="18" charset="0"/>
                <a:cs typeface="Times New Roman" panose="02020603050405020304" pitchFamily="18" charset="0"/>
              </a:rPr>
              <a:t> </a:t>
            </a:r>
            <a:r>
              <a:rPr lang="en-US" u="sng" dirty="0" err="1">
                <a:solidFill>
                  <a:srgbClr val="000000"/>
                </a:solidFill>
                <a:latin typeface="Times New Roman" panose="02020603050405020304" pitchFamily="18" charset="0"/>
                <a:cs typeface="Times New Roman" panose="02020603050405020304" pitchFamily="18" charset="0"/>
              </a:rPr>
              <a:t>có</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bằng</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cấp</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chuyên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môn</a:t>
            </a:r>
            <a:endParaRPr lang="en-US"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643391" y="5248917"/>
            <a:ext cx="140775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x</a:t>
            </a:r>
            <a:r>
              <a:rPr lang="en-US" baseline="-25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61314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5">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itle 1">
            <a:extLst>
              <a:ext uri="{FF2B5EF4-FFF2-40B4-BE49-F238E27FC236}">
                <a16:creationId xmlns:a16="http://schemas.microsoft.com/office/drawing/2014/main" id="{73A0CFD4-9EEA-4BC7-A691-67F8178B989B}"/>
              </a:ext>
            </a:extLst>
          </p:cNvPr>
          <p:cNvSpPr>
            <a:spLocks noGrp="1"/>
          </p:cNvSpPr>
          <p:nvPr>
            <p:ph type="title"/>
          </p:nvPr>
        </p:nvSpPr>
        <p:spPr>
          <a:xfrm>
            <a:off x="562709" y="248038"/>
            <a:ext cx="7200726" cy="1159200"/>
          </a:xfrm>
        </p:spPr>
        <p:txBody>
          <a:bodyPr vert="horz" lIns="91440" tIns="45720" rIns="91440" bIns="45720" rtlCol="0" anchor="ctr">
            <a:normAutofit/>
          </a:bodyPr>
          <a:lstStyle/>
          <a:p>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I. </a:t>
            </a:r>
            <a:r>
              <a:rPr lang="en-US" sz="2800" b="1" kern="1200" err="1">
                <a:solidFill>
                  <a:schemeClr val="bg1">
                    <a:lumMod val="95000"/>
                  </a:schemeClr>
                </a:solidFill>
                <a:effectLst/>
                <a:latin typeface="Times New Roman" panose="02020603050405020304" pitchFamily="18" charset="0"/>
                <a:cs typeface="Times New Roman" panose="02020603050405020304" pitchFamily="18" charset="0"/>
              </a:rPr>
              <a:t>Hồi</a:t>
            </a:r>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a:t>
            </a:r>
            <a:r>
              <a:rPr lang="en-US" sz="2800" b="1" kern="1200" err="1">
                <a:solidFill>
                  <a:schemeClr val="bg1">
                    <a:lumMod val="95000"/>
                  </a:schemeClr>
                </a:solidFill>
                <a:effectLst/>
                <a:latin typeface="Times New Roman" panose="02020603050405020304" pitchFamily="18" charset="0"/>
                <a:cs typeface="Times New Roman" panose="02020603050405020304" pitchFamily="18" charset="0"/>
              </a:rPr>
              <a:t>quy</a:t>
            </a:r>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a:t>
            </a:r>
            <a:r>
              <a:rPr lang="en-US" sz="2800" b="1" kern="1200" err="1">
                <a:solidFill>
                  <a:schemeClr val="bg1">
                    <a:lumMod val="95000"/>
                  </a:schemeClr>
                </a:solidFill>
                <a:effectLst/>
                <a:latin typeface="Times New Roman" panose="02020603050405020304" pitchFamily="18" charset="0"/>
                <a:cs typeface="Times New Roman" panose="02020603050405020304" pitchFamily="18" charset="0"/>
              </a:rPr>
              <a:t>tuyến</a:t>
            </a:r>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a:t>
            </a:r>
            <a:r>
              <a:rPr lang="en-US" sz="2800" b="1" kern="1200" err="1">
                <a:solidFill>
                  <a:schemeClr val="bg1">
                    <a:lumMod val="95000"/>
                  </a:schemeClr>
                </a:solidFill>
                <a:effectLst/>
                <a:latin typeface="Times New Roman" panose="02020603050405020304" pitchFamily="18" charset="0"/>
                <a:cs typeface="Times New Roman" panose="02020603050405020304" pitchFamily="18" charset="0"/>
              </a:rPr>
              <a:t>tính</a:t>
            </a:r>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(Linear Regression)</a:t>
            </a:r>
            <a:endParaRPr lang="en-US" sz="2800" kern="1200">
              <a:solidFill>
                <a:schemeClr val="bg1">
                  <a:lumMod val="95000"/>
                </a:schemeClr>
              </a:solidFill>
              <a:latin typeface="Times New Roman" panose="02020603050405020304" pitchFamily="18" charset="0"/>
              <a:cs typeface="Times New Roman" panose="02020603050405020304" pitchFamily="18" charset="0"/>
            </a:endParaRPr>
          </a:p>
        </p:txBody>
      </p:sp>
      <p:pic>
        <p:nvPicPr>
          <p:cNvPr id="17" name="Picture 16"/>
          <p:cNvPicPr>
            <a:picLocks noChangeAspect="1"/>
          </p:cNvPicPr>
          <p:nvPr/>
        </p:nvPicPr>
        <p:blipFill>
          <a:blip r:embed="rId2"/>
          <a:stretch>
            <a:fillRect/>
          </a:stretch>
        </p:blipFill>
        <p:spPr>
          <a:xfrm>
            <a:off x="4216825" y="3456296"/>
            <a:ext cx="2135036" cy="529310"/>
          </a:xfrm>
          <a:prstGeom prst="rect">
            <a:avLst/>
          </a:prstGeom>
          <a:ln>
            <a:solidFill>
              <a:schemeClr val="bg1"/>
            </a:solidFill>
          </a:ln>
        </p:spPr>
      </p:pic>
      <p:sp>
        <p:nvSpPr>
          <p:cNvPr id="4" name="Right Arrow 3"/>
          <p:cNvSpPr/>
          <p:nvPr/>
        </p:nvSpPr>
        <p:spPr>
          <a:xfrm>
            <a:off x="4795139" y="393637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2" name="Rectangle 1"/>
              <p:cNvSpPr/>
              <p:nvPr/>
            </p:nvSpPr>
            <p:spPr>
              <a:xfrm>
                <a:off x="957701" y="2329602"/>
                <a:ext cx="2503121" cy="13662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𝑋</m:t>
                      </m:r>
                      <m:r>
                        <a:rPr lang="en-US" i="0">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i="0">
                                    <a:latin typeface="Cambria Math" panose="02040503050406030204" pitchFamily="18" charset="0"/>
                                  </a:rPr>
                                  <m:t>1</m:t>
                                </m:r>
                              </m:e>
                              <m:e>
                                <m:r>
                                  <a:rPr lang="en-US" i="0">
                                    <a:latin typeface="Cambria Math" panose="02040503050406030204" pitchFamily="18" charset="0"/>
                                  </a:rPr>
                                  <m:t>4</m:t>
                                </m:r>
                              </m:e>
                              <m:e>
                                <m:r>
                                  <a:rPr lang="en-US" i="0">
                                    <a:latin typeface="Cambria Math" panose="02040503050406030204" pitchFamily="18" charset="0"/>
                                  </a:rPr>
                                  <m:t>78</m:t>
                                </m:r>
                              </m:e>
                              <m:e>
                                <m:r>
                                  <a:rPr lang="en-US" i="0">
                                    <a:latin typeface="Cambria Math" panose="02040503050406030204" pitchFamily="18" charset="0"/>
                                  </a:rPr>
                                  <m:t>0</m:t>
                                </m:r>
                              </m:e>
                            </m:mr>
                            <m:mr>
                              <m:e>
                                <m:r>
                                  <a:rPr lang="en-US" i="0">
                                    <a:latin typeface="Cambria Math" panose="02040503050406030204" pitchFamily="18" charset="0"/>
                                  </a:rPr>
                                  <m:t>1</m:t>
                                </m:r>
                              </m:e>
                              <m:e>
                                <m:r>
                                  <a:rPr lang="en-US" i="0">
                                    <a:latin typeface="Cambria Math" panose="02040503050406030204" pitchFamily="18" charset="0"/>
                                  </a:rPr>
                                  <m:t>7</m:t>
                                </m:r>
                              </m:e>
                              <m:e>
                                <m:r>
                                  <a:rPr lang="en-US" i="0">
                                    <a:latin typeface="Cambria Math" panose="02040503050406030204" pitchFamily="18" charset="0"/>
                                  </a:rPr>
                                  <m:t>100</m:t>
                                </m:r>
                              </m:e>
                              <m:e>
                                <m:r>
                                  <a:rPr lang="en-US" i="0">
                                    <a:latin typeface="Cambria Math" panose="02040503050406030204" pitchFamily="18" charset="0"/>
                                  </a:rPr>
                                  <m:t>1</m:t>
                                </m:r>
                              </m:e>
                            </m:mr>
                            <m:mr>
                              <m:e>
                                <m:r>
                                  <a:rPr lang="en-US" i="0">
                                    <a:latin typeface="Cambria Math" panose="02040503050406030204" pitchFamily="18" charset="0"/>
                                  </a:rPr>
                                  <m:t>1</m:t>
                                </m:r>
                              </m:e>
                              <m:e>
                                <m:r>
                                  <a:rPr lang="en-US" i="0">
                                    <a:latin typeface="Cambria Math" panose="02040503050406030204" pitchFamily="18" charset="0"/>
                                  </a:rPr>
                                  <m:t>1</m:t>
                                </m:r>
                              </m:e>
                              <m:e>
                                <m:r>
                                  <a:rPr lang="en-US" i="0">
                                    <a:latin typeface="Cambria Math" panose="02040503050406030204" pitchFamily="18" charset="0"/>
                                  </a:rPr>
                                  <m:t>86</m:t>
                                </m:r>
                              </m:e>
                              <m:e>
                                <m:r>
                                  <a:rPr lang="en-US" i="0">
                                    <a:latin typeface="Cambria Math" panose="02040503050406030204" pitchFamily="18" charset="0"/>
                                  </a:rPr>
                                  <m:t>0</m:t>
                                </m:r>
                              </m:e>
                            </m:mr>
                            <m:mr>
                              <m:e>
                                <m:r>
                                  <a:rPr lang="en-US" i="0">
                                    <a:latin typeface="Cambria Math" panose="02040503050406030204" pitchFamily="18" charset="0"/>
                                  </a:rPr>
                                  <m:t>…</m:t>
                                </m:r>
                              </m:e>
                              <m:e>
                                <m:r>
                                  <a:rPr lang="en-US" i="0">
                                    <a:latin typeface="Cambria Math" panose="02040503050406030204" pitchFamily="18" charset="0"/>
                                  </a:rPr>
                                  <m:t>…</m:t>
                                </m:r>
                              </m:e>
                              <m:e>
                                <m:r>
                                  <a:rPr lang="en-US" i="0">
                                    <a:latin typeface="Cambria Math" panose="02040503050406030204" pitchFamily="18" charset="0"/>
                                  </a:rPr>
                                  <m:t>…</m:t>
                                </m:r>
                              </m:e>
                              <m:e>
                                <m:r>
                                  <a:rPr lang="en-US" i="0">
                                    <a:latin typeface="Cambria Math" panose="02040503050406030204" pitchFamily="18" charset="0"/>
                                  </a:rPr>
                                  <m:t>…</m:t>
                                </m:r>
                              </m:e>
                            </m:mr>
                            <m:mr>
                              <m:e>
                                <m:r>
                                  <a:rPr lang="en-US" i="0">
                                    <a:latin typeface="Cambria Math" panose="02040503050406030204" pitchFamily="18" charset="0"/>
                                  </a:rPr>
                                  <m:t>1</m:t>
                                </m:r>
                              </m:e>
                              <m:e>
                                <m:r>
                                  <a:rPr lang="en-US" i="0">
                                    <a:latin typeface="Cambria Math" panose="02040503050406030204" pitchFamily="18" charset="0"/>
                                  </a:rPr>
                                  <m:t>3</m:t>
                                </m:r>
                              </m:e>
                              <m:e>
                                <m:r>
                                  <a:rPr lang="en-US" i="0">
                                    <a:latin typeface="Cambria Math" panose="02040503050406030204" pitchFamily="18" charset="0"/>
                                  </a:rPr>
                                  <m:t>89</m:t>
                                </m:r>
                              </m:e>
                              <m:e>
                                <m:r>
                                  <a:rPr lang="en-US" i="0">
                                    <a:latin typeface="Cambria Math" panose="02040503050406030204" pitchFamily="18" charset="0"/>
                                  </a:rPr>
                                  <m:t>0</m:t>
                                </m:r>
                              </m:e>
                            </m:mr>
                          </m:m>
                        </m:e>
                      </m:d>
                    </m:oMath>
                  </m:oMathPara>
                </a14:m>
                <a:endParaRPr lang="en-US"/>
              </a:p>
            </p:txBody>
          </p:sp>
        </mc:Choice>
        <mc:Fallback xmlns="">
          <p:sp>
            <p:nvSpPr>
              <p:cNvPr id="2" name="Rectangle 1"/>
              <p:cNvSpPr>
                <a:spLocks noRot="1" noChangeAspect="1" noMove="1" noResize="1" noEditPoints="1" noAdjustHandles="1" noChangeArrowheads="1" noChangeShapeType="1" noTextEdit="1"/>
              </p:cNvSpPr>
              <p:nvPr/>
            </p:nvSpPr>
            <p:spPr>
              <a:xfrm>
                <a:off x="957701" y="2329602"/>
                <a:ext cx="2503121" cy="136620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550042" y="4207369"/>
                <a:ext cx="1318438" cy="13662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0">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0">
                                    <a:latin typeface="Cambria Math" panose="02040503050406030204" pitchFamily="18" charset="0"/>
                                  </a:rPr>
                                  <m:t>24.0</m:t>
                                </m:r>
                              </m:e>
                            </m:mr>
                            <m:mr>
                              <m:e>
                                <m:r>
                                  <a:rPr lang="en-US" i="0">
                                    <a:latin typeface="Cambria Math" panose="02040503050406030204" pitchFamily="18" charset="0"/>
                                  </a:rPr>
                                  <m:t>43.0</m:t>
                                </m:r>
                              </m:e>
                            </m:mr>
                            <m:mr>
                              <m:e>
                                <m:r>
                                  <a:rPr lang="en-US" i="0">
                                    <a:latin typeface="Cambria Math" panose="02040503050406030204" pitchFamily="18" charset="0"/>
                                  </a:rPr>
                                  <m:t>23.7</m:t>
                                </m:r>
                              </m:e>
                            </m:mr>
                            <m:mr>
                              <m:e>
                                <m:r>
                                  <a:rPr lang="en-US" i="0">
                                    <a:latin typeface="Cambria Math" panose="02040503050406030204" pitchFamily="18" charset="0"/>
                                  </a:rPr>
                                  <m:t>…</m:t>
                                </m:r>
                              </m:e>
                            </m:mr>
                            <m:mr>
                              <m:e>
                                <m:r>
                                  <a:rPr lang="en-US" i="0">
                                    <a:latin typeface="Cambria Math" panose="02040503050406030204" pitchFamily="18" charset="0"/>
                                  </a:rPr>
                                  <m:t>30.0</m:t>
                                </m:r>
                              </m:e>
                            </m:mr>
                          </m:m>
                        </m:e>
                      </m:d>
                    </m:oMath>
                  </m:oMathPara>
                </a14:m>
                <a:endParaRPr lang="en-US"/>
              </a:p>
            </p:txBody>
          </p:sp>
        </mc:Choice>
        <mc:Fallback xmlns="">
          <p:sp>
            <p:nvSpPr>
              <p:cNvPr id="5" name="Rectangle 4"/>
              <p:cNvSpPr>
                <a:spLocks noRot="1" noChangeAspect="1" noMove="1" noResize="1" noEditPoints="1" noAdjustHandles="1" noChangeArrowheads="1" noChangeShapeType="1" noTextEdit="1"/>
              </p:cNvSpPr>
              <p:nvPr/>
            </p:nvSpPr>
            <p:spPr>
              <a:xfrm>
                <a:off x="1550042" y="4207369"/>
                <a:ext cx="1318438" cy="136620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7239381" y="3553475"/>
                <a:ext cx="1778949" cy="11128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𝑤</m:t>
                      </m:r>
                      <m:r>
                        <a:rPr lang="en-US" i="0">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0">
                                    <a:latin typeface="Cambria Math" panose="02040503050406030204" pitchFamily="18" charset="0"/>
                                  </a:rPr>
                                  <m:t>7.94485</m:t>
                                </m:r>
                              </m:e>
                            </m:mr>
                            <m:mr>
                              <m:e>
                                <m:r>
                                  <a:rPr lang="en-US" i="0">
                                    <a:latin typeface="Cambria Math" panose="02040503050406030204" pitchFamily="18" charset="0"/>
                                  </a:rPr>
                                  <m:t>1.1475</m:t>
                                </m:r>
                              </m:e>
                            </m:mr>
                            <m:mr>
                              <m:e>
                                <m:r>
                                  <a:rPr lang="en-US" i="0">
                                    <a:latin typeface="Cambria Math" panose="02040503050406030204" pitchFamily="18" charset="0"/>
                                  </a:rPr>
                                  <m:t>0.19694</m:t>
                                </m:r>
                              </m:e>
                            </m:mr>
                            <m:mr>
                              <m:e>
                                <m:r>
                                  <a:rPr lang="en-US" i="0">
                                    <a:latin typeface="Cambria Math" panose="02040503050406030204" pitchFamily="18" charset="0"/>
                                  </a:rPr>
                                  <m:t>2.28042</m:t>
                                </m:r>
                              </m:e>
                            </m:mr>
                          </m:m>
                        </m:e>
                      </m:d>
                    </m:oMath>
                  </m:oMathPara>
                </a14:m>
                <a:endParaRPr lang="en-US"/>
              </a:p>
            </p:txBody>
          </p:sp>
        </mc:Choice>
        <mc:Fallback xmlns="">
          <p:sp>
            <p:nvSpPr>
              <p:cNvPr id="6" name="Rectangle 5"/>
              <p:cNvSpPr>
                <a:spLocks noRot="1" noChangeAspect="1" noMove="1" noResize="1" noEditPoints="1" noAdjustHandles="1" noChangeArrowheads="1" noChangeShapeType="1" noTextEdit="1"/>
              </p:cNvSpPr>
              <p:nvPr/>
            </p:nvSpPr>
            <p:spPr>
              <a:xfrm>
                <a:off x="7239381" y="3553475"/>
                <a:ext cx="1778949" cy="111280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173144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5">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itle 1">
            <a:extLst>
              <a:ext uri="{FF2B5EF4-FFF2-40B4-BE49-F238E27FC236}">
                <a16:creationId xmlns:a16="http://schemas.microsoft.com/office/drawing/2014/main" id="{73A0CFD4-9EEA-4BC7-A691-67F8178B989B}"/>
              </a:ext>
            </a:extLst>
          </p:cNvPr>
          <p:cNvSpPr>
            <a:spLocks noGrp="1"/>
          </p:cNvSpPr>
          <p:nvPr>
            <p:ph type="title"/>
          </p:nvPr>
        </p:nvSpPr>
        <p:spPr>
          <a:xfrm>
            <a:off x="562709" y="248038"/>
            <a:ext cx="7200726" cy="1159200"/>
          </a:xfrm>
        </p:spPr>
        <p:txBody>
          <a:bodyPr vert="horz" lIns="91440" tIns="45720" rIns="91440" bIns="45720" rtlCol="0" anchor="ctr">
            <a:normAutofit/>
          </a:bodyPr>
          <a:lstStyle/>
          <a:p>
            <a:r>
              <a:rPr lang="en-US" sz="2800" b="1" kern="1200" dirty="0">
                <a:solidFill>
                  <a:schemeClr val="bg1">
                    <a:lumMod val="95000"/>
                  </a:schemeClr>
                </a:solidFill>
                <a:effectLst/>
                <a:latin typeface="Times New Roman" panose="02020603050405020304" pitchFamily="18" charset="0"/>
                <a:cs typeface="Times New Roman" panose="02020603050405020304" pitchFamily="18" charset="0"/>
              </a:rPr>
              <a:t> I. </a:t>
            </a:r>
            <a:r>
              <a:rPr lang="en-US" sz="2800" b="1" kern="1200" dirty="0" err="1">
                <a:solidFill>
                  <a:schemeClr val="bg1">
                    <a:lumMod val="95000"/>
                  </a:schemeClr>
                </a:solidFill>
                <a:effectLst/>
                <a:latin typeface="Times New Roman" panose="02020603050405020304" pitchFamily="18" charset="0"/>
                <a:cs typeface="Times New Roman" panose="02020603050405020304" pitchFamily="18" charset="0"/>
              </a:rPr>
              <a:t>Hồi</a:t>
            </a:r>
            <a:r>
              <a:rPr lang="en-US" sz="2800" b="1" kern="1200" dirty="0">
                <a:solidFill>
                  <a:schemeClr val="bg1">
                    <a:lumMod val="95000"/>
                  </a:schemeClr>
                </a:solidFill>
                <a:effectLst/>
                <a:latin typeface="Times New Roman" panose="02020603050405020304" pitchFamily="18" charset="0"/>
                <a:cs typeface="Times New Roman" panose="02020603050405020304" pitchFamily="18" charset="0"/>
              </a:rPr>
              <a:t> </a:t>
            </a:r>
            <a:r>
              <a:rPr lang="en-US" sz="2800" b="1" kern="1200" dirty="0" err="1">
                <a:solidFill>
                  <a:schemeClr val="bg1">
                    <a:lumMod val="95000"/>
                  </a:schemeClr>
                </a:solidFill>
                <a:effectLst/>
                <a:latin typeface="Times New Roman" panose="02020603050405020304" pitchFamily="18" charset="0"/>
                <a:cs typeface="Times New Roman" panose="02020603050405020304" pitchFamily="18" charset="0"/>
              </a:rPr>
              <a:t>quy</a:t>
            </a:r>
            <a:r>
              <a:rPr lang="en-US" sz="2800" b="1" kern="1200" dirty="0">
                <a:solidFill>
                  <a:schemeClr val="bg1">
                    <a:lumMod val="95000"/>
                  </a:schemeClr>
                </a:solidFill>
                <a:effectLst/>
                <a:latin typeface="Times New Roman" panose="02020603050405020304" pitchFamily="18" charset="0"/>
                <a:cs typeface="Times New Roman" panose="02020603050405020304" pitchFamily="18" charset="0"/>
              </a:rPr>
              <a:t> </a:t>
            </a:r>
            <a:r>
              <a:rPr lang="en-US" sz="2800" b="1" kern="1200" dirty="0" err="1">
                <a:solidFill>
                  <a:schemeClr val="bg1">
                    <a:lumMod val="95000"/>
                  </a:schemeClr>
                </a:solidFill>
                <a:effectLst/>
                <a:latin typeface="Times New Roman" panose="02020603050405020304" pitchFamily="18" charset="0"/>
                <a:cs typeface="Times New Roman" panose="02020603050405020304" pitchFamily="18" charset="0"/>
              </a:rPr>
              <a:t>tuyến</a:t>
            </a:r>
            <a:r>
              <a:rPr lang="en-US" sz="2800" b="1" kern="1200" dirty="0">
                <a:solidFill>
                  <a:schemeClr val="bg1">
                    <a:lumMod val="95000"/>
                  </a:schemeClr>
                </a:solidFill>
                <a:effectLst/>
                <a:latin typeface="Times New Roman" panose="02020603050405020304" pitchFamily="18" charset="0"/>
                <a:cs typeface="Times New Roman" panose="02020603050405020304" pitchFamily="18" charset="0"/>
              </a:rPr>
              <a:t> </a:t>
            </a:r>
            <a:r>
              <a:rPr lang="en-US" sz="2800" b="1" kern="1200" dirty="0" err="1">
                <a:solidFill>
                  <a:schemeClr val="bg1">
                    <a:lumMod val="95000"/>
                  </a:schemeClr>
                </a:solidFill>
                <a:effectLst/>
                <a:latin typeface="Times New Roman" panose="02020603050405020304" pitchFamily="18" charset="0"/>
                <a:cs typeface="Times New Roman" panose="02020603050405020304" pitchFamily="18" charset="0"/>
              </a:rPr>
              <a:t>tính</a:t>
            </a:r>
            <a:r>
              <a:rPr lang="en-US" sz="2800" b="1" kern="1200" dirty="0">
                <a:solidFill>
                  <a:schemeClr val="bg1">
                    <a:lumMod val="95000"/>
                  </a:schemeClr>
                </a:solidFill>
                <a:effectLst/>
                <a:latin typeface="Times New Roman" panose="02020603050405020304" pitchFamily="18" charset="0"/>
                <a:cs typeface="Times New Roman" panose="02020603050405020304" pitchFamily="18" charset="0"/>
              </a:rPr>
              <a:t> (Linear Regression)</a:t>
            </a:r>
            <a:endParaRPr lang="en-US" sz="2800" kern="1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2" name="Rectangle 1"/>
          <p:cNvSpPr/>
          <p:nvPr/>
        </p:nvSpPr>
        <p:spPr>
          <a:xfrm>
            <a:off x="689368" y="1779522"/>
            <a:ext cx="4996881"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20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PHƯƠNG TRÌNH HỒI QUI ƯỚC LƯỢNG</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6" name="Rectangle 5"/>
          <p:cNvSpPr/>
          <p:nvPr/>
        </p:nvSpPr>
        <p:spPr>
          <a:xfrm>
            <a:off x="2183893" y="2424703"/>
            <a:ext cx="7892482" cy="369332"/>
          </a:xfrm>
          <a:prstGeom prst="rect">
            <a:avLst/>
          </a:prstGeom>
          <a:ln>
            <a:solidFill>
              <a:schemeClr val="accent1"/>
            </a:solidFill>
          </a:ln>
        </p:spPr>
        <p:txBody>
          <a:bodyPr wrap="none">
            <a:spAutoFit/>
          </a:bodyPr>
          <a:lstStyle/>
          <a:p>
            <a:pPr lvl="0"/>
            <a:r>
              <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SALARY = </a:t>
            </a:r>
            <a:r>
              <a:rPr lang="en-US" b="1" dirty="0">
                <a:latin typeface="Times New Roman" panose="02020603050405020304" pitchFamily="18" charset="0"/>
                <a:cs typeface="Times New Roman" panose="02020603050405020304" pitchFamily="18" charset="0"/>
              </a:rPr>
              <a:t>7.94485</a:t>
            </a:r>
            <a:r>
              <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1.14758 </a:t>
            </a:r>
            <a:r>
              <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(EXPER) + </a:t>
            </a:r>
            <a:r>
              <a:rPr lang="en-US" b="1" dirty="0">
                <a:latin typeface="Times New Roman" panose="02020603050405020304" pitchFamily="18" charset="0"/>
                <a:cs typeface="Times New Roman" panose="02020603050405020304" pitchFamily="18" charset="0"/>
              </a:rPr>
              <a:t>0.19694 </a:t>
            </a:r>
            <a:r>
              <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(SCORE) + </a:t>
            </a:r>
            <a:r>
              <a:rPr lang="en-US" b="1" dirty="0">
                <a:latin typeface="Times New Roman" panose="02020603050405020304" pitchFamily="18" charset="0"/>
                <a:cs typeface="Times New Roman" panose="02020603050405020304" pitchFamily="18" charset="0"/>
              </a:rPr>
              <a:t>2.28042(DEGR</a:t>
            </a:r>
            <a:r>
              <a:rPr lang="en-US" dirty="0">
                <a:latin typeface="Times New Roman" panose="02020603050405020304" pitchFamily="18" charset="0"/>
                <a:cs typeface="Times New Roman" panose="02020603050405020304" pitchFamily="18" charset="0"/>
              </a:rPr>
              <a:t>)</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7" name="Rectangle 6"/>
          <p:cNvSpPr/>
          <p:nvPr/>
        </p:nvSpPr>
        <p:spPr>
          <a:xfrm>
            <a:off x="689367" y="3022436"/>
            <a:ext cx="363131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GIẢI THÍCH HỆ SỐ HỒI QUI</a:t>
            </a:r>
            <a:endParaRPr kumimoji="0" lang="en-US" sz="2000" b="0" i="0"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9" name="Rectangle 8"/>
          <p:cNvSpPr/>
          <p:nvPr/>
        </p:nvSpPr>
        <p:spPr>
          <a:xfrm>
            <a:off x="689367" y="3705127"/>
            <a:ext cx="1354858" cy="369332"/>
          </a:xfrm>
          <a:prstGeom prst="rect">
            <a:avLst/>
          </a:prstGeom>
        </p:spPr>
        <p:txBody>
          <a:bodyPr wrap="none">
            <a:spAutoFit/>
          </a:bodyPr>
          <a:lstStyle/>
          <a:p>
            <a:pPr lvl="0"/>
            <a:r>
              <a:rPr kumimoji="0" lang="en-US" sz="18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b</a:t>
            </a:r>
            <a:r>
              <a:rPr lang="en-US" sz="1200" b="1" dirty="0">
                <a:solidFill>
                  <a:srgbClr val="000000"/>
                </a:solidFill>
                <a:latin typeface="Times New Roman" panose="02020603050405020304" pitchFamily="18" charset="0"/>
                <a:cs typeface="Times New Roman" panose="02020603050405020304" pitchFamily="18" charset="0"/>
              </a:rPr>
              <a:t>3</a:t>
            </a:r>
            <a:r>
              <a:rPr kumimoji="0" lang="en-US" sz="12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2.28042</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2" name="Rectangle 11"/>
          <p:cNvSpPr/>
          <p:nvPr/>
        </p:nvSpPr>
        <p:spPr>
          <a:xfrm>
            <a:off x="689367" y="4133614"/>
            <a:ext cx="10205795" cy="646331"/>
          </a:xfrm>
          <a:prstGeom prst="rect">
            <a:avLst/>
          </a:prstGeom>
        </p:spPr>
        <p:txBody>
          <a:bodyPr wrap="square">
            <a:spAutoFit/>
          </a:bodyPr>
          <a:lstStyle/>
          <a:p>
            <a:pPr lvl="0"/>
            <a:r>
              <a:rPr kumimoji="0" lang="vi-VN" sz="18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Lương</a:t>
            </a: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vi-VN" sz="18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được</a:t>
            </a: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vi-VN" sz="18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kỳ</a:t>
            </a: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vi-VN" sz="18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vọng</a:t>
            </a: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vi-VN" sz="18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a:t>
            </a: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ă</a:t>
            </a:r>
            <a:r>
              <a:rPr kumimoji="0" lang="vi-VN" sz="18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ng</a:t>
            </a: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vi-VN" sz="18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2,</a:t>
            </a:r>
            <a:r>
              <a:rPr lang="en-US" dirty="0">
                <a:solidFill>
                  <a:srgbClr val="000000"/>
                </a:solidFill>
                <a:latin typeface="Times New Roman" panose="02020603050405020304" pitchFamily="18" charset="0"/>
                <a:cs typeface="Times New Roman" panose="02020603050405020304" pitchFamily="18" charset="0"/>
              </a:rPr>
              <a:t>280</a:t>
            </a:r>
            <a:r>
              <a:rPr kumimoji="0" lang="vi-VN" sz="18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sz="18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nếu</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có</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bằng</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tốt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nghiệp</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về</a:t>
            </a:r>
            <a:r>
              <a:rPr lang="en-US" dirty="0">
                <a:solidFill>
                  <a:srgbClr val="000000"/>
                </a:solidFill>
                <a:latin typeface="Times New Roman" panose="02020603050405020304" pitchFamily="18" charset="0"/>
                <a:cs typeface="Times New Roman" panose="02020603050405020304" pitchFamily="18" charset="0"/>
              </a:rPr>
              <a:t> khoa </a:t>
            </a:r>
            <a:r>
              <a:rPr lang="en-US" dirty="0" err="1">
                <a:solidFill>
                  <a:srgbClr val="000000"/>
                </a:solidFill>
                <a:latin typeface="Times New Roman" panose="02020603050405020304" pitchFamily="18" charset="0"/>
                <a:cs typeface="Times New Roman" panose="02020603050405020304" pitchFamily="18" charset="0"/>
              </a:rPr>
              <a:t>học</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máy</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tính</a:t>
            </a:r>
            <a:r>
              <a:rPr lang="en-US" dirty="0">
                <a:solidFill>
                  <a:srgbClr val="000000"/>
                </a:solidFill>
                <a:latin typeface="Times New Roman" panose="02020603050405020304" pitchFamily="18" charset="0"/>
                <a:cs typeface="Times New Roman" panose="02020603050405020304" pitchFamily="18" charset="0"/>
              </a:rPr>
              <a:t> hay </a:t>
            </a:r>
            <a:r>
              <a:rPr lang="en-US" dirty="0" err="1">
                <a:solidFill>
                  <a:srgbClr val="000000"/>
                </a:solidFill>
                <a:latin typeface="Times New Roman" panose="02020603050405020304" pitchFamily="18" charset="0"/>
                <a:cs typeface="Times New Roman" panose="02020603050405020304" pitchFamily="18" charset="0"/>
              </a:rPr>
              <a:t>hệ</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thống</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thông</a:t>
            </a:r>
            <a:r>
              <a:rPr lang="en-US" dirty="0">
                <a:solidFill>
                  <a:srgbClr val="000000"/>
                </a:solidFill>
                <a:latin typeface="Times New Roman" panose="02020603050405020304" pitchFamily="18" charset="0"/>
                <a:cs typeface="Times New Roman" panose="02020603050405020304" pitchFamily="18" charset="0"/>
              </a:rPr>
              <a:t> tin, </a:t>
            </a:r>
            <a:r>
              <a:rPr lang="en-US" dirty="0" err="1">
                <a:solidFill>
                  <a:srgbClr val="000000"/>
                </a:solidFill>
                <a:latin typeface="Times New Roman" panose="02020603050405020304" pitchFamily="18" charset="0"/>
                <a:cs typeface="Times New Roman" panose="02020603050405020304" pitchFamily="18" charset="0"/>
              </a:rPr>
              <a:t>ngược</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lại</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thì</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không</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tăng</a:t>
            </a:r>
            <a:r>
              <a:rPr lang="en-US" dirty="0">
                <a:solidFill>
                  <a:srgbClr val="000000"/>
                </a:solidFill>
                <a:latin typeface="Times New Roman" panose="02020603050405020304" pitchFamily="18" charset="0"/>
                <a:cs typeface="Times New Roman" panose="02020603050405020304" pitchFamily="18" charset="0"/>
              </a:rPr>
              <a:t>. </a:t>
            </a:r>
            <a:r>
              <a:rPr kumimoji="0" lang="vi-VN" sz="18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(khi</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số</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năm</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kinh</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nghiệm</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và</a:t>
            </a: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vi-VN" sz="18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điểm</a:t>
            </a: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vi-VN" sz="18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năng</a:t>
            </a: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vi-VN" sz="18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khiếu</a:t>
            </a: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vi-VN" sz="18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được</a:t>
            </a: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vi-VN" sz="18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giữ</a:t>
            </a: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vi-VN" sz="18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không</a:t>
            </a: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vi-VN" sz="18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đổi).</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6" name="Rectangle 15"/>
          <p:cNvSpPr/>
          <p:nvPr/>
        </p:nvSpPr>
        <p:spPr>
          <a:xfrm>
            <a:off x="3953910" y="5367334"/>
            <a:ext cx="1494320" cy="369332"/>
          </a:xfrm>
          <a:prstGeom prst="rect">
            <a:avLst/>
          </a:prstGeom>
        </p:spPr>
        <p:txBody>
          <a:bodyPr wrap="none">
            <a:spAutoFit/>
          </a:bodyPr>
          <a:lstStyle/>
          <a:p>
            <a:r>
              <a:rPr lang="en-US" i="1" dirty="0">
                <a:solidFill>
                  <a:srgbClr val="000000"/>
                </a:solidFill>
                <a:latin typeface="Times New Roman" panose="02020603050405020304" pitchFamily="18" charset="0"/>
                <a:cs typeface="Times New Roman" panose="02020603050405020304" pitchFamily="18" charset="0"/>
              </a:rPr>
              <a:t>R</a:t>
            </a:r>
            <a:r>
              <a:rPr lang="en-US" i="1" baseline="30000" dirty="0">
                <a:solidFill>
                  <a:srgbClr val="000000"/>
                </a:solidFill>
                <a:latin typeface="Times New Roman" panose="02020603050405020304" pitchFamily="18" charset="0"/>
                <a:cs typeface="Times New Roman" panose="02020603050405020304" pitchFamily="18" charset="0"/>
              </a:rPr>
              <a:t>2</a:t>
            </a:r>
            <a:r>
              <a:rPr lang="en-US" sz="1200" dirty="0">
                <a:solidFill>
                  <a:srgbClr val="000000"/>
                </a:solidFill>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0.846796</a:t>
            </a:r>
          </a:p>
        </p:txBody>
      </p:sp>
      <p:sp>
        <p:nvSpPr>
          <p:cNvPr id="17" name="Rectangle 16"/>
          <p:cNvSpPr/>
          <p:nvPr/>
        </p:nvSpPr>
        <p:spPr>
          <a:xfrm>
            <a:off x="689367" y="5062526"/>
            <a:ext cx="2316660"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HỆ SỐ XÁC ĐỊNH</a:t>
            </a:r>
            <a:endParaRPr kumimoji="0" lang="en-US" sz="2000" b="0" i="0"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25646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Chart, scatter chart&#10;&#10;Description automatically generated">
            <a:extLst>
              <a:ext uri="{FF2B5EF4-FFF2-40B4-BE49-F238E27FC236}">
                <a16:creationId xmlns:a16="http://schemas.microsoft.com/office/drawing/2014/main" id="{3BB57037-D38C-4380-B01F-AA8946B5ABE3}"/>
              </a:ext>
            </a:extLst>
          </p:cNvPr>
          <p:cNvPicPr>
            <a:picLocks noChangeAspect="1"/>
          </p:cNvPicPr>
          <p:nvPr/>
        </p:nvPicPr>
        <p:blipFill>
          <a:blip r:embed="rId2"/>
          <a:stretch>
            <a:fillRect/>
          </a:stretch>
        </p:blipFill>
        <p:spPr>
          <a:xfrm>
            <a:off x="1817590" y="4038785"/>
            <a:ext cx="2851049" cy="1935168"/>
          </a:xfrm>
          <a:prstGeom prst="rect">
            <a:avLst/>
          </a:prstGeom>
          <a:ln>
            <a:solidFill>
              <a:schemeClr val="accent1">
                <a:lumMod val="75000"/>
              </a:schemeClr>
            </a:solidFill>
          </a:ln>
        </p:spPr>
      </p:pic>
      <p:pic>
        <p:nvPicPr>
          <p:cNvPr id="8" name="Picture 7" descr="Chart, scatter chart&#10;&#10;Description automatically generated">
            <a:extLst>
              <a:ext uri="{FF2B5EF4-FFF2-40B4-BE49-F238E27FC236}">
                <a16:creationId xmlns:a16="http://schemas.microsoft.com/office/drawing/2014/main" id="{1A4F835E-82BC-40F7-AB2E-7509A78123ED}"/>
              </a:ext>
            </a:extLst>
          </p:cNvPr>
          <p:cNvPicPr>
            <a:picLocks noChangeAspect="1"/>
          </p:cNvPicPr>
          <p:nvPr/>
        </p:nvPicPr>
        <p:blipFill>
          <a:blip r:embed="rId3"/>
          <a:stretch>
            <a:fillRect/>
          </a:stretch>
        </p:blipFill>
        <p:spPr>
          <a:xfrm>
            <a:off x="6466800" y="4033100"/>
            <a:ext cx="2923361" cy="1917079"/>
          </a:xfrm>
          <a:prstGeom prst="rect">
            <a:avLst/>
          </a:prstGeom>
          <a:ln>
            <a:solidFill>
              <a:schemeClr val="accent1">
                <a:lumMod val="75000"/>
              </a:schemeClr>
            </a:solidFill>
          </a:ln>
        </p:spPr>
      </p:pic>
      <p:sp>
        <p:nvSpPr>
          <p:cNvPr id="11" name="Title 1">
            <a:extLst>
              <a:ext uri="{FF2B5EF4-FFF2-40B4-BE49-F238E27FC236}">
                <a16:creationId xmlns:a16="http://schemas.microsoft.com/office/drawing/2014/main" id="{F1A11B91-0A30-4E77-B765-54ACF9FC4B23}"/>
              </a:ext>
            </a:extLst>
          </p:cNvPr>
          <p:cNvSpPr>
            <a:spLocks noGrp="1"/>
          </p:cNvSpPr>
          <p:nvPr>
            <p:ph type="title"/>
          </p:nvPr>
        </p:nvSpPr>
        <p:spPr>
          <a:xfrm>
            <a:off x="-14070" y="422030"/>
            <a:ext cx="8128856" cy="985207"/>
          </a:xfrm>
        </p:spPr>
        <p:txBody>
          <a:bodyPr vert="horz" lIns="91440" tIns="45720" rIns="91440" bIns="45720" rtlCol="0" anchor="ctr">
            <a:normAutofit/>
          </a:bodyPr>
          <a:lstStyle/>
          <a:p>
            <a:r>
              <a:rPr lang="en-US" sz="2800" b="1" kern="1200" dirty="0">
                <a:solidFill>
                  <a:srgbClr val="FFFFFF"/>
                </a:solidFill>
                <a:effectLst/>
                <a:latin typeface="Times New Roman" panose="02020603050405020304" pitchFamily="18" charset="0"/>
                <a:cs typeface="Times New Roman" panose="02020603050405020304" pitchFamily="18" charset="0"/>
              </a:rPr>
              <a:t> </a:t>
            </a:r>
            <a:r>
              <a:rPr lang="en-US" sz="2800" b="1" dirty="0">
                <a:solidFill>
                  <a:srgbClr val="FFFFFF"/>
                </a:solidFill>
                <a:latin typeface="Times New Roman" panose="02020603050405020304" pitchFamily="18" charset="0"/>
                <a:cs typeface="Times New Roman" panose="02020603050405020304" pitchFamily="18" charset="0"/>
              </a:rPr>
              <a:t>II. </a:t>
            </a:r>
            <a:r>
              <a:rPr lang="en-US" sz="2800" b="1" kern="1200" dirty="0" err="1">
                <a:solidFill>
                  <a:srgbClr val="FFFFFF"/>
                </a:solidFill>
                <a:effectLst/>
                <a:latin typeface="Times New Roman" panose="02020603050405020304" pitchFamily="18" charset="0"/>
                <a:cs typeface="Times New Roman" panose="02020603050405020304" pitchFamily="18" charset="0"/>
              </a:rPr>
              <a:t>Hồi</a:t>
            </a:r>
            <a:r>
              <a:rPr lang="en-US" sz="2800" b="1" kern="1200" dirty="0">
                <a:solidFill>
                  <a:srgbClr val="FFFFFF"/>
                </a:solidFill>
                <a:effectLst/>
                <a:latin typeface="Times New Roman" panose="02020603050405020304" pitchFamily="18" charset="0"/>
                <a:cs typeface="Times New Roman" panose="02020603050405020304" pitchFamily="18" charset="0"/>
              </a:rPr>
              <a:t> </a:t>
            </a:r>
            <a:r>
              <a:rPr lang="en-US" sz="2800" b="1" kern="1200" dirty="0" err="1">
                <a:solidFill>
                  <a:srgbClr val="FFFFFF"/>
                </a:solidFill>
                <a:effectLst/>
                <a:latin typeface="Times New Roman" panose="02020603050405020304" pitchFamily="18" charset="0"/>
                <a:cs typeface="Times New Roman" panose="02020603050405020304" pitchFamily="18" charset="0"/>
              </a:rPr>
              <a:t>quy</a:t>
            </a:r>
            <a:r>
              <a:rPr lang="en-US" sz="2800" b="1" kern="1200" dirty="0">
                <a:solidFill>
                  <a:srgbClr val="FFFFFF"/>
                </a:solidFill>
                <a:effectLst/>
                <a:latin typeface="Times New Roman" panose="02020603050405020304" pitchFamily="18" charset="0"/>
                <a:cs typeface="Times New Roman" panose="02020603050405020304" pitchFamily="18" charset="0"/>
              </a:rPr>
              <a:t> phi </a:t>
            </a:r>
            <a:r>
              <a:rPr lang="en-US" sz="2800" b="1" kern="1200" dirty="0" err="1">
                <a:solidFill>
                  <a:srgbClr val="FFFFFF"/>
                </a:solidFill>
                <a:effectLst/>
                <a:latin typeface="Times New Roman" panose="02020603050405020304" pitchFamily="18" charset="0"/>
                <a:cs typeface="Times New Roman" panose="02020603050405020304" pitchFamily="18" charset="0"/>
              </a:rPr>
              <a:t>tuyến</a:t>
            </a:r>
            <a:r>
              <a:rPr lang="en-US" sz="2800" b="1" kern="1200" dirty="0">
                <a:solidFill>
                  <a:srgbClr val="FFFFFF"/>
                </a:solidFill>
                <a:effectLst/>
                <a:latin typeface="Times New Roman" panose="02020603050405020304" pitchFamily="18" charset="0"/>
                <a:cs typeface="Times New Roman" panose="02020603050405020304" pitchFamily="18" charset="0"/>
              </a:rPr>
              <a:t> </a:t>
            </a:r>
            <a:r>
              <a:rPr lang="en-US" sz="2800" b="1" kern="1200" dirty="0" err="1">
                <a:solidFill>
                  <a:srgbClr val="FFFFFF"/>
                </a:solidFill>
                <a:effectLst/>
                <a:latin typeface="Times New Roman" panose="02020603050405020304" pitchFamily="18" charset="0"/>
                <a:cs typeface="Times New Roman" panose="02020603050405020304" pitchFamily="18" charset="0"/>
              </a:rPr>
              <a:t>tính</a:t>
            </a:r>
            <a:r>
              <a:rPr lang="en-US" sz="2800" b="1" kern="1200" dirty="0">
                <a:solidFill>
                  <a:srgbClr val="FFFFFF"/>
                </a:solidFill>
                <a:effectLst/>
                <a:latin typeface="Times New Roman" panose="02020603050405020304" pitchFamily="18" charset="0"/>
                <a:cs typeface="Times New Roman" panose="02020603050405020304" pitchFamily="18" charset="0"/>
              </a:rPr>
              <a:t> (Non-Linear Regression)</a:t>
            </a:r>
            <a:endParaRPr lang="en-US" sz="2800" kern="1200" dirty="0">
              <a:solidFill>
                <a:srgbClr val="FFFFFF"/>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2122456" y="3373679"/>
            <a:ext cx="2241319" cy="400110"/>
          </a:xfrm>
          <a:prstGeom prst="rect">
            <a:avLst/>
          </a:prstGeom>
          <a:noFill/>
        </p:spPr>
        <p:txBody>
          <a:bodyPr wrap="none" rtlCol="0">
            <a:spAutoFit/>
          </a:bodyPr>
          <a:lstStyle/>
          <a:p>
            <a:r>
              <a:rPr lang="en-US" sz="2000" b="1" err="1">
                <a:latin typeface="Times New Roman" panose="02020603050405020304" pitchFamily="18" charset="0"/>
                <a:cs typeface="Times New Roman" panose="02020603050405020304" pitchFamily="18" charset="0"/>
              </a:rPr>
              <a:t>Hồi</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quy</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tuyến</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tính</a:t>
            </a:r>
            <a:endParaRPr lang="en-US" sz="2000" b="1">
              <a:latin typeface="Times New Roman" panose="02020603050405020304" pitchFamily="18" charset="0"/>
              <a:cs typeface="Times New Roman" panose="02020603050405020304" pitchFamily="18" charset="0"/>
            </a:endParaRPr>
          </a:p>
        </p:txBody>
      </p:sp>
      <p:sp>
        <p:nvSpPr>
          <p:cNvPr id="13" name="TextBox 12"/>
          <p:cNvSpPr txBox="1"/>
          <p:nvPr/>
        </p:nvSpPr>
        <p:spPr>
          <a:xfrm>
            <a:off x="6597828" y="3317612"/>
            <a:ext cx="2661306" cy="400110"/>
          </a:xfrm>
          <a:prstGeom prst="rect">
            <a:avLst/>
          </a:prstGeom>
          <a:noFill/>
        </p:spPr>
        <p:txBody>
          <a:bodyPr wrap="none" rtlCol="0">
            <a:spAutoFit/>
          </a:bodyPr>
          <a:lstStyle/>
          <a:p>
            <a:r>
              <a:rPr lang="en-US" sz="2000" b="1" err="1">
                <a:latin typeface="Times New Roman" panose="02020603050405020304" pitchFamily="18" charset="0"/>
                <a:cs typeface="Times New Roman" panose="02020603050405020304" pitchFamily="18" charset="0"/>
              </a:rPr>
              <a:t>Hồi</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quy</a:t>
            </a:r>
            <a:r>
              <a:rPr lang="en-US" sz="2000" b="1">
                <a:latin typeface="Times New Roman" panose="02020603050405020304" pitchFamily="18" charset="0"/>
                <a:cs typeface="Times New Roman" panose="02020603050405020304" pitchFamily="18" charset="0"/>
              </a:rPr>
              <a:t> phi </a:t>
            </a:r>
            <a:r>
              <a:rPr lang="en-US" sz="2000" b="1" err="1">
                <a:latin typeface="Times New Roman" panose="02020603050405020304" pitchFamily="18" charset="0"/>
                <a:cs typeface="Times New Roman" panose="02020603050405020304" pitchFamily="18" charset="0"/>
              </a:rPr>
              <a:t>tuyến</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tính</a:t>
            </a:r>
            <a:endParaRPr lang="en-US" sz="2000" b="1">
              <a:latin typeface="Times New Roman" panose="02020603050405020304" pitchFamily="18" charset="0"/>
              <a:cs typeface="Times New Roman" panose="02020603050405020304" pitchFamily="18" charset="0"/>
            </a:endParaRPr>
          </a:p>
        </p:txBody>
      </p:sp>
      <p:sp>
        <p:nvSpPr>
          <p:cNvPr id="9" name="Rectangle 8"/>
          <p:cNvSpPr/>
          <p:nvPr/>
        </p:nvSpPr>
        <p:spPr>
          <a:xfrm>
            <a:off x="709059" y="2078904"/>
            <a:ext cx="9970442" cy="923330"/>
          </a:xfrm>
          <a:prstGeom prst="rect">
            <a:avLst/>
          </a:prstGeom>
        </p:spPr>
        <p:txBody>
          <a:bodyPr wrap="square">
            <a:spAutoFit/>
          </a:bodyPr>
          <a:lstStyle/>
          <a:p>
            <a:r>
              <a:rPr lang="vi-VN" dirty="0">
                <a:latin typeface="Times New Roman" panose="02020603050405020304" pitchFamily="18" charset="0"/>
                <a:cs typeface="Times New Roman" panose="02020603050405020304" pitchFamily="18" charset="0"/>
                <a:sym typeface="Symbol" panose="05050102010706020507" pitchFamily="18" charset="2"/>
              </a:rPr>
              <a:t></a:t>
            </a:r>
            <a:r>
              <a:rPr lang="en-US" dirty="0">
                <a:latin typeface="Times New Roman" panose="02020603050405020304" pitchFamily="18" charset="0"/>
                <a:cs typeface="Times New Roman" panose="02020603050405020304" pitchFamily="18" charset="0"/>
                <a:sym typeface="Symbol" panose="05050102010706020507" pitchFamily="18" charset="2"/>
              </a:rPr>
              <a:t> </a:t>
            </a:r>
            <a:r>
              <a:rPr lang="vi-VN" dirty="0">
                <a:latin typeface="Times New Roman" panose="02020603050405020304" pitchFamily="18" charset="0"/>
                <a:cs typeface="Times New Roman" panose="02020603050405020304" pitchFamily="18" charset="0"/>
              </a:rPr>
              <a:t>Hồi quy phi tuyến tính là mối quan hệ giữa các biến độc lập </a:t>
            </a:r>
            <a:r>
              <a:rPr lang="en-US" dirty="0">
                <a:latin typeface="Times New Roman" panose="02020603050405020304" pitchFamily="18" charset="0"/>
                <a:cs typeface="Times New Roman" panose="02020603050405020304" pitchFamily="18" charset="0"/>
              </a:rPr>
              <a:t>x</a:t>
            </a:r>
            <a:r>
              <a:rPr lang="vi-VN" dirty="0">
                <a:latin typeface="Times New Roman" panose="02020603050405020304" pitchFamily="18" charset="0"/>
                <a:cs typeface="Times New Roman" panose="02020603050405020304" pitchFamily="18" charset="0"/>
              </a:rPr>
              <a:t> và một biến phụ thuộc </a:t>
            </a:r>
            <a:r>
              <a:rPr lang="en-US" dirty="0">
                <a:latin typeface="Times New Roman" panose="02020603050405020304" pitchFamily="18" charset="0"/>
                <a:cs typeface="Times New Roman" panose="02020603050405020304" pitchFamily="18" charset="0"/>
              </a:rPr>
              <a:t>y</a:t>
            </a:r>
            <a:r>
              <a:rPr lang="vi-VN" dirty="0">
                <a:latin typeface="Times New Roman" panose="02020603050405020304" pitchFamily="18" charset="0"/>
                <a:cs typeface="Times New Roman" panose="02020603050405020304" pitchFamily="18" charset="0"/>
              </a:rPr>
              <a:t>, kết quả là dữ liệu được mô hình hóa bởi một hàm phi tuyến tính.</a:t>
            </a: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sym typeface="Symbol" panose="05050102010706020507" pitchFamily="18" charset="2"/>
              </a:rPr>
              <a:t></a:t>
            </a:r>
            <a:r>
              <a:rPr lang="en-US" dirty="0">
                <a:latin typeface="Times New Roman" panose="02020603050405020304" pitchFamily="18" charset="0"/>
                <a:cs typeface="Times New Roman" panose="02020603050405020304" pitchFamily="18" charset="0"/>
                <a:sym typeface="Symbol" panose="05050102010706020507" pitchFamily="18" charset="2"/>
              </a:rPr>
              <a:t> </a:t>
            </a:r>
            <a:r>
              <a:rPr lang="vi-VN" dirty="0">
                <a:latin typeface="Times New Roman" panose="02020603050405020304" pitchFamily="18" charset="0"/>
                <a:cs typeface="Times New Roman" panose="02020603050405020304" pitchFamily="18" charset="0"/>
              </a:rPr>
              <a:t>Về cơ bản, bất kỳ mối quan hệ nào không tuyến tính đều có thể được gọi là phi tuyến tính</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05860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5">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36FB64CA-F997-4FE7-9965-D5813031A002}"/>
              </a:ext>
            </a:extLst>
          </p:cNvPr>
          <p:cNvSpPr txBox="1"/>
          <p:nvPr/>
        </p:nvSpPr>
        <p:spPr>
          <a:xfrm>
            <a:off x="726407" y="2559117"/>
            <a:ext cx="1655445" cy="707886"/>
          </a:xfrm>
          <a:prstGeom prst="rect">
            <a:avLst/>
          </a:prstGeom>
          <a:noFill/>
        </p:spPr>
        <p:txBody>
          <a:bodyPr wrap="square">
            <a:spAutoFit/>
          </a:bodyPr>
          <a:lstStyle/>
          <a:p>
            <a:pPr algn="ctr"/>
            <a:r>
              <a:rPr lang="en-US" sz="2000" b="1" err="1">
                <a:effectLst/>
                <a:latin typeface="Times New Roman" panose="02020603050405020304" pitchFamily="18" charset="0"/>
                <a:cs typeface="Times New Roman" panose="02020603050405020304" pitchFamily="18" charset="0"/>
              </a:rPr>
              <a:t>Hàm</a:t>
            </a:r>
            <a:r>
              <a:rPr lang="en-US" sz="2000" b="1">
                <a:effectLst/>
                <a:latin typeface="Times New Roman" panose="02020603050405020304" pitchFamily="18" charset="0"/>
                <a:cs typeface="Times New Roman" panose="02020603050405020304" pitchFamily="18" charset="0"/>
              </a:rPr>
              <a:t> </a:t>
            </a:r>
            <a:r>
              <a:rPr lang="en-US" sz="2000" b="1" err="1">
                <a:effectLst/>
                <a:latin typeface="Times New Roman" panose="02020603050405020304" pitchFamily="18" charset="0"/>
                <a:cs typeface="Times New Roman" panose="02020603050405020304" pitchFamily="18" charset="0"/>
              </a:rPr>
              <a:t>bậc</a:t>
            </a:r>
            <a:r>
              <a:rPr lang="en-US" sz="2000" b="1">
                <a:effectLst/>
                <a:latin typeface="Times New Roman" panose="02020603050405020304" pitchFamily="18" charset="0"/>
                <a:cs typeface="Times New Roman" panose="02020603050405020304" pitchFamily="18" charset="0"/>
              </a:rPr>
              <a:t> </a:t>
            </a:r>
            <a:r>
              <a:rPr lang="en-US" sz="2000" b="1" err="1">
                <a:effectLst/>
                <a:latin typeface="Times New Roman" panose="02020603050405020304" pitchFamily="18" charset="0"/>
                <a:cs typeface="Times New Roman" panose="02020603050405020304" pitchFamily="18" charset="0"/>
              </a:rPr>
              <a:t>hai</a:t>
            </a:r>
            <a:r>
              <a:rPr lang="en-US" sz="2000" b="1">
                <a:effectLst/>
                <a:latin typeface="Times New Roman" panose="02020603050405020304" pitchFamily="18" charset="0"/>
                <a:cs typeface="Times New Roman" panose="02020603050405020304" pitchFamily="18" charset="0"/>
              </a:rPr>
              <a:t> (Quadratic)</a:t>
            </a:r>
            <a:endParaRPr lang="en-US" sz="2000" b="0">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05D2E93E-E700-4181-9052-C2AE01AE1E99}"/>
              </a:ext>
            </a:extLst>
          </p:cNvPr>
          <p:cNvPicPr>
            <a:picLocks noChangeAspect="1"/>
          </p:cNvPicPr>
          <p:nvPr/>
        </p:nvPicPr>
        <p:blipFill>
          <a:blip r:embed="rId2"/>
          <a:stretch>
            <a:fillRect/>
          </a:stretch>
        </p:blipFill>
        <p:spPr>
          <a:xfrm>
            <a:off x="986084" y="3356559"/>
            <a:ext cx="1055866" cy="557263"/>
          </a:xfrm>
          <a:prstGeom prst="rect">
            <a:avLst/>
          </a:prstGeom>
        </p:spPr>
      </p:pic>
      <p:pic>
        <p:nvPicPr>
          <p:cNvPr id="11" name="Picture 10" descr="Chart, scatter chart&#10;&#10;Description automatically generated">
            <a:extLst>
              <a:ext uri="{FF2B5EF4-FFF2-40B4-BE49-F238E27FC236}">
                <a16:creationId xmlns:a16="http://schemas.microsoft.com/office/drawing/2014/main" id="{0B5A4E71-1600-444A-A532-D116585FC247}"/>
              </a:ext>
            </a:extLst>
          </p:cNvPr>
          <p:cNvPicPr>
            <a:picLocks noChangeAspect="1"/>
          </p:cNvPicPr>
          <p:nvPr/>
        </p:nvPicPr>
        <p:blipFill>
          <a:blip r:embed="rId3"/>
          <a:stretch>
            <a:fillRect/>
          </a:stretch>
        </p:blipFill>
        <p:spPr>
          <a:xfrm>
            <a:off x="285096" y="4238901"/>
            <a:ext cx="2482589" cy="1854560"/>
          </a:xfrm>
          <a:prstGeom prst="rect">
            <a:avLst/>
          </a:prstGeom>
          <a:solidFill>
            <a:schemeClr val="accent1">
              <a:lumMod val="75000"/>
            </a:schemeClr>
          </a:solidFill>
          <a:ln>
            <a:solidFill>
              <a:schemeClr val="accent1">
                <a:lumMod val="75000"/>
              </a:schemeClr>
            </a:solidFill>
          </a:ln>
        </p:spPr>
      </p:pic>
      <p:sp>
        <p:nvSpPr>
          <p:cNvPr id="20" name="TextBox 19">
            <a:extLst>
              <a:ext uri="{FF2B5EF4-FFF2-40B4-BE49-F238E27FC236}">
                <a16:creationId xmlns:a16="http://schemas.microsoft.com/office/drawing/2014/main" id="{DEE1A8BE-65FC-4A28-BDAA-0ACD954762E4}"/>
              </a:ext>
            </a:extLst>
          </p:cNvPr>
          <p:cNvSpPr txBox="1"/>
          <p:nvPr/>
        </p:nvSpPr>
        <p:spPr>
          <a:xfrm>
            <a:off x="3525753" y="2572528"/>
            <a:ext cx="1681095" cy="707886"/>
          </a:xfrm>
          <a:prstGeom prst="rect">
            <a:avLst/>
          </a:prstGeom>
          <a:noFill/>
        </p:spPr>
        <p:txBody>
          <a:bodyPr wrap="square">
            <a:spAutoFit/>
          </a:bodyPr>
          <a:lstStyle/>
          <a:p>
            <a:pPr algn="ctr"/>
            <a:r>
              <a:rPr lang="en-US" sz="2000" b="1" err="1">
                <a:effectLst/>
                <a:latin typeface="Times New Roman" panose="02020603050405020304" pitchFamily="18" charset="0"/>
                <a:cs typeface="Times New Roman" panose="02020603050405020304" pitchFamily="18" charset="0"/>
              </a:rPr>
              <a:t>Hàm</a:t>
            </a:r>
            <a:r>
              <a:rPr lang="en-US" sz="2000" b="1">
                <a:effectLst/>
                <a:latin typeface="Times New Roman" panose="02020603050405020304" pitchFamily="18" charset="0"/>
                <a:cs typeface="Times New Roman" panose="02020603050405020304" pitchFamily="18" charset="0"/>
              </a:rPr>
              <a:t> mũ</a:t>
            </a:r>
            <a:endParaRPr lang="en-US" sz="2000" b="1">
              <a:latin typeface="Times New Roman" panose="02020603050405020304" pitchFamily="18" charset="0"/>
              <a:cs typeface="Times New Roman" panose="02020603050405020304" pitchFamily="18" charset="0"/>
            </a:endParaRPr>
          </a:p>
          <a:p>
            <a:pPr algn="ctr"/>
            <a:r>
              <a:rPr lang="en-US" sz="2000" b="1">
                <a:effectLst/>
                <a:latin typeface="Times New Roman" panose="02020603050405020304" pitchFamily="18" charset="0"/>
                <a:cs typeface="Times New Roman" panose="02020603050405020304" pitchFamily="18" charset="0"/>
              </a:rPr>
              <a:t>(Exponential)</a:t>
            </a:r>
            <a:endParaRPr lang="en-US" sz="2000" b="0">
              <a:effectLst/>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12C60559-B20A-497D-B886-A27BC72AD9AA}"/>
              </a:ext>
            </a:extLst>
          </p:cNvPr>
          <p:cNvPicPr>
            <a:picLocks noChangeAspect="1"/>
          </p:cNvPicPr>
          <p:nvPr/>
        </p:nvPicPr>
        <p:blipFill>
          <a:blip r:embed="rId4"/>
          <a:stretch>
            <a:fillRect/>
          </a:stretch>
        </p:blipFill>
        <p:spPr>
          <a:xfrm>
            <a:off x="3626070" y="3437203"/>
            <a:ext cx="1580778" cy="481761"/>
          </a:xfrm>
          <a:prstGeom prst="rect">
            <a:avLst/>
          </a:prstGeom>
        </p:spPr>
      </p:pic>
      <p:pic>
        <p:nvPicPr>
          <p:cNvPr id="19" name="Picture 18" descr="A picture containing chart&#10;&#10;Description automatically generated">
            <a:extLst>
              <a:ext uri="{FF2B5EF4-FFF2-40B4-BE49-F238E27FC236}">
                <a16:creationId xmlns:a16="http://schemas.microsoft.com/office/drawing/2014/main" id="{3D09C86E-578A-4398-817B-647EC5BD84BE}"/>
              </a:ext>
            </a:extLst>
          </p:cNvPr>
          <p:cNvPicPr>
            <a:picLocks noChangeAspect="1"/>
          </p:cNvPicPr>
          <p:nvPr/>
        </p:nvPicPr>
        <p:blipFill>
          <a:blip r:embed="rId5"/>
          <a:stretch>
            <a:fillRect/>
          </a:stretch>
        </p:blipFill>
        <p:spPr>
          <a:xfrm>
            <a:off x="3063858" y="4238901"/>
            <a:ext cx="2561008" cy="1859918"/>
          </a:xfrm>
          <a:prstGeom prst="rect">
            <a:avLst/>
          </a:prstGeom>
          <a:solidFill>
            <a:schemeClr val="accent1">
              <a:lumMod val="75000"/>
            </a:schemeClr>
          </a:solidFill>
          <a:ln>
            <a:solidFill>
              <a:schemeClr val="accent1">
                <a:lumMod val="75000"/>
              </a:schemeClr>
            </a:solidFill>
          </a:ln>
        </p:spPr>
      </p:pic>
      <p:sp>
        <p:nvSpPr>
          <p:cNvPr id="17" name="Title 1">
            <a:extLst>
              <a:ext uri="{FF2B5EF4-FFF2-40B4-BE49-F238E27FC236}">
                <a16:creationId xmlns:a16="http://schemas.microsoft.com/office/drawing/2014/main" id="{70E5CB30-1A69-499E-A616-9227CC3359C3}"/>
              </a:ext>
            </a:extLst>
          </p:cNvPr>
          <p:cNvSpPr>
            <a:spLocks noGrp="1"/>
          </p:cNvSpPr>
          <p:nvPr>
            <p:ph type="title"/>
          </p:nvPr>
        </p:nvSpPr>
        <p:spPr>
          <a:xfrm>
            <a:off x="-14070" y="422030"/>
            <a:ext cx="8128856" cy="985207"/>
          </a:xfrm>
        </p:spPr>
        <p:txBody>
          <a:bodyPr vert="horz" lIns="91440" tIns="45720" rIns="91440" bIns="45720" rtlCol="0" anchor="ctr">
            <a:normAutofit/>
          </a:bodyPr>
          <a:lstStyle/>
          <a:p>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a:solidFill>
                  <a:srgbClr val="FFFFFF"/>
                </a:solidFill>
                <a:latin typeface="Times New Roman" panose="02020603050405020304" pitchFamily="18" charset="0"/>
                <a:cs typeface="Times New Roman" panose="02020603050405020304" pitchFamily="18" charset="0"/>
              </a:rPr>
              <a:t>II. </a:t>
            </a:r>
            <a:r>
              <a:rPr lang="en-US" sz="2800" b="1" kern="1200" err="1">
                <a:solidFill>
                  <a:srgbClr val="FFFFFF"/>
                </a:solidFill>
                <a:effectLst/>
                <a:latin typeface="Times New Roman" panose="02020603050405020304" pitchFamily="18" charset="0"/>
                <a:cs typeface="Times New Roman" panose="02020603050405020304" pitchFamily="18" charset="0"/>
              </a:rPr>
              <a:t>Hồi</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quy</a:t>
            </a:r>
            <a:r>
              <a:rPr lang="en-US" sz="2800" b="1" kern="1200">
                <a:solidFill>
                  <a:srgbClr val="FFFFFF"/>
                </a:solidFill>
                <a:effectLst/>
                <a:latin typeface="Times New Roman" panose="02020603050405020304" pitchFamily="18" charset="0"/>
                <a:cs typeface="Times New Roman" panose="02020603050405020304" pitchFamily="18" charset="0"/>
              </a:rPr>
              <a:t> phi </a:t>
            </a:r>
            <a:r>
              <a:rPr lang="en-US" sz="2800" b="1" kern="1200" err="1">
                <a:solidFill>
                  <a:srgbClr val="FFFFFF"/>
                </a:solidFill>
                <a:effectLst/>
                <a:latin typeface="Times New Roman" panose="02020603050405020304" pitchFamily="18" charset="0"/>
                <a:cs typeface="Times New Roman" panose="02020603050405020304" pitchFamily="18" charset="0"/>
              </a:rPr>
              <a:t>tuyến</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tính</a:t>
            </a:r>
            <a:r>
              <a:rPr lang="en-US" sz="2800" b="1" kern="1200">
                <a:solidFill>
                  <a:srgbClr val="FFFFFF"/>
                </a:solidFill>
                <a:effectLst/>
                <a:latin typeface="Times New Roman" panose="02020603050405020304" pitchFamily="18" charset="0"/>
                <a:cs typeface="Times New Roman" panose="02020603050405020304" pitchFamily="18" charset="0"/>
              </a:rPr>
              <a:t> (Non-Linear Regression)</a:t>
            </a:r>
            <a:endParaRPr lang="en-US" sz="2800" kern="1200">
              <a:solidFill>
                <a:srgbClr val="FFFFFF"/>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6FB64CA-F997-4FE7-9965-D5813031A002}"/>
              </a:ext>
            </a:extLst>
          </p:cNvPr>
          <p:cNvSpPr txBox="1"/>
          <p:nvPr/>
        </p:nvSpPr>
        <p:spPr>
          <a:xfrm>
            <a:off x="6664289" y="2572528"/>
            <a:ext cx="1640085" cy="707886"/>
          </a:xfrm>
          <a:prstGeom prst="rect">
            <a:avLst/>
          </a:prstGeom>
          <a:noFill/>
        </p:spPr>
        <p:txBody>
          <a:bodyPr wrap="square">
            <a:spAutoFit/>
          </a:bodyPr>
          <a:lstStyle/>
          <a:p>
            <a:pPr algn="ctr"/>
            <a:r>
              <a:rPr lang="en-US" sz="2000" b="1" err="1">
                <a:effectLst/>
                <a:latin typeface="Times New Roman" panose="02020603050405020304" pitchFamily="18" charset="0"/>
                <a:cs typeface="Times New Roman" panose="02020603050405020304" pitchFamily="18" charset="0"/>
              </a:rPr>
              <a:t>Hàm</a:t>
            </a:r>
            <a:r>
              <a:rPr lang="en-US" sz="2000" b="1">
                <a:effectLst/>
                <a:latin typeface="Times New Roman" panose="02020603050405020304" pitchFamily="18" charset="0"/>
                <a:cs typeface="Times New Roman" panose="02020603050405020304" pitchFamily="18" charset="0"/>
              </a:rPr>
              <a:t> </a:t>
            </a:r>
            <a:r>
              <a:rPr lang="en-US" sz="2000" b="1" err="1">
                <a:effectLst/>
                <a:latin typeface="Times New Roman" panose="02020603050405020304" pitchFamily="18" charset="0"/>
                <a:cs typeface="Times New Roman" panose="02020603050405020304" pitchFamily="18" charset="0"/>
              </a:rPr>
              <a:t>logarit</a:t>
            </a:r>
            <a:r>
              <a:rPr lang="en-US" sz="2000" b="1">
                <a:effectLst/>
                <a:latin typeface="Times New Roman" panose="02020603050405020304" pitchFamily="18" charset="0"/>
                <a:cs typeface="Times New Roman" panose="02020603050405020304" pitchFamily="18" charset="0"/>
              </a:rPr>
              <a:t> (Logarithm)</a:t>
            </a:r>
          </a:p>
        </p:txBody>
      </p:sp>
      <p:pic>
        <p:nvPicPr>
          <p:cNvPr id="14" name="Picture 13">
            <a:extLst>
              <a:ext uri="{FF2B5EF4-FFF2-40B4-BE49-F238E27FC236}">
                <a16:creationId xmlns:a16="http://schemas.microsoft.com/office/drawing/2014/main" id="{B6AA99EA-45EA-4F30-B051-433CAFB7C79B}"/>
              </a:ext>
            </a:extLst>
          </p:cNvPr>
          <p:cNvPicPr>
            <a:picLocks noChangeAspect="1"/>
          </p:cNvPicPr>
          <p:nvPr/>
        </p:nvPicPr>
        <p:blipFill>
          <a:blip r:embed="rId6"/>
          <a:stretch>
            <a:fillRect/>
          </a:stretch>
        </p:blipFill>
        <p:spPr>
          <a:xfrm>
            <a:off x="6664289" y="3484294"/>
            <a:ext cx="1431058" cy="387578"/>
          </a:xfrm>
          <a:prstGeom prst="rect">
            <a:avLst/>
          </a:prstGeom>
        </p:spPr>
      </p:pic>
      <p:pic>
        <p:nvPicPr>
          <p:cNvPr id="18" name="Picture 17" descr="Chart&#10;&#10;Description automatically generated">
            <a:extLst>
              <a:ext uri="{FF2B5EF4-FFF2-40B4-BE49-F238E27FC236}">
                <a16:creationId xmlns:a16="http://schemas.microsoft.com/office/drawing/2014/main" id="{DCAA492E-2EC9-45AD-863E-F9C20FC74687}"/>
              </a:ext>
            </a:extLst>
          </p:cNvPr>
          <p:cNvPicPr>
            <a:picLocks noChangeAspect="1"/>
          </p:cNvPicPr>
          <p:nvPr/>
        </p:nvPicPr>
        <p:blipFill>
          <a:blip r:embed="rId7"/>
          <a:stretch>
            <a:fillRect/>
          </a:stretch>
        </p:blipFill>
        <p:spPr>
          <a:xfrm>
            <a:off x="5971890" y="4244258"/>
            <a:ext cx="2854856" cy="1854561"/>
          </a:xfrm>
          <a:prstGeom prst="rect">
            <a:avLst/>
          </a:prstGeom>
          <a:ln>
            <a:solidFill>
              <a:srgbClr val="0070C0"/>
            </a:solidFill>
          </a:ln>
        </p:spPr>
      </p:pic>
      <p:sp>
        <p:nvSpPr>
          <p:cNvPr id="21" name="TextBox 20">
            <a:extLst>
              <a:ext uri="{FF2B5EF4-FFF2-40B4-BE49-F238E27FC236}">
                <a16:creationId xmlns:a16="http://schemas.microsoft.com/office/drawing/2014/main" id="{DEE1A8BE-65FC-4A28-BDAA-0ACD954762E4}"/>
              </a:ext>
            </a:extLst>
          </p:cNvPr>
          <p:cNvSpPr txBox="1"/>
          <p:nvPr/>
        </p:nvSpPr>
        <p:spPr>
          <a:xfrm>
            <a:off x="9043501" y="2655168"/>
            <a:ext cx="2832205" cy="400110"/>
          </a:xfrm>
          <a:prstGeom prst="rect">
            <a:avLst/>
          </a:prstGeom>
          <a:noFill/>
        </p:spPr>
        <p:txBody>
          <a:bodyPr wrap="square">
            <a:spAutoFit/>
          </a:bodyPr>
          <a:lstStyle/>
          <a:p>
            <a:pPr algn="ctr"/>
            <a:r>
              <a:rPr lang="en-US" sz="2000" b="1" err="1">
                <a:effectLst/>
                <a:latin typeface="Times New Roman" panose="02020603050405020304" pitchFamily="18" charset="0"/>
                <a:cs typeface="Times New Roman" panose="02020603050405020304" pitchFamily="18" charset="0"/>
              </a:rPr>
              <a:t>Hàm</a:t>
            </a:r>
            <a:r>
              <a:rPr lang="en-US" sz="2000" b="1">
                <a:effectLst/>
                <a:latin typeface="Times New Roman" panose="02020603050405020304" pitchFamily="18" charset="0"/>
                <a:cs typeface="Times New Roman" panose="02020603050405020304" pitchFamily="18" charset="0"/>
              </a:rPr>
              <a:t> Sigmoidal/Logistic</a:t>
            </a:r>
            <a:endParaRPr lang="en-US" sz="2000" b="0">
              <a:effectLst/>
              <a:latin typeface="Times New Roman" panose="02020603050405020304" pitchFamily="18" charset="0"/>
              <a:cs typeface="Times New Roman" panose="02020603050405020304" pitchFamily="18" charset="0"/>
            </a:endParaRPr>
          </a:p>
        </p:txBody>
      </p:sp>
      <p:pic>
        <p:nvPicPr>
          <p:cNvPr id="22" name="Picture 21" descr="A picture containing chart&#10;&#10;Description automatically generated">
            <a:extLst>
              <a:ext uri="{FF2B5EF4-FFF2-40B4-BE49-F238E27FC236}">
                <a16:creationId xmlns:a16="http://schemas.microsoft.com/office/drawing/2014/main" id="{9B87162D-E978-4DE3-8F2D-3CB921AEBD13}"/>
              </a:ext>
            </a:extLst>
          </p:cNvPr>
          <p:cNvPicPr>
            <a:picLocks noChangeAspect="1"/>
          </p:cNvPicPr>
          <p:nvPr/>
        </p:nvPicPr>
        <p:blipFill>
          <a:blip r:embed="rId8"/>
          <a:stretch>
            <a:fillRect/>
          </a:stretch>
        </p:blipFill>
        <p:spPr>
          <a:xfrm>
            <a:off x="9043501" y="4238901"/>
            <a:ext cx="2852326" cy="1862744"/>
          </a:xfrm>
          <a:prstGeom prst="rect">
            <a:avLst/>
          </a:prstGeom>
          <a:ln>
            <a:solidFill>
              <a:srgbClr val="0070C0"/>
            </a:solidFill>
          </a:ln>
        </p:spPr>
      </p:pic>
      <p:pic>
        <p:nvPicPr>
          <p:cNvPr id="23" name="Picture 22" descr="Chart, box and whisker chart&#10;&#10;Description automatically generated">
            <a:extLst>
              <a:ext uri="{FF2B5EF4-FFF2-40B4-BE49-F238E27FC236}">
                <a16:creationId xmlns:a16="http://schemas.microsoft.com/office/drawing/2014/main" id="{1108819C-6B10-4944-B8A9-8B5C83673ED6}"/>
              </a:ext>
            </a:extLst>
          </p:cNvPr>
          <p:cNvPicPr>
            <a:picLocks noChangeAspect="1"/>
          </p:cNvPicPr>
          <p:nvPr/>
        </p:nvPicPr>
        <p:blipFill>
          <a:blip r:embed="rId9"/>
          <a:stretch>
            <a:fillRect/>
          </a:stretch>
        </p:blipFill>
        <p:spPr>
          <a:xfrm>
            <a:off x="9383172" y="3356559"/>
            <a:ext cx="2172983" cy="679890"/>
          </a:xfrm>
          <a:prstGeom prst="rect">
            <a:avLst/>
          </a:prstGeom>
        </p:spPr>
      </p:pic>
      <p:sp>
        <p:nvSpPr>
          <p:cNvPr id="3" name="Rectangle 2"/>
          <p:cNvSpPr/>
          <p:nvPr/>
        </p:nvSpPr>
        <p:spPr>
          <a:xfrm>
            <a:off x="400944" y="1812597"/>
            <a:ext cx="4221027" cy="461665"/>
          </a:xfrm>
          <a:prstGeom prst="rect">
            <a:avLst/>
          </a:prstGeom>
        </p:spPr>
        <p:txBody>
          <a:bodyPr wrap="none">
            <a:spAutoFit/>
          </a:bodyPr>
          <a:lstStyle/>
          <a:p>
            <a:r>
              <a:rPr lang="en-US" sz="2400" b="1">
                <a:latin typeface="Times New Roman" panose="02020603050405020304" pitchFamily="18" charset="0"/>
                <a:cs typeface="Times New Roman" panose="02020603050405020304" pitchFamily="18" charset="0"/>
              </a:rPr>
              <a:t>Một số loại hàm phi tuyến tính</a:t>
            </a:r>
          </a:p>
        </p:txBody>
      </p:sp>
    </p:spTree>
    <p:extLst>
      <p:ext uri="{BB962C8B-B14F-4D97-AF65-F5344CB8AC3E}">
        <p14:creationId xmlns:p14="http://schemas.microsoft.com/office/powerpoint/2010/main" val="12098936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5">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le 1">
            <a:extLst>
              <a:ext uri="{FF2B5EF4-FFF2-40B4-BE49-F238E27FC236}">
                <a16:creationId xmlns:a16="http://schemas.microsoft.com/office/drawing/2014/main" id="{CB5AA25B-EF59-43C8-838E-8F17DC3B98F8}"/>
              </a:ext>
            </a:extLst>
          </p:cNvPr>
          <p:cNvSpPr>
            <a:spLocks noGrp="1"/>
          </p:cNvSpPr>
          <p:nvPr>
            <p:ph type="title"/>
          </p:nvPr>
        </p:nvSpPr>
        <p:spPr>
          <a:xfrm>
            <a:off x="-14070" y="422030"/>
            <a:ext cx="8128856" cy="985207"/>
          </a:xfrm>
        </p:spPr>
        <p:txBody>
          <a:bodyPr vert="horz" lIns="91440" tIns="45720" rIns="91440" bIns="45720" rtlCol="0" anchor="ctr">
            <a:normAutofit/>
          </a:bodyPr>
          <a:lstStyle/>
          <a:p>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a:solidFill>
                  <a:srgbClr val="FFFFFF"/>
                </a:solidFill>
                <a:latin typeface="Times New Roman" panose="02020603050405020304" pitchFamily="18" charset="0"/>
                <a:cs typeface="Times New Roman" panose="02020603050405020304" pitchFamily="18" charset="0"/>
              </a:rPr>
              <a:t>II. </a:t>
            </a:r>
            <a:r>
              <a:rPr lang="en-US" sz="2800" b="1" kern="1200" err="1">
                <a:solidFill>
                  <a:srgbClr val="FFFFFF"/>
                </a:solidFill>
                <a:effectLst/>
                <a:latin typeface="Times New Roman" panose="02020603050405020304" pitchFamily="18" charset="0"/>
                <a:cs typeface="Times New Roman" panose="02020603050405020304" pitchFamily="18" charset="0"/>
              </a:rPr>
              <a:t>Hồi</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quy</a:t>
            </a:r>
            <a:r>
              <a:rPr lang="en-US" sz="2800" b="1" kern="1200">
                <a:solidFill>
                  <a:srgbClr val="FFFFFF"/>
                </a:solidFill>
                <a:effectLst/>
                <a:latin typeface="Times New Roman" panose="02020603050405020304" pitchFamily="18" charset="0"/>
                <a:cs typeface="Times New Roman" panose="02020603050405020304" pitchFamily="18" charset="0"/>
              </a:rPr>
              <a:t> phi </a:t>
            </a:r>
            <a:r>
              <a:rPr lang="en-US" sz="2800" b="1" kern="1200" err="1">
                <a:solidFill>
                  <a:srgbClr val="FFFFFF"/>
                </a:solidFill>
                <a:effectLst/>
                <a:latin typeface="Times New Roman" panose="02020603050405020304" pitchFamily="18" charset="0"/>
                <a:cs typeface="Times New Roman" panose="02020603050405020304" pitchFamily="18" charset="0"/>
              </a:rPr>
              <a:t>tuyến</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tính</a:t>
            </a:r>
            <a:r>
              <a:rPr lang="en-US" sz="2800" b="1" kern="1200">
                <a:solidFill>
                  <a:srgbClr val="FFFFFF"/>
                </a:solidFill>
                <a:effectLst/>
                <a:latin typeface="Times New Roman" panose="02020603050405020304" pitchFamily="18" charset="0"/>
                <a:cs typeface="Times New Roman" panose="02020603050405020304" pitchFamily="18" charset="0"/>
              </a:rPr>
              <a:t> (Non-Linear Regression)</a:t>
            </a:r>
            <a:endParaRPr lang="en-US" sz="2800" kern="1200">
              <a:solidFill>
                <a:srgbClr val="FFFFFF"/>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408430" y="1886108"/>
            <a:ext cx="11375136" cy="646331"/>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Ví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dụ</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a:t>
            </a:r>
            <a:r>
              <a:rPr lang="vi-VN" dirty="0">
                <a:latin typeface="Times New Roman" panose="02020603050405020304" pitchFamily="18" charset="0"/>
                <a:cs typeface="Times New Roman" panose="02020603050405020304" pitchFamily="18" charset="0"/>
              </a:rPr>
              <a:t>uấn luyện một mô hình phi tuyến tính với các điểm dữ liệu tương ứng với GDP của Trung Quốc từ năm 1960 đến năm 2014.</a:t>
            </a:r>
          </a:p>
        </p:txBody>
      </p:sp>
      <p:pic>
        <p:nvPicPr>
          <p:cNvPr id="6" name="Picture 5"/>
          <p:cNvPicPr>
            <a:picLocks noChangeAspect="1"/>
          </p:cNvPicPr>
          <p:nvPr/>
        </p:nvPicPr>
        <p:blipFill>
          <a:blip r:embed="rId2"/>
          <a:stretch>
            <a:fillRect/>
          </a:stretch>
        </p:blipFill>
        <p:spPr>
          <a:xfrm>
            <a:off x="3848671" y="2682232"/>
            <a:ext cx="3452882" cy="3676650"/>
          </a:xfrm>
          <a:prstGeom prst="rect">
            <a:avLst/>
          </a:prstGeom>
        </p:spPr>
      </p:pic>
    </p:spTree>
    <p:extLst>
      <p:ext uri="{BB962C8B-B14F-4D97-AF65-F5344CB8AC3E}">
        <p14:creationId xmlns:p14="http://schemas.microsoft.com/office/powerpoint/2010/main" val="2532128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A24A7C3-6AA6-4D2F-AE3E-898EF80E7AC0}"/>
              </a:ext>
            </a:extLst>
          </p:cNvPr>
          <p:cNvSpPr>
            <a:spLocks noGrp="1"/>
          </p:cNvSpPr>
          <p:nvPr>
            <p:ph type="title"/>
          </p:nvPr>
        </p:nvSpPr>
        <p:spPr>
          <a:xfrm>
            <a:off x="317049" y="209240"/>
            <a:ext cx="7200726" cy="1159200"/>
          </a:xfrm>
        </p:spPr>
        <p:txBody>
          <a:bodyPr vert="horz" lIns="91440" tIns="45720" rIns="91440" bIns="45720" rtlCol="0" anchor="ctr">
            <a:normAutofit/>
          </a:bodyPr>
          <a:lstStyle/>
          <a:p>
            <a:pPr algn="ctr"/>
            <a:r>
              <a:rPr lang="en-US" sz="4000" dirty="0" err="1">
                <a:solidFill>
                  <a:schemeClr val="bg1"/>
                </a:solidFill>
                <a:latin typeface="Times New Roman" panose="02020603050405020304" pitchFamily="18" charset="0"/>
                <a:cs typeface="Times New Roman" panose="02020603050405020304" pitchFamily="18" charset="0"/>
              </a:rPr>
              <a:t>Mục</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tiêu</a:t>
            </a:r>
            <a:r>
              <a:rPr lang="en-US" sz="4000" dirty="0">
                <a:solidFill>
                  <a:schemeClr val="bg1"/>
                </a:solidFill>
                <a:latin typeface="Times New Roman" panose="02020603050405020304" pitchFamily="18" charset="0"/>
                <a:cs typeface="Times New Roman" panose="02020603050405020304" pitchFamily="18" charset="0"/>
              </a:rPr>
              <a:t> - </a:t>
            </a:r>
            <a:r>
              <a:rPr lang="en-US" sz="4000" dirty="0" err="1">
                <a:solidFill>
                  <a:schemeClr val="bg1"/>
                </a:solidFill>
                <a:latin typeface="Times New Roman" panose="02020603050405020304" pitchFamily="18" charset="0"/>
                <a:cs typeface="Times New Roman" panose="02020603050405020304" pitchFamily="18" charset="0"/>
              </a:rPr>
              <a:t>Nội</a:t>
            </a:r>
            <a:r>
              <a:rPr lang="en-US" sz="4000" dirty="0">
                <a:solidFill>
                  <a:schemeClr val="bg1"/>
                </a:solidFill>
                <a:latin typeface="Times New Roman" panose="02020603050405020304" pitchFamily="18" charset="0"/>
                <a:cs typeface="Times New Roman" panose="02020603050405020304" pitchFamily="18" charset="0"/>
              </a:rPr>
              <a:t> dung - </a:t>
            </a:r>
            <a:r>
              <a:rPr lang="en-US" sz="4000" dirty="0" err="1">
                <a:solidFill>
                  <a:schemeClr val="bg1"/>
                </a:solidFill>
                <a:latin typeface="Times New Roman" panose="02020603050405020304" pitchFamily="18" charset="0"/>
                <a:cs typeface="Times New Roman" panose="02020603050405020304" pitchFamily="18" charset="0"/>
              </a:rPr>
              <a:t>Kết</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quả</a:t>
            </a:r>
            <a:endParaRPr lang="en-US" sz="4000" kern="1200" dirty="0">
              <a:solidFill>
                <a:schemeClr val="bg1"/>
              </a:solidFill>
              <a:latin typeface="Times New Roman" panose="02020603050405020304" pitchFamily="18" charset="0"/>
              <a:cs typeface="Times New Roman" panose="02020603050405020304" pitchFamily="18" charset="0"/>
            </a:endParaRPr>
          </a:p>
        </p:txBody>
      </p:sp>
      <p:sp>
        <p:nvSpPr>
          <p:cNvPr id="4" name="Rectangle 3"/>
          <p:cNvSpPr/>
          <p:nvPr/>
        </p:nvSpPr>
        <p:spPr>
          <a:xfrm>
            <a:off x="770625" y="2053412"/>
            <a:ext cx="10391955" cy="369332"/>
          </a:xfrm>
          <a:prstGeom prst="rect">
            <a:avLst/>
          </a:prstGeom>
        </p:spPr>
        <p:txBody>
          <a:bodyPr wrap="square">
            <a:spAutoFit/>
          </a:bodyPr>
          <a:lstStyle/>
          <a:p>
            <a:r>
              <a:rPr lang="en-US" b="1" dirty="0">
                <a:latin typeface="Times New Roman" panose="02020603050405020304" pitchFamily="18" charset="0"/>
                <a:ea typeface="Times New Roman" panose="02020603050405020304" pitchFamily="18" charset="0"/>
              </a:rPr>
              <a:t>1. </a:t>
            </a:r>
            <a:r>
              <a:rPr lang="en-US" b="1" dirty="0" err="1">
                <a:latin typeface="Times New Roman" panose="02020603050405020304" pitchFamily="18" charset="0"/>
                <a:ea typeface="Times New Roman" panose="02020603050405020304" pitchFamily="18" charset="0"/>
              </a:rPr>
              <a:t>Mục</a:t>
            </a:r>
            <a:r>
              <a:rPr lang="en-US" b="1" dirty="0">
                <a:latin typeface="Times New Roman" panose="02020603050405020304" pitchFamily="18" charset="0"/>
                <a:ea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rPr>
              <a:t>tiêu</a:t>
            </a:r>
            <a:r>
              <a:rPr lang="en-US" b="1"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Hiểu</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và</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biết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cách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sử</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dụng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kỹ</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thuật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hồi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quy</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Arial" panose="020B0604020202020204" pitchFamily="34" charset="0"/>
              </a:rPr>
              <a:t>bình</a:t>
            </a:r>
            <a:r>
              <a:rPr lang="en-US" dirty="0">
                <a:latin typeface="Times New Roman" panose="02020603050405020304" pitchFamily="18" charset="0"/>
                <a:ea typeface="Arial" panose="020B0604020202020204" pitchFamily="34" charset="0"/>
              </a:rPr>
              <a:t> </a:t>
            </a:r>
            <a:r>
              <a:rPr lang="en-US" dirty="0" err="1">
                <a:latin typeface="Times New Roman" panose="02020603050405020304" pitchFamily="18" charset="0"/>
                <a:ea typeface="Arial" panose="020B0604020202020204" pitchFamily="34" charset="0"/>
              </a:rPr>
              <a:t>phương</a:t>
            </a:r>
            <a:r>
              <a:rPr lang="en-US" dirty="0">
                <a:latin typeface="Times New Roman" panose="02020603050405020304" pitchFamily="18" charset="0"/>
                <a:ea typeface="Arial" panose="020B0604020202020204" pitchFamily="34" charset="0"/>
              </a:rPr>
              <a:t> </a:t>
            </a:r>
            <a:r>
              <a:rPr lang="en-US" dirty="0" err="1">
                <a:latin typeface="Times New Roman" panose="02020603050405020304" pitchFamily="18" charset="0"/>
                <a:ea typeface="Arial" panose="020B0604020202020204" pitchFamily="34" charset="0"/>
              </a:rPr>
              <a:t>tối</a:t>
            </a:r>
            <a:r>
              <a:rPr lang="en-US" dirty="0">
                <a:latin typeface="Times New Roman" panose="02020603050405020304" pitchFamily="18" charset="0"/>
                <a:ea typeface="Arial" panose="020B0604020202020204" pitchFamily="34" charset="0"/>
              </a:rPr>
              <a:t> </a:t>
            </a:r>
            <a:r>
              <a:rPr lang="en-US" dirty="0" err="1">
                <a:latin typeface="Times New Roman" panose="02020603050405020304" pitchFamily="18" charset="0"/>
                <a:ea typeface="Arial" panose="020B0604020202020204" pitchFamily="34" charset="0"/>
              </a:rPr>
              <a:t>thiểu</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trong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nhân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tiếp</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tuyến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thần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kinh</a:t>
            </a:r>
            <a:endParaRPr lang="en-US" dirty="0"/>
          </a:p>
        </p:txBody>
      </p:sp>
      <p:sp>
        <p:nvSpPr>
          <p:cNvPr id="5" name="Rectangle 4"/>
          <p:cNvSpPr/>
          <p:nvPr/>
        </p:nvSpPr>
        <p:spPr>
          <a:xfrm>
            <a:off x="770625" y="2580224"/>
            <a:ext cx="9960634" cy="2086725"/>
          </a:xfrm>
          <a:prstGeom prst="rect">
            <a:avLst/>
          </a:prstGeom>
        </p:spPr>
        <p:txBody>
          <a:bodyPr wrap="square">
            <a:spAutoFit/>
          </a:bodyPr>
          <a:lstStyle/>
          <a:p>
            <a:pPr algn="just">
              <a:lnSpc>
                <a:spcPct val="120000"/>
              </a:lnSpc>
            </a:pPr>
            <a:r>
              <a:rPr lang="en-US" b="1" dirty="0">
                <a:latin typeface="Times New Roman" panose="02020603050405020304" pitchFamily="18" charset="0"/>
                <a:ea typeface="Times New Roman" panose="02020603050405020304" pitchFamily="18" charset="0"/>
              </a:rPr>
              <a:t>2. </a:t>
            </a:r>
            <a:r>
              <a:rPr lang="en-US" b="1" dirty="0" err="1">
                <a:latin typeface="Times New Roman" panose="02020603050405020304" pitchFamily="18" charset="0"/>
                <a:ea typeface="Times New Roman" panose="02020603050405020304" pitchFamily="18" charset="0"/>
              </a:rPr>
              <a:t>Nội</a:t>
            </a:r>
            <a:r>
              <a:rPr lang="en-US" b="1" dirty="0">
                <a:latin typeface="Times New Roman" panose="02020603050405020304" pitchFamily="18" charset="0"/>
                <a:ea typeface="Times New Roman" panose="02020603050405020304" pitchFamily="18" charset="0"/>
              </a:rPr>
              <a:t> dung:</a:t>
            </a:r>
            <a:endParaRPr lang="en-US" sz="1600" b="1" dirty="0">
              <a:latin typeface="Arial" panose="020B0604020202020204" pitchFamily="34" charset="0"/>
              <a:ea typeface="Arial" panose="020B0604020202020204" pitchFamily="34" charset="0"/>
            </a:endParaRPr>
          </a:p>
          <a:p>
            <a:pPr indent="450215" algn="just">
              <a:lnSpc>
                <a:spcPct val="120000"/>
              </a:lnSpc>
            </a:pP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Kỹ</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Arial" panose="020B0604020202020204" pitchFamily="34" charset="0"/>
              </a:rPr>
              <a:t>thuật</a:t>
            </a:r>
            <a:r>
              <a:rPr lang="en-US" dirty="0">
                <a:latin typeface="Times New Roman" panose="02020603050405020304" pitchFamily="18" charset="0"/>
                <a:ea typeface="Arial" panose="020B0604020202020204" pitchFamily="34" charset="0"/>
              </a:rPr>
              <a:t> </a:t>
            </a:r>
            <a:r>
              <a:rPr lang="en-US" dirty="0" err="1">
                <a:latin typeface="Times New Roman" panose="02020603050405020304" pitchFamily="18" charset="0"/>
                <a:ea typeface="Arial" panose="020B0604020202020204" pitchFamily="34" charset="0"/>
              </a:rPr>
              <a:t>hồi</a:t>
            </a:r>
            <a:r>
              <a:rPr lang="en-US" dirty="0">
                <a:latin typeface="Times New Roman" panose="02020603050405020304" pitchFamily="18" charset="0"/>
                <a:ea typeface="Arial" panose="020B0604020202020204" pitchFamily="34" charset="0"/>
              </a:rPr>
              <a:t> </a:t>
            </a:r>
            <a:r>
              <a:rPr lang="en-US" dirty="0" err="1">
                <a:latin typeface="Times New Roman" panose="02020603050405020304" pitchFamily="18" charset="0"/>
                <a:ea typeface="Arial" panose="020B0604020202020204" pitchFamily="34" charset="0"/>
              </a:rPr>
              <a:t>quy</a:t>
            </a:r>
            <a:r>
              <a:rPr lang="en-US" dirty="0">
                <a:latin typeface="Times New Roman" panose="02020603050405020304" pitchFamily="18" charset="0"/>
                <a:ea typeface="Arial" panose="020B0604020202020204" pitchFamily="34" charset="0"/>
              </a:rPr>
              <a:t> </a:t>
            </a:r>
            <a:r>
              <a:rPr lang="en-US" dirty="0" err="1">
                <a:latin typeface="Times New Roman" panose="02020603050405020304" pitchFamily="18" charset="0"/>
                <a:ea typeface="Arial" panose="020B0604020202020204" pitchFamily="34" charset="0"/>
              </a:rPr>
              <a:t>tuyến</a:t>
            </a:r>
            <a:r>
              <a:rPr lang="en-US" dirty="0">
                <a:latin typeface="Times New Roman" panose="02020603050405020304" pitchFamily="18" charset="0"/>
                <a:ea typeface="Arial" panose="020B0604020202020204" pitchFamily="34" charset="0"/>
              </a:rPr>
              <a:t> </a:t>
            </a:r>
            <a:r>
              <a:rPr lang="en-US" dirty="0" err="1">
                <a:latin typeface="Times New Roman" panose="02020603050405020304" pitchFamily="18" charset="0"/>
                <a:ea typeface="Arial" panose="020B0604020202020204" pitchFamily="34" charset="0"/>
              </a:rPr>
              <a:t>tính</a:t>
            </a:r>
            <a:endParaRPr lang="en-US" sz="1600" dirty="0">
              <a:latin typeface="Arial" panose="020B0604020202020204" pitchFamily="34" charset="0"/>
              <a:ea typeface="Arial" panose="020B0604020202020204" pitchFamily="34" charset="0"/>
            </a:endParaRPr>
          </a:p>
          <a:p>
            <a:pPr indent="450215" algn="just">
              <a:lnSpc>
                <a:spcPct val="120000"/>
              </a:lnSpc>
            </a:pP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Kỹ</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Arial" panose="020B0604020202020204" pitchFamily="34" charset="0"/>
              </a:rPr>
              <a:t>thuật</a:t>
            </a:r>
            <a:r>
              <a:rPr lang="en-US" dirty="0">
                <a:latin typeface="Times New Roman" panose="02020603050405020304" pitchFamily="18" charset="0"/>
                <a:ea typeface="Arial" panose="020B0604020202020204" pitchFamily="34" charset="0"/>
              </a:rPr>
              <a:t> </a:t>
            </a:r>
            <a:r>
              <a:rPr lang="en-US" dirty="0" err="1">
                <a:latin typeface="Times New Roman" panose="02020603050405020304" pitchFamily="18" charset="0"/>
                <a:ea typeface="Arial" panose="020B0604020202020204" pitchFamily="34" charset="0"/>
              </a:rPr>
              <a:t>hồi</a:t>
            </a:r>
            <a:r>
              <a:rPr lang="en-US" dirty="0">
                <a:latin typeface="Times New Roman" panose="02020603050405020304" pitchFamily="18" charset="0"/>
                <a:ea typeface="Arial" panose="020B0604020202020204" pitchFamily="34" charset="0"/>
              </a:rPr>
              <a:t> </a:t>
            </a:r>
            <a:r>
              <a:rPr lang="en-US" dirty="0" err="1">
                <a:latin typeface="Times New Roman" panose="02020603050405020304" pitchFamily="18" charset="0"/>
                <a:ea typeface="Arial" panose="020B0604020202020204" pitchFamily="34" charset="0"/>
              </a:rPr>
              <a:t>quy</a:t>
            </a:r>
            <a:r>
              <a:rPr lang="en-US" dirty="0">
                <a:latin typeface="Times New Roman" panose="02020603050405020304" pitchFamily="18" charset="0"/>
                <a:ea typeface="Arial" panose="020B0604020202020204" pitchFamily="34" charset="0"/>
              </a:rPr>
              <a:t> phi </a:t>
            </a:r>
            <a:r>
              <a:rPr lang="en-US" dirty="0" err="1">
                <a:latin typeface="Times New Roman" panose="02020603050405020304" pitchFamily="18" charset="0"/>
                <a:ea typeface="Arial" panose="020B0604020202020204" pitchFamily="34" charset="0"/>
              </a:rPr>
              <a:t>tuyến</a:t>
            </a:r>
            <a:r>
              <a:rPr lang="en-US" dirty="0">
                <a:latin typeface="Times New Roman" panose="02020603050405020304" pitchFamily="18" charset="0"/>
                <a:ea typeface="Arial" panose="020B0604020202020204" pitchFamily="34" charset="0"/>
              </a:rPr>
              <a:t> </a:t>
            </a:r>
            <a:r>
              <a:rPr lang="en-US" dirty="0" err="1">
                <a:latin typeface="Times New Roman" panose="02020603050405020304" pitchFamily="18" charset="0"/>
                <a:ea typeface="Arial" panose="020B0604020202020204" pitchFamily="34" charset="0"/>
              </a:rPr>
              <a:t>tính</a:t>
            </a:r>
            <a:endParaRPr lang="en-US" sz="1600" dirty="0">
              <a:latin typeface="Arial" panose="020B0604020202020204" pitchFamily="34" charset="0"/>
              <a:ea typeface="Arial" panose="020B0604020202020204" pitchFamily="34" charset="0"/>
            </a:endParaRPr>
          </a:p>
          <a:p>
            <a:pPr indent="450215" algn="just">
              <a:lnSpc>
                <a:spcPct val="120000"/>
              </a:lnSpc>
            </a:pPr>
            <a:r>
              <a:rPr lang="en-US" dirty="0">
                <a:latin typeface="Times New Roman" panose="02020603050405020304" pitchFamily="18" charset="0"/>
                <a:ea typeface="Arial" panose="020B0604020202020204" pitchFamily="34" charset="0"/>
              </a:rPr>
              <a:t>- </a:t>
            </a:r>
            <a:r>
              <a:rPr lang="en-US" dirty="0" err="1">
                <a:latin typeface="Times New Roman" panose="02020603050405020304" pitchFamily="18" charset="0"/>
                <a:ea typeface="Arial" panose="020B0604020202020204" pitchFamily="34" charset="0"/>
              </a:rPr>
              <a:t>Cách</a:t>
            </a:r>
            <a:r>
              <a:rPr lang="en-US" dirty="0">
                <a:latin typeface="Times New Roman" panose="02020603050405020304" pitchFamily="18" charset="0"/>
                <a:ea typeface="Arial" panose="020B0604020202020204" pitchFamily="34" charset="0"/>
              </a:rPr>
              <a:t> </a:t>
            </a:r>
            <a:r>
              <a:rPr lang="en-US" dirty="0" err="1">
                <a:latin typeface="Times New Roman" panose="02020603050405020304" pitchFamily="18" charset="0"/>
                <a:ea typeface="Arial" panose="020B0604020202020204" pitchFamily="34" charset="0"/>
              </a:rPr>
              <a:t>tính</a:t>
            </a:r>
            <a:r>
              <a:rPr lang="en-US" dirty="0">
                <a:latin typeface="Times New Roman" panose="02020603050405020304" pitchFamily="18" charset="0"/>
                <a:ea typeface="Arial" panose="020B0604020202020204" pitchFamily="34" charset="0"/>
              </a:rPr>
              <a:t> </a:t>
            </a:r>
            <a:r>
              <a:rPr lang="en-US" dirty="0" err="1">
                <a:latin typeface="Times New Roman" panose="02020603050405020304" pitchFamily="18" charset="0"/>
                <a:ea typeface="Arial" panose="020B0604020202020204" pitchFamily="34" charset="0"/>
              </a:rPr>
              <a:t>hồi</a:t>
            </a:r>
            <a:r>
              <a:rPr lang="en-US" dirty="0">
                <a:latin typeface="Times New Roman" panose="02020603050405020304" pitchFamily="18" charset="0"/>
                <a:ea typeface="Arial" panose="020B0604020202020204" pitchFamily="34" charset="0"/>
              </a:rPr>
              <a:t> </a:t>
            </a:r>
            <a:r>
              <a:rPr lang="en-US" dirty="0" err="1">
                <a:latin typeface="Times New Roman" panose="02020603050405020304" pitchFamily="18" charset="0"/>
                <a:ea typeface="Arial" panose="020B0604020202020204" pitchFamily="34" charset="0"/>
              </a:rPr>
              <a:t>quy</a:t>
            </a:r>
            <a:r>
              <a:rPr lang="en-US" dirty="0">
                <a:latin typeface="Times New Roman" panose="02020603050405020304" pitchFamily="18" charset="0"/>
                <a:ea typeface="Arial" panose="020B0604020202020204" pitchFamily="34" charset="0"/>
              </a:rPr>
              <a:t> </a:t>
            </a:r>
            <a:r>
              <a:rPr lang="en-US" dirty="0" err="1">
                <a:latin typeface="Times New Roman" panose="02020603050405020304" pitchFamily="18" charset="0"/>
                <a:ea typeface="Arial" panose="020B0604020202020204" pitchFamily="34" charset="0"/>
              </a:rPr>
              <a:t>bình</a:t>
            </a:r>
            <a:r>
              <a:rPr lang="en-US" dirty="0">
                <a:latin typeface="Times New Roman" panose="02020603050405020304" pitchFamily="18" charset="0"/>
                <a:ea typeface="Arial" panose="020B0604020202020204" pitchFamily="34" charset="0"/>
              </a:rPr>
              <a:t> </a:t>
            </a:r>
            <a:r>
              <a:rPr lang="en-US" dirty="0" err="1">
                <a:latin typeface="Times New Roman" panose="02020603050405020304" pitchFamily="18" charset="0"/>
                <a:ea typeface="Arial" panose="020B0604020202020204" pitchFamily="34" charset="0"/>
              </a:rPr>
              <a:t>phương</a:t>
            </a:r>
            <a:r>
              <a:rPr lang="en-US" dirty="0">
                <a:latin typeface="Times New Roman" panose="02020603050405020304" pitchFamily="18" charset="0"/>
                <a:ea typeface="Arial" panose="020B0604020202020204" pitchFamily="34" charset="0"/>
              </a:rPr>
              <a:t> </a:t>
            </a:r>
            <a:r>
              <a:rPr lang="en-US" dirty="0" err="1">
                <a:latin typeface="Times New Roman" panose="02020603050405020304" pitchFamily="18" charset="0"/>
                <a:ea typeface="Arial" panose="020B0604020202020204" pitchFamily="34" charset="0"/>
              </a:rPr>
              <a:t>tối</a:t>
            </a:r>
            <a:r>
              <a:rPr lang="en-US" dirty="0">
                <a:latin typeface="Times New Roman" panose="02020603050405020304" pitchFamily="18" charset="0"/>
                <a:ea typeface="Arial" panose="020B0604020202020204" pitchFamily="34" charset="0"/>
              </a:rPr>
              <a:t> </a:t>
            </a:r>
            <a:r>
              <a:rPr lang="en-US" dirty="0" err="1">
                <a:latin typeface="Times New Roman" panose="02020603050405020304" pitchFamily="18" charset="0"/>
                <a:ea typeface="Arial" panose="020B0604020202020204" pitchFamily="34" charset="0"/>
              </a:rPr>
              <a:t>thiểu</a:t>
            </a:r>
            <a:endParaRPr lang="en-US" sz="1600" dirty="0">
              <a:latin typeface="Arial" panose="020B0604020202020204" pitchFamily="34" charset="0"/>
              <a:ea typeface="Arial" panose="020B0604020202020204" pitchFamily="34" charset="0"/>
            </a:endParaRPr>
          </a:p>
          <a:p>
            <a:pPr indent="450215" algn="just">
              <a:lnSpc>
                <a:spcPct val="120000"/>
              </a:lnSpc>
            </a:pP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Sử</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dụng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một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ví</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dụ</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đơn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giản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để</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giúp</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dễ</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hiểu</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hơn</a:t>
            </a:r>
            <a:r>
              <a:rPr lang="en-US" dirty="0">
                <a:latin typeface="Times New Roman" panose="02020603050405020304" pitchFamily="18" charset="0"/>
                <a:ea typeface="Times New Roman" panose="02020603050405020304" pitchFamily="18" charset="0"/>
              </a:rPr>
              <a:t> ý </a:t>
            </a:r>
            <a:r>
              <a:rPr lang="en-US" dirty="0" err="1">
                <a:latin typeface="Times New Roman" panose="02020603050405020304" pitchFamily="18" charset="0"/>
                <a:ea typeface="Times New Roman" panose="02020603050405020304" pitchFamily="18" charset="0"/>
              </a:rPr>
              <a:t>tưởng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về</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giá</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trị</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Arial" panose="020B0604020202020204" pitchFamily="34" charset="0"/>
              </a:rPr>
              <a:t>hồi</a:t>
            </a:r>
            <a:r>
              <a:rPr lang="en-US" dirty="0">
                <a:latin typeface="Times New Roman" panose="02020603050405020304" pitchFamily="18" charset="0"/>
                <a:ea typeface="Arial" panose="020B0604020202020204" pitchFamily="34" charset="0"/>
              </a:rPr>
              <a:t> </a:t>
            </a:r>
            <a:r>
              <a:rPr lang="en-US" dirty="0" err="1">
                <a:latin typeface="Times New Roman" panose="02020603050405020304" pitchFamily="18" charset="0"/>
                <a:ea typeface="Arial" panose="020B0604020202020204" pitchFamily="34" charset="0"/>
              </a:rPr>
              <a:t>quy</a:t>
            </a:r>
            <a:r>
              <a:rPr lang="en-US" dirty="0">
                <a:latin typeface="Times New Roman" panose="02020603050405020304" pitchFamily="18" charset="0"/>
                <a:ea typeface="Arial" panose="020B0604020202020204" pitchFamily="34" charset="0"/>
              </a:rPr>
              <a:t> </a:t>
            </a:r>
            <a:r>
              <a:rPr lang="en-US" dirty="0" err="1">
                <a:latin typeface="Times New Roman" panose="02020603050405020304" pitchFamily="18" charset="0"/>
                <a:ea typeface="Arial" panose="020B0604020202020204" pitchFamily="34" charset="0"/>
              </a:rPr>
              <a:t>bình</a:t>
            </a:r>
            <a:r>
              <a:rPr lang="en-US" dirty="0">
                <a:latin typeface="Times New Roman" panose="02020603050405020304" pitchFamily="18" charset="0"/>
                <a:ea typeface="Arial" panose="020B0604020202020204" pitchFamily="34" charset="0"/>
              </a:rPr>
              <a:t> </a:t>
            </a:r>
            <a:r>
              <a:rPr lang="en-US" dirty="0" err="1">
                <a:latin typeface="Times New Roman" panose="02020603050405020304" pitchFamily="18" charset="0"/>
                <a:ea typeface="Arial" panose="020B0604020202020204" pitchFamily="34" charset="0"/>
              </a:rPr>
              <a:t>phương</a:t>
            </a:r>
            <a:r>
              <a:rPr lang="en-US" dirty="0">
                <a:latin typeface="Times New Roman" panose="02020603050405020304" pitchFamily="18" charset="0"/>
                <a:ea typeface="Arial" panose="020B0604020202020204" pitchFamily="34" charset="0"/>
              </a:rPr>
              <a:t> </a:t>
            </a:r>
            <a:r>
              <a:rPr lang="en-US" dirty="0" err="1">
                <a:latin typeface="Times New Roman" panose="02020603050405020304" pitchFamily="18" charset="0"/>
                <a:ea typeface="Arial" panose="020B0604020202020204" pitchFamily="34" charset="0"/>
              </a:rPr>
              <a:t>tối</a:t>
            </a:r>
            <a:r>
              <a:rPr lang="en-US" dirty="0">
                <a:latin typeface="Times New Roman" panose="02020603050405020304" pitchFamily="18" charset="0"/>
                <a:ea typeface="Arial" panose="020B0604020202020204" pitchFamily="34" charset="0"/>
              </a:rPr>
              <a:t> </a:t>
            </a:r>
            <a:r>
              <a:rPr lang="en-US" dirty="0" err="1">
                <a:latin typeface="Times New Roman" panose="02020603050405020304" pitchFamily="18" charset="0"/>
                <a:ea typeface="Arial" panose="020B0604020202020204" pitchFamily="34" charset="0"/>
              </a:rPr>
              <a:t>thiểu</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của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nhân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tiếp</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tuyến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thần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kinh</a:t>
            </a:r>
            <a:r>
              <a:rPr lang="en-US" dirty="0">
                <a:latin typeface="Times New Roman" panose="02020603050405020304" pitchFamily="18" charset="0"/>
                <a:ea typeface="Times New Roman" panose="02020603050405020304" pitchFamily="18" charset="0"/>
              </a:rPr>
              <a:t>.</a:t>
            </a:r>
            <a:endParaRPr lang="en-US" sz="1600" dirty="0">
              <a:effectLst/>
              <a:latin typeface="Arial" panose="020B0604020202020204" pitchFamily="34" charset="0"/>
              <a:ea typeface="Arial" panose="020B0604020202020204" pitchFamily="34" charset="0"/>
            </a:endParaRPr>
          </a:p>
        </p:txBody>
      </p:sp>
      <p:sp>
        <p:nvSpPr>
          <p:cNvPr id="6" name="Rectangle 5"/>
          <p:cNvSpPr/>
          <p:nvPr/>
        </p:nvSpPr>
        <p:spPr>
          <a:xfrm>
            <a:off x="770624" y="4951888"/>
            <a:ext cx="9960635" cy="369332"/>
          </a:xfrm>
          <a:prstGeom prst="rect">
            <a:avLst/>
          </a:prstGeom>
        </p:spPr>
        <p:txBody>
          <a:bodyPr wrap="square">
            <a:spAutoFit/>
          </a:bodyPr>
          <a:lstStyle/>
          <a:p>
            <a:r>
              <a:rPr lang="en-US" b="1" dirty="0">
                <a:latin typeface="Times New Roman" panose="02020603050405020304" pitchFamily="18" charset="0"/>
                <a:ea typeface="Times New Roman" panose="02020603050405020304" pitchFamily="18" charset="0"/>
              </a:rPr>
              <a:t>3. </a:t>
            </a:r>
            <a:r>
              <a:rPr lang="en-US" b="1" dirty="0" err="1">
                <a:latin typeface="Times New Roman" panose="02020603050405020304" pitchFamily="18" charset="0"/>
                <a:ea typeface="Times New Roman" panose="02020603050405020304" pitchFamily="18" charset="0"/>
              </a:rPr>
              <a:t>Kết</a:t>
            </a:r>
            <a:r>
              <a:rPr lang="en-US" b="1" dirty="0">
                <a:latin typeface="Times New Roman" panose="02020603050405020304" pitchFamily="18" charset="0"/>
                <a:ea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rPr>
              <a:t>quả</a:t>
            </a:r>
            <a:r>
              <a:rPr lang="en-US" b="1"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Báo</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cáo</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với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đầy</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đủ</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nội</a:t>
            </a:r>
            <a:r>
              <a:rPr lang="en-US" dirty="0">
                <a:latin typeface="Times New Roman" panose="02020603050405020304" pitchFamily="18" charset="0"/>
                <a:ea typeface="Times New Roman" panose="02020603050405020304" pitchFamily="18" charset="0"/>
              </a:rPr>
              <a:t> dung </a:t>
            </a:r>
            <a:r>
              <a:rPr lang="en-US" dirty="0" err="1">
                <a:latin typeface="Times New Roman" panose="02020603050405020304" pitchFamily="18" charset="0"/>
                <a:ea typeface="Times New Roman" panose="02020603050405020304" pitchFamily="18" charset="0"/>
              </a:rPr>
              <a:t>về</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nhân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tiếp</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tuyến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thần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kinh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và</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ứng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dụng</a:t>
            </a:r>
            <a:r>
              <a:rPr lang="en-US" dirty="0">
                <a:latin typeface="Times New Roman" panose="02020603050405020304" pitchFamily="18" charset="0"/>
                <a:ea typeface="Times New Roman" panose="02020603050405020304" pitchFamily="18" charset="0"/>
              </a:rPr>
              <a:t>.</a:t>
            </a:r>
            <a:endParaRPr lang="en-US" dirty="0"/>
          </a:p>
        </p:txBody>
      </p:sp>
    </p:spTree>
    <p:extLst>
      <p:ext uri="{BB962C8B-B14F-4D97-AF65-F5344CB8AC3E}">
        <p14:creationId xmlns:p14="http://schemas.microsoft.com/office/powerpoint/2010/main" val="28866080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5">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Chart&#10;&#10;Description automatically generated with medium confidence">
            <a:extLst>
              <a:ext uri="{FF2B5EF4-FFF2-40B4-BE49-F238E27FC236}">
                <a16:creationId xmlns:a16="http://schemas.microsoft.com/office/drawing/2014/main" id="{1E9690CC-526A-4C13-ACF9-4F3DDF57943A}"/>
              </a:ext>
            </a:extLst>
          </p:cNvPr>
          <p:cNvPicPr>
            <a:picLocks noChangeAspect="1"/>
          </p:cNvPicPr>
          <p:nvPr/>
        </p:nvPicPr>
        <p:blipFill>
          <a:blip r:embed="rId2"/>
          <a:stretch>
            <a:fillRect/>
          </a:stretch>
        </p:blipFill>
        <p:spPr>
          <a:xfrm>
            <a:off x="514361" y="2376626"/>
            <a:ext cx="5235345" cy="3846131"/>
          </a:xfrm>
          <a:prstGeom prst="rect">
            <a:avLst/>
          </a:prstGeom>
        </p:spPr>
      </p:pic>
      <p:pic>
        <p:nvPicPr>
          <p:cNvPr id="9" name="Picture 8" descr="Chart&#10;&#10;Description automatically generated with medium confidence">
            <a:extLst>
              <a:ext uri="{FF2B5EF4-FFF2-40B4-BE49-F238E27FC236}">
                <a16:creationId xmlns:a16="http://schemas.microsoft.com/office/drawing/2014/main" id="{43E59F96-A62C-436B-A655-1A164C4CD527}"/>
              </a:ext>
            </a:extLst>
          </p:cNvPr>
          <p:cNvPicPr>
            <a:picLocks noChangeAspect="1"/>
          </p:cNvPicPr>
          <p:nvPr/>
        </p:nvPicPr>
        <p:blipFill>
          <a:blip r:embed="rId3"/>
          <a:stretch>
            <a:fillRect/>
          </a:stretch>
        </p:blipFill>
        <p:spPr>
          <a:xfrm>
            <a:off x="6177802" y="2610023"/>
            <a:ext cx="5275240" cy="3612733"/>
          </a:xfrm>
          <a:prstGeom prst="rect">
            <a:avLst/>
          </a:prstGeom>
        </p:spPr>
      </p:pic>
      <p:sp>
        <p:nvSpPr>
          <p:cNvPr id="12" name="Title 1">
            <a:extLst>
              <a:ext uri="{FF2B5EF4-FFF2-40B4-BE49-F238E27FC236}">
                <a16:creationId xmlns:a16="http://schemas.microsoft.com/office/drawing/2014/main" id="{CB5AA25B-EF59-43C8-838E-8F17DC3B98F8}"/>
              </a:ext>
            </a:extLst>
          </p:cNvPr>
          <p:cNvSpPr>
            <a:spLocks noGrp="1"/>
          </p:cNvSpPr>
          <p:nvPr>
            <p:ph type="title"/>
          </p:nvPr>
        </p:nvSpPr>
        <p:spPr>
          <a:xfrm>
            <a:off x="-14070" y="422030"/>
            <a:ext cx="8128856" cy="985207"/>
          </a:xfrm>
        </p:spPr>
        <p:txBody>
          <a:bodyPr vert="horz" lIns="91440" tIns="45720" rIns="91440" bIns="45720" rtlCol="0" anchor="ctr">
            <a:normAutofit/>
          </a:bodyPr>
          <a:lstStyle/>
          <a:p>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a:solidFill>
                  <a:srgbClr val="FFFFFF"/>
                </a:solidFill>
                <a:latin typeface="Times New Roman" panose="02020603050405020304" pitchFamily="18" charset="0"/>
                <a:cs typeface="Times New Roman" panose="02020603050405020304" pitchFamily="18" charset="0"/>
              </a:rPr>
              <a:t>II. </a:t>
            </a:r>
            <a:r>
              <a:rPr lang="en-US" sz="2800" b="1" kern="1200" err="1">
                <a:solidFill>
                  <a:srgbClr val="FFFFFF"/>
                </a:solidFill>
                <a:effectLst/>
                <a:latin typeface="Times New Roman" panose="02020603050405020304" pitchFamily="18" charset="0"/>
                <a:cs typeface="Times New Roman" panose="02020603050405020304" pitchFamily="18" charset="0"/>
              </a:rPr>
              <a:t>Hồi</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quy</a:t>
            </a:r>
            <a:r>
              <a:rPr lang="en-US" sz="2800" b="1" kern="1200">
                <a:solidFill>
                  <a:srgbClr val="FFFFFF"/>
                </a:solidFill>
                <a:effectLst/>
                <a:latin typeface="Times New Roman" panose="02020603050405020304" pitchFamily="18" charset="0"/>
                <a:cs typeface="Times New Roman" panose="02020603050405020304" pitchFamily="18" charset="0"/>
              </a:rPr>
              <a:t> phi </a:t>
            </a:r>
            <a:r>
              <a:rPr lang="en-US" sz="2800" b="1" kern="1200" err="1">
                <a:solidFill>
                  <a:srgbClr val="FFFFFF"/>
                </a:solidFill>
                <a:effectLst/>
                <a:latin typeface="Times New Roman" panose="02020603050405020304" pitchFamily="18" charset="0"/>
                <a:cs typeface="Times New Roman" panose="02020603050405020304" pitchFamily="18" charset="0"/>
              </a:rPr>
              <a:t>tuyến</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tính</a:t>
            </a:r>
            <a:r>
              <a:rPr lang="en-US" sz="2800" b="1" kern="1200">
                <a:solidFill>
                  <a:srgbClr val="FFFFFF"/>
                </a:solidFill>
                <a:effectLst/>
                <a:latin typeface="Times New Roman" panose="02020603050405020304" pitchFamily="18" charset="0"/>
                <a:cs typeface="Times New Roman" panose="02020603050405020304" pitchFamily="18" charset="0"/>
              </a:rPr>
              <a:t> (Non-Linear Regression)</a:t>
            </a:r>
            <a:endParaRPr lang="en-US" sz="2800" kern="1200">
              <a:solidFill>
                <a:srgbClr val="FFFFFF"/>
              </a:solidFill>
              <a:latin typeface="Times New Roman" panose="02020603050405020304" pitchFamily="18" charset="0"/>
              <a:cs typeface="Times New Roman" panose="02020603050405020304" pitchFamily="18" charset="0"/>
            </a:endParaRPr>
          </a:p>
        </p:txBody>
      </p:sp>
      <p:sp>
        <p:nvSpPr>
          <p:cNvPr id="3" name="Rectangle 2"/>
          <p:cNvSpPr/>
          <p:nvPr/>
        </p:nvSpPr>
        <p:spPr>
          <a:xfrm>
            <a:off x="2273496" y="1908324"/>
            <a:ext cx="1489639" cy="369332"/>
          </a:xfrm>
          <a:prstGeom prst="rect">
            <a:avLst/>
          </a:prstGeom>
        </p:spPr>
        <p:txBody>
          <a:bodyPr wrap="none">
            <a:spAutoFit/>
          </a:bodyPr>
          <a:lstStyle/>
          <a:p>
            <a:r>
              <a:rPr lang="en-US" dirty="0" err="1">
                <a:latin typeface="Times New Roman" panose="02020603050405020304" pitchFamily="18" charset="0"/>
                <a:cs typeface="Times New Roman" panose="02020603050405020304" pitchFamily="18" charset="0"/>
              </a:rPr>
              <a:t>Vẽ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8114786" y="1918837"/>
            <a:ext cx="1503938" cy="369332"/>
          </a:xfrm>
          <a:prstGeom prst="rect">
            <a:avLst/>
          </a:prstGeom>
        </p:spPr>
        <p:txBody>
          <a:bodyPr wrap="none">
            <a:spAutoFit/>
          </a:bodyPr>
          <a:lstStyle/>
          <a:p>
            <a:r>
              <a:rPr lang="en-US">
                <a:latin typeface="Times New Roman" panose="02020603050405020304" pitchFamily="18" charset="0"/>
                <a:cs typeface="Times New Roman" panose="02020603050405020304" pitchFamily="18" charset="0"/>
              </a:rPr>
              <a:t>Chọn mô hình</a:t>
            </a:r>
          </a:p>
        </p:txBody>
      </p:sp>
    </p:spTree>
    <p:extLst>
      <p:ext uri="{BB962C8B-B14F-4D97-AF65-F5344CB8AC3E}">
        <p14:creationId xmlns:p14="http://schemas.microsoft.com/office/powerpoint/2010/main" val="19018962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5">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le 1">
            <a:extLst>
              <a:ext uri="{FF2B5EF4-FFF2-40B4-BE49-F238E27FC236}">
                <a16:creationId xmlns:a16="http://schemas.microsoft.com/office/drawing/2014/main" id="{D3BC3CC0-8B48-448B-ABFA-3F4056CD2755}"/>
              </a:ext>
            </a:extLst>
          </p:cNvPr>
          <p:cNvSpPr>
            <a:spLocks noGrp="1"/>
          </p:cNvSpPr>
          <p:nvPr>
            <p:ph type="title"/>
          </p:nvPr>
        </p:nvSpPr>
        <p:spPr>
          <a:xfrm>
            <a:off x="-14070" y="422030"/>
            <a:ext cx="8128856" cy="985207"/>
          </a:xfrm>
        </p:spPr>
        <p:txBody>
          <a:bodyPr vert="horz" lIns="91440" tIns="45720" rIns="91440" bIns="45720" rtlCol="0" anchor="ctr">
            <a:normAutofit/>
          </a:bodyPr>
          <a:lstStyle/>
          <a:p>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a:solidFill>
                  <a:srgbClr val="FFFFFF"/>
                </a:solidFill>
                <a:latin typeface="Times New Roman" panose="02020603050405020304" pitchFamily="18" charset="0"/>
                <a:cs typeface="Times New Roman" panose="02020603050405020304" pitchFamily="18" charset="0"/>
              </a:rPr>
              <a:t>II. </a:t>
            </a:r>
            <a:r>
              <a:rPr lang="en-US" sz="2800" b="1" kern="1200" err="1">
                <a:solidFill>
                  <a:srgbClr val="FFFFFF"/>
                </a:solidFill>
                <a:effectLst/>
                <a:latin typeface="Times New Roman" panose="02020603050405020304" pitchFamily="18" charset="0"/>
                <a:cs typeface="Times New Roman" panose="02020603050405020304" pitchFamily="18" charset="0"/>
              </a:rPr>
              <a:t>Hồi</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quy</a:t>
            </a:r>
            <a:r>
              <a:rPr lang="en-US" sz="2800" b="1" kern="1200">
                <a:solidFill>
                  <a:srgbClr val="FFFFFF"/>
                </a:solidFill>
                <a:effectLst/>
                <a:latin typeface="Times New Roman" panose="02020603050405020304" pitchFamily="18" charset="0"/>
                <a:cs typeface="Times New Roman" panose="02020603050405020304" pitchFamily="18" charset="0"/>
              </a:rPr>
              <a:t> phi </a:t>
            </a:r>
            <a:r>
              <a:rPr lang="en-US" sz="2800" b="1" kern="1200" err="1">
                <a:solidFill>
                  <a:srgbClr val="FFFFFF"/>
                </a:solidFill>
                <a:effectLst/>
                <a:latin typeface="Times New Roman" panose="02020603050405020304" pitchFamily="18" charset="0"/>
                <a:cs typeface="Times New Roman" panose="02020603050405020304" pitchFamily="18" charset="0"/>
              </a:rPr>
              <a:t>tuyến</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tính</a:t>
            </a:r>
            <a:r>
              <a:rPr lang="en-US" sz="2800" b="1" kern="1200">
                <a:solidFill>
                  <a:srgbClr val="FFFFFF"/>
                </a:solidFill>
                <a:effectLst/>
                <a:latin typeface="Times New Roman" panose="02020603050405020304" pitchFamily="18" charset="0"/>
                <a:cs typeface="Times New Roman" panose="02020603050405020304" pitchFamily="18" charset="0"/>
              </a:rPr>
              <a:t> (Non-Linear Regression)</a:t>
            </a:r>
            <a:endParaRPr lang="en-US" sz="2800" kern="1200">
              <a:solidFill>
                <a:srgbClr val="FFFFFF"/>
              </a:solidFill>
              <a:latin typeface="Times New Roman" panose="02020603050405020304" pitchFamily="18" charset="0"/>
              <a:cs typeface="Times New Roman" panose="02020603050405020304" pitchFamily="18" charset="0"/>
            </a:endParaRPr>
          </a:p>
        </p:txBody>
      </p:sp>
      <p:sp>
        <p:nvSpPr>
          <p:cNvPr id="4" name="Rectangle 3"/>
          <p:cNvSpPr/>
          <p:nvPr/>
        </p:nvSpPr>
        <p:spPr>
          <a:xfrm>
            <a:off x="779587" y="1898472"/>
            <a:ext cx="2226892" cy="400110"/>
          </a:xfrm>
          <a:prstGeom prst="rect">
            <a:avLst/>
          </a:prstGeom>
        </p:spPr>
        <p:txBody>
          <a:bodyPr wrap="none">
            <a:spAutoFit/>
          </a:bodyPr>
          <a:lstStyle/>
          <a:p>
            <a:r>
              <a:rPr lang="en-US" sz="2000" b="1" dirty="0" err="1">
                <a:latin typeface="Times New Roman" panose="02020603050405020304" pitchFamily="18" charset="0"/>
                <a:cs typeface="Times New Roman" panose="02020603050405020304" pitchFamily="18" charset="0"/>
              </a:rPr>
              <a:t>Xây</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dựng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mô</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hình</a:t>
            </a:r>
            <a:endParaRPr lang="en-US" sz="20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860565" y="2756848"/>
            <a:ext cx="4516133" cy="2411708"/>
          </a:xfrm>
          <a:prstGeom prst="rect">
            <a:avLst/>
          </a:prstGeom>
        </p:spPr>
      </p:pic>
      <p:pic>
        <p:nvPicPr>
          <p:cNvPr id="13" name="Picture 12" descr="Chart&#10;&#10;Description automatically generated with medium confidence">
            <a:extLst>
              <a:ext uri="{FF2B5EF4-FFF2-40B4-BE49-F238E27FC236}">
                <a16:creationId xmlns:a16="http://schemas.microsoft.com/office/drawing/2014/main" id="{43E59F96-A62C-436B-A655-1A164C4CD527}"/>
              </a:ext>
            </a:extLst>
          </p:cNvPr>
          <p:cNvPicPr>
            <a:picLocks noChangeAspect="1"/>
          </p:cNvPicPr>
          <p:nvPr/>
        </p:nvPicPr>
        <p:blipFill>
          <a:blip r:embed="rId3"/>
          <a:stretch>
            <a:fillRect/>
          </a:stretch>
        </p:blipFill>
        <p:spPr>
          <a:xfrm>
            <a:off x="6171179" y="2264966"/>
            <a:ext cx="5275240" cy="3612733"/>
          </a:xfrm>
          <a:prstGeom prst="rect">
            <a:avLst/>
          </a:prstGeom>
        </p:spPr>
      </p:pic>
    </p:spTree>
    <p:extLst>
      <p:ext uri="{BB962C8B-B14F-4D97-AF65-F5344CB8AC3E}">
        <p14:creationId xmlns:p14="http://schemas.microsoft.com/office/powerpoint/2010/main" val="7848386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5">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picture containing chart&#10;&#10;Description automatically generated">
            <a:extLst>
              <a:ext uri="{FF2B5EF4-FFF2-40B4-BE49-F238E27FC236}">
                <a16:creationId xmlns:a16="http://schemas.microsoft.com/office/drawing/2014/main" id="{09081FB4-746B-40C8-8607-B626556E6E93}"/>
              </a:ext>
            </a:extLst>
          </p:cNvPr>
          <p:cNvPicPr>
            <a:picLocks noChangeAspect="1"/>
          </p:cNvPicPr>
          <p:nvPr/>
        </p:nvPicPr>
        <p:blipFill>
          <a:blip r:embed="rId2"/>
          <a:stretch>
            <a:fillRect/>
          </a:stretch>
        </p:blipFill>
        <p:spPr>
          <a:xfrm>
            <a:off x="6694380" y="2159509"/>
            <a:ext cx="4261163" cy="2854869"/>
          </a:xfrm>
          <a:prstGeom prst="rect">
            <a:avLst/>
          </a:prstGeom>
        </p:spPr>
      </p:pic>
      <p:sp>
        <p:nvSpPr>
          <p:cNvPr id="12" name="Title 1">
            <a:extLst>
              <a:ext uri="{FF2B5EF4-FFF2-40B4-BE49-F238E27FC236}">
                <a16:creationId xmlns:a16="http://schemas.microsoft.com/office/drawing/2014/main" id="{64B09036-A434-4C31-8FC5-0B269522C7BF}"/>
              </a:ext>
            </a:extLst>
          </p:cNvPr>
          <p:cNvSpPr>
            <a:spLocks noGrp="1"/>
          </p:cNvSpPr>
          <p:nvPr>
            <p:ph type="title"/>
          </p:nvPr>
        </p:nvSpPr>
        <p:spPr>
          <a:xfrm>
            <a:off x="-14070" y="422030"/>
            <a:ext cx="8128856" cy="985207"/>
          </a:xfrm>
        </p:spPr>
        <p:txBody>
          <a:bodyPr vert="horz" lIns="91440" tIns="45720" rIns="91440" bIns="45720" rtlCol="0" anchor="ctr">
            <a:normAutofit/>
          </a:bodyPr>
          <a:lstStyle/>
          <a:p>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a:solidFill>
                  <a:srgbClr val="FFFFFF"/>
                </a:solidFill>
                <a:latin typeface="Times New Roman" panose="02020603050405020304" pitchFamily="18" charset="0"/>
                <a:cs typeface="Times New Roman" panose="02020603050405020304" pitchFamily="18" charset="0"/>
              </a:rPr>
              <a:t>II. </a:t>
            </a:r>
            <a:r>
              <a:rPr lang="en-US" sz="2800" b="1" kern="1200" err="1">
                <a:solidFill>
                  <a:srgbClr val="FFFFFF"/>
                </a:solidFill>
                <a:effectLst/>
                <a:latin typeface="Times New Roman" panose="02020603050405020304" pitchFamily="18" charset="0"/>
                <a:cs typeface="Times New Roman" panose="02020603050405020304" pitchFamily="18" charset="0"/>
              </a:rPr>
              <a:t>Hồi</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quy</a:t>
            </a:r>
            <a:r>
              <a:rPr lang="en-US" sz="2800" b="1" kern="1200">
                <a:solidFill>
                  <a:srgbClr val="FFFFFF"/>
                </a:solidFill>
                <a:effectLst/>
                <a:latin typeface="Times New Roman" panose="02020603050405020304" pitchFamily="18" charset="0"/>
                <a:cs typeface="Times New Roman" panose="02020603050405020304" pitchFamily="18" charset="0"/>
              </a:rPr>
              <a:t> phi </a:t>
            </a:r>
            <a:r>
              <a:rPr lang="en-US" sz="2800" b="1" kern="1200" err="1">
                <a:solidFill>
                  <a:srgbClr val="FFFFFF"/>
                </a:solidFill>
                <a:effectLst/>
                <a:latin typeface="Times New Roman" panose="02020603050405020304" pitchFamily="18" charset="0"/>
                <a:cs typeface="Times New Roman" panose="02020603050405020304" pitchFamily="18" charset="0"/>
              </a:rPr>
              <a:t>tuyến</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tính</a:t>
            </a:r>
            <a:r>
              <a:rPr lang="en-US" sz="2800" b="1" kern="1200">
                <a:solidFill>
                  <a:srgbClr val="FFFFFF"/>
                </a:solidFill>
                <a:effectLst/>
                <a:latin typeface="Times New Roman" panose="02020603050405020304" pitchFamily="18" charset="0"/>
                <a:cs typeface="Times New Roman" panose="02020603050405020304" pitchFamily="18" charset="0"/>
              </a:rPr>
              <a:t> (Non-Linear Regression)</a:t>
            </a:r>
            <a:endParaRPr lang="en-US" sz="2800" kern="1200">
              <a:solidFill>
                <a:srgbClr val="FFFFFF"/>
              </a:solidFill>
              <a:latin typeface="Times New Roman" panose="02020603050405020304" pitchFamily="18" charset="0"/>
              <a:cs typeface="Times New Roman" panose="02020603050405020304" pitchFamily="18" charset="0"/>
            </a:endParaRPr>
          </a:p>
        </p:txBody>
      </p:sp>
      <p:pic>
        <p:nvPicPr>
          <p:cNvPr id="9" name="Picture 8" descr="Chart, line chart&#10;&#10;Description automatically generated">
            <a:extLst>
              <a:ext uri="{FF2B5EF4-FFF2-40B4-BE49-F238E27FC236}">
                <a16:creationId xmlns:a16="http://schemas.microsoft.com/office/drawing/2014/main" id="{D3E2C99C-F0EF-4FE3-B3E7-C657FE983651}"/>
              </a:ext>
            </a:extLst>
          </p:cNvPr>
          <p:cNvPicPr>
            <a:picLocks noChangeAspect="1"/>
          </p:cNvPicPr>
          <p:nvPr/>
        </p:nvPicPr>
        <p:blipFill>
          <a:blip r:embed="rId3"/>
          <a:stretch>
            <a:fillRect/>
          </a:stretch>
        </p:blipFill>
        <p:spPr>
          <a:xfrm>
            <a:off x="850739" y="2138681"/>
            <a:ext cx="4026853" cy="2823174"/>
          </a:xfrm>
          <a:prstGeom prst="rect">
            <a:avLst/>
          </a:prstGeom>
        </p:spPr>
      </p:pic>
      <p:sp>
        <p:nvSpPr>
          <p:cNvPr id="2" name="TextBox 1"/>
          <p:cNvSpPr txBox="1"/>
          <p:nvPr/>
        </p:nvSpPr>
        <p:spPr>
          <a:xfrm>
            <a:off x="1674618" y="1756989"/>
            <a:ext cx="2160079" cy="369332"/>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Trước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huấn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luyện</a:t>
            </a:r>
            <a:endParaRPr lang="en-US"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7849984" y="1756348"/>
            <a:ext cx="1949957"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Sau khi huấn luyện</a:t>
            </a:r>
          </a:p>
        </p:txBody>
      </p:sp>
      <p:sp>
        <p:nvSpPr>
          <p:cNvPr id="3" name="Right Arrow 2"/>
          <p:cNvSpPr/>
          <p:nvPr/>
        </p:nvSpPr>
        <p:spPr>
          <a:xfrm>
            <a:off x="5573056" y="3419407"/>
            <a:ext cx="583614" cy="3025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Rectangle 4"/>
          <p:cNvSpPr/>
          <p:nvPr/>
        </p:nvSpPr>
        <p:spPr>
          <a:xfrm>
            <a:off x="4016625" y="5108238"/>
            <a:ext cx="4280089" cy="1544012"/>
          </a:xfrm>
          <a:prstGeom prst="rect">
            <a:avLst/>
          </a:prstGeom>
        </p:spPr>
        <p:txBody>
          <a:bodyPr wrap="square">
            <a:spAutoFit/>
          </a:bodyPr>
          <a:lstStyle/>
          <a:p>
            <a:pPr>
              <a:lnSpc>
                <a:spcPct val="150000"/>
              </a:lnSpc>
              <a:spcAft>
                <a:spcPts val="800"/>
              </a:spcAft>
            </a:pPr>
            <a:r>
              <a:rPr lang="en-US">
                <a:solidFill>
                  <a:srgbClr val="616161"/>
                </a:solidFill>
                <a:latin typeface="Times New Roman" panose="02020603050405020304" pitchFamily="18" charset="0"/>
                <a:ea typeface="Calibri" panose="020F0502020204030204" pitchFamily="34" charset="0"/>
              </a:rPr>
              <a:t>Mean absolute error: 0.031038 </a:t>
            </a:r>
            <a:endParaRPr lang="en-US">
              <a:latin typeface="Times New Roman" panose="02020603050405020304" pitchFamily="18" charset="0"/>
              <a:ea typeface="Calibri" panose="020F0502020204030204" pitchFamily="34" charset="0"/>
            </a:endParaRPr>
          </a:p>
          <a:p>
            <a:pPr>
              <a:lnSpc>
                <a:spcPct val="150000"/>
              </a:lnSpc>
              <a:spcAft>
                <a:spcPts val="800"/>
              </a:spcAft>
            </a:pPr>
            <a:r>
              <a:rPr lang="en-US">
                <a:solidFill>
                  <a:srgbClr val="616161"/>
                </a:solidFill>
                <a:latin typeface="Times New Roman" panose="02020603050405020304" pitchFamily="18" charset="0"/>
                <a:ea typeface="Calibri" panose="020F0502020204030204" pitchFamily="34" charset="0"/>
              </a:rPr>
              <a:t>Residual sum of squares (MSE): 0.001318 </a:t>
            </a:r>
            <a:endParaRPr lang="en-US">
              <a:latin typeface="Times New Roman" panose="02020603050405020304" pitchFamily="18" charset="0"/>
              <a:ea typeface="Calibri" panose="020F0502020204030204" pitchFamily="34" charset="0"/>
            </a:endParaRPr>
          </a:p>
          <a:p>
            <a:pPr>
              <a:lnSpc>
                <a:spcPct val="150000"/>
              </a:lnSpc>
              <a:spcAft>
                <a:spcPts val="800"/>
              </a:spcAft>
            </a:pPr>
            <a:r>
              <a:rPr lang="en-US">
                <a:solidFill>
                  <a:srgbClr val="616161"/>
                </a:solidFill>
                <a:latin typeface="Times New Roman" panose="02020603050405020304" pitchFamily="18" charset="0"/>
                <a:ea typeface="Calibri" panose="020F0502020204030204" pitchFamily="34" charset="0"/>
              </a:rPr>
              <a:t>R2-score: 0.976240</a:t>
            </a:r>
            <a:endParaRPr lang="en-US">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7444072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5">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86ED4D9A-D6A1-4154-9772-211B34BEBD9F}"/>
              </a:ext>
            </a:extLst>
          </p:cNvPr>
          <p:cNvSpPr>
            <a:spLocks noGrp="1"/>
          </p:cNvSpPr>
          <p:nvPr>
            <p:ph type="title"/>
          </p:nvPr>
        </p:nvSpPr>
        <p:spPr>
          <a:xfrm>
            <a:off x="-1" y="248038"/>
            <a:ext cx="8285872" cy="1159200"/>
          </a:xfrm>
        </p:spPr>
        <p:txBody>
          <a:bodyPr vert="horz" lIns="91440" tIns="45720" rIns="91440" bIns="45720" rtlCol="0" anchor="ctr">
            <a:normAutofit/>
          </a:bodyPr>
          <a:lstStyle/>
          <a:p>
            <a:r>
              <a:rPr lang="en-US" sz="2800" b="1" kern="1200">
                <a:solidFill>
                  <a:srgbClr val="FFFFFF"/>
                </a:solidFill>
                <a:effectLst/>
                <a:latin typeface="Times New Roman" panose="02020603050405020304" pitchFamily="18" charset="0"/>
                <a:cs typeface="Times New Roman" panose="02020603050405020304" pitchFamily="18" charset="0"/>
              </a:rPr>
              <a:t>III. </a:t>
            </a:r>
            <a:r>
              <a:rPr lang="en-US" sz="2800" b="1" kern="1200" err="1">
                <a:solidFill>
                  <a:srgbClr val="FFFFFF"/>
                </a:solidFill>
                <a:effectLst/>
                <a:latin typeface="Times New Roman" panose="02020603050405020304" pitchFamily="18" charset="0"/>
                <a:cs typeface="Times New Roman" panose="02020603050405020304" pitchFamily="18" charset="0"/>
              </a:rPr>
              <a:t>Cách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tính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hồi</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quy</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bình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phương</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tối</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thiểu</a:t>
            </a:r>
            <a:endParaRPr lang="en-US" sz="2800" kern="1200">
              <a:solidFill>
                <a:srgbClr val="FFFFFF"/>
              </a:solidFill>
              <a:latin typeface="Times New Roman" panose="02020603050405020304" pitchFamily="18" charset="0"/>
              <a:cs typeface="Times New Roman" panose="02020603050405020304" pitchFamily="18" charset="0"/>
            </a:endParaRPr>
          </a:p>
        </p:txBody>
      </p:sp>
      <p:pic>
        <p:nvPicPr>
          <p:cNvPr id="15" name="Picture 14" descr="Chart, scatter chart&#10;&#10;Description automatically generated">
            <a:extLst>
              <a:ext uri="{FF2B5EF4-FFF2-40B4-BE49-F238E27FC236}">
                <a16:creationId xmlns:a16="http://schemas.microsoft.com/office/drawing/2014/main" id="{181515C2-12A7-417A-8056-165047F9405D}"/>
              </a:ext>
            </a:extLst>
          </p:cNvPr>
          <p:cNvPicPr>
            <a:picLocks noChangeAspect="1"/>
          </p:cNvPicPr>
          <p:nvPr/>
        </p:nvPicPr>
        <p:blipFill>
          <a:blip r:embed="rId2"/>
          <a:stretch>
            <a:fillRect/>
          </a:stretch>
        </p:blipFill>
        <p:spPr>
          <a:xfrm>
            <a:off x="6371886" y="2429713"/>
            <a:ext cx="5556581" cy="3571733"/>
          </a:xfrm>
          <a:prstGeom prst="rect">
            <a:avLst/>
          </a:prstGeom>
        </p:spPr>
      </p:pic>
      <p:sp>
        <p:nvSpPr>
          <p:cNvPr id="4" name="TextBox 3"/>
          <p:cNvSpPr txBox="1"/>
          <p:nvPr/>
        </p:nvSpPr>
        <p:spPr>
          <a:xfrm>
            <a:off x="234937" y="1715436"/>
            <a:ext cx="1667636" cy="400110"/>
          </a:xfrm>
          <a:prstGeom prst="rect">
            <a:avLst/>
          </a:prstGeom>
          <a:noFill/>
        </p:spPr>
        <p:txBody>
          <a:bodyPr wrap="none" rtlCol="0">
            <a:spAutoFit/>
          </a:bodyPr>
          <a:lstStyle/>
          <a:p>
            <a:r>
              <a:rPr lang="en-US" sz="2000" b="1" smtClean="0">
                <a:latin typeface="Times New Roman" panose="02020603050405020304" pitchFamily="18" charset="0"/>
                <a:cs typeface="Times New Roman" panose="02020603050405020304" pitchFamily="18" charset="0"/>
              </a:rPr>
              <a:t>GIỚI THIỆU</a:t>
            </a:r>
            <a:endParaRPr lang="en-US" sz="2000" b="1" dirty="0">
              <a:latin typeface="Times New Roman" panose="02020603050405020304" pitchFamily="18" charset="0"/>
              <a:cs typeface="Times New Roman" panose="02020603050405020304" pitchFamily="18" charset="0"/>
            </a:endParaRPr>
          </a:p>
        </p:txBody>
      </p:sp>
      <p:sp>
        <p:nvSpPr>
          <p:cNvPr id="6" name="Rectangle 5"/>
          <p:cNvSpPr/>
          <p:nvPr/>
        </p:nvSpPr>
        <p:spPr>
          <a:xfrm>
            <a:off x="234937" y="2171827"/>
            <a:ext cx="5984708" cy="1754326"/>
          </a:xfrm>
          <a:prstGeom prst="rect">
            <a:avLst/>
          </a:prstGeom>
        </p:spPr>
        <p:txBody>
          <a:bodyPr wrap="square">
            <a:spAutoFit/>
          </a:bodyPr>
          <a:lstStyle/>
          <a:p>
            <a:r>
              <a:rPr lang="vi-VN" dirty="0">
                <a:latin typeface="Times New Roman" panose="02020603050405020304" pitchFamily="18" charset="0"/>
                <a:cs typeface="Times New Roman" panose="02020603050405020304" pitchFamily="18" charset="0"/>
                <a:sym typeface="Symbol" panose="05050102010706020507" pitchFamily="18" charset="2"/>
              </a:rPr>
              <a:t> </a:t>
            </a:r>
            <a:r>
              <a:rPr lang="vi-VN" dirty="0">
                <a:latin typeface="Times New Roman" panose="02020603050405020304" pitchFamily="18" charset="0"/>
                <a:cs typeface="Times New Roman" panose="02020603050405020304" pitchFamily="18" charset="0"/>
              </a:rPr>
              <a:t>Trong toán học, </a:t>
            </a:r>
            <a:r>
              <a:rPr lang="vi-VN" b="1" dirty="0">
                <a:latin typeface="Times New Roman" panose="02020603050405020304" pitchFamily="18" charset="0"/>
                <a:cs typeface="Times New Roman" panose="02020603050405020304" pitchFamily="18" charset="0"/>
              </a:rPr>
              <a:t>phương pháp bình phương tối thiểu (Ordinary least square)</a:t>
            </a:r>
            <a:r>
              <a:rPr lang="vi-VN" dirty="0">
                <a:latin typeface="Times New Roman" panose="02020603050405020304" pitchFamily="18" charset="0"/>
                <a:cs typeface="Times New Roman" panose="02020603050405020304" pitchFamily="18" charset="0"/>
              </a:rPr>
              <a:t>, còn gọi là </a:t>
            </a:r>
            <a:r>
              <a:rPr lang="vi-VN" b="1" dirty="0">
                <a:latin typeface="Times New Roman" panose="02020603050405020304" pitchFamily="18" charset="0"/>
                <a:cs typeface="Times New Roman" panose="02020603050405020304" pitchFamily="18" charset="0"/>
              </a:rPr>
              <a:t>bình phương nhỏ nhất</a:t>
            </a:r>
            <a:r>
              <a:rPr lang="vi-VN" dirty="0">
                <a:latin typeface="Times New Roman" panose="02020603050405020304" pitchFamily="18" charset="0"/>
                <a:cs typeface="Times New Roman" panose="02020603050405020304" pitchFamily="18" charset="0"/>
              </a:rPr>
              <a:t> hay </a:t>
            </a:r>
            <a:r>
              <a:rPr lang="vi-VN" b="1" dirty="0">
                <a:latin typeface="Times New Roman" panose="02020603050405020304" pitchFamily="18" charset="0"/>
                <a:cs typeface="Times New Roman" panose="02020603050405020304" pitchFamily="18" charset="0"/>
              </a:rPr>
              <a:t>bình phương trung bình tối thiểu</a:t>
            </a:r>
            <a:r>
              <a:rPr lang="vi-VN" dirty="0">
                <a:latin typeface="Times New Roman" panose="02020603050405020304" pitchFamily="18" charset="0"/>
                <a:cs typeface="Times New Roman" panose="02020603050405020304" pitchFamily="18" charset="0"/>
              </a:rPr>
              <a:t>, là một phương pháp tối ưu hóa để lựa chọn một đường khớp nhất cho một dải dữ liệu ứng với cực trị của tổng các sai số thống kê (error) giữa đường khớp và dữ liệu.</a:t>
            </a:r>
            <a:endParaRPr lang="en-US" dirty="0">
              <a:latin typeface="Times New Roman" panose="02020603050405020304" pitchFamily="18" charset="0"/>
              <a:cs typeface="Times New Roman" panose="02020603050405020304" pitchFamily="18" charset="0"/>
            </a:endParaRPr>
          </a:p>
        </p:txBody>
      </p:sp>
      <p:sp>
        <p:nvSpPr>
          <p:cNvPr id="10" name="Rectangle 9"/>
          <p:cNvSpPr/>
          <p:nvPr/>
        </p:nvSpPr>
        <p:spPr>
          <a:xfrm>
            <a:off x="234937" y="3926153"/>
            <a:ext cx="5984708" cy="646331"/>
          </a:xfrm>
          <a:prstGeom prst="rect">
            <a:avLst/>
          </a:prstGeom>
        </p:spPr>
        <p:txBody>
          <a:bodyPr wrap="square">
            <a:spAutoFit/>
          </a:bodyPr>
          <a:lstStyle/>
          <a:p>
            <a:r>
              <a:rPr lang="vi-VN" dirty="0">
                <a:latin typeface="Times New Roman" panose="02020603050405020304" pitchFamily="18" charset="0"/>
                <a:cs typeface="Times New Roman" panose="02020603050405020304" pitchFamily="18" charset="0"/>
                <a:sym typeface="Symbol" panose="05050102010706020507" pitchFamily="18" charset="2"/>
              </a:rPr>
              <a:t> </a:t>
            </a:r>
            <a:r>
              <a:rPr lang="vi-VN" dirty="0">
                <a:latin typeface="Times New Roman" panose="02020603050405020304" pitchFamily="18" charset="0"/>
                <a:cs typeface="Times New Roman" panose="02020603050405020304" pitchFamily="18" charset="0"/>
              </a:rPr>
              <a:t>Phương pháp này giả định các sai số (error) của phép đo đạc dữ liệu phân phối ngẫu nhiên.</a:t>
            </a:r>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199766" y="4572484"/>
            <a:ext cx="6096000" cy="646331"/>
          </a:xfrm>
          <a:prstGeom prst="rect">
            <a:avLst/>
          </a:prstGeom>
        </p:spPr>
        <p:txBody>
          <a:bodyPr>
            <a:spAutoFit/>
          </a:bodyPr>
          <a:lstStyle/>
          <a:p>
            <a:r>
              <a:rPr lang="vi-VN">
                <a:latin typeface="Times New Roman" panose="02020603050405020304" pitchFamily="18" charset="0"/>
                <a:cs typeface="Times New Roman" panose="02020603050405020304" pitchFamily="18" charset="0"/>
                <a:sym typeface="Symbol" panose="05050102010706020507" pitchFamily="18" charset="2"/>
              </a:rPr>
              <a:t> </a:t>
            </a:r>
            <a:r>
              <a:rPr lang="en-US" smtClean="0">
                <a:latin typeface="Times New Roman" panose="02020603050405020304" pitchFamily="18" charset="0"/>
                <a:ea typeface="Calibri" panose="020F0502020204030204" pitchFamily="34" charset="0"/>
              </a:rPr>
              <a:t>Bình </a:t>
            </a:r>
            <a:r>
              <a:rPr lang="en-US">
                <a:latin typeface="Times New Roman" panose="02020603050405020304" pitchFamily="18" charset="0"/>
                <a:ea typeface="Calibri" panose="020F0502020204030204" pitchFamily="34" charset="0"/>
              </a:rPr>
              <a:t>phương cực tiểu được sử dụng nhiều trong thống kê hiện đại và mô hình toán học.</a:t>
            </a:r>
            <a:endParaRPr lang="en-US"/>
          </a:p>
        </p:txBody>
      </p:sp>
      <p:sp>
        <p:nvSpPr>
          <p:cNvPr id="3" name="Rectangle 2"/>
          <p:cNvSpPr/>
          <p:nvPr/>
        </p:nvSpPr>
        <p:spPr>
          <a:xfrm>
            <a:off x="199766" y="5218815"/>
            <a:ext cx="6096000" cy="1200329"/>
          </a:xfrm>
          <a:prstGeom prst="rect">
            <a:avLst/>
          </a:prstGeom>
        </p:spPr>
        <p:txBody>
          <a:bodyPr>
            <a:spAutoFit/>
          </a:bodyPr>
          <a:lstStyle/>
          <a:p>
            <a:pPr>
              <a:spcAft>
                <a:spcPts val="800"/>
              </a:spcAft>
            </a:pPr>
            <a:r>
              <a:rPr lang="vi-VN">
                <a:latin typeface="Times New Roman" panose="02020603050405020304" pitchFamily="18" charset="0"/>
                <a:cs typeface="Times New Roman" panose="02020603050405020304" pitchFamily="18" charset="0"/>
                <a:sym typeface="Symbol" panose="05050102010706020507" pitchFamily="18" charset="2"/>
              </a:rPr>
              <a:t> </a:t>
            </a:r>
            <a:r>
              <a:rPr lang="en-US" smtClean="0">
                <a:latin typeface="Times New Roman" panose="02020603050405020304" pitchFamily="18" charset="0"/>
                <a:ea typeface="Calibri" panose="020F0502020204030204" pitchFamily="34" charset="0"/>
              </a:rPr>
              <a:t>Các </a:t>
            </a:r>
            <a:r>
              <a:rPr lang="en-US">
                <a:latin typeface="Times New Roman" panose="02020603050405020304" pitchFamily="18" charset="0"/>
                <a:ea typeface="Calibri" panose="020F0502020204030204" pitchFamily="34" charset="0"/>
              </a:rPr>
              <a:t>bài toán có nhu cầu sử dụng phương pháp bình phương cực tiểu: giải hệ phương trình, tìm đường cong phù hợp nhất ứng với dải dữ liệu cho trước (curve fitting), tìm phương trình hồi quy trong thống kê…</a:t>
            </a:r>
          </a:p>
        </p:txBody>
      </p:sp>
    </p:spTree>
    <p:extLst>
      <p:ext uri="{BB962C8B-B14F-4D97-AF65-F5344CB8AC3E}">
        <p14:creationId xmlns:p14="http://schemas.microsoft.com/office/powerpoint/2010/main" val="24091766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5">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86ED4D9A-D6A1-4154-9772-211B34BEBD9F}"/>
              </a:ext>
            </a:extLst>
          </p:cNvPr>
          <p:cNvSpPr>
            <a:spLocks noGrp="1"/>
          </p:cNvSpPr>
          <p:nvPr>
            <p:ph type="title"/>
          </p:nvPr>
        </p:nvSpPr>
        <p:spPr>
          <a:xfrm>
            <a:off x="-1" y="248038"/>
            <a:ext cx="8285872" cy="1159200"/>
          </a:xfrm>
        </p:spPr>
        <p:txBody>
          <a:bodyPr vert="horz" lIns="91440" tIns="45720" rIns="91440" bIns="45720" rtlCol="0" anchor="ctr">
            <a:normAutofit/>
          </a:bodyPr>
          <a:lstStyle/>
          <a:p>
            <a:r>
              <a:rPr lang="en-US" sz="2800" b="1" kern="1200">
                <a:solidFill>
                  <a:srgbClr val="FFFFFF"/>
                </a:solidFill>
                <a:effectLst/>
                <a:latin typeface="Times New Roman" panose="02020603050405020304" pitchFamily="18" charset="0"/>
                <a:cs typeface="Times New Roman" panose="02020603050405020304" pitchFamily="18" charset="0"/>
              </a:rPr>
              <a:t>III. </a:t>
            </a:r>
            <a:r>
              <a:rPr lang="en-US" sz="2800" b="1" kern="1200" err="1">
                <a:solidFill>
                  <a:srgbClr val="FFFFFF"/>
                </a:solidFill>
                <a:effectLst/>
                <a:latin typeface="Times New Roman" panose="02020603050405020304" pitchFamily="18" charset="0"/>
                <a:cs typeface="Times New Roman" panose="02020603050405020304" pitchFamily="18" charset="0"/>
              </a:rPr>
              <a:t>Cách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tính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hồi</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quy</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bình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phương</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tối</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thiểu</a:t>
            </a:r>
            <a:endParaRPr lang="en-US" sz="2800" kern="1200">
              <a:solidFill>
                <a:srgbClr val="FFFFFF"/>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590013" y="1726594"/>
            <a:ext cx="1489510"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NỘI DUNG</a:t>
            </a:r>
          </a:p>
        </p:txBody>
      </p:sp>
      <p:sp>
        <p:nvSpPr>
          <p:cNvPr id="2" name="TextBox 1"/>
          <p:cNvSpPr txBox="1"/>
          <p:nvPr/>
        </p:nvSpPr>
        <p:spPr>
          <a:xfrm>
            <a:off x="590012" y="2201568"/>
            <a:ext cx="9468387" cy="369332"/>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sym typeface="Symbol" panose="05050102010706020507" pitchFamily="18" charset="2"/>
              </a:rPr>
              <a:t> </a:t>
            </a:r>
            <a:r>
              <a:rPr lang="en-US" dirty="0" err="1">
                <a:latin typeface="Times New Roman" panose="02020603050405020304" pitchFamily="18" charset="0"/>
                <a:cs typeface="Times New Roman" panose="02020603050405020304" pitchFamily="18" charset="0"/>
              </a:rPr>
              <a:t>Giả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(x</a:t>
            </a:r>
            <a:r>
              <a:rPr lang="en-US"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t>
            </a:r>
            <a:r>
              <a:rPr lang="en-US" baseline="-25000"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1, 2,..., n. </a:t>
            </a:r>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f </a:t>
            </a:r>
            <a:r>
              <a:rPr lang="en-US" dirty="0" err="1">
                <a:latin typeface="Times New Roman" panose="02020603050405020304" pitchFamily="18" charset="0"/>
                <a:cs typeface="Times New Roman" panose="02020603050405020304" pitchFamily="18" charset="0"/>
              </a:rPr>
              <a:t>thỏa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mãn</a:t>
            </a: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907767" y="2631321"/>
            <a:ext cx="97494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f(x</a:t>
            </a:r>
            <a:r>
              <a:rPr lang="en-US"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Symbol" panose="05050102010706020507" pitchFamily="18" charset="2"/>
              </a:rPr>
              <a:t> </a:t>
            </a:r>
            <a:r>
              <a:rPr lang="en-US" dirty="0" err="1">
                <a:latin typeface="Times New Roman" panose="02020603050405020304" pitchFamily="18" charset="0"/>
                <a:cs typeface="Times New Roman" panose="02020603050405020304" pitchFamily="18" charset="0"/>
                <a:sym typeface="Symbol" panose="05050102010706020507" pitchFamily="18" charset="2"/>
              </a:rPr>
              <a:t>y</a:t>
            </a:r>
            <a:r>
              <a:rPr lang="en-US" baseline="-25000" dirty="0" err="1">
                <a:latin typeface="Times New Roman" panose="02020603050405020304" pitchFamily="18" charset="0"/>
                <a:cs typeface="Times New Roman" panose="02020603050405020304" pitchFamily="18" charset="0"/>
                <a:sym typeface="Symbol" panose="05050102010706020507" pitchFamily="18" charset="2"/>
              </a:rPr>
              <a:t>i</a:t>
            </a:r>
            <a:endParaRPr lang="en-US" baseline="-25000" dirty="0">
              <a:latin typeface="Times New Roman" panose="02020603050405020304" pitchFamily="18" charset="0"/>
              <a:cs typeface="Times New Roman" panose="02020603050405020304" pitchFamily="18" charset="0"/>
            </a:endParaRPr>
          </a:p>
        </p:txBody>
      </p:sp>
      <p:sp>
        <p:nvSpPr>
          <p:cNvPr id="6" name="Rectangle 5"/>
          <p:cNvSpPr/>
          <p:nvPr/>
        </p:nvSpPr>
        <p:spPr>
          <a:xfrm>
            <a:off x="590013" y="3129778"/>
            <a:ext cx="5922930" cy="369332"/>
          </a:xfrm>
          <a:prstGeom prst="rect">
            <a:avLst/>
          </a:prstGeom>
        </p:spPr>
        <p:txBody>
          <a:bodyPr wrap="square">
            <a:spAutoFit/>
          </a:bodyPr>
          <a:lstStyle/>
          <a:p>
            <a:r>
              <a:rPr lang="vi-VN" dirty="0">
                <a:latin typeface="Times New Roman" panose="02020603050405020304" pitchFamily="18" charset="0"/>
                <a:cs typeface="Times New Roman" panose="02020603050405020304" pitchFamily="18" charset="0"/>
                <a:sym typeface="Symbol" panose="05050102010706020507" pitchFamily="18" charset="2"/>
              </a:rPr>
              <a:t> </a:t>
            </a:r>
            <a:r>
              <a:rPr lang="en-US" dirty="0" err="1">
                <a:latin typeface="Times New Roman" panose="02020603050405020304" pitchFamily="18" charset="0"/>
                <a:cs typeface="Times New Roman" panose="02020603050405020304" pitchFamily="18" charset="0"/>
              </a:rPr>
              <a:t>Giả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f </a:t>
            </a:r>
            <a:r>
              <a:rPr lang="en-US" smtClean="0">
                <a:latin typeface="Times New Roman" panose="02020603050405020304" pitchFamily="18" charset="0"/>
                <a:cs typeface="Times New Roman" panose="02020603050405020304" pitchFamily="18" charset="0"/>
              </a:rPr>
              <a:t>phụ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t>
            </a:r>
            <a:r>
              <a:rPr lang="en-US" baseline="-25000" dirty="0" err="1">
                <a:latin typeface="Times New Roman" panose="02020603050405020304" pitchFamily="18" charset="0"/>
                <a:cs typeface="Times New Roman" panose="02020603050405020304" pitchFamily="18" charset="0"/>
              </a:rPr>
              <a:t>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j = 1, 2,..., m.</a:t>
            </a:r>
          </a:p>
        </p:txBody>
      </p:sp>
      <p:sp>
        <p:nvSpPr>
          <p:cNvPr id="11" name="Rectangle 10"/>
          <p:cNvSpPr/>
          <p:nvPr/>
        </p:nvSpPr>
        <p:spPr>
          <a:xfrm>
            <a:off x="590014" y="3628235"/>
            <a:ext cx="9468386" cy="369332"/>
          </a:xfrm>
          <a:prstGeom prst="rect">
            <a:avLst/>
          </a:prstGeom>
        </p:spPr>
        <p:txBody>
          <a:bodyPr wrap="square">
            <a:spAutoFit/>
          </a:bodyPr>
          <a:lstStyle/>
          <a:p>
            <a:r>
              <a:rPr lang="vi-VN" dirty="0">
                <a:latin typeface="Times New Roman" panose="02020603050405020304" pitchFamily="18" charset="0"/>
                <a:cs typeface="Times New Roman" panose="02020603050405020304" pitchFamily="18" charset="0"/>
                <a:sym typeface="Symbol" panose="05050102010706020507" pitchFamily="18" charset="2"/>
              </a:rPr>
              <a:t> </a:t>
            </a:r>
            <a:r>
              <a:rPr lang="vi-VN" dirty="0">
                <a:latin typeface="Times New Roman" panose="02020603050405020304" pitchFamily="18" charset="0"/>
                <a:cs typeface="Times New Roman" panose="02020603050405020304" pitchFamily="18" charset="0"/>
              </a:rPr>
              <a:t>Nội dung của phương pháp là tìm giá trị của các tham số p</a:t>
            </a:r>
            <a:r>
              <a:rPr lang="vi-VN" baseline="-25000" dirty="0">
                <a:latin typeface="Times New Roman" panose="02020603050405020304" pitchFamily="18" charset="0"/>
                <a:cs typeface="Times New Roman" panose="02020603050405020304" pitchFamily="18" charset="0"/>
              </a:rPr>
              <a:t>j</a:t>
            </a:r>
            <a:r>
              <a:rPr lang="vi-VN" dirty="0">
                <a:latin typeface="Times New Roman" panose="02020603050405020304" pitchFamily="18" charset="0"/>
                <a:cs typeface="Times New Roman" panose="02020603050405020304" pitchFamily="18" charset="0"/>
              </a:rPr>
              <a:t> sao cho biểu thức sau đạt cực tiểu:</a:t>
            </a:r>
            <a:endParaRPr lang="en-US"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2"/>
          <a:stretch>
            <a:fillRect/>
          </a:stretch>
        </p:blipFill>
        <p:spPr>
          <a:xfrm>
            <a:off x="3512087" y="4124722"/>
            <a:ext cx="2088164" cy="710747"/>
          </a:xfrm>
          <a:prstGeom prst="rect">
            <a:avLst/>
          </a:prstGeom>
          <a:ln>
            <a:solidFill>
              <a:srgbClr val="0070C0"/>
            </a:solidFill>
          </a:ln>
        </p:spPr>
      </p:pic>
      <p:sp>
        <p:nvSpPr>
          <p:cNvPr id="20" name="Rectangle 19"/>
          <p:cNvSpPr/>
          <p:nvPr/>
        </p:nvSpPr>
        <p:spPr>
          <a:xfrm>
            <a:off x="590013" y="4955003"/>
            <a:ext cx="9468386" cy="646331"/>
          </a:xfrm>
          <a:prstGeom prst="rect">
            <a:avLst/>
          </a:prstGeom>
        </p:spPr>
        <p:txBody>
          <a:bodyPr wrap="square">
            <a:spAutoFit/>
          </a:bodyPr>
          <a:lstStyle/>
          <a:p>
            <a:r>
              <a:rPr lang="vi-VN" dirty="0">
                <a:latin typeface="Times New Roman" panose="02020603050405020304" pitchFamily="18" charset="0"/>
                <a:cs typeface="Times New Roman" panose="02020603050405020304" pitchFamily="18" charset="0"/>
                <a:sym typeface="Symbol" panose="05050102010706020507" pitchFamily="18" charset="2"/>
              </a:rPr>
              <a:t> </a:t>
            </a:r>
            <a:r>
              <a:rPr lang="vi-VN" dirty="0">
                <a:latin typeface="Times New Roman" panose="02020603050405020304" pitchFamily="18" charset="0"/>
                <a:cs typeface="Times New Roman" panose="02020603050405020304" pitchFamily="18" charset="0"/>
              </a:rPr>
              <a:t>Đôi khi thay vì tìm giá trị nhỏ nhất của tổng bình phương, người ta có thể tìm giá trị nhỏ nhất của bình phương trung bình:</a:t>
            </a:r>
            <a:endParaRPr lang="en-US" dirty="0">
              <a:latin typeface="Times New Roman" panose="02020603050405020304" pitchFamily="18" charset="0"/>
              <a:cs typeface="Times New Roman" panose="02020603050405020304" pitchFamily="18" charset="0"/>
            </a:endParaRPr>
          </a:p>
        </p:txBody>
      </p:sp>
      <p:pic>
        <p:nvPicPr>
          <p:cNvPr id="21" name="Picture 20"/>
          <p:cNvPicPr>
            <a:picLocks noChangeAspect="1"/>
          </p:cNvPicPr>
          <p:nvPr/>
        </p:nvPicPr>
        <p:blipFill>
          <a:blip r:embed="rId3"/>
          <a:stretch>
            <a:fillRect/>
          </a:stretch>
        </p:blipFill>
        <p:spPr>
          <a:xfrm>
            <a:off x="3353368" y="5601334"/>
            <a:ext cx="2405602" cy="688127"/>
          </a:xfrm>
          <a:prstGeom prst="rect">
            <a:avLst/>
          </a:prstGeom>
          <a:ln>
            <a:solidFill>
              <a:srgbClr val="0070C0"/>
            </a:solidFill>
          </a:ln>
        </p:spPr>
      </p:pic>
    </p:spTree>
    <p:extLst>
      <p:ext uri="{BB962C8B-B14F-4D97-AF65-F5344CB8AC3E}">
        <p14:creationId xmlns:p14="http://schemas.microsoft.com/office/powerpoint/2010/main" val="14775581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5">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86ED4D9A-D6A1-4154-9772-211B34BEBD9F}"/>
              </a:ext>
            </a:extLst>
          </p:cNvPr>
          <p:cNvSpPr>
            <a:spLocks noGrp="1"/>
          </p:cNvSpPr>
          <p:nvPr>
            <p:ph type="title"/>
          </p:nvPr>
        </p:nvSpPr>
        <p:spPr>
          <a:xfrm>
            <a:off x="-1" y="248038"/>
            <a:ext cx="8285872" cy="1159200"/>
          </a:xfrm>
        </p:spPr>
        <p:txBody>
          <a:bodyPr vert="horz" lIns="91440" tIns="45720" rIns="91440" bIns="45720" rtlCol="0" anchor="ctr">
            <a:normAutofit/>
          </a:bodyPr>
          <a:lstStyle/>
          <a:p>
            <a:r>
              <a:rPr lang="en-US" sz="2800" b="1" kern="1200">
                <a:solidFill>
                  <a:srgbClr val="FFFFFF"/>
                </a:solidFill>
                <a:effectLst/>
                <a:latin typeface="Times New Roman" panose="02020603050405020304" pitchFamily="18" charset="0"/>
                <a:cs typeface="Times New Roman" panose="02020603050405020304" pitchFamily="18" charset="0"/>
              </a:rPr>
              <a:t>III. </a:t>
            </a:r>
            <a:r>
              <a:rPr lang="en-US" sz="2800" b="1" kern="1200" err="1">
                <a:solidFill>
                  <a:srgbClr val="FFFFFF"/>
                </a:solidFill>
                <a:effectLst/>
                <a:latin typeface="Times New Roman" panose="02020603050405020304" pitchFamily="18" charset="0"/>
                <a:cs typeface="Times New Roman" panose="02020603050405020304" pitchFamily="18" charset="0"/>
              </a:rPr>
              <a:t>Cách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tính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hồi</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quy</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bình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phương</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tối</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thiểu</a:t>
            </a:r>
            <a:endParaRPr lang="en-US" sz="2800" kern="1200">
              <a:solidFill>
                <a:srgbClr val="FFFFFF"/>
              </a:solidFill>
              <a:latin typeface="Times New Roman" panose="02020603050405020304" pitchFamily="18" charset="0"/>
              <a:cs typeface="Times New Roman" panose="02020603050405020304" pitchFamily="18" charset="0"/>
            </a:endParaRPr>
          </a:p>
        </p:txBody>
      </p:sp>
      <p:sp>
        <p:nvSpPr>
          <p:cNvPr id="3" name="Rectangle 2"/>
          <p:cNvSpPr/>
          <p:nvPr/>
        </p:nvSpPr>
        <p:spPr>
          <a:xfrm>
            <a:off x="298585" y="1717220"/>
            <a:ext cx="4538422" cy="507831"/>
          </a:xfrm>
          <a:prstGeom prst="rect">
            <a:avLst/>
          </a:prstGeom>
        </p:spPr>
        <p:txBody>
          <a:bodyPr wrap="none">
            <a:spAutoFit/>
          </a:bodyPr>
          <a:lstStyle/>
          <a:p>
            <a:pPr>
              <a:lnSpc>
                <a:spcPct val="150000"/>
              </a:lnSpc>
              <a:spcAft>
                <a:spcPts val="800"/>
              </a:spcAft>
            </a:pPr>
            <a:r>
              <a:rPr lang="en-US" i="1">
                <a:latin typeface="Times New Roman" panose="02020603050405020304" pitchFamily="18" charset="0"/>
                <a:ea typeface="Calibri" panose="020F0502020204030204" pitchFamily="34" charset="0"/>
              </a:rPr>
              <a:t>Ví dụ:</a:t>
            </a:r>
            <a:r>
              <a:rPr lang="en-US">
                <a:latin typeface="Times New Roman" panose="02020603050405020304" pitchFamily="18" charset="0"/>
                <a:ea typeface="Calibri" panose="020F0502020204030204" pitchFamily="34" charset="0"/>
              </a:rPr>
              <a:t> Độ lệch nhiệt độ trung bình trên thế giới</a:t>
            </a:r>
          </a:p>
        </p:txBody>
      </p:sp>
      <p:graphicFrame>
        <p:nvGraphicFramePr>
          <p:cNvPr id="5" name="Table 4"/>
          <p:cNvGraphicFramePr>
            <a:graphicFrameLocks noGrp="1"/>
          </p:cNvGraphicFramePr>
          <p:nvPr>
            <p:extLst>
              <p:ext uri="{D42A27DB-BD31-4B8C-83A1-F6EECF244321}">
                <p14:modId xmlns:p14="http://schemas.microsoft.com/office/powerpoint/2010/main" val="813920595"/>
              </p:ext>
            </p:extLst>
          </p:nvPr>
        </p:nvGraphicFramePr>
        <p:xfrm>
          <a:off x="2567796" y="2225051"/>
          <a:ext cx="5937250" cy="3566160"/>
        </p:xfrm>
        <a:graphic>
          <a:graphicData uri="http://schemas.openxmlformats.org/drawingml/2006/table">
            <a:tbl>
              <a:tblPr firstRow="1" firstCol="1" bandRow="1">
                <a:tableStyleId>{5C22544A-7EE6-4342-B048-85BDC9FD1C3A}</a:tableStyleId>
              </a:tblPr>
              <a:tblGrid>
                <a:gridCol w="1978660">
                  <a:extLst>
                    <a:ext uri="{9D8B030D-6E8A-4147-A177-3AD203B41FA5}">
                      <a16:colId xmlns:a16="http://schemas.microsoft.com/office/drawing/2014/main" val="4290830460"/>
                    </a:ext>
                  </a:extLst>
                </a:gridCol>
                <a:gridCol w="1979295">
                  <a:extLst>
                    <a:ext uri="{9D8B030D-6E8A-4147-A177-3AD203B41FA5}">
                      <a16:colId xmlns:a16="http://schemas.microsoft.com/office/drawing/2014/main" val="1247413814"/>
                    </a:ext>
                  </a:extLst>
                </a:gridCol>
                <a:gridCol w="1979295">
                  <a:extLst>
                    <a:ext uri="{9D8B030D-6E8A-4147-A177-3AD203B41FA5}">
                      <a16:colId xmlns:a16="http://schemas.microsoft.com/office/drawing/2014/main" val="2768052058"/>
                    </a:ext>
                  </a:extLst>
                </a:gridCol>
              </a:tblGrid>
              <a:tr h="417123">
                <a:tc>
                  <a:txBody>
                    <a:bodyPr/>
                    <a:lstStyle/>
                    <a:p>
                      <a:pPr algn="ctr">
                        <a:lnSpc>
                          <a:spcPct val="150000"/>
                        </a:lnSpc>
                        <a:spcAft>
                          <a:spcPts val="0"/>
                        </a:spcAft>
                      </a:pPr>
                      <a:r>
                        <a:rPr lang="en-US" sz="1300">
                          <a:effectLst/>
                        </a:rPr>
                        <a:t>Calendar year</a:t>
                      </a:r>
                      <a:endParaRPr lang="en-US" sz="1300">
                        <a:effectLst/>
                        <a:latin typeface="Times New Roman" panose="02020603050405020304" pitchFamily="18" charset="0"/>
                        <a:ea typeface="Calibri" panose="020F0502020204030204" pitchFamily="34" charset="0"/>
                      </a:endParaRPr>
                    </a:p>
                  </a:txBody>
                  <a:tcPr marL="68580" marR="68580" marT="0" marB="0"/>
                </a:tc>
                <a:tc>
                  <a:txBody>
                    <a:bodyPr/>
                    <a:lstStyle/>
                    <a:p>
                      <a:pPr algn="ctr">
                        <a:lnSpc>
                          <a:spcPct val="150000"/>
                        </a:lnSpc>
                        <a:spcAft>
                          <a:spcPts val="0"/>
                        </a:spcAft>
                      </a:pPr>
                      <a:r>
                        <a:rPr lang="en-US" sz="1300">
                          <a:effectLst/>
                        </a:rPr>
                        <a:t>Computational year</a:t>
                      </a:r>
                    </a:p>
                    <a:p>
                      <a:pPr algn="ctr">
                        <a:lnSpc>
                          <a:spcPct val="150000"/>
                        </a:lnSpc>
                        <a:spcAft>
                          <a:spcPts val="0"/>
                        </a:spcAft>
                      </a:pPr>
                      <a:r>
                        <a:rPr lang="en-US" sz="1300">
                          <a:effectLst/>
                        </a:rPr>
                        <a:t>t</a:t>
                      </a:r>
                      <a:r>
                        <a:rPr lang="en-US" sz="1300" baseline="-25000">
                          <a:effectLst/>
                        </a:rPr>
                        <a:t>i</a:t>
                      </a:r>
                      <a:endParaRPr lang="en-US" sz="1300">
                        <a:effectLst/>
                        <a:latin typeface="Times New Roman" panose="02020603050405020304" pitchFamily="18" charset="0"/>
                        <a:ea typeface="Calibri" panose="020F0502020204030204" pitchFamily="34" charset="0"/>
                      </a:endParaRPr>
                    </a:p>
                  </a:txBody>
                  <a:tcPr marL="68580" marR="68580" marT="0" marB="0"/>
                </a:tc>
                <a:tc>
                  <a:txBody>
                    <a:bodyPr/>
                    <a:lstStyle/>
                    <a:p>
                      <a:pPr algn="ctr">
                        <a:lnSpc>
                          <a:spcPct val="150000"/>
                        </a:lnSpc>
                        <a:spcAft>
                          <a:spcPts val="0"/>
                        </a:spcAft>
                      </a:pPr>
                      <a:r>
                        <a:rPr lang="en-US" sz="1300">
                          <a:effectLst/>
                        </a:rPr>
                        <a:t>Temperature deviation</a:t>
                      </a:r>
                    </a:p>
                    <a:p>
                      <a:pPr algn="ctr">
                        <a:lnSpc>
                          <a:spcPct val="150000"/>
                        </a:lnSpc>
                        <a:spcAft>
                          <a:spcPts val="0"/>
                        </a:spcAft>
                      </a:pPr>
                      <a:r>
                        <a:rPr lang="en-US" sz="1300">
                          <a:effectLst/>
                        </a:rPr>
                        <a:t>y</a:t>
                      </a:r>
                      <a:r>
                        <a:rPr lang="en-US" sz="1300" baseline="-25000">
                          <a:effectLst/>
                        </a:rPr>
                        <a:t>i</a:t>
                      </a:r>
                      <a:endParaRPr lang="en-US" sz="13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4809500"/>
                  </a:ext>
                </a:extLst>
              </a:tr>
              <a:tr h="0">
                <a:tc>
                  <a:txBody>
                    <a:bodyPr/>
                    <a:lstStyle/>
                    <a:p>
                      <a:pPr algn="ctr">
                        <a:lnSpc>
                          <a:spcPct val="150000"/>
                        </a:lnSpc>
                        <a:spcAft>
                          <a:spcPts val="0"/>
                        </a:spcAft>
                      </a:pPr>
                      <a:r>
                        <a:rPr lang="en-US" sz="1300">
                          <a:effectLst/>
                        </a:rPr>
                        <a:t>1991</a:t>
                      </a:r>
                    </a:p>
                    <a:p>
                      <a:pPr algn="ctr">
                        <a:lnSpc>
                          <a:spcPct val="150000"/>
                        </a:lnSpc>
                        <a:spcAft>
                          <a:spcPts val="0"/>
                        </a:spcAft>
                      </a:pPr>
                      <a:r>
                        <a:rPr lang="en-US" sz="1300">
                          <a:effectLst/>
                        </a:rPr>
                        <a:t>1992</a:t>
                      </a:r>
                    </a:p>
                    <a:p>
                      <a:pPr algn="ctr">
                        <a:lnSpc>
                          <a:spcPct val="150000"/>
                        </a:lnSpc>
                        <a:spcAft>
                          <a:spcPts val="0"/>
                        </a:spcAft>
                      </a:pPr>
                      <a:r>
                        <a:rPr lang="en-US" sz="1300">
                          <a:effectLst/>
                        </a:rPr>
                        <a:t>1993</a:t>
                      </a:r>
                    </a:p>
                    <a:p>
                      <a:pPr algn="ctr">
                        <a:lnSpc>
                          <a:spcPct val="150000"/>
                        </a:lnSpc>
                        <a:spcAft>
                          <a:spcPts val="0"/>
                        </a:spcAft>
                      </a:pPr>
                      <a:r>
                        <a:rPr lang="en-US" sz="1300">
                          <a:effectLst/>
                        </a:rPr>
                        <a:t>1994</a:t>
                      </a:r>
                    </a:p>
                    <a:p>
                      <a:pPr algn="ctr">
                        <a:lnSpc>
                          <a:spcPct val="150000"/>
                        </a:lnSpc>
                        <a:spcAft>
                          <a:spcPts val="0"/>
                        </a:spcAft>
                      </a:pPr>
                      <a:r>
                        <a:rPr lang="en-US" sz="1300">
                          <a:effectLst/>
                        </a:rPr>
                        <a:t>1995</a:t>
                      </a:r>
                    </a:p>
                    <a:p>
                      <a:pPr algn="ctr">
                        <a:lnSpc>
                          <a:spcPct val="150000"/>
                        </a:lnSpc>
                        <a:spcAft>
                          <a:spcPts val="0"/>
                        </a:spcAft>
                      </a:pPr>
                      <a:r>
                        <a:rPr lang="en-US" sz="1300">
                          <a:effectLst/>
                        </a:rPr>
                        <a:t>1996</a:t>
                      </a:r>
                    </a:p>
                    <a:p>
                      <a:pPr algn="ctr">
                        <a:lnSpc>
                          <a:spcPct val="150000"/>
                        </a:lnSpc>
                        <a:spcAft>
                          <a:spcPts val="0"/>
                        </a:spcAft>
                      </a:pPr>
                      <a:r>
                        <a:rPr lang="en-US" sz="1300">
                          <a:effectLst/>
                        </a:rPr>
                        <a:t>1997</a:t>
                      </a:r>
                    </a:p>
                    <a:p>
                      <a:pPr algn="ctr">
                        <a:lnSpc>
                          <a:spcPct val="150000"/>
                        </a:lnSpc>
                        <a:spcAft>
                          <a:spcPts val="0"/>
                        </a:spcAft>
                      </a:pPr>
                      <a:r>
                        <a:rPr lang="en-US" sz="1300">
                          <a:effectLst/>
                        </a:rPr>
                        <a:t>1998</a:t>
                      </a:r>
                    </a:p>
                    <a:p>
                      <a:pPr algn="ctr">
                        <a:lnSpc>
                          <a:spcPct val="150000"/>
                        </a:lnSpc>
                        <a:spcAft>
                          <a:spcPts val="0"/>
                        </a:spcAft>
                      </a:pPr>
                      <a:r>
                        <a:rPr lang="en-US" sz="1300">
                          <a:effectLst/>
                        </a:rPr>
                        <a:t>1999</a:t>
                      </a:r>
                    </a:p>
                    <a:p>
                      <a:pPr algn="ctr">
                        <a:lnSpc>
                          <a:spcPct val="150000"/>
                        </a:lnSpc>
                        <a:spcAft>
                          <a:spcPts val="0"/>
                        </a:spcAft>
                      </a:pPr>
                      <a:r>
                        <a:rPr lang="en-US" sz="1300">
                          <a:effectLst/>
                        </a:rPr>
                        <a:t>2000</a:t>
                      </a:r>
                      <a:endParaRPr lang="en-US" sz="1300">
                        <a:effectLst/>
                        <a:latin typeface="Times New Roman" panose="02020603050405020304" pitchFamily="18" charset="0"/>
                        <a:ea typeface="Calibri" panose="020F0502020204030204" pitchFamily="34" charset="0"/>
                      </a:endParaRPr>
                    </a:p>
                  </a:txBody>
                  <a:tcPr marL="68580" marR="68580" marT="0" marB="0"/>
                </a:tc>
                <a:tc>
                  <a:txBody>
                    <a:bodyPr/>
                    <a:lstStyle/>
                    <a:p>
                      <a:pPr algn="ctr">
                        <a:lnSpc>
                          <a:spcPct val="150000"/>
                        </a:lnSpc>
                        <a:spcAft>
                          <a:spcPts val="0"/>
                        </a:spcAft>
                      </a:pPr>
                      <a:r>
                        <a:rPr lang="en-US" sz="1300">
                          <a:effectLst/>
                        </a:rPr>
                        <a:t>1</a:t>
                      </a:r>
                    </a:p>
                    <a:p>
                      <a:pPr algn="ctr">
                        <a:lnSpc>
                          <a:spcPct val="150000"/>
                        </a:lnSpc>
                        <a:spcAft>
                          <a:spcPts val="0"/>
                        </a:spcAft>
                      </a:pPr>
                      <a:r>
                        <a:rPr lang="en-US" sz="1300">
                          <a:effectLst/>
                        </a:rPr>
                        <a:t>2</a:t>
                      </a:r>
                    </a:p>
                    <a:p>
                      <a:pPr algn="ctr">
                        <a:lnSpc>
                          <a:spcPct val="150000"/>
                        </a:lnSpc>
                        <a:spcAft>
                          <a:spcPts val="0"/>
                        </a:spcAft>
                      </a:pPr>
                      <a:r>
                        <a:rPr lang="en-US" sz="1300">
                          <a:effectLst/>
                        </a:rPr>
                        <a:t>3</a:t>
                      </a:r>
                    </a:p>
                    <a:p>
                      <a:pPr algn="ctr">
                        <a:lnSpc>
                          <a:spcPct val="150000"/>
                        </a:lnSpc>
                        <a:spcAft>
                          <a:spcPts val="0"/>
                        </a:spcAft>
                      </a:pPr>
                      <a:r>
                        <a:rPr lang="en-US" sz="1300">
                          <a:effectLst/>
                        </a:rPr>
                        <a:t>4</a:t>
                      </a:r>
                    </a:p>
                    <a:p>
                      <a:pPr algn="ctr">
                        <a:lnSpc>
                          <a:spcPct val="150000"/>
                        </a:lnSpc>
                        <a:spcAft>
                          <a:spcPts val="0"/>
                        </a:spcAft>
                      </a:pPr>
                      <a:r>
                        <a:rPr lang="en-US" sz="1300">
                          <a:effectLst/>
                        </a:rPr>
                        <a:t>5</a:t>
                      </a:r>
                    </a:p>
                    <a:p>
                      <a:pPr algn="ctr">
                        <a:lnSpc>
                          <a:spcPct val="150000"/>
                        </a:lnSpc>
                        <a:spcAft>
                          <a:spcPts val="0"/>
                        </a:spcAft>
                      </a:pPr>
                      <a:r>
                        <a:rPr lang="en-US" sz="1300">
                          <a:effectLst/>
                        </a:rPr>
                        <a:t>6</a:t>
                      </a:r>
                    </a:p>
                    <a:p>
                      <a:pPr algn="ctr">
                        <a:lnSpc>
                          <a:spcPct val="150000"/>
                        </a:lnSpc>
                        <a:spcAft>
                          <a:spcPts val="0"/>
                        </a:spcAft>
                      </a:pPr>
                      <a:r>
                        <a:rPr lang="en-US" sz="1300">
                          <a:effectLst/>
                        </a:rPr>
                        <a:t>7</a:t>
                      </a:r>
                    </a:p>
                    <a:p>
                      <a:pPr algn="ctr">
                        <a:lnSpc>
                          <a:spcPct val="150000"/>
                        </a:lnSpc>
                        <a:spcAft>
                          <a:spcPts val="0"/>
                        </a:spcAft>
                      </a:pPr>
                      <a:r>
                        <a:rPr lang="en-US" sz="1300">
                          <a:effectLst/>
                        </a:rPr>
                        <a:t>8</a:t>
                      </a:r>
                    </a:p>
                    <a:p>
                      <a:pPr algn="ctr">
                        <a:lnSpc>
                          <a:spcPct val="150000"/>
                        </a:lnSpc>
                        <a:spcAft>
                          <a:spcPts val="0"/>
                        </a:spcAft>
                      </a:pPr>
                      <a:r>
                        <a:rPr lang="en-US" sz="1300">
                          <a:effectLst/>
                        </a:rPr>
                        <a:t>9</a:t>
                      </a:r>
                    </a:p>
                    <a:p>
                      <a:pPr algn="ctr">
                        <a:lnSpc>
                          <a:spcPct val="150000"/>
                        </a:lnSpc>
                        <a:spcAft>
                          <a:spcPts val="0"/>
                        </a:spcAft>
                      </a:pPr>
                      <a:r>
                        <a:rPr lang="en-US" sz="1300">
                          <a:effectLst/>
                        </a:rPr>
                        <a:t>10</a:t>
                      </a:r>
                      <a:endParaRPr lang="en-US" sz="1300">
                        <a:effectLst/>
                        <a:latin typeface="Times New Roman" panose="02020603050405020304" pitchFamily="18" charset="0"/>
                        <a:ea typeface="Calibri" panose="020F0502020204030204" pitchFamily="34" charset="0"/>
                      </a:endParaRPr>
                    </a:p>
                  </a:txBody>
                  <a:tcPr marL="68580" marR="68580" marT="0" marB="0"/>
                </a:tc>
                <a:tc>
                  <a:txBody>
                    <a:bodyPr/>
                    <a:lstStyle/>
                    <a:p>
                      <a:pPr algn="ctr">
                        <a:lnSpc>
                          <a:spcPct val="150000"/>
                        </a:lnSpc>
                        <a:spcAft>
                          <a:spcPts val="0"/>
                        </a:spcAft>
                      </a:pPr>
                      <a:r>
                        <a:rPr lang="en-US" sz="1300">
                          <a:effectLst/>
                        </a:rPr>
                        <a:t>0.29</a:t>
                      </a:r>
                    </a:p>
                    <a:p>
                      <a:pPr algn="ctr">
                        <a:lnSpc>
                          <a:spcPct val="150000"/>
                        </a:lnSpc>
                        <a:spcAft>
                          <a:spcPts val="0"/>
                        </a:spcAft>
                      </a:pPr>
                      <a:r>
                        <a:rPr lang="en-US" sz="1300">
                          <a:effectLst/>
                        </a:rPr>
                        <a:t>0.14</a:t>
                      </a:r>
                    </a:p>
                    <a:p>
                      <a:pPr algn="ctr">
                        <a:lnSpc>
                          <a:spcPct val="150000"/>
                        </a:lnSpc>
                        <a:spcAft>
                          <a:spcPts val="0"/>
                        </a:spcAft>
                      </a:pPr>
                      <a:r>
                        <a:rPr lang="en-US" sz="1300">
                          <a:effectLst/>
                        </a:rPr>
                        <a:t>0.19</a:t>
                      </a:r>
                    </a:p>
                    <a:p>
                      <a:pPr algn="ctr">
                        <a:lnSpc>
                          <a:spcPct val="150000"/>
                        </a:lnSpc>
                        <a:spcAft>
                          <a:spcPts val="0"/>
                        </a:spcAft>
                      </a:pPr>
                      <a:r>
                        <a:rPr lang="en-US" sz="1300">
                          <a:effectLst/>
                        </a:rPr>
                        <a:t>0.26</a:t>
                      </a:r>
                    </a:p>
                    <a:p>
                      <a:pPr algn="ctr">
                        <a:lnSpc>
                          <a:spcPct val="150000"/>
                        </a:lnSpc>
                        <a:spcAft>
                          <a:spcPts val="0"/>
                        </a:spcAft>
                      </a:pPr>
                      <a:r>
                        <a:rPr lang="en-US" sz="1300">
                          <a:effectLst/>
                        </a:rPr>
                        <a:t>0.28</a:t>
                      </a:r>
                    </a:p>
                    <a:p>
                      <a:pPr algn="ctr">
                        <a:lnSpc>
                          <a:spcPct val="150000"/>
                        </a:lnSpc>
                        <a:spcAft>
                          <a:spcPts val="0"/>
                        </a:spcAft>
                      </a:pPr>
                      <a:r>
                        <a:rPr lang="en-US" sz="1300">
                          <a:effectLst/>
                        </a:rPr>
                        <a:t>0.22</a:t>
                      </a:r>
                    </a:p>
                    <a:p>
                      <a:pPr algn="ctr">
                        <a:lnSpc>
                          <a:spcPct val="150000"/>
                        </a:lnSpc>
                        <a:spcAft>
                          <a:spcPts val="0"/>
                        </a:spcAft>
                      </a:pPr>
                      <a:r>
                        <a:rPr lang="en-US" sz="1300">
                          <a:effectLst/>
                        </a:rPr>
                        <a:t>0.43</a:t>
                      </a:r>
                    </a:p>
                    <a:p>
                      <a:pPr algn="ctr">
                        <a:lnSpc>
                          <a:spcPct val="150000"/>
                        </a:lnSpc>
                        <a:spcAft>
                          <a:spcPts val="0"/>
                        </a:spcAft>
                      </a:pPr>
                      <a:r>
                        <a:rPr lang="en-US" sz="1300">
                          <a:effectLst/>
                        </a:rPr>
                        <a:t>0.59</a:t>
                      </a:r>
                    </a:p>
                    <a:p>
                      <a:pPr algn="ctr">
                        <a:lnSpc>
                          <a:spcPct val="150000"/>
                        </a:lnSpc>
                        <a:spcAft>
                          <a:spcPts val="0"/>
                        </a:spcAft>
                      </a:pPr>
                      <a:r>
                        <a:rPr lang="en-US" sz="1300">
                          <a:effectLst/>
                        </a:rPr>
                        <a:t>0.33</a:t>
                      </a:r>
                    </a:p>
                    <a:p>
                      <a:pPr algn="ctr">
                        <a:lnSpc>
                          <a:spcPct val="150000"/>
                        </a:lnSpc>
                        <a:spcAft>
                          <a:spcPts val="0"/>
                        </a:spcAft>
                      </a:pPr>
                      <a:r>
                        <a:rPr lang="en-US" sz="1300">
                          <a:effectLst/>
                        </a:rPr>
                        <a:t>0.29</a:t>
                      </a:r>
                      <a:endParaRPr lang="en-US" sz="13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04514870"/>
                  </a:ext>
                </a:extLst>
              </a:tr>
            </a:tbl>
          </a:graphicData>
        </a:graphic>
      </p:graphicFrame>
      <p:sp>
        <p:nvSpPr>
          <p:cNvPr id="7" name="Rectangle 6"/>
          <p:cNvSpPr/>
          <p:nvPr/>
        </p:nvSpPr>
        <p:spPr>
          <a:xfrm>
            <a:off x="2409046" y="5912250"/>
            <a:ext cx="6096000" cy="646331"/>
          </a:xfrm>
          <a:prstGeom prst="rect">
            <a:avLst/>
          </a:prstGeom>
        </p:spPr>
        <p:txBody>
          <a:bodyPr>
            <a:spAutoFit/>
          </a:bodyPr>
          <a:lstStyle/>
          <a:p>
            <a:pPr algn="ctr"/>
            <a:r>
              <a:rPr lang="en-US" i="1">
                <a:latin typeface="Times New Roman" panose="02020603050405020304" pitchFamily="18" charset="0"/>
                <a:ea typeface="Calibri" panose="020F0502020204030204" pitchFamily="34" charset="0"/>
              </a:rPr>
              <a:t>Độ lệch nhiệt độ trung bình hàng năm toàn cầu đo được ở độ C trong những năm 1991-2000</a:t>
            </a:r>
            <a:endParaRPr lang="en-US" i="1"/>
          </a:p>
        </p:txBody>
      </p:sp>
    </p:spTree>
    <p:extLst>
      <p:ext uri="{BB962C8B-B14F-4D97-AF65-F5344CB8AC3E}">
        <p14:creationId xmlns:p14="http://schemas.microsoft.com/office/powerpoint/2010/main" val="20868804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5">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86ED4D9A-D6A1-4154-9772-211B34BEBD9F}"/>
              </a:ext>
            </a:extLst>
          </p:cNvPr>
          <p:cNvSpPr>
            <a:spLocks noGrp="1"/>
          </p:cNvSpPr>
          <p:nvPr>
            <p:ph type="title"/>
          </p:nvPr>
        </p:nvSpPr>
        <p:spPr>
          <a:xfrm>
            <a:off x="-1" y="248038"/>
            <a:ext cx="8285872" cy="1159200"/>
          </a:xfrm>
        </p:spPr>
        <p:txBody>
          <a:bodyPr vert="horz" lIns="91440" tIns="45720" rIns="91440" bIns="45720" rtlCol="0" anchor="ctr">
            <a:normAutofit/>
          </a:bodyPr>
          <a:lstStyle/>
          <a:p>
            <a:r>
              <a:rPr lang="en-US" sz="2800" b="1" kern="1200">
                <a:solidFill>
                  <a:srgbClr val="FFFFFF"/>
                </a:solidFill>
                <a:effectLst/>
                <a:latin typeface="Times New Roman" panose="02020603050405020304" pitchFamily="18" charset="0"/>
                <a:cs typeface="Times New Roman" panose="02020603050405020304" pitchFamily="18" charset="0"/>
              </a:rPr>
              <a:t>III. </a:t>
            </a:r>
            <a:r>
              <a:rPr lang="en-US" sz="2800" b="1" kern="1200" err="1">
                <a:solidFill>
                  <a:srgbClr val="FFFFFF"/>
                </a:solidFill>
                <a:effectLst/>
                <a:latin typeface="Times New Roman" panose="02020603050405020304" pitchFamily="18" charset="0"/>
                <a:cs typeface="Times New Roman" panose="02020603050405020304" pitchFamily="18" charset="0"/>
              </a:rPr>
              <a:t>Cách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tính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hồi</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quy</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bình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phương</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tối</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thiểu</a:t>
            </a:r>
            <a:endParaRPr lang="en-US" sz="2800" kern="1200">
              <a:solidFill>
                <a:srgbClr val="FFFFFF"/>
              </a:solidFill>
              <a:latin typeface="Times New Roman" panose="02020603050405020304" pitchFamily="18" charset="0"/>
              <a:cs typeface="Times New Roman" panose="02020603050405020304" pitchFamily="18" charset="0"/>
            </a:endParaRPr>
          </a:p>
        </p:txBody>
      </p:sp>
      <p:sp>
        <p:nvSpPr>
          <p:cNvPr id="4" name="Rectangle 3"/>
          <p:cNvSpPr/>
          <p:nvPr/>
        </p:nvSpPr>
        <p:spPr>
          <a:xfrm>
            <a:off x="369190" y="1776392"/>
            <a:ext cx="2627642" cy="369332"/>
          </a:xfrm>
          <a:prstGeom prst="rect">
            <a:avLst/>
          </a:prstGeom>
        </p:spPr>
        <p:txBody>
          <a:bodyPr wrap="none">
            <a:spAutoFit/>
          </a:bodyPr>
          <a:lstStyle/>
          <a:p>
            <a:r>
              <a:rPr lang="en-US" b="1">
                <a:latin typeface="Times New Roman" panose="02020603050405020304" pitchFamily="18" charset="0"/>
                <a:ea typeface="Calibri" panose="020F0502020204030204" pitchFamily="34" charset="0"/>
              </a:rPr>
              <a:t>Xấp xỉ bằng một hằng số</a:t>
            </a:r>
            <a:endParaRPr lang="en-US" b="1"/>
          </a:p>
        </p:txBody>
      </p:sp>
      <mc:AlternateContent xmlns:mc="http://schemas.openxmlformats.org/markup-compatibility/2006" xmlns:a14="http://schemas.microsoft.com/office/drawing/2010/main">
        <mc:Choice Requires="a14">
          <p:sp>
            <p:nvSpPr>
              <p:cNvPr id="6" name="Rectangle 5"/>
              <p:cNvSpPr/>
              <p:nvPr/>
            </p:nvSpPr>
            <p:spPr>
              <a:xfrm>
                <a:off x="4666449" y="2260923"/>
                <a:ext cx="120282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𝑡</m:t>
                          </m:r>
                        </m:e>
                      </m:d>
                      <m:r>
                        <a:rPr lang="en-US" i="0">
                          <a:latin typeface="Cambria Math" panose="02040503050406030204" pitchFamily="18" charset="0"/>
                        </a:rPr>
                        <m:t> ≈ </m:t>
                      </m:r>
                      <m:r>
                        <a:rPr lang="en-US" i="1">
                          <a:latin typeface="Cambria Math" panose="02040503050406030204" pitchFamily="18" charset="0"/>
                        </a:rPr>
                        <m:t>𝛼</m:t>
                      </m:r>
                    </m:oMath>
                  </m:oMathPara>
                </a14:m>
                <a:endParaRPr lang="en-US"/>
              </a:p>
            </p:txBody>
          </p:sp>
        </mc:Choice>
        <mc:Fallback xmlns="">
          <p:sp>
            <p:nvSpPr>
              <p:cNvPr id="6" name="Rectangle 5"/>
              <p:cNvSpPr>
                <a:spLocks noRot="1" noChangeAspect="1" noMove="1" noResize="1" noEditPoints="1" noAdjustHandles="1" noChangeArrowheads="1" noChangeShapeType="1" noTextEdit="1"/>
              </p:cNvSpPr>
              <p:nvPr/>
            </p:nvSpPr>
            <p:spPr>
              <a:xfrm>
                <a:off x="4666449" y="2260923"/>
                <a:ext cx="1202829" cy="369332"/>
              </a:xfrm>
              <a:prstGeom prst="rect">
                <a:avLst/>
              </a:prstGeom>
              <a:blipFill>
                <a:blip r:embed="rId2"/>
                <a:stretch>
                  <a:fillRect b="-6667"/>
                </a:stretch>
              </a:blipFill>
            </p:spPr>
            <p:txBody>
              <a:bodyPr/>
              <a:lstStyle/>
              <a:p>
                <a:r>
                  <a:rPr lang="en-US">
                    <a:noFill/>
                  </a:rPr>
                  <a:t> </a:t>
                </a:r>
              </a:p>
            </p:txBody>
          </p:sp>
        </mc:Fallback>
      </mc:AlternateContent>
      <p:pic>
        <p:nvPicPr>
          <p:cNvPr id="14" name="Picture 13"/>
          <p:cNvPicPr/>
          <p:nvPr/>
        </p:nvPicPr>
        <p:blipFill>
          <a:blip r:embed="rId3"/>
          <a:stretch>
            <a:fillRect/>
          </a:stretch>
        </p:blipFill>
        <p:spPr>
          <a:xfrm>
            <a:off x="4243623" y="3428541"/>
            <a:ext cx="2255520" cy="723900"/>
          </a:xfrm>
          <a:prstGeom prst="rect">
            <a:avLst/>
          </a:prstGeom>
          <a:ln>
            <a:solidFill>
              <a:srgbClr val="00B0F0"/>
            </a:solidFill>
          </a:ln>
        </p:spPr>
      </p:pic>
      <p:sp>
        <p:nvSpPr>
          <p:cNvPr id="9" name="Rectangle 8"/>
          <p:cNvSpPr/>
          <p:nvPr/>
        </p:nvSpPr>
        <p:spPr>
          <a:xfrm>
            <a:off x="369190" y="4358434"/>
            <a:ext cx="11009052" cy="2062103"/>
          </a:xfrm>
          <a:prstGeom prst="rect">
            <a:avLst/>
          </a:prstGeom>
        </p:spPr>
        <p:txBody>
          <a:bodyPr wrap="square">
            <a:spAutoFit/>
          </a:bodyPr>
          <a:lstStyle/>
          <a:p>
            <a:pPr>
              <a:lnSpc>
                <a:spcPct val="150000"/>
              </a:lnSpc>
              <a:spcAft>
                <a:spcPts val="800"/>
              </a:spcAft>
            </a:pPr>
            <a:r>
              <a:rPr lang="en-US" smtClean="0">
                <a:latin typeface="Times New Roman" panose="02020603050405020304" pitchFamily="18" charset="0"/>
                <a:ea typeface="Calibri" panose="020F0502020204030204" pitchFamily="34" charset="0"/>
              </a:rPr>
              <a:t>Chúng </a:t>
            </a:r>
            <a:r>
              <a:rPr lang="en-US">
                <a:latin typeface="Times New Roman" panose="02020603050405020304" pitchFamily="18" charset="0"/>
                <a:ea typeface="Calibri" panose="020F0502020204030204" pitchFamily="34" charset="0"/>
              </a:rPr>
              <a:t>ta muốn tìm một giá trị </a:t>
            </a:r>
            <a:r>
              <a:rPr lang="en-US">
                <a:latin typeface="Times New Roman" panose="02020603050405020304" pitchFamily="18" charset="0"/>
                <a:ea typeface="Calibri" panose="020F0502020204030204" pitchFamily="34" charset="0"/>
                <a:sym typeface="Symbol" panose="05050102010706020507" pitchFamily="18" charset="2"/>
              </a:rPr>
              <a:t></a:t>
            </a:r>
            <a:r>
              <a:rPr lang="en-US">
                <a:latin typeface="Times New Roman" panose="02020603050405020304" pitchFamily="18" charset="0"/>
                <a:ea typeface="Calibri" panose="020F0502020204030204" pitchFamily="34" charset="0"/>
              </a:rPr>
              <a:t> </a:t>
            </a:r>
            <a:r>
              <a:rPr lang="en-US" smtClean="0">
                <a:latin typeface="Times New Roman" panose="02020603050405020304" pitchFamily="18" charset="0"/>
                <a:ea typeface="Calibri" panose="020F0502020204030204" pitchFamily="34" charset="0"/>
              </a:rPr>
              <a:t>để </a:t>
            </a:r>
            <a:r>
              <a:rPr lang="en-US">
                <a:latin typeface="Times New Roman" panose="02020603050405020304" pitchFamily="18" charset="0"/>
                <a:ea typeface="Calibri" panose="020F0502020204030204" pitchFamily="34" charset="0"/>
              </a:rPr>
              <a:t>làm cực tiểu giá trị của F(</a:t>
            </a:r>
            <a:r>
              <a:rPr lang="en-US">
                <a:latin typeface="Times New Roman" panose="02020603050405020304" pitchFamily="18" charset="0"/>
                <a:ea typeface="Calibri" panose="020F0502020204030204" pitchFamily="34" charset="0"/>
                <a:sym typeface="Symbol" panose="05050102010706020507" pitchFamily="18" charset="2"/>
              </a:rPr>
              <a:t></a:t>
            </a:r>
            <a:r>
              <a:rPr lang="en-US" smtClean="0">
                <a:latin typeface="Times New Roman" panose="02020603050405020304" pitchFamily="18" charset="0"/>
                <a:ea typeface="Calibri" panose="020F0502020204030204" pitchFamily="34" charset="0"/>
              </a:rPr>
              <a:t>).</a:t>
            </a:r>
          </a:p>
          <a:p>
            <a:pPr>
              <a:lnSpc>
                <a:spcPct val="150000"/>
              </a:lnSpc>
              <a:spcAft>
                <a:spcPts val="800"/>
              </a:spcAft>
            </a:pPr>
            <a:r>
              <a:rPr lang="en-US" smtClean="0">
                <a:latin typeface="Times New Roman" panose="02020603050405020304" pitchFamily="18" charset="0"/>
                <a:ea typeface="Calibri" panose="020F0502020204030204" pitchFamily="34" charset="0"/>
              </a:rPr>
              <a:t>Suy ra:</a:t>
            </a:r>
          </a:p>
          <a:p>
            <a:pPr marL="285750" indent="-285750">
              <a:lnSpc>
                <a:spcPct val="150000"/>
              </a:lnSpc>
              <a:spcAft>
                <a:spcPts val="800"/>
              </a:spcAft>
              <a:buFont typeface="Symbol" panose="05050102010706020507" pitchFamily="18" charset="2"/>
              <a:buChar char="·"/>
            </a:pPr>
            <a:r>
              <a:rPr lang="en-US" smtClean="0">
                <a:latin typeface="Times New Roman" panose="02020603050405020304" pitchFamily="18" charset="0"/>
                <a:ea typeface="Calibri" panose="020F0502020204030204" pitchFamily="34" charset="0"/>
              </a:rPr>
              <a:t>F’(</a:t>
            </a:r>
            <a:r>
              <a:rPr lang="en-US" smtClean="0">
                <a:latin typeface="Times New Roman" panose="02020603050405020304" pitchFamily="18" charset="0"/>
                <a:ea typeface="Calibri" panose="020F0502020204030204" pitchFamily="34" charset="0"/>
                <a:sym typeface="Symbol" panose="05050102010706020507" pitchFamily="18" charset="2"/>
              </a:rPr>
              <a:t></a:t>
            </a:r>
            <a:r>
              <a:rPr lang="en-US" smtClean="0">
                <a:latin typeface="Times New Roman" panose="02020603050405020304" pitchFamily="18" charset="0"/>
                <a:ea typeface="Calibri" panose="020F0502020204030204" pitchFamily="34" charset="0"/>
              </a:rPr>
              <a:t>) = 0 =&gt; Điểm cực trị</a:t>
            </a:r>
          </a:p>
          <a:p>
            <a:pPr marL="285750" indent="-285750">
              <a:lnSpc>
                <a:spcPct val="150000"/>
              </a:lnSpc>
              <a:spcAft>
                <a:spcPts val="800"/>
              </a:spcAft>
              <a:buFont typeface="Symbol" panose="05050102010706020507" pitchFamily="18" charset="2"/>
              <a:buChar char="·"/>
            </a:pPr>
            <a:r>
              <a:rPr lang="en-US" smtClean="0">
                <a:latin typeface="Times New Roman" panose="02020603050405020304" pitchFamily="18" charset="0"/>
                <a:ea typeface="Calibri" panose="020F0502020204030204" pitchFamily="34" charset="0"/>
              </a:rPr>
              <a:t>F’’(</a:t>
            </a:r>
            <a:r>
              <a:rPr lang="en-US">
                <a:latin typeface="Times New Roman" panose="02020603050405020304" pitchFamily="18" charset="0"/>
                <a:ea typeface="Calibri" panose="020F0502020204030204" pitchFamily="34" charset="0"/>
                <a:sym typeface="Symbol" panose="05050102010706020507" pitchFamily="18" charset="2"/>
              </a:rPr>
              <a:t></a:t>
            </a:r>
            <a:r>
              <a:rPr lang="en-US">
                <a:latin typeface="Times New Roman" panose="02020603050405020304" pitchFamily="18" charset="0"/>
                <a:ea typeface="Calibri" panose="020F0502020204030204" pitchFamily="34" charset="0"/>
              </a:rPr>
              <a:t>) </a:t>
            </a:r>
            <a:r>
              <a:rPr lang="en-US" smtClean="0">
                <a:latin typeface="Times New Roman" panose="02020603050405020304" pitchFamily="18" charset="0"/>
                <a:ea typeface="Calibri" panose="020F0502020204030204" pitchFamily="34" charset="0"/>
              </a:rPr>
              <a:t>&gt; 0 =&gt; Điểm cực tiểu</a:t>
            </a:r>
            <a:endParaRPr lang="en-US">
              <a:latin typeface="Times New Roman" panose="02020603050405020304" pitchFamily="18" charset="0"/>
              <a:ea typeface="Calibri" panose="020F0502020204030204" pitchFamily="34" charset="0"/>
            </a:endParaRPr>
          </a:p>
        </p:txBody>
      </p:sp>
      <mc:AlternateContent xmlns:mc="http://schemas.openxmlformats.org/markup-compatibility/2006" xmlns:a14="http://schemas.microsoft.com/office/drawing/2010/main">
        <mc:Choice Requires="a14">
          <p:sp>
            <p:nvSpPr>
              <p:cNvPr id="12" name="Rectangle 11"/>
              <p:cNvSpPr/>
              <p:nvPr/>
            </p:nvSpPr>
            <p:spPr>
              <a:xfrm>
                <a:off x="369190" y="2774161"/>
                <a:ext cx="5729774" cy="386068"/>
              </a:xfrm>
              <a:prstGeom prst="rect">
                <a:avLst/>
              </a:prstGeom>
            </p:spPr>
            <p:txBody>
              <a:bodyPr wrap="none">
                <a:spAutoFit/>
              </a:bodyPr>
              <a:lstStyle/>
              <a:p>
                <a:r>
                  <a:rPr lang="en-US">
                    <a:latin typeface="Times New Roman" panose="02020603050405020304" pitchFamily="18" charset="0"/>
                    <a:ea typeface="Calibri" panose="020F0502020204030204" pitchFamily="34" charset="0"/>
                  </a:rPr>
                  <a:t>Hàm F đo lường một độ lệch từ </a:t>
                </a:r>
                <a:r>
                  <a:rPr lang="en-US">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a:latin typeface="Times New Roman" panose="02020603050405020304" pitchFamily="18" charset="0"/>
                    <a:ea typeface="Calibri" panose="020F0502020204030204" pitchFamily="34" charset="0"/>
                  </a:rPr>
                  <a:t> đến tập dữ liệu </a:t>
                </a:r>
                <a14:m>
                  <m:oMath xmlns:m="http://schemas.openxmlformats.org/officeDocument/2006/math">
                    <m:sSubSup>
                      <m:sSubSupPr>
                        <m:ctrlPr>
                          <a:rPr lang="en-US" i="1">
                            <a:effectLst/>
                            <a:latin typeface="Cambria Math" panose="02040503050406030204" pitchFamily="18" charset="0"/>
                          </a:rPr>
                        </m:ctrlPr>
                      </m:sSubSupPr>
                      <m:e>
                        <m:r>
                          <a:rPr lang="en-US" i="1">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effectLst/>
                                <a:latin typeface="Cambria Math" panose="020405030504060302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𝑡</m:t>
                            </m:r>
                          </m:e>
                          <m:sub>
                            <m:r>
                              <a:rPr lang="en-US" i="1">
                                <a:latin typeface="Cambria Math" panose="02040503050406030204" pitchFamily="18" charset="0"/>
                                <a:ea typeface="Calibri" panose="020F0502020204030204" pitchFamily="34" charset="0"/>
                                <a:cs typeface="Times New Roman" panose="02020603050405020304" pitchFamily="18" charset="0"/>
                              </a:rPr>
                              <m:t>𝑖</m:t>
                            </m:r>
                          </m:sub>
                        </m:sSub>
                        <m:r>
                          <a:rPr lang="en-US" i="1">
                            <a:latin typeface="Cambria Math" panose="02040503050406030204" pitchFamily="18" charset="0"/>
                            <a:ea typeface="Calibri" panose="020F0502020204030204" pitchFamily="34" charset="0"/>
                            <a:cs typeface="Times New Roman" panose="02020603050405020304" pitchFamily="18" charset="0"/>
                          </a:rPr>
                          <m:t>, </m:t>
                        </m:r>
                        <m:sSub>
                          <m:sSubPr>
                            <m:ctrlPr>
                              <a:rPr lang="en-US" i="1">
                                <a:effectLst/>
                                <a:latin typeface="Cambria Math" panose="020405030504060302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𝑦</m:t>
                            </m:r>
                          </m:e>
                          <m:sub>
                            <m:r>
                              <a:rPr lang="en-US" i="1">
                                <a:latin typeface="Cambria Math" panose="02040503050406030204" pitchFamily="18" charset="0"/>
                                <a:ea typeface="Calibri" panose="020F0502020204030204" pitchFamily="34" charset="0"/>
                                <a:cs typeface="Times New Roman" panose="02020603050405020304" pitchFamily="18" charset="0"/>
                              </a:rPr>
                              <m:t>𝑖</m:t>
                            </m:r>
                          </m:sub>
                        </m:sSub>
                        <m:r>
                          <a:rPr lang="en-US" i="1">
                            <a:latin typeface="Cambria Math" panose="02040503050406030204" pitchFamily="18" charset="0"/>
                            <a:ea typeface="Calibri" panose="020F0502020204030204" pitchFamily="34" charset="0"/>
                            <a:cs typeface="Times New Roman" panose="02020603050405020304" pitchFamily="18" charset="0"/>
                          </a:rPr>
                          <m:t>)</m:t>
                        </m:r>
                      </m:e>
                      <m:sub>
                        <m:r>
                          <a:rPr lang="en-US" i="1">
                            <a:latin typeface="Cambria Math" panose="02040503050406030204" pitchFamily="18" charset="0"/>
                            <a:ea typeface="Calibri" panose="020F0502020204030204" pitchFamily="34" charset="0"/>
                            <a:cs typeface="Times New Roman" panose="02020603050405020304" pitchFamily="18" charset="0"/>
                          </a:rPr>
                          <m:t>𝑖</m:t>
                        </m:r>
                        <m:r>
                          <a:rPr lang="en-US" i="1">
                            <a:latin typeface="Cambria Math" panose="02040503050406030204" pitchFamily="18" charset="0"/>
                            <a:ea typeface="Calibri" panose="020F0502020204030204" pitchFamily="34" charset="0"/>
                            <a:cs typeface="Times New Roman" panose="02020603050405020304" pitchFamily="18" charset="0"/>
                          </a:rPr>
                          <m:t>=1</m:t>
                        </m:r>
                      </m:sub>
                      <m:sup>
                        <m:r>
                          <a:rPr lang="en-US" i="1">
                            <a:latin typeface="Cambria Math" panose="02040503050406030204" pitchFamily="18" charset="0"/>
                            <a:ea typeface="Calibri" panose="020F0502020204030204" pitchFamily="34" charset="0"/>
                            <a:cs typeface="Times New Roman" panose="02020603050405020304" pitchFamily="18" charset="0"/>
                          </a:rPr>
                          <m:t>10</m:t>
                        </m:r>
                      </m:sup>
                    </m:sSubSup>
                  </m:oMath>
                </a14:m>
                <a:endParaRPr lang="en-US"/>
              </a:p>
            </p:txBody>
          </p:sp>
        </mc:Choice>
        <mc:Fallback xmlns="">
          <p:sp>
            <p:nvSpPr>
              <p:cNvPr id="12" name="Rectangle 11"/>
              <p:cNvSpPr>
                <a:spLocks noRot="1" noChangeAspect="1" noMove="1" noResize="1" noEditPoints="1" noAdjustHandles="1" noChangeArrowheads="1" noChangeShapeType="1" noTextEdit="1"/>
              </p:cNvSpPr>
              <p:nvPr/>
            </p:nvSpPr>
            <p:spPr>
              <a:xfrm>
                <a:off x="369190" y="2774161"/>
                <a:ext cx="5729774" cy="386068"/>
              </a:xfrm>
              <a:prstGeom prst="rect">
                <a:avLst/>
              </a:prstGeom>
              <a:blipFill>
                <a:blip r:embed="rId4"/>
                <a:stretch>
                  <a:fillRect l="-958" t="-6349" b="-23810"/>
                </a:stretch>
              </a:blipFill>
            </p:spPr>
            <p:txBody>
              <a:bodyPr/>
              <a:lstStyle/>
              <a:p>
                <a:r>
                  <a:rPr lang="en-US">
                    <a:noFill/>
                  </a:rPr>
                  <a:t> </a:t>
                </a:r>
              </a:p>
            </p:txBody>
          </p:sp>
        </mc:Fallback>
      </mc:AlternateContent>
    </p:spTree>
    <p:extLst>
      <p:ext uri="{BB962C8B-B14F-4D97-AF65-F5344CB8AC3E}">
        <p14:creationId xmlns:p14="http://schemas.microsoft.com/office/powerpoint/2010/main" val="24213747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5">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86ED4D9A-D6A1-4154-9772-211B34BEBD9F}"/>
              </a:ext>
            </a:extLst>
          </p:cNvPr>
          <p:cNvSpPr>
            <a:spLocks noGrp="1"/>
          </p:cNvSpPr>
          <p:nvPr>
            <p:ph type="title"/>
          </p:nvPr>
        </p:nvSpPr>
        <p:spPr>
          <a:xfrm>
            <a:off x="-1" y="248038"/>
            <a:ext cx="8285872" cy="1159200"/>
          </a:xfrm>
        </p:spPr>
        <p:txBody>
          <a:bodyPr vert="horz" lIns="91440" tIns="45720" rIns="91440" bIns="45720" rtlCol="0" anchor="ctr">
            <a:normAutofit/>
          </a:bodyPr>
          <a:lstStyle/>
          <a:p>
            <a:r>
              <a:rPr lang="en-US" sz="2800" b="1" kern="1200">
                <a:solidFill>
                  <a:srgbClr val="FFFFFF"/>
                </a:solidFill>
                <a:effectLst/>
                <a:latin typeface="Times New Roman" panose="02020603050405020304" pitchFamily="18" charset="0"/>
                <a:cs typeface="Times New Roman" panose="02020603050405020304" pitchFamily="18" charset="0"/>
              </a:rPr>
              <a:t>III. </a:t>
            </a:r>
            <a:r>
              <a:rPr lang="en-US" sz="2800" b="1" kern="1200" err="1">
                <a:solidFill>
                  <a:srgbClr val="FFFFFF"/>
                </a:solidFill>
                <a:effectLst/>
                <a:latin typeface="Times New Roman" panose="02020603050405020304" pitchFamily="18" charset="0"/>
                <a:cs typeface="Times New Roman" panose="02020603050405020304" pitchFamily="18" charset="0"/>
              </a:rPr>
              <a:t>Cách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tính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hồi</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quy</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bình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phương</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tối</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thiểu</a:t>
            </a:r>
            <a:endParaRPr lang="en-US" sz="2800" kern="1200">
              <a:solidFill>
                <a:srgbClr val="FFFFFF"/>
              </a:solidFill>
              <a:latin typeface="Times New Roman" panose="02020603050405020304" pitchFamily="18" charset="0"/>
              <a:cs typeface="Times New Roman" panose="02020603050405020304" pitchFamily="18" charset="0"/>
            </a:endParaRPr>
          </a:p>
        </p:txBody>
      </p:sp>
      <p:pic>
        <p:nvPicPr>
          <p:cNvPr id="7" name="Picture 6"/>
          <p:cNvPicPr/>
          <p:nvPr/>
        </p:nvPicPr>
        <p:blipFill>
          <a:blip r:embed="rId2"/>
          <a:stretch>
            <a:fillRect/>
          </a:stretch>
        </p:blipFill>
        <p:spPr>
          <a:xfrm>
            <a:off x="3974067" y="3896496"/>
            <a:ext cx="3223260" cy="826135"/>
          </a:xfrm>
          <a:prstGeom prst="rect">
            <a:avLst/>
          </a:prstGeom>
          <a:ln>
            <a:solidFill>
              <a:srgbClr val="00B0F0"/>
            </a:solidFill>
          </a:ln>
        </p:spPr>
      </p:pic>
      <p:sp>
        <p:nvSpPr>
          <p:cNvPr id="2" name="Rectangle 1"/>
          <p:cNvSpPr/>
          <p:nvPr/>
        </p:nvSpPr>
        <p:spPr>
          <a:xfrm>
            <a:off x="641002" y="4985822"/>
            <a:ext cx="4855816" cy="369332"/>
          </a:xfrm>
          <a:prstGeom prst="rect">
            <a:avLst/>
          </a:prstGeom>
        </p:spPr>
        <p:txBody>
          <a:bodyPr wrap="none">
            <a:spAutoFit/>
          </a:bodyPr>
          <a:lstStyle/>
          <a:p>
            <a:r>
              <a:rPr lang="en-US" smtClean="0">
                <a:latin typeface="Times New Roman" panose="02020603050405020304" pitchFamily="18" charset="0"/>
                <a:ea typeface="Calibri" panose="020F0502020204030204" pitchFamily="34" charset="0"/>
              </a:rPr>
              <a:t>Kết luận: Điểm </a:t>
            </a:r>
            <a:r>
              <a:rPr lang="en-US">
                <a:latin typeface="Times New Roman" panose="02020603050405020304" pitchFamily="18" charset="0"/>
                <a:ea typeface="Calibri" panose="020F0502020204030204" pitchFamily="34" charset="0"/>
              </a:rPr>
              <a:t>cực tiểu của </a:t>
            </a:r>
            <a:r>
              <a:rPr lang="en-US" smtClean="0">
                <a:latin typeface="Times New Roman" panose="02020603050405020304" pitchFamily="18" charset="0"/>
                <a:ea typeface="Calibri" panose="020F0502020204030204" pitchFamily="34" charset="0"/>
              </a:rPr>
              <a:t>F là trung bình số học</a:t>
            </a:r>
            <a:endParaRPr lang="en-US"/>
          </a:p>
        </p:txBody>
      </p:sp>
      <p:pic>
        <p:nvPicPr>
          <p:cNvPr id="9" name="Picture 8"/>
          <p:cNvPicPr/>
          <p:nvPr/>
        </p:nvPicPr>
        <p:blipFill>
          <a:blip r:embed="rId3"/>
          <a:stretch>
            <a:fillRect/>
          </a:stretch>
        </p:blipFill>
        <p:spPr>
          <a:xfrm>
            <a:off x="694140" y="2357767"/>
            <a:ext cx="2499360" cy="756920"/>
          </a:xfrm>
          <a:prstGeom prst="rect">
            <a:avLst/>
          </a:prstGeom>
          <a:ln>
            <a:solidFill>
              <a:srgbClr val="00B0F0"/>
            </a:solidFill>
          </a:ln>
        </p:spPr>
      </p:pic>
      <p:pic>
        <p:nvPicPr>
          <p:cNvPr id="10" name="Picture 9"/>
          <p:cNvPicPr/>
          <p:nvPr/>
        </p:nvPicPr>
        <p:blipFill>
          <a:blip r:embed="rId4"/>
          <a:stretch>
            <a:fillRect/>
          </a:stretch>
        </p:blipFill>
        <p:spPr>
          <a:xfrm>
            <a:off x="4518897" y="2353004"/>
            <a:ext cx="2133600" cy="766445"/>
          </a:xfrm>
          <a:prstGeom prst="rect">
            <a:avLst/>
          </a:prstGeom>
          <a:ln>
            <a:solidFill>
              <a:srgbClr val="00B0F0"/>
            </a:solidFill>
          </a:ln>
        </p:spPr>
      </p:pic>
      <p:pic>
        <p:nvPicPr>
          <p:cNvPr id="11" name="Picture 10"/>
          <p:cNvPicPr/>
          <p:nvPr/>
        </p:nvPicPr>
        <p:blipFill>
          <a:blip r:embed="rId5"/>
          <a:stretch>
            <a:fillRect/>
          </a:stretch>
        </p:blipFill>
        <p:spPr>
          <a:xfrm>
            <a:off x="8197868" y="2318396"/>
            <a:ext cx="1981200" cy="835660"/>
          </a:xfrm>
          <a:prstGeom prst="rect">
            <a:avLst/>
          </a:prstGeom>
          <a:ln>
            <a:solidFill>
              <a:srgbClr val="00B0F0"/>
            </a:solidFill>
          </a:ln>
        </p:spPr>
      </p:pic>
      <p:sp>
        <p:nvSpPr>
          <p:cNvPr id="12" name="Right Arrow 11"/>
          <p:cNvSpPr/>
          <p:nvPr/>
        </p:nvSpPr>
        <p:spPr>
          <a:xfrm>
            <a:off x="3467820" y="2457680"/>
            <a:ext cx="699999"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7035926" y="2493910"/>
            <a:ext cx="699999"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89351" y="1822348"/>
            <a:ext cx="752065" cy="369332"/>
          </a:xfrm>
          <a:prstGeom prst="rect">
            <a:avLst/>
          </a:prstGeom>
        </p:spPr>
        <p:txBody>
          <a:bodyPr wrap="none">
            <a:spAutoFit/>
          </a:bodyPr>
          <a:lstStyle/>
          <a:p>
            <a:r>
              <a:rPr lang="en-US" smtClean="0">
                <a:latin typeface="Times New Roman" panose="02020603050405020304" pitchFamily="18" charset="0"/>
                <a:ea typeface="Calibri" panose="020F0502020204030204" pitchFamily="34" charset="0"/>
              </a:rPr>
              <a:t>Ta có:</a:t>
            </a:r>
            <a:endParaRPr lang="en-US"/>
          </a:p>
        </p:txBody>
      </p:sp>
      <p:sp>
        <p:nvSpPr>
          <p:cNvPr id="3" name="Rectangle 2"/>
          <p:cNvSpPr/>
          <p:nvPr/>
        </p:nvSpPr>
        <p:spPr>
          <a:xfrm>
            <a:off x="589351" y="3416060"/>
            <a:ext cx="1114408" cy="369332"/>
          </a:xfrm>
          <a:prstGeom prst="rect">
            <a:avLst/>
          </a:prstGeom>
        </p:spPr>
        <p:txBody>
          <a:bodyPr wrap="none">
            <a:spAutoFit/>
          </a:bodyPr>
          <a:lstStyle/>
          <a:p>
            <a:r>
              <a:rPr lang="en-US">
                <a:latin typeface="Times New Roman" panose="02020603050405020304" pitchFamily="18" charset="0"/>
                <a:ea typeface="Calibri" panose="020F0502020204030204" pitchFamily="34" charset="0"/>
              </a:rPr>
              <a:t>Mặt </a:t>
            </a:r>
            <a:r>
              <a:rPr lang="en-US" smtClean="0">
                <a:latin typeface="Times New Roman" panose="02020603050405020304" pitchFamily="18" charset="0"/>
                <a:ea typeface="Calibri" panose="020F0502020204030204" pitchFamily="34" charset="0"/>
              </a:rPr>
              <a:t>khác:</a:t>
            </a:r>
            <a:endParaRPr lang="en-US"/>
          </a:p>
        </p:txBody>
      </p:sp>
      <mc:AlternateContent xmlns:mc="http://schemas.openxmlformats.org/markup-compatibility/2006" xmlns:a14="http://schemas.microsoft.com/office/drawing/2010/main">
        <mc:Choice Requires="a14">
          <p:sp>
            <p:nvSpPr>
              <p:cNvPr id="16" name="Rectangle 15"/>
              <p:cNvSpPr/>
              <p:nvPr/>
            </p:nvSpPr>
            <p:spPr>
              <a:xfrm>
                <a:off x="4368505" y="5551544"/>
                <a:ext cx="2434384" cy="8711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𝛼</m:t>
                      </m:r>
                      <m:r>
                        <a:rPr lang="en-US" i="0">
                          <a:latin typeface="Cambria Math" panose="02040503050406030204" pitchFamily="18" charset="0"/>
                        </a:rPr>
                        <m:t>= </m:t>
                      </m:r>
                      <m:f>
                        <m:fPr>
                          <m:ctrlPr>
                            <a:rPr lang="en-US" i="1">
                              <a:latin typeface="Cambria Math" panose="02040503050406030204" pitchFamily="18" charset="0"/>
                            </a:rPr>
                          </m:ctrlPr>
                        </m:fPr>
                        <m:num>
                          <m:r>
                            <a:rPr lang="en-US" i="0">
                              <a:latin typeface="Cambria Math" panose="02040503050406030204" pitchFamily="18" charset="0"/>
                            </a:rPr>
                            <m:t>1</m:t>
                          </m:r>
                        </m:num>
                        <m:den>
                          <m:r>
                            <a:rPr lang="en-US" i="0">
                              <a:latin typeface="Cambria Math" panose="02040503050406030204" pitchFamily="18" charset="0"/>
                            </a:rPr>
                            <m:t>10</m:t>
                          </m:r>
                        </m:den>
                      </m:f>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=1</m:t>
                          </m:r>
                        </m:sub>
                        <m:sup>
                          <m:r>
                            <a:rPr lang="en-US" i="0">
                              <a:latin typeface="Cambria Math" panose="02040503050406030204" pitchFamily="18" charset="0"/>
                            </a:rPr>
                            <m:t>10</m:t>
                          </m:r>
                        </m:sup>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nary>
                      <m:r>
                        <a:rPr lang="en-US" i="0">
                          <a:latin typeface="Cambria Math" panose="02040503050406030204" pitchFamily="18" charset="0"/>
                        </a:rPr>
                        <m:t>=0.312</m:t>
                      </m:r>
                    </m:oMath>
                  </m:oMathPara>
                </a14:m>
                <a:endParaRPr lang="en-US"/>
              </a:p>
            </p:txBody>
          </p:sp>
        </mc:Choice>
        <mc:Fallback xmlns="">
          <p:sp>
            <p:nvSpPr>
              <p:cNvPr id="16" name="Rectangle 15"/>
              <p:cNvSpPr>
                <a:spLocks noRot="1" noChangeAspect="1" noMove="1" noResize="1" noEditPoints="1" noAdjustHandles="1" noChangeArrowheads="1" noChangeShapeType="1" noTextEdit="1"/>
              </p:cNvSpPr>
              <p:nvPr/>
            </p:nvSpPr>
            <p:spPr>
              <a:xfrm>
                <a:off x="4368505" y="5551544"/>
                <a:ext cx="2434384" cy="871136"/>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607546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5">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86ED4D9A-D6A1-4154-9772-211B34BEBD9F}"/>
              </a:ext>
            </a:extLst>
          </p:cNvPr>
          <p:cNvSpPr>
            <a:spLocks noGrp="1"/>
          </p:cNvSpPr>
          <p:nvPr>
            <p:ph type="title"/>
          </p:nvPr>
        </p:nvSpPr>
        <p:spPr>
          <a:xfrm>
            <a:off x="-1" y="248038"/>
            <a:ext cx="8285872" cy="1159200"/>
          </a:xfrm>
        </p:spPr>
        <p:txBody>
          <a:bodyPr vert="horz" lIns="91440" tIns="45720" rIns="91440" bIns="45720" rtlCol="0" anchor="ctr">
            <a:normAutofit/>
          </a:bodyPr>
          <a:lstStyle/>
          <a:p>
            <a:r>
              <a:rPr lang="en-US" sz="2800" b="1" kern="1200">
                <a:solidFill>
                  <a:srgbClr val="FFFFFF"/>
                </a:solidFill>
                <a:effectLst/>
                <a:latin typeface="Times New Roman" panose="02020603050405020304" pitchFamily="18" charset="0"/>
                <a:cs typeface="Times New Roman" panose="02020603050405020304" pitchFamily="18" charset="0"/>
              </a:rPr>
              <a:t>III. </a:t>
            </a:r>
            <a:r>
              <a:rPr lang="en-US" sz="2800" b="1" kern="1200" err="1">
                <a:solidFill>
                  <a:srgbClr val="FFFFFF"/>
                </a:solidFill>
                <a:effectLst/>
                <a:latin typeface="Times New Roman" panose="02020603050405020304" pitchFamily="18" charset="0"/>
                <a:cs typeface="Times New Roman" panose="02020603050405020304" pitchFamily="18" charset="0"/>
              </a:rPr>
              <a:t>Cách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tính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hồi</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quy</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bình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phương</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tối</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thiểu</a:t>
            </a:r>
            <a:endParaRPr lang="en-US" sz="2800" kern="1200">
              <a:solidFill>
                <a:srgbClr val="FFFFFF"/>
              </a:solidFill>
              <a:latin typeface="Times New Roman" panose="02020603050405020304" pitchFamily="18" charset="0"/>
              <a:cs typeface="Times New Roman" panose="02020603050405020304" pitchFamily="18" charset="0"/>
            </a:endParaRPr>
          </a:p>
        </p:txBody>
      </p:sp>
      <p:sp>
        <p:nvSpPr>
          <p:cNvPr id="4" name="Rectangle 3"/>
          <p:cNvSpPr/>
          <p:nvPr/>
        </p:nvSpPr>
        <p:spPr>
          <a:xfrm>
            <a:off x="541518" y="1833149"/>
            <a:ext cx="3377848" cy="369332"/>
          </a:xfrm>
          <a:prstGeom prst="rect">
            <a:avLst/>
          </a:prstGeom>
        </p:spPr>
        <p:txBody>
          <a:bodyPr wrap="none">
            <a:spAutoFit/>
          </a:bodyPr>
          <a:lstStyle/>
          <a:p>
            <a:r>
              <a:rPr lang="en-US" b="1">
                <a:latin typeface="Times New Roman" panose="02020603050405020304" pitchFamily="18" charset="0"/>
                <a:ea typeface="Calibri" panose="020F0502020204030204" pitchFamily="34" charset="0"/>
              </a:rPr>
              <a:t>Xấp xỉ bằng một hàm tuyến tính</a:t>
            </a:r>
            <a:endParaRPr lang="en-US" b="1"/>
          </a:p>
        </p:txBody>
      </p:sp>
      <p:sp>
        <p:nvSpPr>
          <p:cNvPr id="5" name="Rectangle 4"/>
          <p:cNvSpPr/>
          <p:nvPr/>
        </p:nvSpPr>
        <p:spPr>
          <a:xfrm>
            <a:off x="541518" y="2256466"/>
            <a:ext cx="5238180" cy="507831"/>
          </a:xfrm>
          <a:prstGeom prst="rect">
            <a:avLst/>
          </a:prstGeom>
        </p:spPr>
        <p:txBody>
          <a:bodyPr wrap="square">
            <a:spAutoFit/>
          </a:bodyPr>
          <a:lstStyle/>
          <a:p>
            <a:pPr>
              <a:lnSpc>
                <a:spcPct val="150000"/>
              </a:lnSpc>
              <a:spcAft>
                <a:spcPts val="800"/>
              </a:spcAft>
            </a:pPr>
            <a:r>
              <a:rPr lang="en-US">
                <a:latin typeface="Times New Roman" panose="02020603050405020304" pitchFamily="18" charset="0"/>
                <a:ea typeface="Calibri" panose="020F0502020204030204" pitchFamily="34" charset="0"/>
              </a:rPr>
              <a:t>Chúng ta muốn xác định hai hằng số </a:t>
            </a:r>
            <a:r>
              <a:rPr lang="en-US">
                <a:latin typeface="Times New Roman" panose="02020603050405020304" pitchFamily="18" charset="0"/>
                <a:ea typeface="Calibri" panose="020F0502020204030204" pitchFamily="34" charset="0"/>
                <a:sym typeface="Symbol" panose="05050102010706020507" pitchFamily="18" charset="2"/>
              </a:rPr>
              <a:t></a:t>
            </a:r>
            <a:r>
              <a:rPr lang="en-US">
                <a:latin typeface="Times New Roman" panose="02020603050405020304" pitchFamily="18" charset="0"/>
                <a:ea typeface="Calibri" panose="020F0502020204030204" pitchFamily="34" charset="0"/>
              </a:rPr>
              <a:t> và </a:t>
            </a:r>
            <a:r>
              <a:rPr lang="en-US">
                <a:latin typeface="Times New Roman" panose="02020603050405020304" pitchFamily="18" charset="0"/>
                <a:ea typeface="Calibri" panose="020F0502020204030204" pitchFamily="34" charset="0"/>
                <a:sym typeface="Symbol" panose="05050102010706020507" pitchFamily="18" charset="2"/>
              </a:rPr>
              <a:t></a:t>
            </a:r>
            <a:r>
              <a:rPr lang="en-US">
                <a:latin typeface="Times New Roman" panose="02020603050405020304" pitchFamily="18" charset="0"/>
                <a:ea typeface="Calibri" panose="020F0502020204030204" pitchFamily="34" charset="0"/>
              </a:rPr>
              <a:t> sao </a:t>
            </a:r>
            <a:r>
              <a:rPr lang="en-US" smtClean="0">
                <a:latin typeface="Times New Roman" panose="02020603050405020304" pitchFamily="18" charset="0"/>
                <a:ea typeface="Calibri" panose="020F0502020204030204" pitchFamily="34" charset="0"/>
              </a:rPr>
              <a:t>cho</a:t>
            </a:r>
            <a:endParaRPr lang="en-US">
              <a:latin typeface="Times New Roman" panose="02020603050405020304" pitchFamily="18" charset="0"/>
              <a:ea typeface="Calibri" panose="020F0502020204030204" pitchFamily="34" charset="0"/>
            </a:endParaRPr>
          </a:p>
        </p:txBody>
      </p:sp>
      <p:pic>
        <p:nvPicPr>
          <p:cNvPr id="12" name="Picture 11"/>
          <p:cNvPicPr/>
          <p:nvPr/>
        </p:nvPicPr>
        <p:blipFill>
          <a:blip r:embed="rId2"/>
          <a:stretch>
            <a:fillRect/>
          </a:stretch>
        </p:blipFill>
        <p:spPr>
          <a:xfrm>
            <a:off x="3834585" y="3669149"/>
            <a:ext cx="3246120" cy="763270"/>
          </a:xfrm>
          <a:prstGeom prst="rect">
            <a:avLst/>
          </a:prstGeom>
          <a:ln>
            <a:solidFill>
              <a:srgbClr val="00B0F0"/>
            </a:solidFill>
          </a:ln>
        </p:spPr>
      </p:pic>
      <p:sp>
        <p:nvSpPr>
          <p:cNvPr id="6" name="Rectangle 5"/>
          <p:cNvSpPr/>
          <p:nvPr/>
        </p:nvSpPr>
        <p:spPr>
          <a:xfrm>
            <a:off x="4664255" y="2859415"/>
            <a:ext cx="1345240" cy="507831"/>
          </a:xfrm>
          <a:prstGeom prst="rect">
            <a:avLst/>
          </a:prstGeom>
        </p:spPr>
        <p:txBody>
          <a:bodyPr wrap="none">
            <a:spAutoFit/>
          </a:bodyPr>
          <a:lstStyle/>
          <a:p>
            <a:pPr>
              <a:lnSpc>
                <a:spcPct val="150000"/>
              </a:lnSpc>
              <a:spcAft>
                <a:spcPts val="800"/>
              </a:spcAft>
            </a:pPr>
            <a:r>
              <a:rPr lang="en-US" i="1">
                <a:latin typeface="Times New Roman" panose="02020603050405020304" pitchFamily="18" charset="0"/>
                <a:ea typeface="Calibri" panose="020F0502020204030204" pitchFamily="34" charset="0"/>
              </a:rPr>
              <a:t>p</a:t>
            </a:r>
            <a:r>
              <a:rPr lang="en-US">
                <a:latin typeface="Times New Roman" panose="02020603050405020304" pitchFamily="18" charset="0"/>
                <a:ea typeface="Calibri" panose="020F0502020204030204" pitchFamily="34" charset="0"/>
              </a:rPr>
              <a:t>(t) = </a:t>
            </a:r>
            <a:r>
              <a:rPr lang="en-US">
                <a:latin typeface="Times New Roman" panose="02020603050405020304" pitchFamily="18" charset="0"/>
                <a:ea typeface="Calibri" panose="020F0502020204030204" pitchFamily="34" charset="0"/>
                <a:sym typeface="Symbol" panose="05050102010706020507" pitchFamily="18" charset="2"/>
              </a:rPr>
              <a:t></a:t>
            </a:r>
            <a:r>
              <a:rPr lang="en-US">
                <a:latin typeface="Times New Roman" panose="02020603050405020304" pitchFamily="18" charset="0"/>
                <a:ea typeface="Calibri" panose="020F0502020204030204" pitchFamily="34" charset="0"/>
              </a:rPr>
              <a:t> + </a:t>
            </a:r>
            <a:r>
              <a:rPr lang="en-US">
                <a:latin typeface="Times New Roman" panose="02020603050405020304" pitchFamily="18" charset="0"/>
                <a:ea typeface="Calibri" panose="020F0502020204030204" pitchFamily="34" charset="0"/>
                <a:sym typeface="Symbol" panose="05050102010706020507" pitchFamily="18" charset="2"/>
              </a:rPr>
              <a:t></a:t>
            </a:r>
            <a:r>
              <a:rPr lang="en-US">
                <a:latin typeface="Times New Roman" panose="02020603050405020304" pitchFamily="18" charset="0"/>
                <a:ea typeface="Calibri" panose="020F0502020204030204" pitchFamily="34" charset="0"/>
              </a:rPr>
              <a:t>t</a:t>
            </a:r>
          </a:p>
        </p:txBody>
      </p:sp>
      <p:sp>
        <p:nvSpPr>
          <p:cNvPr id="8" name="Rectangle 7"/>
          <p:cNvSpPr/>
          <p:nvPr/>
        </p:nvSpPr>
        <p:spPr>
          <a:xfrm>
            <a:off x="567258" y="4734322"/>
            <a:ext cx="9780773" cy="507831"/>
          </a:xfrm>
          <a:prstGeom prst="rect">
            <a:avLst/>
          </a:prstGeom>
        </p:spPr>
        <p:txBody>
          <a:bodyPr wrap="square">
            <a:spAutoFit/>
          </a:bodyPr>
          <a:lstStyle/>
          <a:p>
            <a:pPr>
              <a:lnSpc>
                <a:spcPct val="150000"/>
              </a:lnSpc>
              <a:spcAft>
                <a:spcPts val="800"/>
              </a:spcAft>
            </a:pPr>
            <a:r>
              <a:rPr lang="en-US">
                <a:latin typeface="Times New Roman" panose="02020603050405020304" pitchFamily="18" charset="0"/>
                <a:ea typeface="Calibri" panose="020F0502020204030204" pitchFamily="34" charset="0"/>
              </a:rPr>
              <a:t>Để tối thiểu hóa giá trị của hàm F đối với hai tham số với </a:t>
            </a:r>
            <a:r>
              <a:rPr lang="en-US">
                <a:latin typeface="Times New Roman" panose="02020603050405020304" pitchFamily="18" charset="0"/>
                <a:ea typeface="Calibri" panose="020F0502020204030204" pitchFamily="34" charset="0"/>
                <a:sym typeface="Symbol" panose="05050102010706020507" pitchFamily="18" charset="2"/>
              </a:rPr>
              <a:t></a:t>
            </a:r>
            <a:r>
              <a:rPr lang="en-US">
                <a:latin typeface="Times New Roman" panose="02020603050405020304" pitchFamily="18" charset="0"/>
                <a:ea typeface="Calibri" panose="020F0502020204030204" pitchFamily="34" charset="0"/>
              </a:rPr>
              <a:t> và </a:t>
            </a:r>
            <a:r>
              <a:rPr lang="en-US">
                <a:latin typeface="Times New Roman" panose="02020603050405020304" pitchFamily="18" charset="0"/>
                <a:ea typeface="Calibri" panose="020F0502020204030204" pitchFamily="34" charset="0"/>
                <a:sym typeface="Symbol" panose="05050102010706020507" pitchFamily="18" charset="2"/>
              </a:rPr>
              <a:t></a:t>
            </a:r>
            <a:r>
              <a:rPr lang="en-US">
                <a:latin typeface="Times New Roman" panose="02020603050405020304" pitchFamily="18" charset="0"/>
                <a:ea typeface="Calibri" panose="020F0502020204030204" pitchFamily="34" charset="0"/>
              </a:rPr>
              <a:t>, chúng ta có thể giải phương trình sau:</a:t>
            </a:r>
          </a:p>
        </p:txBody>
      </p:sp>
      <p:pic>
        <p:nvPicPr>
          <p:cNvPr id="15" name="Picture 14"/>
          <p:cNvPicPr/>
          <p:nvPr/>
        </p:nvPicPr>
        <p:blipFill>
          <a:blip r:embed="rId3"/>
          <a:stretch>
            <a:fillRect/>
          </a:stretch>
        </p:blipFill>
        <p:spPr>
          <a:xfrm>
            <a:off x="4391707" y="5460439"/>
            <a:ext cx="2407920" cy="859155"/>
          </a:xfrm>
          <a:prstGeom prst="rect">
            <a:avLst/>
          </a:prstGeom>
          <a:ln>
            <a:solidFill>
              <a:srgbClr val="00B0F0"/>
            </a:solidFill>
          </a:ln>
        </p:spPr>
      </p:pic>
    </p:spTree>
    <p:extLst>
      <p:ext uri="{BB962C8B-B14F-4D97-AF65-F5344CB8AC3E}">
        <p14:creationId xmlns:p14="http://schemas.microsoft.com/office/powerpoint/2010/main" val="36614302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5">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86ED4D9A-D6A1-4154-9772-211B34BEBD9F}"/>
              </a:ext>
            </a:extLst>
          </p:cNvPr>
          <p:cNvSpPr>
            <a:spLocks noGrp="1"/>
          </p:cNvSpPr>
          <p:nvPr>
            <p:ph type="title"/>
          </p:nvPr>
        </p:nvSpPr>
        <p:spPr>
          <a:xfrm>
            <a:off x="-1" y="248038"/>
            <a:ext cx="8285872" cy="1159200"/>
          </a:xfrm>
        </p:spPr>
        <p:txBody>
          <a:bodyPr vert="horz" lIns="91440" tIns="45720" rIns="91440" bIns="45720" rtlCol="0" anchor="ctr">
            <a:normAutofit/>
          </a:bodyPr>
          <a:lstStyle/>
          <a:p>
            <a:r>
              <a:rPr lang="en-US" sz="2800" b="1" kern="1200">
                <a:solidFill>
                  <a:srgbClr val="FFFFFF"/>
                </a:solidFill>
                <a:effectLst/>
                <a:latin typeface="Times New Roman" panose="02020603050405020304" pitchFamily="18" charset="0"/>
                <a:cs typeface="Times New Roman" panose="02020603050405020304" pitchFamily="18" charset="0"/>
              </a:rPr>
              <a:t>III. </a:t>
            </a:r>
            <a:r>
              <a:rPr lang="en-US" sz="2800" b="1" kern="1200" err="1">
                <a:solidFill>
                  <a:srgbClr val="FFFFFF"/>
                </a:solidFill>
                <a:effectLst/>
                <a:latin typeface="Times New Roman" panose="02020603050405020304" pitchFamily="18" charset="0"/>
                <a:cs typeface="Times New Roman" panose="02020603050405020304" pitchFamily="18" charset="0"/>
              </a:rPr>
              <a:t>Cách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tính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hồi</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quy</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bình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phương</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tối</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thiểu</a:t>
            </a:r>
            <a:endParaRPr lang="en-US" sz="2800" kern="1200">
              <a:solidFill>
                <a:srgbClr val="FFFFFF"/>
              </a:solidFill>
              <a:latin typeface="Times New Roman" panose="02020603050405020304" pitchFamily="18" charset="0"/>
              <a:cs typeface="Times New Roman" panose="02020603050405020304" pitchFamily="18" charset="0"/>
            </a:endParaRPr>
          </a:p>
        </p:txBody>
      </p:sp>
      <p:pic>
        <p:nvPicPr>
          <p:cNvPr id="7" name="Picture 6"/>
          <p:cNvPicPr/>
          <p:nvPr/>
        </p:nvPicPr>
        <p:blipFill>
          <a:blip r:embed="rId2"/>
          <a:stretch>
            <a:fillRect/>
          </a:stretch>
        </p:blipFill>
        <p:spPr>
          <a:xfrm>
            <a:off x="3995417" y="2021095"/>
            <a:ext cx="2895600" cy="772795"/>
          </a:xfrm>
          <a:prstGeom prst="rect">
            <a:avLst/>
          </a:prstGeom>
          <a:ln>
            <a:solidFill>
              <a:srgbClr val="00B0F0"/>
            </a:solidFill>
          </a:ln>
        </p:spPr>
      </p:pic>
      <p:sp>
        <p:nvSpPr>
          <p:cNvPr id="9" name="Rectangle 8"/>
          <p:cNvSpPr/>
          <p:nvPr/>
        </p:nvSpPr>
        <p:spPr>
          <a:xfrm>
            <a:off x="649736" y="1710154"/>
            <a:ext cx="752065" cy="369332"/>
          </a:xfrm>
          <a:prstGeom prst="rect">
            <a:avLst/>
          </a:prstGeom>
        </p:spPr>
        <p:txBody>
          <a:bodyPr wrap="none">
            <a:spAutoFit/>
          </a:bodyPr>
          <a:lstStyle/>
          <a:p>
            <a:r>
              <a:rPr lang="en-US" smtClean="0">
                <a:latin typeface="Times New Roman" panose="02020603050405020304" pitchFamily="18" charset="0"/>
                <a:ea typeface="Calibri" panose="020F0502020204030204" pitchFamily="34" charset="0"/>
              </a:rPr>
              <a:t>Ta có:</a:t>
            </a:r>
            <a:endParaRPr lang="en-US"/>
          </a:p>
        </p:txBody>
      </p:sp>
      <p:pic>
        <p:nvPicPr>
          <p:cNvPr id="10" name="Picture 9"/>
          <p:cNvPicPr/>
          <p:nvPr/>
        </p:nvPicPr>
        <p:blipFill>
          <a:blip r:embed="rId3"/>
          <a:stretch>
            <a:fillRect/>
          </a:stretch>
        </p:blipFill>
        <p:spPr>
          <a:xfrm>
            <a:off x="3995417" y="3230540"/>
            <a:ext cx="2895600" cy="898525"/>
          </a:xfrm>
          <a:prstGeom prst="rect">
            <a:avLst/>
          </a:prstGeom>
          <a:ln>
            <a:solidFill>
              <a:srgbClr val="00B0F0"/>
            </a:solidFill>
          </a:ln>
        </p:spPr>
      </p:pic>
      <mc:AlternateContent xmlns:mc="http://schemas.openxmlformats.org/markup-compatibility/2006" xmlns:a14="http://schemas.microsoft.com/office/drawing/2010/main">
        <mc:Choice Requires="a14">
          <p:sp>
            <p:nvSpPr>
              <p:cNvPr id="3" name="Rectangle 2"/>
              <p:cNvSpPr/>
              <p:nvPr/>
            </p:nvSpPr>
            <p:spPr>
              <a:xfrm>
                <a:off x="1902372" y="3381754"/>
                <a:ext cx="960904" cy="635367"/>
              </a:xfrm>
              <a:prstGeom prst="rect">
                <a:avLst/>
              </a:prstGeom>
            </p:spPr>
            <p:txBody>
              <a:bodyPr wrap="none">
                <a:spAutoFit/>
              </a:bodyPr>
              <a:lstStyle/>
              <a:p>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𝐹</m:t>
                        </m:r>
                      </m:num>
                      <m:den>
                        <m:r>
                          <a:rPr lang="en-US" sz="2400" i="1">
                            <a:latin typeface="Cambria Math" panose="02040503050406030204" pitchFamily="18" charset="0"/>
                            <a:ea typeface="Calibri" panose="020F0502020204030204" pitchFamily="34" charset="0"/>
                            <a:cs typeface="Times New Roman" panose="02020603050405020304" pitchFamily="18" charset="0"/>
                          </a:rPr>
                          <m:t>𝜕𝛼</m:t>
                        </m:r>
                      </m:den>
                    </m:f>
                  </m:oMath>
                </a14:m>
                <a:r>
                  <a:rPr lang="en-US" sz="2400">
                    <a:latin typeface="Times New Roman" panose="02020603050405020304" pitchFamily="18" charset="0"/>
                    <a:ea typeface="Times New Roman" panose="02020603050405020304" pitchFamily="18" charset="0"/>
                  </a:rPr>
                  <a:t> = 0</a:t>
                </a:r>
                <a:endParaRPr lang="en-US" sz="2400"/>
              </a:p>
            </p:txBody>
          </p:sp>
        </mc:Choice>
        <mc:Fallback xmlns="">
          <p:sp>
            <p:nvSpPr>
              <p:cNvPr id="3" name="Rectangle 2"/>
              <p:cNvSpPr>
                <a:spLocks noRot="1" noChangeAspect="1" noMove="1" noResize="1" noEditPoints="1" noAdjustHandles="1" noChangeArrowheads="1" noChangeShapeType="1" noTextEdit="1"/>
              </p:cNvSpPr>
              <p:nvPr/>
            </p:nvSpPr>
            <p:spPr>
              <a:xfrm>
                <a:off x="1902372" y="3381754"/>
                <a:ext cx="960904" cy="635367"/>
              </a:xfrm>
              <a:prstGeom prst="rect">
                <a:avLst/>
              </a:prstGeom>
              <a:blipFill>
                <a:blip r:embed="rId4"/>
                <a:stretch>
                  <a:fillRect r="-8861" b="-8654"/>
                </a:stretch>
              </a:blipFill>
            </p:spPr>
            <p:txBody>
              <a:bodyPr/>
              <a:lstStyle/>
              <a:p>
                <a:r>
                  <a:rPr lang="en-US">
                    <a:noFill/>
                  </a:rPr>
                  <a:t> </a:t>
                </a:r>
              </a:p>
            </p:txBody>
          </p:sp>
        </mc:Fallback>
      </mc:AlternateContent>
      <p:sp>
        <p:nvSpPr>
          <p:cNvPr id="4" name="Right Arrow 3"/>
          <p:cNvSpPr/>
          <p:nvPr/>
        </p:nvSpPr>
        <p:spPr>
          <a:xfrm>
            <a:off x="3045124" y="3437486"/>
            <a:ext cx="586597"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p:nvPr/>
        </p:nvPicPr>
        <p:blipFill>
          <a:blip r:embed="rId5"/>
          <a:stretch>
            <a:fillRect/>
          </a:stretch>
        </p:blipFill>
        <p:spPr>
          <a:xfrm>
            <a:off x="1543912" y="4740662"/>
            <a:ext cx="3589020" cy="730250"/>
          </a:xfrm>
          <a:prstGeom prst="rect">
            <a:avLst/>
          </a:prstGeom>
          <a:ln>
            <a:solidFill>
              <a:srgbClr val="00B0F0"/>
            </a:solidFill>
          </a:ln>
        </p:spPr>
      </p:pic>
      <p:pic>
        <p:nvPicPr>
          <p:cNvPr id="15" name="Picture 14"/>
          <p:cNvPicPr/>
          <p:nvPr/>
        </p:nvPicPr>
        <p:blipFill>
          <a:blip r:embed="rId6"/>
          <a:stretch>
            <a:fillRect/>
          </a:stretch>
        </p:blipFill>
        <p:spPr>
          <a:xfrm>
            <a:off x="5752221" y="4699387"/>
            <a:ext cx="5067300" cy="771525"/>
          </a:xfrm>
          <a:prstGeom prst="rect">
            <a:avLst/>
          </a:prstGeom>
          <a:ln>
            <a:solidFill>
              <a:srgbClr val="00B0F0"/>
            </a:solidFill>
          </a:ln>
        </p:spPr>
      </p:pic>
      <p:pic>
        <p:nvPicPr>
          <p:cNvPr id="16" name="Picture 15"/>
          <p:cNvPicPr/>
          <p:nvPr/>
        </p:nvPicPr>
        <p:blipFill>
          <a:blip r:embed="rId7"/>
          <a:stretch>
            <a:fillRect/>
          </a:stretch>
        </p:blipFill>
        <p:spPr>
          <a:xfrm>
            <a:off x="4089579" y="5813453"/>
            <a:ext cx="2518410" cy="381000"/>
          </a:xfrm>
          <a:prstGeom prst="rect">
            <a:avLst/>
          </a:prstGeom>
          <a:ln>
            <a:solidFill>
              <a:srgbClr val="00B0F0"/>
            </a:solidFill>
          </a:ln>
        </p:spPr>
      </p:pic>
      <p:sp>
        <p:nvSpPr>
          <p:cNvPr id="5" name="Rectangle 4"/>
          <p:cNvSpPr/>
          <p:nvPr/>
        </p:nvSpPr>
        <p:spPr>
          <a:xfrm>
            <a:off x="6740283" y="5813453"/>
            <a:ext cx="453970" cy="369332"/>
          </a:xfrm>
          <a:prstGeom prst="rect">
            <a:avLst/>
          </a:prstGeom>
        </p:spPr>
        <p:txBody>
          <a:bodyPr wrap="none">
            <a:spAutoFit/>
          </a:bodyPr>
          <a:lstStyle/>
          <a:p>
            <a:r>
              <a:rPr lang="en-US">
                <a:latin typeface="Times New Roman" panose="02020603050405020304" pitchFamily="18" charset="0"/>
                <a:ea typeface="Calibri" panose="020F0502020204030204" pitchFamily="34" charset="0"/>
              </a:rPr>
              <a:t>(*)</a:t>
            </a:r>
            <a:endParaRPr lang="en-US"/>
          </a:p>
        </p:txBody>
      </p:sp>
    </p:spTree>
    <p:extLst>
      <p:ext uri="{BB962C8B-B14F-4D97-AF65-F5344CB8AC3E}">
        <p14:creationId xmlns:p14="http://schemas.microsoft.com/office/powerpoint/2010/main" val="966707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FEF9A-CEDC-49E8-9726-6D741155325A}"/>
              </a:ext>
            </a:extLst>
          </p:cNvPr>
          <p:cNvSpPr>
            <a:spLocks noGrp="1"/>
          </p:cNvSpPr>
          <p:nvPr>
            <p:ph type="title"/>
          </p:nvPr>
        </p:nvSpPr>
        <p:spPr>
          <a:xfrm>
            <a:off x="1509346" y="477666"/>
            <a:ext cx="9173308" cy="661817"/>
          </a:xfrm>
        </p:spPr>
        <p:txBody>
          <a:bodyPr>
            <a:normAutofit fontScale="90000"/>
          </a:bodyPr>
          <a:lstStyle/>
          <a:p>
            <a:pPr algn="ctr"/>
            <a:r>
              <a:rPr lang="en-US" dirty="0">
                <a:solidFill>
                  <a:srgbClr val="002060"/>
                </a:solidFill>
                <a:latin typeface="Times New Roman" panose="02020603050405020304" pitchFamily="18" charset="0"/>
                <a:cs typeface="Times New Roman" panose="02020603050405020304" pitchFamily="18" charset="0"/>
              </a:rPr>
              <a:t>NỘI DUNG TRÌNH BÀY</a:t>
            </a:r>
          </a:p>
        </p:txBody>
      </p:sp>
      <p:graphicFrame>
        <p:nvGraphicFramePr>
          <p:cNvPr id="4" name="Content Placeholder 3">
            <a:extLst>
              <a:ext uri="{FF2B5EF4-FFF2-40B4-BE49-F238E27FC236}">
                <a16:creationId xmlns:a16="http://schemas.microsoft.com/office/drawing/2014/main" id="{3AA520F2-6A24-4D2B-9280-D302CE97F5DE}"/>
              </a:ext>
            </a:extLst>
          </p:cNvPr>
          <p:cNvGraphicFramePr>
            <a:graphicFrameLocks noGrp="1"/>
          </p:cNvGraphicFramePr>
          <p:nvPr>
            <p:ph idx="1"/>
            <p:extLst>
              <p:ext uri="{D42A27DB-BD31-4B8C-83A1-F6EECF244321}">
                <p14:modId xmlns:p14="http://schemas.microsoft.com/office/powerpoint/2010/main" val="4006977547"/>
              </p:ext>
            </p:extLst>
          </p:nvPr>
        </p:nvGraphicFramePr>
        <p:xfrm>
          <a:off x="672318" y="1420837"/>
          <a:ext cx="10847363" cy="49594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76881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5">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86ED4D9A-D6A1-4154-9772-211B34BEBD9F}"/>
              </a:ext>
            </a:extLst>
          </p:cNvPr>
          <p:cNvSpPr>
            <a:spLocks noGrp="1"/>
          </p:cNvSpPr>
          <p:nvPr>
            <p:ph type="title"/>
          </p:nvPr>
        </p:nvSpPr>
        <p:spPr>
          <a:xfrm>
            <a:off x="-1" y="248038"/>
            <a:ext cx="8285872" cy="1159200"/>
          </a:xfrm>
        </p:spPr>
        <p:txBody>
          <a:bodyPr vert="horz" lIns="91440" tIns="45720" rIns="91440" bIns="45720" rtlCol="0" anchor="ctr">
            <a:normAutofit/>
          </a:bodyPr>
          <a:lstStyle/>
          <a:p>
            <a:r>
              <a:rPr lang="en-US" sz="2800" b="1" kern="1200">
                <a:solidFill>
                  <a:srgbClr val="FFFFFF"/>
                </a:solidFill>
                <a:effectLst/>
                <a:latin typeface="Times New Roman" panose="02020603050405020304" pitchFamily="18" charset="0"/>
                <a:cs typeface="Times New Roman" panose="02020603050405020304" pitchFamily="18" charset="0"/>
              </a:rPr>
              <a:t>III. </a:t>
            </a:r>
            <a:r>
              <a:rPr lang="en-US" sz="2800" b="1" kern="1200" err="1">
                <a:solidFill>
                  <a:srgbClr val="FFFFFF"/>
                </a:solidFill>
                <a:effectLst/>
                <a:latin typeface="Times New Roman" panose="02020603050405020304" pitchFamily="18" charset="0"/>
                <a:cs typeface="Times New Roman" panose="02020603050405020304" pitchFamily="18" charset="0"/>
              </a:rPr>
              <a:t>Cách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tính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hồi</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quy</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bình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phương</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tối</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thiểu</a:t>
            </a:r>
            <a:endParaRPr lang="en-US" sz="2800" kern="1200">
              <a:solidFill>
                <a:srgbClr val="FFFFFF"/>
              </a:solidFill>
              <a:latin typeface="Times New Roman" panose="02020603050405020304" pitchFamily="18" charset="0"/>
              <a:cs typeface="Times New Roman" panose="02020603050405020304" pitchFamily="18" charset="0"/>
            </a:endParaRPr>
          </a:p>
        </p:txBody>
      </p:sp>
      <p:sp>
        <p:nvSpPr>
          <p:cNvPr id="9" name="Rectangle 8"/>
          <p:cNvSpPr/>
          <p:nvPr/>
        </p:nvSpPr>
        <p:spPr>
          <a:xfrm>
            <a:off x="649736" y="1710154"/>
            <a:ext cx="752065"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imes New Roman" panose="02020603050405020304" pitchFamily="18" charset="0"/>
                <a:ea typeface="Calibri" panose="020F0502020204030204" pitchFamily="34" charset="0"/>
                <a:cs typeface="+mn-cs"/>
              </a:rPr>
              <a:t>Ta có:</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3" name="Rectangle 2"/>
              <p:cNvSpPr/>
              <p:nvPr/>
            </p:nvSpPr>
            <p:spPr>
              <a:xfrm>
                <a:off x="1654737" y="3368243"/>
                <a:ext cx="973343" cy="700833"/>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f>
                      <m:f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𝐹</m:t>
                        </m:r>
                      </m:num>
                      <m:den>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sym typeface="Symbol" panose="05050102010706020507" pitchFamily="18" charset="2"/>
                          </a:rPr>
                          <m:t></m:t>
                        </m:r>
                      </m:den>
                    </m:f>
                  </m:oMath>
                </a14:m>
                <a:r>
                  <a:rPr kumimoji="0" lang="en-US" sz="24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rPr>
                  <a:t> = 0</a:t>
                </a: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mc:Choice>
        <mc:Fallback xmlns="">
          <p:sp>
            <p:nvSpPr>
              <p:cNvPr id="3" name="Rectangle 2"/>
              <p:cNvSpPr>
                <a:spLocks noRot="1" noChangeAspect="1" noMove="1" noResize="1" noEditPoints="1" noAdjustHandles="1" noChangeArrowheads="1" noChangeShapeType="1" noTextEdit="1"/>
              </p:cNvSpPr>
              <p:nvPr/>
            </p:nvSpPr>
            <p:spPr>
              <a:xfrm>
                <a:off x="1654737" y="3368243"/>
                <a:ext cx="973343" cy="700833"/>
              </a:xfrm>
              <a:prstGeom prst="rect">
                <a:avLst/>
              </a:prstGeom>
              <a:blipFill>
                <a:blip r:embed="rId2"/>
                <a:stretch>
                  <a:fillRect r="-8750"/>
                </a:stretch>
              </a:blipFill>
            </p:spPr>
            <p:txBody>
              <a:bodyPr/>
              <a:lstStyle/>
              <a:p>
                <a:r>
                  <a:rPr lang="en-US">
                    <a:noFill/>
                  </a:rPr>
                  <a:t> </a:t>
                </a:r>
              </a:p>
            </p:txBody>
          </p:sp>
        </mc:Fallback>
      </mc:AlternateContent>
      <p:sp>
        <p:nvSpPr>
          <p:cNvPr id="4" name="Right Arrow 3"/>
          <p:cNvSpPr/>
          <p:nvPr/>
        </p:nvSpPr>
        <p:spPr>
          <a:xfrm>
            <a:off x="2797489" y="3423975"/>
            <a:ext cx="586597"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p:cNvSpPr/>
          <p:nvPr/>
        </p:nvSpPr>
        <p:spPr>
          <a:xfrm>
            <a:off x="7272880" y="5901629"/>
            <a:ext cx="56938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imes New Roman" panose="02020603050405020304" pitchFamily="18" charset="0"/>
                <a:ea typeface="Calibri" panose="020F0502020204030204" pitchFamily="34" charset="0"/>
                <a:cs typeface="+mn-cs"/>
              </a:rPr>
              <a:t>(**)</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7" name="Picture 16"/>
          <p:cNvPicPr/>
          <p:nvPr/>
        </p:nvPicPr>
        <p:blipFill>
          <a:blip r:embed="rId3"/>
          <a:stretch>
            <a:fillRect/>
          </a:stretch>
        </p:blipFill>
        <p:spPr>
          <a:xfrm>
            <a:off x="4064428" y="2059754"/>
            <a:ext cx="3086100" cy="760095"/>
          </a:xfrm>
          <a:prstGeom prst="rect">
            <a:avLst/>
          </a:prstGeom>
          <a:ln>
            <a:solidFill>
              <a:srgbClr val="00B0F0"/>
            </a:solidFill>
          </a:ln>
        </p:spPr>
      </p:pic>
      <p:pic>
        <p:nvPicPr>
          <p:cNvPr id="18" name="Picture 17"/>
          <p:cNvPicPr/>
          <p:nvPr/>
        </p:nvPicPr>
        <p:blipFill>
          <a:blip r:embed="rId4"/>
          <a:stretch>
            <a:fillRect/>
          </a:stretch>
        </p:blipFill>
        <p:spPr>
          <a:xfrm>
            <a:off x="3846634" y="3310069"/>
            <a:ext cx="3710940" cy="905510"/>
          </a:xfrm>
          <a:prstGeom prst="rect">
            <a:avLst/>
          </a:prstGeom>
          <a:ln>
            <a:solidFill>
              <a:srgbClr val="00B0F0"/>
            </a:solidFill>
          </a:ln>
        </p:spPr>
      </p:pic>
      <p:pic>
        <p:nvPicPr>
          <p:cNvPr id="19" name="Picture 18"/>
          <p:cNvPicPr/>
          <p:nvPr/>
        </p:nvPicPr>
        <p:blipFill>
          <a:blip r:embed="rId5"/>
          <a:stretch>
            <a:fillRect/>
          </a:stretch>
        </p:blipFill>
        <p:spPr>
          <a:xfrm>
            <a:off x="1025768" y="4787610"/>
            <a:ext cx="4130040" cy="706755"/>
          </a:xfrm>
          <a:prstGeom prst="rect">
            <a:avLst/>
          </a:prstGeom>
          <a:ln>
            <a:solidFill>
              <a:srgbClr val="00B0F0"/>
            </a:solidFill>
          </a:ln>
        </p:spPr>
      </p:pic>
      <p:pic>
        <p:nvPicPr>
          <p:cNvPr id="20" name="Picture 19"/>
          <p:cNvPicPr/>
          <p:nvPr/>
        </p:nvPicPr>
        <p:blipFill>
          <a:blip r:embed="rId6"/>
          <a:stretch>
            <a:fillRect/>
          </a:stretch>
        </p:blipFill>
        <p:spPr>
          <a:xfrm>
            <a:off x="5702104" y="4787610"/>
            <a:ext cx="5943600" cy="683895"/>
          </a:xfrm>
          <a:prstGeom prst="rect">
            <a:avLst/>
          </a:prstGeom>
          <a:ln>
            <a:solidFill>
              <a:srgbClr val="00B0F0"/>
            </a:solidFill>
          </a:ln>
        </p:spPr>
      </p:pic>
      <p:pic>
        <p:nvPicPr>
          <p:cNvPr id="21" name="Picture 20"/>
          <p:cNvPicPr/>
          <p:nvPr/>
        </p:nvPicPr>
        <p:blipFill>
          <a:blip r:embed="rId7"/>
          <a:stretch>
            <a:fillRect/>
          </a:stretch>
        </p:blipFill>
        <p:spPr>
          <a:xfrm>
            <a:off x="4028818" y="5872935"/>
            <a:ext cx="3060065" cy="426720"/>
          </a:xfrm>
          <a:prstGeom prst="rect">
            <a:avLst/>
          </a:prstGeom>
          <a:ln>
            <a:solidFill>
              <a:srgbClr val="00B0F0"/>
            </a:solidFill>
          </a:ln>
        </p:spPr>
      </p:pic>
    </p:spTree>
    <p:extLst>
      <p:ext uri="{BB962C8B-B14F-4D97-AF65-F5344CB8AC3E}">
        <p14:creationId xmlns:p14="http://schemas.microsoft.com/office/powerpoint/2010/main" val="23350132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5">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86ED4D9A-D6A1-4154-9772-211B34BEBD9F}"/>
              </a:ext>
            </a:extLst>
          </p:cNvPr>
          <p:cNvSpPr>
            <a:spLocks noGrp="1"/>
          </p:cNvSpPr>
          <p:nvPr>
            <p:ph type="title"/>
          </p:nvPr>
        </p:nvSpPr>
        <p:spPr>
          <a:xfrm>
            <a:off x="-1" y="248038"/>
            <a:ext cx="8285872" cy="1159200"/>
          </a:xfrm>
        </p:spPr>
        <p:txBody>
          <a:bodyPr vert="horz" lIns="91440" tIns="45720" rIns="91440" bIns="45720" rtlCol="0" anchor="ctr">
            <a:normAutofit/>
          </a:bodyPr>
          <a:lstStyle/>
          <a:p>
            <a:r>
              <a:rPr lang="en-US" sz="2800" b="1" kern="1200">
                <a:solidFill>
                  <a:srgbClr val="FFFFFF"/>
                </a:solidFill>
                <a:effectLst/>
                <a:latin typeface="Times New Roman" panose="02020603050405020304" pitchFamily="18" charset="0"/>
                <a:cs typeface="Times New Roman" panose="02020603050405020304" pitchFamily="18" charset="0"/>
              </a:rPr>
              <a:t>III. </a:t>
            </a:r>
            <a:r>
              <a:rPr lang="en-US" sz="2800" b="1" kern="1200" err="1">
                <a:solidFill>
                  <a:srgbClr val="FFFFFF"/>
                </a:solidFill>
                <a:effectLst/>
                <a:latin typeface="Times New Roman" panose="02020603050405020304" pitchFamily="18" charset="0"/>
                <a:cs typeface="Times New Roman" panose="02020603050405020304" pitchFamily="18" charset="0"/>
              </a:rPr>
              <a:t>Cách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tính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hồi</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quy</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bình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phương</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tối</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thiểu</a:t>
            </a:r>
            <a:endParaRPr lang="en-US" sz="2800" kern="1200">
              <a:solidFill>
                <a:srgbClr val="FFFFFF"/>
              </a:solidFill>
              <a:latin typeface="Times New Roman" panose="02020603050405020304" pitchFamily="18" charset="0"/>
              <a:cs typeface="Times New Roman" panose="02020603050405020304" pitchFamily="18" charset="0"/>
            </a:endParaRPr>
          </a:p>
        </p:txBody>
      </p:sp>
      <p:pic>
        <p:nvPicPr>
          <p:cNvPr id="7" name="Picture 6"/>
          <p:cNvPicPr/>
          <p:nvPr/>
        </p:nvPicPr>
        <p:blipFill>
          <a:blip r:embed="rId2"/>
          <a:stretch>
            <a:fillRect/>
          </a:stretch>
        </p:blipFill>
        <p:spPr>
          <a:xfrm>
            <a:off x="3512233" y="2330459"/>
            <a:ext cx="4001375" cy="781818"/>
          </a:xfrm>
          <a:prstGeom prst="rect">
            <a:avLst/>
          </a:prstGeom>
          <a:ln>
            <a:noFill/>
          </a:ln>
        </p:spPr>
      </p:pic>
      <p:pic>
        <p:nvPicPr>
          <p:cNvPr id="8" name="Picture 7"/>
          <p:cNvPicPr/>
          <p:nvPr/>
        </p:nvPicPr>
        <p:blipFill>
          <a:blip r:embed="rId3"/>
          <a:stretch>
            <a:fillRect/>
          </a:stretch>
        </p:blipFill>
        <p:spPr>
          <a:xfrm>
            <a:off x="3031246" y="3365238"/>
            <a:ext cx="5254625" cy="1516380"/>
          </a:xfrm>
          <a:prstGeom prst="rect">
            <a:avLst/>
          </a:prstGeom>
        </p:spPr>
      </p:pic>
      <p:sp>
        <p:nvSpPr>
          <p:cNvPr id="2" name="Rectangle 1"/>
          <p:cNvSpPr/>
          <p:nvPr/>
        </p:nvSpPr>
        <p:spPr>
          <a:xfrm>
            <a:off x="852113" y="5134579"/>
            <a:ext cx="4095993" cy="369332"/>
          </a:xfrm>
          <a:prstGeom prst="rect">
            <a:avLst/>
          </a:prstGeom>
        </p:spPr>
        <p:txBody>
          <a:bodyPr wrap="none">
            <a:spAutoFit/>
          </a:bodyPr>
          <a:lstStyle/>
          <a:p>
            <a:r>
              <a:rPr lang="en-US">
                <a:latin typeface="Times New Roman" panose="02020603050405020304" pitchFamily="18" charset="0"/>
                <a:ea typeface="Calibri" panose="020F0502020204030204" pitchFamily="34" charset="0"/>
              </a:rPr>
              <a:t>Chúng ta kết luận rằng mô hình tuyến tính</a:t>
            </a:r>
            <a:endParaRPr lang="en-US"/>
          </a:p>
        </p:txBody>
      </p:sp>
      <p:sp>
        <p:nvSpPr>
          <p:cNvPr id="3" name="Rectangle 2"/>
          <p:cNvSpPr/>
          <p:nvPr/>
        </p:nvSpPr>
        <p:spPr>
          <a:xfrm>
            <a:off x="4220751" y="5658275"/>
            <a:ext cx="2111475" cy="369332"/>
          </a:xfrm>
          <a:prstGeom prst="rect">
            <a:avLst/>
          </a:prstGeom>
        </p:spPr>
        <p:txBody>
          <a:bodyPr wrap="none">
            <a:spAutoFit/>
          </a:bodyPr>
          <a:lstStyle/>
          <a:p>
            <a:r>
              <a:rPr lang="en-US" i="1">
                <a:latin typeface="Times New Roman" panose="02020603050405020304" pitchFamily="18" charset="0"/>
                <a:ea typeface="Calibri" panose="020F0502020204030204" pitchFamily="34" charset="0"/>
              </a:rPr>
              <a:t>p</a:t>
            </a:r>
            <a:r>
              <a:rPr lang="en-US">
                <a:latin typeface="Times New Roman" panose="02020603050405020304" pitchFamily="18" charset="0"/>
                <a:ea typeface="Calibri" panose="020F0502020204030204" pitchFamily="34" charset="0"/>
              </a:rPr>
              <a:t>(t) = 0.123 + 0.034t</a:t>
            </a:r>
            <a:endParaRPr lang="en-US"/>
          </a:p>
        </p:txBody>
      </p:sp>
      <p:sp>
        <p:nvSpPr>
          <p:cNvPr id="4" name="Rectangle 3"/>
          <p:cNvSpPr/>
          <p:nvPr/>
        </p:nvSpPr>
        <p:spPr>
          <a:xfrm>
            <a:off x="629586" y="1759315"/>
            <a:ext cx="7385947" cy="369332"/>
          </a:xfrm>
          <a:prstGeom prst="rect">
            <a:avLst/>
          </a:prstGeom>
        </p:spPr>
        <p:txBody>
          <a:bodyPr wrap="square">
            <a:spAutoFit/>
          </a:bodyPr>
          <a:lstStyle/>
          <a:p>
            <a:r>
              <a:rPr lang="en-US">
                <a:latin typeface="Times New Roman" panose="02020603050405020304" pitchFamily="18" charset="0"/>
                <a:ea typeface="Calibri" panose="020F0502020204030204" pitchFamily="34" charset="0"/>
              </a:rPr>
              <a:t>Bây giờ chúng ta có một hệ phương trình tuyến tính 2 × 2 để xác định </a:t>
            </a:r>
            <a:r>
              <a:rPr lang="en-US">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a:latin typeface="Times New Roman" panose="02020603050405020304" pitchFamily="18" charset="0"/>
                <a:ea typeface="Calibri" panose="020F0502020204030204" pitchFamily="34" charset="0"/>
              </a:rPr>
              <a:t> và </a:t>
            </a:r>
            <a:r>
              <a:rPr lang="en-US">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a:latin typeface="Times New Roman" panose="02020603050405020304" pitchFamily="18" charset="0"/>
                <a:ea typeface="Calibri" panose="020F0502020204030204" pitchFamily="34" charset="0"/>
              </a:rPr>
              <a:t>:</a:t>
            </a:r>
            <a:endParaRPr lang="en-US"/>
          </a:p>
        </p:txBody>
      </p:sp>
      <p:sp>
        <p:nvSpPr>
          <p:cNvPr id="5" name="Right Arrow 4"/>
          <p:cNvSpPr/>
          <p:nvPr/>
        </p:nvSpPr>
        <p:spPr>
          <a:xfrm>
            <a:off x="1802920" y="3529598"/>
            <a:ext cx="73738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52113" y="6181971"/>
            <a:ext cx="6285781" cy="369332"/>
          </a:xfrm>
          <a:prstGeom prst="rect">
            <a:avLst/>
          </a:prstGeom>
        </p:spPr>
        <p:txBody>
          <a:bodyPr wrap="square">
            <a:spAutoFit/>
          </a:bodyPr>
          <a:lstStyle/>
          <a:p>
            <a:r>
              <a:rPr lang="en-US">
                <a:latin typeface="Times New Roman" panose="02020603050405020304" pitchFamily="18" charset="0"/>
                <a:ea typeface="Calibri" panose="020F0502020204030204" pitchFamily="34" charset="0"/>
              </a:rPr>
              <a:t>xấp xỉ dữ liệu tốt nhất theo định nghĩa của bình phương cực tiểu.</a:t>
            </a:r>
            <a:endParaRPr lang="en-US"/>
          </a:p>
        </p:txBody>
      </p:sp>
    </p:spTree>
    <p:extLst>
      <p:ext uri="{BB962C8B-B14F-4D97-AF65-F5344CB8AC3E}">
        <p14:creationId xmlns:p14="http://schemas.microsoft.com/office/powerpoint/2010/main" val="15012597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5">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86ED4D9A-D6A1-4154-9772-211B34BEBD9F}"/>
              </a:ext>
            </a:extLst>
          </p:cNvPr>
          <p:cNvSpPr>
            <a:spLocks noGrp="1"/>
          </p:cNvSpPr>
          <p:nvPr>
            <p:ph type="title"/>
          </p:nvPr>
        </p:nvSpPr>
        <p:spPr>
          <a:xfrm>
            <a:off x="-1" y="248038"/>
            <a:ext cx="8285872" cy="1159200"/>
          </a:xfrm>
        </p:spPr>
        <p:txBody>
          <a:bodyPr vert="horz" lIns="91440" tIns="45720" rIns="91440" bIns="45720" rtlCol="0" anchor="ctr">
            <a:normAutofit/>
          </a:bodyPr>
          <a:lstStyle/>
          <a:p>
            <a:r>
              <a:rPr lang="en-US" sz="2800" b="1" kern="1200">
                <a:solidFill>
                  <a:srgbClr val="FFFFFF"/>
                </a:solidFill>
                <a:effectLst/>
                <a:latin typeface="Times New Roman" panose="02020603050405020304" pitchFamily="18" charset="0"/>
                <a:cs typeface="Times New Roman" panose="02020603050405020304" pitchFamily="18" charset="0"/>
              </a:rPr>
              <a:t>III. </a:t>
            </a:r>
            <a:r>
              <a:rPr lang="en-US" sz="2800" b="1" kern="1200" err="1">
                <a:solidFill>
                  <a:srgbClr val="FFFFFF"/>
                </a:solidFill>
                <a:effectLst/>
                <a:latin typeface="Times New Roman" panose="02020603050405020304" pitchFamily="18" charset="0"/>
                <a:cs typeface="Times New Roman" panose="02020603050405020304" pitchFamily="18" charset="0"/>
              </a:rPr>
              <a:t>Cách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tính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hồi</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quy</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bình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phương</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tối</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thiểu</a:t>
            </a:r>
            <a:endParaRPr lang="en-US" sz="2800" kern="1200">
              <a:solidFill>
                <a:srgbClr val="FFFFFF"/>
              </a:solidFill>
              <a:latin typeface="Times New Roman" panose="02020603050405020304" pitchFamily="18" charset="0"/>
              <a:cs typeface="Times New Roman" panose="02020603050405020304" pitchFamily="18" charset="0"/>
            </a:endParaRPr>
          </a:p>
        </p:txBody>
      </p:sp>
      <p:sp>
        <p:nvSpPr>
          <p:cNvPr id="2" name="Rectangle 1"/>
          <p:cNvSpPr/>
          <p:nvPr/>
        </p:nvSpPr>
        <p:spPr>
          <a:xfrm>
            <a:off x="542874" y="1804959"/>
            <a:ext cx="2916183" cy="369332"/>
          </a:xfrm>
          <a:prstGeom prst="rect">
            <a:avLst/>
          </a:prstGeom>
        </p:spPr>
        <p:txBody>
          <a:bodyPr wrap="none">
            <a:spAutoFit/>
          </a:bodyPr>
          <a:lstStyle/>
          <a:p>
            <a:r>
              <a:rPr lang="en-US" b="1">
                <a:latin typeface="Times New Roman" panose="02020603050405020304" pitchFamily="18" charset="0"/>
                <a:ea typeface="Calibri" panose="020F0502020204030204" pitchFamily="34" charset="0"/>
              </a:rPr>
              <a:t>Xấp xỉ bởi một hàm bậc hai</a:t>
            </a:r>
            <a:endParaRPr lang="en-US" b="1"/>
          </a:p>
        </p:txBody>
      </p:sp>
      <p:sp>
        <p:nvSpPr>
          <p:cNvPr id="3" name="Rectangle 2"/>
          <p:cNvSpPr/>
          <p:nvPr/>
        </p:nvSpPr>
        <p:spPr>
          <a:xfrm>
            <a:off x="4383655" y="2934065"/>
            <a:ext cx="1826141" cy="369332"/>
          </a:xfrm>
          <a:prstGeom prst="rect">
            <a:avLst/>
          </a:prstGeom>
        </p:spPr>
        <p:txBody>
          <a:bodyPr wrap="none">
            <a:spAutoFit/>
          </a:bodyPr>
          <a:lstStyle/>
          <a:p>
            <a:r>
              <a:rPr lang="en-US" i="1">
                <a:latin typeface="Times New Roman" panose="02020603050405020304" pitchFamily="18" charset="0"/>
                <a:ea typeface="Calibri" panose="020F0502020204030204" pitchFamily="34" charset="0"/>
              </a:rPr>
              <a:t>p</a:t>
            </a:r>
            <a:r>
              <a:rPr lang="en-US">
                <a:latin typeface="Times New Roman" panose="02020603050405020304" pitchFamily="18" charset="0"/>
                <a:ea typeface="Calibri" panose="020F0502020204030204" pitchFamily="34" charset="0"/>
              </a:rPr>
              <a:t>(t) = </a:t>
            </a:r>
            <a:r>
              <a:rPr lang="en-US">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a:latin typeface="Times New Roman" panose="02020603050405020304" pitchFamily="18" charset="0"/>
                <a:ea typeface="Calibri" panose="020F0502020204030204" pitchFamily="34" charset="0"/>
              </a:rPr>
              <a:t> + </a:t>
            </a:r>
            <a:r>
              <a:rPr lang="en-US">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a:latin typeface="Times New Roman" panose="02020603050405020304" pitchFamily="18" charset="0"/>
                <a:ea typeface="Calibri" panose="020F0502020204030204" pitchFamily="34" charset="0"/>
              </a:rPr>
              <a:t>t + </a:t>
            </a:r>
            <a:r>
              <a:rPr lang="en-US">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a:latin typeface="Times New Roman" panose="02020603050405020304" pitchFamily="18" charset="0"/>
                <a:ea typeface="Calibri" panose="020F0502020204030204" pitchFamily="34" charset="0"/>
              </a:rPr>
              <a:t>t</a:t>
            </a:r>
            <a:r>
              <a:rPr lang="en-US" baseline="30000">
                <a:latin typeface="Times New Roman" panose="02020603050405020304" pitchFamily="18" charset="0"/>
                <a:ea typeface="Calibri" panose="020F0502020204030204" pitchFamily="34" charset="0"/>
              </a:rPr>
              <a:t>2</a:t>
            </a:r>
            <a:endParaRPr lang="en-US"/>
          </a:p>
        </p:txBody>
      </p:sp>
      <p:sp>
        <p:nvSpPr>
          <p:cNvPr id="4" name="Rectangle 3"/>
          <p:cNvSpPr/>
          <p:nvPr/>
        </p:nvSpPr>
        <p:spPr>
          <a:xfrm>
            <a:off x="542874" y="2327018"/>
            <a:ext cx="7967933" cy="369332"/>
          </a:xfrm>
          <a:prstGeom prst="rect">
            <a:avLst/>
          </a:prstGeom>
        </p:spPr>
        <p:txBody>
          <a:bodyPr wrap="square">
            <a:spAutoFit/>
          </a:bodyPr>
          <a:lstStyle/>
          <a:p>
            <a:r>
              <a:rPr lang="en-US">
                <a:latin typeface="Times New Roman" panose="02020603050405020304" pitchFamily="18" charset="0"/>
                <a:ea typeface="Calibri" panose="020F0502020204030204" pitchFamily="34" charset="0"/>
              </a:rPr>
              <a:t>Bây giờ chúng ta muốn xác định các hằng số </a:t>
            </a:r>
            <a:r>
              <a:rPr lang="en-US">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a:latin typeface="Times New Roman" panose="02020603050405020304" pitchFamily="18" charset="0"/>
                <a:ea typeface="Calibri" panose="020F0502020204030204" pitchFamily="34" charset="0"/>
              </a:rPr>
              <a:t>, </a:t>
            </a:r>
            <a:r>
              <a:rPr lang="en-US">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a:latin typeface="Times New Roman" panose="02020603050405020304" pitchFamily="18" charset="0"/>
                <a:ea typeface="Calibri" panose="020F0502020204030204" pitchFamily="34" charset="0"/>
              </a:rPr>
              <a:t> và </a:t>
            </a:r>
            <a:r>
              <a:rPr lang="en-US">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a:latin typeface="Times New Roman" panose="02020603050405020304" pitchFamily="18" charset="0"/>
                <a:ea typeface="Calibri" panose="020F0502020204030204" pitchFamily="34" charset="0"/>
              </a:rPr>
              <a:t> trong đa thức bậc </a:t>
            </a:r>
            <a:r>
              <a:rPr lang="en-US" smtClean="0">
                <a:latin typeface="Times New Roman" panose="02020603050405020304" pitchFamily="18" charset="0"/>
                <a:ea typeface="Calibri" panose="020F0502020204030204" pitchFamily="34" charset="0"/>
              </a:rPr>
              <a:t>hai sau:</a:t>
            </a:r>
            <a:endParaRPr lang="en-US"/>
          </a:p>
        </p:txBody>
      </p:sp>
      <p:pic>
        <p:nvPicPr>
          <p:cNvPr id="11" name="Picture 10"/>
          <p:cNvPicPr/>
          <p:nvPr/>
        </p:nvPicPr>
        <p:blipFill>
          <a:blip r:embed="rId2"/>
          <a:stretch>
            <a:fillRect/>
          </a:stretch>
        </p:blipFill>
        <p:spPr>
          <a:xfrm>
            <a:off x="3695125" y="3541112"/>
            <a:ext cx="3703320" cy="734060"/>
          </a:xfrm>
          <a:prstGeom prst="rect">
            <a:avLst/>
          </a:prstGeom>
          <a:ln>
            <a:solidFill>
              <a:srgbClr val="00B0F0"/>
            </a:solidFill>
          </a:ln>
        </p:spPr>
      </p:pic>
      <p:pic>
        <p:nvPicPr>
          <p:cNvPr id="14" name="Picture 13"/>
          <p:cNvPicPr/>
          <p:nvPr/>
        </p:nvPicPr>
        <p:blipFill>
          <a:blip r:embed="rId3"/>
          <a:stretch>
            <a:fillRect/>
          </a:stretch>
        </p:blipFill>
        <p:spPr>
          <a:xfrm>
            <a:off x="3898421" y="5198474"/>
            <a:ext cx="3429000" cy="946785"/>
          </a:xfrm>
          <a:prstGeom prst="rect">
            <a:avLst/>
          </a:prstGeom>
          <a:ln>
            <a:solidFill>
              <a:srgbClr val="00B0F0"/>
            </a:solidFill>
          </a:ln>
        </p:spPr>
      </p:pic>
      <p:sp>
        <p:nvSpPr>
          <p:cNvPr id="6" name="Rectangle 5"/>
          <p:cNvSpPr/>
          <p:nvPr/>
        </p:nvSpPr>
        <p:spPr>
          <a:xfrm>
            <a:off x="556697" y="4495631"/>
            <a:ext cx="3586238" cy="369332"/>
          </a:xfrm>
          <a:prstGeom prst="rect">
            <a:avLst/>
          </a:prstGeom>
        </p:spPr>
        <p:txBody>
          <a:bodyPr wrap="none">
            <a:spAutoFit/>
          </a:bodyPr>
          <a:lstStyle/>
          <a:p>
            <a:r>
              <a:rPr lang="en-US">
                <a:latin typeface="Times New Roman" panose="02020603050405020304" pitchFamily="18" charset="0"/>
                <a:ea typeface="Calibri" panose="020F0502020204030204" pitchFamily="34" charset="0"/>
              </a:rPr>
              <a:t>Chúng ta cần phải giải phương trình:</a:t>
            </a:r>
            <a:endParaRPr lang="en-US"/>
          </a:p>
        </p:txBody>
      </p:sp>
    </p:spTree>
    <p:extLst>
      <p:ext uri="{BB962C8B-B14F-4D97-AF65-F5344CB8AC3E}">
        <p14:creationId xmlns:p14="http://schemas.microsoft.com/office/powerpoint/2010/main" val="9195427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5">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86ED4D9A-D6A1-4154-9772-211B34BEBD9F}"/>
              </a:ext>
            </a:extLst>
          </p:cNvPr>
          <p:cNvSpPr>
            <a:spLocks noGrp="1"/>
          </p:cNvSpPr>
          <p:nvPr>
            <p:ph type="title"/>
          </p:nvPr>
        </p:nvSpPr>
        <p:spPr>
          <a:xfrm>
            <a:off x="-1" y="248038"/>
            <a:ext cx="8285872" cy="1159200"/>
          </a:xfrm>
        </p:spPr>
        <p:txBody>
          <a:bodyPr vert="horz" lIns="91440" tIns="45720" rIns="91440" bIns="45720" rtlCol="0" anchor="ctr">
            <a:normAutofit/>
          </a:bodyPr>
          <a:lstStyle/>
          <a:p>
            <a:r>
              <a:rPr lang="en-US" sz="2800" b="1" kern="1200">
                <a:solidFill>
                  <a:srgbClr val="FFFFFF"/>
                </a:solidFill>
                <a:effectLst/>
                <a:latin typeface="Times New Roman" panose="02020603050405020304" pitchFamily="18" charset="0"/>
                <a:cs typeface="Times New Roman" panose="02020603050405020304" pitchFamily="18" charset="0"/>
              </a:rPr>
              <a:t>III. </a:t>
            </a:r>
            <a:r>
              <a:rPr lang="en-US" sz="2800" b="1" kern="1200" err="1">
                <a:solidFill>
                  <a:srgbClr val="FFFFFF"/>
                </a:solidFill>
                <a:effectLst/>
                <a:latin typeface="Times New Roman" panose="02020603050405020304" pitchFamily="18" charset="0"/>
                <a:cs typeface="Times New Roman" panose="02020603050405020304" pitchFamily="18" charset="0"/>
              </a:rPr>
              <a:t>Cách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tính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hồi</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quy</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bình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phương</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tối</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thiểu</a:t>
            </a:r>
            <a:endParaRPr lang="en-US" sz="2800" kern="1200">
              <a:solidFill>
                <a:srgbClr val="FFFFFF"/>
              </a:solidFill>
              <a:latin typeface="Times New Roman" panose="02020603050405020304" pitchFamily="18" charset="0"/>
              <a:cs typeface="Times New Roman" panose="02020603050405020304" pitchFamily="18" charset="0"/>
            </a:endParaRPr>
          </a:p>
        </p:txBody>
      </p:sp>
      <p:pic>
        <p:nvPicPr>
          <p:cNvPr id="7" name="Picture 6"/>
          <p:cNvPicPr/>
          <p:nvPr/>
        </p:nvPicPr>
        <p:blipFill>
          <a:blip r:embed="rId2"/>
          <a:stretch>
            <a:fillRect/>
          </a:stretch>
        </p:blipFill>
        <p:spPr>
          <a:xfrm>
            <a:off x="855773" y="2501455"/>
            <a:ext cx="4206240" cy="518160"/>
          </a:xfrm>
          <a:prstGeom prst="rect">
            <a:avLst/>
          </a:prstGeom>
        </p:spPr>
      </p:pic>
      <p:pic>
        <p:nvPicPr>
          <p:cNvPr id="8" name="Picture 7"/>
          <p:cNvPicPr/>
          <p:nvPr/>
        </p:nvPicPr>
        <p:blipFill>
          <a:blip r:embed="rId3"/>
          <a:stretch>
            <a:fillRect/>
          </a:stretch>
        </p:blipFill>
        <p:spPr>
          <a:xfrm>
            <a:off x="751093" y="3518349"/>
            <a:ext cx="4239895" cy="464820"/>
          </a:xfrm>
          <a:prstGeom prst="rect">
            <a:avLst/>
          </a:prstGeom>
        </p:spPr>
      </p:pic>
      <p:pic>
        <p:nvPicPr>
          <p:cNvPr id="9" name="Picture 8"/>
          <p:cNvPicPr/>
          <p:nvPr/>
        </p:nvPicPr>
        <p:blipFill>
          <a:blip r:embed="rId4"/>
          <a:stretch>
            <a:fillRect/>
          </a:stretch>
        </p:blipFill>
        <p:spPr>
          <a:xfrm>
            <a:off x="769508" y="4640501"/>
            <a:ext cx="4221480" cy="486410"/>
          </a:xfrm>
          <a:prstGeom prst="rect">
            <a:avLst/>
          </a:prstGeom>
        </p:spPr>
      </p:pic>
      <p:pic>
        <p:nvPicPr>
          <p:cNvPr id="10" name="Picture 9"/>
          <p:cNvPicPr/>
          <p:nvPr/>
        </p:nvPicPr>
        <p:blipFill>
          <a:blip r:embed="rId5"/>
          <a:stretch>
            <a:fillRect/>
          </a:stretch>
        </p:blipFill>
        <p:spPr>
          <a:xfrm>
            <a:off x="7205075" y="2131594"/>
            <a:ext cx="4084320" cy="882650"/>
          </a:xfrm>
          <a:prstGeom prst="rect">
            <a:avLst/>
          </a:prstGeom>
        </p:spPr>
      </p:pic>
      <p:pic>
        <p:nvPicPr>
          <p:cNvPr id="11" name="Picture 10"/>
          <p:cNvPicPr/>
          <p:nvPr/>
        </p:nvPicPr>
        <p:blipFill>
          <a:blip r:embed="rId6"/>
          <a:stretch>
            <a:fillRect/>
          </a:stretch>
        </p:blipFill>
        <p:spPr>
          <a:xfrm>
            <a:off x="6655821" y="3274365"/>
            <a:ext cx="4655820" cy="862965"/>
          </a:xfrm>
          <a:prstGeom prst="rect">
            <a:avLst/>
          </a:prstGeom>
        </p:spPr>
      </p:pic>
      <p:pic>
        <p:nvPicPr>
          <p:cNvPr id="12" name="Picture 11"/>
          <p:cNvPicPr/>
          <p:nvPr/>
        </p:nvPicPr>
        <p:blipFill>
          <a:blip r:embed="rId7"/>
          <a:stretch>
            <a:fillRect/>
          </a:stretch>
        </p:blipFill>
        <p:spPr>
          <a:xfrm>
            <a:off x="6457126" y="4431268"/>
            <a:ext cx="5173980" cy="904875"/>
          </a:xfrm>
          <a:prstGeom prst="rect">
            <a:avLst/>
          </a:prstGeom>
        </p:spPr>
      </p:pic>
      <p:sp>
        <p:nvSpPr>
          <p:cNvPr id="2" name="Rectangle 1"/>
          <p:cNvSpPr/>
          <p:nvPr/>
        </p:nvSpPr>
        <p:spPr>
          <a:xfrm>
            <a:off x="614141" y="1809643"/>
            <a:ext cx="752065" cy="507831"/>
          </a:xfrm>
          <a:prstGeom prst="rect">
            <a:avLst/>
          </a:prstGeom>
        </p:spPr>
        <p:txBody>
          <a:bodyPr wrap="none">
            <a:spAutoFit/>
          </a:bodyPr>
          <a:lstStyle/>
          <a:p>
            <a:pPr algn="just">
              <a:lnSpc>
                <a:spcPct val="150000"/>
              </a:lnSpc>
              <a:spcAft>
                <a:spcPts val="800"/>
              </a:spcAft>
            </a:pPr>
            <a:r>
              <a:rPr lang="en-US">
                <a:latin typeface="Times New Roman" panose="02020603050405020304" pitchFamily="18" charset="0"/>
                <a:ea typeface="Calibri" panose="020F0502020204030204" pitchFamily="34" charset="0"/>
              </a:rPr>
              <a:t>Ta có:</a:t>
            </a:r>
          </a:p>
        </p:txBody>
      </p:sp>
      <p:sp>
        <p:nvSpPr>
          <p:cNvPr id="17" name="Right Arrow 16"/>
          <p:cNvSpPr/>
          <p:nvPr/>
        </p:nvSpPr>
        <p:spPr>
          <a:xfrm>
            <a:off x="5373391" y="3499550"/>
            <a:ext cx="73738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37319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5">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86ED4D9A-D6A1-4154-9772-211B34BEBD9F}"/>
              </a:ext>
            </a:extLst>
          </p:cNvPr>
          <p:cNvSpPr>
            <a:spLocks noGrp="1"/>
          </p:cNvSpPr>
          <p:nvPr>
            <p:ph type="title"/>
          </p:nvPr>
        </p:nvSpPr>
        <p:spPr>
          <a:xfrm>
            <a:off x="-1" y="248038"/>
            <a:ext cx="8285872" cy="1159200"/>
          </a:xfrm>
        </p:spPr>
        <p:txBody>
          <a:bodyPr vert="horz" lIns="91440" tIns="45720" rIns="91440" bIns="45720" rtlCol="0" anchor="ctr">
            <a:normAutofit/>
          </a:bodyPr>
          <a:lstStyle/>
          <a:p>
            <a:r>
              <a:rPr lang="en-US" sz="2800" b="1" kern="1200">
                <a:solidFill>
                  <a:srgbClr val="FFFFFF"/>
                </a:solidFill>
                <a:effectLst/>
                <a:latin typeface="Times New Roman" panose="02020603050405020304" pitchFamily="18" charset="0"/>
                <a:cs typeface="Times New Roman" panose="02020603050405020304" pitchFamily="18" charset="0"/>
              </a:rPr>
              <a:t>III. </a:t>
            </a:r>
            <a:r>
              <a:rPr lang="en-US" sz="2800" b="1" kern="1200" err="1">
                <a:solidFill>
                  <a:srgbClr val="FFFFFF"/>
                </a:solidFill>
                <a:effectLst/>
                <a:latin typeface="Times New Roman" panose="02020603050405020304" pitchFamily="18" charset="0"/>
                <a:cs typeface="Times New Roman" panose="02020603050405020304" pitchFamily="18" charset="0"/>
              </a:rPr>
              <a:t>Cách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tính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hồi</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quy</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bình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phương</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tối</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thiểu</a:t>
            </a:r>
            <a:endParaRPr lang="en-US" sz="2800" kern="1200">
              <a:solidFill>
                <a:srgbClr val="FFFFFF"/>
              </a:solidFill>
              <a:latin typeface="Times New Roman" panose="02020603050405020304" pitchFamily="18" charset="0"/>
              <a:cs typeface="Times New Roman" panose="02020603050405020304" pitchFamily="18" charset="0"/>
            </a:endParaRPr>
          </a:p>
        </p:txBody>
      </p:sp>
      <p:sp>
        <p:nvSpPr>
          <p:cNvPr id="2" name="Rectangle 1"/>
          <p:cNvSpPr/>
          <p:nvPr/>
        </p:nvSpPr>
        <p:spPr>
          <a:xfrm>
            <a:off x="820947" y="4030913"/>
            <a:ext cx="5436104" cy="369332"/>
          </a:xfrm>
          <a:prstGeom prst="rect">
            <a:avLst/>
          </a:prstGeom>
        </p:spPr>
        <p:txBody>
          <a:bodyPr wrap="none">
            <a:spAutoFit/>
          </a:bodyPr>
          <a:lstStyle/>
          <a:p>
            <a:r>
              <a:rPr lang="en-US">
                <a:latin typeface="Times New Roman" panose="02020603050405020304" pitchFamily="18" charset="0"/>
                <a:ea typeface="Calibri" panose="020F0502020204030204" pitchFamily="34" charset="0"/>
              </a:rPr>
              <a:t>Thay các kết quả trên vào, chúng ta có hệ tuyến tính sau:</a:t>
            </a:r>
            <a:endParaRPr lang="en-US"/>
          </a:p>
        </p:txBody>
      </p:sp>
      <p:pic>
        <p:nvPicPr>
          <p:cNvPr id="9" name="Picture 8"/>
          <p:cNvPicPr/>
          <p:nvPr/>
        </p:nvPicPr>
        <p:blipFill>
          <a:blip r:embed="rId2"/>
          <a:stretch>
            <a:fillRect/>
          </a:stretch>
        </p:blipFill>
        <p:spPr>
          <a:xfrm>
            <a:off x="820947" y="4584475"/>
            <a:ext cx="5943600" cy="1377315"/>
          </a:xfrm>
          <a:prstGeom prst="rect">
            <a:avLst/>
          </a:prstGeom>
        </p:spPr>
      </p:pic>
      <p:pic>
        <p:nvPicPr>
          <p:cNvPr id="10" name="Picture 9"/>
          <p:cNvPicPr/>
          <p:nvPr/>
        </p:nvPicPr>
        <p:blipFill>
          <a:blip r:embed="rId3"/>
          <a:stretch>
            <a:fillRect/>
          </a:stretch>
        </p:blipFill>
        <p:spPr>
          <a:xfrm>
            <a:off x="8857945" y="4792727"/>
            <a:ext cx="1998345" cy="1082040"/>
          </a:xfrm>
          <a:prstGeom prst="rect">
            <a:avLst/>
          </a:prstGeom>
        </p:spPr>
      </p:pic>
      <p:pic>
        <p:nvPicPr>
          <p:cNvPr id="11" name="Picture 10"/>
          <p:cNvPicPr/>
          <p:nvPr/>
        </p:nvPicPr>
        <p:blipFill>
          <a:blip r:embed="rId4"/>
          <a:stretch>
            <a:fillRect/>
          </a:stretch>
        </p:blipFill>
        <p:spPr>
          <a:xfrm>
            <a:off x="2735335" y="1761675"/>
            <a:ext cx="4508842" cy="1973104"/>
          </a:xfrm>
          <a:prstGeom prst="rect">
            <a:avLst/>
          </a:prstGeom>
        </p:spPr>
      </p:pic>
      <p:sp>
        <p:nvSpPr>
          <p:cNvPr id="12" name="Rectangle 11"/>
          <p:cNvSpPr/>
          <p:nvPr/>
        </p:nvSpPr>
        <p:spPr>
          <a:xfrm>
            <a:off x="820947" y="1847939"/>
            <a:ext cx="1093441" cy="458074"/>
          </a:xfrm>
          <a:prstGeom prst="rect">
            <a:avLst/>
          </a:prstGeom>
        </p:spPr>
        <p:txBody>
          <a:bodyPr wrap="none">
            <a:spAutoFit/>
          </a:bodyPr>
          <a:lstStyle/>
          <a:p>
            <a:pPr algn="just">
              <a:lnSpc>
                <a:spcPct val="150000"/>
              </a:lnSpc>
              <a:spcAft>
                <a:spcPts val="800"/>
              </a:spcAft>
            </a:pPr>
            <a:r>
              <a:rPr lang="en-US" smtClean="0">
                <a:latin typeface="Times New Roman" panose="02020603050405020304" pitchFamily="18" charset="0"/>
                <a:ea typeface="Calibri" panose="020F0502020204030204" pitchFamily="34" charset="0"/>
              </a:rPr>
              <a:t>Trong đó:</a:t>
            </a:r>
            <a:endParaRPr lang="en-US">
              <a:latin typeface="Times New Roman" panose="02020603050405020304" pitchFamily="18" charset="0"/>
              <a:ea typeface="Calibri" panose="020F0502020204030204" pitchFamily="34" charset="0"/>
            </a:endParaRPr>
          </a:p>
        </p:txBody>
      </p:sp>
      <p:sp>
        <p:nvSpPr>
          <p:cNvPr id="14" name="Right Arrow 13"/>
          <p:cNvSpPr/>
          <p:nvPr/>
        </p:nvSpPr>
        <p:spPr>
          <a:xfrm>
            <a:off x="7442556" y="4966041"/>
            <a:ext cx="73738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97996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5">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86ED4D9A-D6A1-4154-9772-211B34BEBD9F}"/>
              </a:ext>
            </a:extLst>
          </p:cNvPr>
          <p:cNvSpPr>
            <a:spLocks noGrp="1"/>
          </p:cNvSpPr>
          <p:nvPr>
            <p:ph type="title"/>
          </p:nvPr>
        </p:nvSpPr>
        <p:spPr>
          <a:xfrm>
            <a:off x="-1" y="248038"/>
            <a:ext cx="8285872" cy="1159200"/>
          </a:xfrm>
        </p:spPr>
        <p:txBody>
          <a:bodyPr vert="horz" lIns="91440" tIns="45720" rIns="91440" bIns="45720" rtlCol="0" anchor="ctr">
            <a:normAutofit/>
          </a:bodyPr>
          <a:lstStyle/>
          <a:p>
            <a:r>
              <a:rPr lang="en-US" sz="2800" b="1" kern="1200">
                <a:solidFill>
                  <a:srgbClr val="FFFFFF"/>
                </a:solidFill>
                <a:effectLst/>
                <a:latin typeface="Times New Roman" panose="02020603050405020304" pitchFamily="18" charset="0"/>
                <a:cs typeface="Times New Roman" panose="02020603050405020304" pitchFamily="18" charset="0"/>
              </a:rPr>
              <a:t>III. </a:t>
            </a:r>
            <a:r>
              <a:rPr lang="en-US" sz="2800" b="1" kern="1200" err="1">
                <a:solidFill>
                  <a:srgbClr val="FFFFFF"/>
                </a:solidFill>
                <a:effectLst/>
                <a:latin typeface="Times New Roman" panose="02020603050405020304" pitchFamily="18" charset="0"/>
                <a:cs typeface="Times New Roman" panose="02020603050405020304" pitchFamily="18" charset="0"/>
              </a:rPr>
              <a:t>Cách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tính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hồi</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quy</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bình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phương</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tối</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thiểu</a:t>
            </a:r>
            <a:endParaRPr lang="en-US" sz="2800" kern="1200">
              <a:solidFill>
                <a:srgbClr val="FFFFFF"/>
              </a:solidFill>
              <a:latin typeface="Times New Roman" panose="02020603050405020304" pitchFamily="18" charset="0"/>
              <a:cs typeface="Times New Roman" panose="02020603050405020304" pitchFamily="18" charset="0"/>
            </a:endParaRPr>
          </a:p>
        </p:txBody>
      </p:sp>
      <p:sp>
        <p:nvSpPr>
          <p:cNvPr id="2" name="Rectangle 1"/>
          <p:cNvSpPr/>
          <p:nvPr/>
        </p:nvSpPr>
        <p:spPr>
          <a:xfrm>
            <a:off x="947416" y="2337849"/>
            <a:ext cx="8144825" cy="3098284"/>
          </a:xfrm>
          <a:prstGeom prst="rect">
            <a:avLst/>
          </a:prstGeom>
        </p:spPr>
        <p:txBody>
          <a:bodyPr wrap="square">
            <a:spAutoFit/>
          </a:bodyPr>
          <a:lstStyle/>
          <a:p>
            <a:pPr>
              <a:lnSpc>
                <a:spcPct val="150000"/>
              </a:lnSpc>
              <a:spcAft>
                <a:spcPts val="800"/>
              </a:spcAft>
            </a:pPr>
            <a:r>
              <a:rPr lang="en-US" smtClean="0">
                <a:latin typeface="Times New Roman" panose="02020603050405020304" pitchFamily="18" charset="0"/>
                <a:ea typeface="Calibri" panose="020F0502020204030204" pitchFamily="34" charset="0"/>
              </a:rPr>
              <a:t>• Hằng số</a:t>
            </a:r>
          </a:p>
          <a:p>
            <a:pPr algn="ctr">
              <a:lnSpc>
                <a:spcPct val="150000"/>
              </a:lnSpc>
              <a:spcAft>
                <a:spcPts val="800"/>
              </a:spcAft>
            </a:pPr>
            <a:r>
              <a:rPr lang="en-US" i="1" smtClean="0">
                <a:latin typeface="Times New Roman" panose="02020603050405020304" pitchFamily="18" charset="0"/>
                <a:ea typeface="Calibri" panose="020F0502020204030204" pitchFamily="34" charset="0"/>
              </a:rPr>
              <a:t>p</a:t>
            </a:r>
            <a:r>
              <a:rPr lang="en-US" i="1" baseline="-25000" smtClean="0">
                <a:latin typeface="Times New Roman" panose="02020603050405020304" pitchFamily="18" charset="0"/>
                <a:ea typeface="Calibri" panose="020F0502020204030204" pitchFamily="34" charset="0"/>
              </a:rPr>
              <a:t>0</a:t>
            </a:r>
            <a:r>
              <a:rPr lang="en-US" smtClean="0">
                <a:latin typeface="Times New Roman" panose="02020603050405020304" pitchFamily="18" charset="0"/>
                <a:ea typeface="Calibri" panose="020F0502020204030204" pitchFamily="34" charset="0"/>
              </a:rPr>
              <a:t>(t) = 0.312</a:t>
            </a:r>
          </a:p>
          <a:p>
            <a:pPr>
              <a:lnSpc>
                <a:spcPct val="150000"/>
              </a:lnSpc>
              <a:spcAft>
                <a:spcPts val="800"/>
              </a:spcAft>
            </a:pPr>
            <a:r>
              <a:rPr lang="en-US" smtClean="0">
                <a:latin typeface="Times New Roman" panose="02020603050405020304" pitchFamily="18" charset="0"/>
                <a:ea typeface="Calibri" panose="020F0502020204030204" pitchFamily="34" charset="0"/>
              </a:rPr>
              <a:t>• Tuyến tính</a:t>
            </a:r>
          </a:p>
          <a:p>
            <a:pPr algn="ctr">
              <a:lnSpc>
                <a:spcPct val="150000"/>
              </a:lnSpc>
              <a:spcAft>
                <a:spcPts val="800"/>
              </a:spcAft>
            </a:pPr>
            <a:r>
              <a:rPr lang="en-US" i="1" smtClean="0">
                <a:latin typeface="Times New Roman" panose="02020603050405020304" pitchFamily="18" charset="0"/>
                <a:ea typeface="Calibri" panose="020F0502020204030204" pitchFamily="34" charset="0"/>
              </a:rPr>
              <a:t>p</a:t>
            </a:r>
            <a:r>
              <a:rPr lang="en-US" i="1" baseline="-25000" smtClean="0">
                <a:latin typeface="Times New Roman" panose="02020603050405020304" pitchFamily="18" charset="0"/>
                <a:ea typeface="Calibri" panose="020F0502020204030204" pitchFamily="34" charset="0"/>
              </a:rPr>
              <a:t>1</a:t>
            </a:r>
            <a:r>
              <a:rPr lang="en-US" smtClean="0">
                <a:latin typeface="Times New Roman" panose="02020603050405020304" pitchFamily="18" charset="0"/>
                <a:ea typeface="Calibri" panose="020F0502020204030204" pitchFamily="34" charset="0"/>
              </a:rPr>
              <a:t>(t) = 0.123 + 0.034t</a:t>
            </a:r>
          </a:p>
          <a:p>
            <a:pPr>
              <a:lnSpc>
                <a:spcPct val="150000"/>
              </a:lnSpc>
              <a:spcAft>
                <a:spcPts val="800"/>
              </a:spcAft>
            </a:pPr>
            <a:r>
              <a:rPr lang="en-US" smtClean="0">
                <a:latin typeface="Times New Roman" panose="02020603050405020304" pitchFamily="18" charset="0"/>
                <a:ea typeface="Calibri" panose="020F0502020204030204" pitchFamily="34" charset="0"/>
              </a:rPr>
              <a:t>• Hàm bậc hai</a:t>
            </a:r>
          </a:p>
          <a:p>
            <a:pPr algn="ctr">
              <a:lnSpc>
                <a:spcPct val="150000"/>
              </a:lnSpc>
              <a:spcAft>
                <a:spcPts val="800"/>
              </a:spcAft>
            </a:pPr>
            <a:r>
              <a:rPr lang="en-US" i="1" smtClean="0">
                <a:latin typeface="Times New Roman" panose="02020603050405020304" pitchFamily="18" charset="0"/>
                <a:ea typeface="Calibri" panose="020F0502020204030204" pitchFamily="34" charset="0"/>
              </a:rPr>
              <a:t>p</a:t>
            </a:r>
            <a:r>
              <a:rPr lang="en-US" i="1" baseline="-25000" smtClean="0">
                <a:latin typeface="Times New Roman" panose="02020603050405020304" pitchFamily="18" charset="0"/>
                <a:ea typeface="Calibri" panose="020F0502020204030204" pitchFamily="34" charset="0"/>
              </a:rPr>
              <a:t>2</a:t>
            </a:r>
            <a:r>
              <a:rPr lang="en-US" smtClean="0">
                <a:latin typeface="Times New Roman" panose="02020603050405020304" pitchFamily="18" charset="0"/>
                <a:ea typeface="Calibri" panose="020F0502020204030204" pitchFamily="34" charset="0"/>
              </a:rPr>
              <a:t>(t) = -0.4078 + 0.2997t – 0.0241t</a:t>
            </a:r>
            <a:r>
              <a:rPr lang="en-US" baseline="30000" smtClean="0">
                <a:latin typeface="Times New Roman" panose="02020603050405020304" pitchFamily="18" charset="0"/>
                <a:ea typeface="Calibri" panose="020F0502020204030204" pitchFamily="34" charset="0"/>
              </a:rPr>
              <a:t>2</a:t>
            </a:r>
            <a:endParaRPr lang="en-US">
              <a:latin typeface="Times New Roman" panose="02020603050405020304" pitchFamily="18" charset="0"/>
              <a:ea typeface="Calibri" panose="020F0502020204030204" pitchFamily="34" charset="0"/>
            </a:endParaRPr>
          </a:p>
        </p:txBody>
      </p:sp>
      <p:sp>
        <p:nvSpPr>
          <p:cNvPr id="5" name="Rectangle 4"/>
          <p:cNvSpPr/>
          <p:nvPr/>
        </p:nvSpPr>
        <p:spPr>
          <a:xfrm>
            <a:off x="947416" y="1863306"/>
            <a:ext cx="5974713" cy="369332"/>
          </a:xfrm>
          <a:prstGeom prst="rect">
            <a:avLst/>
          </a:prstGeom>
        </p:spPr>
        <p:txBody>
          <a:bodyPr wrap="none">
            <a:spAutoFit/>
          </a:bodyPr>
          <a:lstStyle/>
          <a:p>
            <a:r>
              <a:rPr lang="en-US" smtClean="0">
                <a:latin typeface="Times New Roman" panose="02020603050405020304" pitchFamily="18" charset="0"/>
                <a:ea typeface="Calibri" panose="020F0502020204030204" pitchFamily="34" charset="0"/>
              </a:rPr>
              <a:t>Kết luận: Chúng ta </a:t>
            </a:r>
            <a:r>
              <a:rPr lang="en-US">
                <a:latin typeface="Times New Roman" panose="02020603050405020304" pitchFamily="18" charset="0"/>
                <a:ea typeface="Calibri" panose="020F0502020204030204" pitchFamily="34" charset="0"/>
              </a:rPr>
              <a:t>tìm được ba hàm xấp xỉ với dữ liệu đã cho:</a:t>
            </a:r>
            <a:endParaRPr lang="en-US"/>
          </a:p>
        </p:txBody>
      </p:sp>
    </p:spTree>
    <p:extLst>
      <p:ext uri="{BB962C8B-B14F-4D97-AF65-F5344CB8AC3E}">
        <p14:creationId xmlns:p14="http://schemas.microsoft.com/office/powerpoint/2010/main" val="27541728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5">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86ED4D9A-D6A1-4154-9772-211B34BEBD9F}"/>
              </a:ext>
            </a:extLst>
          </p:cNvPr>
          <p:cNvSpPr>
            <a:spLocks noGrp="1"/>
          </p:cNvSpPr>
          <p:nvPr>
            <p:ph type="title"/>
          </p:nvPr>
        </p:nvSpPr>
        <p:spPr>
          <a:xfrm>
            <a:off x="-1" y="248038"/>
            <a:ext cx="8285872" cy="1159200"/>
          </a:xfrm>
        </p:spPr>
        <p:txBody>
          <a:bodyPr vert="horz" lIns="91440" tIns="45720" rIns="91440" bIns="45720" rtlCol="0" anchor="ctr">
            <a:normAutofit/>
          </a:bodyPr>
          <a:lstStyle/>
          <a:p>
            <a:r>
              <a:rPr lang="en-US" sz="2800" b="1" kern="1200">
                <a:solidFill>
                  <a:srgbClr val="FFFFFF"/>
                </a:solidFill>
                <a:effectLst/>
                <a:latin typeface="Times New Roman" panose="02020603050405020304" pitchFamily="18" charset="0"/>
                <a:cs typeface="Times New Roman" panose="02020603050405020304" pitchFamily="18" charset="0"/>
              </a:rPr>
              <a:t>III. </a:t>
            </a:r>
            <a:r>
              <a:rPr lang="en-US" sz="2800" b="1" kern="1200" err="1">
                <a:solidFill>
                  <a:srgbClr val="FFFFFF"/>
                </a:solidFill>
                <a:effectLst/>
                <a:latin typeface="Times New Roman" panose="02020603050405020304" pitchFamily="18" charset="0"/>
                <a:cs typeface="Times New Roman" panose="02020603050405020304" pitchFamily="18" charset="0"/>
              </a:rPr>
              <a:t>Cách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tính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hồi</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quy</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bình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phương</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tối</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thiểu</a:t>
            </a:r>
            <a:endParaRPr lang="en-US" sz="2800" kern="1200">
              <a:solidFill>
                <a:srgbClr val="FFFFFF"/>
              </a:solidFill>
              <a:latin typeface="Times New Roman" panose="02020603050405020304" pitchFamily="18" charset="0"/>
              <a:cs typeface="Times New Roman" panose="02020603050405020304" pitchFamily="18" charset="0"/>
            </a:endParaRPr>
          </a:p>
        </p:txBody>
      </p:sp>
      <p:pic>
        <p:nvPicPr>
          <p:cNvPr id="7" name="Picture 6"/>
          <p:cNvPicPr/>
          <p:nvPr/>
        </p:nvPicPr>
        <p:blipFill>
          <a:blip r:embed="rId2"/>
          <a:stretch>
            <a:fillRect/>
          </a:stretch>
        </p:blipFill>
        <p:spPr>
          <a:xfrm>
            <a:off x="862841" y="1892432"/>
            <a:ext cx="5943600" cy="4646295"/>
          </a:xfrm>
          <a:prstGeom prst="rect">
            <a:avLst/>
          </a:prstGeom>
        </p:spPr>
      </p:pic>
      <p:sp>
        <p:nvSpPr>
          <p:cNvPr id="2" name="Rectangle 1"/>
          <p:cNvSpPr/>
          <p:nvPr/>
        </p:nvSpPr>
        <p:spPr>
          <a:xfrm>
            <a:off x="7029038" y="3615891"/>
            <a:ext cx="4107663" cy="923330"/>
          </a:xfrm>
          <a:prstGeom prst="rect">
            <a:avLst/>
          </a:prstGeom>
        </p:spPr>
        <p:txBody>
          <a:bodyPr wrap="square">
            <a:spAutoFit/>
          </a:bodyPr>
          <a:lstStyle/>
          <a:p>
            <a:pPr algn="ctr"/>
            <a:r>
              <a:rPr lang="en-US" i="1">
                <a:latin typeface="Times New Roman" panose="02020603050405020304" pitchFamily="18" charset="0"/>
                <a:ea typeface="Calibri" panose="020F0502020204030204" pitchFamily="34" charset="0"/>
              </a:rPr>
              <a:t>Các xấp xỉ hằng, tuyến tính và bậc hai của các số đo độ lệch nhiệt độ trung bình hàng năm toàn cầu từ năm 1991 đến năm 2000</a:t>
            </a:r>
            <a:endParaRPr lang="en-US" i="1"/>
          </a:p>
        </p:txBody>
      </p:sp>
    </p:spTree>
    <p:extLst>
      <p:ext uri="{BB962C8B-B14F-4D97-AF65-F5344CB8AC3E}">
        <p14:creationId xmlns:p14="http://schemas.microsoft.com/office/powerpoint/2010/main" val="2236685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5">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86ED4D9A-D6A1-4154-9772-211B34BEBD9F}"/>
              </a:ext>
            </a:extLst>
          </p:cNvPr>
          <p:cNvSpPr>
            <a:spLocks noGrp="1"/>
          </p:cNvSpPr>
          <p:nvPr>
            <p:ph type="title"/>
          </p:nvPr>
        </p:nvSpPr>
        <p:spPr>
          <a:xfrm>
            <a:off x="-1" y="248038"/>
            <a:ext cx="8285872" cy="1159200"/>
          </a:xfrm>
        </p:spPr>
        <p:txBody>
          <a:bodyPr vert="horz" lIns="91440" tIns="45720" rIns="91440" bIns="45720" rtlCol="0" anchor="ctr">
            <a:normAutofit/>
          </a:bodyPr>
          <a:lstStyle/>
          <a:p>
            <a:r>
              <a:rPr lang="en-US" sz="2800" b="1" kern="1200">
                <a:solidFill>
                  <a:srgbClr val="FFFFFF"/>
                </a:solidFill>
                <a:effectLst/>
                <a:latin typeface="Times New Roman" panose="02020603050405020304" pitchFamily="18" charset="0"/>
                <a:cs typeface="Times New Roman" panose="02020603050405020304" pitchFamily="18" charset="0"/>
              </a:rPr>
              <a:t>III. </a:t>
            </a:r>
            <a:r>
              <a:rPr lang="en-US" sz="2800" b="1" kern="1200" err="1">
                <a:solidFill>
                  <a:srgbClr val="FFFFFF"/>
                </a:solidFill>
                <a:effectLst/>
                <a:latin typeface="Times New Roman" panose="02020603050405020304" pitchFamily="18" charset="0"/>
                <a:cs typeface="Times New Roman" panose="02020603050405020304" pitchFamily="18" charset="0"/>
              </a:rPr>
              <a:t>Cách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tính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hồi</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quy</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bình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phương</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tối</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thiểu</a:t>
            </a:r>
            <a:endParaRPr lang="en-US" sz="2800" kern="1200">
              <a:solidFill>
                <a:srgbClr val="FFFFFF"/>
              </a:solidFill>
              <a:latin typeface="Times New Roman" panose="02020603050405020304" pitchFamily="18" charset="0"/>
              <a:cs typeface="Times New Roman" panose="02020603050405020304" pitchFamily="18" charset="0"/>
            </a:endParaRPr>
          </a:p>
        </p:txBody>
      </p:sp>
      <p:sp>
        <p:nvSpPr>
          <p:cNvPr id="2" name="Rectangle 1"/>
          <p:cNvSpPr/>
          <p:nvPr/>
        </p:nvSpPr>
        <p:spPr>
          <a:xfrm>
            <a:off x="431495" y="1794058"/>
            <a:ext cx="1063112" cy="369332"/>
          </a:xfrm>
          <a:prstGeom prst="rect">
            <a:avLst/>
          </a:prstGeom>
        </p:spPr>
        <p:txBody>
          <a:bodyPr wrap="none">
            <a:spAutoFit/>
          </a:bodyPr>
          <a:lstStyle/>
          <a:p>
            <a:r>
              <a:rPr lang="en-US" b="1">
                <a:latin typeface="Times New Roman" panose="02020603050405020304" pitchFamily="18" charset="0"/>
                <a:ea typeface="Calibri" panose="020F0502020204030204" pitchFamily="34" charset="0"/>
              </a:rPr>
              <a:t>Tổng kết</a:t>
            </a:r>
            <a:endParaRPr lang="en-US" b="1"/>
          </a:p>
        </p:txBody>
      </p:sp>
      <p:sp>
        <p:nvSpPr>
          <p:cNvPr id="3" name="Rectangle 2"/>
          <p:cNvSpPr/>
          <p:nvPr/>
        </p:nvSpPr>
        <p:spPr>
          <a:xfrm>
            <a:off x="431495" y="2381492"/>
            <a:ext cx="3175869" cy="369332"/>
          </a:xfrm>
          <a:prstGeom prst="rect">
            <a:avLst/>
          </a:prstGeom>
        </p:spPr>
        <p:txBody>
          <a:bodyPr wrap="none">
            <a:spAutoFit/>
          </a:bodyPr>
          <a:lstStyle/>
          <a:p>
            <a:r>
              <a:rPr lang="en-US">
                <a:latin typeface="Times New Roman" panose="02020603050405020304" pitchFamily="18" charset="0"/>
                <a:ea typeface="Calibri" panose="020F0502020204030204" pitchFamily="34" charset="0"/>
              </a:rPr>
              <a:t>Xấp xỉ gần đúng một tập dữ liệu</a:t>
            </a:r>
            <a:endParaRPr lang="en-US"/>
          </a:p>
        </p:txBody>
      </p:sp>
      <p:sp>
        <p:nvSpPr>
          <p:cNvPr id="4" name="Rectangle 3"/>
          <p:cNvSpPr/>
          <p:nvPr/>
        </p:nvSpPr>
        <p:spPr>
          <a:xfrm>
            <a:off x="4064428" y="2899277"/>
            <a:ext cx="2427268" cy="369332"/>
          </a:xfrm>
          <a:prstGeom prst="rect">
            <a:avLst/>
          </a:prstGeom>
        </p:spPr>
        <p:txBody>
          <a:bodyPr wrap="none">
            <a:spAutoFit/>
          </a:bodyPr>
          <a:lstStyle/>
          <a:p>
            <a:r>
              <a:rPr lang="en-US">
                <a:latin typeface="Times New Roman" panose="02020603050405020304" pitchFamily="18" charset="0"/>
                <a:ea typeface="Calibri" panose="020F0502020204030204" pitchFamily="34" charset="0"/>
              </a:rPr>
              <a:t>(t</a:t>
            </a:r>
            <a:r>
              <a:rPr lang="en-US" baseline="-25000">
                <a:latin typeface="Times New Roman" panose="02020603050405020304" pitchFamily="18" charset="0"/>
                <a:ea typeface="Calibri" panose="020F0502020204030204" pitchFamily="34" charset="0"/>
              </a:rPr>
              <a:t>i</a:t>
            </a:r>
            <a:r>
              <a:rPr lang="en-US">
                <a:latin typeface="Times New Roman" panose="02020603050405020304" pitchFamily="18" charset="0"/>
                <a:ea typeface="Calibri" panose="020F0502020204030204" pitchFamily="34" charset="0"/>
              </a:rPr>
              <a:t>, y</a:t>
            </a:r>
            <a:r>
              <a:rPr lang="en-US" baseline="-25000">
                <a:latin typeface="Times New Roman" panose="02020603050405020304" pitchFamily="18" charset="0"/>
                <a:ea typeface="Calibri" panose="020F0502020204030204" pitchFamily="34" charset="0"/>
              </a:rPr>
              <a:t>i</a:t>
            </a:r>
            <a:r>
              <a:rPr lang="en-US">
                <a:latin typeface="Times New Roman" panose="02020603050405020304" pitchFamily="18" charset="0"/>
                <a:ea typeface="Calibri" panose="020F0502020204030204" pitchFamily="34" charset="0"/>
              </a:rPr>
              <a:t>) với i = 1, 2, … , n</a:t>
            </a:r>
            <a:endParaRPr lang="en-US"/>
          </a:p>
        </p:txBody>
      </p:sp>
      <p:sp>
        <p:nvSpPr>
          <p:cNvPr id="5" name="Rectangle 4"/>
          <p:cNvSpPr/>
          <p:nvPr/>
        </p:nvSpPr>
        <p:spPr>
          <a:xfrm>
            <a:off x="431495" y="3371694"/>
            <a:ext cx="2492990" cy="369332"/>
          </a:xfrm>
          <a:prstGeom prst="rect">
            <a:avLst/>
          </a:prstGeom>
        </p:spPr>
        <p:txBody>
          <a:bodyPr wrap="none">
            <a:spAutoFit/>
          </a:bodyPr>
          <a:lstStyle/>
          <a:p>
            <a:r>
              <a:rPr lang="en-US">
                <a:latin typeface="Times New Roman" panose="02020603050405020304" pitchFamily="18" charset="0"/>
                <a:ea typeface="Calibri" panose="020F0502020204030204" pitchFamily="34" charset="0"/>
              </a:rPr>
              <a:t>bằng một hàm không đổi</a:t>
            </a:r>
            <a:endParaRPr lang="en-US"/>
          </a:p>
        </p:txBody>
      </p:sp>
      <p:sp>
        <p:nvSpPr>
          <p:cNvPr id="6" name="Rectangle 5"/>
          <p:cNvSpPr/>
          <p:nvPr/>
        </p:nvSpPr>
        <p:spPr>
          <a:xfrm>
            <a:off x="4784978" y="3925821"/>
            <a:ext cx="986167" cy="369332"/>
          </a:xfrm>
          <a:prstGeom prst="rect">
            <a:avLst/>
          </a:prstGeom>
        </p:spPr>
        <p:txBody>
          <a:bodyPr wrap="none">
            <a:spAutoFit/>
          </a:bodyPr>
          <a:lstStyle/>
          <a:p>
            <a:r>
              <a:rPr lang="en-US" i="1">
                <a:latin typeface="Times New Roman" panose="02020603050405020304" pitchFamily="18" charset="0"/>
                <a:ea typeface="Calibri" panose="020F0502020204030204" pitchFamily="34" charset="0"/>
              </a:rPr>
              <a:t>p</a:t>
            </a:r>
            <a:r>
              <a:rPr lang="en-US" i="1" baseline="-25000">
                <a:latin typeface="Times New Roman" panose="02020603050405020304" pitchFamily="18" charset="0"/>
                <a:ea typeface="Calibri" panose="020F0502020204030204" pitchFamily="34" charset="0"/>
              </a:rPr>
              <a:t>0</a:t>
            </a:r>
            <a:r>
              <a:rPr lang="en-US">
                <a:latin typeface="Times New Roman" panose="02020603050405020304" pitchFamily="18" charset="0"/>
                <a:ea typeface="Calibri" panose="020F0502020204030204" pitchFamily="34" charset="0"/>
              </a:rPr>
              <a:t>(t) = </a:t>
            </a:r>
            <a:r>
              <a:rPr lang="en-US">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endParaRPr lang="en-US"/>
          </a:p>
        </p:txBody>
      </p:sp>
      <p:sp>
        <p:nvSpPr>
          <p:cNvPr id="7" name="Rectangle 6"/>
          <p:cNvSpPr/>
          <p:nvPr/>
        </p:nvSpPr>
        <p:spPr>
          <a:xfrm>
            <a:off x="431495" y="4509306"/>
            <a:ext cx="5881738" cy="369332"/>
          </a:xfrm>
          <a:prstGeom prst="rect">
            <a:avLst/>
          </a:prstGeom>
        </p:spPr>
        <p:txBody>
          <a:bodyPr wrap="none">
            <a:spAutoFit/>
          </a:bodyPr>
          <a:lstStyle/>
          <a:p>
            <a:r>
              <a:rPr lang="en-US">
                <a:latin typeface="Times New Roman" panose="02020603050405020304" pitchFamily="18" charset="0"/>
                <a:ea typeface="Calibri" panose="020F0502020204030204" pitchFamily="34" charset="0"/>
              </a:rPr>
              <a:t>sử dụng phương pháp bình phương nhỏ nhất sẽ cho kết quả là</a:t>
            </a:r>
            <a:endParaRPr lang="en-US"/>
          </a:p>
        </p:txBody>
      </p:sp>
      <p:pic>
        <p:nvPicPr>
          <p:cNvPr id="14" name="Picture 13"/>
          <p:cNvPicPr/>
          <p:nvPr/>
        </p:nvPicPr>
        <p:blipFill>
          <a:blip r:embed="rId2"/>
          <a:stretch>
            <a:fillRect/>
          </a:stretch>
        </p:blipFill>
        <p:spPr>
          <a:xfrm>
            <a:off x="4352231" y="5151828"/>
            <a:ext cx="1851660" cy="878205"/>
          </a:xfrm>
          <a:prstGeom prst="rect">
            <a:avLst/>
          </a:prstGeom>
          <a:ln>
            <a:solidFill>
              <a:srgbClr val="00B0F0"/>
            </a:solidFill>
          </a:ln>
        </p:spPr>
      </p:pic>
      <p:sp>
        <p:nvSpPr>
          <p:cNvPr id="8" name="Rectangle 7"/>
          <p:cNvSpPr/>
          <p:nvPr/>
        </p:nvSpPr>
        <p:spPr>
          <a:xfrm>
            <a:off x="431495" y="5944165"/>
            <a:ext cx="2646878" cy="507831"/>
          </a:xfrm>
          <a:prstGeom prst="rect">
            <a:avLst/>
          </a:prstGeom>
        </p:spPr>
        <p:txBody>
          <a:bodyPr wrap="none">
            <a:spAutoFit/>
          </a:bodyPr>
          <a:lstStyle/>
          <a:p>
            <a:pPr>
              <a:lnSpc>
                <a:spcPct val="150000"/>
              </a:lnSpc>
              <a:spcAft>
                <a:spcPts val="800"/>
              </a:spcAft>
            </a:pPr>
            <a:r>
              <a:rPr lang="en-US">
                <a:latin typeface="Times New Roman" panose="02020603050405020304" pitchFamily="18" charset="0"/>
                <a:ea typeface="Calibri" panose="020F0502020204030204" pitchFamily="34" charset="0"/>
              </a:rPr>
              <a:t>chính là trung bình số học.</a:t>
            </a:r>
          </a:p>
        </p:txBody>
      </p:sp>
    </p:spTree>
    <p:extLst>
      <p:ext uri="{BB962C8B-B14F-4D97-AF65-F5344CB8AC3E}">
        <p14:creationId xmlns:p14="http://schemas.microsoft.com/office/powerpoint/2010/main" val="5815378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5">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86ED4D9A-D6A1-4154-9772-211B34BEBD9F}"/>
              </a:ext>
            </a:extLst>
          </p:cNvPr>
          <p:cNvSpPr>
            <a:spLocks noGrp="1"/>
          </p:cNvSpPr>
          <p:nvPr>
            <p:ph type="title"/>
          </p:nvPr>
        </p:nvSpPr>
        <p:spPr>
          <a:xfrm>
            <a:off x="-1" y="248038"/>
            <a:ext cx="8285872" cy="1159200"/>
          </a:xfrm>
        </p:spPr>
        <p:txBody>
          <a:bodyPr vert="horz" lIns="91440" tIns="45720" rIns="91440" bIns="45720" rtlCol="0" anchor="ctr">
            <a:normAutofit/>
          </a:bodyPr>
          <a:lstStyle/>
          <a:p>
            <a:r>
              <a:rPr lang="en-US" sz="2800" b="1" kern="1200">
                <a:solidFill>
                  <a:srgbClr val="FFFFFF"/>
                </a:solidFill>
                <a:effectLst/>
                <a:latin typeface="Times New Roman" panose="02020603050405020304" pitchFamily="18" charset="0"/>
                <a:cs typeface="Times New Roman" panose="02020603050405020304" pitchFamily="18" charset="0"/>
              </a:rPr>
              <a:t>III. </a:t>
            </a:r>
            <a:r>
              <a:rPr lang="en-US" sz="2800" b="1" kern="1200" err="1">
                <a:solidFill>
                  <a:srgbClr val="FFFFFF"/>
                </a:solidFill>
                <a:effectLst/>
                <a:latin typeface="Times New Roman" panose="02020603050405020304" pitchFamily="18" charset="0"/>
                <a:cs typeface="Times New Roman" panose="02020603050405020304" pitchFamily="18" charset="0"/>
              </a:rPr>
              <a:t>Cách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tính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hồi</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quy</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bình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phương</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tối</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thiểu</a:t>
            </a:r>
            <a:endParaRPr lang="en-US" sz="2800" kern="1200">
              <a:solidFill>
                <a:srgbClr val="FFFFFF"/>
              </a:solidFill>
              <a:latin typeface="Times New Roman" panose="02020603050405020304" pitchFamily="18" charset="0"/>
              <a:cs typeface="Times New Roman" panose="02020603050405020304" pitchFamily="18" charset="0"/>
            </a:endParaRPr>
          </a:p>
        </p:txBody>
      </p:sp>
      <p:sp>
        <p:nvSpPr>
          <p:cNvPr id="2" name="Rectangle 1"/>
          <p:cNvSpPr/>
          <p:nvPr/>
        </p:nvSpPr>
        <p:spPr>
          <a:xfrm>
            <a:off x="542852" y="1822348"/>
            <a:ext cx="4067139" cy="369332"/>
          </a:xfrm>
          <a:prstGeom prst="rect">
            <a:avLst/>
          </a:prstGeom>
        </p:spPr>
        <p:txBody>
          <a:bodyPr wrap="none">
            <a:spAutoFit/>
          </a:bodyPr>
          <a:lstStyle/>
          <a:p>
            <a:r>
              <a:rPr lang="en-US">
                <a:latin typeface="Times New Roman" panose="02020603050405020304" pitchFamily="18" charset="0"/>
                <a:ea typeface="Calibri" panose="020F0502020204030204" pitchFamily="34" charset="0"/>
              </a:rPr>
              <a:t>Xấp xỉ tập dữ liệu với một hàm tuyến tính</a:t>
            </a:r>
            <a:endParaRPr lang="en-US"/>
          </a:p>
        </p:txBody>
      </p:sp>
      <p:sp>
        <p:nvSpPr>
          <p:cNvPr id="3" name="Rectangle 2"/>
          <p:cNvSpPr/>
          <p:nvPr/>
        </p:nvSpPr>
        <p:spPr>
          <a:xfrm>
            <a:off x="4332485" y="2438072"/>
            <a:ext cx="1422184" cy="369332"/>
          </a:xfrm>
          <a:prstGeom prst="rect">
            <a:avLst/>
          </a:prstGeom>
        </p:spPr>
        <p:txBody>
          <a:bodyPr wrap="none">
            <a:spAutoFit/>
          </a:bodyPr>
          <a:lstStyle/>
          <a:p>
            <a:r>
              <a:rPr lang="en-US" i="1">
                <a:latin typeface="Times New Roman" panose="02020603050405020304" pitchFamily="18" charset="0"/>
                <a:ea typeface="Calibri" panose="020F0502020204030204" pitchFamily="34" charset="0"/>
              </a:rPr>
              <a:t>p</a:t>
            </a:r>
            <a:r>
              <a:rPr lang="en-US" i="1" baseline="-25000">
                <a:latin typeface="Times New Roman" panose="02020603050405020304" pitchFamily="18" charset="0"/>
                <a:ea typeface="Calibri" panose="020F0502020204030204" pitchFamily="34" charset="0"/>
              </a:rPr>
              <a:t>1</a:t>
            </a:r>
            <a:r>
              <a:rPr lang="en-US">
                <a:latin typeface="Times New Roman" panose="02020603050405020304" pitchFamily="18" charset="0"/>
                <a:ea typeface="Calibri" panose="020F0502020204030204" pitchFamily="34" charset="0"/>
              </a:rPr>
              <a:t>(t) = </a:t>
            </a:r>
            <a:r>
              <a:rPr lang="en-US">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a:latin typeface="Times New Roman" panose="02020603050405020304" pitchFamily="18" charset="0"/>
                <a:ea typeface="Calibri" panose="020F0502020204030204" pitchFamily="34" charset="0"/>
              </a:rPr>
              <a:t> + </a:t>
            </a:r>
            <a:r>
              <a:rPr lang="en-US">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a:latin typeface="Times New Roman" panose="02020603050405020304" pitchFamily="18" charset="0"/>
                <a:ea typeface="Calibri" panose="020F0502020204030204" pitchFamily="34" charset="0"/>
              </a:rPr>
              <a:t>t</a:t>
            </a:r>
            <a:endParaRPr lang="en-US"/>
          </a:p>
        </p:txBody>
      </p:sp>
      <p:sp>
        <p:nvSpPr>
          <p:cNvPr id="4" name="Rectangle 3"/>
          <p:cNvSpPr/>
          <p:nvPr/>
        </p:nvSpPr>
        <p:spPr>
          <a:xfrm>
            <a:off x="542852" y="2900129"/>
            <a:ext cx="4330032" cy="369332"/>
          </a:xfrm>
          <a:prstGeom prst="rect">
            <a:avLst/>
          </a:prstGeom>
        </p:spPr>
        <p:txBody>
          <a:bodyPr wrap="none">
            <a:spAutoFit/>
          </a:bodyPr>
          <a:lstStyle/>
          <a:p>
            <a:r>
              <a:rPr lang="en-US">
                <a:latin typeface="Times New Roman" panose="02020603050405020304" pitchFamily="18" charset="0"/>
                <a:ea typeface="Calibri" panose="020F0502020204030204" pitchFamily="34" charset="0"/>
              </a:rPr>
              <a:t>có thể được thực hiện bằng cách tìm cực tiểu</a:t>
            </a:r>
            <a:endParaRPr lang="en-US"/>
          </a:p>
        </p:txBody>
      </p:sp>
      <p:pic>
        <p:nvPicPr>
          <p:cNvPr id="10" name="Picture 9"/>
          <p:cNvPicPr/>
          <p:nvPr/>
        </p:nvPicPr>
        <p:blipFill>
          <a:blip r:embed="rId2"/>
          <a:stretch>
            <a:fillRect/>
          </a:stretch>
        </p:blipFill>
        <p:spPr>
          <a:xfrm>
            <a:off x="3527964" y="3492963"/>
            <a:ext cx="3479800" cy="739140"/>
          </a:xfrm>
          <a:prstGeom prst="rect">
            <a:avLst/>
          </a:prstGeom>
          <a:ln>
            <a:solidFill>
              <a:srgbClr val="00B0F0"/>
            </a:solidFill>
          </a:ln>
        </p:spPr>
      </p:pic>
      <p:sp>
        <p:nvSpPr>
          <p:cNvPr id="5" name="Rectangle 4"/>
          <p:cNvSpPr/>
          <p:nvPr/>
        </p:nvSpPr>
        <p:spPr>
          <a:xfrm>
            <a:off x="542852" y="4376636"/>
            <a:ext cx="3057247" cy="369332"/>
          </a:xfrm>
          <a:prstGeom prst="rect">
            <a:avLst/>
          </a:prstGeom>
        </p:spPr>
        <p:txBody>
          <a:bodyPr wrap="none">
            <a:spAutoFit/>
          </a:bodyPr>
          <a:lstStyle/>
          <a:p>
            <a:r>
              <a:rPr lang="en-US">
                <a:latin typeface="Times New Roman" panose="02020603050405020304" pitchFamily="18" charset="0"/>
                <a:ea typeface="Calibri" panose="020F0502020204030204" pitchFamily="34" charset="0"/>
              </a:rPr>
              <a:t>dẫn đến hệ tuyến tính 2 × 2 sau</a:t>
            </a:r>
            <a:endParaRPr lang="en-US"/>
          </a:p>
        </p:txBody>
      </p:sp>
      <p:pic>
        <p:nvPicPr>
          <p:cNvPr id="12" name="Picture 11"/>
          <p:cNvPicPr/>
          <p:nvPr/>
        </p:nvPicPr>
        <p:blipFill>
          <a:blip r:embed="rId3"/>
          <a:stretch>
            <a:fillRect/>
          </a:stretch>
        </p:blipFill>
        <p:spPr>
          <a:xfrm>
            <a:off x="3248995" y="5018602"/>
            <a:ext cx="4175760" cy="1454785"/>
          </a:xfrm>
          <a:prstGeom prst="rect">
            <a:avLst/>
          </a:prstGeom>
          <a:ln>
            <a:solidFill>
              <a:srgbClr val="00B0F0"/>
            </a:solidFill>
          </a:ln>
        </p:spPr>
      </p:pic>
    </p:spTree>
    <p:extLst>
      <p:ext uri="{BB962C8B-B14F-4D97-AF65-F5344CB8AC3E}">
        <p14:creationId xmlns:p14="http://schemas.microsoft.com/office/powerpoint/2010/main" val="519655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5">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86ED4D9A-D6A1-4154-9772-211B34BEBD9F}"/>
              </a:ext>
            </a:extLst>
          </p:cNvPr>
          <p:cNvSpPr>
            <a:spLocks noGrp="1"/>
          </p:cNvSpPr>
          <p:nvPr>
            <p:ph type="title"/>
          </p:nvPr>
        </p:nvSpPr>
        <p:spPr>
          <a:xfrm>
            <a:off x="-1" y="248038"/>
            <a:ext cx="8285872" cy="1159200"/>
          </a:xfrm>
        </p:spPr>
        <p:txBody>
          <a:bodyPr vert="horz" lIns="91440" tIns="45720" rIns="91440" bIns="45720" rtlCol="0" anchor="ctr">
            <a:normAutofit/>
          </a:bodyPr>
          <a:lstStyle/>
          <a:p>
            <a:r>
              <a:rPr lang="en-US" sz="2800" b="1" kern="1200">
                <a:solidFill>
                  <a:srgbClr val="FFFFFF"/>
                </a:solidFill>
                <a:effectLst/>
                <a:latin typeface="Times New Roman" panose="02020603050405020304" pitchFamily="18" charset="0"/>
                <a:cs typeface="Times New Roman" panose="02020603050405020304" pitchFamily="18" charset="0"/>
              </a:rPr>
              <a:t>III. </a:t>
            </a:r>
            <a:r>
              <a:rPr lang="en-US" sz="2800" b="1" kern="1200" err="1">
                <a:solidFill>
                  <a:srgbClr val="FFFFFF"/>
                </a:solidFill>
                <a:effectLst/>
                <a:latin typeface="Times New Roman" panose="02020603050405020304" pitchFamily="18" charset="0"/>
                <a:cs typeface="Times New Roman" panose="02020603050405020304" pitchFamily="18" charset="0"/>
              </a:rPr>
              <a:t>Cách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tính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hồi</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quy</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bình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phương</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tối</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thiểu</a:t>
            </a:r>
            <a:endParaRPr lang="en-US" sz="2800" kern="1200">
              <a:solidFill>
                <a:srgbClr val="FFFFFF"/>
              </a:solidFill>
              <a:latin typeface="Times New Roman" panose="02020603050405020304" pitchFamily="18" charset="0"/>
              <a:cs typeface="Times New Roman" panose="02020603050405020304" pitchFamily="18" charset="0"/>
            </a:endParaRPr>
          </a:p>
        </p:txBody>
      </p:sp>
      <p:sp>
        <p:nvSpPr>
          <p:cNvPr id="2" name="Rectangle 1"/>
          <p:cNvSpPr/>
          <p:nvPr/>
        </p:nvSpPr>
        <p:spPr>
          <a:xfrm>
            <a:off x="617119" y="1730229"/>
            <a:ext cx="3797835" cy="369332"/>
          </a:xfrm>
          <a:prstGeom prst="rect">
            <a:avLst/>
          </a:prstGeom>
        </p:spPr>
        <p:txBody>
          <a:bodyPr wrap="none">
            <a:spAutoFit/>
          </a:bodyPr>
          <a:lstStyle/>
          <a:p>
            <a:r>
              <a:rPr lang="en-US">
                <a:latin typeface="Times New Roman" panose="02020603050405020304" pitchFamily="18" charset="0"/>
                <a:ea typeface="Calibri" panose="020F0502020204030204" pitchFamily="34" charset="0"/>
              </a:rPr>
              <a:t>Xấp xỉ tập dữ liệu với một hàm bậc hai</a:t>
            </a:r>
            <a:endParaRPr lang="en-US"/>
          </a:p>
        </p:txBody>
      </p:sp>
      <p:sp>
        <p:nvSpPr>
          <p:cNvPr id="3" name="Rectangle 2"/>
          <p:cNvSpPr/>
          <p:nvPr/>
        </p:nvSpPr>
        <p:spPr>
          <a:xfrm>
            <a:off x="4204177" y="2168566"/>
            <a:ext cx="1903085" cy="507831"/>
          </a:xfrm>
          <a:prstGeom prst="rect">
            <a:avLst/>
          </a:prstGeom>
        </p:spPr>
        <p:txBody>
          <a:bodyPr wrap="none">
            <a:spAutoFit/>
          </a:bodyPr>
          <a:lstStyle/>
          <a:p>
            <a:pPr algn="ctr">
              <a:lnSpc>
                <a:spcPct val="150000"/>
              </a:lnSpc>
              <a:spcAft>
                <a:spcPts val="800"/>
              </a:spcAft>
            </a:pPr>
            <a:r>
              <a:rPr lang="en-US" i="1">
                <a:latin typeface="Times New Roman" panose="02020603050405020304" pitchFamily="18" charset="0"/>
                <a:ea typeface="Calibri" panose="020F0502020204030204" pitchFamily="34" charset="0"/>
              </a:rPr>
              <a:t>p</a:t>
            </a:r>
            <a:r>
              <a:rPr lang="en-US" i="1" baseline="-25000">
                <a:latin typeface="Times New Roman" panose="02020603050405020304" pitchFamily="18" charset="0"/>
                <a:ea typeface="Calibri" panose="020F0502020204030204" pitchFamily="34" charset="0"/>
              </a:rPr>
              <a:t>2</a:t>
            </a:r>
            <a:r>
              <a:rPr lang="en-US">
                <a:latin typeface="Times New Roman" panose="02020603050405020304" pitchFamily="18" charset="0"/>
                <a:ea typeface="Calibri" panose="020F0502020204030204" pitchFamily="34" charset="0"/>
              </a:rPr>
              <a:t>(t) = </a:t>
            </a:r>
            <a:r>
              <a:rPr lang="en-US">
                <a:latin typeface="Times New Roman" panose="02020603050405020304" pitchFamily="18" charset="0"/>
                <a:ea typeface="Calibri" panose="020F0502020204030204" pitchFamily="34" charset="0"/>
                <a:sym typeface="Symbol" panose="05050102010706020507" pitchFamily="18" charset="2"/>
              </a:rPr>
              <a:t></a:t>
            </a:r>
            <a:r>
              <a:rPr lang="en-US">
                <a:latin typeface="Times New Roman" panose="02020603050405020304" pitchFamily="18" charset="0"/>
                <a:ea typeface="Calibri" panose="020F0502020204030204" pitchFamily="34" charset="0"/>
              </a:rPr>
              <a:t> + </a:t>
            </a:r>
            <a:r>
              <a:rPr lang="en-US">
                <a:latin typeface="Times New Roman" panose="02020603050405020304" pitchFamily="18" charset="0"/>
                <a:ea typeface="Calibri" panose="020F0502020204030204" pitchFamily="34" charset="0"/>
                <a:sym typeface="Symbol" panose="05050102010706020507" pitchFamily="18" charset="2"/>
              </a:rPr>
              <a:t></a:t>
            </a:r>
            <a:r>
              <a:rPr lang="en-US">
                <a:latin typeface="Times New Roman" panose="02020603050405020304" pitchFamily="18" charset="0"/>
                <a:ea typeface="Calibri" panose="020F0502020204030204" pitchFamily="34" charset="0"/>
              </a:rPr>
              <a:t>t + </a:t>
            </a:r>
            <a:r>
              <a:rPr lang="en-US">
                <a:latin typeface="Times New Roman" panose="02020603050405020304" pitchFamily="18" charset="0"/>
                <a:ea typeface="Calibri" panose="020F0502020204030204" pitchFamily="34" charset="0"/>
                <a:sym typeface="Symbol" panose="05050102010706020507" pitchFamily="18" charset="2"/>
              </a:rPr>
              <a:t></a:t>
            </a:r>
            <a:r>
              <a:rPr lang="en-US">
                <a:latin typeface="Times New Roman" panose="02020603050405020304" pitchFamily="18" charset="0"/>
                <a:ea typeface="Calibri" panose="020F0502020204030204" pitchFamily="34" charset="0"/>
              </a:rPr>
              <a:t>t</a:t>
            </a:r>
            <a:r>
              <a:rPr lang="en-US" baseline="30000">
                <a:latin typeface="Times New Roman" panose="02020603050405020304" pitchFamily="18" charset="0"/>
                <a:ea typeface="Calibri" panose="020F0502020204030204" pitchFamily="34" charset="0"/>
              </a:rPr>
              <a:t>2</a:t>
            </a:r>
            <a:endParaRPr lang="en-US">
              <a:latin typeface="Times New Roman" panose="02020603050405020304" pitchFamily="18" charset="0"/>
              <a:ea typeface="Calibri" panose="020F0502020204030204" pitchFamily="34" charset="0"/>
            </a:endParaRPr>
          </a:p>
        </p:txBody>
      </p:sp>
      <p:sp>
        <p:nvSpPr>
          <p:cNvPr id="4" name="Rectangle 3"/>
          <p:cNvSpPr/>
          <p:nvPr/>
        </p:nvSpPr>
        <p:spPr>
          <a:xfrm>
            <a:off x="617119" y="2805863"/>
            <a:ext cx="4330032" cy="369332"/>
          </a:xfrm>
          <a:prstGeom prst="rect">
            <a:avLst/>
          </a:prstGeom>
        </p:spPr>
        <p:txBody>
          <a:bodyPr wrap="none">
            <a:spAutoFit/>
          </a:bodyPr>
          <a:lstStyle/>
          <a:p>
            <a:r>
              <a:rPr lang="en-US">
                <a:latin typeface="Times New Roman" panose="02020603050405020304" pitchFamily="18" charset="0"/>
                <a:ea typeface="Calibri" panose="020F0502020204030204" pitchFamily="34" charset="0"/>
              </a:rPr>
              <a:t>có thể được thực hiện bằng cách tìm cực tiểu</a:t>
            </a:r>
            <a:endParaRPr lang="en-US"/>
          </a:p>
        </p:txBody>
      </p:sp>
      <p:pic>
        <p:nvPicPr>
          <p:cNvPr id="10" name="Picture 9"/>
          <p:cNvPicPr/>
          <p:nvPr/>
        </p:nvPicPr>
        <p:blipFill>
          <a:blip r:embed="rId2"/>
          <a:stretch>
            <a:fillRect/>
          </a:stretch>
        </p:blipFill>
        <p:spPr>
          <a:xfrm>
            <a:off x="3179481" y="3505747"/>
            <a:ext cx="4625340" cy="356870"/>
          </a:xfrm>
          <a:prstGeom prst="rect">
            <a:avLst/>
          </a:prstGeom>
          <a:ln>
            <a:solidFill>
              <a:srgbClr val="00B0F0"/>
            </a:solidFill>
          </a:ln>
        </p:spPr>
      </p:pic>
      <p:sp>
        <p:nvSpPr>
          <p:cNvPr id="5" name="Rectangle 4"/>
          <p:cNvSpPr/>
          <p:nvPr/>
        </p:nvSpPr>
        <p:spPr>
          <a:xfrm>
            <a:off x="640121" y="4068595"/>
            <a:ext cx="3005951" cy="369332"/>
          </a:xfrm>
          <a:prstGeom prst="rect">
            <a:avLst/>
          </a:prstGeom>
        </p:spPr>
        <p:txBody>
          <a:bodyPr wrap="none">
            <a:spAutoFit/>
          </a:bodyPr>
          <a:lstStyle/>
          <a:p>
            <a:r>
              <a:rPr lang="en-US">
                <a:latin typeface="Times New Roman" panose="02020603050405020304" pitchFamily="18" charset="0"/>
                <a:ea typeface="Calibri" panose="020F0502020204030204" pitchFamily="34" charset="0"/>
              </a:rPr>
              <a:t>dẫn đế hệ tuyến tính 3 × 3 sau:</a:t>
            </a:r>
            <a:endParaRPr lang="en-US"/>
          </a:p>
        </p:txBody>
      </p:sp>
      <p:pic>
        <p:nvPicPr>
          <p:cNvPr id="12" name="Picture 11"/>
          <p:cNvPicPr/>
          <p:nvPr/>
        </p:nvPicPr>
        <p:blipFill>
          <a:blip r:embed="rId3"/>
          <a:stretch>
            <a:fillRect/>
          </a:stretch>
        </p:blipFill>
        <p:spPr>
          <a:xfrm>
            <a:off x="3057812" y="4606188"/>
            <a:ext cx="4868677" cy="2069162"/>
          </a:xfrm>
          <a:prstGeom prst="rect">
            <a:avLst/>
          </a:prstGeom>
          <a:ln>
            <a:solidFill>
              <a:srgbClr val="00B0F0"/>
            </a:solidFill>
          </a:ln>
        </p:spPr>
      </p:pic>
    </p:spTree>
    <p:extLst>
      <p:ext uri="{BB962C8B-B14F-4D97-AF65-F5344CB8AC3E}">
        <p14:creationId xmlns:p14="http://schemas.microsoft.com/office/powerpoint/2010/main" val="14847425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24A7C3-6AA6-4D2F-AE3E-898EF80E7AC0}"/>
              </a:ext>
            </a:extLst>
          </p:cNvPr>
          <p:cNvSpPr>
            <a:spLocks noGrp="1"/>
          </p:cNvSpPr>
          <p:nvPr>
            <p:ph type="title"/>
          </p:nvPr>
        </p:nvSpPr>
        <p:spPr>
          <a:xfrm>
            <a:off x="562709" y="248038"/>
            <a:ext cx="7200726" cy="1159200"/>
          </a:xfrm>
        </p:spPr>
        <p:txBody>
          <a:bodyPr vert="horz" lIns="91440" tIns="45720" rIns="91440" bIns="45720" rtlCol="0" anchor="ctr">
            <a:normAutofit/>
          </a:bodyPr>
          <a:lstStyle/>
          <a:p>
            <a:r>
              <a:rPr lang="en-US" sz="2800" b="1" kern="1200" dirty="0">
                <a:solidFill>
                  <a:schemeClr val="bg1">
                    <a:lumMod val="95000"/>
                  </a:schemeClr>
                </a:solidFill>
                <a:effectLst/>
                <a:latin typeface="Times New Roman" panose="02020603050405020304" pitchFamily="18" charset="0"/>
                <a:cs typeface="Times New Roman" panose="02020603050405020304" pitchFamily="18" charset="0"/>
              </a:rPr>
              <a:t> I. </a:t>
            </a:r>
            <a:r>
              <a:rPr lang="en-US" sz="2800" b="1" kern="1200" dirty="0" err="1">
                <a:solidFill>
                  <a:schemeClr val="bg1">
                    <a:lumMod val="95000"/>
                  </a:schemeClr>
                </a:solidFill>
                <a:effectLst/>
                <a:latin typeface="Times New Roman" panose="02020603050405020304" pitchFamily="18" charset="0"/>
                <a:cs typeface="Times New Roman" panose="02020603050405020304" pitchFamily="18" charset="0"/>
              </a:rPr>
              <a:t>Hồi</a:t>
            </a:r>
            <a:r>
              <a:rPr lang="en-US" sz="2800" b="1" kern="1200" dirty="0">
                <a:solidFill>
                  <a:schemeClr val="bg1">
                    <a:lumMod val="95000"/>
                  </a:schemeClr>
                </a:solidFill>
                <a:effectLst/>
                <a:latin typeface="Times New Roman" panose="02020603050405020304" pitchFamily="18" charset="0"/>
                <a:cs typeface="Times New Roman" panose="02020603050405020304" pitchFamily="18" charset="0"/>
              </a:rPr>
              <a:t> </a:t>
            </a:r>
            <a:r>
              <a:rPr lang="en-US" sz="2800" b="1" kern="1200" dirty="0" err="1">
                <a:solidFill>
                  <a:schemeClr val="bg1">
                    <a:lumMod val="95000"/>
                  </a:schemeClr>
                </a:solidFill>
                <a:effectLst/>
                <a:latin typeface="Times New Roman" panose="02020603050405020304" pitchFamily="18" charset="0"/>
                <a:cs typeface="Times New Roman" panose="02020603050405020304" pitchFamily="18" charset="0"/>
              </a:rPr>
              <a:t>quy</a:t>
            </a:r>
            <a:r>
              <a:rPr lang="en-US" sz="2800" b="1" kern="1200" dirty="0">
                <a:solidFill>
                  <a:schemeClr val="bg1">
                    <a:lumMod val="95000"/>
                  </a:schemeClr>
                </a:solidFill>
                <a:effectLst/>
                <a:latin typeface="Times New Roman" panose="02020603050405020304" pitchFamily="18" charset="0"/>
                <a:cs typeface="Times New Roman" panose="02020603050405020304" pitchFamily="18" charset="0"/>
              </a:rPr>
              <a:t> </a:t>
            </a:r>
            <a:r>
              <a:rPr lang="en-US" sz="2800" b="1" kern="1200" dirty="0" err="1">
                <a:solidFill>
                  <a:schemeClr val="bg1">
                    <a:lumMod val="95000"/>
                  </a:schemeClr>
                </a:solidFill>
                <a:effectLst/>
                <a:latin typeface="Times New Roman" panose="02020603050405020304" pitchFamily="18" charset="0"/>
                <a:cs typeface="Times New Roman" panose="02020603050405020304" pitchFamily="18" charset="0"/>
              </a:rPr>
              <a:t>tuyến</a:t>
            </a:r>
            <a:r>
              <a:rPr lang="en-US" sz="2800" b="1" kern="1200" dirty="0">
                <a:solidFill>
                  <a:schemeClr val="bg1">
                    <a:lumMod val="95000"/>
                  </a:schemeClr>
                </a:solidFill>
                <a:effectLst/>
                <a:latin typeface="Times New Roman" panose="02020603050405020304" pitchFamily="18" charset="0"/>
                <a:cs typeface="Times New Roman" panose="02020603050405020304" pitchFamily="18" charset="0"/>
              </a:rPr>
              <a:t> </a:t>
            </a:r>
            <a:r>
              <a:rPr lang="en-US" sz="2800" b="1" kern="1200" dirty="0" err="1">
                <a:solidFill>
                  <a:schemeClr val="bg1">
                    <a:lumMod val="95000"/>
                  </a:schemeClr>
                </a:solidFill>
                <a:effectLst/>
                <a:latin typeface="Times New Roman" panose="02020603050405020304" pitchFamily="18" charset="0"/>
                <a:cs typeface="Times New Roman" panose="02020603050405020304" pitchFamily="18" charset="0"/>
              </a:rPr>
              <a:t>tính</a:t>
            </a:r>
            <a:r>
              <a:rPr lang="en-US" sz="2800" b="1" kern="1200" dirty="0">
                <a:solidFill>
                  <a:schemeClr val="bg1">
                    <a:lumMod val="95000"/>
                  </a:schemeClr>
                </a:solidFill>
                <a:effectLst/>
                <a:latin typeface="Times New Roman" panose="02020603050405020304" pitchFamily="18" charset="0"/>
                <a:cs typeface="Times New Roman" panose="02020603050405020304" pitchFamily="18" charset="0"/>
              </a:rPr>
              <a:t> (Linear Regression)</a:t>
            </a:r>
            <a:endParaRPr lang="en-US" sz="2800" kern="1200" dirty="0">
              <a:solidFill>
                <a:schemeClr val="bg1">
                  <a:lumMod val="95000"/>
                </a:schemeClr>
              </a:solidFill>
              <a:latin typeface="Times New Roman" panose="02020603050405020304" pitchFamily="18" charset="0"/>
              <a:cs typeface="Times New Roman" panose="02020603050405020304" pitchFamily="18" charset="0"/>
            </a:endParaRPr>
          </a:p>
        </p:txBody>
      </p:sp>
      <p:pic>
        <p:nvPicPr>
          <p:cNvPr id="7" name="Picture 6" descr="Graphical user interface&#10;&#10;Description automatically generated">
            <a:extLst>
              <a:ext uri="{FF2B5EF4-FFF2-40B4-BE49-F238E27FC236}">
                <a16:creationId xmlns:a16="http://schemas.microsoft.com/office/drawing/2014/main" id="{23B6628D-F1B7-4004-97AA-5FDC2E0C9D9C}"/>
              </a:ext>
            </a:extLst>
          </p:cNvPr>
          <p:cNvPicPr>
            <a:picLocks noChangeAspect="1"/>
          </p:cNvPicPr>
          <p:nvPr/>
        </p:nvPicPr>
        <p:blipFill>
          <a:blip r:embed="rId2"/>
          <a:stretch>
            <a:fillRect/>
          </a:stretch>
        </p:blipFill>
        <p:spPr>
          <a:xfrm>
            <a:off x="1010942" y="1630467"/>
            <a:ext cx="9970482" cy="5170224"/>
          </a:xfrm>
          <a:prstGeom prst="rect">
            <a:avLst/>
          </a:prstGeom>
          <a:solidFill>
            <a:schemeClr val="tx1"/>
          </a:solidFill>
        </p:spPr>
      </p:pic>
    </p:spTree>
    <p:extLst>
      <p:ext uri="{BB962C8B-B14F-4D97-AF65-F5344CB8AC3E}">
        <p14:creationId xmlns:p14="http://schemas.microsoft.com/office/powerpoint/2010/main" val="18362661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5">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86ED4D9A-D6A1-4154-9772-211B34BEBD9F}"/>
              </a:ext>
            </a:extLst>
          </p:cNvPr>
          <p:cNvSpPr>
            <a:spLocks noGrp="1"/>
          </p:cNvSpPr>
          <p:nvPr>
            <p:ph type="title"/>
          </p:nvPr>
        </p:nvSpPr>
        <p:spPr>
          <a:xfrm>
            <a:off x="-1" y="248038"/>
            <a:ext cx="8285872" cy="1159200"/>
          </a:xfrm>
        </p:spPr>
        <p:txBody>
          <a:bodyPr vert="horz" lIns="91440" tIns="45720" rIns="91440" bIns="45720" rtlCol="0" anchor="ctr">
            <a:normAutofit/>
          </a:bodyPr>
          <a:lstStyle/>
          <a:p>
            <a:r>
              <a:rPr lang="en-US" sz="2800" b="1" kern="1200">
                <a:solidFill>
                  <a:srgbClr val="FFFFFF"/>
                </a:solidFill>
                <a:effectLst/>
                <a:latin typeface="Times New Roman" panose="02020603050405020304" pitchFamily="18" charset="0"/>
                <a:cs typeface="Times New Roman" panose="02020603050405020304" pitchFamily="18" charset="0"/>
              </a:rPr>
              <a:t>III. </a:t>
            </a:r>
            <a:r>
              <a:rPr lang="en-US" sz="2800" b="1" kern="1200" err="1">
                <a:solidFill>
                  <a:srgbClr val="FFFFFF"/>
                </a:solidFill>
                <a:effectLst/>
                <a:latin typeface="Times New Roman" panose="02020603050405020304" pitchFamily="18" charset="0"/>
                <a:cs typeface="Times New Roman" panose="02020603050405020304" pitchFamily="18" charset="0"/>
              </a:rPr>
              <a:t>Cách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tính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hồi</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quy</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bình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phương</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tối</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thiểu</a:t>
            </a:r>
            <a:endParaRPr lang="en-US" sz="2800" kern="1200">
              <a:solidFill>
                <a:srgbClr val="FFFFFF"/>
              </a:solidFill>
              <a:latin typeface="Times New Roman" panose="02020603050405020304" pitchFamily="18" charset="0"/>
              <a:cs typeface="Times New Roman" panose="02020603050405020304" pitchFamily="18" charset="0"/>
            </a:endParaRPr>
          </a:p>
        </p:txBody>
      </p:sp>
      <p:sp>
        <p:nvSpPr>
          <p:cNvPr id="2" name="Rectangle 1"/>
          <p:cNvSpPr/>
          <p:nvPr/>
        </p:nvSpPr>
        <p:spPr>
          <a:xfrm>
            <a:off x="520460" y="1699152"/>
            <a:ext cx="10875033" cy="923330"/>
          </a:xfrm>
          <a:prstGeom prst="rect">
            <a:avLst/>
          </a:prstGeom>
        </p:spPr>
        <p:txBody>
          <a:bodyPr wrap="square">
            <a:spAutoFit/>
          </a:bodyPr>
          <a:lstStyle/>
          <a:p>
            <a:pPr>
              <a:lnSpc>
                <a:spcPct val="150000"/>
              </a:lnSpc>
              <a:spcAft>
                <a:spcPts val="800"/>
              </a:spcAft>
            </a:pPr>
            <a:r>
              <a:rPr lang="en-US">
                <a:latin typeface="Times New Roman" panose="02020603050405020304" pitchFamily="18" charset="0"/>
                <a:ea typeface="Calibri" panose="020F0502020204030204" pitchFamily="34" charset="0"/>
              </a:rPr>
              <a:t>Ở trong các phần trước, chúng ta chỉ mới xét trên tập dữ liệu nhỏ trong khoảng từ năm 1991 đến năm 2000, bây giờ chúng ta áp dụng công thức trên vào tập dữ liệu lớn hơn (từ năm 1856 đến năm 2000).</a:t>
            </a:r>
          </a:p>
        </p:txBody>
      </p:sp>
      <p:pic>
        <p:nvPicPr>
          <p:cNvPr id="8" name="Picture 7"/>
          <p:cNvPicPr/>
          <p:nvPr/>
        </p:nvPicPr>
        <p:blipFill>
          <a:blip r:embed="rId2"/>
          <a:stretch>
            <a:fillRect/>
          </a:stretch>
        </p:blipFill>
        <p:spPr>
          <a:xfrm>
            <a:off x="788942" y="2622482"/>
            <a:ext cx="5090160" cy="4013835"/>
          </a:xfrm>
          <a:prstGeom prst="rect">
            <a:avLst/>
          </a:prstGeom>
        </p:spPr>
      </p:pic>
      <p:pic>
        <p:nvPicPr>
          <p:cNvPr id="9" name="Picture 8"/>
          <p:cNvPicPr/>
          <p:nvPr/>
        </p:nvPicPr>
        <p:blipFill>
          <a:blip r:embed="rId3"/>
          <a:stretch>
            <a:fillRect/>
          </a:stretch>
        </p:blipFill>
        <p:spPr>
          <a:xfrm>
            <a:off x="6367660" y="3030046"/>
            <a:ext cx="4701540" cy="2763520"/>
          </a:xfrm>
          <a:prstGeom prst="rect">
            <a:avLst/>
          </a:prstGeom>
        </p:spPr>
      </p:pic>
    </p:spTree>
    <p:extLst>
      <p:ext uri="{BB962C8B-B14F-4D97-AF65-F5344CB8AC3E}">
        <p14:creationId xmlns:p14="http://schemas.microsoft.com/office/powerpoint/2010/main" val="4232916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5">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86ED4D9A-D6A1-4154-9772-211B34BEBD9F}"/>
              </a:ext>
            </a:extLst>
          </p:cNvPr>
          <p:cNvSpPr>
            <a:spLocks noGrp="1"/>
          </p:cNvSpPr>
          <p:nvPr>
            <p:ph type="title"/>
          </p:nvPr>
        </p:nvSpPr>
        <p:spPr>
          <a:xfrm>
            <a:off x="-1" y="248038"/>
            <a:ext cx="8285872" cy="1159200"/>
          </a:xfrm>
        </p:spPr>
        <p:txBody>
          <a:bodyPr vert="horz" lIns="91440" tIns="45720" rIns="91440" bIns="45720" rtlCol="0" anchor="ctr">
            <a:normAutofit/>
          </a:bodyPr>
          <a:lstStyle/>
          <a:p>
            <a:r>
              <a:rPr lang="en-US" sz="2800" b="1" kern="1200">
                <a:solidFill>
                  <a:srgbClr val="FFFFFF"/>
                </a:solidFill>
                <a:effectLst/>
                <a:latin typeface="Times New Roman" panose="02020603050405020304" pitchFamily="18" charset="0"/>
                <a:cs typeface="Times New Roman" panose="02020603050405020304" pitchFamily="18" charset="0"/>
              </a:rPr>
              <a:t>III. </a:t>
            </a:r>
            <a:r>
              <a:rPr lang="en-US" sz="2800" b="1" kern="1200" err="1">
                <a:solidFill>
                  <a:srgbClr val="FFFFFF"/>
                </a:solidFill>
                <a:effectLst/>
                <a:latin typeface="Times New Roman" panose="02020603050405020304" pitchFamily="18" charset="0"/>
                <a:cs typeface="Times New Roman" panose="02020603050405020304" pitchFamily="18" charset="0"/>
              </a:rPr>
              <a:t>Cách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tính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hồi</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quy</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bình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phương</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tối</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thiểu</a:t>
            </a:r>
            <a:endParaRPr lang="en-US" sz="2800" kern="1200">
              <a:solidFill>
                <a:srgbClr val="FFFFFF"/>
              </a:solidFill>
              <a:latin typeface="Times New Roman" panose="02020603050405020304" pitchFamily="18" charset="0"/>
              <a:cs typeface="Times New Roman" panose="02020603050405020304" pitchFamily="18" charset="0"/>
            </a:endParaRPr>
          </a:p>
        </p:txBody>
      </p:sp>
      <p:sp>
        <p:nvSpPr>
          <p:cNvPr id="3" name="Rectangle 2"/>
          <p:cNvSpPr/>
          <p:nvPr/>
        </p:nvSpPr>
        <p:spPr>
          <a:xfrm>
            <a:off x="4427414" y="2098331"/>
            <a:ext cx="1601721" cy="369332"/>
          </a:xfrm>
          <a:prstGeom prst="rect">
            <a:avLst/>
          </a:prstGeom>
        </p:spPr>
        <p:txBody>
          <a:bodyPr wrap="none">
            <a:spAutoFit/>
          </a:bodyPr>
          <a:lstStyle/>
          <a:p>
            <a:r>
              <a:rPr lang="en-US" i="1">
                <a:latin typeface="Times New Roman" panose="02020603050405020304" pitchFamily="18" charset="0"/>
                <a:ea typeface="Calibri" panose="020F0502020204030204" pitchFamily="34" charset="0"/>
              </a:rPr>
              <a:t>p</a:t>
            </a:r>
            <a:r>
              <a:rPr lang="en-US" i="1" baseline="-25000">
                <a:latin typeface="Times New Roman" panose="02020603050405020304" pitchFamily="18" charset="0"/>
                <a:ea typeface="Calibri" panose="020F0502020204030204" pitchFamily="34" charset="0"/>
              </a:rPr>
              <a:t>0</a:t>
            </a:r>
            <a:r>
              <a:rPr lang="en-US">
                <a:latin typeface="Times New Roman" panose="02020603050405020304" pitchFamily="18" charset="0"/>
                <a:ea typeface="Calibri" panose="020F0502020204030204" pitchFamily="34" charset="0"/>
              </a:rPr>
              <a:t>(t) </a:t>
            </a:r>
            <a:r>
              <a:rPr lang="en-US">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a:latin typeface="Times New Roman" panose="02020603050405020304" pitchFamily="18" charset="0"/>
                <a:ea typeface="Calibri" panose="020F0502020204030204" pitchFamily="34" charset="0"/>
              </a:rPr>
              <a:t> −0.1505</a:t>
            </a:r>
            <a:endParaRPr lang="en-US"/>
          </a:p>
        </p:txBody>
      </p:sp>
      <p:pic>
        <p:nvPicPr>
          <p:cNvPr id="10" name="Picture 9"/>
          <p:cNvPicPr/>
          <p:nvPr/>
        </p:nvPicPr>
        <p:blipFill>
          <a:blip r:embed="rId2"/>
          <a:stretch>
            <a:fillRect/>
          </a:stretch>
        </p:blipFill>
        <p:spPr>
          <a:xfrm>
            <a:off x="3363666" y="2714681"/>
            <a:ext cx="4115436" cy="656836"/>
          </a:xfrm>
          <a:prstGeom prst="rect">
            <a:avLst/>
          </a:prstGeom>
        </p:spPr>
      </p:pic>
      <p:sp>
        <p:nvSpPr>
          <p:cNvPr id="4" name="Rectangle 3"/>
          <p:cNvSpPr/>
          <p:nvPr/>
        </p:nvSpPr>
        <p:spPr>
          <a:xfrm>
            <a:off x="3953726" y="3481305"/>
            <a:ext cx="2549096" cy="507831"/>
          </a:xfrm>
          <a:prstGeom prst="rect">
            <a:avLst/>
          </a:prstGeom>
        </p:spPr>
        <p:txBody>
          <a:bodyPr wrap="none">
            <a:spAutoFit/>
          </a:bodyPr>
          <a:lstStyle/>
          <a:p>
            <a:pPr algn="ctr">
              <a:lnSpc>
                <a:spcPct val="150000"/>
              </a:lnSpc>
              <a:spcAft>
                <a:spcPts val="800"/>
              </a:spcAft>
            </a:pPr>
            <a:r>
              <a:rPr lang="en-US" i="1">
                <a:latin typeface="Times New Roman" panose="02020603050405020304" pitchFamily="18" charset="0"/>
                <a:ea typeface="Calibri" panose="020F0502020204030204" pitchFamily="34" charset="0"/>
              </a:rPr>
              <a:t>p</a:t>
            </a:r>
            <a:r>
              <a:rPr lang="en-US" i="1" baseline="-25000">
                <a:latin typeface="Times New Roman" panose="02020603050405020304" pitchFamily="18" charset="0"/>
                <a:ea typeface="Calibri" panose="020F0502020204030204" pitchFamily="34" charset="0"/>
              </a:rPr>
              <a:t>1</a:t>
            </a:r>
            <a:r>
              <a:rPr lang="en-US">
                <a:latin typeface="Times New Roman" panose="02020603050405020304" pitchFamily="18" charset="0"/>
                <a:ea typeface="Calibri" panose="020F0502020204030204" pitchFamily="34" charset="0"/>
              </a:rPr>
              <a:t>(t) = −0.4638 + 0.0043t</a:t>
            </a:r>
          </a:p>
        </p:txBody>
      </p:sp>
      <p:pic>
        <p:nvPicPr>
          <p:cNvPr id="12" name="Picture 11"/>
          <p:cNvPicPr/>
          <p:nvPr/>
        </p:nvPicPr>
        <p:blipFill>
          <a:blip r:embed="rId3"/>
          <a:stretch>
            <a:fillRect/>
          </a:stretch>
        </p:blipFill>
        <p:spPr>
          <a:xfrm>
            <a:off x="2518596" y="4515134"/>
            <a:ext cx="5943600" cy="904240"/>
          </a:xfrm>
          <a:prstGeom prst="rect">
            <a:avLst/>
          </a:prstGeom>
        </p:spPr>
      </p:pic>
      <p:pic>
        <p:nvPicPr>
          <p:cNvPr id="14" name="Picture 13"/>
          <p:cNvPicPr/>
          <p:nvPr/>
        </p:nvPicPr>
        <p:blipFill>
          <a:blip r:embed="rId4"/>
          <a:stretch>
            <a:fillRect/>
          </a:stretch>
        </p:blipFill>
        <p:spPr>
          <a:xfrm>
            <a:off x="2580736" y="5813155"/>
            <a:ext cx="5943600" cy="375920"/>
          </a:xfrm>
          <a:prstGeom prst="rect">
            <a:avLst/>
          </a:prstGeom>
        </p:spPr>
      </p:pic>
      <p:sp>
        <p:nvSpPr>
          <p:cNvPr id="5" name="Rectangle 4"/>
          <p:cNvSpPr/>
          <p:nvPr/>
        </p:nvSpPr>
        <p:spPr>
          <a:xfrm>
            <a:off x="382437" y="1639044"/>
            <a:ext cx="1085554" cy="507831"/>
          </a:xfrm>
          <a:prstGeom prst="rect">
            <a:avLst/>
          </a:prstGeom>
        </p:spPr>
        <p:txBody>
          <a:bodyPr wrap="none">
            <a:spAutoFit/>
          </a:bodyPr>
          <a:lstStyle/>
          <a:p>
            <a:pPr>
              <a:lnSpc>
                <a:spcPct val="150000"/>
              </a:lnSpc>
              <a:spcAft>
                <a:spcPts val="800"/>
              </a:spcAft>
            </a:pPr>
            <a:r>
              <a:rPr lang="en-US">
                <a:latin typeface="Times New Roman" panose="02020603050405020304" pitchFamily="18" charset="0"/>
                <a:ea typeface="Calibri" panose="020F0502020204030204" pitchFamily="34" charset="0"/>
              </a:rPr>
              <a:t>• Hằng số</a:t>
            </a:r>
          </a:p>
        </p:txBody>
      </p:sp>
      <p:sp>
        <p:nvSpPr>
          <p:cNvPr id="6" name="Rectangle 5"/>
          <p:cNvSpPr/>
          <p:nvPr/>
        </p:nvSpPr>
        <p:spPr>
          <a:xfrm>
            <a:off x="382437" y="2579381"/>
            <a:ext cx="1316899" cy="507831"/>
          </a:xfrm>
          <a:prstGeom prst="rect">
            <a:avLst/>
          </a:prstGeom>
        </p:spPr>
        <p:txBody>
          <a:bodyPr wrap="none">
            <a:spAutoFit/>
          </a:bodyPr>
          <a:lstStyle/>
          <a:p>
            <a:pPr>
              <a:lnSpc>
                <a:spcPct val="150000"/>
              </a:lnSpc>
              <a:spcAft>
                <a:spcPts val="800"/>
              </a:spcAft>
            </a:pPr>
            <a:r>
              <a:rPr lang="en-US">
                <a:latin typeface="Times New Roman" panose="02020603050405020304" pitchFamily="18" charset="0"/>
                <a:ea typeface="Calibri" panose="020F0502020204030204" pitchFamily="34" charset="0"/>
              </a:rPr>
              <a:t>• </a:t>
            </a:r>
            <a:r>
              <a:rPr lang="en-US" smtClean="0">
                <a:latin typeface="Times New Roman" panose="02020603050405020304" pitchFamily="18" charset="0"/>
                <a:ea typeface="Calibri" panose="020F0502020204030204" pitchFamily="34" charset="0"/>
              </a:rPr>
              <a:t>Tuyến tính</a:t>
            </a:r>
            <a:endParaRPr lang="en-US">
              <a:latin typeface="Times New Roman" panose="02020603050405020304" pitchFamily="18" charset="0"/>
              <a:ea typeface="Calibri" panose="020F0502020204030204" pitchFamily="34" charset="0"/>
            </a:endParaRPr>
          </a:p>
        </p:txBody>
      </p:sp>
      <p:sp>
        <p:nvSpPr>
          <p:cNvPr id="8" name="Rectangle 7"/>
          <p:cNvSpPr/>
          <p:nvPr/>
        </p:nvSpPr>
        <p:spPr>
          <a:xfrm>
            <a:off x="382437" y="3961664"/>
            <a:ext cx="1021433" cy="507831"/>
          </a:xfrm>
          <a:prstGeom prst="rect">
            <a:avLst/>
          </a:prstGeom>
        </p:spPr>
        <p:txBody>
          <a:bodyPr wrap="none">
            <a:spAutoFit/>
          </a:bodyPr>
          <a:lstStyle/>
          <a:p>
            <a:pPr>
              <a:lnSpc>
                <a:spcPct val="150000"/>
              </a:lnSpc>
              <a:spcAft>
                <a:spcPts val="800"/>
              </a:spcAft>
            </a:pPr>
            <a:r>
              <a:rPr lang="en-US">
                <a:latin typeface="Times New Roman" panose="02020603050405020304" pitchFamily="18" charset="0"/>
                <a:ea typeface="Calibri" panose="020F0502020204030204" pitchFamily="34" charset="0"/>
              </a:rPr>
              <a:t>• </a:t>
            </a:r>
            <a:r>
              <a:rPr lang="en-US" smtClean="0">
                <a:latin typeface="Times New Roman" panose="02020603050405020304" pitchFamily="18" charset="0"/>
                <a:ea typeface="Calibri" panose="020F0502020204030204" pitchFamily="34" charset="0"/>
              </a:rPr>
              <a:t>Bậc hai</a:t>
            </a:r>
            <a:endParaRPr lang="en-US">
              <a:latin typeface="Times New Roman" panose="02020603050405020304" pitchFamily="18" charset="0"/>
              <a:ea typeface="Calibri" panose="020F0502020204030204" pitchFamily="34" charset="0"/>
            </a:endParaRPr>
          </a:p>
        </p:txBody>
      </p:sp>
      <p:sp>
        <p:nvSpPr>
          <p:cNvPr id="9" name="Right Arrow 8"/>
          <p:cNvSpPr/>
          <p:nvPr/>
        </p:nvSpPr>
        <p:spPr>
          <a:xfrm>
            <a:off x="3083307" y="3641974"/>
            <a:ext cx="560717" cy="2539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1777841" y="5874157"/>
            <a:ext cx="560717" cy="2539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3391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5">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86ED4D9A-D6A1-4154-9772-211B34BEBD9F}"/>
              </a:ext>
            </a:extLst>
          </p:cNvPr>
          <p:cNvSpPr>
            <a:spLocks noGrp="1"/>
          </p:cNvSpPr>
          <p:nvPr>
            <p:ph type="title"/>
          </p:nvPr>
        </p:nvSpPr>
        <p:spPr>
          <a:xfrm>
            <a:off x="-1" y="248038"/>
            <a:ext cx="8285872" cy="1159200"/>
          </a:xfrm>
        </p:spPr>
        <p:txBody>
          <a:bodyPr vert="horz" lIns="91440" tIns="45720" rIns="91440" bIns="45720" rtlCol="0" anchor="ctr">
            <a:normAutofit/>
          </a:bodyPr>
          <a:lstStyle/>
          <a:p>
            <a:r>
              <a:rPr lang="en-US" sz="2800" b="1" kern="1200">
                <a:solidFill>
                  <a:srgbClr val="FFFFFF"/>
                </a:solidFill>
                <a:effectLst/>
                <a:latin typeface="Times New Roman" panose="02020603050405020304" pitchFamily="18" charset="0"/>
                <a:cs typeface="Times New Roman" panose="02020603050405020304" pitchFamily="18" charset="0"/>
              </a:rPr>
              <a:t>III. </a:t>
            </a:r>
            <a:r>
              <a:rPr lang="en-US" sz="2800" b="1" kern="1200" err="1">
                <a:solidFill>
                  <a:srgbClr val="FFFFFF"/>
                </a:solidFill>
                <a:effectLst/>
                <a:latin typeface="Times New Roman" panose="02020603050405020304" pitchFamily="18" charset="0"/>
                <a:cs typeface="Times New Roman" panose="02020603050405020304" pitchFamily="18" charset="0"/>
              </a:rPr>
              <a:t>Cách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tính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hồi</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quy</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bình</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phương</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tối</a:t>
            </a:r>
            <a:r>
              <a:rPr lang="en-US" sz="2800" b="1" kern="1200">
                <a:solidFill>
                  <a:srgbClr val="FFFFFF"/>
                </a:solidFill>
                <a:effectLst/>
                <a:latin typeface="Times New Roman" panose="02020603050405020304" pitchFamily="18" charset="0"/>
                <a:cs typeface="Times New Roman" panose="02020603050405020304" pitchFamily="18" charset="0"/>
              </a:rPr>
              <a:t> </a:t>
            </a:r>
            <a:r>
              <a:rPr lang="en-US" sz="2800" b="1" kern="1200" err="1">
                <a:solidFill>
                  <a:srgbClr val="FFFFFF"/>
                </a:solidFill>
                <a:effectLst/>
                <a:latin typeface="Times New Roman" panose="02020603050405020304" pitchFamily="18" charset="0"/>
                <a:cs typeface="Times New Roman" panose="02020603050405020304" pitchFamily="18" charset="0"/>
              </a:rPr>
              <a:t>thiểu</a:t>
            </a:r>
            <a:endParaRPr lang="en-US" sz="2800" kern="1200">
              <a:solidFill>
                <a:srgbClr val="FFFFFF"/>
              </a:solidFill>
              <a:latin typeface="Times New Roman" panose="02020603050405020304" pitchFamily="18" charset="0"/>
              <a:cs typeface="Times New Roman" panose="02020603050405020304" pitchFamily="18" charset="0"/>
            </a:endParaRPr>
          </a:p>
        </p:txBody>
      </p:sp>
      <p:pic>
        <p:nvPicPr>
          <p:cNvPr id="7" name="Picture 6"/>
          <p:cNvPicPr/>
          <p:nvPr/>
        </p:nvPicPr>
        <p:blipFill>
          <a:blip r:embed="rId2"/>
          <a:stretch>
            <a:fillRect/>
          </a:stretch>
        </p:blipFill>
        <p:spPr>
          <a:xfrm>
            <a:off x="588034" y="1822348"/>
            <a:ext cx="5943600" cy="4619625"/>
          </a:xfrm>
          <a:prstGeom prst="rect">
            <a:avLst/>
          </a:prstGeom>
        </p:spPr>
      </p:pic>
      <p:sp>
        <p:nvSpPr>
          <p:cNvPr id="2" name="Rectangle 1"/>
          <p:cNvSpPr/>
          <p:nvPr/>
        </p:nvSpPr>
        <p:spPr>
          <a:xfrm>
            <a:off x="6531634" y="3364150"/>
            <a:ext cx="5256362" cy="1200329"/>
          </a:xfrm>
          <a:prstGeom prst="rect">
            <a:avLst/>
          </a:prstGeom>
        </p:spPr>
        <p:txBody>
          <a:bodyPr wrap="square">
            <a:spAutoFit/>
          </a:bodyPr>
          <a:lstStyle/>
          <a:p>
            <a:pPr algn="ctr"/>
            <a:r>
              <a:rPr lang="en-US" i="1">
                <a:latin typeface="Times New Roman" panose="02020603050405020304" pitchFamily="18" charset="0"/>
                <a:ea typeface="Calibri" panose="020F0502020204030204" pitchFamily="34" charset="0"/>
              </a:rPr>
              <a:t>Các đường xấp xỉ bình phương nhỏ nhất không đổi, tuyến tính và bậc hai của các phép đo độ lệch nhiệt độ trung bình hàng năm trên toàn cầu; từ năm 1856 đến năm 2000</a:t>
            </a:r>
            <a:endParaRPr lang="en-US" i="1"/>
          </a:p>
        </p:txBody>
      </p:sp>
    </p:spTree>
    <p:extLst>
      <p:ext uri="{BB962C8B-B14F-4D97-AF65-F5344CB8AC3E}">
        <p14:creationId xmlns:p14="http://schemas.microsoft.com/office/powerpoint/2010/main" val="39998586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5">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itle 1">
            <a:extLst>
              <a:ext uri="{FF2B5EF4-FFF2-40B4-BE49-F238E27FC236}">
                <a16:creationId xmlns:a16="http://schemas.microsoft.com/office/drawing/2014/main" id="{F8DC0CD7-E588-428F-91C2-D86D630E4687}"/>
              </a:ext>
            </a:extLst>
          </p:cNvPr>
          <p:cNvSpPr txBox="1">
            <a:spLocks/>
          </p:cNvSpPr>
          <p:nvPr/>
        </p:nvSpPr>
        <p:spPr>
          <a:xfrm>
            <a:off x="215659" y="207554"/>
            <a:ext cx="8328076" cy="1159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sz="2800">
                <a:solidFill>
                  <a:schemeClr val="bg1">
                    <a:lumMod val="95000"/>
                  </a:schemeClr>
                </a:solidFill>
                <a:latin typeface="Times New Roman" panose="02020603050405020304" pitchFamily="18" charset="0"/>
                <a:cs typeface="Times New Roman" panose="02020603050405020304" pitchFamily="18" charset="0"/>
              </a:rPr>
              <a:t>IV. </a:t>
            </a:r>
            <a:r>
              <a:rPr lang="en-US" sz="2800" err="1">
                <a:solidFill>
                  <a:schemeClr val="bg1">
                    <a:lumMod val="95000"/>
                  </a:schemeClr>
                </a:solidFill>
                <a:latin typeface="Times New Roman" panose="02020603050405020304" pitchFamily="18" charset="0"/>
                <a:cs typeface="Times New Roman" panose="02020603050405020304" pitchFamily="18" charset="0"/>
              </a:rPr>
              <a:t>Ví</a:t>
            </a:r>
            <a:r>
              <a:rPr lang="en-US" sz="2800">
                <a:solidFill>
                  <a:schemeClr val="bg1">
                    <a:lumMod val="95000"/>
                  </a:schemeClr>
                </a:solidFill>
                <a:latin typeface="Times New Roman" panose="02020603050405020304" pitchFamily="18" charset="0"/>
                <a:cs typeface="Times New Roman" panose="02020603050405020304" pitchFamily="18" charset="0"/>
              </a:rPr>
              <a:t> </a:t>
            </a:r>
            <a:r>
              <a:rPr lang="en-US" sz="2800" err="1">
                <a:solidFill>
                  <a:schemeClr val="bg1">
                    <a:lumMod val="95000"/>
                  </a:schemeClr>
                </a:solidFill>
                <a:latin typeface="Times New Roman" panose="02020603050405020304" pitchFamily="18" charset="0"/>
                <a:cs typeface="Times New Roman" panose="02020603050405020304" pitchFamily="18" charset="0"/>
              </a:rPr>
              <a:t>dụ</a:t>
            </a:r>
            <a:r>
              <a:rPr lang="en-US" sz="2800">
                <a:solidFill>
                  <a:schemeClr val="bg1">
                    <a:lumMod val="95000"/>
                  </a:schemeClr>
                </a:solidFill>
                <a:latin typeface="Times New Roman" panose="02020603050405020304" pitchFamily="18" charset="0"/>
                <a:cs typeface="Times New Roman" panose="02020603050405020304" pitchFamily="18" charset="0"/>
              </a:rPr>
              <a:t> </a:t>
            </a:r>
            <a:r>
              <a:rPr lang="en-US" sz="2800" err="1">
                <a:solidFill>
                  <a:schemeClr val="bg1">
                    <a:lumMod val="95000"/>
                  </a:schemeClr>
                </a:solidFill>
                <a:latin typeface="Times New Roman" panose="02020603050405020304" pitchFamily="18" charset="0"/>
                <a:cs typeface="Times New Roman" panose="02020603050405020304" pitchFamily="18" charset="0"/>
              </a:rPr>
              <a:t>về</a:t>
            </a:r>
            <a:r>
              <a:rPr lang="en-US" sz="2800">
                <a:solidFill>
                  <a:schemeClr val="bg1">
                    <a:lumMod val="95000"/>
                  </a:schemeClr>
                </a:solidFill>
                <a:latin typeface="Times New Roman" panose="02020603050405020304" pitchFamily="18" charset="0"/>
                <a:cs typeface="Times New Roman" panose="02020603050405020304" pitchFamily="18" charset="0"/>
              </a:rPr>
              <a:t> </a:t>
            </a:r>
            <a:r>
              <a:rPr lang="en-US" sz="2800" err="1">
                <a:solidFill>
                  <a:schemeClr val="bg1">
                    <a:lumMod val="95000"/>
                  </a:schemeClr>
                </a:solidFill>
                <a:latin typeface="Times New Roman" panose="02020603050405020304" pitchFamily="18" charset="0"/>
                <a:cs typeface="Times New Roman" panose="02020603050405020304" pitchFamily="18" charset="0"/>
              </a:rPr>
              <a:t>giá</a:t>
            </a:r>
            <a:r>
              <a:rPr lang="en-US" sz="2800">
                <a:solidFill>
                  <a:schemeClr val="bg1">
                    <a:lumMod val="95000"/>
                  </a:schemeClr>
                </a:solidFill>
                <a:latin typeface="Times New Roman" panose="02020603050405020304" pitchFamily="18" charset="0"/>
                <a:cs typeface="Times New Roman" panose="02020603050405020304" pitchFamily="18" charset="0"/>
              </a:rPr>
              <a:t> </a:t>
            </a:r>
            <a:r>
              <a:rPr lang="en-US" sz="2800" err="1">
                <a:solidFill>
                  <a:schemeClr val="bg1">
                    <a:lumMod val="95000"/>
                  </a:schemeClr>
                </a:solidFill>
                <a:latin typeface="Times New Roman" panose="02020603050405020304" pitchFamily="18" charset="0"/>
                <a:cs typeface="Times New Roman" panose="02020603050405020304" pitchFamily="18" charset="0"/>
              </a:rPr>
              <a:t>trị</a:t>
            </a:r>
            <a:r>
              <a:rPr lang="en-US" sz="2800">
                <a:solidFill>
                  <a:schemeClr val="bg1">
                    <a:lumMod val="95000"/>
                  </a:schemeClr>
                </a:solidFill>
                <a:latin typeface="Times New Roman" panose="02020603050405020304" pitchFamily="18" charset="0"/>
                <a:cs typeface="Times New Roman" panose="02020603050405020304" pitchFamily="18" charset="0"/>
              </a:rPr>
              <a:t> </a:t>
            </a:r>
            <a:r>
              <a:rPr lang="en-US" sz="2800" err="1">
                <a:solidFill>
                  <a:schemeClr val="bg1">
                    <a:lumMod val="95000"/>
                  </a:schemeClr>
                </a:solidFill>
                <a:latin typeface="Times New Roman" panose="02020603050405020304" pitchFamily="18" charset="0"/>
                <a:cs typeface="Times New Roman" panose="02020603050405020304" pitchFamily="18" charset="0"/>
              </a:rPr>
              <a:t>hồi</a:t>
            </a:r>
            <a:r>
              <a:rPr lang="en-US" sz="2800">
                <a:solidFill>
                  <a:schemeClr val="bg1">
                    <a:lumMod val="95000"/>
                  </a:schemeClr>
                </a:solidFill>
                <a:latin typeface="Times New Roman" panose="02020603050405020304" pitchFamily="18" charset="0"/>
                <a:cs typeface="Times New Roman" panose="02020603050405020304" pitchFamily="18" charset="0"/>
              </a:rPr>
              <a:t> </a:t>
            </a:r>
            <a:r>
              <a:rPr lang="en-US" sz="2800" err="1">
                <a:solidFill>
                  <a:schemeClr val="bg1">
                    <a:lumMod val="95000"/>
                  </a:schemeClr>
                </a:solidFill>
                <a:latin typeface="Times New Roman" panose="02020603050405020304" pitchFamily="18" charset="0"/>
                <a:cs typeface="Times New Roman" panose="02020603050405020304" pitchFamily="18" charset="0"/>
              </a:rPr>
              <a:t>quy</a:t>
            </a:r>
            <a:r>
              <a:rPr lang="en-US" sz="2800">
                <a:solidFill>
                  <a:schemeClr val="bg1">
                    <a:lumMod val="95000"/>
                  </a:schemeClr>
                </a:solidFill>
                <a:latin typeface="Times New Roman" panose="02020603050405020304" pitchFamily="18" charset="0"/>
                <a:cs typeface="Times New Roman" panose="02020603050405020304" pitchFamily="18" charset="0"/>
              </a:rPr>
              <a:t> </a:t>
            </a:r>
            <a:r>
              <a:rPr lang="en-US" sz="2800" err="1">
                <a:solidFill>
                  <a:schemeClr val="bg1">
                    <a:lumMod val="95000"/>
                  </a:schemeClr>
                </a:solidFill>
                <a:latin typeface="Times New Roman" panose="02020603050405020304" pitchFamily="18" charset="0"/>
                <a:cs typeface="Times New Roman" panose="02020603050405020304" pitchFamily="18" charset="0"/>
              </a:rPr>
              <a:t>bình</a:t>
            </a:r>
            <a:r>
              <a:rPr lang="en-US" sz="2800">
                <a:solidFill>
                  <a:schemeClr val="bg1">
                    <a:lumMod val="95000"/>
                  </a:schemeClr>
                </a:solidFill>
                <a:latin typeface="Times New Roman" panose="02020603050405020304" pitchFamily="18" charset="0"/>
                <a:cs typeface="Times New Roman" panose="02020603050405020304" pitchFamily="18" charset="0"/>
              </a:rPr>
              <a:t> </a:t>
            </a:r>
            <a:r>
              <a:rPr lang="en-US" sz="2800" err="1">
                <a:solidFill>
                  <a:schemeClr val="bg1">
                    <a:lumMod val="95000"/>
                  </a:schemeClr>
                </a:solidFill>
                <a:latin typeface="Times New Roman" panose="02020603050405020304" pitchFamily="18" charset="0"/>
                <a:cs typeface="Times New Roman" panose="02020603050405020304" pitchFamily="18" charset="0"/>
              </a:rPr>
              <a:t>phương</a:t>
            </a:r>
            <a:r>
              <a:rPr lang="en-US" sz="2800">
                <a:solidFill>
                  <a:schemeClr val="bg1">
                    <a:lumMod val="95000"/>
                  </a:schemeClr>
                </a:solidFill>
                <a:latin typeface="Times New Roman" panose="02020603050405020304" pitchFamily="18" charset="0"/>
                <a:cs typeface="Times New Roman" panose="02020603050405020304" pitchFamily="18" charset="0"/>
              </a:rPr>
              <a:t> </a:t>
            </a:r>
            <a:r>
              <a:rPr lang="en-US" sz="2800" err="1">
                <a:solidFill>
                  <a:schemeClr val="bg1">
                    <a:lumMod val="95000"/>
                  </a:schemeClr>
                </a:solidFill>
                <a:latin typeface="Times New Roman" panose="02020603050405020304" pitchFamily="18" charset="0"/>
                <a:cs typeface="Times New Roman" panose="02020603050405020304" pitchFamily="18" charset="0"/>
              </a:rPr>
              <a:t>tối</a:t>
            </a:r>
            <a:r>
              <a:rPr lang="en-US" sz="2800">
                <a:solidFill>
                  <a:schemeClr val="bg1">
                    <a:lumMod val="95000"/>
                  </a:schemeClr>
                </a:solidFill>
                <a:latin typeface="Times New Roman" panose="02020603050405020304" pitchFamily="18" charset="0"/>
                <a:cs typeface="Times New Roman" panose="02020603050405020304" pitchFamily="18" charset="0"/>
              </a:rPr>
              <a:t> </a:t>
            </a:r>
            <a:r>
              <a:rPr lang="en-US" sz="2800" err="1">
                <a:solidFill>
                  <a:schemeClr val="bg1">
                    <a:lumMod val="95000"/>
                  </a:schemeClr>
                </a:solidFill>
                <a:latin typeface="Times New Roman" panose="02020603050405020304" pitchFamily="18" charset="0"/>
                <a:cs typeface="Times New Roman" panose="02020603050405020304" pitchFamily="18" charset="0"/>
              </a:rPr>
              <a:t>thiểu</a:t>
            </a:r>
            <a:r>
              <a:rPr lang="en-US" sz="2800">
                <a:solidFill>
                  <a:schemeClr val="bg1">
                    <a:lumMod val="95000"/>
                  </a:schemeClr>
                </a:solidFill>
                <a:latin typeface="Times New Roman" panose="02020603050405020304" pitchFamily="18" charset="0"/>
                <a:cs typeface="Times New Roman" panose="02020603050405020304" pitchFamily="18" charset="0"/>
              </a:rPr>
              <a:t> </a:t>
            </a:r>
            <a:r>
              <a:rPr lang="en-US" sz="2800" err="1">
                <a:solidFill>
                  <a:schemeClr val="bg1">
                    <a:lumMod val="95000"/>
                  </a:schemeClr>
                </a:solidFill>
                <a:latin typeface="Times New Roman" panose="02020603050405020304" pitchFamily="18" charset="0"/>
                <a:cs typeface="Times New Roman" panose="02020603050405020304" pitchFamily="18" charset="0"/>
              </a:rPr>
              <a:t>của</a:t>
            </a:r>
            <a:r>
              <a:rPr lang="en-US" sz="2800">
                <a:solidFill>
                  <a:schemeClr val="bg1">
                    <a:lumMod val="95000"/>
                  </a:schemeClr>
                </a:solidFill>
                <a:latin typeface="Times New Roman" panose="02020603050405020304" pitchFamily="18" charset="0"/>
                <a:cs typeface="Times New Roman" panose="02020603050405020304" pitchFamily="18" charset="0"/>
              </a:rPr>
              <a:t> </a:t>
            </a:r>
            <a:r>
              <a:rPr lang="en-US" sz="2800" err="1">
                <a:solidFill>
                  <a:schemeClr val="bg1">
                    <a:lumMod val="95000"/>
                  </a:schemeClr>
                </a:solidFill>
                <a:latin typeface="Times New Roman" panose="02020603050405020304" pitchFamily="18" charset="0"/>
                <a:cs typeface="Times New Roman" panose="02020603050405020304" pitchFamily="18" charset="0"/>
              </a:rPr>
              <a:t>nhân</a:t>
            </a:r>
            <a:r>
              <a:rPr lang="en-US" sz="2800">
                <a:solidFill>
                  <a:schemeClr val="bg1">
                    <a:lumMod val="95000"/>
                  </a:schemeClr>
                </a:solidFill>
                <a:latin typeface="Times New Roman" panose="02020603050405020304" pitchFamily="18" charset="0"/>
                <a:cs typeface="Times New Roman" panose="02020603050405020304" pitchFamily="18" charset="0"/>
              </a:rPr>
              <a:t> </a:t>
            </a:r>
            <a:r>
              <a:rPr lang="en-US" sz="2800" err="1">
                <a:solidFill>
                  <a:schemeClr val="bg1">
                    <a:lumMod val="95000"/>
                  </a:schemeClr>
                </a:solidFill>
                <a:latin typeface="Times New Roman" panose="02020603050405020304" pitchFamily="18" charset="0"/>
                <a:cs typeface="Times New Roman" panose="02020603050405020304" pitchFamily="18" charset="0"/>
              </a:rPr>
              <a:t>tiếp</a:t>
            </a:r>
            <a:r>
              <a:rPr lang="en-US" sz="2800">
                <a:solidFill>
                  <a:schemeClr val="bg1">
                    <a:lumMod val="95000"/>
                  </a:schemeClr>
                </a:solidFill>
                <a:latin typeface="Times New Roman" panose="02020603050405020304" pitchFamily="18" charset="0"/>
                <a:cs typeface="Times New Roman" panose="02020603050405020304" pitchFamily="18" charset="0"/>
              </a:rPr>
              <a:t> </a:t>
            </a:r>
            <a:r>
              <a:rPr lang="en-US" sz="2800" err="1">
                <a:solidFill>
                  <a:schemeClr val="bg1">
                    <a:lumMod val="95000"/>
                  </a:schemeClr>
                </a:solidFill>
                <a:latin typeface="Times New Roman" panose="02020603050405020304" pitchFamily="18" charset="0"/>
                <a:cs typeface="Times New Roman" panose="02020603050405020304" pitchFamily="18" charset="0"/>
              </a:rPr>
              <a:t>tuyến</a:t>
            </a:r>
            <a:r>
              <a:rPr lang="en-US" sz="2800">
                <a:solidFill>
                  <a:schemeClr val="bg1">
                    <a:lumMod val="95000"/>
                  </a:schemeClr>
                </a:solidFill>
                <a:latin typeface="Times New Roman" panose="02020603050405020304" pitchFamily="18" charset="0"/>
                <a:cs typeface="Times New Roman" panose="02020603050405020304" pitchFamily="18" charset="0"/>
              </a:rPr>
              <a:t> </a:t>
            </a:r>
            <a:r>
              <a:rPr lang="en-US" sz="2800" err="1">
                <a:solidFill>
                  <a:schemeClr val="bg1">
                    <a:lumMod val="95000"/>
                  </a:schemeClr>
                </a:solidFill>
                <a:latin typeface="Times New Roman" panose="02020603050405020304" pitchFamily="18" charset="0"/>
                <a:cs typeface="Times New Roman" panose="02020603050405020304" pitchFamily="18" charset="0"/>
              </a:rPr>
              <a:t>thần</a:t>
            </a:r>
            <a:r>
              <a:rPr lang="en-US" sz="2800">
                <a:solidFill>
                  <a:schemeClr val="bg1">
                    <a:lumMod val="95000"/>
                  </a:schemeClr>
                </a:solidFill>
                <a:latin typeface="Times New Roman" panose="02020603050405020304" pitchFamily="18" charset="0"/>
                <a:cs typeface="Times New Roman" panose="02020603050405020304" pitchFamily="18" charset="0"/>
              </a:rPr>
              <a:t> </a:t>
            </a:r>
            <a:r>
              <a:rPr lang="en-US" sz="2800" err="1">
                <a:solidFill>
                  <a:schemeClr val="bg1">
                    <a:lumMod val="95000"/>
                  </a:schemeClr>
                </a:solidFill>
                <a:latin typeface="Times New Roman" panose="02020603050405020304" pitchFamily="18" charset="0"/>
                <a:cs typeface="Times New Roman" panose="02020603050405020304" pitchFamily="18" charset="0"/>
              </a:rPr>
              <a:t>kinh</a:t>
            </a:r>
            <a:endParaRPr lang="en-US" sz="2800">
              <a:solidFill>
                <a:schemeClr val="bg1">
                  <a:lumMod val="95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301926" y="1683625"/>
            <a:ext cx="1067921" cy="400110"/>
          </a:xfrm>
          <a:prstGeom prst="rect">
            <a:avLst/>
          </a:prstGeom>
          <a:noFill/>
        </p:spPr>
        <p:txBody>
          <a:bodyPr wrap="none" rtlCol="0">
            <a:spAutoFit/>
          </a:bodyPr>
          <a:lstStyle/>
          <a:p>
            <a:r>
              <a:rPr lang="en-US" sz="2000" b="1" dirty="0" err="1">
                <a:latin typeface="Times New Roman" panose="02020603050405020304" pitchFamily="18" charset="0"/>
                <a:cs typeface="Times New Roman" panose="02020603050405020304" pitchFamily="18" charset="0"/>
              </a:rPr>
              <a:t>Ví</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dụ</a:t>
            </a:r>
            <a:r>
              <a:rPr lang="en-US" sz="2000" b="1" dirty="0">
                <a:latin typeface="Times New Roman" panose="02020603050405020304" pitchFamily="18" charset="0"/>
                <a:cs typeface="Times New Roman" panose="02020603050405020304" pitchFamily="18" charset="0"/>
              </a:rPr>
              <a:t> 1:</a:t>
            </a:r>
            <a:endParaRPr lang="en-US" sz="20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2178" y="2371877"/>
            <a:ext cx="4719368" cy="2902140"/>
          </a:xfrm>
          <a:prstGeom prst="rect">
            <a:avLst/>
          </a:prstGeom>
        </p:spPr>
      </p:pic>
      <p:sp>
        <p:nvSpPr>
          <p:cNvPr id="3" name="Rectangle 2"/>
          <p:cNvSpPr/>
          <p:nvPr/>
        </p:nvSpPr>
        <p:spPr>
          <a:xfrm>
            <a:off x="301927" y="2088431"/>
            <a:ext cx="6426678" cy="3416320"/>
          </a:xfrm>
          <a:prstGeom prst="rect">
            <a:avLst/>
          </a:prstGeom>
        </p:spPr>
        <p:txBody>
          <a:bodyPr wrap="square">
            <a:spAutoFit/>
          </a:bodyPr>
          <a:lstStyle/>
          <a:p>
            <a:pPr marL="285750" indent="-285750">
              <a:buFont typeface="Symbol" panose="05050102010706020507" pitchFamily="18" charset="2"/>
              <a:buChar char="·"/>
            </a:pPr>
            <a:r>
              <a:rPr lang="vi-VN" dirty="0">
                <a:latin typeface="Times New Roman" panose="02020603050405020304" pitchFamily="18" charset="0"/>
                <a:cs typeface="Times New Roman" panose="02020603050405020304" pitchFamily="18" charset="0"/>
              </a:rPr>
              <a:t>Giả sử chúng ta có một hàm được xác định trên các số nguyên từ</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-10 đến 20.</a:t>
            </a:r>
            <a:endParaRPr lang="en-US" dirty="0">
              <a:latin typeface="Times New Roman" panose="02020603050405020304" pitchFamily="18" charset="0"/>
              <a:cs typeface="Times New Roman" panose="02020603050405020304" pitchFamily="18" charset="0"/>
            </a:endParaRPr>
          </a:p>
          <a:p>
            <a:pPr marL="285750" indent="-285750">
              <a:buFont typeface="Symbol" panose="05050102010706020507" pitchFamily="18" charset="2"/>
              <a:buChar char="·"/>
            </a:pPr>
            <a:r>
              <a:rPr lang="vi-VN" dirty="0">
                <a:latin typeface="Times New Roman" panose="02020603050405020304" pitchFamily="18" charset="0"/>
                <a:cs typeface="Times New Roman" panose="02020603050405020304" pitchFamily="18" charset="0"/>
              </a:rPr>
              <a:t>Chúng ta tham số hóa hàm này dưới dạng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riêng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lẻ</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giá trị của hàm f(i) tại mỗi số nguyên i </a:t>
            </a:r>
            <a:r>
              <a:rPr lang="en-US" dirty="0" err="1">
                <a:latin typeface="Times New Roman" panose="02020603050405020304" pitchFamily="18" charset="0"/>
                <a:cs typeface="Times New Roman" panose="02020603050405020304" pitchFamily="18" charset="0"/>
              </a:rPr>
              <a:t>phụ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tham số </a:t>
            </a:r>
            <a:r>
              <a:rPr lang="vi-VN" dirty="0">
                <a:latin typeface="Times New Roman" panose="02020603050405020304" pitchFamily="18" charset="0"/>
                <a:cs typeface="Times New Roman" panose="02020603050405020304" pitchFamily="18" charset="0"/>
                <a:sym typeface="Symbol" panose="05050102010706020507" pitchFamily="18" charset="2"/>
              </a:rPr>
              <a:t></a:t>
            </a:r>
            <a:r>
              <a:rPr lang="en-US" baseline="-25000" dirty="0" err="1">
                <a:latin typeface="Times New Roman" panose="02020603050405020304" pitchFamily="18" charset="0"/>
                <a:cs typeface="Times New Roman" panose="02020603050405020304" pitchFamily="18" charset="0"/>
                <a:sym typeface="Symbol" panose="05050102010706020507" pitchFamily="18" charset="2"/>
              </a:rPr>
              <a:t>i</a:t>
            </a:r>
            <a:r>
              <a:rPr lang="en-US" dirty="0">
                <a:latin typeface="Times New Roman" panose="02020603050405020304" pitchFamily="18" charset="0"/>
                <a:cs typeface="Times New Roman" panose="02020603050405020304" pitchFamily="18" charset="0"/>
                <a:sym typeface="Symbol" panose="05050102010706020507" pitchFamily="18" charset="2"/>
              </a:rPr>
              <a:t> </a:t>
            </a:r>
            <a:r>
              <a:rPr lang="vi-VN" dirty="0">
                <a:latin typeface="Times New Roman" panose="02020603050405020304" pitchFamily="18" charset="0"/>
                <a:cs typeface="Times New Roman" panose="02020603050405020304" pitchFamily="18" charset="0"/>
              </a:rPr>
              <a:t>= f(i). </a:t>
            </a:r>
            <a:endParaRPr lang="en-US" dirty="0">
              <a:latin typeface="Times New Roman" panose="02020603050405020304" pitchFamily="18" charset="0"/>
              <a:cs typeface="Times New Roman" panose="02020603050405020304" pitchFamily="18" charset="0"/>
            </a:endParaRPr>
          </a:p>
          <a:p>
            <a:pPr marL="285750" indent="-285750">
              <a:buFont typeface="Symbol" panose="05050102010706020507" pitchFamily="18" charset="2"/>
              <a:buChar char="·"/>
            </a:pPr>
            <a:r>
              <a:rPr lang="vi-VN" dirty="0">
                <a:latin typeface="Times New Roman" panose="02020603050405020304" pitchFamily="18" charset="0"/>
                <a:cs typeface="Times New Roman" panose="02020603050405020304" pitchFamily="18" charset="0"/>
              </a:rPr>
              <a:t>Ta khởi tạo các tham số của hàm này là </a:t>
            </a:r>
            <a:r>
              <a:rPr lang="vi-VN" dirty="0">
                <a:latin typeface="Times New Roman" panose="02020603050405020304" pitchFamily="18" charset="0"/>
                <a:cs typeface="Times New Roman" panose="02020603050405020304" pitchFamily="18" charset="0"/>
                <a:sym typeface="Symbol" panose="05050102010706020507" pitchFamily="18" charset="2"/>
              </a:rPr>
              <a:t></a:t>
            </a:r>
            <a:r>
              <a:rPr lang="en-US" baseline="-25000" dirty="0" err="1">
                <a:latin typeface="Times New Roman" panose="02020603050405020304" pitchFamily="18" charset="0"/>
                <a:cs typeface="Times New Roman" panose="02020603050405020304" pitchFamily="18" charset="0"/>
                <a:sym typeface="Symbol" panose="05050102010706020507" pitchFamily="18" charset="2"/>
              </a:rPr>
              <a:t>i</a:t>
            </a:r>
            <a:r>
              <a:rPr lang="vi-VN" dirty="0">
                <a:latin typeface="Times New Roman" panose="02020603050405020304" pitchFamily="18" charset="0"/>
                <a:cs typeface="Times New Roman" panose="02020603050405020304" pitchFamily="18" charset="0"/>
              </a:rPr>
              <a:t> = 3i+2. Hàm này được biểu diễn bằng các chấm đen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a:t>
            </a:r>
          </a:p>
          <a:p>
            <a:pPr marL="285750" indent="-285750">
              <a:buFont typeface="Symbol" panose="05050102010706020507" pitchFamily="18" charset="2"/>
              <a:buChar char="·"/>
            </a:pPr>
            <a:r>
              <a:rPr lang="en-US" dirty="0" err="1">
                <a:latin typeface="Times New Roman" panose="02020603050405020304" pitchFamily="18" charset="0"/>
                <a:cs typeface="Times New Roman" panose="02020603050405020304" pitchFamily="18" charset="0"/>
              </a:rPr>
              <a:t>Xét</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một điểm dữ liệu </a:t>
            </a:r>
            <a:r>
              <a:rPr lang="vi-VN" dirty="0">
                <a:solidFill>
                  <a:srgbClr val="0070C0"/>
                </a:solidFill>
                <a:latin typeface="Times New Roman" panose="02020603050405020304" pitchFamily="18" charset="0"/>
                <a:cs typeface="Times New Roman" panose="02020603050405020304" pitchFamily="18" charset="0"/>
              </a:rPr>
              <a:t>(x, y) = (10, 50)</a:t>
            </a:r>
            <a:r>
              <a:rPr lang="en-US" dirty="0">
                <a:solidFill>
                  <a:srgbClr val="0070C0"/>
                </a:solidFill>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được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diễn</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bằng dấu gạch chéo màu xanh lam.</a:t>
            </a:r>
            <a:endParaRPr lang="en-US" dirty="0">
              <a:latin typeface="Times New Roman" panose="02020603050405020304" pitchFamily="18" charset="0"/>
              <a:cs typeface="Times New Roman" panose="02020603050405020304" pitchFamily="18" charset="0"/>
            </a:endParaRPr>
          </a:p>
          <a:p>
            <a:pPr marL="285750" indent="-285750">
              <a:buFont typeface="Symbol" panose="05050102010706020507" pitchFamily="18" charset="2"/>
              <a:buChar char="·"/>
            </a:pPr>
            <a:r>
              <a:rPr lang="en-US" dirty="0">
                <a:latin typeface="Times New Roman" panose="02020603050405020304" pitchFamily="18" charset="0"/>
                <a:cs typeface="Times New Roman" panose="02020603050405020304" pitchFamily="18" charset="0"/>
              </a:rPr>
              <a:t>T</a:t>
            </a:r>
            <a:r>
              <a:rPr lang="vi-VN" dirty="0">
                <a:latin typeface="Times New Roman" panose="02020603050405020304" pitchFamily="18" charset="0"/>
                <a:cs typeface="Times New Roman" panose="02020603050405020304" pitchFamily="18" charset="0"/>
              </a:rPr>
              <a:t>hực hiện cập nhật </a:t>
            </a:r>
            <a:r>
              <a:rPr lang="vi-VN" dirty="0">
                <a:latin typeface="Times New Roman" panose="02020603050405020304" pitchFamily="18" charset="0"/>
                <a:cs typeface="Times New Roman" panose="02020603050405020304" pitchFamily="18" charset="0"/>
                <a:sym typeface="Symbol" panose="05050102010706020507" pitchFamily="18" charset="2"/>
              </a:rPr>
              <a:t> </a:t>
            </a:r>
            <a:r>
              <a:rPr lang="vi-VN" dirty="0">
                <a:latin typeface="Times New Roman" panose="02020603050405020304" pitchFamily="18" charset="0"/>
                <a:cs typeface="Times New Roman" panose="02020603050405020304" pitchFamily="18" charset="0"/>
              </a:rPr>
              <a:t>bằng gradient descent</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sử dụng hàm loss sai số bình phương (f(10; </a:t>
            </a:r>
            <a:r>
              <a:rPr lang="vi-VN" dirty="0">
                <a:latin typeface="Times New Roman" panose="02020603050405020304" pitchFamily="18" charset="0"/>
                <a:cs typeface="Times New Roman" panose="02020603050405020304" pitchFamily="18" charset="0"/>
                <a:sym typeface="Symbol" panose="05050102010706020507" pitchFamily="18" charset="2"/>
              </a:rPr>
              <a:t></a:t>
            </a:r>
            <a:r>
              <a:rPr lang="vi-VN" dirty="0">
                <a:latin typeface="Times New Roman" panose="02020603050405020304" pitchFamily="18" charset="0"/>
                <a:cs typeface="Times New Roman" panose="02020603050405020304" pitchFamily="18" charset="0"/>
              </a:rPr>
              <a:t>) - 50)</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và tốc độ học (learning rate) </a:t>
            </a:r>
            <a:r>
              <a:rPr lang="vi-VN" dirty="0">
                <a:latin typeface="Times New Roman" panose="02020603050405020304" pitchFamily="18" charset="0"/>
                <a:cs typeface="Times New Roman" panose="02020603050405020304" pitchFamily="18" charset="0"/>
                <a:sym typeface="Symbol" panose="05050102010706020507" pitchFamily="18" charset="2"/>
              </a:rPr>
              <a:t></a:t>
            </a:r>
            <a:r>
              <a:rPr lang="en-US" dirty="0">
                <a:latin typeface="Times New Roman" panose="02020603050405020304" pitchFamily="18" charset="0"/>
                <a:cs typeface="Times New Roman" panose="02020603050405020304" pitchFamily="18" charset="0"/>
                <a:sym typeface="Symbol" panose="05050102010706020507" pitchFamily="18" charset="2"/>
              </a:rPr>
              <a:t> </a:t>
            </a:r>
            <a:r>
              <a:rPr lang="vi-V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0.1</a:t>
            </a:r>
          </a:p>
        </p:txBody>
      </p:sp>
      <p:sp>
        <p:nvSpPr>
          <p:cNvPr id="2" name="TextBox 1"/>
          <p:cNvSpPr txBox="1"/>
          <p:nvPr/>
        </p:nvSpPr>
        <p:spPr>
          <a:xfrm>
            <a:off x="301926" y="5521215"/>
            <a:ext cx="10877911" cy="923330"/>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sym typeface="Symbol" panose="05050102010706020507" pitchFamily="18" charset="2"/>
              </a:rPr>
              <a:t>Nhận xét:</a:t>
            </a:r>
          </a:p>
          <a:p>
            <a:r>
              <a:rPr lang="vi-VN">
                <a:latin typeface="Times New Roman" panose="02020603050405020304" pitchFamily="18" charset="0"/>
                <a:ea typeface="Tahoma" panose="020B0604030504040204" pitchFamily="34" charset="0"/>
                <a:cs typeface="Times New Roman" panose="02020603050405020304" pitchFamily="18" charset="0"/>
              </a:rPr>
              <a:t>Vì giá trị của hàm tại x = 10 chỉ phụ thuộc vào tham số </a:t>
            </a:r>
            <a:r>
              <a:rPr lang="vi-VN">
                <a:latin typeface="Times New Roman" panose="02020603050405020304" pitchFamily="18" charset="0"/>
                <a:ea typeface="Tahoma" panose="020B0604030504040204" pitchFamily="34" charset="0"/>
                <a:cs typeface="Times New Roman" panose="02020603050405020304" pitchFamily="18" charset="0"/>
                <a:sym typeface="Symbol" panose="05050102010706020507" pitchFamily="18" charset="2"/>
              </a:rPr>
              <a:t></a:t>
            </a:r>
            <a:r>
              <a:rPr lang="vi-VN" baseline="-25000">
                <a:latin typeface="Times New Roman" panose="02020603050405020304" pitchFamily="18" charset="0"/>
                <a:ea typeface="Tahoma" panose="020B0604030504040204" pitchFamily="34" charset="0"/>
                <a:cs typeface="Times New Roman" panose="02020603050405020304" pitchFamily="18" charset="0"/>
              </a:rPr>
              <a:t>10</a:t>
            </a:r>
            <a:r>
              <a:rPr lang="vi-VN">
                <a:latin typeface="Times New Roman" panose="02020603050405020304" pitchFamily="18" charset="0"/>
                <a:ea typeface="Tahoma" panose="020B0604030504040204" pitchFamily="34" charset="0"/>
                <a:cs typeface="Times New Roman" panose="02020603050405020304" pitchFamily="18" charset="0"/>
              </a:rPr>
              <a:t>, nên chỉ tham số này sẽ được cập nhật. </a:t>
            </a:r>
            <a:r>
              <a:rPr lang="en-US">
                <a:latin typeface="Times New Roman" panose="02020603050405020304" pitchFamily="18" charset="0"/>
                <a:ea typeface="Tahoma" panose="020B0604030504040204" pitchFamily="34" charset="0"/>
                <a:cs typeface="Times New Roman" panose="02020603050405020304" pitchFamily="18" charset="0"/>
              </a:rPr>
              <a:t>C</a:t>
            </a:r>
            <a:r>
              <a:rPr lang="vi-VN">
                <a:latin typeface="Times New Roman" panose="02020603050405020304" pitchFamily="18" charset="0"/>
                <a:ea typeface="Tahoma" panose="020B0604030504040204" pitchFamily="34" charset="0"/>
                <a:cs typeface="Times New Roman" panose="02020603050405020304" pitchFamily="18" charset="0"/>
              </a:rPr>
              <a:t>ác tham số</a:t>
            </a:r>
            <a:r>
              <a:rPr lang="en-US">
                <a:latin typeface="Times New Roman" panose="02020603050405020304" pitchFamily="18" charset="0"/>
                <a:ea typeface="Tahoma" panose="020B0604030504040204" pitchFamily="34" charset="0"/>
                <a:cs typeface="Times New Roman" panose="02020603050405020304" pitchFamily="18" charset="0"/>
              </a:rPr>
              <a:t> còn lại</a:t>
            </a:r>
            <a:r>
              <a:rPr lang="vi-VN">
                <a:latin typeface="Times New Roman" panose="02020603050405020304" pitchFamily="18" charset="0"/>
                <a:ea typeface="Tahoma" panose="020B0604030504040204" pitchFamily="34" charset="0"/>
                <a:cs typeface="Times New Roman" panose="02020603050405020304" pitchFamily="18" charset="0"/>
              </a:rPr>
              <a:t>, và do đó các giá trị hàm</a:t>
            </a:r>
            <a:r>
              <a:rPr lang="en-US">
                <a:latin typeface="Times New Roman" panose="02020603050405020304" pitchFamily="18" charset="0"/>
                <a:ea typeface="Tahoma" panose="020B0604030504040204" pitchFamily="34" charset="0"/>
                <a:cs typeface="Times New Roman" panose="02020603050405020304" pitchFamily="18" charset="0"/>
              </a:rPr>
              <a:t> tại điểm khác</a:t>
            </a:r>
            <a:r>
              <a:rPr lang="vi-VN">
                <a:latin typeface="Times New Roman" panose="02020603050405020304" pitchFamily="18" charset="0"/>
                <a:ea typeface="Tahoma" panose="020B0604030504040204" pitchFamily="34" charset="0"/>
                <a:cs typeface="Times New Roman" panose="02020603050405020304" pitchFamily="18" charset="0"/>
              </a:rPr>
              <a:t> không thay đổi.</a:t>
            </a:r>
            <a:endParaRPr lang="en-US">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4211358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5">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itle 1">
            <a:extLst>
              <a:ext uri="{FF2B5EF4-FFF2-40B4-BE49-F238E27FC236}">
                <a16:creationId xmlns:a16="http://schemas.microsoft.com/office/drawing/2014/main" id="{F8DC0CD7-E588-428F-91C2-D86D630E4687}"/>
              </a:ext>
            </a:extLst>
          </p:cNvPr>
          <p:cNvSpPr txBox="1">
            <a:spLocks/>
          </p:cNvSpPr>
          <p:nvPr/>
        </p:nvSpPr>
        <p:spPr>
          <a:xfrm>
            <a:off x="-1" y="248038"/>
            <a:ext cx="8328076" cy="1159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IV.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Ví</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dụ</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về</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giá</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trị</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hồi</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quy</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bình</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phương</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tối</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thiểu</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của</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nhân</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tiếp</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tuyến</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thần</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kinh</a:t>
            </a:r>
            <a:endPar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endParaRPr>
          </a:p>
        </p:txBody>
      </p:sp>
      <p:sp>
        <p:nvSpPr>
          <p:cNvPr id="4" name="TextBox 3"/>
          <p:cNvSpPr txBox="1"/>
          <p:nvPr/>
        </p:nvSpPr>
        <p:spPr>
          <a:xfrm>
            <a:off x="301926" y="1730455"/>
            <a:ext cx="1067921" cy="400110"/>
          </a:xfrm>
          <a:prstGeom prst="rect">
            <a:avLst/>
          </a:prstGeom>
          <a:noFill/>
        </p:spPr>
        <p:txBody>
          <a:bodyPr wrap="none" rtlCol="0">
            <a:spAutoFit/>
          </a:bodyPr>
          <a:lstStyle/>
          <a:p>
            <a:pPr lvl="0"/>
            <a:r>
              <a:rPr lang="en-US" sz="2000" b="1" dirty="0" err="1">
                <a:solidFill>
                  <a:prstClr val="black"/>
                </a:solidFill>
                <a:latin typeface="Times New Roman" panose="02020603050405020304" pitchFamily="18" charset="0"/>
                <a:cs typeface="Times New Roman" panose="02020603050405020304" pitchFamily="18" charset="0"/>
              </a:rPr>
              <a:t>Ví</a:t>
            </a:r>
            <a:r>
              <a:rPr lang="en-US" sz="2000" b="1" dirty="0">
                <a:solidFill>
                  <a:prstClr val="black"/>
                </a:solidFill>
                <a:latin typeface="Times New Roman" panose="02020603050405020304" pitchFamily="18" charset="0"/>
                <a:cs typeface="Times New Roman" panose="02020603050405020304" pitchFamily="18" charset="0"/>
              </a:rPr>
              <a:t> </a:t>
            </a:r>
            <a:r>
              <a:rPr lang="en-US" sz="2000" b="1" dirty="0" err="1">
                <a:solidFill>
                  <a:prstClr val="black"/>
                </a:solidFill>
                <a:latin typeface="Times New Roman" panose="02020603050405020304" pitchFamily="18" charset="0"/>
                <a:cs typeface="Times New Roman" panose="02020603050405020304" pitchFamily="18" charset="0"/>
              </a:rPr>
              <a:t>dụ</a:t>
            </a:r>
            <a:r>
              <a:rPr lang="en-US" sz="2000" b="1" dirty="0">
                <a:solidFill>
                  <a:prstClr val="black"/>
                </a:solidFill>
                <a:latin typeface="Times New Roman" panose="02020603050405020304" pitchFamily="18" charset="0"/>
                <a:cs typeface="Times New Roman" panose="02020603050405020304" pitchFamily="18" charset="0"/>
              </a:rPr>
              <a:t> 2:</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1464" y="2485701"/>
            <a:ext cx="4279457" cy="2852971"/>
          </a:xfrm>
          <a:prstGeom prst="rect">
            <a:avLst/>
          </a:prstGeom>
        </p:spPr>
      </p:pic>
      <mc:AlternateContent xmlns:mc="http://schemas.openxmlformats.org/markup-compatibility/2006" xmlns:a14="http://schemas.microsoft.com/office/drawing/2010/main">
        <mc:Choice Requires="a14">
          <p:sp>
            <p:nvSpPr>
              <p:cNvPr id="2" name="TextBox 1"/>
              <p:cNvSpPr txBox="1"/>
              <p:nvPr/>
            </p:nvSpPr>
            <p:spPr>
              <a:xfrm>
                <a:off x="301926" y="2157861"/>
                <a:ext cx="6452558" cy="1754326"/>
              </a:xfrm>
              <a:prstGeom prst="rect">
                <a:avLst/>
              </a:prstGeom>
              <a:noFill/>
            </p:spPr>
            <p:txBody>
              <a:bodyPr wrap="square" rtlCol="0">
                <a:spAutoFit/>
              </a:bodyPr>
              <a:lstStyle/>
              <a:p>
                <a:pPr marL="285750" indent="-285750">
                  <a:buFont typeface="Symbol" panose="05050102010706020507" pitchFamily="18" charset="2"/>
                  <a:buChar char="·"/>
                </a:pPr>
                <a:r>
                  <a:rPr lang="en-US">
                    <a:latin typeface="Times New Roman" panose="02020603050405020304" pitchFamily="18" charset="0"/>
                    <a:cs typeface="Times New Roman" panose="02020603050405020304" pitchFamily="18" charset="0"/>
                  </a:rPr>
                  <a:t>X</a:t>
                </a:r>
                <a:r>
                  <a:rPr lang="vi-VN">
                    <a:latin typeface="Times New Roman" panose="02020603050405020304" pitchFamily="18" charset="0"/>
                    <a:cs typeface="Times New Roman" panose="02020603050405020304" pitchFamily="18" charset="0"/>
                  </a:rPr>
                  <a:t>ét hàm tuyến tính</a:t>
                </a:r>
                <a:r>
                  <a:rPr lang="en-US">
                    <a:latin typeface="Times New Roman" panose="02020603050405020304" pitchFamily="18" charset="0"/>
                    <a:cs typeface="Times New Roman" panose="02020603050405020304" pitchFamily="18" charset="0"/>
                  </a:rPr>
                  <a:t>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𝜃</m:t>
                    </m:r>
                    <m:r>
                      <a:rPr lang="en-US" b="0" i="1" baseline="-25000"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𝜃</m:t>
                    </m:r>
                    <m:r>
                      <a:rPr lang="en-US" b="0" i="1" baseline="-25000" smtClean="0">
                        <a:latin typeface="Cambria Math" panose="02040503050406030204" pitchFamily="18" charset="0"/>
                        <a:ea typeface="Cambria Math" panose="02040503050406030204" pitchFamily="18" charset="0"/>
                      </a:rPr>
                      <m:t>2</m:t>
                    </m:r>
                    <m:r>
                      <a:rPr lang="en-US" b="0" i="1" baseline="30000" smtClean="0">
                        <a:latin typeface="Cambria Math" panose="02040503050406030204" pitchFamily="18" charset="0"/>
                        <a:ea typeface="Cambria Math" panose="02040503050406030204" pitchFamily="18" charset="0"/>
                      </a:rPr>
                      <m:t>  </m:t>
                    </m:r>
                  </m:oMath>
                </a14:m>
                <a:endParaRPr lang="en-US">
                  <a:latin typeface="Times New Roman" panose="02020603050405020304" pitchFamily="18" charset="0"/>
                  <a:cs typeface="Times New Roman" panose="02020603050405020304" pitchFamily="18" charset="0"/>
                </a:endParaRPr>
              </a:p>
              <a:p>
                <a:pPr marL="285750" indent="-285750">
                  <a:buFont typeface="Symbol" panose="05050102010706020507" pitchFamily="18" charset="2"/>
                  <a:buChar char="·"/>
                </a:pPr>
                <a:r>
                  <a:rPr lang="en-US">
                    <a:latin typeface="Times New Roman" panose="02020603050405020304" pitchFamily="18" charset="0"/>
                    <a:cs typeface="Times New Roman" panose="02020603050405020304" pitchFamily="18" charset="0"/>
                  </a:rPr>
                  <a:t>K</a:t>
                </a:r>
                <a:r>
                  <a:rPr lang="vi-VN">
                    <a:latin typeface="Times New Roman" panose="02020603050405020304" pitchFamily="18" charset="0"/>
                    <a:cs typeface="Times New Roman" panose="02020603050405020304" pitchFamily="18" charset="0"/>
                  </a:rPr>
                  <a:t>hởi tạo các tham số là </a:t>
                </a:r>
                <a14:m>
                  <m:oMath xmlns:m="http://schemas.openxmlformats.org/officeDocument/2006/math">
                    <m:r>
                      <a:rPr lang="en-US" i="1">
                        <a:latin typeface="Cambria Math" panose="02040503050406030204" pitchFamily="18" charset="0"/>
                        <a:ea typeface="Cambria Math" panose="02040503050406030204" pitchFamily="18" charset="0"/>
                      </a:rPr>
                      <m:t>𝜃</m:t>
                    </m:r>
                    <m:r>
                      <a:rPr lang="en-US" i="1" baseline="-25000" smtClean="0">
                        <a:latin typeface="Cambria Math" panose="02040503050406030204" pitchFamily="18" charset="0"/>
                        <a:ea typeface="Cambria Math" panose="02040503050406030204" pitchFamily="18" charset="0"/>
                      </a:rPr>
                      <m:t>1</m:t>
                    </m:r>
                  </m:oMath>
                </a14:m>
                <a:r>
                  <a:rPr lang="en-US">
                    <a:latin typeface="Times New Roman" panose="02020603050405020304" pitchFamily="18" charset="0"/>
                    <a:cs typeface="Times New Roman" panose="02020603050405020304" pitchFamily="18" charset="0"/>
                  </a:rPr>
                  <a:t> = 3</a:t>
                </a:r>
                <a:r>
                  <a:rPr lang="vi-VN">
                    <a:latin typeface="Times New Roman" panose="02020603050405020304" pitchFamily="18" charset="0"/>
                    <a:cs typeface="Times New Roman" panose="02020603050405020304" pitchFamily="18" charset="0"/>
                  </a:rPr>
                  <a:t> và </a:t>
                </a:r>
                <a14:m>
                  <m:oMath xmlns:m="http://schemas.openxmlformats.org/officeDocument/2006/math">
                    <m:r>
                      <a:rPr lang="en-US" i="1">
                        <a:latin typeface="Cambria Math" panose="02040503050406030204" pitchFamily="18" charset="0"/>
                        <a:ea typeface="Cambria Math" panose="02040503050406030204" pitchFamily="18" charset="0"/>
                      </a:rPr>
                      <m:t>𝜃</m:t>
                    </m:r>
                    <m:r>
                      <a:rPr lang="en-US" i="1" baseline="-25000">
                        <a:latin typeface="Cambria Math" panose="02040503050406030204" pitchFamily="18" charset="0"/>
                        <a:ea typeface="Cambria Math" panose="02040503050406030204" pitchFamily="18" charset="0"/>
                      </a:rPr>
                      <m:t>2 </m:t>
                    </m:r>
                  </m:oMath>
                </a14:m>
                <a:r>
                  <a:rPr lang="vi-VN">
                    <a:latin typeface="Times New Roman" panose="02020603050405020304" pitchFamily="18" charset="0"/>
                    <a:cs typeface="Times New Roman" panose="02020603050405020304" pitchFamily="18" charset="0"/>
                  </a:rPr>
                  <a:t>=</a:t>
                </a:r>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1</a:t>
                </a:r>
                <a:r>
                  <a:rPr 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sym typeface="Symbol" panose="05050102010706020507" pitchFamily="18" charset="2"/>
                  </a:rPr>
                  <a:t> </a:t>
                </a:r>
                <a:r>
                  <a:rPr lang="vi-VN">
                    <a:latin typeface="Times New Roman" panose="02020603050405020304" pitchFamily="18" charset="0"/>
                    <a:cs typeface="Times New Roman" panose="02020603050405020304" pitchFamily="18" charset="0"/>
                  </a:rPr>
                  <a:t>khi khởi tạo, ta có chính xác hàm trên số nguyên như đã có trong ví dụ </a:t>
                </a:r>
                <a:r>
                  <a:rPr lang="en-US">
                    <a:latin typeface="Times New Roman" panose="02020603050405020304" pitchFamily="18" charset="0"/>
                    <a:cs typeface="Times New Roman" panose="02020603050405020304" pitchFamily="18" charset="0"/>
                  </a:rPr>
                  <a:t>1</a:t>
                </a:r>
                <a:r>
                  <a:rPr lang="vi-VN">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p>
                <a:pPr marL="285750" indent="-285750">
                  <a:buFont typeface="Symbol" panose="05050102010706020507" pitchFamily="18" charset="2"/>
                  <a:buChar char="·"/>
                </a:pPr>
                <a:r>
                  <a:rPr lang="en-US">
                    <a:latin typeface="Times New Roman" panose="02020603050405020304" pitchFamily="18" charset="0"/>
                    <a:cs typeface="Times New Roman" panose="02020603050405020304" pitchFamily="18" charset="0"/>
                  </a:rPr>
                  <a:t>C</a:t>
                </a:r>
                <a:r>
                  <a:rPr lang="vi-VN">
                    <a:latin typeface="Times New Roman" panose="02020603050405020304" pitchFamily="18" charset="0"/>
                    <a:cs typeface="Times New Roman" panose="02020603050405020304" pitchFamily="18" charset="0"/>
                  </a:rPr>
                  <a:t>ập nhật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bằng cách thực hiện một bước gradient descent </a:t>
                </a:r>
                <a:r>
                  <a:rPr lang="en-US">
                    <a:latin typeface="Times New Roman" panose="02020603050405020304" pitchFamily="18" charset="0"/>
                    <a:cs typeface="Times New Roman" panose="02020603050405020304" pitchFamily="18" charset="0"/>
                  </a:rPr>
                  <a:t>theo điểm dữ liệu</a:t>
                </a:r>
                <a:r>
                  <a:rPr lang="vi-VN">
                    <a:latin typeface="Times New Roman" panose="02020603050405020304" pitchFamily="18" charset="0"/>
                    <a:cs typeface="Times New Roman" panose="02020603050405020304" pitchFamily="18" charset="0"/>
                  </a:rPr>
                  <a:t> </a:t>
                </a:r>
                <a:r>
                  <a:rPr lang="vi-VN">
                    <a:solidFill>
                      <a:srgbClr val="0070C0"/>
                    </a:solidFill>
                    <a:latin typeface="Times New Roman" panose="02020603050405020304" pitchFamily="18" charset="0"/>
                    <a:cs typeface="Times New Roman" panose="02020603050405020304" pitchFamily="18" charset="0"/>
                  </a:rPr>
                  <a:t>(x, y) = (10, 50) </a:t>
                </a:r>
                <a:r>
                  <a:rPr lang="vi-VN">
                    <a:latin typeface="Times New Roman" panose="02020603050405020304" pitchFamily="18" charset="0"/>
                    <a:cs typeface="Times New Roman" panose="02020603050405020304" pitchFamily="18" charset="0"/>
                  </a:rPr>
                  <a:t>như trước.</a:t>
                </a:r>
                <a:endParaRPr lang="en-US">
                  <a:latin typeface="Times New Roman" panose="02020603050405020304" pitchFamily="18" charset="0"/>
                  <a:cs typeface="Times New Roman" panose="02020603050405020304" pitchFamily="18" charset="0"/>
                </a:endParaRPr>
              </a:p>
              <a:p>
                <a:pPr marL="285750" indent="-285750">
                  <a:buFont typeface="Symbol" panose="05050102010706020507" pitchFamily="18" charset="2"/>
                  <a:buChar char="·"/>
                </a:pPr>
                <a:r>
                  <a:rPr lang="en-US">
                    <a:latin typeface="Times New Roman" panose="02020603050405020304" pitchFamily="18" charset="0"/>
                    <a:cs typeface="Times New Roman" panose="02020603050405020304" pitchFamily="18" charset="0"/>
                  </a:rPr>
                  <a:t>C</a:t>
                </a:r>
                <a:r>
                  <a:rPr lang="vi-VN">
                    <a:latin typeface="Times New Roman" panose="02020603050405020304" pitchFamily="18" charset="0"/>
                    <a:cs typeface="Times New Roman" panose="02020603050405020304" pitchFamily="18" charset="0"/>
                  </a:rPr>
                  <a:t>ác mũi tên màu đỏ hiển thị cách giá trị hàm di chuyển</a:t>
                </a:r>
                <a:endParaRPr lang="en-US">
                  <a:latin typeface="Times New Roman" panose="02020603050405020304" pitchFamily="18" charset="0"/>
                  <a:cs typeface="Times New Roman" panose="020206030504050203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301926" y="2157861"/>
                <a:ext cx="6452558" cy="1754326"/>
              </a:xfrm>
              <a:prstGeom prst="rect">
                <a:avLst/>
              </a:prstGeom>
              <a:blipFill>
                <a:blip r:embed="rId3"/>
                <a:stretch>
                  <a:fillRect l="-851" t="-2431" b="-45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01926" y="3994029"/>
                <a:ext cx="7099538" cy="2024978"/>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sym typeface="Symbol" panose="05050102010706020507" pitchFamily="18" charset="2"/>
                  </a:rPr>
                  <a:t>Nhận xét:</a:t>
                </a:r>
              </a:p>
              <a:p>
                <a:pPr marL="285750" indent="-285750">
                  <a:buFontTx/>
                  <a:buChar char="-"/>
                </a:pPr>
                <a:r>
                  <a:rPr lang="vi-VN">
                    <a:latin typeface="Times New Roman" panose="02020603050405020304" pitchFamily="18" charset="0"/>
                    <a:cs typeface="Times New Roman" panose="02020603050405020304" pitchFamily="18" charset="0"/>
                  </a:rPr>
                  <a:t>Vì các giá trị hàm không còn được tham số độc lập</a:t>
                </a:r>
                <a:r>
                  <a:rPr lang="en-US">
                    <a:latin typeface="Times New Roman" panose="02020603050405020304" pitchFamily="18" charset="0"/>
                    <a:cs typeface="Times New Roman" panose="02020603050405020304" pitchFamily="18" charset="0"/>
                  </a:rPr>
                  <a:t> như trong ví dụ 1</a:t>
                </a:r>
                <a:r>
                  <a:rPr lang="vi-VN">
                    <a:latin typeface="Times New Roman" panose="02020603050405020304" pitchFamily="18" charset="0"/>
                    <a:cs typeface="Times New Roman" panose="02020603050405020304" pitchFamily="18" charset="0"/>
                  </a:rPr>
                  <a:t>, nên chúng ta không thể di chuyển chúng một cách độc lập.</a:t>
                </a:r>
                <a:endParaRPr lang="en-US">
                  <a:latin typeface="Times New Roman" panose="02020603050405020304" pitchFamily="18" charset="0"/>
                  <a:cs typeface="Times New Roman" panose="02020603050405020304" pitchFamily="18" charset="0"/>
                </a:endParaRPr>
              </a:p>
              <a:p>
                <a:pPr marL="285750" indent="-285750">
                  <a:buFontTx/>
                  <a:buChar char="-"/>
                </a:pPr>
                <a:r>
                  <a:rPr lang="vi-VN">
                    <a:latin typeface="Times New Roman" panose="02020603050405020304" pitchFamily="18" charset="0"/>
                    <a:cs typeface="Times New Roman" panose="02020603050405020304" pitchFamily="18" charset="0"/>
                  </a:rPr>
                  <a:t>Mô hình liên kết chúng với nhau thông qua các tham số tổng thể </a:t>
                </a:r>
                <a14:m>
                  <m:oMath xmlns:m="http://schemas.openxmlformats.org/officeDocument/2006/math">
                    <m:r>
                      <a:rPr lang="en-US" i="1">
                        <a:latin typeface="Cambria Math" panose="02040503050406030204" pitchFamily="18" charset="0"/>
                        <a:ea typeface="Cambria Math" panose="02040503050406030204" pitchFamily="18" charset="0"/>
                      </a:rPr>
                      <m:t>𝜃</m:t>
                    </m:r>
                    <m:r>
                      <a:rPr lang="en-US" i="1" baseline="-25000">
                        <a:latin typeface="Cambria Math" panose="02040503050406030204" pitchFamily="18" charset="0"/>
                        <a:ea typeface="Cambria Math" panose="02040503050406030204" pitchFamily="18" charset="0"/>
                      </a:rPr>
                      <m:t>1 </m:t>
                    </m:r>
                  </m:oMath>
                </a14:m>
                <a:r>
                  <a:rPr lang="vi-VN">
                    <a:latin typeface="Times New Roman" panose="02020603050405020304" pitchFamily="18" charset="0"/>
                    <a:cs typeface="Times New Roman" panose="02020603050405020304" pitchFamily="18" charset="0"/>
                  </a:rPr>
                  <a:t>và </a:t>
                </a:r>
                <a14:m>
                  <m:oMath xmlns:m="http://schemas.openxmlformats.org/officeDocument/2006/math">
                    <m:r>
                      <a:rPr lang="en-US" i="1">
                        <a:latin typeface="Cambria Math" panose="02040503050406030204" pitchFamily="18" charset="0"/>
                        <a:ea typeface="Cambria Math" panose="02040503050406030204" pitchFamily="18" charset="0"/>
                      </a:rPr>
                      <m:t>𝜃</m:t>
                    </m:r>
                    <m:r>
                      <a:rPr lang="en-US" i="1" baseline="-25000">
                        <a:latin typeface="Cambria Math" panose="02040503050406030204" pitchFamily="18" charset="0"/>
                        <a:ea typeface="Cambria Math" panose="02040503050406030204" pitchFamily="18" charset="0"/>
                      </a:rPr>
                      <m:t>2 </m:t>
                    </m:r>
                  </m:oMath>
                </a14:m>
                <a:endParaRPr lang="en-US" baseline="-25000">
                  <a:latin typeface="Times New Roman" panose="02020603050405020304" pitchFamily="18" charset="0"/>
                  <a:ea typeface="Cambria Math" panose="02040503050406030204" pitchFamily="18" charset="0"/>
                  <a:cs typeface="Times New Roman" panose="02020603050405020304" pitchFamily="18" charset="0"/>
                </a:endParaRPr>
              </a:p>
              <a:p>
                <a:pPr marL="285750" indent="-285750">
                  <a:buFontTx/>
                  <a:buChar char="-"/>
                </a:pPr>
                <a:r>
                  <a:rPr lang="vi-VN">
                    <a:latin typeface="Times New Roman" panose="02020603050405020304" pitchFamily="18" charset="0"/>
                    <a:cs typeface="Times New Roman" panose="02020603050405020304" pitchFamily="18" charset="0"/>
                  </a:rPr>
                  <a:t>Nếu chúng ta muốn di chuyển hàm đến gần đầu ra mong muốn y = 50 tại vị trí x = 10 thì các giá trị hàm ở nơi khác cũng phải thay đổi</a:t>
                </a:r>
                <a:endParaRPr lang="en-US">
                  <a:latin typeface="Times New Roman" panose="020206030504050203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01926" y="3994029"/>
                <a:ext cx="7099538" cy="2024978"/>
              </a:xfrm>
              <a:prstGeom prst="rect">
                <a:avLst/>
              </a:prstGeom>
              <a:blipFill>
                <a:blip r:embed="rId4"/>
                <a:stretch>
                  <a:fillRect l="-773" t="-1506" b="-3916"/>
                </a:stretch>
              </a:blipFill>
            </p:spPr>
            <p:txBody>
              <a:bodyPr/>
              <a:lstStyle/>
              <a:p>
                <a:r>
                  <a:rPr lang="en-US">
                    <a:noFill/>
                  </a:rPr>
                  <a:t> </a:t>
                </a:r>
              </a:p>
            </p:txBody>
          </p:sp>
        </mc:Fallback>
      </mc:AlternateContent>
    </p:spTree>
    <p:extLst>
      <p:ext uri="{BB962C8B-B14F-4D97-AF65-F5344CB8AC3E}">
        <p14:creationId xmlns:p14="http://schemas.microsoft.com/office/powerpoint/2010/main" val="31856198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5">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itle 1">
            <a:extLst>
              <a:ext uri="{FF2B5EF4-FFF2-40B4-BE49-F238E27FC236}">
                <a16:creationId xmlns:a16="http://schemas.microsoft.com/office/drawing/2014/main" id="{F8DC0CD7-E588-428F-91C2-D86D630E4687}"/>
              </a:ext>
            </a:extLst>
          </p:cNvPr>
          <p:cNvSpPr txBox="1">
            <a:spLocks/>
          </p:cNvSpPr>
          <p:nvPr/>
        </p:nvSpPr>
        <p:spPr>
          <a:xfrm>
            <a:off x="-1" y="248038"/>
            <a:ext cx="8328076" cy="1159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IV.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Ví</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dụ</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về</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giá</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trị</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hồi</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quy</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bình</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phương</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tối</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thiểu</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của</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nhân</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tiếp</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tuyến</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thần</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kinh</a:t>
            </a:r>
            <a:endPar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endParaRPr>
          </a:p>
        </p:txBody>
      </p:sp>
      <p:sp>
        <p:nvSpPr>
          <p:cNvPr id="4" name="TextBox 3"/>
          <p:cNvSpPr txBox="1"/>
          <p:nvPr/>
        </p:nvSpPr>
        <p:spPr>
          <a:xfrm>
            <a:off x="334142" y="1683397"/>
            <a:ext cx="382989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noProof="0" dirty="0" err="1">
                <a:solidFill>
                  <a:prstClr val="black"/>
                </a:solidFill>
                <a:latin typeface="Times New Roman" panose="02020603050405020304" pitchFamily="18" charset="0"/>
                <a:cs typeface="Times New Roman" panose="02020603050405020304" pitchFamily="18" charset="0"/>
              </a:rPr>
              <a:t>Định</a:t>
            </a:r>
            <a:r>
              <a:rPr lang="en-US" sz="2000" b="1" noProof="0" dirty="0">
                <a:solidFill>
                  <a:prstClr val="black"/>
                </a:solidFill>
                <a:latin typeface="Times New Roman" panose="02020603050405020304" pitchFamily="18" charset="0"/>
                <a:cs typeface="Times New Roman" panose="02020603050405020304" pitchFamily="18" charset="0"/>
              </a:rPr>
              <a:t> </a:t>
            </a:r>
            <a:r>
              <a:rPr lang="en-US" sz="2000" b="1" noProof="0" dirty="0" err="1">
                <a:solidFill>
                  <a:prstClr val="black"/>
                </a:solidFill>
                <a:latin typeface="Times New Roman" panose="02020603050405020304" pitchFamily="18" charset="0"/>
                <a:cs typeface="Times New Roman" panose="02020603050405020304" pitchFamily="18" charset="0"/>
              </a:rPr>
              <a:t>nghĩa</a:t>
            </a: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lang="en-US" sz="2000" b="1" noProof="0" dirty="0">
                <a:solidFill>
                  <a:prstClr val="black"/>
                </a:solidFill>
                <a:latin typeface="Times New Roman" panose="02020603050405020304" pitchFamily="18" charset="0"/>
                <a:cs typeface="Times New Roman" panose="02020603050405020304" pitchFamily="18" charset="0"/>
              </a:rPr>
              <a:t>n</a:t>
            </a: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eural </a:t>
            </a:r>
            <a:r>
              <a:rPr lang="en-US" sz="2000" b="1" noProof="0" dirty="0">
                <a:solidFill>
                  <a:prstClr val="black"/>
                </a:solidFill>
                <a:latin typeface="Times New Roman" panose="02020603050405020304" pitchFamily="18" charset="0"/>
                <a:cs typeface="Times New Roman" panose="02020603050405020304" pitchFamily="18" charset="0"/>
              </a:rPr>
              <a:t>t</a:t>
            </a: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angent kernel</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334142" y="2083507"/>
                <a:ext cx="10718800" cy="923330"/>
              </a:xfrm>
              <a:prstGeom prst="rect">
                <a:avLst/>
              </a:prstGeom>
              <a:noFill/>
            </p:spPr>
            <p:txBody>
              <a:bodyPr wrap="square" rtlCol="0">
                <a:spAutoFit/>
              </a:bodyPr>
              <a:lstStyle/>
              <a:p>
                <a:pPr marL="285750" indent="-285750">
                  <a:buFont typeface="Symbol" panose="05050102010706020507" pitchFamily="18" charset="2"/>
                  <a:buChar char="·"/>
                </a:pPr>
                <a:r>
                  <a:rPr lang="vi-VN" dirty="0">
                    <a:latin typeface="Times New Roman" panose="02020603050405020304" pitchFamily="18" charset="0"/>
                    <a:cs typeface="Times New Roman" panose="02020603050405020304" pitchFamily="18" charset="0"/>
                  </a:rPr>
                  <a:t>Cho một hàm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f</m:t>
                    </m:r>
                    <m:r>
                      <a:rPr lang="en-US" i="1" baseline="-25000">
                        <a:latin typeface="Cambria Math" panose="02040503050406030204" pitchFamily="18" charset="0"/>
                        <a:ea typeface="Cambria Math" panose="02040503050406030204" pitchFamily="18" charset="0"/>
                      </a:rPr>
                      <m:t>𝜃</m:t>
                    </m:r>
                  </m:oMath>
                </a14:m>
                <a:r>
                  <a:rPr lang="en-US" dirty="0">
                    <a:latin typeface="Times New Roman" panose="02020603050405020304" pitchFamily="18" charset="0"/>
                    <a:cs typeface="Times New Roman" panose="02020603050405020304" pitchFamily="18" charset="0"/>
                  </a:rPr>
                  <a:t>(x) </a:t>
                </a:r>
                <a:r>
                  <a:rPr lang="vi-VN" dirty="0">
                    <a:latin typeface="Times New Roman" panose="02020603050405020304" pitchFamily="18" charset="0"/>
                    <a:cs typeface="Times New Roman" panose="02020603050405020304" pitchFamily="18" charset="0"/>
                  </a:rPr>
                  <a:t>được tham số hóa bởi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vi-VN" dirty="0">
                    <a:latin typeface="Times New Roman" panose="02020603050405020304" pitchFamily="18" charset="0"/>
                    <a:cs typeface="Times New Roman" panose="02020603050405020304" pitchFamily="18" charset="0"/>
                  </a:rPr>
                  <a:t>, nhân tiếp tuyến thần kinh (</a:t>
                </a:r>
                <a:r>
                  <a:rPr lang="en-US" dirty="0">
                    <a:latin typeface="Times New Roman" panose="02020603050405020304" pitchFamily="18" charset="0"/>
                    <a:cs typeface="Times New Roman" panose="02020603050405020304" pitchFamily="18" charset="0"/>
                  </a:rPr>
                  <a:t>n</a:t>
                </a:r>
                <a:r>
                  <a:rPr lang="vi-VN" dirty="0">
                    <a:latin typeface="Times New Roman" panose="02020603050405020304" pitchFamily="18" charset="0"/>
                    <a:cs typeface="Times New Roman" panose="02020603050405020304" pitchFamily="18" charset="0"/>
                  </a:rPr>
                  <a:t>eural </a:t>
                </a:r>
                <a:r>
                  <a:rPr lang="en-US" dirty="0">
                    <a:latin typeface="Times New Roman" panose="02020603050405020304" pitchFamily="18" charset="0"/>
                    <a:cs typeface="Times New Roman" panose="02020603050405020304" pitchFamily="18" charset="0"/>
                  </a:rPr>
                  <a:t>t</a:t>
                </a:r>
                <a:r>
                  <a:rPr lang="vi-VN" dirty="0">
                    <a:latin typeface="Times New Roman" panose="02020603050405020304" pitchFamily="18" charset="0"/>
                    <a:cs typeface="Times New Roman" panose="02020603050405020304" pitchFamily="18" charset="0"/>
                  </a:rPr>
                  <a:t>angent </a:t>
                </a:r>
                <a:r>
                  <a:rPr lang="en-US" dirty="0">
                    <a:latin typeface="Times New Roman" panose="02020603050405020304" pitchFamily="18" charset="0"/>
                    <a:cs typeface="Times New Roman" panose="02020603050405020304" pitchFamily="18" charset="0"/>
                  </a:rPr>
                  <a:t>k</a:t>
                </a:r>
                <a:r>
                  <a:rPr lang="vi-VN" dirty="0">
                    <a:latin typeface="Times New Roman" panose="02020603050405020304" pitchFamily="18" charset="0"/>
                    <a:cs typeface="Times New Roman" panose="02020603050405020304" pitchFamily="18" charset="0"/>
                  </a:rPr>
                  <a:t>ernel</a:t>
                </a:r>
                <a:r>
                  <a:rPr lang="en-US" dirty="0">
                    <a:latin typeface="Times New Roman" panose="02020603050405020304" pitchFamily="18" charset="0"/>
                    <a:cs typeface="Times New Roman" panose="02020603050405020304" pitchFamily="18" charset="0"/>
                  </a:rPr>
                  <a:t> - NTK</a:t>
                </a:r>
                <a:r>
                  <a:rPr lang="vi-VN" dirty="0">
                    <a:latin typeface="Times New Roman" panose="02020603050405020304" pitchFamily="18" charset="0"/>
                    <a:cs typeface="Times New Roman" panose="02020603050405020304" pitchFamily="18" charset="0"/>
                  </a:rPr>
                  <a:t>) của 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vi-VN" dirty="0">
                    <a:latin typeface="Times New Roman" panose="02020603050405020304" pitchFamily="18" charset="0"/>
                    <a:cs typeface="Times New Roman" panose="02020603050405020304" pitchFamily="18" charset="0"/>
                  </a:rPr>
                  <a:t> k</a:t>
                </a:r>
                <a:r>
                  <a:rPr lang="en-US" baseline="-25000"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i="1" baseline="-25000">
                        <a:latin typeface="Cambria Math" panose="02040503050406030204" pitchFamily="18" charset="0"/>
                        <a:ea typeface="Cambria Math" panose="02040503050406030204" pitchFamily="18" charset="0"/>
                      </a:rPr>
                      <m:t>𝜃</m:t>
                    </m:r>
                    <m:r>
                      <a:rPr lang="en-US" i="1" baseline="-25000">
                        <a:latin typeface="Cambria Math" panose="02040503050406030204" pitchFamily="18" charset="0"/>
                        <a:ea typeface="Cambria Math" panose="02040503050406030204" pitchFamily="18" charset="0"/>
                      </a:rPr>
                      <m:t> </m:t>
                    </m:r>
                  </m:oMath>
                </a14:m>
                <a:r>
                  <a:rPr lang="vi-VN" dirty="0">
                    <a:latin typeface="Times New Roman" panose="02020603050405020304" pitchFamily="18" charset="0"/>
                    <a:cs typeface="Times New Roman" panose="02020603050405020304" pitchFamily="18" charset="0"/>
                  </a:rPr>
                  <a:t>(x, x') xác định giá trị của hàm tại x thay đổi bao nhiêu khi ta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vi-VN" dirty="0">
                    <a:latin typeface="Times New Roman" panose="02020603050405020304" pitchFamily="18" charset="0"/>
                    <a:cs typeface="Times New Roman" panose="02020603050405020304" pitchFamily="18" charset="0"/>
                  </a:rPr>
                  <a:t> một bước gradient nhỏ trong thời gian ngắn </a:t>
                </a:r>
                <a:r>
                  <a:rPr lang="en-US" dirty="0" err="1">
                    <a:latin typeface="Times New Roman" panose="02020603050405020304" pitchFamily="18" charset="0"/>
                    <a:cs typeface="Times New Roman" panose="02020603050405020304" pitchFamily="18" charset="0"/>
                  </a:rPr>
                  <a:t>theo</a:t>
                </a:r>
                <a:r>
                  <a:rPr lang="vi-VN" dirty="0">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x</a:t>
                </a:r>
                <a:r>
                  <a:rPr lang="en-US">
                    <a:latin typeface="Times New Roman" panose="02020603050405020304" pitchFamily="18" charset="0"/>
                    <a:cs typeface="Times New Roman" panose="02020603050405020304" pitchFamily="18" charset="0"/>
                  </a:rPr>
                  <a:t>’</a:t>
                </a:r>
                <a:r>
                  <a:rPr lang="vi-VN"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34142" y="2083507"/>
                <a:ext cx="10718800" cy="923330"/>
              </a:xfrm>
              <a:prstGeom prst="rect">
                <a:avLst/>
              </a:prstGeom>
              <a:blipFill>
                <a:blip r:embed="rId2"/>
                <a:stretch>
                  <a:fillRect l="-512" t="-4636" r="-57"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34142" y="3373977"/>
                <a:ext cx="9040295" cy="381643"/>
              </a:xfrm>
              <a:prstGeom prst="rect">
                <a:avLst/>
              </a:prstGeom>
              <a:noFill/>
            </p:spPr>
            <p:txBody>
              <a:bodyPr wrap="none" rtlCol="0">
                <a:spAutoFit/>
              </a:bodyPr>
              <a:lstStyle/>
              <a:p>
                <a:pPr marL="285750" indent="-285750">
                  <a:buFont typeface="Symbol" panose="05050102010706020507" pitchFamily="18" charset="2"/>
                  <a:buChar char="·"/>
                </a:pPr>
                <a:r>
                  <a:rPr lang="en-US" dirty="0" err="1">
                    <a:latin typeface="Times New Roman" panose="02020603050405020304" pitchFamily="18" charset="0"/>
                    <a:cs typeface="Times New Roman" panose="02020603050405020304" pitchFamily="18" charset="0"/>
                  </a:rPr>
                  <a:t>Ký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kích thước của các mũi tên màu đỏ tại mỗi vị trí </a:t>
                </a:r>
                <a:r>
                  <a:rPr lang="en-US" dirty="0">
                    <a:latin typeface="Times New Roman" panose="02020603050405020304" pitchFamily="18" charset="0"/>
                    <a:cs typeface="Times New Roman" panose="02020603050405020304" pitchFamily="18" charset="0"/>
                  </a:rPr>
                  <a:t>x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vi-VN" i="1" smtClean="0">
                            <a:latin typeface="Cambria Math" panose="02040503050406030204" pitchFamily="18" charset="0"/>
                            <a:cs typeface="Times New Roman" panose="02020603050405020304" pitchFamily="18" charset="0"/>
                          </a:rPr>
                        </m:ctrlPr>
                      </m:accPr>
                      <m:e>
                        <m:r>
                          <a:rPr lang="en-US" b="0" i="1" smtClean="0">
                            <a:latin typeface="Cambria Math" panose="02040503050406030204" pitchFamily="18" charset="0"/>
                            <a:cs typeface="Times New Roman" panose="02020603050405020304" pitchFamily="18" charset="0"/>
                          </a:rPr>
                          <m:t>𝑘</m:t>
                        </m:r>
                      </m:e>
                    </m:acc>
                  </m:oMath>
                </a14:m>
                <a:r>
                  <a:rPr lang="en-US" baseline="-25000"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i="1" baseline="-25000">
                        <a:latin typeface="Cambria Math" panose="02040503050406030204" pitchFamily="18" charset="0"/>
                        <a:ea typeface="Cambria Math" panose="02040503050406030204" pitchFamily="18" charset="0"/>
                      </a:rPr>
                      <m:t>𝜃</m:t>
                    </m:r>
                    <m:r>
                      <a:rPr lang="en-US" i="1" baseline="-25000">
                        <a:latin typeface="Cambria Math" panose="02040503050406030204" pitchFamily="18" charset="0"/>
                        <a:ea typeface="Cambria Math" panose="02040503050406030204" pitchFamily="18" charset="0"/>
                      </a:rPr>
                      <m:t> </m:t>
                    </m:r>
                  </m:oMath>
                </a14:m>
                <a:r>
                  <a:rPr lang="vi-VN" dirty="0">
                    <a:latin typeface="Times New Roman" panose="02020603050405020304" pitchFamily="18" charset="0"/>
                    <a:cs typeface="Times New Roman" panose="02020603050405020304" pitchFamily="18" charset="0"/>
                  </a:rPr>
                  <a:t>(x, x')</a:t>
                </a:r>
                <a:r>
                  <a:rPr lang="en-US" dirty="0">
                    <a:latin typeface="Times New Roman" panose="02020603050405020304" pitchFamily="18" charset="0"/>
                    <a:cs typeface="Times New Roman" panose="02020603050405020304" pitchFamily="18" charset="0"/>
                  </a:rPr>
                  <a:t> </a:t>
                </a:r>
              </a:p>
            </p:txBody>
          </p:sp>
        </mc:Choice>
        <mc:Fallback xmlns="">
          <p:sp>
            <p:nvSpPr>
              <p:cNvPr id="7" name="TextBox 6"/>
              <p:cNvSpPr txBox="1">
                <a:spLocks noRot="1" noChangeAspect="1" noMove="1" noResize="1" noEditPoints="1" noAdjustHandles="1" noChangeArrowheads="1" noChangeShapeType="1" noTextEdit="1"/>
              </p:cNvSpPr>
              <p:nvPr/>
            </p:nvSpPr>
            <p:spPr>
              <a:xfrm>
                <a:off x="334142" y="3373977"/>
                <a:ext cx="9040295" cy="381643"/>
              </a:xfrm>
              <a:prstGeom prst="rect">
                <a:avLst/>
              </a:prstGeom>
              <a:blipFill>
                <a:blip r:embed="rId3"/>
                <a:stretch>
                  <a:fillRect l="-607" t="-6349" b="-23810"/>
                </a:stretch>
              </a:blipFill>
            </p:spPr>
            <p:txBody>
              <a:bodyPr/>
              <a:lstStyle/>
              <a:p>
                <a:r>
                  <a:rPr lang="en-US">
                    <a:noFill/>
                  </a:rPr>
                  <a:t> </a:t>
                </a:r>
              </a:p>
            </p:txBody>
          </p:sp>
        </mc:Fallback>
      </mc:AlternateContent>
      <p:pic>
        <p:nvPicPr>
          <p:cNvPr id="9" name="Picture 8"/>
          <p:cNvPicPr>
            <a:picLocks noChangeAspect="1"/>
          </p:cNvPicPr>
          <p:nvPr/>
        </p:nvPicPr>
        <p:blipFill>
          <a:blip r:embed="rId4"/>
          <a:stretch>
            <a:fillRect/>
          </a:stretch>
        </p:blipFill>
        <p:spPr>
          <a:xfrm>
            <a:off x="864801" y="4078863"/>
            <a:ext cx="4408610" cy="725337"/>
          </a:xfrm>
          <a:prstGeom prst="rect">
            <a:avLst/>
          </a:prstGeom>
          <a:ln>
            <a:solidFill>
              <a:srgbClr val="0070C0"/>
            </a:solidFill>
          </a:ln>
        </p:spPr>
      </p:pic>
      <p:pic>
        <p:nvPicPr>
          <p:cNvPr id="10" name="Picture 9"/>
          <p:cNvPicPr>
            <a:picLocks noChangeAspect="1"/>
          </p:cNvPicPr>
          <p:nvPr/>
        </p:nvPicPr>
        <p:blipFill>
          <a:blip r:embed="rId5"/>
          <a:stretch>
            <a:fillRect/>
          </a:stretch>
        </p:blipFill>
        <p:spPr>
          <a:xfrm>
            <a:off x="6272458" y="3957851"/>
            <a:ext cx="4627354" cy="903285"/>
          </a:xfrm>
          <a:prstGeom prst="rect">
            <a:avLst/>
          </a:prstGeom>
          <a:ln>
            <a:solidFill>
              <a:srgbClr val="00B0F0"/>
            </a:solidFill>
          </a:ln>
        </p:spPr>
      </p:pic>
      <p:pic>
        <p:nvPicPr>
          <p:cNvPr id="12" name="Picture 11"/>
          <p:cNvPicPr>
            <a:picLocks noChangeAspect="1"/>
          </p:cNvPicPr>
          <p:nvPr/>
        </p:nvPicPr>
        <p:blipFill>
          <a:blip r:embed="rId6"/>
          <a:stretch>
            <a:fillRect/>
          </a:stretch>
        </p:blipFill>
        <p:spPr>
          <a:xfrm>
            <a:off x="5570710" y="5323394"/>
            <a:ext cx="3653125" cy="855739"/>
          </a:xfrm>
          <a:prstGeom prst="rect">
            <a:avLst/>
          </a:prstGeom>
          <a:ln>
            <a:solidFill>
              <a:srgbClr val="00B0F0"/>
            </a:solidFill>
          </a:ln>
        </p:spPr>
      </p:pic>
      <mc:AlternateContent xmlns:mc="http://schemas.openxmlformats.org/markup-compatibility/2006" xmlns:a14="http://schemas.microsoft.com/office/drawing/2010/main">
        <mc:Choice Requires="a14">
          <p:sp>
            <p:nvSpPr>
              <p:cNvPr id="13" name="TextBox 12"/>
              <p:cNvSpPr txBox="1"/>
              <p:nvPr/>
            </p:nvSpPr>
            <p:spPr>
              <a:xfrm>
                <a:off x="1508420" y="5646434"/>
                <a:ext cx="4000711" cy="369332"/>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Taylor </a:t>
                </a:r>
                <a:r>
                  <a:rPr lang="en-US" dirty="0" err="1">
                    <a:latin typeface="Times New Roman" panose="02020603050405020304" pitchFamily="18" charset="0"/>
                    <a:cs typeface="Times New Roman" panose="02020603050405020304" pitchFamily="18" charset="0"/>
                  </a:rPr>
                  <a:t>bậc</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en-US">
                        <a:latin typeface="Cambria Math" panose="02040503050406030204" pitchFamily="18" charset="0"/>
                        <a:ea typeface="Cambria Math" panose="02040503050406030204" pitchFamily="18" charset="0"/>
                      </a:rPr>
                      <m:t>f</m:t>
                    </m:r>
                    <m:r>
                      <a:rPr lang="en-US" i="1" baseline="-25000">
                        <a:latin typeface="Cambria Math" panose="02040503050406030204" pitchFamily="18" charset="0"/>
                        <a:ea typeface="Cambria Math" panose="02040503050406030204" pitchFamily="18" charset="0"/>
                      </a:rPr>
                      <m:t>𝜃</m:t>
                    </m:r>
                  </m:oMath>
                </a14:m>
                <a:r>
                  <a:rPr lang="en-US" dirty="0">
                    <a:latin typeface="Times New Roman" panose="02020603050405020304" pitchFamily="18" charset="0"/>
                    <a:cs typeface="Times New Roman" panose="02020603050405020304" pitchFamily="18" charset="0"/>
                  </a:rPr>
                  <a:t>(x):</a:t>
                </a:r>
              </a:p>
            </p:txBody>
          </p:sp>
        </mc:Choice>
        <mc:Fallback xmlns="">
          <p:sp>
            <p:nvSpPr>
              <p:cNvPr id="13" name="TextBox 12"/>
              <p:cNvSpPr txBox="1">
                <a:spLocks noRot="1" noChangeAspect="1" noMove="1" noResize="1" noEditPoints="1" noAdjustHandles="1" noChangeArrowheads="1" noChangeShapeType="1" noTextEdit="1"/>
              </p:cNvSpPr>
              <p:nvPr/>
            </p:nvSpPr>
            <p:spPr>
              <a:xfrm>
                <a:off x="1508420" y="5646434"/>
                <a:ext cx="4000711" cy="369332"/>
              </a:xfrm>
              <a:prstGeom prst="rect">
                <a:avLst/>
              </a:prstGeom>
              <a:blipFill>
                <a:blip r:embed="rId7"/>
                <a:stretch>
                  <a:fillRect l="-1218" t="-8197" r="-1065" b="-24590"/>
                </a:stretch>
              </a:blipFill>
            </p:spPr>
            <p:txBody>
              <a:bodyPr/>
              <a:lstStyle/>
              <a:p>
                <a:r>
                  <a:rPr lang="en-US">
                    <a:noFill/>
                  </a:rPr>
                  <a:t> </a:t>
                </a:r>
              </a:p>
            </p:txBody>
          </p:sp>
        </mc:Fallback>
      </mc:AlternateContent>
      <p:sp>
        <p:nvSpPr>
          <p:cNvPr id="14" name="Right Arrow 13"/>
          <p:cNvSpPr/>
          <p:nvPr/>
        </p:nvSpPr>
        <p:spPr>
          <a:xfrm>
            <a:off x="5432285" y="4304063"/>
            <a:ext cx="687090" cy="3603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Rectangle 1"/>
          <p:cNvSpPr/>
          <p:nvPr/>
        </p:nvSpPr>
        <p:spPr>
          <a:xfrm>
            <a:off x="334142" y="2995649"/>
            <a:ext cx="8300900" cy="369332"/>
          </a:xfrm>
          <a:prstGeom prst="rect">
            <a:avLst/>
          </a:prstGeom>
        </p:spPr>
        <p:txBody>
          <a:bodyPr wrap="square">
            <a:spAutoFit/>
          </a:bodyPr>
          <a:lstStyle/>
          <a:p>
            <a:pPr marL="285750" indent="-285750">
              <a:buFont typeface="Symbol" panose="05050102010706020507" pitchFamily="18" charset="2"/>
              <a:buChar char="·"/>
            </a:pPr>
            <a:r>
              <a:rPr lang="en-US">
                <a:latin typeface="Times New Roman" panose="02020603050405020304" pitchFamily="18" charset="0"/>
                <a:cs typeface="Times New Roman" panose="02020603050405020304" pitchFamily="18" charset="0"/>
              </a:rPr>
              <a:t>Nói cách khác</a:t>
            </a:r>
            <a:r>
              <a:rPr lang="vi-VN">
                <a:latin typeface="Times New Roman" panose="02020603050405020304" pitchFamily="18" charset="0"/>
                <a:cs typeface="Times New Roman" panose="02020603050405020304" pitchFamily="18" charset="0"/>
              </a:rPr>
              <a:t>: k(x, x') đo độ nhạy của giá trị hàm tại x đối với các lỗi dự đoán tại x'.</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06956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5">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itle 1">
            <a:extLst>
              <a:ext uri="{FF2B5EF4-FFF2-40B4-BE49-F238E27FC236}">
                <a16:creationId xmlns:a16="http://schemas.microsoft.com/office/drawing/2014/main" id="{F8DC0CD7-E588-428F-91C2-D86D630E4687}"/>
              </a:ext>
            </a:extLst>
          </p:cNvPr>
          <p:cNvSpPr txBox="1">
            <a:spLocks/>
          </p:cNvSpPr>
          <p:nvPr/>
        </p:nvSpPr>
        <p:spPr>
          <a:xfrm>
            <a:off x="-1" y="248038"/>
            <a:ext cx="8328076" cy="1159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IV.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Ví</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dụ</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về</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giá</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trị</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hồi</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quy</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bình</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phương</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tối</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thiểu</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của</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nhân</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tiếp</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tuyến</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thần</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kinh</a:t>
            </a:r>
            <a:endPar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endParaRPr>
          </a:p>
        </p:txBody>
      </p:sp>
      <p:sp>
        <p:nvSpPr>
          <p:cNvPr id="4" name="TextBox 3"/>
          <p:cNvSpPr txBox="1"/>
          <p:nvPr/>
        </p:nvSpPr>
        <p:spPr>
          <a:xfrm>
            <a:off x="422696" y="1764340"/>
            <a:ext cx="1067921" cy="400110"/>
          </a:xfrm>
          <a:prstGeom prst="rect">
            <a:avLst/>
          </a:prstGeom>
          <a:noFill/>
        </p:spPr>
        <p:txBody>
          <a:bodyPr wrap="none" rtlCol="0">
            <a:spAutoFit/>
          </a:bodyPr>
          <a:lstStyle/>
          <a:p>
            <a:pPr lvl="0"/>
            <a:r>
              <a:rPr lang="vi-VN" sz="2000" b="1" dirty="0">
                <a:solidFill>
                  <a:prstClr val="black"/>
                </a:solidFill>
                <a:latin typeface="Times New Roman" panose="02020603050405020304" pitchFamily="18" charset="0"/>
                <a:cs typeface="Times New Roman" panose="02020603050405020304" pitchFamily="18" charset="0"/>
              </a:rPr>
              <a:t>Ví dụ 3</a:t>
            </a:r>
            <a:r>
              <a:rPr lang="en-US" sz="2000" b="1" dirty="0">
                <a:solidFill>
                  <a:prstClr val="black"/>
                </a:solidFill>
                <a:latin typeface="Times New Roman" panose="02020603050405020304" pitchFamily="18" charset="0"/>
                <a:cs typeface="Times New Roman" panose="02020603050405020304" pitchFamily="18" charset="0"/>
              </a:rPr>
              <a:t>:</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3886" y="2296980"/>
            <a:ext cx="4472330" cy="2981553"/>
          </a:xfrm>
          <a:prstGeom prst="rect">
            <a:avLst/>
          </a:prstGeom>
        </p:spPr>
      </p:pic>
      <p:sp>
        <p:nvSpPr>
          <p:cNvPr id="3" name="TextBox 2"/>
          <p:cNvSpPr txBox="1"/>
          <p:nvPr/>
        </p:nvSpPr>
        <p:spPr>
          <a:xfrm>
            <a:off x="422697" y="2296980"/>
            <a:ext cx="6305907"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a:t>
            </a:r>
            <a:r>
              <a:rPr lang="vi-VN">
                <a:latin typeface="Times New Roman" panose="02020603050405020304" pitchFamily="18" charset="0"/>
                <a:cs typeface="Times New Roman" panose="02020603050405020304" pitchFamily="18" charset="0"/>
              </a:rPr>
              <a:t>ham số hóa lại hàm tuyến tính đã sử dụng trong ví dụ </a:t>
            </a:r>
            <a:r>
              <a:rPr lang="en-US">
                <a:latin typeface="Times New Roman" panose="02020603050405020304" pitchFamily="18" charset="0"/>
                <a:cs typeface="Times New Roman" panose="02020603050405020304" pitchFamily="18" charset="0"/>
              </a:rPr>
              <a:t>2 </a:t>
            </a:r>
            <a:r>
              <a:rPr lang="vi-VN">
                <a:latin typeface="Times New Roman" panose="02020603050405020304" pitchFamily="18" charset="0"/>
                <a:cs typeface="Times New Roman" panose="02020603050405020304" pitchFamily="18" charset="0"/>
              </a:rPr>
              <a:t>như</a:t>
            </a:r>
            <a:r>
              <a:rPr lang="en-US">
                <a:latin typeface="Times New Roman" panose="02020603050405020304" pitchFamily="18" charset="0"/>
                <a:cs typeface="Times New Roman" panose="02020603050405020304" pitchFamily="18" charset="0"/>
              </a:rPr>
              <a:t> sau</a:t>
            </a:r>
            <a:r>
              <a:rPr lang="vi-VN">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1906438" y="2798842"/>
                <a:ext cx="23609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𝜃</m:t>
                          </m:r>
                        </m:e>
                      </m:d>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𝜃</m:t>
                      </m:r>
                      <m:r>
                        <a:rPr lang="en-US" i="1" baseline="-2500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+10</m:t>
                      </m:r>
                      <m:r>
                        <a:rPr lang="en-US" i="1">
                          <a:solidFill>
                            <a:srgbClr val="0070C0"/>
                          </a:solidFill>
                          <a:latin typeface="Cambria Math" panose="02040503050406030204" pitchFamily="18" charset="0"/>
                          <a:ea typeface="Cambria Math" panose="02040503050406030204" pitchFamily="18" charset="0"/>
                        </a:rPr>
                        <m:t>𝜃</m:t>
                      </m:r>
                      <m:r>
                        <a:rPr lang="en-US" i="1" baseline="-25000">
                          <a:solidFill>
                            <a:srgbClr val="0070C0"/>
                          </a:solidFill>
                          <a:latin typeface="Cambria Math" panose="02040503050406030204" pitchFamily="18" charset="0"/>
                          <a:ea typeface="Cambria Math" panose="02040503050406030204" pitchFamily="18" charset="0"/>
                        </a:rPr>
                        <m:t>2</m:t>
                      </m:r>
                    </m:oMath>
                  </m:oMathPara>
                </a14:m>
                <a:endParaRPr lang="en-US">
                  <a:solidFill>
                    <a:srgbClr val="0070C0"/>
                  </a:solidFill>
                  <a:latin typeface="Times New Roman" panose="020206030504050203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906438" y="2798842"/>
                <a:ext cx="2360967" cy="369332"/>
              </a:xfrm>
              <a:prstGeom prst="rect">
                <a:avLst/>
              </a:prstGeom>
              <a:blipFill>
                <a:blip r:embed="rId3"/>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22696" y="3300822"/>
                <a:ext cx="4714752" cy="369332"/>
              </a:xfrm>
              <a:prstGeom prst="rect">
                <a:avLst/>
              </a:prstGeom>
              <a:noFill/>
            </p:spPr>
            <p:txBody>
              <a:bodyPr wrap="none" rtlCol="0">
                <a:spAutoFit/>
              </a:bodyPr>
              <a:lstStyle/>
              <a:p>
                <a:r>
                  <a:rPr lang="vi-VN" dirty="0">
                    <a:latin typeface="Times New Roman" panose="02020603050405020304" pitchFamily="18" charset="0"/>
                    <a:cs typeface="Times New Roman" panose="02020603050405020304" pitchFamily="18" charset="0"/>
                  </a:rPr>
                  <a:t>nhưng bây giờ với các tham số</a:t>
                </a:r>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𝜃</m:t>
                    </m:r>
                    <m:r>
                      <a:rPr lang="en-US" i="1" baseline="-25000">
                        <a:latin typeface="Cambria Math" panose="02040503050406030204" pitchFamily="18" charset="0"/>
                        <a:ea typeface="Cambria Math" panose="02040503050406030204" pitchFamily="18" charset="0"/>
                      </a:rPr>
                      <m:t>1</m:t>
                    </m:r>
                  </m:oMath>
                </a14:m>
                <a:r>
                  <a:rPr lang="en-US" dirty="0">
                    <a:latin typeface="Times New Roman" panose="02020603050405020304" pitchFamily="18" charset="0"/>
                    <a:cs typeface="Times New Roman" panose="02020603050405020304" pitchFamily="18" charset="0"/>
                  </a:rPr>
                  <a:t> = 3</a:t>
                </a:r>
                <a:r>
                  <a:rPr lang="vi-VN" dirty="0">
                    <a:latin typeface="Times New Roman" panose="02020603050405020304" pitchFamily="18" charset="0"/>
                    <a:cs typeface="Times New Roman" panose="02020603050405020304" pitchFamily="18" charset="0"/>
                  </a:rPr>
                  <a:t> và </a:t>
                </a:r>
                <a14:m>
                  <m:oMath xmlns:m="http://schemas.openxmlformats.org/officeDocument/2006/math">
                    <m:r>
                      <a:rPr lang="en-US" i="1">
                        <a:latin typeface="Cambria Math" panose="02040503050406030204" pitchFamily="18" charset="0"/>
                        <a:ea typeface="Cambria Math" panose="02040503050406030204" pitchFamily="18" charset="0"/>
                      </a:rPr>
                      <m:t>𝜃</m:t>
                    </m:r>
                    <m:r>
                      <a:rPr lang="en-US" i="1" baseline="-25000">
                        <a:latin typeface="Cambria Math" panose="02040503050406030204" pitchFamily="18" charset="0"/>
                        <a:ea typeface="Cambria Math" panose="02040503050406030204" pitchFamily="18" charset="0"/>
                      </a:rPr>
                      <m:t>2 </m:t>
                    </m:r>
                  </m:oMath>
                </a14:m>
                <a:r>
                  <a:rPr lang="vi-V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a:solidFill>
                      <a:srgbClr val="0070C0"/>
                    </a:solidFill>
                    <a:latin typeface="Times New Roman" panose="02020603050405020304" pitchFamily="18" charset="0"/>
                    <a:cs typeface="Times New Roman" panose="02020603050405020304" pitchFamily="18" charset="0"/>
                  </a:rPr>
                  <a:t>0.1</a:t>
                </a:r>
              </a:p>
            </p:txBody>
          </p:sp>
        </mc:Choice>
        <mc:Fallback xmlns="">
          <p:sp>
            <p:nvSpPr>
              <p:cNvPr id="7" name="TextBox 6"/>
              <p:cNvSpPr txBox="1">
                <a:spLocks noRot="1" noChangeAspect="1" noMove="1" noResize="1" noEditPoints="1" noAdjustHandles="1" noChangeArrowheads="1" noChangeShapeType="1" noTextEdit="1"/>
              </p:cNvSpPr>
              <p:nvPr/>
            </p:nvSpPr>
            <p:spPr>
              <a:xfrm>
                <a:off x="422696" y="3300822"/>
                <a:ext cx="4714752" cy="369332"/>
              </a:xfrm>
              <a:prstGeom prst="rect">
                <a:avLst/>
              </a:prstGeom>
              <a:blipFill>
                <a:blip r:embed="rId4"/>
                <a:stretch>
                  <a:fillRect l="-1034" t="-8197" r="-38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60177" y="3959524"/>
                <a:ext cx="5181498" cy="923330"/>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C</a:t>
                </a:r>
                <a:r>
                  <a:rPr lang="vi-VN">
                    <a:latin typeface="Times New Roman" panose="02020603050405020304" pitchFamily="18" charset="0"/>
                    <a:cs typeface="Times New Roman" panose="02020603050405020304" pitchFamily="18" charset="0"/>
                  </a:rPr>
                  <a:t>ập nhật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bằng cách thực hiện một bước gradient descent </a:t>
                </a:r>
                <a:r>
                  <a:rPr lang="en-US">
                    <a:latin typeface="Times New Roman" panose="02020603050405020304" pitchFamily="18" charset="0"/>
                    <a:cs typeface="Times New Roman" panose="02020603050405020304" pitchFamily="18" charset="0"/>
                  </a:rPr>
                  <a:t>theo điểm dữ liệu</a:t>
                </a:r>
                <a:r>
                  <a:rPr lang="vi-VN">
                    <a:latin typeface="Times New Roman" panose="02020603050405020304" pitchFamily="18" charset="0"/>
                    <a:cs typeface="Times New Roman" panose="02020603050405020304" pitchFamily="18" charset="0"/>
                  </a:rPr>
                  <a:t> </a:t>
                </a:r>
                <a:r>
                  <a:rPr lang="vi-VN">
                    <a:solidFill>
                      <a:srgbClr val="0070C0"/>
                    </a:solidFill>
                    <a:latin typeface="Times New Roman" panose="02020603050405020304" pitchFamily="18" charset="0"/>
                    <a:cs typeface="Times New Roman" panose="02020603050405020304" pitchFamily="18" charset="0"/>
                  </a:rPr>
                  <a:t>(x, y) = (10, 50) </a:t>
                </a:r>
                <a:r>
                  <a:rPr lang="vi-VN">
                    <a:latin typeface="Times New Roman" panose="02020603050405020304" pitchFamily="18" charset="0"/>
                    <a:cs typeface="Times New Roman" panose="02020603050405020304" pitchFamily="18" charset="0"/>
                  </a:rPr>
                  <a:t>như trước.</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60177" y="3959524"/>
                <a:ext cx="5181498" cy="923330"/>
              </a:xfrm>
              <a:prstGeom prst="rect">
                <a:avLst/>
              </a:prstGeom>
              <a:blipFill>
                <a:blip r:embed="rId5"/>
                <a:stretch>
                  <a:fillRect l="-941" t="-3974"/>
                </a:stretch>
              </a:blipFill>
            </p:spPr>
            <p:txBody>
              <a:bodyPr/>
              <a:lstStyle/>
              <a:p>
                <a:r>
                  <a:rPr lang="en-US">
                    <a:noFill/>
                  </a:rPr>
                  <a:t> </a:t>
                </a:r>
              </a:p>
            </p:txBody>
          </p:sp>
        </mc:Fallback>
      </mc:AlternateContent>
      <p:sp>
        <p:nvSpPr>
          <p:cNvPr id="14" name="TextBox 13"/>
          <p:cNvSpPr txBox="1"/>
          <p:nvPr/>
        </p:nvSpPr>
        <p:spPr>
          <a:xfrm>
            <a:off x="427368" y="4802412"/>
            <a:ext cx="6218612" cy="923330"/>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sym typeface="Symbol" panose="05050102010706020507" pitchFamily="18" charset="2"/>
              </a:rPr>
              <a:t>Nhận xét:</a:t>
            </a:r>
          </a:p>
          <a:p>
            <a:r>
              <a:rPr lang="en-US">
                <a:latin typeface="Times New Roman" panose="02020603050405020304" pitchFamily="18" charset="0"/>
                <a:cs typeface="Times New Roman" panose="02020603050405020304" pitchFamily="18" charset="0"/>
              </a:rPr>
              <a:t>- Cách giá trị hàm thay đổi khác với trong ví dụ 2.</a:t>
            </a:r>
          </a:p>
          <a:p>
            <a:r>
              <a:rPr lang="en-US">
                <a:latin typeface="Times New Roman" panose="02020603050405020304" pitchFamily="18" charset="0"/>
                <a:cs typeface="Times New Roman" panose="02020603050405020304" pitchFamily="18" charset="0"/>
                <a:sym typeface="Symbol" panose="05050102010706020507" pitchFamily="18" charset="2"/>
              </a:rPr>
              <a:t> NTK nhạy cảm với sự tham số hóa lại hàm số</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78005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5">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itle 1">
            <a:extLst>
              <a:ext uri="{FF2B5EF4-FFF2-40B4-BE49-F238E27FC236}">
                <a16:creationId xmlns:a16="http://schemas.microsoft.com/office/drawing/2014/main" id="{F8DC0CD7-E588-428F-91C2-D86D630E4687}"/>
              </a:ext>
            </a:extLst>
          </p:cNvPr>
          <p:cNvSpPr txBox="1">
            <a:spLocks/>
          </p:cNvSpPr>
          <p:nvPr/>
        </p:nvSpPr>
        <p:spPr>
          <a:xfrm>
            <a:off x="-1" y="248038"/>
            <a:ext cx="8328076" cy="1159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IV.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Ví</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dụ</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về</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giá</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trị</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hồi</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quy</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bình</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phương</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tối</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thiểu</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của</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nhân</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tiếp</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tuyến</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thần</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kinh</a:t>
            </a:r>
            <a:endPar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endParaRPr>
          </a:p>
        </p:txBody>
      </p:sp>
      <p:sp>
        <p:nvSpPr>
          <p:cNvPr id="4" name="TextBox 3"/>
          <p:cNvSpPr txBox="1"/>
          <p:nvPr/>
        </p:nvSpPr>
        <p:spPr>
          <a:xfrm>
            <a:off x="301926" y="1757751"/>
            <a:ext cx="1067921" cy="400110"/>
          </a:xfrm>
          <a:prstGeom prst="rect">
            <a:avLst/>
          </a:prstGeom>
          <a:noFill/>
        </p:spPr>
        <p:txBody>
          <a:bodyPr wrap="none" rtlCol="0">
            <a:spAutoFit/>
          </a:bodyPr>
          <a:lstStyle/>
          <a:p>
            <a:pPr lvl="0"/>
            <a:r>
              <a:rPr lang="vi-VN" sz="2000" b="1">
                <a:solidFill>
                  <a:prstClr val="black"/>
                </a:solidFill>
                <a:latin typeface="Times New Roman" panose="02020603050405020304" pitchFamily="18" charset="0"/>
                <a:cs typeface="Times New Roman" panose="02020603050405020304" pitchFamily="18" charset="0"/>
              </a:rPr>
              <a:t>Ví dụ 4:</a:t>
            </a:r>
            <a:endParaRPr kumimoji="0" lang="en-US" sz="2000" b="0" i="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7503" y="2785671"/>
            <a:ext cx="4772765" cy="3106085"/>
          </a:xfrm>
          <a:prstGeom prst="rect">
            <a:avLst/>
          </a:prstGeom>
        </p:spPr>
      </p:pic>
      <p:sp>
        <p:nvSpPr>
          <p:cNvPr id="5" name="Rectangle 4"/>
          <p:cNvSpPr/>
          <p:nvPr/>
        </p:nvSpPr>
        <p:spPr>
          <a:xfrm>
            <a:off x="595224" y="2287100"/>
            <a:ext cx="6479650" cy="369332"/>
          </a:xfrm>
          <a:prstGeom prst="rect">
            <a:avLst/>
          </a:prstGeom>
        </p:spPr>
        <p:txBody>
          <a:bodyPr wrap="square">
            <a:spAutoFit/>
          </a:bodyPr>
          <a:lstStyle/>
          <a:p>
            <a:r>
              <a:rPr lang="en-US">
                <a:latin typeface="Times New Roman" panose="02020603050405020304" pitchFamily="18" charset="0"/>
                <a:cs typeface="Times New Roman" panose="02020603050405020304" pitchFamily="18" charset="0"/>
              </a:rPr>
              <a:t>X</a:t>
            </a:r>
            <a:r>
              <a:rPr lang="vi-VN">
                <a:latin typeface="Times New Roman" panose="02020603050405020304" pitchFamily="18" charset="0"/>
                <a:cs typeface="Times New Roman" panose="02020603050405020304" pitchFamily="18" charset="0"/>
              </a:rPr>
              <a:t>ét một mô hình</a:t>
            </a:r>
            <a:r>
              <a:rPr lang="en-US">
                <a:latin typeface="Times New Roman" panose="02020603050405020304" pitchFamily="18" charset="0"/>
                <a:cs typeface="Times New Roman" panose="02020603050405020304" pitchFamily="18" charset="0"/>
              </a:rPr>
              <a:t> phi tuyến</a:t>
            </a:r>
            <a:r>
              <a:rPr lang="vi-VN">
                <a:latin typeface="Times New Roman" panose="02020603050405020304" pitchFamily="18" charset="0"/>
                <a:cs typeface="Times New Roman" panose="02020603050405020304" pitchFamily="18" charset="0"/>
              </a:rPr>
              <a:t> có hai hàm cơ sở là mũ và bình phương:</a:t>
            </a:r>
            <a:endParaRPr lang="en-US">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888132" y="3052516"/>
            <a:ext cx="5629808" cy="744437"/>
          </a:xfrm>
          <a:prstGeom prst="rect">
            <a:avLst/>
          </a:prstGeom>
          <a:ln>
            <a:solidFill>
              <a:srgbClr val="00B0F0"/>
            </a:solidFill>
          </a:ln>
        </p:spPr>
      </p:pic>
      <mc:AlternateContent xmlns:mc="http://schemas.openxmlformats.org/markup-compatibility/2006" xmlns:a14="http://schemas.microsoft.com/office/drawing/2010/main">
        <mc:Choice Requires="a14">
          <p:sp>
            <p:nvSpPr>
              <p:cNvPr id="9" name="Rectangle 8"/>
              <p:cNvSpPr/>
              <p:nvPr/>
            </p:nvSpPr>
            <p:spPr>
              <a:xfrm>
                <a:off x="1079204" y="4301710"/>
                <a:ext cx="4713559" cy="369332"/>
              </a:xfrm>
              <a:prstGeom prst="rect">
                <a:avLst/>
              </a:prstGeom>
            </p:spPr>
            <p:txBody>
              <a:bodyPr wrap="square">
                <a:spAutoFit/>
              </a:bodyPr>
              <a:lstStyle/>
              <a:p>
                <a14:m>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baseline="-25000">
                        <a:latin typeface="Cambria Math" panose="02040503050406030204" pitchFamily="18" charset="0"/>
                        <a:ea typeface="Cambria Math" panose="02040503050406030204" pitchFamily="18" charset="0"/>
                      </a:rPr>
                      <m:t>1</m:t>
                    </m:r>
                  </m:oMath>
                </a14:m>
                <a:r>
                  <a:rPr lang="en-US">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𝜃</m:t>
                    </m:r>
                    <m:r>
                      <a:rPr lang="en-US" b="0" i="1" baseline="-25000" smtClean="0">
                        <a:latin typeface="Cambria Math" panose="02040503050406030204" pitchFamily="18" charset="0"/>
                        <a:ea typeface="Cambria Math" panose="02040503050406030204" pitchFamily="18" charset="0"/>
                      </a:rPr>
                      <m:t>2</m:t>
                    </m:r>
                  </m:oMath>
                </a14:m>
                <a:r>
                  <a:rPr lang="en-US">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𝜃</m:t>
                    </m:r>
                    <m:r>
                      <a:rPr lang="en-US" b="0" i="1" baseline="-25000" smtClean="0">
                        <a:latin typeface="Cambria Math" panose="02040503050406030204" pitchFamily="18" charset="0"/>
                        <a:ea typeface="Cambria Math" panose="02040503050406030204" pitchFamily="18" charset="0"/>
                      </a:rPr>
                      <m:t>3</m:t>
                    </m:r>
                  </m:oMath>
                </a14:m>
                <a:r>
                  <a:rPr lang="en-US">
                    <a:latin typeface="Times New Roman" panose="02020603050405020304" pitchFamily="18" charset="0"/>
                    <a:cs typeface="Times New Roman" panose="02020603050405020304"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baseline="-25000">
                    <a:latin typeface="Times New Roman" panose="02020603050405020304" pitchFamily="18" charset="0"/>
                    <a:cs typeface="Times New Roman" panose="02020603050405020304" pitchFamily="18" charset="0"/>
                  </a:rPr>
                  <a:t>4</a:t>
                </a:r>
                <a:r>
                  <a:rPr lang="en-US">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𝜃</m:t>
                    </m:r>
                    <m:r>
                      <a:rPr lang="en-US" b="0" i="0" baseline="-25000" smtClean="0">
                        <a:latin typeface="Cambria Math" panose="02040503050406030204" pitchFamily="18" charset="0"/>
                        <a:ea typeface="Cambria Math" panose="02040503050406030204" pitchFamily="18" charset="0"/>
                      </a:rPr>
                      <m:t>5</m:t>
                    </m:r>
                  </m:oMath>
                </a14:m>
                <a:r>
                  <a:rPr lang="en-US">
                    <a:latin typeface="Times New Roman" panose="02020603050405020304" pitchFamily="18" charset="0"/>
                    <a:cs typeface="Times New Roman" panose="02020603050405020304" pitchFamily="18" charset="0"/>
                  </a:rPr>
                  <a:t>) = (4.0, -10.0, 25.0, 10.0, 50.0) </a:t>
                </a:r>
              </a:p>
            </p:txBody>
          </p:sp>
        </mc:Choice>
        <mc:Fallback xmlns="">
          <p:sp>
            <p:nvSpPr>
              <p:cNvPr id="9" name="Rectangle 8"/>
              <p:cNvSpPr>
                <a:spLocks noRot="1" noChangeAspect="1" noMove="1" noResize="1" noEditPoints="1" noAdjustHandles="1" noChangeArrowheads="1" noChangeShapeType="1" noTextEdit="1"/>
              </p:cNvSpPr>
              <p:nvPr/>
            </p:nvSpPr>
            <p:spPr>
              <a:xfrm>
                <a:off x="1079204" y="4301710"/>
                <a:ext cx="4713559" cy="369332"/>
              </a:xfrm>
              <a:prstGeom prst="rect">
                <a:avLst/>
              </a:prstGeom>
              <a:blipFill>
                <a:blip r:embed="rId4"/>
                <a:stretch>
                  <a:fillRect l="-388" t="-10000" r="-194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705674" y="4968426"/>
                <a:ext cx="5181498"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a:t>
                </a:r>
                <a:r>
                  <a:rPr lang="vi-VN" dirty="0">
                    <a:latin typeface="Times New Roman" panose="02020603050405020304" pitchFamily="18" charset="0"/>
                    <a:cs typeface="Times New Roman" panose="02020603050405020304" pitchFamily="18" charset="0"/>
                  </a:rPr>
                  <a:t>ập nhật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bằng cách thực hiện một bước gradient descent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vi-VN" dirty="0">
                    <a:latin typeface="Times New Roman" panose="02020603050405020304" pitchFamily="18" charset="0"/>
                    <a:cs typeface="Times New Roman" panose="02020603050405020304" pitchFamily="18" charset="0"/>
                  </a:rPr>
                  <a:t> </a:t>
                </a:r>
                <a:r>
                  <a:rPr lang="vi-VN" dirty="0">
                    <a:solidFill>
                      <a:srgbClr val="0070C0"/>
                    </a:solidFill>
                    <a:latin typeface="Times New Roman" panose="02020603050405020304" pitchFamily="18" charset="0"/>
                    <a:cs typeface="Times New Roman" panose="02020603050405020304" pitchFamily="18" charset="0"/>
                  </a:rPr>
                  <a:t>(x, y) = (10, 50) </a:t>
                </a:r>
                <a:r>
                  <a:rPr lang="vi-VN" dirty="0">
                    <a:latin typeface="Times New Roman" panose="02020603050405020304" pitchFamily="18" charset="0"/>
                    <a:cs typeface="Times New Roman" panose="02020603050405020304" pitchFamily="18" charset="0"/>
                  </a:rPr>
                  <a:t>như trước.</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705674" y="4968426"/>
                <a:ext cx="5181498" cy="923330"/>
              </a:xfrm>
              <a:prstGeom prst="rect">
                <a:avLst/>
              </a:prstGeom>
              <a:blipFill>
                <a:blip r:embed="rId5"/>
                <a:stretch>
                  <a:fillRect l="-1059" t="-3311"/>
                </a:stretch>
              </a:blipFill>
            </p:spPr>
            <p:txBody>
              <a:bodyPr/>
              <a:lstStyle/>
              <a:p>
                <a:r>
                  <a:rPr lang="en-US">
                    <a:noFill/>
                  </a:rPr>
                  <a:t> </a:t>
                </a:r>
              </a:p>
            </p:txBody>
          </p:sp>
        </mc:Fallback>
      </mc:AlternateContent>
    </p:spTree>
    <p:extLst>
      <p:ext uri="{BB962C8B-B14F-4D97-AF65-F5344CB8AC3E}">
        <p14:creationId xmlns:p14="http://schemas.microsoft.com/office/powerpoint/2010/main" val="34822238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5">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itle 1">
            <a:extLst>
              <a:ext uri="{FF2B5EF4-FFF2-40B4-BE49-F238E27FC236}">
                <a16:creationId xmlns:a16="http://schemas.microsoft.com/office/drawing/2014/main" id="{F8DC0CD7-E588-428F-91C2-D86D630E4687}"/>
              </a:ext>
            </a:extLst>
          </p:cNvPr>
          <p:cNvSpPr txBox="1">
            <a:spLocks/>
          </p:cNvSpPr>
          <p:nvPr/>
        </p:nvSpPr>
        <p:spPr>
          <a:xfrm>
            <a:off x="-1" y="248038"/>
            <a:ext cx="8328076" cy="1159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IV.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Ví</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dụ</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về</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giá</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trị</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hồi</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quy</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bình</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phương</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tối</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thiểu</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của</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nhân</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tiếp</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tuyến</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thần</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kinh</a:t>
            </a:r>
            <a:endPar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endParaRPr>
          </a:p>
        </p:txBody>
      </p:sp>
      <p:sp>
        <p:nvSpPr>
          <p:cNvPr id="4" name="TextBox 3"/>
          <p:cNvSpPr txBox="1"/>
          <p:nvPr/>
        </p:nvSpPr>
        <p:spPr>
          <a:xfrm>
            <a:off x="284673" y="1822348"/>
            <a:ext cx="106792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2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Ví dụ 4:</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6361" y="2043438"/>
            <a:ext cx="5248381" cy="2561710"/>
          </a:xfrm>
          <a:prstGeom prst="rect">
            <a:avLst/>
          </a:prstGeom>
        </p:spPr>
      </p:pic>
      <p:sp>
        <p:nvSpPr>
          <p:cNvPr id="3" name="TextBox 2"/>
          <p:cNvSpPr txBox="1"/>
          <p:nvPr/>
        </p:nvSpPr>
        <p:spPr>
          <a:xfrm>
            <a:off x="579795" y="2701188"/>
            <a:ext cx="5381058" cy="923330"/>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x = 10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x = 10)</a:t>
            </a:r>
          </a:p>
        </p:txBody>
      </p:sp>
      <mc:AlternateContent xmlns:mc="http://schemas.openxmlformats.org/markup-compatibility/2006" xmlns:a14="http://schemas.microsoft.com/office/drawing/2010/main">
        <mc:Choice Requires="a14">
          <p:sp>
            <p:nvSpPr>
              <p:cNvPr id="13" name="TextBox 12"/>
              <p:cNvSpPr txBox="1"/>
              <p:nvPr/>
            </p:nvSpPr>
            <p:spPr>
              <a:xfrm>
                <a:off x="502156" y="4695158"/>
                <a:ext cx="10556908" cy="1477328"/>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sym typeface="Symbol" panose="05050102010706020507" pitchFamily="18" charset="2"/>
                  </a:rPr>
                  <a:t>Nhận</a:t>
                </a:r>
                <a:r>
                  <a:rPr lang="en-US" b="1" dirty="0">
                    <a:latin typeface="Times New Roman" panose="02020603050405020304" pitchFamily="18" charset="0"/>
                    <a:cs typeface="Times New Roman" panose="02020603050405020304" pitchFamily="18" charset="0"/>
                    <a:sym typeface="Symbol" panose="05050102010706020507" pitchFamily="18" charset="2"/>
                  </a:rPr>
                  <a:t> </a:t>
                </a:r>
                <a:r>
                  <a:rPr lang="en-US" b="1" dirty="0" err="1">
                    <a:latin typeface="Times New Roman" panose="02020603050405020304" pitchFamily="18" charset="0"/>
                    <a:cs typeface="Times New Roman" panose="02020603050405020304" pitchFamily="18" charset="0"/>
                    <a:sym typeface="Symbol" panose="05050102010706020507" pitchFamily="18" charset="2"/>
                  </a:rPr>
                  <a:t>xét</a:t>
                </a:r>
                <a:r>
                  <a:rPr lang="en-US" b="1" dirty="0">
                    <a:latin typeface="Times New Roman" panose="02020603050405020304" pitchFamily="18" charset="0"/>
                    <a:cs typeface="Times New Roman" panose="02020603050405020304" pitchFamily="18" charset="0"/>
                    <a:sym typeface="Symbol" panose="05050102010706020507" pitchFamily="18" charset="2"/>
                  </a:rPr>
                  <a:t>:</a:t>
                </a:r>
              </a:p>
              <a:p>
                <a:pPr marL="285750" indent="-285750">
                  <a:buFontTx/>
                  <a:buChar char="-"/>
                </a:pPr>
                <a:r>
                  <a:rPr lang="en-US" dirty="0">
                    <a:latin typeface="Times New Roman" panose="02020603050405020304" pitchFamily="18" charset="0"/>
                    <a:cs typeface="Times New Roman" panose="02020603050405020304" pitchFamily="18" charset="0"/>
                  </a:rPr>
                  <a:t>C</a:t>
                </a:r>
                <a:r>
                  <a:rPr lang="vi-VN" dirty="0">
                    <a:latin typeface="Times New Roman" panose="02020603050405020304" pitchFamily="18" charset="0"/>
                    <a:cs typeface="Times New Roman" panose="02020603050405020304" pitchFamily="18" charset="0"/>
                  </a:rPr>
                  <a:t>ực đại của hàm nhân này không phải ở x = 10</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mà ở x = 7</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nghĩa là giá trị hàm f(7) thay đổi nhiều hơn so với giá trị f(10)</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x = 10.</a:t>
                </a:r>
              </a:p>
              <a:p>
                <a:pPr marL="285750" indent="-285750">
                  <a:buFontTx/>
                  <a:buChar char="-"/>
                </a:pP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âm</a:t>
                </a:r>
                <a:r>
                  <a:rPr lang="en-US" dirty="0">
                    <a:latin typeface="Times New Roman" panose="02020603050405020304" pitchFamily="18" charset="0"/>
                    <a:cs typeface="Times New Roman" panose="02020603050405020304" pitchFamily="18" charset="0"/>
                  </a:rPr>
                  <a:t>.</a:t>
                </a:r>
              </a:p>
              <a:p>
                <a:pPr marL="285750" indent="-285750">
                  <a:buFontTx/>
                  <a:buChar char="-"/>
                </a:pPr>
                <a:r>
                  <a:rPr lang="en-US" dirty="0">
                    <a:latin typeface="Times New Roman" panose="02020603050405020304" pitchFamily="18" charset="0"/>
                    <a:cs typeface="Times New Roman" panose="02020603050405020304" pitchFamily="18" charset="0"/>
                  </a:rPr>
                  <a:t>H</a:t>
                </a:r>
                <a:r>
                  <a:rPr lang="vi-VN" dirty="0">
                    <a:latin typeface="Times New Roman" panose="02020603050405020304" pitchFamily="18" charset="0"/>
                    <a:cs typeface="Times New Roman" panose="02020603050405020304" pitchFamily="18" charset="0"/>
                  </a:rPr>
                  <a:t>àm nhân hội tụ về một hằng số dương ở các đuôi của nó</a:t>
                </a:r>
                <a:r>
                  <a:rPr lang="en-US" dirty="0">
                    <a:latin typeface="Times New Roman" panose="02020603050405020304" pitchFamily="18" charset="0"/>
                    <a:cs typeface="Times New Roman" panose="02020603050405020304" pitchFamily="18" charset="0"/>
                  </a:rPr>
                  <a:t>.</a:t>
                </a:r>
              </a:p>
            </p:txBody>
          </p:sp>
        </mc:Choice>
        <mc:Fallback xmlns="">
          <p:sp>
            <p:nvSpPr>
              <p:cNvPr id="13" name="TextBox 12"/>
              <p:cNvSpPr txBox="1">
                <a:spLocks noRot="1" noChangeAspect="1" noMove="1" noResize="1" noEditPoints="1" noAdjustHandles="1" noChangeArrowheads="1" noChangeShapeType="1" noTextEdit="1"/>
              </p:cNvSpPr>
              <p:nvPr/>
            </p:nvSpPr>
            <p:spPr>
              <a:xfrm>
                <a:off x="502156" y="4695158"/>
                <a:ext cx="10556908" cy="1477328"/>
              </a:xfrm>
              <a:prstGeom prst="rect">
                <a:avLst/>
              </a:prstGeom>
              <a:blipFill>
                <a:blip r:embed="rId3"/>
                <a:stretch>
                  <a:fillRect l="-462" t="-2058" r="-693" b="-5350"/>
                </a:stretch>
              </a:blipFill>
            </p:spPr>
            <p:txBody>
              <a:bodyPr/>
              <a:lstStyle/>
              <a:p>
                <a:r>
                  <a:rPr lang="en-US">
                    <a:noFill/>
                  </a:rPr>
                  <a:t> </a:t>
                </a:r>
              </a:p>
            </p:txBody>
          </p:sp>
        </mc:Fallback>
      </mc:AlternateContent>
    </p:spTree>
    <p:extLst>
      <p:ext uri="{BB962C8B-B14F-4D97-AF65-F5344CB8AC3E}">
        <p14:creationId xmlns:p14="http://schemas.microsoft.com/office/powerpoint/2010/main" val="32792228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5">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itle 1">
            <a:extLst>
              <a:ext uri="{FF2B5EF4-FFF2-40B4-BE49-F238E27FC236}">
                <a16:creationId xmlns:a16="http://schemas.microsoft.com/office/drawing/2014/main" id="{F8DC0CD7-E588-428F-91C2-D86D630E4687}"/>
              </a:ext>
            </a:extLst>
          </p:cNvPr>
          <p:cNvSpPr txBox="1">
            <a:spLocks/>
          </p:cNvSpPr>
          <p:nvPr/>
        </p:nvSpPr>
        <p:spPr>
          <a:xfrm>
            <a:off x="-1" y="248038"/>
            <a:ext cx="8328076" cy="1159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IV.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Ví</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dụ</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về</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giá</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trị</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hồi</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quy</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bình</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phương</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tối</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thiểu</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của</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nhân</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tiếp</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tuyến</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thần</a:t>
            </a:r>
            <a:r>
              <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err="1">
                <a:ln>
                  <a:noFill/>
                </a:ln>
                <a:solidFill>
                  <a:prstClr val="white">
                    <a:lumMod val="95000"/>
                  </a:prstClr>
                </a:solidFill>
                <a:effectLst/>
                <a:uLnTx/>
                <a:uFillTx/>
                <a:latin typeface="Times New Roman" panose="02020603050405020304" pitchFamily="18" charset="0"/>
                <a:cs typeface="Times New Roman" panose="02020603050405020304" pitchFamily="18" charset="0"/>
              </a:rPr>
              <a:t>kinh</a:t>
            </a:r>
            <a:endParaRPr kumimoji="0" lang="en-US" sz="2800" b="0" i="0" u="none" strike="noStrike" kern="1200" cap="none" spc="0" normalizeH="0" baseline="0" noProof="0">
              <a:ln>
                <a:noFill/>
              </a:ln>
              <a:solidFill>
                <a:prstClr val="white">
                  <a:lumMod val="95000"/>
                </a:prstClr>
              </a:solidFill>
              <a:effectLst/>
              <a:uLnTx/>
              <a:uFillTx/>
              <a:latin typeface="Times New Roman" panose="02020603050405020304" pitchFamily="18" charset="0"/>
              <a:cs typeface="Times New Roman" panose="02020603050405020304" pitchFamily="18" charset="0"/>
            </a:endParaRPr>
          </a:p>
        </p:txBody>
      </p:sp>
      <p:sp>
        <p:nvSpPr>
          <p:cNvPr id="4" name="TextBox 3"/>
          <p:cNvSpPr txBox="1"/>
          <p:nvPr/>
        </p:nvSpPr>
        <p:spPr>
          <a:xfrm>
            <a:off x="301926" y="1757751"/>
            <a:ext cx="1067921" cy="400110"/>
          </a:xfrm>
          <a:prstGeom prst="rect">
            <a:avLst/>
          </a:prstGeom>
          <a:noFill/>
        </p:spPr>
        <p:txBody>
          <a:bodyPr wrap="none" rtlCol="0">
            <a:spAutoFit/>
          </a:bodyPr>
          <a:lstStyle/>
          <a:p>
            <a:pPr lvl="0"/>
            <a:r>
              <a:rPr lang="vi-VN" sz="2000" b="1">
                <a:solidFill>
                  <a:prstClr val="black"/>
                </a:solidFill>
                <a:latin typeface="Times New Roman" panose="02020603050405020304" pitchFamily="18" charset="0"/>
                <a:cs typeface="Times New Roman" panose="02020603050405020304" pitchFamily="18" charset="0"/>
              </a:rPr>
              <a:t>Ví dụ 5</a:t>
            </a:r>
            <a:r>
              <a:rPr lang="en-US" sz="2000" b="1">
                <a:solidFill>
                  <a:prstClr val="black"/>
                </a:solidFill>
                <a:latin typeface="Times New Roman" panose="02020603050405020304" pitchFamily="18" charset="0"/>
                <a:cs typeface="Times New Roman" panose="02020603050405020304" pitchFamily="18" charset="0"/>
              </a:rPr>
              <a:t>:</a:t>
            </a:r>
            <a:endParaRPr kumimoji="0" lang="en-US" sz="2000" b="0" i="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7800" y="1822348"/>
            <a:ext cx="4373931" cy="219589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7256" y="4264632"/>
            <a:ext cx="4555018" cy="2160018"/>
          </a:xfrm>
          <a:prstGeom prst="rect">
            <a:avLst/>
          </a:prstGeom>
        </p:spPr>
      </p:pic>
      <mc:AlternateContent xmlns:mc="http://schemas.openxmlformats.org/markup-compatibility/2006" xmlns:a14="http://schemas.microsoft.com/office/drawing/2010/main">
        <mc:Choice Requires="a14">
          <p:sp>
            <p:nvSpPr>
              <p:cNvPr id="2" name="TextBox 1"/>
              <p:cNvSpPr txBox="1"/>
              <p:nvPr/>
            </p:nvSpPr>
            <p:spPr>
              <a:xfrm>
                <a:off x="301926" y="2340943"/>
                <a:ext cx="6603948" cy="1477328"/>
              </a:xfrm>
              <a:prstGeom prst="rect">
                <a:avLst/>
              </a:prstGeom>
              <a:noFill/>
            </p:spPr>
            <p:txBody>
              <a:bodyPr wrap="square" rtlCol="0">
                <a:spAutoFit/>
              </a:bodyPr>
              <a:lstStyle/>
              <a:p>
                <a:pPr marL="285750" indent="-285750">
                  <a:buFont typeface="Symbol" panose="05050102010706020507" pitchFamily="18" charset="2"/>
                  <a:buChar char="·"/>
                </a:pPr>
                <a:r>
                  <a:rPr lang="en-US">
                    <a:latin typeface="Times New Roman" panose="02020603050405020304" pitchFamily="18" charset="0"/>
                    <a:cs typeface="Times New Roman" panose="02020603050405020304" pitchFamily="18" charset="0"/>
                  </a:rPr>
                  <a:t>T</a:t>
                </a:r>
                <a:r>
                  <a:rPr lang="vi-VN">
                    <a:latin typeface="Times New Roman" panose="02020603050405020304" pitchFamily="18" charset="0"/>
                    <a:cs typeface="Times New Roman" panose="02020603050405020304" pitchFamily="18" charset="0"/>
                  </a:rPr>
                  <a:t>hực hiện</a:t>
                </a:r>
                <a:r>
                  <a:rPr lang="en-US">
                    <a:latin typeface="Times New Roman" panose="02020603050405020304" pitchFamily="18" charset="0"/>
                    <a:cs typeface="Times New Roman" panose="02020603050405020304" pitchFamily="18" charset="0"/>
                  </a:rPr>
                  <a:t> cập nhật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vi-VN">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qua 15</a:t>
                </a:r>
                <a:r>
                  <a:rPr lang="vi-VN">
                    <a:latin typeface="Times New Roman" panose="02020603050405020304" pitchFamily="18" charset="0"/>
                    <a:cs typeface="Times New Roman" panose="02020603050405020304" pitchFamily="18" charset="0"/>
                  </a:rPr>
                  <a:t> bước gradient ascent</a:t>
                </a:r>
                <a:r>
                  <a:rPr lang="en-US">
                    <a:latin typeface="Times New Roman" panose="02020603050405020304" pitchFamily="18" charset="0"/>
                    <a:cs typeface="Times New Roman" panose="02020603050405020304" pitchFamily="18" charset="0"/>
                  </a:rPr>
                  <a:t> nhằm</a:t>
                </a:r>
                <a:r>
                  <a:rPr lang="vi-VN">
                    <a:latin typeface="Times New Roman" panose="02020603050405020304" pitchFamily="18" charset="0"/>
                    <a:cs typeface="Times New Roman" panose="02020603050405020304" pitchFamily="18" charset="0"/>
                  </a:rPr>
                  <a:t> cố gắng tăng f(10)</a:t>
                </a:r>
                <a:r>
                  <a:rPr lang="en-US">
                    <a:latin typeface="Times New Roman" panose="02020603050405020304" pitchFamily="18" charset="0"/>
                    <a:cs typeface="Times New Roman" panose="02020603050405020304" pitchFamily="18" charset="0"/>
                  </a:rPr>
                  <a:t> để gần với điểm dữ liệu (x, y) = (10, </a:t>
                </a:r>
                <a:r>
                  <a:rPr lang="vi-VN">
                    <a:latin typeface="Times New Roman" panose="02020603050405020304" pitchFamily="18" charset="0"/>
                    <a:cs typeface="Times New Roman" panose="02020603050405020304" pitchFamily="18" charset="0"/>
                  </a:rPr>
                  <a:t>5</a:t>
                </a:r>
                <a:r>
                  <a:rPr lang="en-US">
                    <a:latin typeface="Times New Roman" panose="02020603050405020304" pitchFamily="18" charset="0"/>
                    <a:cs typeface="Times New Roman" panose="02020603050405020304" pitchFamily="18" charset="0"/>
                  </a:rPr>
                  <a:t>0)</a:t>
                </a:r>
                <a:r>
                  <a:rPr lang="vi-VN">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p>
                <a:pPr marL="285750" indent="-285750">
                  <a:buFont typeface="Symbol" panose="05050102010706020507" pitchFamily="18" charset="2"/>
                  <a:buChar char="·"/>
                </a:pPr>
                <a:r>
                  <a:rPr lang="vi-VN">
                    <a:latin typeface="Times New Roman" panose="02020603050405020304" pitchFamily="18" charset="0"/>
                    <a:cs typeface="Times New Roman" panose="02020603050405020304" pitchFamily="18" charset="0"/>
                  </a:rPr>
                  <a:t>Đường cong màu tím là đường ta có lúc khởi tạo (ở trên) và đường cong màu cam hiển thị </a:t>
                </a:r>
                <a:r>
                  <a:rPr lang="en-US">
                    <a:latin typeface="Times New Roman" panose="02020603050405020304" pitchFamily="18" charset="0"/>
                    <a:cs typeface="Times New Roman" panose="02020603050405020304" pitchFamily="18" charset="0"/>
                  </a:rPr>
                  <a:t>hàm</a:t>
                </a:r>
                <a:r>
                  <a:rPr lang="vi-VN">
                    <a:latin typeface="Times New Roman" panose="02020603050405020304" pitchFamily="18" charset="0"/>
                    <a:cs typeface="Times New Roman" panose="02020603050405020304" pitchFamily="18" charset="0"/>
                  </a:rPr>
                  <a:t> nhân ở bước gradient cuối cùng.</a:t>
                </a:r>
                <a:endParaRPr lang="en-US">
                  <a:latin typeface="Times New Roman" panose="02020603050405020304" pitchFamily="18" charset="0"/>
                  <a:cs typeface="Times New Roman" panose="02020603050405020304" pitchFamily="18" charset="0"/>
                </a:endParaRPr>
              </a:p>
              <a:p>
                <a:pPr marL="285750" indent="-285750">
                  <a:buFont typeface="Symbol" panose="05050102010706020507" pitchFamily="18" charset="2"/>
                  <a:buChar char="·"/>
                </a:pPr>
                <a:r>
                  <a:rPr lang="vi-VN">
                    <a:latin typeface="Times New Roman" panose="02020603050405020304" pitchFamily="18" charset="0"/>
                    <a:cs typeface="Times New Roman" panose="02020603050405020304" pitchFamily="18" charset="0"/>
                  </a:rPr>
                  <a:t>Các thay đổi tương ứng của hàm </a:t>
                </a:r>
                <a14:m>
                  <m:oMath xmlns:m="http://schemas.openxmlformats.org/officeDocument/2006/math">
                    <m:r>
                      <a:rPr lang="en-US" i="1">
                        <a:latin typeface="Cambria Math" panose="02040503050406030204" pitchFamily="18" charset="0"/>
                      </a:rPr>
                      <m:t>𝑓</m:t>
                    </m:r>
                    <m:r>
                      <a:rPr lang="en-US" i="1" baseline="-25000">
                        <a:latin typeface="Cambria Math" panose="02040503050406030204" pitchFamily="18" charset="0"/>
                        <a:ea typeface="Cambria Math" panose="02040503050406030204" pitchFamily="18" charset="0"/>
                      </a:rPr>
                      <m:t>𝜃</m:t>
                    </m:r>
                  </m:oMath>
                </a14:m>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được hiển thị </a:t>
                </a:r>
                <a:r>
                  <a:rPr lang="en-US">
                    <a:latin typeface="Times New Roman" panose="02020603050405020304" pitchFamily="18" charset="0"/>
                    <a:cs typeface="Times New Roman" panose="02020603050405020304" pitchFamily="18" charset="0"/>
                  </a:rPr>
                  <a:t>ở hình dưới.</a:t>
                </a:r>
              </a:p>
            </p:txBody>
          </p:sp>
        </mc:Choice>
        <mc:Fallback xmlns="">
          <p:sp>
            <p:nvSpPr>
              <p:cNvPr id="2" name="TextBox 1"/>
              <p:cNvSpPr txBox="1">
                <a:spLocks noRot="1" noChangeAspect="1" noMove="1" noResize="1" noEditPoints="1" noAdjustHandles="1" noChangeArrowheads="1" noChangeShapeType="1" noTextEdit="1"/>
              </p:cNvSpPr>
              <p:nvPr/>
            </p:nvSpPr>
            <p:spPr>
              <a:xfrm>
                <a:off x="301926" y="2340943"/>
                <a:ext cx="6603948" cy="1477328"/>
              </a:xfrm>
              <a:prstGeom prst="rect">
                <a:avLst/>
              </a:prstGeom>
              <a:blipFill>
                <a:blip r:embed="rId4"/>
                <a:stretch>
                  <a:fillRect l="-831" t="-2479" r="-1385" b="-5785"/>
                </a:stretch>
              </a:blipFill>
            </p:spPr>
            <p:txBody>
              <a:bodyPr/>
              <a:lstStyle/>
              <a:p>
                <a:r>
                  <a:rPr lang="en-US">
                    <a:noFill/>
                  </a:rPr>
                  <a:t> </a:t>
                </a:r>
              </a:p>
            </p:txBody>
          </p:sp>
        </mc:Fallback>
      </mc:AlternateContent>
      <p:sp>
        <p:nvSpPr>
          <p:cNvPr id="12" name="TextBox 11"/>
          <p:cNvSpPr txBox="1"/>
          <p:nvPr/>
        </p:nvSpPr>
        <p:spPr>
          <a:xfrm>
            <a:off x="301926" y="4384872"/>
            <a:ext cx="6603948" cy="1477328"/>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sym typeface="Symbol" panose="05050102010706020507" pitchFamily="18" charset="2"/>
              </a:rPr>
              <a:t>Nhận xét:</a:t>
            </a:r>
          </a:p>
          <a:p>
            <a:pPr marL="285750" indent="-285750">
              <a:buFontTx/>
              <a:buChar char="-"/>
            </a:pPr>
            <a:r>
              <a:rPr lang="en-US">
                <a:latin typeface="Times New Roman" panose="02020603050405020304" pitchFamily="18" charset="0"/>
                <a:cs typeface="Times New Roman" panose="02020603050405020304" pitchFamily="18" charset="0"/>
              </a:rPr>
              <a:t>Hàm nhân </a:t>
            </a:r>
            <a:r>
              <a:rPr lang="vi-VN">
                <a:latin typeface="Times New Roman" panose="02020603050405020304" pitchFamily="18" charset="0"/>
                <a:cs typeface="Times New Roman" panose="02020603050405020304" pitchFamily="18" charset="0"/>
              </a:rPr>
              <a:t>thay đổi</a:t>
            </a:r>
            <a:r>
              <a:rPr lang="en-US">
                <a:latin typeface="Times New Roman" panose="02020603050405020304" pitchFamily="18" charset="0"/>
                <a:cs typeface="Times New Roman" panose="02020603050405020304" pitchFamily="18" charset="0"/>
              </a:rPr>
              <a:t> trong quá trình huấn luyện.</a:t>
            </a:r>
          </a:p>
          <a:p>
            <a:pPr marL="285750" indent="-285750">
              <a:buFontTx/>
              <a:buChar char="-"/>
            </a:pPr>
            <a:r>
              <a:rPr lang="vi-VN">
                <a:latin typeface="Times New Roman" panose="02020603050405020304" pitchFamily="18" charset="0"/>
                <a:cs typeface="Times New Roman" panose="02020603050405020304" pitchFamily="18" charset="0"/>
              </a:rPr>
              <a:t>Nhân trở nên phẳng hơn.</a:t>
            </a:r>
            <a:endParaRPr lang="en-US">
              <a:latin typeface="Times New Roman" panose="02020603050405020304" pitchFamily="18" charset="0"/>
              <a:cs typeface="Times New Roman" panose="02020603050405020304" pitchFamily="18" charset="0"/>
            </a:endParaRPr>
          </a:p>
          <a:p>
            <a:pPr marL="285750" indent="-285750">
              <a:buFont typeface="Symbol" panose="05050102010706020507" pitchFamily="18" charset="2"/>
              <a:buChar char="®"/>
            </a:pPr>
            <a:r>
              <a:rPr lang="en-US">
                <a:latin typeface="Times New Roman" panose="02020603050405020304" pitchFamily="18" charset="0"/>
                <a:cs typeface="Times New Roman" panose="02020603050405020304" pitchFamily="18" charset="0"/>
                <a:sym typeface="Symbol" panose="05050102010706020507" pitchFamily="18" charset="2"/>
              </a:rPr>
              <a:t>Do hàm nhân phụ thuộc vào tham số của mô hình, trong quá trình huấn luyện, các tham số thay đổi, do đó hàm nhân thay đổi theo.</a:t>
            </a:r>
          </a:p>
        </p:txBody>
      </p:sp>
    </p:spTree>
    <p:extLst>
      <p:ext uri="{BB962C8B-B14F-4D97-AF65-F5344CB8AC3E}">
        <p14:creationId xmlns:p14="http://schemas.microsoft.com/office/powerpoint/2010/main" val="26261303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A24A7C3-6AA6-4D2F-AE3E-898EF80E7AC0}"/>
              </a:ext>
            </a:extLst>
          </p:cNvPr>
          <p:cNvSpPr>
            <a:spLocks noGrp="1"/>
          </p:cNvSpPr>
          <p:nvPr>
            <p:ph type="title"/>
          </p:nvPr>
        </p:nvSpPr>
        <p:spPr>
          <a:xfrm>
            <a:off x="562709" y="248038"/>
            <a:ext cx="7200726" cy="1159200"/>
          </a:xfrm>
        </p:spPr>
        <p:txBody>
          <a:bodyPr vert="horz" lIns="91440" tIns="45720" rIns="91440" bIns="45720" rtlCol="0" anchor="ctr">
            <a:normAutofit/>
          </a:bodyPr>
          <a:lstStyle/>
          <a:p>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I. </a:t>
            </a:r>
            <a:r>
              <a:rPr lang="en-US" sz="2800" b="1" kern="1200" err="1">
                <a:solidFill>
                  <a:schemeClr val="bg1">
                    <a:lumMod val="95000"/>
                  </a:schemeClr>
                </a:solidFill>
                <a:effectLst/>
                <a:latin typeface="Times New Roman" panose="02020603050405020304" pitchFamily="18" charset="0"/>
                <a:cs typeface="Times New Roman" panose="02020603050405020304" pitchFamily="18" charset="0"/>
              </a:rPr>
              <a:t>Hồi</a:t>
            </a:r>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a:t>
            </a:r>
            <a:r>
              <a:rPr lang="en-US" sz="2800" b="1" kern="1200" err="1">
                <a:solidFill>
                  <a:schemeClr val="bg1">
                    <a:lumMod val="95000"/>
                  </a:schemeClr>
                </a:solidFill>
                <a:effectLst/>
                <a:latin typeface="Times New Roman" panose="02020603050405020304" pitchFamily="18" charset="0"/>
                <a:cs typeface="Times New Roman" panose="02020603050405020304" pitchFamily="18" charset="0"/>
              </a:rPr>
              <a:t>quy</a:t>
            </a:r>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a:t>
            </a:r>
            <a:r>
              <a:rPr lang="en-US" sz="2800" b="1" kern="1200" err="1">
                <a:solidFill>
                  <a:schemeClr val="bg1">
                    <a:lumMod val="95000"/>
                  </a:schemeClr>
                </a:solidFill>
                <a:effectLst/>
                <a:latin typeface="Times New Roman" panose="02020603050405020304" pitchFamily="18" charset="0"/>
                <a:cs typeface="Times New Roman" panose="02020603050405020304" pitchFamily="18" charset="0"/>
              </a:rPr>
              <a:t>tuyến</a:t>
            </a:r>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a:t>
            </a:r>
            <a:r>
              <a:rPr lang="en-US" sz="2800" b="1" kern="1200" err="1">
                <a:solidFill>
                  <a:schemeClr val="bg1">
                    <a:lumMod val="95000"/>
                  </a:schemeClr>
                </a:solidFill>
                <a:effectLst/>
                <a:latin typeface="Times New Roman" panose="02020603050405020304" pitchFamily="18" charset="0"/>
                <a:cs typeface="Times New Roman" panose="02020603050405020304" pitchFamily="18" charset="0"/>
              </a:rPr>
              <a:t>tính</a:t>
            </a:r>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(Linear Regression)</a:t>
            </a:r>
            <a:endParaRPr lang="en-US" sz="2800" kern="1200">
              <a:solidFill>
                <a:schemeClr val="bg1">
                  <a:lumMod val="95000"/>
                </a:schemeClr>
              </a:solidFill>
              <a:latin typeface="Times New Roman" panose="02020603050405020304" pitchFamily="18" charset="0"/>
              <a:cs typeface="Times New Roman" panose="02020603050405020304" pitchFamily="18" charset="0"/>
            </a:endParaRPr>
          </a:p>
        </p:txBody>
      </p:sp>
      <p:sp>
        <p:nvSpPr>
          <p:cNvPr id="4" name="Rectangle 3"/>
          <p:cNvSpPr/>
          <p:nvPr/>
        </p:nvSpPr>
        <p:spPr>
          <a:xfrm>
            <a:off x="562709" y="1771995"/>
            <a:ext cx="4157292" cy="400110"/>
          </a:xfrm>
          <a:prstGeom prst="rect">
            <a:avLst/>
          </a:prstGeom>
        </p:spPr>
        <p:txBody>
          <a:bodyPr wrap="none">
            <a:spAutoFit/>
          </a:bodyPr>
          <a:lstStyle/>
          <a:p>
            <a:r>
              <a:rPr lang="en-US" sz="2000" b="1" dirty="0">
                <a:solidFill>
                  <a:srgbClr val="000000"/>
                </a:solidFill>
                <a:latin typeface="Times New Roman" panose="02020603050405020304" pitchFamily="18" charset="0"/>
                <a:cs typeface="Times New Roman" panose="02020603050405020304" pitchFamily="18" charset="0"/>
              </a:rPr>
              <a:t>MÔ HÌNH HỒI QUI TUYẾN TÍNH</a:t>
            </a:r>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562709" y="2372160"/>
            <a:ext cx="9935638" cy="646331"/>
          </a:xfrm>
          <a:prstGeom prst="rect">
            <a:avLst/>
          </a:prstGeom>
        </p:spPr>
        <p:txBody>
          <a:bodyPr wrap="square">
            <a:spAutoFit/>
          </a:bodyPr>
          <a:lstStyle/>
          <a:p>
            <a:r>
              <a:rPr lang="vi-VN" dirty="0">
                <a:solidFill>
                  <a:srgbClr val="000000"/>
                </a:solidFill>
                <a:latin typeface="+mj-lt"/>
                <a:cs typeface="Times New Roman" panose="02020603050405020304" pitchFamily="18" charset="0"/>
              </a:rPr>
              <a:t>Mô hình hồi qui tuyến tính là phương trình mô tả </a:t>
            </a:r>
            <a:r>
              <a:rPr lang="vi-VN" dirty="0">
                <a:solidFill>
                  <a:srgbClr val="000000"/>
                </a:solidFill>
                <a:latin typeface="+mj-lt"/>
              </a:rPr>
              <a:t>mối quan hệ giữa biến phụ thuộc y với các biến độc lập x</a:t>
            </a:r>
            <a:r>
              <a:rPr lang="vi-VN" baseline="-25000" dirty="0">
                <a:solidFill>
                  <a:srgbClr val="000000"/>
                </a:solidFill>
                <a:latin typeface="+mj-lt"/>
              </a:rPr>
              <a:t>1</a:t>
            </a:r>
            <a:r>
              <a:rPr lang="vi-VN" dirty="0">
                <a:solidFill>
                  <a:srgbClr val="000000"/>
                </a:solidFill>
                <a:latin typeface="+mj-lt"/>
              </a:rPr>
              <a:t>, x</a:t>
            </a:r>
            <a:r>
              <a:rPr lang="vi-VN" baseline="-25000" dirty="0">
                <a:solidFill>
                  <a:srgbClr val="000000"/>
                </a:solidFill>
                <a:latin typeface="+mj-lt"/>
              </a:rPr>
              <a:t>2</a:t>
            </a:r>
            <a:r>
              <a:rPr lang="vi-VN" dirty="0">
                <a:solidFill>
                  <a:srgbClr val="000000"/>
                </a:solidFill>
                <a:latin typeface="+mj-lt"/>
              </a:rPr>
              <a:t>, . . . xp</a:t>
            </a:r>
            <a:r>
              <a:rPr lang="en-US" dirty="0">
                <a:solidFill>
                  <a:srgbClr val="000000"/>
                </a:solidFill>
                <a:latin typeface="+mj-lt"/>
                <a:cs typeface="Times New Roman" panose="02020603050405020304" pitchFamily="18" charset="0"/>
              </a:rPr>
              <a:t> </a:t>
            </a:r>
            <a:r>
              <a:rPr lang="vi-VN" dirty="0">
                <a:solidFill>
                  <a:srgbClr val="000000"/>
                </a:solidFill>
                <a:latin typeface="+mj-lt"/>
                <a:cs typeface="Times New Roman" panose="02020603050405020304" pitchFamily="18" charset="0"/>
              </a:rPr>
              <a:t>và số hạng sai số </a:t>
            </a:r>
            <a:r>
              <a:rPr lang="vi-VN" dirty="0">
                <a:solidFill>
                  <a:srgbClr val="000000"/>
                </a:solidFill>
                <a:latin typeface="+mj-lt"/>
                <a:cs typeface="Times New Roman" panose="02020603050405020304" pitchFamily="18" charset="0"/>
                <a:sym typeface="Symbol" panose="05050102010706020507" pitchFamily="18" charset="2"/>
              </a:rPr>
              <a:t></a:t>
            </a:r>
            <a:endParaRPr lang="vi-VN" dirty="0">
              <a:solidFill>
                <a:srgbClr val="000000"/>
              </a:solidFill>
              <a:latin typeface="+mj-lt"/>
              <a:cs typeface="Times New Roman" panose="02020603050405020304" pitchFamily="18" charset="0"/>
            </a:endParaRPr>
          </a:p>
        </p:txBody>
      </p:sp>
      <p:pic>
        <p:nvPicPr>
          <p:cNvPr id="10" name="Picture 9"/>
          <p:cNvPicPr>
            <a:picLocks noChangeAspect="1"/>
          </p:cNvPicPr>
          <p:nvPr/>
        </p:nvPicPr>
        <p:blipFill>
          <a:blip r:embed="rId2"/>
          <a:stretch>
            <a:fillRect/>
          </a:stretch>
        </p:blipFill>
        <p:spPr>
          <a:xfrm>
            <a:off x="1923061" y="3282129"/>
            <a:ext cx="7724775" cy="933450"/>
          </a:xfrm>
          <a:prstGeom prst="rect">
            <a:avLst/>
          </a:prstGeom>
          <a:ln>
            <a:solidFill>
              <a:srgbClr val="002060"/>
            </a:solidFill>
          </a:ln>
        </p:spPr>
      </p:pic>
      <p:pic>
        <p:nvPicPr>
          <p:cNvPr id="13" name="Picture 12"/>
          <p:cNvPicPr>
            <a:picLocks noChangeAspect="1"/>
          </p:cNvPicPr>
          <p:nvPr/>
        </p:nvPicPr>
        <p:blipFill>
          <a:blip r:embed="rId3"/>
          <a:stretch>
            <a:fillRect/>
          </a:stretch>
        </p:blipFill>
        <p:spPr>
          <a:xfrm>
            <a:off x="2368086" y="4571141"/>
            <a:ext cx="6762266" cy="1236618"/>
          </a:xfrm>
          <a:prstGeom prst="rect">
            <a:avLst/>
          </a:prstGeom>
        </p:spPr>
      </p:pic>
    </p:spTree>
    <p:extLst>
      <p:ext uri="{BB962C8B-B14F-4D97-AF65-F5344CB8AC3E}">
        <p14:creationId xmlns:p14="http://schemas.microsoft.com/office/powerpoint/2010/main" val="13396749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5C6A905-E07A-4C4E-A8D4-B7349E5221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0597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A24A7C3-6AA6-4D2F-AE3E-898EF80E7AC0}"/>
              </a:ext>
            </a:extLst>
          </p:cNvPr>
          <p:cNvSpPr>
            <a:spLocks noGrp="1"/>
          </p:cNvSpPr>
          <p:nvPr>
            <p:ph type="title"/>
          </p:nvPr>
        </p:nvSpPr>
        <p:spPr>
          <a:xfrm>
            <a:off x="562709" y="248038"/>
            <a:ext cx="7200726" cy="1159200"/>
          </a:xfrm>
        </p:spPr>
        <p:txBody>
          <a:bodyPr vert="horz" lIns="91440" tIns="45720" rIns="91440" bIns="45720" rtlCol="0" anchor="ctr">
            <a:normAutofit/>
          </a:bodyPr>
          <a:lstStyle/>
          <a:p>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I. </a:t>
            </a:r>
            <a:r>
              <a:rPr lang="en-US" sz="2800" b="1" kern="1200" err="1">
                <a:solidFill>
                  <a:schemeClr val="bg1">
                    <a:lumMod val="95000"/>
                  </a:schemeClr>
                </a:solidFill>
                <a:effectLst/>
                <a:latin typeface="Times New Roman" panose="02020603050405020304" pitchFamily="18" charset="0"/>
                <a:cs typeface="Times New Roman" panose="02020603050405020304" pitchFamily="18" charset="0"/>
              </a:rPr>
              <a:t>Hồi</a:t>
            </a:r>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a:t>
            </a:r>
            <a:r>
              <a:rPr lang="en-US" sz="2800" b="1" kern="1200" err="1">
                <a:solidFill>
                  <a:schemeClr val="bg1">
                    <a:lumMod val="95000"/>
                  </a:schemeClr>
                </a:solidFill>
                <a:effectLst/>
                <a:latin typeface="Times New Roman" panose="02020603050405020304" pitchFamily="18" charset="0"/>
                <a:cs typeface="Times New Roman" panose="02020603050405020304" pitchFamily="18" charset="0"/>
              </a:rPr>
              <a:t>quy</a:t>
            </a:r>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a:t>
            </a:r>
            <a:r>
              <a:rPr lang="en-US" sz="2800" b="1" kern="1200" err="1">
                <a:solidFill>
                  <a:schemeClr val="bg1">
                    <a:lumMod val="95000"/>
                  </a:schemeClr>
                </a:solidFill>
                <a:effectLst/>
                <a:latin typeface="Times New Roman" panose="02020603050405020304" pitchFamily="18" charset="0"/>
                <a:cs typeface="Times New Roman" panose="02020603050405020304" pitchFamily="18" charset="0"/>
              </a:rPr>
              <a:t>tuyến</a:t>
            </a:r>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a:t>
            </a:r>
            <a:r>
              <a:rPr lang="en-US" sz="2800" b="1" kern="1200" err="1">
                <a:solidFill>
                  <a:schemeClr val="bg1">
                    <a:lumMod val="95000"/>
                  </a:schemeClr>
                </a:solidFill>
                <a:effectLst/>
                <a:latin typeface="Times New Roman" panose="02020603050405020304" pitchFamily="18" charset="0"/>
                <a:cs typeface="Times New Roman" panose="02020603050405020304" pitchFamily="18" charset="0"/>
              </a:rPr>
              <a:t>tính</a:t>
            </a:r>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(Linear Regression)</a:t>
            </a:r>
            <a:endParaRPr lang="en-US" sz="2800" kern="1200">
              <a:solidFill>
                <a:schemeClr val="bg1">
                  <a:lumMod val="95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562709" y="1822348"/>
            <a:ext cx="11160718" cy="1754326"/>
          </a:xfrm>
          <a:prstGeom prst="rect">
            <a:avLst/>
          </a:prstGeom>
          <a:noFill/>
        </p:spPr>
        <p:txBody>
          <a:bodyPr wrap="square" rtlCol="0">
            <a:spAutoFit/>
          </a:bodyPr>
          <a:lstStyle/>
          <a:p>
            <a:r>
              <a:rPr lang="vi-VN" b="1" dirty="0">
                <a:latin typeface="Times New Roman" panose="02020603050405020304" pitchFamily="18" charset="0"/>
                <a:cs typeface="Times New Roman" panose="02020603050405020304" pitchFamily="18" charset="0"/>
              </a:rPr>
              <a:t>Ví dụ: </a:t>
            </a:r>
            <a:r>
              <a:rPr lang="vi-VN" dirty="0">
                <a:latin typeface="Times New Roman" panose="02020603050405020304" pitchFamily="18" charset="0"/>
                <a:cs typeface="Times New Roman" panose="02020603050405020304" pitchFamily="18" charset="0"/>
              </a:rPr>
              <a:t>Khảo sát lương lập trình viên</a:t>
            </a:r>
            <a:endParaRPr lang="en-US" dirty="0">
              <a:latin typeface="Times New Roman" panose="02020603050405020304" pitchFamily="18" charset="0"/>
              <a:cs typeface="Times New Roman" panose="02020603050405020304" pitchFamily="18" charset="0"/>
            </a:endParaRPr>
          </a:p>
          <a:p>
            <a:r>
              <a:rPr lang="en-US" dirty="0" err="1">
                <a:solidFill>
                  <a:srgbClr val="000000"/>
                </a:solidFill>
                <a:latin typeface="Times New Roman" panose="02020603050405020304" pitchFamily="18" charset="0"/>
                <a:cs typeface="Times New Roman" panose="02020603050405020304" pitchFamily="18" charset="0"/>
              </a:rPr>
              <a:t>Một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công</a:t>
            </a:r>
            <a:r>
              <a:rPr lang="en-US" dirty="0">
                <a:solidFill>
                  <a:srgbClr val="000000"/>
                </a:solidFill>
                <a:latin typeface="Times New Roman" panose="02020603050405020304" pitchFamily="18" charset="0"/>
                <a:cs typeface="Times New Roman" panose="02020603050405020304" pitchFamily="18" charset="0"/>
              </a:rPr>
              <a:t> ty </a:t>
            </a:r>
            <a:r>
              <a:rPr lang="en-US" dirty="0" err="1">
                <a:solidFill>
                  <a:srgbClr val="000000"/>
                </a:solidFill>
                <a:latin typeface="Times New Roman" panose="02020603050405020304" pitchFamily="18" charset="0"/>
                <a:cs typeface="Times New Roman" panose="02020603050405020304" pitchFamily="18" charset="0"/>
              </a:rPr>
              <a:t>phần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mềm</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thu</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thập</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dữ</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liệu</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của</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một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mẫu</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gồm</a:t>
            </a:r>
            <a:r>
              <a:rPr lang="en-US" dirty="0">
                <a:solidFill>
                  <a:srgbClr val="000000"/>
                </a:solidFill>
                <a:latin typeface="Times New Roman" panose="02020603050405020304" pitchFamily="18" charset="0"/>
                <a:cs typeface="Times New Roman" panose="02020603050405020304" pitchFamily="18" charset="0"/>
              </a:rPr>
              <a:t> 20 </a:t>
            </a:r>
            <a:r>
              <a:rPr lang="en-US" dirty="0" err="1">
                <a:solidFill>
                  <a:srgbClr val="000000"/>
                </a:solidFill>
                <a:latin typeface="Times New Roman" panose="02020603050405020304" pitchFamily="18" charset="0"/>
                <a:cs typeface="Times New Roman" panose="02020603050405020304" pitchFamily="18" charset="0"/>
              </a:rPr>
              <a:t>lập</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trình</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viên</a:t>
            </a:r>
            <a:r>
              <a:rPr lang="en-US" dirty="0">
                <a:solidFill>
                  <a:srgbClr val="000000"/>
                </a:solidFill>
                <a:latin typeface="Times New Roman" panose="02020603050405020304" pitchFamily="18" charset="0"/>
                <a:cs typeface="Times New Roman" panose="02020603050405020304" pitchFamily="18" charset="0"/>
              </a:rPr>
              <a:t>. </a:t>
            </a:r>
            <a:r>
              <a:rPr lang="vi-VN" dirty="0">
                <a:solidFill>
                  <a:srgbClr val="000000"/>
                </a:solidFill>
                <a:latin typeface="Times New Roman" panose="02020603050405020304" pitchFamily="18" charset="0"/>
                <a:cs typeface="Times New Roman" panose="02020603050405020304" pitchFamily="18" charset="0"/>
              </a:rPr>
              <a:t>Người ta đề nghị sử dụng phân tích hồi qui</a:t>
            </a:r>
            <a:r>
              <a:rPr lang="en-US" dirty="0">
                <a:solidFill>
                  <a:srgbClr val="000000"/>
                </a:solidFill>
                <a:latin typeface="Times New Roman" panose="02020603050405020304" pitchFamily="18" charset="0"/>
                <a:cs typeface="Times New Roman" panose="02020603050405020304" pitchFamily="18" charset="0"/>
              </a:rPr>
              <a:t> đ</a:t>
            </a:r>
            <a:r>
              <a:rPr lang="vi-VN" dirty="0">
                <a:solidFill>
                  <a:srgbClr val="000000"/>
                </a:solidFill>
                <a:latin typeface="Times New Roman" panose="02020603050405020304" pitchFamily="18" charset="0"/>
                <a:cs typeface="Times New Roman" panose="02020603050405020304" pitchFamily="18" charset="0"/>
              </a:rPr>
              <a:t>ể xác định xem lương có mối liên hệ với </a:t>
            </a:r>
            <a:r>
              <a:rPr lang="en-US" dirty="0" err="1">
                <a:solidFill>
                  <a:srgbClr val="000000"/>
                </a:solidFill>
                <a:latin typeface="Times New Roman" panose="02020603050405020304" pitchFamily="18" charset="0"/>
                <a:cs typeface="Times New Roman" panose="02020603050405020304" pitchFamily="18" charset="0"/>
              </a:rPr>
              <a:t>số</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năm</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kinh</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nghiệm</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và</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điểm</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thi</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năng</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khiếu</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về</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lập</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trình</a:t>
            </a:r>
            <a:r>
              <a:rPr lang="en-US" dirty="0">
                <a:solidFill>
                  <a:srgbClr val="000000"/>
                </a:solidFill>
                <a:latin typeface="Times New Roman" panose="02020603050405020304" pitchFamily="18" charset="0"/>
                <a:cs typeface="Times New Roman" panose="02020603050405020304" pitchFamily="18" charset="0"/>
              </a:rPr>
              <a:t> do </a:t>
            </a:r>
            <a:r>
              <a:rPr lang="en-US" dirty="0" err="1">
                <a:solidFill>
                  <a:srgbClr val="000000"/>
                </a:solidFill>
                <a:latin typeface="Times New Roman" panose="02020603050405020304" pitchFamily="18" charset="0"/>
                <a:cs typeface="Times New Roman" panose="02020603050405020304" pitchFamily="18" charset="0"/>
              </a:rPr>
              <a:t>công</a:t>
            </a:r>
            <a:r>
              <a:rPr lang="en-US" dirty="0">
                <a:solidFill>
                  <a:srgbClr val="000000"/>
                </a:solidFill>
                <a:latin typeface="Times New Roman" panose="02020603050405020304" pitchFamily="18" charset="0"/>
                <a:cs typeface="Times New Roman" panose="02020603050405020304" pitchFamily="18" charset="0"/>
              </a:rPr>
              <a:t> ty </a:t>
            </a:r>
            <a:r>
              <a:rPr lang="en-US" dirty="0" err="1">
                <a:solidFill>
                  <a:srgbClr val="000000"/>
                </a:solidFill>
                <a:latin typeface="Times New Roman" panose="02020603050405020304" pitchFamily="18" charset="0"/>
                <a:cs typeface="Times New Roman" panose="02020603050405020304" pitchFamily="18" charset="0"/>
              </a:rPr>
              <a:t>tổ</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chức</a:t>
            </a:r>
            <a:r>
              <a:rPr lang="en-US" dirty="0">
                <a:solidFill>
                  <a:srgbClr val="000000"/>
                </a:solidFill>
                <a:latin typeface="Times New Roman" panose="02020603050405020304" pitchFamily="18" charset="0"/>
                <a:cs typeface="Times New Roman" panose="02020603050405020304" pitchFamily="18" charset="0"/>
              </a:rPr>
              <a:t> hay </a:t>
            </a:r>
            <a:r>
              <a:rPr lang="en-US" dirty="0" err="1">
                <a:solidFill>
                  <a:srgbClr val="000000"/>
                </a:solidFill>
                <a:latin typeface="Times New Roman" panose="02020603050405020304" pitchFamily="18" charset="0"/>
                <a:cs typeface="Times New Roman" panose="02020603050405020304" pitchFamily="18" charset="0"/>
              </a:rPr>
              <a:t>không</a:t>
            </a:r>
            <a:r>
              <a:rPr lang="en-US" dirty="0">
                <a:solidFill>
                  <a:srgbClr val="000000"/>
                </a:solidFill>
                <a:latin typeface="Times New Roman" panose="02020603050405020304" pitchFamily="18" charset="0"/>
                <a:cs typeface="Times New Roman" panose="02020603050405020304" pitchFamily="18" charset="0"/>
              </a:rPr>
              <a:t>?</a:t>
            </a:r>
          </a:p>
          <a:p>
            <a:r>
              <a:rPr lang="en-US" dirty="0" err="1">
                <a:solidFill>
                  <a:srgbClr val="000000"/>
                </a:solidFill>
                <a:latin typeface="Times New Roman" panose="02020603050405020304" pitchFamily="18" charset="0"/>
                <a:cs typeface="Times New Roman" panose="02020603050405020304" pitchFamily="18" charset="0"/>
              </a:rPr>
              <a:t>Số</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năm</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kinh</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nghiệm</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điểm</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thi</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năng</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khiếu</a:t>
            </a:r>
            <a:r>
              <a:rPr lang="en-US" dirty="0">
                <a:solidFill>
                  <a:srgbClr val="000000"/>
                </a:solidFill>
                <a:latin typeface="Times New Roman" panose="02020603050405020304" pitchFamily="18" charset="0"/>
                <a:cs typeface="Times New Roman" panose="02020603050405020304" pitchFamily="18" charset="0"/>
              </a:rPr>
              <a:t> v</a:t>
            </a:r>
            <a:r>
              <a:rPr lang="vi-VN" dirty="0">
                <a:solidFill>
                  <a:srgbClr val="000000"/>
                </a:solidFill>
                <a:latin typeface="Times New Roman" panose="02020603050405020304" pitchFamily="18" charset="0"/>
                <a:cs typeface="Times New Roman" panose="02020603050405020304" pitchFamily="18" charset="0"/>
              </a:rPr>
              <a:t>à mức lương hàng năm ($1000s) của 20 lập</a:t>
            </a:r>
            <a:r>
              <a:rPr lang="en-US" dirty="0">
                <a:solidFill>
                  <a:srgbClr val="000000"/>
                </a:solidFill>
                <a:latin typeface="Times New Roman" panose="02020603050405020304" pitchFamily="18" charset="0"/>
                <a:cs typeface="Times New Roman" panose="02020603050405020304" pitchFamily="18" charset="0"/>
              </a:rPr>
              <a:t> </a:t>
            </a:r>
            <a:r>
              <a:rPr lang="vi-VN" dirty="0">
                <a:solidFill>
                  <a:srgbClr val="000000"/>
                </a:solidFill>
                <a:latin typeface="Times New Roman" panose="02020603050405020304" pitchFamily="18" charset="0"/>
                <a:cs typeface="Times New Roman" panose="02020603050405020304" pitchFamily="18" charset="0"/>
              </a:rPr>
              <a:t>trình viên được trình bày ở bảng sau:</a:t>
            </a: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382826" y="3429000"/>
            <a:ext cx="5426347" cy="3180962"/>
          </a:xfrm>
          <a:prstGeom prst="rect">
            <a:avLst/>
          </a:prstGeom>
        </p:spPr>
      </p:pic>
    </p:spTree>
    <p:extLst>
      <p:ext uri="{BB962C8B-B14F-4D97-AF65-F5344CB8AC3E}">
        <p14:creationId xmlns:p14="http://schemas.microsoft.com/office/powerpoint/2010/main" val="4070853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5">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itle 1">
            <a:extLst>
              <a:ext uri="{FF2B5EF4-FFF2-40B4-BE49-F238E27FC236}">
                <a16:creationId xmlns:a16="http://schemas.microsoft.com/office/drawing/2014/main" id="{73A0CFD4-9EEA-4BC7-A691-67F8178B989B}"/>
              </a:ext>
            </a:extLst>
          </p:cNvPr>
          <p:cNvSpPr>
            <a:spLocks noGrp="1"/>
          </p:cNvSpPr>
          <p:nvPr>
            <p:ph type="title"/>
          </p:nvPr>
        </p:nvSpPr>
        <p:spPr>
          <a:xfrm>
            <a:off x="562709" y="248038"/>
            <a:ext cx="7200726" cy="1159200"/>
          </a:xfrm>
        </p:spPr>
        <p:txBody>
          <a:bodyPr vert="horz" lIns="91440" tIns="45720" rIns="91440" bIns="45720" rtlCol="0" anchor="ctr">
            <a:normAutofit/>
          </a:bodyPr>
          <a:lstStyle/>
          <a:p>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I. </a:t>
            </a:r>
            <a:r>
              <a:rPr lang="en-US" sz="2800" b="1" kern="1200" err="1">
                <a:solidFill>
                  <a:schemeClr val="bg1">
                    <a:lumMod val="95000"/>
                  </a:schemeClr>
                </a:solidFill>
                <a:effectLst/>
                <a:latin typeface="Times New Roman" panose="02020603050405020304" pitchFamily="18" charset="0"/>
                <a:cs typeface="Times New Roman" panose="02020603050405020304" pitchFamily="18" charset="0"/>
              </a:rPr>
              <a:t>Hồi</a:t>
            </a:r>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a:t>
            </a:r>
            <a:r>
              <a:rPr lang="en-US" sz="2800" b="1" kern="1200" err="1">
                <a:solidFill>
                  <a:schemeClr val="bg1">
                    <a:lumMod val="95000"/>
                  </a:schemeClr>
                </a:solidFill>
                <a:effectLst/>
                <a:latin typeface="Times New Roman" panose="02020603050405020304" pitchFamily="18" charset="0"/>
                <a:cs typeface="Times New Roman" panose="02020603050405020304" pitchFamily="18" charset="0"/>
              </a:rPr>
              <a:t>quy</a:t>
            </a:r>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a:t>
            </a:r>
            <a:r>
              <a:rPr lang="en-US" sz="2800" b="1" kern="1200" err="1">
                <a:solidFill>
                  <a:schemeClr val="bg1">
                    <a:lumMod val="95000"/>
                  </a:schemeClr>
                </a:solidFill>
                <a:effectLst/>
                <a:latin typeface="Times New Roman" panose="02020603050405020304" pitchFamily="18" charset="0"/>
                <a:cs typeface="Times New Roman" panose="02020603050405020304" pitchFamily="18" charset="0"/>
              </a:rPr>
              <a:t>tuyến</a:t>
            </a:r>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a:t>
            </a:r>
            <a:r>
              <a:rPr lang="en-US" sz="2800" b="1" kern="1200" err="1">
                <a:solidFill>
                  <a:schemeClr val="bg1">
                    <a:lumMod val="95000"/>
                  </a:schemeClr>
                </a:solidFill>
                <a:effectLst/>
                <a:latin typeface="Times New Roman" panose="02020603050405020304" pitchFamily="18" charset="0"/>
                <a:cs typeface="Times New Roman" panose="02020603050405020304" pitchFamily="18" charset="0"/>
              </a:rPr>
              <a:t>tính</a:t>
            </a:r>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(Linear Regression)</a:t>
            </a:r>
            <a:endParaRPr lang="en-US" sz="2800" kern="1200">
              <a:solidFill>
                <a:schemeClr val="bg1">
                  <a:lumMod val="95000"/>
                </a:schemeClr>
              </a:solidFill>
              <a:latin typeface="Times New Roman" panose="02020603050405020304" pitchFamily="18" charset="0"/>
              <a:cs typeface="Times New Roman" panose="02020603050405020304" pitchFamily="18" charset="0"/>
            </a:endParaRPr>
          </a:p>
        </p:txBody>
      </p:sp>
      <p:sp>
        <p:nvSpPr>
          <p:cNvPr id="2" name="Rectangle 1"/>
          <p:cNvSpPr/>
          <p:nvPr/>
        </p:nvSpPr>
        <p:spPr>
          <a:xfrm>
            <a:off x="873457" y="1898032"/>
            <a:ext cx="9193570"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b="0" i="0" u="none" strike="noStrike" kern="1200" cap="none" spc="0" normalizeH="0" baseline="0" noProof="0" dirty="0">
                <a:ln>
                  <a:noFill/>
                </a:ln>
                <a:solidFill>
                  <a:srgbClr val="000000"/>
                </a:solidFill>
                <a:effectLst/>
                <a:uLnTx/>
                <a:uFillTx/>
                <a:latin typeface="+mj-lt"/>
                <a:ea typeface="+mn-ea"/>
                <a:cs typeface="+mn-cs"/>
              </a:rPr>
              <a:t>Giả sử chúng ta tin rằng lương hàng năm (</a:t>
            </a:r>
            <a:r>
              <a:rPr kumimoji="0" lang="vi-VN" b="0" i="1" u="none" strike="noStrike" kern="1200" cap="none" spc="0" normalizeH="0" baseline="0" noProof="0" dirty="0">
                <a:ln>
                  <a:noFill/>
                </a:ln>
                <a:solidFill>
                  <a:srgbClr val="000000"/>
                </a:solidFill>
                <a:effectLst/>
                <a:uLnTx/>
                <a:uFillTx/>
                <a:latin typeface="+mj-lt"/>
                <a:ea typeface="+mn-ea"/>
                <a:cs typeface="+mn-cs"/>
              </a:rPr>
              <a:t>y</a:t>
            </a:r>
            <a:r>
              <a:rPr kumimoji="0" lang="vi-VN" b="0" i="0" u="none" strike="noStrike" kern="1200" cap="none" spc="0" normalizeH="0" baseline="0" noProof="0" dirty="0">
                <a:ln>
                  <a:noFill/>
                </a:ln>
                <a:solidFill>
                  <a:srgbClr val="000000"/>
                </a:solidFill>
                <a:effectLst/>
                <a:uLnTx/>
                <a:uFillTx/>
                <a:latin typeface="+mj-lt"/>
                <a:ea typeface="+mn-ea"/>
                <a:cs typeface="+mn-cs"/>
              </a:rPr>
              <a:t>) có mối</a:t>
            </a:r>
            <a:r>
              <a:rPr kumimoji="0" lang="en-US" b="0" i="0" u="none" strike="noStrike" kern="1200" cap="none" spc="0" normalizeH="0" baseline="0" noProof="0" dirty="0">
                <a:ln>
                  <a:noFill/>
                </a:ln>
                <a:solidFill>
                  <a:srgbClr val="000000"/>
                </a:solidFill>
                <a:effectLst/>
                <a:uLnTx/>
                <a:uFillTx/>
                <a:latin typeface="+mj-lt"/>
                <a:ea typeface="+mn-ea"/>
                <a:cs typeface="+mn-cs"/>
              </a:rPr>
              <a:t> </a:t>
            </a:r>
            <a:r>
              <a:rPr kumimoji="0" lang="en-US"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liên</a:t>
            </a:r>
            <a:r>
              <a:rPr kumimoji="0" lang="en-US"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hệ</a:t>
            </a:r>
            <a:r>
              <a:rPr kumimoji="0" lang="en-US"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với</a:t>
            </a:r>
            <a:r>
              <a:rPr kumimoji="0" lang="en-US"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số</a:t>
            </a:r>
            <a:r>
              <a:rPr kumimoji="0" lang="en-US"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năm</a:t>
            </a:r>
            <a:r>
              <a:rPr kumimoji="0" lang="en-US"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kinh</a:t>
            </a:r>
            <a:r>
              <a:rPr kumimoji="0" lang="en-US"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nghiệm</a:t>
            </a:r>
            <a:r>
              <a:rPr kumimoji="0" lang="en-US"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b="0"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x</a:t>
            </a:r>
            <a:r>
              <a:rPr kumimoji="0" lang="en-US" b="0" i="0" u="none" strike="noStrike" kern="120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1</a:t>
            </a:r>
            <a:r>
              <a:rPr kumimoji="0" lang="en-US"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và</a:t>
            </a:r>
            <a:r>
              <a:rPr kumimoji="0" lang="en-US"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điểm</a:t>
            </a:r>
            <a:r>
              <a:rPr kumimoji="0" lang="en-US"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thi</a:t>
            </a:r>
            <a:r>
              <a:rPr kumimoji="0" lang="en-US"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năng</a:t>
            </a:r>
            <a:r>
              <a:rPr kumimoji="0" lang="en-US"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khiếu</a:t>
            </a:r>
            <a:r>
              <a:rPr kumimoji="0" lang="en-US"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b="0"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x</a:t>
            </a:r>
            <a:r>
              <a:rPr kumimoji="0" lang="en-US" b="0" i="0" u="none" strike="noStrike" kern="120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2</a:t>
            </a:r>
            <a:r>
              <a:rPr kumimoji="0" lang="en-US"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theo</a:t>
            </a:r>
            <a:r>
              <a:rPr kumimoji="0" lang="en-US"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mô</a:t>
            </a:r>
            <a:r>
              <a:rPr kumimoji="0" lang="en-US"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hình</a:t>
            </a:r>
            <a:r>
              <a:rPr kumimoji="0" lang="en-US"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hồi</a:t>
            </a:r>
            <a:r>
              <a:rPr kumimoji="0" lang="en-US"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qui </a:t>
            </a:r>
            <a:r>
              <a:rPr kumimoji="0" lang="en-US"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sau</a:t>
            </a:r>
            <a:r>
              <a:rPr kumimoji="0" lang="en-US"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endParaRPr kumimoji="0" lang="en-US"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244452" y="2839010"/>
            <a:ext cx="4036243" cy="749476"/>
          </a:xfrm>
          <a:prstGeom prst="rect">
            <a:avLst/>
          </a:prstGeom>
          <a:ln>
            <a:solidFill>
              <a:srgbClr val="0070C0"/>
            </a:solidFill>
          </a:ln>
        </p:spPr>
      </p:pic>
      <p:sp>
        <p:nvSpPr>
          <p:cNvPr id="7" name="Rectangle 6"/>
          <p:cNvSpPr/>
          <p:nvPr/>
        </p:nvSpPr>
        <p:spPr>
          <a:xfrm>
            <a:off x="1951061" y="4059055"/>
            <a:ext cx="6046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t>Với:</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8" name="Rectangle 7"/>
          <p:cNvSpPr/>
          <p:nvPr/>
        </p:nvSpPr>
        <p:spPr>
          <a:xfrm>
            <a:off x="2796653" y="4095265"/>
            <a:ext cx="3819468" cy="1186607"/>
          </a:xfrm>
          <a:prstGeom prst="rect">
            <a:avLst/>
          </a:prstGeom>
        </p:spPr>
        <p:txBody>
          <a:bodyPr wrap="square">
            <a:spAutoFit/>
          </a:bodyPr>
          <a:lstStyle/>
          <a:p>
            <a:pPr>
              <a:lnSpc>
                <a:spcPct val="107000"/>
              </a:lnSpc>
              <a:spcAft>
                <a:spcPts val="800"/>
              </a:spcAft>
            </a:pPr>
            <a:r>
              <a:rPr lang="es-ES" b="1" i="1">
                <a:latin typeface="Times New Roman" panose="02020603050405020304" pitchFamily="18" charset="0"/>
                <a:ea typeface="Times New Roman" panose="02020603050405020304" pitchFamily="18" charset="0"/>
                <a:cs typeface="Times New Roman" panose="02020603050405020304" pitchFamily="18" charset="0"/>
              </a:rPr>
              <a:t> </a:t>
            </a:r>
            <a:r>
              <a:rPr lang="es-ES" b="1" i="1" smtClean="0">
                <a:latin typeface="Times New Roman" panose="02020603050405020304" pitchFamily="18" charset="0"/>
                <a:ea typeface="Times New Roman" panose="02020603050405020304" pitchFamily="18" charset="0"/>
                <a:cs typeface="Times New Roman" panose="02020603050405020304" pitchFamily="18" charset="0"/>
              </a:rPr>
              <a:t>       y</a:t>
            </a:r>
            <a:r>
              <a:rPr lang="es-ES" i="1">
                <a:latin typeface="Times New Roman" panose="02020603050405020304" pitchFamily="18" charset="0"/>
                <a:ea typeface="Times New Roman" panose="02020603050405020304" pitchFamily="18" charset="0"/>
                <a:cs typeface="Times New Roman" panose="02020603050405020304" pitchFamily="18" charset="0"/>
              </a:rPr>
              <a:t>	</a:t>
            </a:r>
            <a:r>
              <a:rPr lang="es-ES" smtClean="0">
                <a:latin typeface="Times New Roman" panose="02020603050405020304" pitchFamily="18" charset="0"/>
                <a:ea typeface="Times New Roman" panose="02020603050405020304" pitchFamily="18" charset="0"/>
                <a:cs typeface="Times New Roman" panose="02020603050405020304" pitchFamily="18" charset="0"/>
              </a:rPr>
              <a:t>:  </a:t>
            </a:r>
            <a:r>
              <a:rPr lang="es-ES">
                <a:latin typeface="Times New Roman" panose="02020603050405020304" pitchFamily="18" charset="0"/>
                <a:ea typeface="Times New Roman" panose="02020603050405020304" pitchFamily="18" charset="0"/>
                <a:cs typeface="Times New Roman" panose="02020603050405020304" pitchFamily="18" charset="0"/>
              </a:rPr>
              <a:t>Lương hàng năm ($</a:t>
            </a:r>
            <a:r>
              <a:rPr lang="es-ES" smtClean="0">
                <a:latin typeface="Times New Roman" panose="02020603050405020304" pitchFamily="18" charset="0"/>
                <a:ea typeface="Times New Roman" panose="02020603050405020304" pitchFamily="18" charset="0"/>
                <a:cs typeface="Times New Roman" panose="02020603050405020304" pitchFamily="18" charset="0"/>
              </a:rPr>
              <a:t>1000)</a:t>
            </a:r>
            <a:endParaRPr lang="en-US" smtClean="0">
              <a:latin typeface="Times New Roman" panose="02020603050405020304" pitchFamily="18" charset="0"/>
              <a:ea typeface="Calibri" panose="020F0502020204030204" pitchFamily="34" charset="0"/>
            </a:endParaRPr>
          </a:p>
          <a:p>
            <a:pPr marL="457200" marR="0">
              <a:lnSpc>
                <a:spcPct val="107000"/>
              </a:lnSpc>
              <a:spcBef>
                <a:spcPts val="0"/>
              </a:spcBef>
              <a:spcAft>
                <a:spcPts val="800"/>
              </a:spcAft>
            </a:pPr>
            <a:r>
              <a:rPr lang="en-US" b="1" i="1" smtClean="0">
                <a:latin typeface="Times New Roman" panose="02020603050405020304" pitchFamily="18" charset="0"/>
                <a:ea typeface="Times New Roman" panose="02020603050405020304" pitchFamily="18" charset="0"/>
                <a:cs typeface="Times New Roman" panose="02020603050405020304" pitchFamily="18" charset="0"/>
              </a:rPr>
              <a:t>x</a:t>
            </a:r>
            <a:r>
              <a:rPr lang="en-US" b="1" baseline="-25000" smtClean="0">
                <a:latin typeface="Times New Roman" panose="02020603050405020304" pitchFamily="18" charset="0"/>
                <a:ea typeface="Times New Roman" panose="02020603050405020304" pitchFamily="18" charset="0"/>
                <a:cs typeface="Times New Roman" panose="02020603050405020304" pitchFamily="18" charset="0"/>
              </a:rPr>
              <a:t>1</a:t>
            </a:r>
            <a:r>
              <a:rPr lang="en-US" smtClean="0">
                <a:latin typeface="Times New Roman" panose="02020603050405020304" pitchFamily="18" charset="0"/>
                <a:ea typeface="Times New Roman" panose="02020603050405020304" pitchFamily="18" charset="0"/>
                <a:cs typeface="Times New Roman" panose="02020603050405020304" pitchFamily="18" charset="0"/>
              </a:rPr>
              <a:t>	:  Số năm kinh nghiệm</a:t>
            </a:r>
            <a:endParaRPr lang="en-US" smtClean="0">
              <a:latin typeface="Times New Roman" panose="02020603050405020304" pitchFamily="18" charset="0"/>
              <a:ea typeface="Calibri" panose="020F0502020204030204" pitchFamily="34" charset="0"/>
            </a:endParaRPr>
          </a:p>
          <a:p>
            <a:pPr marL="457200" marR="0">
              <a:lnSpc>
                <a:spcPct val="107000"/>
              </a:lnSpc>
              <a:spcBef>
                <a:spcPts val="0"/>
              </a:spcBef>
              <a:spcAft>
                <a:spcPts val="800"/>
              </a:spcAft>
            </a:pPr>
            <a:r>
              <a:rPr lang="en-US" b="1" i="1" smtClean="0">
                <a:latin typeface="Times New Roman" panose="02020603050405020304" pitchFamily="18" charset="0"/>
                <a:ea typeface="Times New Roman" panose="02020603050405020304" pitchFamily="18" charset="0"/>
                <a:cs typeface="Times New Roman" panose="02020603050405020304" pitchFamily="18" charset="0"/>
              </a:rPr>
              <a:t>x</a:t>
            </a:r>
            <a:r>
              <a:rPr lang="en-US" b="1" baseline="-25000" smtClean="0">
                <a:latin typeface="Times New Roman" panose="02020603050405020304" pitchFamily="18" charset="0"/>
                <a:ea typeface="Times New Roman" panose="02020603050405020304" pitchFamily="18" charset="0"/>
                <a:cs typeface="Times New Roman" panose="02020603050405020304" pitchFamily="18" charset="0"/>
              </a:rPr>
              <a:t>2</a:t>
            </a:r>
            <a:r>
              <a:rPr lang="en-US">
                <a:latin typeface="Times New Roman" panose="02020603050405020304" pitchFamily="18" charset="0"/>
                <a:ea typeface="Times New Roman" panose="02020603050405020304" pitchFamily="18" charset="0"/>
                <a:cs typeface="Times New Roman" panose="02020603050405020304" pitchFamily="18" charset="0"/>
              </a:rPr>
              <a:t>	</a:t>
            </a:r>
            <a:r>
              <a:rPr lang="en-US" smtClean="0">
                <a:latin typeface="Times New Roman" panose="02020603050405020304" pitchFamily="18" charset="0"/>
                <a:ea typeface="Times New Roman" panose="02020603050405020304" pitchFamily="18" charset="0"/>
                <a:cs typeface="Times New Roman" panose="02020603050405020304" pitchFamily="18" charset="0"/>
              </a:rPr>
              <a:t>:  </a:t>
            </a:r>
            <a:r>
              <a:rPr lang="en-US">
                <a:latin typeface="Times New Roman" panose="02020603050405020304" pitchFamily="18" charset="0"/>
                <a:ea typeface="Times New Roman" panose="02020603050405020304" pitchFamily="18" charset="0"/>
                <a:cs typeface="Times New Roman" panose="02020603050405020304" pitchFamily="18" charset="0"/>
              </a:rPr>
              <a:t>Điểm thi năng khiếu</a:t>
            </a:r>
            <a:endParaRPr lang="en-US">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8790094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5">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itle 1">
            <a:extLst>
              <a:ext uri="{FF2B5EF4-FFF2-40B4-BE49-F238E27FC236}">
                <a16:creationId xmlns:a16="http://schemas.microsoft.com/office/drawing/2014/main" id="{73A0CFD4-9EEA-4BC7-A691-67F8178B989B}"/>
              </a:ext>
            </a:extLst>
          </p:cNvPr>
          <p:cNvSpPr>
            <a:spLocks noGrp="1"/>
          </p:cNvSpPr>
          <p:nvPr>
            <p:ph type="title"/>
          </p:nvPr>
        </p:nvSpPr>
        <p:spPr>
          <a:xfrm>
            <a:off x="562709" y="248038"/>
            <a:ext cx="7200726" cy="1159200"/>
          </a:xfrm>
        </p:spPr>
        <p:txBody>
          <a:bodyPr vert="horz" lIns="91440" tIns="45720" rIns="91440" bIns="45720" rtlCol="0" anchor="ctr">
            <a:normAutofit/>
          </a:bodyPr>
          <a:lstStyle/>
          <a:p>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I. </a:t>
            </a:r>
            <a:r>
              <a:rPr lang="en-US" sz="2800" b="1" kern="1200" err="1">
                <a:solidFill>
                  <a:schemeClr val="bg1">
                    <a:lumMod val="95000"/>
                  </a:schemeClr>
                </a:solidFill>
                <a:effectLst/>
                <a:latin typeface="Times New Roman" panose="02020603050405020304" pitchFamily="18" charset="0"/>
                <a:cs typeface="Times New Roman" panose="02020603050405020304" pitchFamily="18" charset="0"/>
              </a:rPr>
              <a:t>Hồi</a:t>
            </a:r>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a:t>
            </a:r>
            <a:r>
              <a:rPr lang="en-US" sz="2800" b="1" kern="1200" err="1">
                <a:solidFill>
                  <a:schemeClr val="bg1">
                    <a:lumMod val="95000"/>
                  </a:schemeClr>
                </a:solidFill>
                <a:effectLst/>
                <a:latin typeface="Times New Roman" panose="02020603050405020304" pitchFamily="18" charset="0"/>
                <a:cs typeface="Times New Roman" panose="02020603050405020304" pitchFamily="18" charset="0"/>
              </a:rPr>
              <a:t>quy</a:t>
            </a:r>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a:t>
            </a:r>
            <a:r>
              <a:rPr lang="en-US" sz="2800" b="1" kern="1200" err="1">
                <a:solidFill>
                  <a:schemeClr val="bg1">
                    <a:lumMod val="95000"/>
                  </a:schemeClr>
                </a:solidFill>
                <a:effectLst/>
                <a:latin typeface="Times New Roman" panose="02020603050405020304" pitchFamily="18" charset="0"/>
                <a:cs typeface="Times New Roman" panose="02020603050405020304" pitchFamily="18" charset="0"/>
              </a:rPr>
              <a:t>tuyến</a:t>
            </a:r>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a:t>
            </a:r>
            <a:r>
              <a:rPr lang="en-US" sz="2800" b="1" kern="1200" err="1">
                <a:solidFill>
                  <a:schemeClr val="bg1">
                    <a:lumMod val="95000"/>
                  </a:schemeClr>
                </a:solidFill>
                <a:effectLst/>
                <a:latin typeface="Times New Roman" panose="02020603050405020304" pitchFamily="18" charset="0"/>
                <a:cs typeface="Times New Roman" panose="02020603050405020304" pitchFamily="18" charset="0"/>
              </a:rPr>
              <a:t>tính</a:t>
            </a:r>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(Linear Regression)</a:t>
            </a:r>
            <a:endParaRPr lang="en-US" sz="2800" kern="1200">
              <a:solidFill>
                <a:schemeClr val="bg1">
                  <a:lumMod val="95000"/>
                </a:schemeClr>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3814774" y="2643594"/>
            <a:ext cx="3078710" cy="763263"/>
          </a:xfrm>
          <a:prstGeom prst="rect">
            <a:avLst/>
          </a:prstGeom>
          <a:ln>
            <a:solidFill>
              <a:srgbClr val="0070C0"/>
            </a:solidFill>
          </a:ln>
        </p:spPr>
      </p:pic>
      <p:sp>
        <p:nvSpPr>
          <p:cNvPr id="13" name="TextBox 12"/>
          <p:cNvSpPr txBox="1"/>
          <p:nvPr/>
        </p:nvSpPr>
        <p:spPr>
          <a:xfrm>
            <a:off x="1430242" y="3844817"/>
            <a:ext cx="1093441" cy="369332"/>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a:t>
            </a:r>
          </a:p>
        </p:txBody>
      </p:sp>
      <p:sp>
        <p:nvSpPr>
          <p:cNvPr id="15" name="TextBox 14"/>
          <p:cNvSpPr txBox="1"/>
          <p:nvPr/>
        </p:nvSpPr>
        <p:spPr>
          <a:xfrm>
            <a:off x="2293774" y="4215795"/>
            <a:ext cx="6743083" cy="1200329"/>
          </a:xfrm>
          <a:prstGeom prst="rect">
            <a:avLst/>
          </a:prstGeom>
          <a:noFill/>
        </p:spPr>
        <p:txBody>
          <a:bodyPr wrap="square" rtlCol="0">
            <a:spAutoFit/>
          </a:bodyPr>
          <a:lstStyle/>
          <a:p>
            <a:pPr marL="285750" indent="-285750">
              <a:buFont typeface="Symbol" panose="05050102010706020507" pitchFamily="18" charset="2"/>
              <a:buChar char="·"/>
            </a:pPr>
            <a:r>
              <a:rPr lang="en-US" dirty="0">
                <a:latin typeface="Times New Roman" panose="02020603050405020304" pitchFamily="18" charset="0"/>
                <a:cs typeface="Times New Roman" panose="02020603050405020304" pitchFamily="18" charset="0"/>
                <a:sym typeface="Symbol" panose="05050102010706020507" pitchFamily="18" charset="2"/>
              </a:rPr>
              <a:t>w </a:t>
            </a:r>
            <a:r>
              <a:rPr lang="en-US" err="1">
                <a:latin typeface="Times New Roman" panose="02020603050405020304" pitchFamily="18" charset="0"/>
                <a:cs typeface="Times New Roman" panose="02020603050405020304" pitchFamily="18" charset="0"/>
                <a:sym typeface="Symbol" panose="05050102010706020507" pitchFamily="18" charset="2"/>
              </a:rPr>
              <a:t>là</a:t>
            </a:r>
            <a:r>
              <a:rPr lang="en-US">
                <a:latin typeface="Times New Roman" panose="02020603050405020304" pitchFamily="18" charset="0"/>
                <a:cs typeface="Times New Roman" panose="02020603050405020304" pitchFamily="18" charset="0"/>
                <a:sym typeface="Symbol" panose="05050102010706020507" pitchFamily="18" charset="2"/>
              </a:rPr>
              <a:t> </a:t>
            </a:r>
            <a:r>
              <a:rPr lang="en-US" smtClean="0">
                <a:latin typeface="Times New Roman" panose="02020603050405020304" pitchFamily="18" charset="0"/>
                <a:cs typeface="Times New Roman" panose="02020603050405020304" pitchFamily="18" charset="0"/>
                <a:sym typeface="Symbol" panose="05050102010706020507" pitchFamily="18" charset="2"/>
              </a:rPr>
              <a:t>vecto </a:t>
            </a:r>
            <a:r>
              <a:rPr lang="en-US" dirty="0" err="1">
                <a:latin typeface="Times New Roman" panose="02020603050405020304" pitchFamily="18" charset="0"/>
                <a:cs typeface="Times New Roman" panose="02020603050405020304" pitchFamily="18" charset="0"/>
                <a:sym typeface="Symbol" panose="05050102010706020507" pitchFamily="18" charset="2"/>
              </a:rPr>
              <a:t>các</a:t>
            </a:r>
            <a:r>
              <a:rPr lang="en-US" dirty="0">
                <a:latin typeface="Times New Roman" panose="02020603050405020304" pitchFamily="18" charset="0"/>
                <a:cs typeface="Times New Roman" panose="02020603050405020304" pitchFamily="18" charset="0"/>
                <a:sym typeface="Symbol" panose="05050102010706020507" pitchFamily="18" charset="2"/>
              </a:rPr>
              <a:t> </a:t>
            </a:r>
            <a:r>
              <a:rPr lang="en-US" dirty="0" err="1">
                <a:latin typeface="Times New Roman" panose="02020603050405020304" pitchFamily="18" charset="0"/>
                <a:cs typeface="Times New Roman" panose="02020603050405020304" pitchFamily="18" charset="0"/>
                <a:sym typeface="Symbol" panose="05050102010706020507" pitchFamily="18" charset="2"/>
              </a:rPr>
              <a:t>hệ</a:t>
            </a:r>
            <a:r>
              <a:rPr lang="en-US" dirty="0">
                <a:latin typeface="Times New Roman" panose="02020603050405020304" pitchFamily="18" charset="0"/>
                <a:cs typeface="Times New Roman" panose="02020603050405020304" pitchFamily="18" charset="0"/>
                <a:sym typeface="Symbol" panose="05050102010706020507" pitchFamily="18" charset="2"/>
              </a:rPr>
              <a:t> </a:t>
            </a:r>
            <a:r>
              <a:rPr lang="en-US" dirty="0" err="1">
                <a:latin typeface="Times New Roman" panose="02020603050405020304" pitchFamily="18" charset="0"/>
                <a:cs typeface="Times New Roman" panose="02020603050405020304" pitchFamily="18" charset="0"/>
                <a:sym typeface="Symbol" panose="05050102010706020507" pitchFamily="18" charset="2"/>
              </a:rPr>
              <a:t>số</a:t>
            </a:r>
            <a:r>
              <a:rPr lang="en-US" dirty="0">
                <a:latin typeface="Times New Roman" panose="02020603050405020304" pitchFamily="18" charset="0"/>
                <a:cs typeface="Times New Roman" panose="02020603050405020304" pitchFamily="18" charset="0"/>
                <a:sym typeface="Symbol" panose="05050102010706020507" pitchFamily="18" charset="2"/>
              </a:rPr>
              <a:t> </a:t>
            </a:r>
            <a:r>
              <a:rPr lang="en-US" err="1">
                <a:latin typeface="Times New Roman" panose="02020603050405020304" pitchFamily="18" charset="0"/>
                <a:cs typeface="Times New Roman" panose="02020603050405020304" pitchFamily="18" charset="0"/>
                <a:sym typeface="Symbol" panose="05050102010706020507" pitchFamily="18" charset="2"/>
              </a:rPr>
              <a:t>hồi</a:t>
            </a:r>
            <a:r>
              <a:rPr lang="en-US">
                <a:latin typeface="Times New Roman" panose="02020603050405020304" pitchFamily="18" charset="0"/>
                <a:cs typeface="Times New Roman" panose="02020603050405020304" pitchFamily="18" charset="0"/>
                <a:sym typeface="Symbol" panose="05050102010706020507" pitchFamily="18" charset="2"/>
              </a:rPr>
              <a:t> </a:t>
            </a:r>
            <a:r>
              <a:rPr lang="en-US" smtClean="0">
                <a:latin typeface="Times New Roman" panose="02020603050405020304" pitchFamily="18" charset="0"/>
                <a:cs typeface="Times New Roman" panose="02020603050405020304" pitchFamily="18" charset="0"/>
                <a:sym typeface="Symbol" panose="05050102010706020507" pitchFamily="18" charset="2"/>
              </a:rPr>
              <a:t>quy</a:t>
            </a:r>
          </a:p>
          <a:p>
            <a:pPr lvl="3"/>
            <a:r>
              <a:rPr lang="en-US" smtClean="0">
                <a:solidFill>
                  <a:srgbClr val="000000"/>
                </a:solidFill>
                <a:latin typeface="Times New Roman" panose="02020603050405020304" pitchFamily="18" charset="0"/>
              </a:rPr>
              <a:t>	</a:t>
            </a:r>
            <a:r>
              <a:rPr lang="pl-PL" smtClean="0">
                <a:solidFill>
                  <a:srgbClr val="000000"/>
                </a:solidFill>
                <a:latin typeface="Times New Roman" panose="02020603050405020304" pitchFamily="18" charset="0"/>
              </a:rPr>
              <a:t>w </a:t>
            </a:r>
            <a:r>
              <a:rPr lang="pl-PL">
                <a:solidFill>
                  <a:srgbClr val="000000"/>
                </a:solidFill>
                <a:latin typeface="Times New Roman" panose="02020603050405020304" pitchFamily="18" charset="0"/>
              </a:rPr>
              <a:t>= [</a:t>
            </a:r>
            <a:r>
              <a:rPr lang="pl-PL">
                <a:solidFill>
                  <a:srgbClr val="000000"/>
                </a:solidFill>
                <a:latin typeface="Times New Roman" panose="02020603050405020304" pitchFamily="18" charset="0"/>
                <a:sym typeface="Symbol" panose="05050102010706020507" pitchFamily="18" charset="2"/>
              </a:rPr>
              <a:t></a:t>
            </a:r>
            <a:r>
              <a:rPr lang="pl-PL" sz="1000" b="1">
                <a:solidFill>
                  <a:srgbClr val="000000"/>
                </a:solidFill>
                <a:latin typeface="Times New Roman" panose="02020603050405020304" pitchFamily="18" charset="0"/>
              </a:rPr>
              <a:t>0</a:t>
            </a:r>
            <a:r>
              <a:rPr lang="pl-PL" b="1">
                <a:solidFill>
                  <a:srgbClr val="000000"/>
                </a:solidFill>
                <a:latin typeface="Times New Roman" panose="02020603050405020304" pitchFamily="18" charset="0"/>
              </a:rPr>
              <a:t>, </a:t>
            </a:r>
            <a:r>
              <a:rPr lang="pl-PL">
                <a:solidFill>
                  <a:srgbClr val="000000"/>
                </a:solidFill>
                <a:latin typeface="Times New Roman" panose="02020603050405020304" pitchFamily="18" charset="0"/>
                <a:sym typeface="Symbol" panose="05050102010706020507" pitchFamily="18" charset="2"/>
              </a:rPr>
              <a:t></a:t>
            </a:r>
            <a:r>
              <a:rPr lang="pl-PL" sz="1000" b="1">
                <a:solidFill>
                  <a:srgbClr val="000000"/>
                </a:solidFill>
                <a:latin typeface="Times New Roman" panose="02020603050405020304" pitchFamily="18" charset="0"/>
              </a:rPr>
              <a:t>1</a:t>
            </a:r>
            <a:r>
              <a:rPr lang="pl-PL" b="1">
                <a:solidFill>
                  <a:srgbClr val="000000"/>
                </a:solidFill>
                <a:latin typeface="Times New Roman" panose="02020603050405020304" pitchFamily="18" charset="0"/>
              </a:rPr>
              <a:t>, </a:t>
            </a:r>
            <a:r>
              <a:rPr lang="pl-PL">
                <a:solidFill>
                  <a:srgbClr val="000000"/>
                </a:solidFill>
                <a:latin typeface="Times New Roman" panose="02020603050405020304" pitchFamily="18" charset="0"/>
                <a:sym typeface="Symbol" panose="05050102010706020507" pitchFamily="18" charset="2"/>
              </a:rPr>
              <a:t></a:t>
            </a:r>
            <a:r>
              <a:rPr lang="pl-PL" sz="1000" b="1">
                <a:solidFill>
                  <a:srgbClr val="000000"/>
                </a:solidFill>
                <a:latin typeface="Times New Roman" panose="02020603050405020304" pitchFamily="18" charset="0"/>
              </a:rPr>
              <a:t>2</a:t>
            </a:r>
            <a:r>
              <a:rPr lang="pl-PL" b="1">
                <a:solidFill>
                  <a:srgbClr val="000000"/>
                </a:solidFill>
                <a:latin typeface="Times New Roman" panose="02020603050405020304" pitchFamily="18" charset="0"/>
              </a:rPr>
              <a:t>, … , </a:t>
            </a:r>
            <a:r>
              <a:rPr lang="pl-PL">
                <a:solidFill>
                  <a:srgbClr val="000000"/>
                </a:solidFill>
                <a:latin typeface="Times New Roman" panose="02020603050405020304" pitchFamily="18" charset="0"/>
                <a:sym typeface="Symbol" panose="05050102010706020507" pitchFamily="18" charset="2"/>
              </a:rPr>
              <a:t></a:t>
            </a:r>
            <a:r>
              <a:rPr lang="pl-PL" sz="1000" b="1">
                <a:solidFill>
                  <a:srgbClr val="000000"/>
                </a:solidFill>
                <a:latin typeface="Times New Roman" panose="02020603050405020304" pitchFamily="18" charset="0"/>
              </a:rPr>
              <a:t>p</a:t>
            </a:r>
            <a:r>
              <a:rPr lang="pl-PL">
                <a:solidFill>
                  <a:srgbClr val="000000"/>
                </a:solidFill>
                <a:latin typeface="Times New Roman" panose="02020603050405020304" pitchFamily="18" charset="0"/>
              </a:rPr>
              <a:t>]</a:t>
            </a:r>
            <a:r>
              <a:rPr lang="en-US" baseline="30000" smtClean="0">
                <a:solidFill>
                  <a:srgbClr val="000000"/>
                </a:solidFill>
                <a:latin typeface="Times New Roman" panose="02020603050405020304" pitchFamily="18" charset="0"/>
              </a:rPr>
              <a:t>T</a:t>
            </a:r>
            <a:endParaRPr lang="en-US" dirty="0">
              <a:latin typeface="Times New Roman" panose="02020603050405020304" pitchFamily="18" charset="0"/>
              <a:cs typeface="Times New Roman" panose="02020603050405020304" pitchFamily="18" charset="0"/>
              <a:sym typeface="Symbol" panose="05050102010706020507" pitchFamily="18" charset="2"/>
            </a:endParaRPr>
          </a:p>
          <a:p>
            <a:pPr marL="285750" indent="-285750">
              <a:buFont typeface="Symbol" panose="05050102010706020507" pitchFamily="18" charset="2"/>
              <a:buChar char="·"/>
            </a:pPr>
            <a:r>
              <a:rPr lang="en-US" dirty="0">
                <a:latin typeface="Times New Roman" panose="02020603050405020304" pitchFamily="18" charset="0"/>
                <a:cs typeface="Times New Roman" panose="02020603050405020304" pitchFamily="18" charset="0"/>
              </a:rPr>
              <a:t>X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ma </a:t>
            </a:r>
            <a:r>
              <a:rPr lang="en-US" dirty="0" err="1">
                <a:latin typeface="Times New Roman" panose="02020603050405020304" pitchFamily="18" charset="0"/>
                <a:cs typeface="Times New Roman" panose="02020603050405020304" pitchFamily="18" charset="0"/>
              </a:rPr>
              <a:t>trận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gắn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cột</a:t>
            </a:r>
            <a:r>
              <a:rPr lang="en-US" dirty="0">
                <a:latin typeface="Times New Roman" panose="02020603050405020304" pitchFamily="18" charset="0"/>
                <a:cs typeface="Times New Roman" panose="02020603050405020304" pitchFamily="18" charset="0"/>
              </a:rPr>
              <a:t> bias)</a:t>
            </a:r>
          </a:p>
          <a:p>
            <a:pPr marL="285750" indent="-285750">
              <a:buFont typeface="Symbol" panose="05050102010706020507" pitchFamily="18" charset="2"/>
              <a:buChar char="·"/>
            </a:pPr>
            <a:r>
              <a:rPr lang="en-US" dirty="0">
                <a:latin typeface="Times New Roman" panose="02020603050405020304" pitchFamily="18" charset="0"/>
                <a:cs typeface="Times New Roman" panose="02020603050405020304" pitchFamily="18" charset="0"/>
              </a:rPr>
              <a:t>y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ma </a:t>
            </a:r>
            <a:r>
              <a:rPr lang="en-US" dirty="0" err="1">
                <a:latin typeface="Times New Roman" panose="02020603050405020304" pitchFamily="18" charset="0"/>
                <a:cs typeface="Times New Roman" panose="02020603050405020304" pitchFamily="18" charset="0"/>
              </a:rPr>
              <a:t>trận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endParaRPr 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805219" y="1846844"/>
            <a:ext cx="3227180" cy="400110"/>
          </a:xfrm>
          <a:prstGeom prst="rect">
            <a:avLst/>
          </a:prstGeom>
        </p:spPr>
        <p:txBody>
          <a:bodyPr wrap="square">
            <a:spAutoFit/>
          </a:bodyPr>
          <a:lstStyle/>
          <a:p>
            <a:r>
              <a:rPr lang="vi-VN" sz="2000" b="1" dirty="0">
                <a:solidFill>
                  <a:srgbClr val="000000"/>
                </a:solidFill>
                <a:latin typeface="+mj-lt"/>
              </a:rPr>
              <a:t>PHƯƠNG</a:t>
            </a:r>
            <a:r>
              <a:rPr lang="en-US" sz="2000" b="1" dirty="0">
                <a:solidFill>
                  <a:srgbClr val="000000"/>
                </a:solidFill>
                <a:latin typeface="Times New Roman" panose="02020603050405020304" pitchFamily="18" charset="0"/>
                <a:cs typeface="Times New Roman" panose="02020603050405020304" pitchFamily="18" charset="0"/>
              </a:rPr>
              <a:t> PHÁP ĐẠI SỐ</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96517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5">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itle 1">
            <a:extLst>
              <a:ext uri="{FF2B5EF4-FFF2-40B4-BE49-F238E27FC236}">
                <a16:creationId xmlns:a16="http://schemas.microsoft.com/office/drawing/2014/main" id="{73A0CFD4-9EEA-4BC7-A691-67F8178B989B}"/>
              </a:ext>
            </a:extLst>
          </p:cNvPr>
          <p:cNvSpPr>
            <a:spLocks noGrp="1"/>
          </p:cNvSpPr>
          <p:nvPr>
            <p:ph type="title"/>
          </p:nvPr>
        </p:nvSpPr>
        <p:spPr>
          <a:xfrm>
            <a:off x="562709" y="248038"/>
            <a:ext cx="7200726" cy="1159200"/>
          </a:xfrm>
        </p:spPr>
        <p:txBody>
          <a:bodyPr vert="horz" lIns="91440" tIns="45720" rIns="91440" bIns="45720" rtlCol="0" anchor="ctr">
            <a:normAutofit/>
          </a:bodyPr>
          <a:lstStyle/>
          <a:p>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I. </a:t>
            </a:r>
            <a:r>
              <a:rPr lang="en-US" sz="2800" b="1" kern="1200" err="1">
                <a:solidFill>
                  <a:schemeClr val="bg1">
                    <a:lumMod val="95000"/>
                  </a:schemeClr>
                </a:solidFill>
                <a:effectLst/>
                <a:latin typeface="Times New Roman" panose="02020603050405020304" pitchFamily="18" charset="0"/>
                <a:cs typeface="Times New Roman" panose="02020603050405020304" pitchFamily="18" charset="0"/>
              </a:rPr>
              <a:t>Hồi</a:t>
            </a:r>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a:t>
            </a:r>
            <a:r>
              <a:rPr lang="en-US" sz="2800" b="1" kern="1200" err="1">
                <a:solidFill>
                  <a:schemeClr val="bg1">
                    <a:lumMod val="95000"/>
                  </a:schemeClr>
                </a:solidFill>
                <a:effectLst/>
                <a:latin typeface="Times New Roman" panose="02020603050405020304" pitchFamily="18" charset="0"/>
                <a:cs typeface="Times New Roman" panose="02020603050405020304" pitchFamily="18" charset="0"/>
              </a:rPr>
              <a:t>quy</a:t>
            </a:r>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a:t>
            </a:r>
            <a:r>
              <a:rPr lang="en-US" sz="2800" b="1" kern="1200" err="1">
                <a:solidFill>
                  <a:schemeClr val="bg1">
                    <a:lumMod val="95000"/>
                  </a:schemeClr>
                </a:solidFill>
                <a:effectLst/>
                <a:latin typeface="Times New Roman" panose="02020603050405020304" pitchFamily="18" charset="0"/>
                <a:cs typeface="Times New Roman" panose="02020603050405020304" pitchFamily="18" charset="0"/>
              </a:rPr>
              <a:t>tuyến</a:t>
            </a:r>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a:t>
            </a:r>
            <a:r>
              <a:rPr lang="en-US" sz="2800" b="1" kern="1200" err="1">
                <a:solidFill>
                  <a:schemeClr val="bg1">
                    <a:lumMod val="95000"/>
                  </a:schemeClr>
                </a:solidFill>
                <a:effectLst/>
                <a:latin typeface="Times New Roman" panose="02020603050405020304" pitchFamily="18" charset="0"/>
                <a:cs typeface="Times New Roman" panose="02020603050405020304" pitchFamily="18" charset="0"/>
              </a:rPr>
              <a:t>tính</a:t>
            </a:r>
            <a:r>
              <a:rPr lang="en-US" sz="2800" b="1" kern="1200">
                <a:solidFill>
                  <a:schemeClr val="bg1">
                    <a:lumMod val="95000"/>
                  </a:schemeClr>
                </a:solidFill>
                <a:effectLst/>
                <a:latin typeface="Times New Roman" panose="02020603050405020304" pitchFamily="18" charset="0"/>
                <a:cs typeface="Times New Roman" panose="02020603050405020304" pitchFamily="18" charset="0"/>
              </a:rPr>
              <a:t> (Linear Regression)</a:t>
            </a:r>
            <a:endParaRPr lang="en-US" sz="2800" kern="1200">
              <a:solidFill>
                <a:schemeClr val="bg1">
                  <a:lumMod val="9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p:cNvSpPr txBox="1"/>
              <p:nvPr/>
            </p:nvSpPr>
            <p:spPr>
              <a:xfrm>
                <a:off x="789316" y="2337860"/>
                <a:ext cx="2622623" cy="127387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 </m:t>
                      </m:r>
                      <m:d>
                        <m:dPr>
                          <m:begChr m:val="["/>
                          <m:endChr m:val="]"/>
                          <m:ctrlPr>
                            <a:rPr lang="en-US"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4</m:t>
                                </m:r>
                              </m:e>
                              <m:e>
                                <m:r>
                                  <a:rPr lang="en-US" b="0" i="1" smtClean="0">
                                    <a:latin typeface="Cambria Math" panose="02040503050406030204" pitchFamily="18" charset="0"/>
                                  </a:rPr>
                                  <m:t>78</m:t>
                                </m:r>
                              </m:e>
                            </m:mr>
                            <m:mr>
                              <m:e>
                                <m:r>
                                  <a:rPr lang="en-US" b="0" i="1" smtClean="0">
                                    <a:latin typeface="Cambria Math" panose="02040503050406030204" pitchFamily="18" charset="0"/>
                                  </a:rPr>
                                  <m:t>1</m:t>
                                </m:r>
                              </m:e>
                              <m:e>
                                <m:r>
                                  <a:rPr lang="en-US" b="0" i="1" smtClean="0">
                                    <a:latin typeface="Cambria Math" panose="02040503050406030204" pitchFamily="18" charset="0"/>
                                  </a:rPr>
                                  <m:t>7</m:t>
                                </m:r>
                              </m:e>
                              <m:e>
                                <m:r>
                                  <a:rPr lang="en-US" b="0" i="1" smtClean="0">
                                    <a:latin typeface="Cambria Math" panose="02040503050406030204" pitchFamily="18" charset="0"/>
                                  </a:rPr>
                                  <m:t>100</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86</m:t>
                                </m:r>
                              </m:e>
                            </m:mr>
                            <m:mr>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mr>
                            <m:mr>
                              <m:e>
                                <m:r>
                                  <a:rPr lang="en-US" b="0" i="1" smtClean="0">
                                    <a:latin typeface="Cambria Math" panose="02040503050406030204" pitchFamily="18" charset="0"/>
                                  </a:rPr>
                                  <m:t>1</m:t>
                                </m:r>
                              </m:e>
                              <m:e>
                                <m:r>
                                  <a:rPr lang="en-US" b="0" i="1" smtClean="0">
                                    <a:latin typeface="Cambria Math" panose="02040503050406030204" pitchFamily="18" charset="0"/>
                                  </a:rPr>
                                  <m:t>3</m:t>
                                </m:r>
                              </m:e>
                              <m:e>
                                <m:r>
                                  <a:rPr lang="en-US" b="0" i="1" smtClean="0">
                                    <a:latin typeface="Cambria Math" panose="02040503050406030204" pitchFamily="18" charset="0"/>
                                  </a:rPr>
                                  <m:t>89</m:t>
                                </m:r>
                              </m:e>
                            </m:mr>
                          </m:m>
                        </m:e>
                      </m:d>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789316" y="2337860"/>
                <a:ext cx="2622623" cy="127387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7564447" y="3695810"/>
                <a:ext cx="1598994" cy="7251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i="1" smtClean="0">
                          <a:latin typeface="Cambria Math" panose="02040503050406030204" pitchFamily="18" charset="0"/>
                        </a:rPr>
                        <m:t>w</m:t>
                      </m:r>
                      <m:r>
                        <a:rPr lang="en-US" b="0" i="1" smtClean="0">
                          <a:latin typeface="Cambria Math" panose="02040503050406030204" pitchFamily="18" charset="0"/>
                        </a:rPr>
                        <m:t>= </m:t>
                      </m:r>
                      <m:d>
                        <m:dPr>
                          <m:begChr m:val="["/>
                          <m:endChr m:val="]"/>
                          <m:ctrlPr>
                            <a:rPr lang="en-US"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nor/>
                                  </m:rPr>
                                  <a:rPr lang="en-US"/>
                                  <m:t>3.174</m:t>
                                </m:r>
                              </m:e>
                            </m:mr>
                            <m:mr>
                              <m:e>
                                <m:r>
                                  <m:rPr>
                                    <m:nor/>
                                  </m:rPr>
                                  <a:rPr lang="en-US"/>
                                  <m:t>1.404</m:t>
                                </m:r>
                              </m:e>
                            </m:mr>
                            <m:mr>
                              <m:e>
                                <m:r>
                                  <m:rPr>
                                    <m:nor/>
                                  </m:rPr>
                                  <a:rPr lang="en-US"/>
                                  <m:t>0.25</m:t>
                                </m:r>
                                <m:r>
                                  <a:rPr lang="en-US" i="1">
                                    <a:latin typeface="Cambria Math" panose="02040503050406030204" pitchFamily="18" charset="0"/>
                                  </a:rPr>
                                  <m:t>1</m:t>
                                </m:r>
                              </m:e>
                            </m:mr>
                          </m:m>
                        </m:e>
                      </m:d>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7564447" y="3695810"/>
                <a:ext cx="1598994" cy="725199"/>
              </a:xfrm>
              <a:prstGeom prst="rect">
                <a:avLst/>
              </a:prstGeom>
              <a:blipFill>
                <a:blip r:embed="rId3"/>
                <a:stretch>
                  <a:fillRect/>
                </a:stretch>
              </a:blipFill>
            </p:spPr>
            <p:txBody>
              <a:bodyPr/>
              <a:lstStyle/>
              <a:p>
                <a:r>
                  <a:rPr lang="en-US">
                    <a:noFill/>
                  </a:rPr>
                  <a:t> </a:t>
                </a:r>
              </a:p>
            </p:txBody>
          </p:sp>
        </mc:Fallback>
      </mc:AlternateContent>
      <p:pic>
        <p:nvPicPr>
          <p:cNvPr id="17" name="Picture 16"/>
          <p:cNvPicPr>
            <a:picLocks noChangeAspect="1"/>
          </p:cNvPicPr>
          <p:nvPr/>
        </p:nvPicPr>
        <p:blipFill>
          <a:blip r:embed="rId4"/>
          <a:stretch>
            <a:fillRect/>
          </a:stretch>
        </p:blipFill>
        <p:spPr>
          <a:xfrm>
            <a:off x="4216825" y="3456296"/>
            <a:ext cx="2135036" cy="529310"/>
          </a:xfrm>
          <a:prstGeom prst="rect">
            <a:avLst/>
          </a:prstGeom>
          <a:ln>
            <a:solidFill>
              <a:schemeClr val="bg1"/>
            </a:solidFill>
          </a:ln>
        </p:spPr>
      </p:pic>
      <p:sp>
        <p:nvSpPr>
          <p:cNvPr id="4" name="Right Arrow 3"/>
          <p:cNvSpPr/>
          <p:nvPr/>
        </p:nvSpPr>
        <p:spPr>
          <a:xfrm>
            <a:off x="4795139" y="393637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p:cNvSpPr txBox="1"/>
              <p:nvPr/>
            </p:nvSpPr>
            <p:spPr>
              <a:xfrm>
                <a:off x="838200" y="4191518"/>
                <a:ext cx="2622622" cy="127387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 </m:t>
                      </m:r>
                      <m:d>
                        <m:dPr>
                          <m:begChr m:val="["/>
                          <m:endChr m:val="]"/>
                          <m:ctrlPr>
                            <a:rPr lang="en-US"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2</m:t>
                                </m:r>
                                <m:r>
                                  <a:rPr lang="en-US" b="0" i="1" smtClean="0">
                                    <a:latin typeface="Cambria Math" panose="02040503050406030204" pitchFamily="18" charset="0"/>
                                  </a:rPr>
                                  <m:t>4.0</m:t>
                                </m:r>
                              </m:e>
                            </m:mr>
                            <m:mr>
                              <m:e>
                                <m:r>
                                  <a:rPr lang="en-US" b="0" i="1" smtClean="0">
                                    <a:latin typeface="Cambria Math" panose="02040503050406030204" pitchFamily="18" charset="0"/>
                                  </a:rPr>
                                  <m:t>43.0</m:t>
                                </m:r>
                              </m:e>
                            </m:mr>
                            <m:mr>
                              <m:e>
                                <m:r>
                                  <a:rPr lang="en-US" b="0" i="1" smtClean="0">
                                    <a:latin typeface="Cambria Math" panose="02040503050406030204" pitchFamily="18" charset="0"/>
                                  </a:rPr>
                                  <m:t>23.7</m:t>
                                </m:r>
                              </m:e>
                            </m:mr>
                            <m:mr>
                              <m:e>
                                <m:r>
                                  <a:rPr lang="en-US" b="0" i="1" smtClean="0">
                                    <a:latin typeface="Cambria Math" panose="02040503050406030204" pitchFamily="18" charset="0"/>
                                  </a:rPr>
                                  <m:t>…</m:t>
                                </m:r>
                              </m:e>
                            </m:mr>
                            <m:mr>
                              <m:e>
                                <m:r>
                                  <a:rPr lang="en-US" b="0" i="1" smtClean="0">
                                    <a:latin typeface="Cambria Math" panose="02040503050406030204" pitchFamily="18" charset="0"/>
                                  </a:rPr>
                                  <m:t>30.0</m:t>
                                </m:r>
                              </m:e>
                            </m:mr>
                          </m:m>
                        </m:e>
                      </m:d>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838200" y="4191518"/>
                <a:ext cx="2622622" cy="127387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985277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2449</TotalTime>
  <Words>3135</Words>
  <Application>Microsoft Office PowerPoint</Application>
  <PresentationFormat>Widescreen</PresentationFormat>
  <Paragraphs>308</Paragraphs>
  <Slides>50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Calibri</vt:lpstr>
      <vt:lpstr>Calibri Light</vt:lpstr>
      <vt:lpstr>Cambria Math</vt:lpstr>
      <vt:lpstr>Symbol</vt:lpstr>
      <vt:lpstr>Tahoma</vt:lpstr>
      <vt:lpstr>Times New Roman</vt:lpstr>
      <vt:lpstr>Office Theme</vt:lpstr>
      <vt:lpstr>PowerPoint Presentation</vt:lpstr>
      <vt:lpstr>Mục tiêu - Nội dung - Kết quả</vt:lpstr>
      <vt:lpstr>NỘI DUNG TRÌNH BÀY</vt:lpstr>
      <vt:lpstr> I. Hồi quy tuyến tính (Linear Regression)</vt:lpstr>
      <vt:lpstr> I. Hồi quy tuyến tính (Linear Regression)</vt:lpstr>
      <vt:lpstr> I. Hồi quy tuyến tính (Linear Regression)</vt:lpstr>
      <vt:lpstr> I. Hồi quy tuyến tính (Linear Regression)</vt:lpstr>
      <vt:lpstr> I. Hồi quy tuyến tính (Linear Regression)</vt:lpstr>
      <vt:lpstr> I. Hồi quy tuyến tính (Linear Regression)</vt:lpstr>
      <vt:lpstr> I. Hồi quy tuyến tính (Linear Regression)</vt:lpstr>
      <vt:lpstr> I. Hồi quy tuyến tính (Linear Regression)</vt:lpstr>
      <vt:lpstr> I. Hồi quy tuyến tính (Linear Regression)</vt:lpstr>
      <vt:lpstr> I. Hồi quy tuyến tính (Linear Regression)</vt:lpstr>
      <vt:lpstr> I. Hồi quy tuyến tính (Linear Regression)</vt:lpstr>
      <vt:lpstr> I. Hồi quy tuyến tính (Linear Regression)</vt:lpstr>
      <vt:lpstr> I. Hồi quy tuyến tính (Linear Regression)</vt:lpstr>
      <vt:lpstr> II. Hồi quy phi tuyến tính (Non-Linear Regression)</vt:lpstr>
      <vt:lpstr> II. Hồi quy phi tuyến tính (Non-Linear Regression)</vt:lpstr>
      <vt:lpstr> II. Hồi quy phi tuyến tính (Non-Linear Regression)</vt:lpstr>
      <vt:lpstr> II. Hồi quy phi tuyến tính (Non-Linear Regression)</vt:lpstr>
      <vt:lpstr> II. Hồi quy phi tuyến tính (Non-Linear Regression)</vt:lpstr>
      <vt:lpstr> II. Hồi quy phi tuyến tính (Non-Linear Regression)</vt:lpstr>
      <vt:lpstr>III. Cách tính hồi quy bình phương tối thiểu</vt:lpstr>
      <vt:lpstr>III. Cách tính hồi quy bình phương tối thiểu</vt:lpstr>
      <vt:lpstr>III. Cách tính hồi quy bình phương tối thiểu</vt:lpstr>
      <vt:lpstr>III. Cách tính hồi quy bình phương tối thiểu</vt:lpstr>
      <vt:lpstr>III. Cách tính hồi quy bình phương tối thiểu</vt:lpstr>
      <vt:lpstr>III. Cách tính hồi quy bình phương tối thiểu</vt:lpstr>
      <vt:lpstr>III. Cách tính hồi quy bình phương tối thiểu</vt:lpstr>
      <vt:lpstr>III. Cách tính hồi quy bình phương tối thiểu</vt:lpstr>
      <vt:lpstr>III. Cách tính hồi quy bình phương tối thiểu</vt:lpstr>
      <vt:lpstr>III. Cách tính hồi quy bình phương tối thiểu</vt:lpstr>
      <vt:lpstr>III. Cách tính hồi quy bình phương tối thiểu</vt:lpstr>
      <vt:lpstr>III. Cách tính hồi quy bình phương tối thiểu</vt:lpstr>
      <vt:lpstr>III. Cách tính hồi quy bình phương tối thiểu</vt:lpstr>
      <vt:lpstr>III. Cách tính hồi quy bình phương tối thiểu</vt:lpstr>
      <vt:lpstr>III. Cách tính hồi quy bình phương tối thiểu</vt:lpstr>
      <vt:lpstr>III. Cách tính hồi quy bình phương tối thiểu</vt:lpstr>
      <vt:lpstr>III. Cách tính hồi quy bình phương tối thiểu</vt:lpstr>
      <vt:lpstr>III. Cách tính hồi quy bình phương tối thiểu</vt:lpstr>
      <vt:lpstr>III. Cách tính hồi quy bình phương tối thiểu</vt:lpstr>
      <vt:lpstr>III. Cách tính hồi quy bình phương tối thiểu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Nhất</dc:creator>
  <cp:lastModifiedBy>Phu Phuc</cp:lastModifiedBy>
  <cp:revision>630</cp:revision>
  <dcterms:created xsi:type="dcterms:W3CDTF">2021-09-08T14:26:08Z</dcterms:created>
  <dcterms:modified xsi:type="dcterms:W3CDTF">2021-10-13T04:26:21Z</dcterms:modified>
</cp:coreProperties>
</file>