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939"/>
    <a:srgbClr val="C7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D163-F18F-41F6-94B9-35DC811CA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4A967-2DAB-4062-B8D0-B59E6E191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3CD5-6D65-44A6-879C-C49D74EB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599F-CBDF-4DF8-8F2D-8626381A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19B6-8CF6-446C-B370-53C2D578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47A0-A59E-4162-8154-CE4184AD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3A2FB-150D-492C-8B91-8BE9814CC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8E0E-424D-4AA1-A858-BA9619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0BCB-9A29-4D91-A493-2751F12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556B4-23C1-4B96-B33C-CD2C2D00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F96F6-0E28-4001-9732-5ADB92659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73BBB-61A2-45E0-9621-A7EAE54F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C508-C80A-4909-A69D-2C0910FA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E5D2-AFE0-47A7-97C9-046ECE0D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5B2A-445F-49C9-A64B-9929D548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E3A4-3677-4BD3-9035-761C8B7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5B37-9364-4DAD-A0AC-D9A5C555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BB93-CA3F-4416-90FC-75E9715E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E8A2-BB36-4DFB-9DD0-A24F22DA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5976-F53C-40B1-A0D8-74EF411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9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F739-8126-4588-8A66-7DE497BC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6CD1-B5F9-430E-82B1-EFE74031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B68E-7ABD-4BC8-AD51-75483D42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064E-F817-4E5D-AE79-B5C91586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7F50-FE0A-47BF-9842-6BA247ED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EAB0-F428-41AD-8DFA-81E7A922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5B54-3F3C-4AD7-8BBE-3126A65A5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CF90-7115-4E22-AD0E-E085540D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224A-8AAF-48FB-9784-921A8B74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A85D-EBC4-4A5E-91F4-93326CE2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05F3-6FDC-419D-8AF9-A5C002B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05D9-ACF3-41FA-90CA-36779021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ADD9C-C8F3-4553-B3AE-D1FC651F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0605-EA46-4EB1-BAAD-7215E86C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BBD76-3B7A-4B52-91EA-ED2397BCA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DA769-4A5F-4739-8C7A-DB0CE7385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3CF83-CE06-42D0-B3F7-8E79BD81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87817-7EB6-4A94-9546-B7D5A649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1D21-1B19-43E0-9830-EA8CD71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08DD-FD6D-4FCA-AD98-9AD64369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CF769-9A57-4D73-98C7-AE75AEE3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6967C-DDE7-41CE-83AC-ED20D14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32A3A-4CA5-4435-AD19-F8F010D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C1B6D-044B-4AF4-B988-B3576B57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F3CD9-0CB9-48E8-B329-9490DF23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D0453-63CA-406C-A202-2971C14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DE9-D724-4886-A34C-D225B47B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54D0-4B30-4805-8467-BF65DD35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4D9A5-4A56-4015-B311-43B5CACD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B1EF-79B9-4704-8A2A-E999E8F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7BA5-ED09-4121-896F-DE835BE4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81336-CB76-450E-97A7-D6FD45C8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1137-C22D-442E-8489-85EC7EC0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874F5-CE05-43BA-9C1F-E1F3D4725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1E2EE-EF25-4B66-95BC-625426CD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5844-FD69-4400-8DA6-06CD683C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4EC74-DD41-41C5-A7C7-CDD2A48C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76D0-D00E-4A55-B70F-1D9CBC27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BBBFD-5886-4A7B-A457-F6A2B2BB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3C9C-3C02-4D87-AC85-1C16A5C2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941A-DC54-4FB8-9926-297BFB070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828A-21C8-4293-BEC9-095C4356D1F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7C7C-FE67-46E1-B7E9-B453EBFAF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C8DA-2E4B-4D56-B3B5-F43CA55AA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936A-5742-402A-9BEB-690400F2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4ABB-4FD5-462A-99B4-8FA9C73E0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9723"/>
            <a:ext cx="9144000" cy="1424633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EF3939"/>
                </a:solidFill>
                <a:latin typeface="SVN-Avengeance" pitchFamily="50" charset="0"/>
              </a:rPr>
              <a:t>Hệ thống định vị hỗ trợ cứu nạn trên biển sử dụng công nghệ truyền thông LoRa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7BCA-CDB9-43B2-BDC2-287EE071F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960"/>
            <a:ext cx="9144000" cy="738922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GVHD: TS. Trịnh Lê Huy</a:t>
            </a:r>
          </a:p>
          <a:p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Thực hiện: Trần Hoàng Lộc, Nguyễn Phú C</a:t>
            </a:r>
            <a:r>
              <a:rPr lang="vi-VN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ư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ờng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782A9B-8D49-406B-8BEE-4E115BAA7FC3}"/>
              </a:ext>
            </a:extLst>
          </p:cNvPr>
          <p:cNvGrpSpPr/>
          <p:nvPr/>
        </p:nvGrpSpPr>
        <p:grpSpPr>
          <a:xfrm>
            <a:off x="0" y="2808590"/>
            <a:ext cx="1351387" cy="1225765"/>
            <a:chOff x="0" y="2808590"/>
            <a:chExt cx="1351387" cy="122576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52A2114-7172-44A4-9D4A-BF33249C2E1B}"/>
                </a:ext>
              </a:extLst>
            </p:cNvPr>
            <p:cNvSpPr/>
            <p:nvPr/>
          </p:nvSpPr>
          <p:spPr>
            <a:xfrm rot="5400000">
              <a:off x="-73152" y="2964273"/>
              <a:ext cx="1060704" cy="914400"/>
            </a:xfrm>
            <a:prstGeom prst="triangl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4F4A322-F95B-4300-85B1-5BFB16CEB1D4}"/>
                </a:ext>
              </a:extLst>
            </p:cNvPr>
            <p:cNvSpPr/>
            <p:nvPr/>
          </p:nvSpPr>
          <p:spPr>
            <a:xfrm rot="5400000">
              <a:off x="210157" y="2893126"/>
              <a:ext cx="1225765" cy="1056694"/>
            </a:xfrm>
            <a:prstGeom prst="triangle">
              <a:avLst/>
            </a:prstGeom>
            <a:solidFill>
              <a:srgbClr val="EF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D7A006-1E8E-48AD-9FED-4882395A650D}"/>
              </a:ext>
            </a:extLst>
          </p:cNvPr>
          <p:cNvSpPr txBox="1"/>
          <p:nvPr/>
        </p:nvSpPr>
        <p:spPr>
          <a:xfrm>
            <a:off x="1573769" y="291366"/>
            <a:ext cx="904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VN-Gotham Bold" pitchFamily="2" charset="0"/>
              </a:rPr>
              <a:t>TR</a:t>
            </a:r>
            <a:r>
              <a:rPr lang="vi-VN" sz="2400">
                <a:solidFill>
                  <a:schemeClr val="bg1"/>
                </a:solidFill>
                <a:latin typeface="SVN-Gotham Bold" pitchFamily="2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SVN-Gotham Bold" pitchFamily="2" charset="0"/>
              </a:rPr>
              <a:t>ỜNG ĐẠI HỌC CÔNG NGHỆ THÔNG TIN ĐHQG-HCM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SVN-Gotham Bold" pitchFamily="2" charset="0"/>
              </a:rPr>
              <a:t>KHOA KỸ THUẬT MÁY TÍNH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A0D614-DB84-45E6-8EC1-216061AB874C}"/>
              </a:ext>
            </a:extLst>
          </p:cNvPr>
          <p:cNvGrpSpPr/>
          <p:nvPr/>
        </p:nvGrpSpPr>
        <p:grpSpPr>
          <a:xfrm flipH="1">
            <a:off x="10840613" y="2808591"/>
            <a:ext cx="1351387" cy="1225765"/>
            <a:chOff x="0" y="2808590"/>
            <a:chExt cx="1351387" cy="1225765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69B57D-3F72-4977-9A58-00D2F55CE28B}"/>
                </a:ext>
              </a:extLst>
            </p:cNvPr>
            <p:cNvSpPr/>
            <p:nvPr/>
          </p:nvSpPr>
          <p:spPr>
            <a:xfrm rot="5400000">
              <a:off x="-73152" y="2964273"/>
              <a:ext cx="1060704" cy="914400"/>
            </a:xfrm>
            <a:prstGeom prst="triangl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9855DF2-CF95-48D3-AF10-CF3A7FFA0DDC}"/>
                </a:ext>
              </a:extLst>
            </p:cNvPr>
            <p:cNvSpPr/>
            <p:nvPr/>
          </p:nvSpPr>
          <p:spPr>
            <a:xfrm rot="5400000">
              <a:off x="210157" y="2893126"/>
              <a:ext cx="1225765" cy="1056694"/>
            </a:xfrm>
            <a:prstGeom prst="triangle">
              <a:avLst/>
            </a:prstGeom>
            <a:solidFill>
              <a:srgbClr val="EF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E852CDD-8517-4786-9A1F-54B1C3D50E66}"/>
              </a:ext>
            </a:extLst>
          </p:cNvPr>
          <p:cNvSpPr txBox="1"/>
          <p:nvPr/>
        </p:nvSpPr>
        <p:spPr>
          <a:xfrm>
            <a:off x="3110100" y="1623665"/>
            <a:ext cx="5846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VN-Gotham Light" pitchFamily="2" charset="0"/>
              </a:rPr>
              <a:t>Giới thiệu đề tài Khóa luận tốt nghiệp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FD06B5-D653-49F2-833B-92A6001C217E}"/>
              </a:ext>
            </a:extLst>
          </p:cNvPr>
          <p:cNvCxnSpPr/>
          <p:nvPr/>
        </p:nvCxnSpPr>
        <p:spPr>
          <a:xfrm flipH="1">
            <a:off x="2143432" y="1854497"/>
            <a:ext cx="727587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422BB6-7965-40FB-993A-E94B8199BCCD}"/>
              </a:ext>
            </a:extLst>
          </p:cNvPr>
          <p:cNvCxnSpPr/>
          <p:nvPr/>
        </p:nvCxnSpPr>
        <p:spPr>
          <a:xfrm flipH="1">
            <a:off x="9198077" y="1854497"/>
            <a:ext cx="727587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A21D4E-4C7A-4BCB-8E68-29992C27DE07}"/>
              </a:ext>
            </a:extLst>
          </p:cNvPr>
          <p:cNvCxnSpPr/>
          <p:nvPr/>
        </p:nvCxnSpPr>
        <p:spPr>
          <a:xfrm>
            <a:off x="4611329" y="5220929"/>
            <a:ext cx="3293806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4ABB-4FD5-462A-99B4-8FA9C73E0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9723"/>
            <a:ext cx="9144000" cy="1424633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EF3939"/>
                </a:solidFill>
                <a:latin typeface="SVN-Avengeance" pitchFamily="50" charset="0"/>
              </a:rPr>
              <a:t>Hệ thống định vị hỗ trợ cứu nạn trên biển sử dụng công nghệ truyền thông LoRa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7BCA-CDB9-43B2-BDC2-287EE071F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960"/>
            <a:ext cx="9144000" cy="738922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GVHD: TS. Trịnh Lê Huy</a:t>
            </a:r>
          </a:p>
          <a:p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Thực hiện: Trần Hoàng Lộc, Nguyễn Phú C</a:t>
            </a:r>
            <a:r>
              <a:rPr lang="vi-VN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ư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SVN-Gotham Light" pitchFamily="2" charset="0"/>
              </a:rPr>
              <a:t>ờng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782A9B-8D49-406B-8BEE-4E115BAA7FC3}"/>
              </a:ext>
            </a:extLst>
          </p:cNvPr>
          <p:cNvGrpSpPr/>
          <p:nvPr/>
        </p:nvGrpSpPr>
        <p:grpSpPr>
          <a:xfrm>
            <a:off x="0" y="2808590"/>
            <a:ext cx="1351387" cy="1225765"/>
            <a:chOff x="0" y="2808590"/>
            <a:chExt cx="1351387" cy="122576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52A2114-7172-44A4-9D4A-BF33249C2E1B}"/>
                </a:ext>
              </a:extLst>
            </p:cNvPr>
            <p:cNvSpPr/>
            <p:nvPr/>
          </p:nvSpPr>
          <p:spPr>
            <a:xfrm rot="5400000">
              <a:off x="-73152" y="2964273"/>
              <a:ext cx="1060704" cy="914400"/>
            </a:xfrm>
            <a:prstGeom prst="triangl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4F4A322-F95B-4300-85B1-5BFB16CEB1D4}"/>
                </a:ext>
              </a:extLst>
            </p:cNvPr>
            <p:cNvSpPr/>
            <p:nvPr/>
          </p:nvSpPr>
          <p:spPr>
            <a:xfrm rot="5400000">
              <a:off x="210157" y="2893126"/>
              <a:ext cx="1225765" cy="1056694"/>
            </a:xfrm>
            <a:prstGeom prst="triangle">
              <a:avLst/>
            </a:prstGeom>
            <a:solidFill>
              <a:srgbClr val="EF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D7A006-1E8E-48AD-9FED-4882395A650D}"/>
              </a:ext>
            </a:extLst>
          </p:cNvPr>
          <p:cNvSpPr txBox="1"/>
          <p:nvPr/>
        </p:nvSpPr>
        <p:spPr>
          <a:xfrm>
            <a:off x="1573769" y="291366"/>
            <a:ext cx="904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VN-Gotham Bold" pitchFamily="2" charset="0"/>
              </a:rPr>
              <a:t>TR</a:t>
            </a:r>
            <a:r>
              <a:rPr lang="vi-VN" sz="2400">
                <a:solidFill>
                  <a:schemeClr val="bg1"/>
                </a:solidFill>
                <a:latin typeface="SVN-Gotham Bold" pitchFamily="2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SVN-Gotham Bold" pitchFamily="2" charset="0"/>
              </a:rPr>
              <a:t>ỜNG ĐẠI HỌC CÔNG NGHỆ THÔNG TIN ĐHQG-HCM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SVN-Gotham Bold" pitchFamily="2" charset="0"/>
              </a:rPr>
              <a:t>KHOA KỸ THUẬT MÁY TÍNH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A0D614-DB84-45E6-8EC1-216061AB874C}"/>
              </a:ext>
            </a:extLst>
          </p:cNvPr>
          <p:cNvGrpSpPr/>
          <p:nvPr/>
        </p:nvGrpSpPr>
        <p:grpSpPr>
          <a:xfrm flipH="1">
            <a:off x="10840613" y="2808591"/>
            <a:ext cx="1351387" cy="1225765"/>
            <a:chOff x="0" y="2808590"/>
            <a:chExt cx="1351387" cy="1225765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69B57D-3F72-4977-9A58-00D2F55CE28B}"/>
                </a:ext>
              </a:extLst>
            </p:cNvPr>
            <p:cNvSpPr/>
            <p:nvPr/>
          </p:nvSpPr>
          <p:spPr>
            <a:xfrm rot="5400000">
              <a:off x="-73152" y="2964273"/>
              <a:ext cx="1060704" cy="914400"/>
            </a:xfrm>
            <a:prstGeom prst="triangl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9855DF2-CF95-48D3-AF10-CF3A7FFA0DDC}"/>
                </a:ext>
              </a:extLst>
            </p:cNvPr>
            <p:cNvSpPr/>
            <p:nvPr/>
          </p:nvSpPr>
          <p:spPr>
            <a:xfrm rot="5400000">
              <a:off x="210157" y="2893126"/>
              <a:ext cx="1225765" cy="1056694"/>
            </a:xfrm>
            <a:prstGeom prst="triangle">
              <a:avLst/>
            </a:prstGeom>
            <a:solidFill>
              <a:srgbClr val="EF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E852CDD-8517-4786-9A1F-54B1C3D50E66}"/>
              </a:ext>
            </a:extLst>
          </p:cNvPr>
          <p:cNvSpPr txBox="1"/>
          <p:nvPr/>
        </p:nvSpPr>
        <p:spPr>
          <a:xfrm>
            <a:off x="3091812" y="1623665"/>
            <a:ext cx="6008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VN-Gotham Light" pitchFamily="2" charset="0"/>
              </a:rPr>
              <a:t>Báo cáo đăng ký Khóa luận tốt nghiệp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FD06B5-D653-49F2-833B-92A6001C217E}"/>
              </a:ext>
            </a:extLst>
          </p:cNvPr>
          <p:cNvCxnSpPr/>
          <p:nvPr/>
        </p:nvCxnSpPr>
        <p:spPr>
          <a:xfrm flipH="1">
            <a:off x="2143432" y="1854497"/>
            <a:ext cx="727587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422BB6-7965-40FB-993A-E94B8199BCCD}"/>
              </a:ext>
            </a:extLst>
          </p:cNvPr>
          <p:cNvCxnSpPr/>
          <p:nvPr/>
        </p:nvCxnSpPr>
        <p:spPr>
          <a:xfrm flipH="1">
            <a:off x="9198077" y="1854497"/>
            <a:ext cx="727587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A21D4E-4C7A-4BCB-8E68-29992C27DE07}"/>
              </a:ext>
            </a:extLst>
          </p:cNvPr>
          <p:cNvCxnSpPr/>
          <p:nvPr/>
        </p:nvCxnSpPr>
        <p:spPr>
          <a:xfrm>
            <a:off x="4611329" y="5220929"/>
            <a:ext cx="3293806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0E8A-306E-4B5D-AA35-4E829B18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>
                <a:solidFill>
                  <a:srgbClr val="EF3939"/>
                </a:solidFill>
                <a:latin typeface="SVN-Avengeance" pitchFamily="50" charset="0"/>
              </a:rPr>
              <a:t>Tổng quan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DF158-B988-4985-8280-F85DEAA9A183}"/>
              </a:ext>
            </a:extLst>
          </p:cNvPr>
          <p:cNvGrpSpPr/>
          <p:nvPr/>
        </p:nvGrpSpPr>
        <p:grpSpPr>
          <a:xfrm rot="5400000">
            <a:off x="769039" y="62811"/>
            <a:ext cx="1351387" cy="1225765"/>
            <a:chOff x="0" y="2808590"/>
            <a:chExt cx="1351387" cy="1225765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08F8380-4A03-47B3-9FCE-C85A83D6A7CE}"/>
                </a:ext>
              </a:extLst>
            </p:cNvPr>
            <p:cNvSpPr/>
            <p:nvPr/>
          </p:nvSpPr>
          <p:spPr>
            <a:xfrm rot="5400000">
              <a:off x="-73152" y="2964273"/>
              <a:ext cx="1060704" cy="914400"/>
            </a:xfrm>
            <a:prstGeom prst="triangl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F85BC20-6C09-4F8A-A6D4-9A2B2D99D8AB}"/>
                </a:ext>
              </a:extLst>
            </p:cNvPr>
            <p:cNvSpPr/>
            <p:nvPr/>
          </p:nvSpPr>
          <p:spPr>
            <a:xfrm rot="5400000">
              <a:off x="210157" y="2893126"/>
              <a:ext cx="1225765" cy="1056694"/>
            </a:xfrm>
            <a:prstGeom prst="triangle">
              <a:avLst/>
            </a:prstGeom>
            <a:solidFill>
              <a:srgbClr val="EF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341D2-1A4C-417F-A54E-1B399E4B6A63}"/>
              </a:ext>
            </a:extLst>
          </p:cNvPr>
          <p:cNvCxnSpPr>
            <a:cxnSpLocks/>
          </p:cNvCxnSpPr>
          <p:nvPr/>
        </p:nvCxnSpPr>
        <p:spPr>
          <a:xfrm>
            <a:off x="1435510" y="1504335"/>
            <a:ext cx="0" cy="1307691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6DFDC2-E6FF-4548-9333-5F8BA537CE2F}"/>
              </a:ext>
            </a:extLst>
          </p:cNvPr>
          <p:cNvCxnSpPr>
            <a:cxnSpLocks/>
          </p:cNvCxnSpPr>
          <p:nvPr/>
        </p:nvCxnSpPr>
        <p:spPr>
          <a:xfrm>
            <a:off x="1444732" y="4562475"/>
            <a:ext cx="9512709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226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B300-200B-4BDD-AA48-26F66B48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EF3939"/>
                </a:solidFill>
                <a:latin typeface="SVN-Avengeance" pitchFamily="50" charset="0"/>
              </a:rPr>
              <a:t>Tổng quan đề tài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BC48DA-ADA6-4A72-9D16-02A34B4826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493" y="2159922"/>
            <a:ext cx="5347519" cy="332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VN-Gotham Bold" pitchFamily="2" charset="0"/>
              </a:rPr>
              <a:t>AIS (Automatic Identification System) </a:t>
            </a:r>
            <a:r>
              <a:rPr lang="en-US" b="1">
                <a:latin typeface="SVN-Gotham Light" pitchFamily="2" charset="0"/>
              </a:rPr>
              <a:t>- </a:t>
            </a:r>
            <a:r>
              <a:rPr lang="en-US" sz="2000">
                <a:latin typeface="SVN-Gotham Light" pitchFamily="2" charset="0"/>
              </a:rPr>
              <a:t>sử dụng GPS để định vị tàu thuyền và được truyền tải qua tần số VHF quốc tế - AIS 1 và AIS 2 (161.975MHz and 162.025MHz)</a:t>
            </a:r>
          </a:p>
          <a:p>
            <a:r>
              <a:rPr lang="en-US">
                <a:latin typeface="SVN-Gotham Bold" pitchFamily="2" charset="0"/>
              </a:rPr>
              <a:t>“Fisher Friend” </a:t>
            </a:r>
            <a:r>
              <a:rPr lang="en-US" sz="2000">
                <a:latin typeface="SVN-Gotham Light" pitchFamily="2" charset="0"/>
              </a:rPr>
              <a:t>- định vị từng ngư dân một bằng một thiết bị GPS mang trực tiếp trên người ngư dân và truyền tín hiệu thông qua GSM</a:t>
            </a:r>
            <a:endParaRPr lang="en-US">
              <a:latin typeface="SVN-Gotham Light" pitchFamily="2" charset="0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1A3EC77-32E2-42E9-B2D0-6DE953140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304" y="1923948"/>
            <a:ext cx="5252014" cy="36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B300-200B-4BDD-AA48-26F66B48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EF3939"/>
                </a:solidFill>
                <a:latin typeface="SVN-Avengeance" pitchFamily="50" charset="0"/>
              </a:rPr>
              <a:t>Tổng quan đề tài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BC48DA-ADA6-4A72-9D16-02A34B4826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493" y="2159922"/>
            <a:ext cx="5347519" cy="332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VN-Gotham Bold" pitchFamily="2" charset="0"/>
              </a:rPr>
              <a:t>AIS (Automatic Identification System) </a:t>
            </a:r>
            <a:r>
              <a:rPr lang="en-US" b="1">
                <a:latin typeface="SVN-Gotham Light" pitchFamily="2" charset="0"/>
              </a:rPr>
              <a:t>- </a:t>
            </a:r>
            <a:r>
              <a:rPr lang="en-US" sz="2000">
                <a:latin typeface="SVN-Gotham Light" pitchFamily="2" charset="0"/>
              </a:rPr>
              <a:t>sử dụng GPS để định vị tàu thuyền và được truyền tải qua tần số VHF quốc tế - AIS 1 và AIS 2 (161.975MHz and 162.025MHz)</a:t>
            </a:r>
          </a:p>
          <a:p>
            <a:r>
              <a:rPr lang="en-US">
                <a:latin typeface="SVN-Gotham Bold" pitchFamily="2" charset="0"/>
              </a:rPr>
              <a:t>“Fisher Friend” </a:t>
            </a:r>
            <a:r>
              <a:rPr lang="en-US" sz="2000">
                <a:latin typeface="SVN-Gotham Light" pitchFamily="2" charset="0"/>
              </a:rPr>
              <a:t>- định vị từng ngư dân một bằng một thiết bị GPS mang trực tiếp trên người ngư dân và truyền tín hiệu thông qua GSM</a:t>
            </a:r>
            <a:endParaRPr lang="en-US">
              <a:latin typeface="SVN-Gotham Light" pitchFamily="2" charset="0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1A3EC77-32E2-42E9-B2D0-6DE953140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657" y="1923948"/>
            <a:ext cx="5252014" cy="36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AF7D59-CF1A-4BB7-B845-1F2612EFAE32}"/>
              </a:ext>
            </a:extLst>
          </p:cNvPr>
          <p:cNvCxnSpPr>
            <a:cxnSpLocks/>
          </p:cNvCxnSpPr>
          <p:nvPr/>
        </p:nvCxnSpPr>
        <p:spPr>
          <a:xfrm>
            <a:off x="6263149" y="1776467"/>
            <a:ext cx="0" cy="4131298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6449F-4905-4D8F-AD14-C030CCB535AF}"/>
              </a:ext>
            </a:extLst>
          </p:cNvPr>
          <p:cNvSpPr txBox="1"/>
          <p:nvPr/>
        </p:nvSpPr>
        <p:spPr>
          <a:xfrm>
            <a:off x="6410656" y="1776467"/>
            <a:ext cx="5810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VN-Gotham Bold" pitchFamily="2" charset="0"/>
              </a:rPr>
              <a:t>Chuẩn giao tiếp mới đảm bảo:</a:t>
            </a:r>
          </a:p>
          <a:p>
            <a:pPr marL="285750" indent="-285750">
              <a:buFontTx/>
              <a:buChar char="-"/>
            </a:pPr>
            <a:r>
              <a:rPr lang="en-US" sz="2800">
                <a:latin typeface="SVN-Gotham Bold" pitchFamily="2" charset="0"/>
              </a:rPr>
              <a:t>Khoảng cách giao tiếp</a:t>
            </a:r>
          </a:p>
          <a:p>
            <a:pPr marL="285750" indent="-285750">
              <a:buFontTx/>
              <a:buChar char="-"/>
            </a:pPr>
            <a:r>
              <a:rPr lang="en-US" sz="2800">
                <a:latin typeface="SVN-Gotham Bold" pitchFamily="2" charset="0"/>
              </a:rPr>
              <a:t>Năng l</a:t>
            </a:r>
            <a:r>
              <a:rPr lang="vi-VN" sz="2800">
                <a:latin typeface="SVN-Gotham Bold" pitchFamily="2" charset="0"/>
              </a:rPr>
              <a:t>ư</a:t>
            </a:r>
            <a:r>
              <a:rPr lang="en-US" sz="2800">
                <a:latin typeface="SVN-Gotham Bold" pitchFamily="2" charset="0"/>
              </a:rPr>
              <a:t>ợng tiêu thụ</a:t>
            </a:r>
          </a:p>
          <a:p>
            <a:pPr marL="285750" indent="-285750">
              <a:buFontTx/>
              <a:buChar char="-"/>
            </a:pPr>
            <a:r>
              <a:rPr lang="en-US" sz="2800">
                <a:latin typeface="SVN-Gotham Bold" pitchFamily="2" charset="0"/>
              </a:rPr>
              <a:t>Giá thành sản xuất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B259B73-923F-4F86-ACE8-365834C7973F}"/>
              </a:ext>
            </a:extLst>
          </p:cNvPr>
          <p:cNvSpPr/>
          <p:nvPr/>
        </p:nvSpPr>
        <p:spPr>
          <a:xfrm>
            <a:off x="8878541" y="3741854"/>
            <a:ext cx="727587" cy="816077"/>
          </a:xfrm>
          <a:prstGeom prst="downArrow">
            <a:avLst/>
          </a:prstGeom>
          <a:solidFill>
            <a:srgbClr val="EF3939"/>
          </a:solidFill>
          <a:ln>
            <a:solidFill>
              <a:srgbClr val="EF3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5063B-63EA-4323-BA45-875B2EFA4790}"/>
              </a:ext>
            </a:extLst>
          </p:cNvPr>
          <p:cNvSpPr/>
          <p:nvPr/>
        </p:nvSpPr>
        <p:spPr>
          <a:xfrm>
            <a:off x="6336916" y="4707436"/>
            <a:ext cx="5653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SVN-Neutraface 2" panose="0200060004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“Thiết bị đeo hỗ trợ tìm kiếm người bị nạn sử dụng công nghệ truyền thông LoRa”</a:t>
            </a:r>
            <a:endParaRPr lang="en-US" sz="2400">
              <a:latin typeface="SVN-Neutraface 2" panose="02000600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7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0E8A-306E-4B5D-AA35-4E829B18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>
                <a:solidFill>
                  <a:srgbClr val="EF3939"/>
                </a:solidFill>
                <a:latin typeface="SVN-Avengeance" pitchFamily="50" charset="0"/>
              </a:rPr>
              <a:t>Mục tiêu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DF158-B988-4985-8280-F85DEAA9A183}"/>
              </a:ext>
            </a:extLst>
          </p:cNvPr>
          <p:cNvGrpSpPr/>
          <p:nvPr/>
        </p:nvGrpSpPr>
        <p:grpSpPr>
          <a:xfrm rot="5400000">
            <a:off x="769039" y="62811"/>
            <a:ext cx="1351387" cy="1225765"/>
            <a:chOff x="0" y="2808590"/>
            <a:chExt cx="1351387" cy="1225765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08F8380-4A03-47B3-9FCE-C85A83D6A7CE}"/>
                </a:ext>
              </a:extLst>
            </p:cNvPr>
            <p:cNvSpPr/>
            <p:nvPr/>
          </p:nvSpPr>
          <p:spPr>
            <a:xfrm rot="5400000">
              <a:off x="-73152" y="2964273"/>
              <a:ext cx="1060704" cy="914400"/>
            </a:xfrm>
            <a:prstGeom prst="triangl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F85BC20-6C09-4F8A-A6D4-9A2B2D99D8AB}"/>
                </a:ext>
              </a:extLst>
            </p:cNvPr>
            <p:cNvSpPr/>
            <p:nvPr/>
          </p:nvSpPr>
          <p:spPr>
            <a:xfrm rot="5400000">
              <a:off x="210157" y="2893126"/>
              <a:ext cx="1225765" cy="1056694"/>
            </a:xfrm>
            <a:prstGeom prst="triangle">
              <a:avLst/>
            </a:prstGeom>
            <a:solidFill>
              <a:srgbClr val="EF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341D2-1A4C-417F-A54E-1B399E4B6A63}"/>
              </a:ext>
            </a:extLst>
          </p:cNvPr>
          <p:cNvCxnSpPr>
            <a:cxnSpLocks/>
          </p:cNvCxnSpPr>
          <p:nvPr/>
        </p:nvCxnSpPr>
        <p:spPr>
          <a:xfrm>
            <a:off x="1435510" y="1504335"/>
            <a:ext cx="0" cy="1307691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6DFDC2-E6FF-4548-9333-5F8BA537CE2F}"/>
              </a:ext>
            </a:extLst>
          </p:cNvPr>
          <p:cNvCxnSpPr>
            <a:cxnSpLocks/>
          </p:cNvCxnSpPr>
          <p:nvPr/>
        </p:nvCxnSpPr>
        <p:spPr>
          <a:xfrm>
            <a:off x="1444732" y="4562475"/>
            <a:ext cx="9512709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175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B300-200B-4BDD-AA48-26F66B48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F3939"/>
                </a:solidFill>
                <a:latin typeface="SVN-Avengeance" pitchFamily="50" charset="0"/>
              </a:rPr>
              <a:t>Mục tiêu đề tài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1BF5B-3B5D-408A-AC0C-D9410F90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75688"/>
            <a:ext cx="10543326" cy="4544568"/>
          </a:xfrm>
        </p:spPr>
        <p:txBody>
          <a:bodyPr>
            <a:normAutofit/>
          </a:bodyPr>
          <a:lstStyle/>
          <a:p>
            <a:pPr lvl="0"/>
            <a:r>
              <a:rPr lang="pt-BR" sz="1600">
                <a:latin typeface="SVN-Gotham Light" pitchFamily="2" charset="0"/>
              </a:rPr>
              <a:t>Xây dựng một hệ thống hoàn thiện - s</a:t>
            </a:r>
            <a:r>
              <a:rPr lang="en-US" sz="1600">
                <a:latin typeface="SVN-Gotham Light" pitchFamily="2" charset="0"/>
              </a:rPr>
              <a:t>ử dụng công nghệ truyền thông LoRa -</a:t>
            </a:r>
            <a:r>
              <a:rPr lang="pt-BR" sz="1600">
                <a:latin typeface="SVN-Gotham Light" pitchFamily="2" charset="0"/>
              </a:rPr>
              <a:t> nhằm bảo vệ và cứu hộ ngư dân khi gặp nạn.</a:t>
            </a:r>
            <a:endParaRPr lang="en-US" sz="1600">
              <a:effectLst/>
              <a:latin typeface="SVN-Gotham Light" pitchFamily="2" charset="0"/>
            </a:endParaRPr>
          </a:p>
          <a:p>
            <a:pPr lvl="0"/>
            <a:r>
              <a:rPr lang="pt-BR" sz="1600">
                <a:latin typeface="SVN-Gotham Light" pitchFamily="2" charset="0"/>
              </a:rPr>
              <a:t>Khả năng định vị với độ chính xác cao và chính xác trên đơn vị từng người nên đảm bảo cứu hộ nhanh chóng và giảm thiểu thiệt hại.</a:t>
            </a:r>
            <a:endParaRPr lang="en-US" sz="1600">
              <a:effectLst/>
              <a:latin typeface="SVN-Gotham Light" pitchFamily="2" charset="0"/>
            </a:endParaRPr>
          </a:p>
          <a:p>
            <a:pPr lvl="0"/>
            <a:r>
              <a:rPr lang="pt-BR" sz="1600">
                <a:latin typeface="SVN-Gotham Light" pitchFamily="2" charset="0"/>
              </a:rPr>
              <a:t>Hệ thống tiết kiệm năng lượng tối đa phù hợp với môi trường và điều kiện thiếu thốn trên biển.</a:t>
            </a:r>
            <a:endParaRPr lang="en-US" sz="1600">
              <a:effectLst/>
              <a:latin typeface="SVN-Gotham Light" pitchFamily="2" charset="0"/>
            </a:endParaRPr>
          </a:p>
          <a:p>
            <a:r>
              <a:rPr lang="pt-BR" sz="1600">
                <a:latin typeface="SVN-Gotham Light" pitchFamily="2" charset="0"/>
              </a:rPr>
              <a:t>Bảo vệ an toàn cho ngư dân cũng là bảo vệ an toàn cho biên giới và lãnh thổ quốc gia.</a:t>
            </a:r>
            <a:endParaRPr lang="en-US" sz="1600">
              <a:latin typeface="SVN-Gotham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0E8A-306E-4B5D-AA35-4E829B18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>
                <a:solidFill>
                  <a:srgbClr val="EF3939"/>
                </a:solidFill>
                <a:latin typeface="SVN-Avengeance" pitchFamily="50" charset="0"/>
              </a:rPr>
              <a:t>Ph</a:t>
            </a:r>
            <a:r>
              <a:rPr lang="vi-VN" sz="8800">
                <a:solidFill>
                  <a:srgbClr val="EF3939"/>
                </a:solidFill>
                <a:latin typeface="SVN-Avengeance" pitchFamily="50" charset="0"/>
              </a:rPr>
              <a:t>ư</a:t>
            </a:r>
            <a:r>
              <a:rPr lang="en-US" sz="8800">
                <a:solidFill>
                  <a:srgbClr val="EF3939"/>
                </a:solidFill>
                <a:latin typeface="SVN-Avengeance" pitchFamily="50" charset="0"/>
              </a:rPr>
              <a:t>ơng pháp thực hiện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DF158-B988-4985-8280-F85DEAA9A183}"/>
              </a:ext>
            </a:extLst>
          </p:cNvPr>
          <p:cNvGrpSpPr/>
          <p:nvPr/>
        </p:nvGrpSpPr>
        <p:grpSpPr>
          <a:xfrm rot="5400000">
            <a:off x="769039" y="62811"/>
            <a:ext cx="1351387" cy="1225765"/>
            <a:chOff x="0" y="2808590"/>
            <a:chExt cx="1351387" cy="1225765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08F8380-4A03-47B3-9FCE-C85A83D6A7CE}"/>
                </a:ext>
              </a:extLst>
            </p:cNvPr>
            <p:cNvSpPr/>
            <p:nvPr/>
          </p:nvSpPr>
          <p:spPr>
            <a:xfrm rot="5400000">
              <a:off x="-73152" y="2964273"/>
              <a:ext cx="1060704" cy="914400"/>
            </a:xfrm>
            <a:prstGeom prst="triangl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F85BC20-6C09-4F8A-A6D4-9A2B2D99D8AB}"/>
                </a:ext>
              </a:extLst>
            </p:cNvPr>
            <p:cNvSpPr/>
            <p:nvPr/>
          </p:nvSpPr>
          <p:spPr>
            <a:xfrm rot="5400000">
              <a:off x="210157" y="2893126"/>
              <a:ext cx="1225765" cy="1056694"/>
            </a:xfrm>
            <a:prstGeom prst="triangle">
              <a:avLst/>
            </a:prstGeom>
            <a:solidFill>
              <a:srgbClr val="EF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341D2-1A4C-417F-A54E-1B399E4B6A63}"/>
              </a:ext>
            </a:extLst>
          </p:cNvPr>
          <p:cNvCxnSpPr>
            <a:cxnSpLocks/>
          </p:cNvCxnSpPr>
          <p:nvPr/>
        </p:nvCxnSpPr>
        <p:spPr>
          <a:xfrm>
            <a:off x="1435510" y="1504335"/>
            <a:ext cx="0" cy="1307691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6DFDC2-E6FF-4548-9333-5F8BA537CE2F}"/>
              </a:ext>
            </a:extLst>
          </p:cNvPr>
          <p:cNvCxnSpPr>
            <a:cxnSpLocks/>
          </p:cNvCxnSpPr>
          <p:nvPr/>
        </p:nvCxnSpPr>
        <p:spPr>
          <a:xfrm>
            <a:off x="1444732" y="4562475"/>
            <a:ext cx="9512709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593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B300-200B-4BDD-AA48-26F66B48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EF3939"/>
                </a:solidFill>
                <a:latin typeface="SVN-Avengeance" pitchFamily="50" charset="0"/>
              </a:rPr>
              <a:t>Ph</a:t>
            </a:r>
            <a:r>
              <a:rPr lang="vi-VN" sz="7200">
                <a:solidFill>
                  <a:srgbClr val="EF3939"/>
                </a:solidFill>
                <a:latin typeface="SVN-Avengeance" pitchFamily="50" charset="0"/>
              </a:rPr>
              <a:t>ư</a:t>
            </a:r>
            <a:r>
              <a:rPr lang="en-US" sz="7200">
                <a:solidFill>
                  <a:srgbClr val="EF3939"/>
                </a:solidFill>
                <a:latin typeface="SVN-Avengeance" pitchFamily="50" charset="0"/>
              </a:rPr>
              <a:t>ơng pháp thực hiện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11750D-E155-4C1A-B389-0B316897A49E}"/>
              </a:ext>
            </a:extLst>
          </p:cNvPr>
          <p:cNvCxnSpPr/>
          <p:nvPr/>
        </p:nvCxnSpPr>
        <p:spPr>
          <a:xfrm>
            <a:off x="3822111" y="5629600"/>
            <a:ext cx="4645152" cy="0"/>
          </a:xfrm>
          <a:prstGeom prst="line">
            <a:avLst/>
          </a:prstGeom>
          <a:ln w="19050">
            <a:solidFill>
              <a:srgbClr val="EF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71F294-29CC-4978-A7F4-A04BEAE5B70C}"/>
              </a:ext>
            </a:extLst>
          </p:cNvPr>
          <p:cNvSpPr txBox="1"/>
          <p:nvPr/>
        </p:nvSpPr>
        <p:spPr>
          <a:xfrm>
            <a:off x="53612" y="6448859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VN-Gotham Bold" pitchFamily="2" charset="0"/>
              </a:rPr>
              <a:t>Độ sai lệch vị trí &lt; 10m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FDBA5-6BE6-46C8-9177-55822168A52F}"/>
              </a:ext>
            </a:extLst>
          </p:cNvPr>
          <p:cNvSpPr txBox="1"/>
          <p:nvPr/>
        </p:nvSpPr>
        <p:spPr>
          <a:xfrm>
            <a:off x="7901516" y="6448859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VN-Gotham Bold" pitchFamily="2" charset="0"/>
              </a:rPr>
              <a:t>Khoảng cách giao tiếp LOS &gt;= 7km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BCA46-26A4-4AF4-9621-8FF45D96F61A}"/>
              </a:ext>
            </a:extLst>
          </p:cNvPr>
          <p:cNvSpPr txBox="1"/>
          <p:nvPr/>
        </p:nvSpPr>
        <p:spPr>
          <a:xfrm>
            <a:off x="3632386" y="6448859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VN-Gotham Bold" pitchFamily="2" charset="0"/>
              </a:rPr>
              <a:t>Thời gian sử dụng &gt;= 7 ngày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6C3BF2-01E3-484C-9F52-DEAC7B5563C9}"/>
              </a:ext>
            </a:extLst>
          </p:cNvPr>
          <p:cNvGrpSpPr/>
          <p:nvPr/>
        </p:nvGrpSpPr>
        <p:grpSpPr>
          <a:xfrm>
            <a:off x="982083" y="5690800"/>
            <a:ext cx="794820" cy="794820"/>
            <a:chOff x="4822759" y="4270956"/>
            <a:chExt cx="1261164" cy="1261164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882A380B-CB35-4FE9-942F-5C696C41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822759" y="4270956"/>
              <a:ext cx="1261164" cy="1261164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7D3619-DFEA-4D57-A1E7-F8D9797665D5}"/>
                </a:ext>
              </a:extLst>
            </p:cNvPr>
            <p:cNvSpPr/>
            <p:nvPr/>
          </p:nvSpPr>
          <p:spPr>
            <a:xfrm>
              <a:off x="5265888" y="4579619"/>
              <a:ext cx="374904" cy="374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62E022-D20E-48AF-B28E-B2513D72216C}"/>
              </a:ext>
            </a:extLst>
          </p:cNvPr>
          <p:cNvGrpSpPr/>
          <p:nvPr/>
        </p:nvGrpSpPr>
        <p:grpSpPr>
          <a:xfrm>
            <a:off x="7672443" y="5750922"/>
            <a:ext cx="794820" cy="794820"/>
            <a:chOff x="4822759" y="4270956"/>
            <a:chExt cx="1261164" cy="1261164"/>
          </a:xfrm>
        </p:grpSpPr>
        <p:pic>
          <p:nvPicPr>
            <p:cNvPr id="23" name="Graphic 22" descr="Water">
              <a:extLst>
                <a:ext uri="{FF2B5EF4-FFF2-40B4-BE49-F238E27FC236}">
                  <a16:creationId xmlns:a16="http://schemas.microsoft.com/office/drawing/2014/main" id="{93DCC29B-E7CB-4074-979A-EB2E5BFFE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822759" y="4270956"/>
              <a:ext cx="1261164" cy="1261164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230B01-4D7D-4C9A-8FEA-90606A94C5FD}"/>
                </a:ext>
              </a:extLst>
            </p:cNvPr>
            <p:cNvSpPr/>
            <p:nvPr/>
          </p:nvSpPr>
          <p:spPr>
            <a:xfrm>
              <a:off x="5265888" y="4579619"/>
              <a:ext cx="374904" cy="374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9DB80B-DF11-49BD-9E96-1C96584E296F}"/>
              </a:ext>
            </a:extLst>
          </p:cNvPr>
          <p:cNvGrpSpPr/>
          <p:nvPr/>
        </p:nvGrpSpPr>
        <p:grpSpPr>
          <a:xfrm>
            <a:off x="11392253" y="5666177"/>
            <a:ext cx="794820" cy="794820"/>
            <a:chOff x="4822759" y="4270956"/>
            <a:chExt cx="1261164" cy="1261164"/>
          </a:xfrm>
        </p:grpSpPr>
        <p:pic>
          <p:nvPicPr>
            <p:cNvPr id="26" name="Graphic 25" descr="Water">
              <a:extLst>
                <a:ext uri="{FF2B5EF4-FFF2-40B4-BE49-F238E27FC236}">
                  <a16:creationId xmlns:a16="http://schemas.microsoft.com/office/drawing/2014/main" id="{D89BD18D-C204-4673-9CDF-D956718AF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822759" y="4270956"/>
              <a:ext cx="1261164" cy="1261164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EDF155-CF36-4826-BCB4-2E22D6975687}"/>
                </a:ext>
              </a:extLst>
            </p:cNvPr>
            <p:cNvSpPr/>
            <p:nvPr/>
          </p:nvSpPr>
          <p:spPr>
            <a:xfrm>
              <a:off x="5265888" y="4579619"/>
              <a:ext cx="374904" cy="374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9B142-84AB-4C12-8063-2BCD1367BE4A}"/>
              </a:ext>
            </a:extLst>
          </p:cNvPr>
          <p:cNvCxnSpPr/>
          <p:nvPr/>
        </p:nvCxnSpPr>
        <p:spPr>
          <a:xfrm>
            <a:off x="8558784" y="6194512"/>
            <a:ext cx="2833469" cy="0"/>
          </a:xfrm>
          <a:prstGeom prst="line">
            <a:avLst/>
          </a:prstGeom>
          <a:ln w="19050">
            <a:solidFill>
              <a:srgbClr val="EF39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topwatch">
            <a:extLst>
              <a:ext uri="{FF2B5EF4-FFF2-40B4-BE49-F238E27FC236}">
                <a16:creationId xmlns:a16="http://schemas.microsoft.com/office/drawing/2014/main" id="{C72EAE10-A18F-4651-A5FE-ACA824D05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4084" y="5763059"/>
            <a:ext cx="685800" cy="685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CF4BB61-87A2-4F45-A512-2A4390AF3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662" y="2780518"/>
            <a:ext cx="639717" cy="638063"/>
          </a:xfrm>
          <a:prstGeom prst="rect">
            <a:avLst/>
          </a:prstGeom>
        </p:spPr>
      </p:pic>
      <p:pic>
        <p:nvPicPr>
          <p:cNvPr id="65" name="Graphic 64" descr="User">
            <a:extLst>
              <a:ext uri="{FF2B5EF4-FFF2-40B4-BE49-F238E27FC236}">
                <a16:creationId xmlns:a16="http://schemas.microsoft.com/office/drawing/2014/main" id="{A6B06759-05B1-4E04-8325-DDDF1CC98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5008" y="1733911"/>
            <a:ext cx="606777" cy="606776"/>
          </a:xfrm>
          <a:prstGeom prst="rect">
            <a:avLst/>
          </a:prstGeom>
        </p:spPr>
      </p:pic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3A9D3E47-0BD4-43BD-B979-83D2F5D66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0449" y="2217309"/>
            <a:ext cx="606777" cy="606776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1EB7CA-4956-4742-A6B8-543EDFB25A61}"/>
              </a:ext>
            </a:extLst>
          </p:cNvPr>
          <p:cNvCxnSpPr/>
          <p:nvPr/>
        </p:nvCxnSpPr>
        <p:spPr>
          <a:xfrm>
            <a:off x="3878756" y="2340687"/>
            <a:ext cx="1444128" cy="800945"/>
          </a:xfrm>
          <a:prstGeom prst="line">
            <a:avLst/>
          </a:prstGeom>
          <a:ln w="19050">
            <a:solidFill>
              <a:srgbClr val="EF39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6107B1-F878-46F8-A0FF-64A20C717443}"/>
              </a:ext>
            </a:extLst>
          </p:cNvPr>
          <p:cNvCxnSpPr>
            <a:cxnSpLocks/>
          </p:cNvCxnSpPr>
          <p:nvPr/>
        </p:nvCxnSpPr>
        <p:spPr>
          <a:xfrm>
            <a:off x="2794517" y="2794002"/>
            <a:ext cx="2473758" cy="535730"/>
          </a:xfrm>
          <a:prstGeom prst="line">
            <a:avLst/>
          </a:prstGeom>
          <a:ln w="19050">
            <a:solidFill>
              <a:srgbClr val="EF39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9035F5-64F7-43EF-9B23-BE94B2D88367}"/>
              </a:ext>
            </a:extLst>
          </p:cNvPr>
          <p:cNvCxnSpPr>
            <a:cxnSpLocks/>
          </p:cNvCxnSpPr>
          <p:nvPr/>
        </p:nvCxnSpPr>
        <p:spPr>
          <a:xfrm flipV="1">
            <a:off x="3878756" y="3673573"/>
            <a:ext cx="1444128" cy="800945"/>
          </a:xfrm>
          <a:prstGeom prst="line">
            <a:avLst/>
          </a:prstGeom>
          <a:ln w="19050">
            <a:solidFill>
              <a:srgbClr val="EF39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64F3790-AF83-4680-AC19-39E3AE2542B5}"/>
              </a:ext>
            </a:extLst>
          </p:cNvPr>
          <p:cNvCxnSpPr>
            <a:cxnSpLocks/>
          </p:cNvCxnSpPr>
          <p:nvPr/>
        </p:nvCxnSpPr>
        <p:spPr>
          <a:xfrm flipV="1">
            <a:off x="2794516" y="3517834"/>
            <a:ext cx="2473758" cy="535730"/>
          </a:xfrm>
          <a:prstGeom prst="line">
            <a:avLst/>
          </a:prstGeom>
          <a:ln w="19050">
            <a:solidFill>
              <a:srgbClr val="EF39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31C8622-3BC6-4A2C-9E4F-9DF38E425068}"/>
              </a:ext>
            </a:extLst>
          </p:cNvPr>
          <p:cNvGrpSpPr/>
          <p:nvPr/>
        </p:nvGrpSpPr>
        <p:grpSpPr>
          <a:xfrm>
            <a:off x="8361570" y="3063890"/>
            <a:ext cx="1504806" cy="956685"/>
            <a:chOff x="8842248" y="2532887"/>
            <a:chExt cx="3035808" cy="1844041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7F4B04FB-6217-4C50-8903-4D32BA2441E2}"/>
                </a:ext>
              </a:extLst>
            </p:cNvPr>
            <p:cNvSpPr/>
            <p:nvPr/>
          </p:nvSpPr>
          <p:spPr>
            <a:xfrm>
              <a:off x="8842248" y="2532887"/>
              <a:ext cx="3035808" cy="1631043"/>
            </a:xfrm>
            <a:prstGeom prst="clou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B59E250-B7F9-4CB1-8B2D-7ACF6CA9B564}"/>
                </a:ext>
              </a:extLst>
            </p:cNvPr>
            <p:cNvSpPr/>
            <p:nvPr/>
          </p:nvSpPr>
          <p:spPr>
            <a:xfrm>
              <a:off x="8842248" y="3590544"/>
              <a:ext cx="3035808" cy="78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143C64-3879-4BE3-AEEC-4685568ABEFC}"/>
              </a:ext>
            </a:extLst>
          </p:cNvPr>
          <p:cNvCxnSpPr/>
          <p:nvPr/>
        </p:nvCxnSpPr>
        <p:spPr>
          <a:xfrm>
            <a:off x="6129897" y="3325815"/>
            <a:ext cx="2099447" cy="0"/>
          </a:xfrm>
          <a:prstGeom prst="line">
            <a:avLst/>
          </a:prstGeom>
          <a:ln w="19050">
            <a:solidFill>
              <a:srgbClr val="EF39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2818AC-AB07-4E41-9CA7-B7B02B458F72}"/>
              </a:ext>
            </a:extLst>
          </p:cNvPr>
          <p:cNvGrpSpPr/>
          <p:nvPr/>
        </p:nvGrpSpPr>
        <p:grpSpPr>
          <a:xfrm>
            <a:off x="3377181" y="1545810"/>
            <a:ext cx="238612" cy="238612"/>
            <a:chOff x="4822759" y="4270956"/>
            <a:chExt cx="1261164" cy="1261164"/>
          </a:xfrm>
        </p:grpSpPr>
        <p:pic>
          <p:nvPicPr>
            <p:cNvPr id="93" name="Graphic 92" descr="Water">
              <a:extLst>
                <a:ext uri="{FF2B5EF4-FFF2-40B4-BE49-F238E27FC236}">
                  <a16:creationId xmlns:a16="http://schemas.microsoft.com/office/drawing/2014/main" id="{01F380B6-A40F-4323-BB78-9FF81A88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822759" y="4270956"/>
              <a:ext cx="1261164" cy="1261164"/>
            </a:xfrm>
            <a:prstGeom prst="rect">
              <a:avLst/>
            </a:prstGeom>
          </p:spPr>
        </p:pic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089984-C0D7-49DE-8C3F-556ED554CAF0}"/>
                </a:ext>
              </a:extLst>
            </p:cNvPr>
            <p:cNvSpPr/>
            <p:nvPr/>
          </p:nvSpPr>
          <p:spPr>
            <a:xfrm>
              <a:off x="5265888" y="4579619"/>
              <a:ext cx="374904" cy="374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1D4A42-3033-4326-A288-1A3CED54B3AD}"/>
              </a:ext>
            </a:extLst>
          </p:cNvPr>
          <p:cNvGrpSpPr/>
          <p:nvPr/>
        </p:nvGrpSpPr>
        <p:grpSpPr>
          <a:xfrm>
            <a:off x="2244530" y="2037299"/>
            <a:ext cx="238612" cy="238612"/>
            <a:chOff x="4822759" y="4270956"/>
            <a:chExt cx="1261164" cy="1261164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53488429-D916-4D31-BFB5-B85EC2E03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822759" y="4270956"/>
              <a:ext cx="1261164" cy="1261164"/>
            </a:xfrm>
            <a:prstGeom prst="rect">
              <a:avLst/>
            </a:prstGeom>
          </p:spPr>
        </p:pic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1882927-BFF8-488A-9356-E7D1478BD0A5}"/>
                </a:ext>
              </a:extLst>
            </p:cNvPr>
            <p:cNvSpPr/>
            <p:nvPr/>
          </p:nvSpPr>
          <p:spPr>
            <a:xfrm>
              <a:off x="5265888" y="4579619"/>
              <a:ext cx="374904" cy="374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89DF1D2-7426-4889-9D7F-F836F6D5133D}"/>
              </a:ext>
            </a:extLst>
          </p:cNvPr>
          <p:cNvGrpSpPr/>
          <p:nvPr/>
        </p:nvGrpSpPr>
        <p:grpSpPr>
          <a:xfrm>
            <a:off x="2240107" y="3604701"/>
            <a:ext cx="238612" cy="238612"/>
            <a:chOff x="4822759" y="4270956"/>
            <a:chExt cx="1261164" cy="1261164"/>
          </a:xfrm>
        </p:grpSpPr>
        <p:pic>
          <p:nvPicPr>
            <p:cNvPr id="89" name="Graphic 88" descr="Water">
              <a:extLst>
                <a:ext uri="{FF2B5EF4-FFF2-40B4-BE49-F238E27FC236}">
                  <a16:creationId xmlns:a16="http://schemas.microsoft.com/office/drawing/2014/main" id="{9609730D-2493-467A-B5C0-FD550499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822759" y="4270956"/>
              <a:ext cx="1261164" cy="1261164"/>
            </a:xfrm>
            <a:prstGeom prst="rect">
              <a:avLst/>
            </a:prstGeom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89C5AA-2522-4726-9208-E481E94FCC39}"/>
                </a:ext>
              </a:extLst>
            </p:cNvPr>
            <p:cNvSpPr/>
            <p:nvPr/>
          </p:nvSpPr>
          <p:spPr>
            <a:xfrm>
              <a:off x="5265888" y="4579619"/>
              <a:ext cx="374904" cy="374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55B80F-5493-4FAC-B9A6-DD3214CD9699}"/>
              </a:ext>
            </a:extLst>
          </p:cNvPr>
          <p:cNvGrpSpPr/>
          <p:nvPr/>
        </p:nvGrpSpPr>
        <p:grpSpPr>
          <a:xfrm>
            <a:off x="3377180" y="4116291"/>
            <a:ext cx="238612" cy="238612"/>
            <a:chOff x="4822759" y="4270956"/>
            <a:chExt cx="1261164" cy="1261164"/>
          </a:xfrm>
        </p:grpSpPr>
        <p:pic>
          <p:nvPicPr>
            <p:cNvPr id="87" name="Graphic 86" descr="Water">
              <a:extLst>
                <a:ext uri="{FF2B5EF4-FFF2-40B4-BE49-F238E27FC236}">
                  <a16:creationId xmlns:a16="http://schemas.microsoft.com/office/drawing/2014/main" id="{55A0C765-6FD5-4926-A3E0-33B78C48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822759" y="4270956"/>
              <a:ext cx="1261164" cy="1261164"/>
            </a:xfrm>
            <a:prstGeom prst="rect">
              <a:avLst/>
            </a:prstGeom>
          </p:spPr>
        </p:pic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A5C7EC-94D5-488C-BB61-1A5915E42E7E}"/>
                </a:ext>
              </a:extLst>
            </p:cNvPr>
            <p:cNvSpPr/>
            <p:nvPr/>
          </p:nvSpPr>
          <p:spPr>
            <a:xfrm>
              <a:off x="5265888" y="4579619"/>
              <a:ext cx="374904" cy="374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Diagonal Corners Rounded 76">
            <a:extLst>
              <a:ext uri="{FF2B5EF4-FFF2-40B4-BE49-F238E27FC236}">
                <a16:creationId xmlns:a16="http://schemas.microsoft.com/office/drawing/2014/main" id="{32169B76-75D9-4A0D-B3E0-4B7A01E4996B}"/>
              </a:ext>
            </a:extLst>
          </p:cNvPr>
          <p:cNvSpPr/>
          <p:nvPr/>
        </p:nvSpPr>
        <p:spPr>
          <a:xfrm>
            <a:off x="5419918" y="3495801"/>
            <a:ext cx="1222885" cy="509477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Raspberri Pi 3</a:t>
            </a:r>
          </a:p>
        </p:txBody>
      </p:sp>
      <p:pic>
        <p:nvPicPr>
          <p:cNvPr id="78" name="Picture 6" descr="Image result for LoRa icon">
            <a:extLst>
              <a:ext uri="{FF2B5EF4-FFF2-40B4-BE49-F238E27FC236}">
                <a16:creationId xmlns:a16="http://schemas.microsoft.com/office/drawing/2014/main" id="{1B0931BE-E910-4791-8010-CCDDD0AB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09" y="2370784"/>
            <a:ext cx="509696" cy="3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Image result for LoRa icon">
            <a:extLst>
              <a:ext uri="{FF2B5EF4-FFF2-40B4-BE49-F238E27FC236}">
                <a16:creationId xmlns:a16="http://schemas.microsoft.com/office/drawing/2014/main" id="{6BFCC8F5-E582-4A2D-8787-55E074D7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04" y="3020155"/>
            <a:ext cx="509696" cy="3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Image result for LoRa icon">
            <a:extLst>
              <a:ext uri="{FF2B5EF4-FFF2-40B4-BE49-F238E27FC236}">
                <a16:creationId xmlns:a16="http://schemas.microsoft.com/office/drawing/2014/main" id="{045BBC45-66AE-4626-BBDA-DEA43B75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17" y="3530069"/>
            <a:ext cx="509696" cy="3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Image result for LoRa icon">
            <a:extLst>
              <a:ext uri="{FF2B5EF4-FFF2-40B4-BE49-F238E27FC236}">
                <a16:creationId xmlns:a16="http://schemas.microsoft.com/office/drawing/2014/main" id="{BCF85DB3-ACF0-48B1-A547-FF28D63B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77" y="4092249"/>
            <a:ext cx="509696" cy="3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B638AE3-70FE-4C88-BB41-9F85A23D9526}"/>
              </a:ext>
            </a:extLst>
          </p:cNvPr>
          <p:cNvSpPr/>
          <p:nvPr/>
        </p:nvSpPr>
        <p:spPr>
          <a:xfrm>
            <a:off x="6667907" y="2794002"/>
            <a:ext cx="964268" cy="475309"/>
          </a:xfrm>
          <a:prstGeom prst="roundRect">
            <a:avLst/>
          </a:prstGeom>
          <a:noFill/>
          <a:ln w="19050">
            <a:solidFill>
              <a:srgbClr val="EF3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EF3939"/>
                </a:solidFill>
                <a:latin typeface="SVN-Nexa Light" panose="02000500000000000000" pitchFamily="50" charset="0"/>
              </a:rPr>
              <a:t>3G/GSM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B8F8E0-55CC-4B70-9942-31CE3EA98787}"/>
              </a:ext>
            </a:extLst>
          </p:cNvPr>
          <p:cNvCxnSpPr/>
          <p:nvPr/>
        </p:nvCxnSpPr>
        <p:spPr>
          <a:xfrm>
            <a:off x="9113973" y="3816587"/>
            <a:ext cx="0" cy="896596"/>
          </a:xfrm>
          <a:prstGeom prst="line">
            <a:avLst/>
          </a:prstGeom>
          <a:ln w="19050">
            <a:solidFill>
              <a:srgbClr val="EF39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E3E0D97-E5B1-4E95-BFE4-95EC5EF3E5D3}"/>
              </a:ext>
            </a:extLst>
          </p:cNvPr>
          <p:cNvSpPr/>
          <p:nvPr/>
        </p:nvSpPr>
        <p:spPr>
          <a:xfrm>
            <a:off x="8561806" y="4822403"/>
            <a:ext cx="1104333" cy="673522"/>
          </a:xfrm>
          <a:prstGeom prst="ellipse">
            <a:avLst/>
          </a:prstGeom>
          <a:noFill/>
          <a:ln w="19050">
            <a:solidFill>
              <a:srgbClr val="EF3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EF3939"/>
                </a:solidFill>
                <a:latin typeface="SVN-Nexa Light" panose="02000500000000000000" pitchFamily="50" charset="0"/>
              </a:rPr>
              <a:t>Các thiết bị khác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F5E523A-2B4F-4635-83BB-3501DB613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0668" y="3887204"/>
            <a:ext cx="492366" cy="29180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9FA3310-D4E3-4687-BAEF-DF327E439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4347" y="4406561"/>
            <a:ext cx="492366" cy="291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FF0DE-C493-40B5-AF24-9012D2A85EFF}"/>
              </a:ext>
            </a:extLst>
          </p:cNvPr>
          <p:cNvSpPr txBox="1"/>
          <p:nvPr/>
        </p:nvSpPr>
        <p:spPr>
          <a:xfrm>
            <a:off x="3539359" y="1543753"/>
            <a:ext cx="168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VN-Nexa Light" panose="02000500000000000000" pitchFamily="50" charset="0"/>
              </a:rPr>
              <a:t>iM88x + Quectel L70</a:t>
            </a:r>
          </a:p>
        </p:txBody>
      </p:sp>
    </p:spTree>
    <p:extLst>
      <p:ext uri="{BB962C8B-B14F-4D97-AF65-F5344CB8AC3E}">
        <p14:creationId xmlns:p14="http://schemas.microsoft.com/office/powerpoint/2010/main" val="305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180DC14-E500-4931-BB71-1F8E01E51300}"/>
              </a:ext>
            </a:extLst>
          </p:cNvPr>
          <p:cNvGrpSpPr/>
          <p:nvPr/>
        </p:nvGrpSpPr>
        <p:grpSpPr>
          <a:xfrm>
            <a:off x="213360" y="777240"/>
            <a:ext cx="11763375" cy="5952744"/>
            <a:chOff x="213360" y="777240"/>
            <a:chExt cx="11763375" cy="595274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F62F95C-B2E6-41F6-BAB9-7E49B4FF8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0848" y="3100201"/>
              <a:ext cx="885825" cy="883535"/>
            </a:xfrm>
            <a:prstGeom prst="rect">
              <a:avLst/>
            </a:prstGeom>
          </p:spPr>
        </p:pic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B98C9E17-1B04-486E-8C52-BEE2863B7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08048" y="1060704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87C71C66-2AB9-4D6C-A972-BC203809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" y="1789176"/>
              <a:ext cx="914400" cy="9144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C9C492-536A-4B12-87EA-E3375AD668E0}"/>
                </a:ext>
              </a:extLst>
            </p:cNvPr>
            <p:cNvCxnSpPr/>
            <p:nvPr/>
          </p:nvCxnSpPr>
          <p:spPr>
            <a:xfrm>
              <a:off x="2953512" y="1975104"/>
              <a:ext cx="2176272" cy="1207008"/>
            </a:xfrm>
            <a:prstGeom prst="line">
              <a:avLst/>
            </a:prstGeom>
            <a:ln w="19050">
              <a:solidFill>
                <a:srgbClr val="EF393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8E7129-45E3-4310-BF4F-05453BA6E560}"/>
                </a:ext>
              </a:extLst>
            </p:cNvPr>
            <p:cNvCxnSpPr>
              <a:cxnSpLocks/>
            </p:cNvCxnSpPr>
            <p:nvPr/>
          </p:nvCxnSpPr>
          <p:spPr>
            <a:xfrm>
              <a:off x="1319585" y="2658241"/>
              <a:ext cx="3727903" cy="807335"/>
            </a:xfrm>
            <a:prstGeom prst="line">
              <a:avLst/>
            </a:prstGeom>
            <a:ln w="19050">
              <a:solidFill>
                <a:srgbClr val="EF393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2DD004-4138-4776-A91E-40F22D962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512" y="3983736"/>
              <a:ext cx="2176272" cy="1207008"/>
            </a:xfrm>
            <a:prstGeom prst="line">
              <a:avLst/>
            </a:prstGeom>
            <a:ln w="19050">
              <a:solidFill>
                <a:srgbClr val="EF393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ADB81C-3CEB-4946-B5D8-3FA7B7F3F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584" y="3749040"/>
              <a:ext cx="3727903" cy="807335"/>
            </a:xfrm>
            <a:prstGeom prst="line">
              <a:avLst/>
            </a:prstGeom>
            <a:ln w="19050">
              <a:solidFill>
                <a:srgbClr val="EF393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C68B7B-F54A-409C-9CA5-DDDACB9565AD}"/>
                </a:ext>
              </a:extLst>
            </p:cNvPr>
            <p:cNvGrpSpPr/>
            <p:nvPr/>
          </p:nvGrpSpPr>
          <p:grpSpPr>
            <a:xfrm>
              <a:off x="9709023" y="3064956"/>
              <a:ext cx="2267712" cy="1441705"/>
              <a:chOff x="8842248" y="2532887"/>
              <a:chExt cx="3035808" cy="1844041"/>
            </a:xfrm>
          </p:grpSpPr>
          <p:sp>
            <p:nvSpPr>
              <p:cNvPr id="14" name="Cloud 13">
                <a:extLst>
                  <a:ext uri="{FF2B5EF4-FFF2-40B4-BE49-F238E27FC236}">
                    <a16:creationId xmlns:a16="http://schemas.microsoft.com/office/drawing/2014/main" id="{083D6AD2-3711-4327-A891-9665C4BD99F1}"/>
                  </a:ext>
                </a:extLst>
              </p:cNvPr>
              <p:cNvSpPr/>
              <p:nvPr/>
            </p:nvSpPr>
            <p:spPr>
              <a:xfrm>
                <a:off x="8842248" y="2532887"/>
                <a:ext cx="3035808" cy="1631043"/>
              </a:xfrm>
              <a:prstGeom prst="cloud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CBEC25-1384-4B0E-B6B5-25FAE13EA086}"/>
                  </a:ext>
                </a:extLst>
              </p:cNvPr>
              <p:cNvSpPr/>
              <p:nvPr/>
            </p:nvSpPr>
            <p:spPr>
              <a:xfrm>
                <a:off x="8842248" y="3590544"/>
                <a:ext cx="3035808" cy="786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0CF71E-C3EE-4779-8007-018DBCD2BA3D}"/>
                </a:ext>
              </a:extLst>
            </p:cNvPr>
            <p:cNvCxnSpPr/>
            <p:nvPr/>
          </p:nvCxnSpPr>
          <p:spPr>
            <a:xfrm>
              <a:off x="6345936" y="3459672"/>
              <a:ext cx="3163824" cy="0"/>
            </a:xfrm>
            <a:prstGeom prst="line">
              <a:avLst/>
            </a:prstGeom>
            <a:ln w="19050">
              <a:solidFill>
                <a:srgbClr val="EF393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0D98F30-40A2-440C-B232-B8CE9A29F176}"/>
                </a:ext>
              </a:extLst>
            </p:cNvPr>
            <p:cNvGrpSpPr/>
            <p:nvPr/>
          </p:nvGrpSpPr>
          <p:grpSpPr>
            <a:xfrm>
              <a:off x="2197648" y="777240"/>
              <a:ext cx="359583" cy="359583"/>
              <a:chOff x="4822759" y="4270956"/>
              <a:chExt cx="1261164" cy="1261164"/>
            </a:xfrm>
          </p:grpSpPr>
          <p:pic>
            <p:nvPicPr>
              <p:cNvPr id="20" name="Graphic 19" descr="Water">
                <a:extLst>
                  <a:ext uri="{FF2B5EF4-FFF2-40B4-BE49-F238E27FC236}">
                    <a16:creationId xmlns:a16="http://schemas.microsoft.com/office/drawing/2014/main" id="{FD02D41E-5899-48B2-A3B8-0B330E4D5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4822759" y="4270956"/>
                <a:ext cx="1261164" cy="1261164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C6C9A7-4F03-4D2B-A316-48E0294360C1}"/>
                  </a:ext>
                </a:extLst>
              </p:cNvPr>
              <p:cNvSpPr/>
              <p:nvPr/>
            </p:nvSpPr>
            <p:spPr>
              <a:xfrm>
                <a:off x="5265888" y="4579619"/>
                <a:ext cx="374904" cy="374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EB559E-07C9-45DF-94AD-BE2E5CF729DA}"/>
                </a:ext>
              </a:extLst>
            </p:cNvPr>
            <p:cNvGrpSpPr/>
            <p:nvPr/>
          </p:nvGrpSpPr>
          <p:grpSpPr>
            <a:xfrm>
              <a:off x="490767" y="1517904"/>
              <a:ext cx="359583" cy="359583"/>
              <a:chOff x="4822759" y="4270956"/>
              <a:chExt cx="1261164" cy="1261164"/>
            </a:xfrm>
          </p:grpSpPr>
          <p:pic>
            <p:nvPicPr>
              <p:cNvPr id="23" name="Graphic 22" descr="Water">
                <a:extLst>
                  <a:ext uri="{FF2B5EF4-FFF2-40B4-BE49-F238E27FC236}">
                    <a16:creationId xmlns:a16="http://schemas.microsoft.com/office/drawing/2014/main" id="{0CF4649B-4FAB-4098-961F-665DCC444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4822759" y="4270956"/>
                <a:ext cx="1261164" cy="1261164"/>
              </a:xfrm>
              <a:prstGeom prst="rect">
                <a:avLst/>
              </a:prstGeom>
            </p:spPr>
          </p:pic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CEEDC1-317E-477D-B911-A666E6301E35}"/>
                  </a:ext>
                </a:extLst>
              </p:cNvPr>
              <p:cNvSpPr/>
              <p:nvPr/>
            </p:nvSpPr>
            <p:spPr>
              <a:xfrm>
                <a:off x="5265888" y="4579619"/>
                <a:ext cx="374904" cy="374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6DB260-C3F3-49B7-B889-4EEBA88D3F45}"/>
                </a:ext>
              </a:extLst>
            </p:cNvPr>
            <p:cNvGrpSpPr/>
            <p:nvPr/>
          </p:nvGrpSpPr>
          <p:grpSpPr>
            <a:xfrm>
              <a:off x="484101" y="3879947"/>
              <a:ext cx="359583" cy="359583"/>
              <a:chOff x="4822759" y="4270956"/>
              <a:chExt cx="1261164" cy="1261164"/>
            </a:xfrm>
          </p:grpSpPr>
          <p:pic>
            <p:nvPicPr>
              <p:cNvPr id="26" name="Graphic 25" descr="Water">
                <a:extLst>
                  <a:ext uri="{FF2B5EF4-FFF2-40B4-BE49-F238E27FC236}">
                    <a16:creationId xmlns:a16="http://schemas.microsoft.com/office/drawing/2014/main" id="{328F1257-752E-4050-AF7F-A415596BC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4822759" y="4270956"/>
                <a:ext cx="1261164" cy="1261164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E75667E-5025-4481-987D-72F5A56B2E77}"/>
                  </a:ext>
                </a:extLst>
              </p:cNvPr>
              <p:cNvSpPr/>
              <p:nvPr/>
            </p:nvSpPr>
            <p:spPr>
              <a:xfrm>
                <a:off x="5265888" y="4579619"/>
                <a:ext cx="374904" cy="374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5FC3C8-D72D-421D-996F-53D88BE7BCFA}"/>
                </a:ext>
              </a:extLst>
            </p:cNvPr>
            <p:cNvGrpSpPr/>
            <p:nvPr/>
          </p:nvGrpSpPr>
          <p:grpSpPr>
            <a:xfrm>
              <a:off x="2197647" y="4650903"/>
              <a:ext cx="359583" cy="359583"/>
              <a:chOff x="4822759" y="4270956"/>
              <a:chExt cx="1261164" cy="1261164"/>
            </a:xfrm>
          </p:grpSpPr>
          <p:pic>
            <p:nvPicPr>
              <p:cNvPr id="29" name="Graphic 28" descr="Water">
                <a:extLst>
                  <a:ext uri="{FF2B5EF4-FFF2-40B4-BE49-F238E27FC236}">
                    <a16:creationId xmlns:a16="http://schemas.microsoft.com/office/drawing/2014/main" id="{8B02B7C8-4201-425D-8F1E-760754C55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4822759" y="4270956"/>
                <a:ext cx="1261164" cy="1261164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AD6B7C-22DF-4155-A530-E4D33AEF645A}"/>
                  </a:ext>
                </a:extLst>
              </p:cNvPr>
              <p:cNvSpPr/>
              <p:nvPr/>
            </p:nvSpPr>
            <p:spPr>
              <a:xfrm>
                <a:off x="5265888" y="4579619"/>
                <a:ext cx="374904" cy="374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: Diagonal Corners Rounded 30">
              <a:extLst>
                <a:ext uri="{FF2B5EF4-FFF2-40B4-BE49-F238E27FC236}">
                  <a16:creationId xmlns:a16="http://schemas.microsoft.com/office/drawing/2014/main" id="{E446C53F-1FD0-4C40-A453-094493761E87}"/>
                </a:ext>
              </a:extLst>
            </p:cNvPr>
            <p:cNvSpPr/>
            <p:nvPr/>
          </p:nvSpPr>
          <p:spPr>
            <a:xfrm>
              <a:off x="5551180" y="4078031"/>
              <a:ext cx="1225296" cy="603504"/>
            </a:xfrm>
            <a:prstGeom prst="round2Diag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Raspberri Pi 3</a:t>
              </a:r>
            </a:p>
          </p:txBody>
        </p:sp>
        <p:pic>
          <p:nvPicPr>
            <p:cNvPr id="1030" name="Picture 6" descr="Image result for LoRa icon">
              <a:extLst>
                <a:ext uri="{FF2B5EF4-FFF2-40B4-BE49-F238E27FC236}">
                  <a16:creationId xmlns:a16="http://schemas.microsoft.com/office/drawing/2014/main" id="{764894CF-11DA-4C8B-A36C-540C461C2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778" y="2020459"/>
              <a:ext cx="768102" cy="47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Image result for LoRa icon">
              <a:extLst>
                <a:ext uri="{FF2B5EF4-FFF2-40B4-BE49-F238E27FC236}">
                  <a16:creationId xmlns:a16="http://schemas.microsoft.com/office/drawing/2014/main" id="{6195CD53-C71D-4D12-A73A-59D78A336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834" y="2999048"/>
              <a:ext cx="768102" cy="47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Image result for LoRa icon">
              <a:extLst>
                <a:ext uri="{FF2B5EF4-FFF2-40B4-BE49-F238E27FC236}">
                  <a16:creationId xmlns:a16="http://schemas.microsoft.com/office/drawing/2014/main" id="{84A95897-F262-4574-8D42-3C36BD706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03" y="3767479"/>
              <a:ext cx="768102" cy="47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Image result for LoRa icon">
              <a:extLst>
                <a:ext uri="{FF2B5EF4-FFF2-40B4-BE49-F238E27FC236}">
                  <a16:creationId xmlns:a16="http://schemas.microsoft.com/office/drawing/2014/main" id="{FC35331C-A09E-40AD-89FD-4FA46CCCF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011" y="4614672"/>
              <a:ext cx="768102" cy="47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CDA19B-9E37-4D16-996D-9730F915042A}"/>
                </a:ext>
              </a:extLst>
            </p:cNvPr>
            <p:cNvSpPr/>
            <p:nvPr/>
          </p:nvSpPr>
          <p:spPr>
            <a:xfrm>
              <a:off x="7339257" y="2916752"/>
              <a:ext cx="1088029" cy="457769"/>
            </a:xfrm>
            <a:prstGeom prst="roundRect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EF3939"/>
                  </a:solidFill>
                  <a:latin typeface="SVN-Nexa Light" panose="02000500000000000000" pitchFamily="50" charset="0"/>
                </a:rPr>
                <a:t>3G/GSM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88473D-C46C-4DC7-B0F2-8B97DC9C0BD9}"/>
                </a:ext>
              </a:extLst>
            </p:cNvPr>
            <p:cNvCxnSpPr/>
            <p:nvPr/>
          </p:nvCxnSpPr>
          <p:spPr>
            <a:xfrm>
              <a:off x="10842879" y="4199256"/>
              <a:ext cx="0" cy="1351152"/>
            </a:xfrm>
            <a:prstGeom prst="line">
              <a:avLst/>
            </a:prstGeom>
            <a:ln w="19050">
              <a:solidFill>
                <a:srgbClr val="EF393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52E600-7B5A-4521-ACF9-D4C19061D0D3}"/>
                </a:ext>
              </a:extLst>
            </p:cNvPr>
            <p:cNvSpPr/>
            <p:nvPr/>
          </p:nvSpPr>
          <p:spPr>
            <a:xfrm>
              <a:off x="10010775" y="5715000"/>
              <a:ext cx="1664208" cy="1014984"/>
            </a:xfrm>
            <a:prstGeom prst="ellipse">
              <a:avLst/>
            </a:prstGeom>
            <a:noFill/>
            <a:ln w="19050">
              <a:solidFill>
                <a:srgbClr val="EF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EF3939"/>
                  </a:solidFill>
                  <a:latin typeface="SVN-Nexa Light" panose="02000500000000000000" pitchFamily="50" charset="0"/>
                </a:rPr>
                <a:t>Các thiết bị khác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B63DA31-6DEC-4804-B9CD-40EE46E6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9458" y="4305673"/>
              <a:ext cx="741985" cy="43975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DB3EB1D-6797-44A4-996A-9D07C2AD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2820" y="5088335"/>
              <a:ext cx="741985" cy="439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40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469</Words>
  <Application>Microsoft Office PowerPoint</Application>
  <PresentationFormat>Widescreen</PresentationFormat>
  <Paragraphs>42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SVN-Avengeance</vt:lpstr>
      <vt:lpstr>SVN-Gotham Bold</vt:lpstr>
      <vt:lpstr>SVN-Gotham Light</vt:lpstr>
      <vt:lpstr>SVN-Neutraface 2</vt:lpstr>
      <vt:lpstr>SVN-Nexa Light</vt:lpstr>
      <vt:lpstr>Times New Roman</vt:lpstr>
      <vt:lpstr>Office Theme</vt:lpstr>
      <vt:lpstr>Hệ thống định vị hỗ trợ cứu nạn trên biển sử dụng công nghệ truyền thông LoRa</vt:lpstr>
      <vt:lpstr>Tổng quan đề tài</vt:lpstr>
      <vt:lpstr>Tổng quan đề tài</vt:lpstr>
      <vt:lpstr>Tổng quan đề tài</vt:lpstr>
      <vt:lpstr>Mục tiêu đề tài</vt:lpstr>
      <vt:lpstr>Mục tiêu đề tài</vt:lpstr>
      <vt:lpstr>Phương pháp thực hiện</vt:lpstr>
      <vt:lpstr>Phương pháp thực hiện</vt:lpstr>
      <vt:lpstr>PowerPoint Presentation</vt:lpstr>
      <vt:lpstr>Hệ thống định vị hỗ trợ cứu nạn trên biển sử dụng công nghệ truyền thông LoRa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định vị hỗ trợ cứu nạn trên biển sử dụng công nghệ truyền thông LoRa</dc:title>
  <dc:creator>Tran Hoang Loc</dc:creator>
  <cp:lastModifiedBy>Tran Hoang Loc</cp:lastModifiedBy>
  <cp:revision>18</cp:revision>
  <dcterms:created xsi:type="dcterms:W3CDTF">2017-09-22T00:29:03Z</dcterms:created>
  <dcterms:modified xsi:type="dcterms:W3CDTF">2017-09-22T03:44:40Z</dcterms:modified>
</cp:coreProperties>
</file>