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90" r:id="rId6"/>
    <p:sldId id="292" r:id="rId7"/>
    <p:sldId id="273" r:id="rId8"/>
    <p:sldId id="276" r:id="rId9"/>
    <p:sldId id="277" r:id="rId10"/>
    <p:sldId id="274" r:id="rId11"/>
    <p:sldId id="275" r:id="rId12"/>
    <p:sldId id="279" r:id="rId13"/>
    <p:sldId id="280" r:id="rId14"/>
    <p:sldId id="281" r:id="rId15"/>
    <p:sldId id="282" r:id="rId16"/>
    <p:sldId id="293" r:id="rId17"/>
    <p:sldId id="286" r:id="rId18"/>
    <p:sldId id="288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E95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67462-36DA-44C6-BF41-2C886F5E3072}" v="34" dt="2023-08-30T06:52:22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86467" autoAdjust="0"/>
  </p:normalViewPr>
  <p:slideViewPr>
    <p:cSldViewPr snapToGrid="0">
      <p:cViewPr varScale="1">
        <p:scale>
          <a:sx n="93" d="100"/>
          <a:sy n="93" d="100"/>
        </p:scale>
        <p:origin x="44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i Quang Thang" userId="S::s367530@students.cdu.edu.au::8191a0a0-a82e-4b62-b411-284ba22604d7" providerId="AD" clId="Web-{22D67462-36DA-44C6-BF41-2C886F5E3072}"/>
    <pc:docChg chg="modSld">
      <pc:chgData name="Khai Quang Thang" userId="S::s367530@students.cdu.edu.au::8191a0a0-a82e-4b62-b411-284ba22604d7" providerId="AD" clId="Web-{22D67462-36DA-44C6-BF41-2C886F5E3072}" dt="2023-08-30T06:52:20.709" v="27"/>
      <pc:docMkLst>
        <pc:docMk/>
      </pc:docMkLst>
      <pc:sldChg chg="modSp">
        <pc:chgData name="Khai Quang Thang" userId="S::s367530@students.cdu.edu.au::8191a0a0-a82e-4b62-b411-284ba22604d7" providerId="AD" clId="Web-{22D67462-36DA-44C6-BF41-2C886F5E3072}" dt="2023-08-30T06:49:56.950" v="0" actId="20577"/>
        <pc:sldMkLst>
          <pc:docMk/>
          <pc:sldMk cId="1573140894" sldId="274"/>
        </pc:sldMkLst>
        <pc:spChg chg="mod">
          <ac:chgData name="Khai Quang Thang" userId="S::s367530@students.cdu.edu.au::8191a0a0-a82e-4b62-b411-284ba22604d7" providerId="AD" clId="Web-{22D67462-36DA-44C6-BF41-2C886F5E3072}" dt="2023-08-30T06:49:56.950" v="0" actId="20577"/>
          <ac:spMkLst>
            <pc:docMk/>
            <pc:sldMk cId="1573140894" sldId="274"/>
            <ac:spMk id="2" creationId="{0F58EAC5-D261-4D05-8ED3-A4DE32A744AC}"/>
          </ac:spMkLst>
        </pc:spChg>
      </pc:sldChg>
      <pc:sldChg chg="modSp">
        <pc:chgData name="Khai Quang Thang" userId="S::s367530@students.cdu.edu.au::8191a0a0-a82e-4b62-b411-284ba22604d7" providerId="AD" clId="Web-{22D67462-36DA-44C6-BF41-2C886F5E3072}" dt="2023-08-30T06:50:01.215" v="1" actId="20577"/>
        <pc:sldMkLst>
          <pc:docMk/>
          <pc:sldMk cId="1488036146" sldId="275"/>
        </pc:sldMkLst>
        <pc:spChg chg="mod">
          <ac:chgData name="Khai Quang Thang" userId="S::s367530@students.cdu.edu.au::8191a0a0-a82e-4b62-b411-284ba22604d7" providerId="AD" clId="Web-{22D67462-36DA-44C6-BF41-2C886F5E3072}" dt="2023-08-30T06:50:01.215" v="1" actId="20577"/>
          <ac:spMkLst>
            <pc:docMk/>
            <pc:sldMk cId="1488036146" sldId="275"/>
            <ac:spMk id="5" creationId="{33DECA56-1297-A989-0CCF-988EBEEF6E4E}"/>
          </ac:spMkLst>
        </pc:spChg>
      </pc:sldChg>
      <pc:sldChg chg="modSp">
        <pc:chgData name="Khai Quang Thang" userId="S::s367530@students.cdu.edu.au::8191a0a0-a82e-4b62-b411-284ba22604d7" providerId="AD" clId="Web-{22D67462-36DA-44C6-BF41-2C886F5E3072}" dt="2023-08-30T06:50:05.638" v="3" actId="20577"/>
        <pc:sldMkLst>
          <pc:docMk/>
          <pc:sldMk cId="3222501046" sldId="276"/>
        </pc:sldMkLst>
        <pc:spChg chg="mod">
          <ac:chgData name="Khai Quang Thang" userId="S::s367530@students.cdu.edu.au::8191a0a0-a82e-4b62-b411-284ba22604d7" providerId="AD" clId="Web-{22D67462-36DA-44C6-BF41-2C886F5E3072}" dt="2023-08-30T06:50:05.638" v="3" actId="20577"/>
          <ac:spMkLst>
            <pc:docMk/>
            <pc:sldMk cId="3222501046" sldId="276"/>
            <ac:spMk id="2" creationId="{0F58EAC5-D261-4D05-8ED3-A4DE32A744AC}"/>
          </ac:spMkLst>
        </pc:spChg>
      </pc:sldChg>
      <pc:sldChg chg="modSp">
        <pc:chgData name="Khai Quang Thang" userId="S::s367530@students.cdu.edu.au::8191a0a0-a82e-4b62-b411-284ba22604d7" providerId="AD" clId="Web-{22D67462-36DA-44C6-BF41-2C886F5E3072}" dt="2023-08-30T06:52:20.709" v="27"/>
        <pc:sldMkLst>
          <pc:docMk/>
          <pc:sldMk cId="302717294" sldId="277"/>
        </pc:sldMkLst>
        <pc:spChg chg="mod">
          <ac:chgData name="Khai Quang Thang" userId="S::s367530@students.cdu.edu.au::8191a0a0-a82e-4b62-b411-284ba22604d7" providerId="AD" clId="Web-{22D67462-36DA-44C6-BF41-2C886F5E3072}" dt="2023-08-30T06:50:03.997" v="2" actId="20577"/>
          <ac:spMkLst>
            <pc:docMk/>
            <pc:sldMk cId="302717294" sldId="277"/>
            <ac:spMk id="2" creationId="{0F58EAC5-D261-4D05-8ED3-A4DE32A744AC}"/>
          </ac:spMkLst>
        </pc:spChg>
        <pc:graphicFrameChg chg="mod modGraphic">
          <ac:chgData name="Khai Quang Thang" userId="S::s367530@students.cdu.edu.au::8191a0a0-a82e-4b62-b411-284ba22604d7" providerId="AD" clId="Web-{22D67462-36DA-44C6-BF41-2C886F5E3072}" dt="2023-08-30T06:52:20.709" v="27"/>
          <ac:graphicFrameMkLst>
            <pc:docMk/>
            <pc:sldMk cId="302717294" sldId="277"/>
            <ac:graphicFrameMk id="12" creationId="{2CFC4773-726D-27C8-DCBD-E376669F5C4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00012-0839-48C3-8B88-FABED9DCEE1B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2BC40-297D-48C7-9E06-D9E0ED17D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18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405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60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388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2BC40-297D-48C7-9E06-D9E0ED17D3E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0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4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64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33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33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650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2BC40-297D-48C7-9E06-D9E0ED17D3E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76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81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FA36-BE9E-B13E-39A4-CF0DB8A4E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2DCF7-05D5-669F-7D22-263DF7CD5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CDE27-CC65-2FED-5F9C-4954B407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35A-05DA-4535-8C72-65A8B3B63FD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CF36-1488-3B14-6215-8F2C623C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66A-3A54-0E53-E94B-0CB16E06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3DD8-BC6C-4A3D-B5FE-B0D34BCE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28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F2C5-3B63-ADC9-C58E-87A12B87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7C25B-55EA-2703-A41D-59AC7E61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D1B1-5615-83A5-5EE0-DA2125B6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35A-05DA-4535-8C72-65A8B3B63FD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552B-D0EE-AD94-FD47-6E0F12D2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109B-7D2D-F2B7-CDB9-AE8F69AF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3DD8-BC6C-4A3D-B5FE-B0D34BCE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2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C3A04-CC4D-CE66-D21D-C0BE1D177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174DA-F69A-EE80-E941-560EDCE3D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9225-F056-3A7A-9530-5B98B7EE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35A-05DA-4535-8C72-65A8B3B63FD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81CB-0441-8496-99D3-ADB11955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19FFA-B6BE-77C1-399A-8EEBF206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3DD8-BC6C-4A3D-B5FE-B0D34BCE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D114-6560-3A01-85DB-49D5C1AF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C3AD-7754-D110-8842-77B1E495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2486-A15B-8A51-5286-ADA81E49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35A-05DA-4535-8C72-65A8B3B63FD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3D3E-6331-190D-0BAB-3DBE02E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102B2-3353-4E53-4609-22EBB845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3DD8-BC6C-4A3D-B5FE-B0D34BCE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89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9220-7373-70DA-FDAE-C2BD361A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321F0-8991-00EA-FBCC-94BB47AD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BB32-3126-7636-1DDA-B59D1ADD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35A-05DA-4535-8C72-65A8B3B63FD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0D84-3619-5A02-3626-E17CFD02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AF57E-0840-D998-F444-39FF949B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3DD8-BC6C-4A3D-B5FE-B0D34BCE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0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BA69-B763-1CEC-BC5E-578DAB9C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B739-A002-6D6D-16E3-DF4A71E91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9DE1-D8D5-42D6-4D02-BB8727265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58D44-F8FE-647F-94E2-B91FEAE3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35A-05DA-4535-8C72-65A8B3B63FD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F994A-251B-A26F-8953-068ADC70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EA695-4F46-6883-ADCE-BF346E8F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3DD8-BC6C-4A3D-B5FE-B0D34BCE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1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486A-9C0C-C5C7-C852-24DAF224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1ECBF-C0E0-2D08-858F-590BF6D23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D2E95-8233-1A98-FEEF-55FEC9985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2534C-8AB2-7543-7D6E-D722ECF77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9B098-3238-FC9C-5CCC-DAA39B34A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FE4EF-AD16-42A5-8956-6A5D0E60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35A-05DA-4535-8C72-65A8B3B63FD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52AB8-43C8-56E5-5B32-FF606040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DB33D-B8F6-29DB-90D0-8E24FFCF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3DD8-BC6C-4A3D-B5FE-B0D34BCE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71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9856-D81E-9B70-1796-64DF3277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B31F4-F5D1-A582-514D-21542844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35A-05DA-4535-8C72-65A8B3B63FD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DE3A4-18F8-8632-5664-581A91A7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D3526-BE5B-EEE2-B16D-66441690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3DD8-BC6C-4A3D-B5FE-B0D34BCE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4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AA278-E2AD-46BF-DF38-EB543A41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35A-05DA-4535-8C72-65A8B3B63FD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4A8B5-79F1-4A75-B657-BED6107E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766D-DF29-809B-EC2E-CFF79573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3DD8-BC6C-4A3D-B5FE-B0D34BCE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2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69F9-7902-8D91-BFBB-F3D097AA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EB0A-C431-2D32-6F91-06DC8E8D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11A90-6B27-28A4-DC7C-B0869D18D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88DA1-AEA2-F2DF-5D23-C778ABCA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35A-05DA-4535-8C72-65A8B3B63FD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0AB67-BC07-3887-E669-35C14C75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0E463-D756-837C-3F2D-B22E72DD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3DD8-BC6C-4A3D-B5FE-B0D34BCE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7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52D9-2489-0606-6B2D-F8A4562E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6E611-421F-80DE-909B-FF20DBD2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4A2B6-40ED-897C-59F4-CE9BD49C5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08A2C-A58A-C79E-547F-F31C5E54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35A-05DA-4535-8C72-65A8B3B63FD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39A8-95CF-D164-A9D4-746A14A1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898F-05E5-D9CA-515E-4F68C3BB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3DD8-BC6C-4A3D-B5FE-B0D34BCE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4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920C1-B602-7488-B792-F5A1FD16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61445-A2B3-905F-304B-09D72ED3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2622-0302-9FA0-80C1-6DD32613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35A-05DA-4535-8C72-65A8B3B63FD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B331-00AD-E367-9342-F205DD4C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5F228-F25B-7AF2-35B3-DC81E4831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3DD8-BC6C-4A3D-B5FE-B0D34BCE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0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2F615E-D220-7DC3-B667-871A0D33C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9"/>
          <a:stretch/>
        </p:blipFill>
        <p:spPr>
          <a:xfrm>
            <a:off x="-15499" y="127631"/>
            <a:ext cx="12176501" cy="6858000"/>
          </a:xfrm>
          <a:prstGeom prst="rect">
            <a:avLst/>
          </a:prstGeom>
          <a:solidFill>
            <a:srgbClr val="2E75B6"/>
          </a:solidFill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524A6B-52C6-CBA6-1F5C-5B18A0EE2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48150"/>
              </p:ext>
            </p:extLst>
          </p:nvPr>
        </p:nvGraphicFramePr>
        <p:xfrm>
          <a:off x="7362701" y="4733377"/>
          <a:ext cx="6032666" cy="2124623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2804929">
                  <a:extLst>
                    <a:ext uri="{9D8B030D-6E8A-4147-A177-3AD203B41FA5}">
                      <a16:colId xmlns:a16="http://schemas.microsoft.com/office/drawing/2014/main" val="2191948461"/>
                    </a:ext>
                  </a:extLst>
                </a:gridCol>
                <a:gridCol w="220410">
                  <a:extLst>
                    <a:ext uri="{9D8B030D-6E8A-4147-A177-3AD203B41FA5}">
                      <a16:colId xmlns:a16="http://schemas.microsoft.com/office/drawing/2014/main" val="1772544784"/>
                    </a:ext>
                  </a:extLst>
                </a:gridCol>
                <a:gridCol w="3007327">
                  <a:extLst>
                    <a:ext uri="{9D8B030D-6E8A-4147-A177-3AD203B41FA5}">
                      <a16:colId xmlns:a16="http://schemas.microsoft.com/office/drawing/2014/main" val="3194493329"/>
                    </a:ext>
                  </a:extLst>
                </a:gridCol>
              </a:tblGrid>
              <a:tr h="5005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2000" dirty="0">
                          <a:effectLst/>
                        </a:rPr>
                        <a:t>Group Name:</a:t>
                      </a:r>
                      <a:endParaRPr lang="en-GB" sz="18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20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2000" dirty="0">
                          <a:effectLst/>
                        </a:rPr>
                        <a:t>63</a:t>
                      </a:r>
                      <a:endParaRPr lang="en-GB" sz="18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254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45720"/>
                  </a:ext>
                </a:extLst>
              </a:tr>
              <a:tr h="3498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1800" dirty="0" err="1">
                          <a:effectLst/>
                        </a:rPr>
                        <a:t>Khai</a:t>
                      </a:r>
                      <a:r>
                        <a:rPr lang="en-AU" sz="1800" dirty="0">
                          <a:effectLst/>
                        </a:rPr>
                        <a:t> Quang Thang</a:t>
                      </a:r>
                      <a:endParaRPr lang="en-GB" sz="16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5400" cmpd="sng"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mpd="sng"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[s367530]</a:t>
                      </a:r>
                      <a:endParaRPr lang="en-GB" sz="16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322803"/>
                  </a:ext>
                </a:extLst>
              </a:tr>
              <a:tr h="51554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1800" dirty="0" err="1">
                          <a:effectLst/>
                        </a:rPr>
                        <a:t>Natnicha</a:t>
                      </a:r>
                      <a:r>
                        <a:rPr lang="en-AU" sz="1800" dirty="0">
                          <a:effectLst/>
                        </a:rPr>
                        <a:t> (</a:t>
                      </a:r>
                      <a:r>
                        <a:rPr lang="en-AU" sz="1800" dirty="0" err="1">
                          <a:effectLst/>
                        </a:rPr>
                        <a:t>Sandria</a:t>
                      </a:r>
                      <a:r>
                        <a:rPr lang="en-AU" sz="1800" dirty="0">
                          <a:effectLst/>
                        </a:rPr>
                        <a:t>) </a:t>
                      </a:r>
                      <a:r>
                        <a:rPr lang="en-AU" sz="1800" dirty="0" err="1">
                          <a:effectLst/>
                        </a:rPr>
                        <a:t>Thaisin</a:t>
                      </a:r>
                      <a:endParaRPr lang="en-GB" sz="16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[s365304]</a:t>
                      </a:r>
                      <a:endParaRPr lang="en-GB" sz="16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67755"/>
                  </a:ext>
                </a:extLst>
              </a:tr>
              <a:tr h="3498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</a:rPr>
                        <a:t>Van Phuc Vinh Ho</a:t>
                      </a:r>
                      <a:endParaRPr lang="en-GB" sz="16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[s366270]</a:t>
                      </a:r>
                      <a:endParaRPr lang="en-GB" sz="16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41536"/>
                  </a:ext>
                </a:extLst>
              </a:tr>
              <a:tr h="3498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Yi Liang  </a:t>
                      </a:r>
                      <a:endParaRPr lang="en-GB" sz="16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5400" cmpd="sng"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5400" cmpd="sng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[s368689]</a:t>
                      </a:r>
                      <a:endParaRPr lang="en-GB" sz="16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20305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D51697-3164-4647-02F8-64B3A8A8A191}"/>
              </a:ext>
            </a:extLst>
          </p:cNvPr>
          <p:cNvSpPr txBox="1">
            <a:spLocks/>
          </p:cNvSpPr>
          <p:nvPr/>
        </p:nvSpPr>
        <p:spPr>
          <a:xfrm>
            <a:off x="0" y="2735953"/>
            <a:ext cx="12161002" cy="138609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 DIAGNOSING PARKINSON’S DISEASE USING VOICE SAMPLE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32F28-1E9C-1517-63EB-80F24F056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8" r="32584" b="1"/>
          <a:stretch/>
        </p:blipFill>
        <p:spPr>
          <a:xfrm>
            <a:off x="2724050" y="1460665"/>
            <a:ext cx="6989966" cy="8343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3257E7-BAC6-3125-0E16-F91CE55DC50F}"/>
              </a:ext>
            </a:extLst>
          </p:cNvPr>
          <p:cNvSpPr txBox="1"/>
          <p:nvPr/>
        </p:nvSpPr>
        <p:spPr>
          <a:xfrm>
            <a:off x="2938969" y="1616254"/>
            <a:ext cx="6560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FOUNDATION OF DATA SCIENCE: PROJECT 1</a:t>
            </a:r>
          </a:p>
        </p:txBody>
      </p:sp>
    </p:spTree>
    <p:extLst>
      <p:ext uri="{BB962C8B-B14F-4D97-AF65-F5344CB8AC3E}">
        <p14:creationId xmlns:p14="http://schemas.microsoft.com/office/powerpoint/2010/main" val="66610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47"/>
    </mc:Choice>
    <mc:Fallback>
      <p:transition spd="slow" advTm="6004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2F615E-D220-7DC3-B667-871A0D33C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9"/>
          <a:stretch/>
        </p:blipFill>
        <p:spPr>
          <a:xfrm>
            <a:off x="0" y="0"/>
            <a:ext cx="12176501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0A17EBA-DA8E-32E3-E60A-52B6739527B2}"/>
              </a:ext>
            </a:extLst>
          </p:cNvPr>
          <p:cNvSpPr txBox="1">
            <a:spLocks/>
          </p:cNvSpPr>
          <p:nvPr/>
        </p:nvSpPr>
        <p:spPr>
          <a:xfrm>
            <a:off x="0" y="41045"/>
            <a:ext cx="12192000" cy="1014270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GB" sz="3600" dirty="0">
                <a:solidFill>
                  <a:schemeClr val="accent3">
                    <a:lumMod val="75000"/>
                  </a:schemeClr>
                </a:solidFill>
              </a:rPr>
              <a:t>. PERFORM A STATISTICAL ANALYSIS BETWEEN TWO GROUP </a:t>
            </a:r>
          </a:p>
          <a:p>
            <a:pPr algn="ctr"/>
            <a:r>
              <a:rPr lang="en-GB" sz="3600" dirty="0">
                <a:solidFill>
                  <a:schemeClr val="accent3">
                    <a:lumMod val="75000"/>
                  </a:schemeClr>
                </a:solidFill>
              </a:rPr>
              <a:t>(PD and Non-PD)</a:t>
            </a:r>
            <a:endParaRPr lang="en-GB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0C6AE5-735C-2CDF-DF4D-B7F35B113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4" y="1309442"/>
            <a:ext cx="8596734" cy="503692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0BCA6C-97D6-3A67-90C3-3F419A2CF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71268"/>
              </p:ext>
            </p:extLst>
          </p:nvPr>
        </p:nvGraphicFramePr>
        <p:xfrm>
          <a:off x="8976620" y="1226987"/>
          <a:ext cx="3073348" cy="2214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73348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791818">
                <a:tc>
                  <a:txBody>
                    <a:bodyPr/>
                    <a:lstStyle/>
                    <a:p>
                      <a:pPr algn="ctr" rtl="0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Conclusion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422830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18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As can be seen in the diagram, the mean between the two groups PD and Non-PD has a difference.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D89D1B1-008D-C7FC-9920-E71869358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19" y="1226987"/>
            <a:ext cx="8802968" cy="5217356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E7901B-1667-A6B0-64BA-9AD4DCD89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1800"/>
              </p:ext>
            </p:extLst>
          </p:nvPr>
        </p:nvGraphicFramePr>
        <p:xfrm>
          <a:off x="8976620" y="4027022"/>
          <a:ext cx="3073348" cy="214499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73348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56872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onvince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576268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18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prove the valuable meaning of the significant difference between the two groups PD and non-PD, we begin compute T-test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7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45"/>
            <a:ext cx="12192000" cy="699184"/>
          </a:xfrm>
          <a:solidFill>
            <a:schemeClr val="bg1">
              <a:lumMod val="95000"/>
              <a:alpha val="85000"/>
            </a:schemeClr>
          </a:solidFill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VI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. T-TEST HYPOTHESES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6C559-D08A-B194-BF6C-99341144BEAE}"/>
              </a:ext>
            </a:extLst>
          </p:cNvPr>
          <p:cNvGrpSpPr/>
          <p:nvPr/>
        </p:nvGrpSpPr>
        <p:grpSpPr>
          <a:xfrm>
            <a:off x="1" y="837123"/>
            <a:ext cx="9714015" cy="4636236"/>
            <a:chOff x="54430" y="837123"/>
            <a:chExt cx="10570027" cy="45393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9CF695F-F7B2-78B3-5C82-163A899EE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812"/>
            <a:stretch/>
          </p:blipFill>
          <p:spPr>
            <a:xfrm>
              <a:off x="130630" y="931807"/>
              <a:ext cx="10325842" cy="434997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EA4979-0333-4D83-8741-0A8D56B72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30" y="837123"/>
              <a:ext cx="10570027" cy="4539342"/>
            </a:xfrm>
            <a:prstGeom prst="rec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42580"/>
              </p:ext>
            </p:extLst>
          </p:nvPr>
        </p:nvGraphicFramePr>
        <p:xfrm>
          <a:off x="0" y="5473359"/>
          <a:ext cx="11930743" cy="12496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193074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96130">
                <a:tc>
                  <a:txBody>
                    <a:bodyPr/>
                    <a:lstStyle/>
                    <a:p>
                      <a:pPr algn="ctr" rtl="0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Hypotheses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352654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20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Ho: There is no difference between the two groups (PD and Non-PD) in each variable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Ha: There is a difference between the two groups (PD and Non-PD) in each variable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5232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D033AF-3BEA-5A6E-BA6D-F0ED1C1D7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85747"/>
              </p:ext>
            </p:extLst>
          </p:nvPr>
        </p:nvGraphicFramePr>
        <p:xfrm>
          <a:off x="9905243" y="1965090"/>
          <a:ext cx="2216727" cy="20196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16727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556577">
                <a:tc>
                  <a:txBody>
                    <a:bodyPr/>
                    <a:lstStyle/>
                    <a:p>
                      <a:pPr algn="ctr" rtl="0"/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P_value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758967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1800" spc="30" dirty="0" err="1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P_value</a:t>
                      </a:r>
                      <a:r>
                        <a:rPr lang="en-US" sz="18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&lt; 0.05</a:t>
                      </a:r>
                    </a:p>
                    <a:p>
                      <a:pPr lvl="0" rtl="0">
                        <a:defRPr/>
                      </a:pPr>
                      <a:r>
                        <a:rPr lang="en-US" sz="18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=&gt; Reject Ho</a:t>
                      </a:r>
                    </a:p>
                    <a:p>
                      <a:pPr lvl="0" rtl="0">
                        <a:defRPr/>
                      </a:pPr>
                      <a:endParaRPr lang="en-US" sz="18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lvl="0" rtl="0">
                        <a:defRPr/>
                      </a:pPr>
                      <a:r>
                        <a:rPr lang="en-US" sz="1800" spc="30" dirty="0" err="1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P_value</a:t>
                      </a:r>
                      <a:r>
                        <a:rPr lang="en-US" sz="18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&gt;0.05</a:t>
                      </a:r>
                    </a:p>
                    <a:p>
                      <a:pPr lvl="0" rtl="0">
                        <a:defRPr/>
                      </a:pPr>
                      <a:r>
                        <a:rPr lang="en-US" sz="18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=&gt; Don’t reject Ho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18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45"/>
            <a:ext cx="12192000" cy="699184"/>
          </a:xfrm>
          <a:solidFill>
            <a:schemeClr val="bg1">
              <a:lumMod val="95000"/>
              <a:alpha val="85000"/>
            </a:schemeClr>
          </a:solidFill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VI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. T-TEST HYPOTHESES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B49200-3202-2E90-3593-67633D85D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15815"/>
              </p:ext>
            </p:extLst>
          </p:nvPr>
        </p:nvGraphicFramePr>
        <p:xfrm>
          <a:off x="131822" y="5366657"/>
          <a:ext cx="2665808" cy="1315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65808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556577">
                <a:tc>
                  <a:txBody>
                    <a:bodyPr/>
                    <a:lstStyle/>
                    <a:p>
                      <a:pPr algn="ctr" rtl="0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Results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758967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18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16 significant features: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991392BE-98EA-3A8E-F963-2A6CE9BA1872}"/>
              </a:ext>
            </a:extLst>
          </p:cNvPr>
          <p:cNvGrpSpPr/>
          <p:nvPr/>
        </p:nvGrpSpPr>
        <p:grpSpPr>
          <a:xfrm>
            <a:off x="2950029" y="5366657"/>
            <a:ext cx="9110150" cy="1381408"/>
            <a:chOff x="3516086" y="4038600"/>
            <a:chExt cx="8577944" cy="13814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88C057-E0B8-4F3B-B207-69427D23F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7045" y="4116977"/>
              <a:ext cx="8420784" cy="124968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C9AE98-F7DE-3889-0E4C-4E6BED0B1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16086" y="4038600"/>
              <a:ext cx="8577944" cy="1381408"/>
            </a:xfrm>
            <a:prstGeom prst="rec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96F59D-F1D9-9E12-233F-B0D8ED0A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4335"/>
              </p:ext>
            </p:extLst>
          </p:nvPr>
        </p:nvGraphicFramePr>
        <p:xfrm>
          <a:off x="131822" y="818605"/>
          <a:ext cx="11690064" cy="44947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690064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722708">
                <a:tc>
                  <a:txBody>
                    <a:bodyPr/>
                    <a:lstStyle/>
                    <a:p>
                      <a:pPr algn="ctr" rtl="0"/>
                      <a:r>
                        <a:rPr lang="en-GB" sz="3600" dirty="0">
                          <a:solidFill>
                            <a:schemeClr val="bg1"/>
                          </a:solidFill>
                        </a:rPr>
                        <a:t>Conclusion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3771993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defRPr/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do not reject the null hypothesis (H0) for 10 variables: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Shimmer7, Shimmer8, Shimmer9, Shimmer10, Shimmer12, Harmonicity15, Pitch19, Pulse21, Pulse22, Pulse24. It means that there is no significant difference between the two groups PD and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Non_PD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0" rtl="0">
                        <a:lnSpc>
                          <a:spcPct val="150000"/>
                        </a:lnSpc>
                        <a:defRPr/>
                      </a:pP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rtl="0">
                        <a:lnSpc>
                          <a:spcPct val="150000"/>
                        </a:lnSpc>
                        <a:defRPr/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enough evidence to reject the null hypothesis (H0) for 16 variables: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Jitter2, Jitter3, Jitter4, Jitter5, Jitter6, Shimmer11, Harmonicity13, Harmonicity14, Pitch16, Pitch17, Pitch18, Pitch20, Pulse23, Voice25, Voice26, Voice27. It demonstrates that </a:t>
                      </a:r>
                      <a:r>
                        <a:rPr lang="en-US" sz="1800" b="0" i="0" kern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here is a difference between the two groups (PD and Non-PD). Therefore, we can use these 16 variables to identify who is Parkinson or not.</a:t>
                      </a:r>
                      <a:endParaRPr lang="en-US" sz="1800" b="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2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45"/>
            <a:ext cx="12192000" cy="699184"/>
          </a:xfrm>
          <a:solidFill>
            <a:schemeClr val="bg1">
              <a:lumMod val="95000"/>
              <a:alpha val="85000"/>
            </a:schemeClr>
          </a:solidFill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VI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. T-TEST HYPOTHESES</a:t>
            </a:r>
            <a:endParaRPr lang="en-GB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96F59D-F1D9-9E12-233F-B0D8ED0A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81487"/>
              </p:ext>
            </p:extLst>
          </p:nvPr>
        </p:nvGraphicFramePr>
        <p:xfrm>
          <a:off x="131822" y="818605"/>
          <a:ext cx="11690064" cy="57128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690064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814462">
                <a:tc>
                  <a:txBody>
                    <a:bodyPr/>
                    <a:lstStyle/>
                    <a:p>
                      <a:pPr algn="ctr" rtl="0"/>
                      <a:r>
                        <a:rPr lang="en-GB" sz="3600" dirty="0">
                          <a:solidFill>
                            <a:schemeClr val="bg1"/>
                          </a:solidFill>
                        </a:rPr>
                        <a:t>LIMITATION 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4898361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rtl="0">
                        <a:lnSpc>
                          <a:spcPct val="150000"/>
                        </a:lnSpc>
                        <a:defRPr/>
                      </a:pP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rtl="0">
                        <a:lnSpc>
                          <a:spcPct val="150000"/>
                        </a:lnSpc>
                        <a:defRPr/>
                      </a:pP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rtl="0">
                        <a:lnSpc>
                          <a:spcPct val="150000"/>
                        </a:lnSpc>
                        <a:defRPr/>
                      </a:pP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rtl="0">
                        <a:lnSpc>
                          <a:spcPct val="150000"/>
                        </a:lnSpc>
                        <a:defRPr/>
                      </a:pP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rtl="0">
                        <a:lnSpc>
                          <a:spcPct val="150000"/>
                        </a:lnSpc>
                        <a:defRPr/>
                      </a:pP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rtl="0">
                        <a:lnSpc>
                          <a:spcPct val="150000"/>
                        </a:lnSpc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have to accept this result with the limitation. This is because the sample data is not normally distributed. Therefore, the power of the 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-value may be limited. If we need to prove a firm conclusion with a confident interval, we must increase the sample data volume.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3409B7-3EFA-3AE0-8766-49F73B705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74962"/>
              </p:ext>
            </p:extLst>
          </p:nvPr>
        </p:nvGraphicFramePr>
        <p:xfrm>
          <a:off x="926901" y="1975404"/>
          <a:ext cx="4914973" cy="271534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1497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504684">
                <a:tc>
                  <a:txBody>
                    <a:bodyPr/>
                    <a:lstStyle/>
                    <a:p>
                      <a:pPr algn="ctr" rtl="0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15 Non-normal distribution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210665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Jitter2, Jitter3, Jitter4, Jitter5, Jitter6.</a:t>
                      </a:r>
                    </a:p>
                    <a:p>
                      <a:pPr lvl="0" rtl="0"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Harmonicity13, Harmonicity14. </a:t>
                      </a:r>
                    </a:p>
                    <a:p>
                      <a:pPr lvl="0" rtl="0"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Pitch16, Pitch17, Pitch18, Pitch20.</a:t>
                      </a:r>
                    </a:p>
                    <a:p>
                      <a:pPr lvl="0" rtl="0"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Pulse23.</a:t>
                      </a:r>
                    </a:p>
                    <a:p>
                      <a:pPr lvl="0" rtl="0"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Voice25, Voice26, Voice27</a:t>
                      </a:r>
                    </a:p>
                    <a:p>
                      <a:pPr lvl="0" rtl="0">
                        <a:defRPr/>
                      </a:pPr>
                      <a:endParaRPr lang="en-US" sz="18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C4BA6D-8928-F0B5-9E9C-8181FE8C3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37531"/>
              </p:ext>
            </p:extLst>
          </p:nvPr>
        </p:nvGraphicFramePr>
        <p:xfrm>
          <a:off x="6374393" y="1955753"/>
          <a:ext cx="4914973" cy="271534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1497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90451">
                <a:tc>
                  <a:txBody>
                    <a:bodyPr/>
                    <a:lstStyle/>
                    <a:p>
                      <a:pPr algn="ctr" rtl="0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1 Approximately Normal distribution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224898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Shimer11</a:t>
                      </a:r>
                    </a:p>
                    <a:p>
                      <a:pPr lvl="0" rtl="0">
                        <a:defRPr/>
                      </a:pP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rtl="0">
                        <a:defRPr/>
                      </a:pPr>
                      <a:endParaRPr lang="en-US" sz="18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95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2F615E-D220-7DC3-B667-871A0D33C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9"/>
          <a:stretch/>
        </p:blipFill>
        <p:spPr>
          <a:xfrm>
            <a:off x="47119" y="0"/>
            <a:ext cx="12176501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0A17EBA-DA8E-32E3-E60A-52B6739527B2}"/>
              </a:ext>
            </a:extLst>
          </p:cNvPr>
          <p:cNvSpPr txBox="1">
            <a:spLocks/>
          </p:cNvSpPr>
          <p:nvPr/>
        </p:nvSpPr>
        <p:spPr>
          <a:xfrm>
            <a:off x="-1" y="136684"/>
            <a:ext cx="12060179" cy="1014270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VIII</a:t>
            </a:r>
            <a:r>
              <a:rPr lang="en-GB" sz="3600" dirty="0">
                <a:solidFill>
                  <a:schemeClr val="accent3">
                    <a:lumMod val="75000"/>
                  </a:schemeClr>
                </a:solidFill>
              </a:rPr>
              <a:t>. VISUALIZATION OF THE DISTRIBUTION OF DATA IN EACH VARIABLE BETWEEN THE TWO GROUP PD AND NON_PD </a:t>
            </a:r>
            <a:endParaRPr lang="en-GB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0BCA6C-97D6-3A67-90C3-3F419A2CF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12482"/>
              </p:ext>
            </p:extLst>
          </p:nvPr>
        </p:nvGraphicFramePr>
        <p:xfrm>
          <a:off x="9095092" y="1226987"/>
          <a:ext cx="2883522" cy="399177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83522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608493">
                <a:tc>
                  <a:txBody>
                    <a:bodyPr/>
                    <a:lstStyle/>
                    <a:p>
                      <a:pPr algn="ctr" rtl="0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Comment: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95711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boxplot diagrams revealed the presence of the average, minimum, maximum, and median values and some outliers, illustrating the distinctions between data of PD and non-PD groups and providing us with a comprehensive understanding of the data's distribution.</a:t>
                      </a:r>
                      <a:endParaRPr lang="en-US" sz="18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D89D1B1-008D-C7FC-9920-E71869358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19" y="1226987"/>
            <a:ext cx="8802968" cy="5217356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B15B9-B74C-EDCE-A643-61F011EF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5" y="1353558"/>
            <a:ext cx="8572815" cy="49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2F615E-D220-7DC3-B667-871A0D33C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9"/>
          <a:stretch/>
        </p:blipFill>
        <p:spPr>
          <a:xfrm>
            <a:off x="1" y="0"/>
            <a:ext cx="1222362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0A17EBA-DA8E-32E3-E60A-52B6739527B2}"/>
              </a:ext>
            </a:extLst>
          </p:cNvPr>
          <p:cNvSpPr txBox="1">
            <a:spLocks/>
          </p:cNvSpPr>
          <p:nvPr/>
        </p:nvSpPr>
        <p:spPr>
          <a:xfrm>
            <a:off x="47119" y="136684"/>
            <a:ext cx="12013059" cy="616809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VII</a:t>
            </a:r>
            <a:r>
              <a:rPr lang="en-GB" sz="3600" dirty="0">
                <a:solidFill>
                  <a:schemeClr val="accent3">
                    <a:lumMod val="75000"/>
                  </a:schemeClr>
                </a:solidFill>
              </a:rPr>
              <a:t>. CORRELATION BETWEEN SIGNIFICANT FEATURES</a:t>
            </a:r>
            <a:endParaRPr lang="en-GB" sz="3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2A4620-438E-B954-AB65-FD2FCE5337D3}"/>
              </a:ext>
            </a:extLst>
          </p:cNvPr>
          <p:cNvGrpSpPr/>
          <p:nvPr/>
        </p:nvGrpSpPr>
        <p:grpSpPr>
          <a:xfrm>
            <a:off x="7103217" y="817277"/>
            <a:ext cx="4999894" cy="3372592"/>
            <a:chOff x="47119" y="1425039"/>
            <a:chExt cx="4999894" cy="33725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89D1B1-008D-C7FC-9920-E71869358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119" y="1425039"/>
              <a:ext cx="4999894" cy="3372592"/>
            </a:xfrm>
            <a:prstGeom prst="rec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79A1C9-610D-2C37-DAED-56D5578F6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21" y="1852751"/>
              <a:ext cx="4811759" cy="2815242"/>
            </a:xfrm>
            <a:prstGeom prst="rect">
              <a:avLst/>
            </a:prstGeom>
          </p:spPr>
        </p:pic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4D421-F674-C185-8418-2CAD2CE1B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70754"/>
              </p:ext>
            </p:extLst>
          </p:nvPr>
        </p:nvGraphicFramePr>
        <p:xfrm>
          <a:off x="7158312" y="885959"/>
          <a:ext cx="4811759" cy="335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11759">
                  <a:extLst>
                    <a:ext uri="{9D8B030D-6E8A-4147-A177-3AD203B41FA5}">
                      <a16:colId xmlns:a16="http://schemas.microsoft.com/office/drawing/2014/main" val="703377905"/>
                    </a:ext>
                  </a:extLst>
                </a:gridCol>
              </a:tblGrid>
              <a:tr h="306678">
                <a:tc>
                  <a:txBody>
                    <a:bodyPr/>
                    <a:lstStyle/>
                    <a:p>
                      <a:pPr rtl="0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Correlation Matrix between significant features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4287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882B821-315B-1986-D97D-C3732A071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53985"/>
              </p:ext>
            </p:extLst>
          </p:nvPr>
        </p:nvGraphicFramePr>
        <p:xfrm>
          <a:off x="165869" y="885615"/>
          <a:ext cx="6720826" cy="434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0826">
                  <a:extLst>
                    <a:ext uri="{9D8B030D-6E8A-4147-A177-3AD203B41FA5}">
                      <a16:colId xmlns:a16="http://schemas.microsoft.com/office/drawing/2014/main" val="703377905"/>
                    </a:ext>
                  </a:extLst>
                </a:gridCol>
              </a:tblGrid>
              <a:tr h="434039">
                <a:tc>
                  <a:txBody>
                    <a:bodyPr/>
                    <a:lstStyle/>
                    <a:p>
                      <a:pPr algn="ctr" rtl="0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Heatmap showing the correlation between 16 variables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42876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A1D9EE03-3CD1-8A2B-32E5-F34C0FBEEB62}"/>
              </a:ext>
            </a:extLst>
          </p:cNvPr>
          <p:cNvGrpSpPr/>
          <p:nvPr/>
        </p:nvGrpSpPr>
        <p:grpSpPr>
          <a:xfrm>
            <a:off x="47119" y="817277"/>
            <a:ext cx="6937348" cy="5904039"/>
            <a:chOff x="5254651" y="817276"/>
            <a:chExt cx="6937348" cy="59040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550624-31FC-5871-B05B-3E200CD81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822"/>
            <a:stretch/>
          </p:blipFill>
          <p:spPr>
            <a:xfrm>
              <a:off x="5373401" y="1335138"/>
              <a:ext cx="6720826" cy="528431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C263C4-0E1F-8872-2652-DCB1BCB3F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54651" y="817276"/>
              <a:ext cx="6937348" cy="5904039"/>
            </a:xfrm>
            <a:prstGeom prst="rec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C302DD-95E6-DE90-36E8-A63A37092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35965"/>
              </p:ext>
            </p:extLst>
          </p:nvPr>
        </p:nvGraphicFramePr>
        <p:xfrm>
          <a:off x="7158312" y="4487943"/>
          <a:ext cx="4811759" cy="2131515"/>
        </p:xfrm>
        <a:graphic>
          <a:graphicData uri="http://schemas.openxmlformats.org/drawingml/2006/table">
            <a:tbl>
              <a:tblPr/>
              <a:tblGrid>
                <a:gridCol w="4811759">
                  <a:extLst>
                    <a:ext uri="{9D8B030D-6E8A-4147-A177-3AD203B41FA5}">
                      <a16:colId xmlns:a16="http://schemas.microsoft.com/office/drawing/2014/main" val="3247026118"/>
                    </a:ext>
                  </a:extLst>
                </a:gridCol>
              </a:tblGrid>
              <a:tr h="51156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4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Comment:</a:t>
                      </a:r>
                      <a:r>
                        <a:rPr lang="en-GB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991755"/>
                  </a:ext>
                </a:extLst>
              </a:tr>
              <a:tr h="1619951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7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heatmap illustrates the correlations between the 16 variables, with Jitter 2 - 6 exhibiting a strong positive correlation with each other, while Harmonicity 13 and Pulse 23 display mostly negative correlations with the other variables.​</a:t>
                      </a:r>
                      <a:endParaRPr lang="en-GB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878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2CFD9013-BC7D-E5D5-3191-9AA77F1C1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312" y="4320392"/>
            <a:ext cx="51124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2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2F615E-D220-7DC3-B667-871A0D33C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9"/>
          <a:stretch/>
        </p:blipFill>
        <p:spPr>
          <a:xfrm>
            <a:off x="-15499" y="127631"/>
            <a:ext cx="12176501" cy="6858000"/>
          </a:xfrm>
          <a:prstGeom prst="rect">
            <a:avLst/>
          </a:prstGeom>
          <a:solidFill>
            <a:srgbClr val="2E75B6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51697-3164-4647-02F8-64B3A8A8A191}"/>
              </a:ext>
            </a:extLst>
          </p:cNvPr>
          <p:cNvSpPr txBox="1">
            <a:spLocks/>
          </p:cNvSpPr>
          <p:nvPr/>
        </p:nvSpPr>
        <p:spPr>
          <a:xfrm>
            <a:off x="0" y="2735953"/>
            <a:ext cx="12161002" cy="138609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5400" b="1" dirty="0">
                <a:solidFill>
                  <a:schemeClr val="accent3">
                    <a:lumMod val="75000"/>
                  </a:schemeClr>
                </a:solidFill>
              </a:rPr>
              <a:t>THANK YOU!!!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9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55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DESCRIPTIVE STATISTICS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3F51CF-C6C2-690F-1360-3B3EF8983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17410"/>
              </p:ext>
            </p:extLst>
          </p:nvPr>
        </p:nvGraphicFramePr>
        <p:xfrm>
          <a:off x="285008" y="2092661"/>
          <a:ext cx="2636323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267476">
                <a:tc>
                  <a:txBody>
                    <a:bodyPr/>
                    <a:lstStyle/>
                    <a:p>
                      <a:pPr algn="ctr" rtl="0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Input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E1E4BBA-BC17-0856-377D-D32D7F02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938"/>
            <a:ext cx="12192000" cy="158818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FA4946-9293-830E-64B0-4553EC872D6F}"/>
              </a:ext>
            </a:extLst>
          </p:cNvPr>
          <p:cNvSpPr txBox="1">
            <a:spLocks/>
          </p:cNvSpPr>
          <p:nvPr/>
        </p:nvSpPr>
        <p:spPr>
          <a:xfrm>
            <a:off x="0" y="161144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I. Project and Data Brief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F74F0-AD70-BF78-E955-990B094666CD}"/>
              </a:ext>
            </a:extLst>
          </p:cNvPr>
          <p:cNvSpPr txBox="1"/>
          <p:nvPr/>
        </p:nvSpPr>
        <p:spPr>
          <a:xfrm>
            <a:off x="201880" y="2753039"/>
            <a:ext cx="3241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26 sound variables</a:t>
            </a:r>
            <a:r>
              <a:rPr lang="en-US" dirty="0"/>
              <a:t> measurements were extracted from 20 individuals with Parkinson's Disease (PD) and 20 healthy individuals (non-PD).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685C8A-8118-BC61-F8AB-537762956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36258"/>
              </p:ext>
            </p:extLst>
          </p:nvPr>
        </p:nvGraphicFramePr>
        <p:xfrm>
          <a:off x="8096991" y="2092661"/>
          <a:ext cx="2636323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267476">
                <a:tc>
                  <a:txBody>
                    <a:bodyPr/>
                    <a:lstStyle/>
                    <a:p>
                      <a:pPr algn="ctr" rtl="0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4A31B11-0016-E9EB-7982-3E6A3C1C08B9}"/>
              </a:ext>
            </a:extLst>
          </p:cNvPr>
          <p:cNvSpPr txBox="1"/>
          <p:nvPr/>
        </p:nvSpPr>
        <p:spPr>
          <a:xfrm>
            <a:off x="7873340" y="2845372"/>
            <a:ext cx="3598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binary classification indicating the variable (1: PD ; 0: non-PD).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0D3BA2-5660-9841-53F0-D023AD0FC060}"/>
              </a:ext>
            </a:extLst>
          </p:cNvPr>
          <p:cNvSpPr/>
          <p:nvPr/>
        </p:nvSpPr>
        <p:spPr>
          <a:xfrm>
            <a:off x="4177033" y="2614540"/>
            <a:ext cx="2963118" cy="9620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4C68B-CDA6-BDB9-48BC-E819ABC1501B}"/>
              </a:ext>
            </a:extLst>
          </p:cNvPr>
          <p:cNvSpPr txBox="1"/>
          <p:nvPr/>
        </p:nvSpPr>
        <p:spPr>
          <a:xfrm>
            <a:off x="3531860" y="4815882"/>
            <a:ext cx="4322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determine a set of salient variables (features) that could be used to distinguish people with PD from those that are healthy.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E471FE-DB47-2008-CD5B-F890B12BF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4098"/>
              </p:ext>
            </p:extLst>
          </p:nvPr>
        </p:nvGraphicFramePr>
        <p:xfrm>
          <a:off x="4177033" y="4001767"/>
          <a:ext cx="2636323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267476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roject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 Objective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10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881"/>
    </mc:Choice>
    <mc:Fallback>
      <p:transition spd="slow" advTm="868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55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DESCRIPTIVE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E4BBA-BC17-0856-377D-D32D7F02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73"/>
            <a:ext cx="12192000" cy="9567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FA4946-9293-830E-64B0-4553EC872D6F}"/>
              </a:ext>
            </a:extLst>
          </p:cNvPr>
          <p:cNvSpPr txBox="1">
            <a:spLocks/>
          </p:cNvSpPr>
          <p:nvPr/>
        </p:nvSpPr>
        <p:spPr>
          <a:xfrm>
            <a:off x="0" y="-147907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II. Analytical approach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EF6445-3DD3-88B9-565A-984B82106E08}"/>
              </a:ext>
            </a:extLst>
          </p:cNvPr>
          <p:cNvGrpSpPr/>
          <p:nvPr/>
        </p:nvGrpSpPr>
        <p:grpSpPr>
          <a:xfrm>
            <a:off x="312717" y="1066080"/>
            <a:ext cx="10565080" cy="1439557"/>
            <a:chOff x="312717" y="1627655"/>
            <a:chExt cx="11879283" cy="20412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2F8B16-239A-75B8-CE92-8FC3BEC0F0EC}"/>
                </a:ext>
              </a:extLst>
            </p:cNvPr>
            <p:cNvSpPr/>
            <p:nvPr/>
          </p:nvSpPr>
          <p:spPr>
            <a:xfrm>
              <a:off x="2691740" y="2301671"/>
              <a:ext cx="9500260" cy="136727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285750" indent="-285750">
                <a:buFontTx/>
                <a:buChar char="-"/>
              </a:pPr>
              <a:r>
                <a:rPr lang="en-US" dirty="0"/>
                <a:t>Creating new labeled columns.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Descriptive statistics: Missing value, Redundant value, Outliers: Detect outliers using box plots.</a:t>
              </a:r>
              <a:r>
                <a:rPr lang="en-US" b="1" dirty="0">
                  <a:latin typeface="Söhne"/>
                </a:rPr>
                <a:t>	</a:t>
              </a:r>
              <a:endParaRPr lang="en-US" dirty="0"/>
            </a:p>
            <a:p>
              <a:pPr marL="285750" indent="-285750">
                <a:buFontTx/>
                <a:buChar char="-"/>
              </a:pPr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2155235-3597-01A1-78F5-AEE8A7C6E1BE}"/>
                </a:ext>
              </a:extLst>
            </p:cNvPr>
            <p:cNvGrpSpPr/>
            <p:nvPr/>
          </p:nvGrpSpPr>
          <p:grpSpPr>
            <a:xfrm>
              <a:off x="312717" y="1627655"/>
              <a:ext cx="4758047" cy="768145"/>
              <a:chOff x="406400" y="30393"/>
              <a:chExt cx="5689600" cy="121032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EFDC227-77D7-E132-B362-06B1F6FAAE7E}"/>
                  </a:ext>
                </a:extLst>
              </p:cNvPr>
              <p:cNvSpPr/>
              <p:nvPr/>
            </p:nvSpPr>
            <p:spPr>
              <a:xfrm>
                <a:off x="406400" y="30393"/>
                <a:ext cx="5689600" cy="121032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Rectangle: Rounded Corners 5">
                <a:extLst>
                  <a:ext uri="{FF2B5EF4-FFF2-40B4-BE49-F238E27FC236}">
                    <a16:creationId xmlns:a16="http://schemas.microsoft.com/office/drawing/2014/main" id="{17DABD20-863A-C392-EBAA-D88CF3E619CD}"/>
                  </a:ext>
                </a:extLst>
              </p:cNvPr>
              <p:cNvSpPr txBox="1"/>
              <p:nvPr/>
            </p:nvSpPr>
            <p:spPr>
              <a:xfrm>
                <a:off x="465483" y="89476"/>
                <a:ext cx="5303909" cy="9095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053" tIns="0" rIns="215053" bIns="0" numCol="1" spcCol="1270" anchor="ctr" anchorCtr="0">
                <a:noAutofit/>
              </a:bodyPr>
              <a:lstStyle/>
              <a:p>
                <a:pPr marL="0" lvl="0" indent="0" algn="l" defTabSz="1822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/>
                  <a:t>DATA PROCESSING</a:t>
                </a:r>
                <a:endParaRPr lang="en-GB" sz="2800" kern="1200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5139F8-645C-7EF6-1EC8-96B383EAA43D}"/>
              </a:ext>
            </a:extLst>
          </p:cNvPr>
          <p:cNvGrpSpPr/>
          <p:nvPr/>
        </p:nvGrpSpPr>
        <p:grpSpPr>
          <a:xfrm>
            <a:off x="268773" y="2745684"/>
            <a:ext cx="10609024" cy="1432050"/>
            <a:chOff x="312717" y="1627655"/>
            <a:chExt cx="11879283" cy="203064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C05C67-6675-7233-49AC-3343C794BA34}"/>
                </a:ext>
              </a:extLst>
            </p:cNvPr>
            <p:cNvSpPr/>
            <p:nvPr/>
          </p:nvSpPr>
          <p:spPr>
            <a:xfrm>
              <a:off x="2691740" y="2301671"/>
              <a:ext cx="9500260" cy="135662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285750" indent="-285750">
                <a:buFontTx/>
                <a:buChar char="-"/>
              </a:pPr>
              <a:r>
                <a:rPr lang="en-US" dirty="0">
                  <a:latin typeface="Söhne"/>
                </a:rPr>
                <a:t>Descriptive data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Söhne"/>
                </a:rPr>
                <a:t>Visualization histogram to test normal distribution and bar chart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Söhne"/>
                </a:rPr>
                <a:t>Data Transformation</a:t>
              </a:r>
              <a:r>
                <a:rPr lang="en-US" dirty="0"/>
                <a:t>: Apply transformations (logarithmic)</a:t>
              </a:r>
            </a:p>
            <a:p>
              <a:pPr marL="285750" indent="-285750">
                <a:buFontTx/>
                <a:buChar char="-"/>
              </a:pPr>
              <a:endParaRPr lang="en-GB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7FB532-A080-CE2F-7FC8-6C69B2A3D135}"/>
                </a:ext>
              </a:extLst>
            </p:cNvPr>
            <p:cNvGrpSpPr/>
            <p:nvPr/>
          </p:nvGrpSpPr>
          <p:grpSpPr>
            <a:xfrm>
              <a:off x="312717" y="1627655"/>
              <a:ext cx="4758047" cy="768145"/>
              <a:chOff x="406400" y="30393"/>
              <a:chExt cx="5689600" cy="121032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A15A79E-5021-DF1B-3948-BB4849950965}"/>
                  </a:ext>
                </a:extLst>
              </p:cNvPr>
              <p:cNvSpPr/>
              <p:nvPr/>
            </p:nvSpPr>
            <p:spPr>
              <a:xfrm>
                <a:off x="406400" y="30393"/>
                <a:ext cx="5689600" cy="121032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Rectangle: Rounded Corners 5">
                <a:extLst>
                  <a:ext uri="{FF2B5EF4-FFF2-40B4-BE49-F238E27FC236}">
                    <a16:creationId xmlns:a16="http://schemas.microsoft.com/office/drawing/2014/main" id="{21AA1F6C-38DD-FBBD-AF26-BEEA0CC40FD1}"/>
                  </a:ext>
                </a:extLst>
              </p:cNvPr>
              <p:cNvSpPr txBox="1"/>
              <p:nvPr/>
            </p:nvSpPr>
            <p:spPr>
              <a:xfrm>
                <a:off x="465483" y="89476"/>
                <a:ext cx="5303909" cy="9095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053" tIns="0" rIns="215053" bIns="0" numCol="1" spcCol="1270" anchor="ctr" anchorCtr="0">
                <a:noAutofit/>
              </a:bodyPr>
              <a:lstStyle/>
              <a:p>
                <a:pPr marL="0" lvl="0" indent="0" algn="l" defTabSz="1822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/>
                  <a:t>DATA STATISTICS</a:t>
                </a:r>
                <a:endParaRPr lang="en-GB" sz="2800" kern="1200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09E54A-590B-4908-3FF5-80304F51CDF5}"/>
              </a:ext>
            </a:extLst>
          </p:cNvPr>
          <p:cNvGrpSpPr/>
          <p:nvPr/>
        </p:nvGrpSpPr>
        <p:grpSpPr>
          <a:xfrm>
            <a:off x="268773" y="4247549"/>
            <a:ext cx="10565080" cy="1175968"/>
            <a:chOff x="312717" y="1627655"/>
            <a:chExt cx="11879283" cy="16675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F6121C-FA37-D44D-B491-A07A53E9C8C3}"/>
                </a:ext>
              </a:extLst>
            </p:cNvPr>
            <p:cNvSpPr/>
            <p:nvPr/>
          </p:nvSpPr>
          <p:spPr>
            <a:xfrm>
              <a:off x="2691740" y="2301671"/>
              <a:ext cx="9500260" cy="99350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285750" indent="-285750">
                <a:buFontTx/>
                <a:buChar char="-"/>
              </a:pPr>
              <a:r>
                <a:rPr lang="en-US" dirty="0">
                  <a:latin typeface="Söhne"/>
                </a:rPr>
                <a:t>Hypothesis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Söhne"/>
                </a:rPr>
                <a:t>Result </a:t>
              </a:r>
              <a:r>
                <a:rPr lang="en-US" b="1" dirty="0">
                  <a:latin typeface="Söhne"/>
                </a:rPr>
                <a:t>	</a:t>
              </a:r>
              <a:endParaRPr lang="en-US" dirty="0"/>
            </a:p>
            <a:p>
              <a:pPr marL="285750" indent="-285750">
                <a:buFontTx/>
                <a:buChar char="-"/>
              </a:pPr>
              <a:endParaRPr lang="en-GB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53B207-CAB9-ACFF-72E2-3C95C07CB93E}"/>
                </a:ext>
              </a:extLst>
            </p:cNvPr>
            <p:cNvGrpSpPr/>
            <p:nvPr/>
          </p:nvGrpSpPr>
          <p:grpSpPr>
            <a:xfrm>
              <a:off x="312717" y="1627655"/>
              <a:ext cx="4758047" cy="768145"/>
              <a:chOff x="406400" y="30393"/>
              <a:chExt cx="5689600" cy="1210320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1004357-87CE-55DD-9B5D-04BFD84CD48E}"/>
                  </a:ext>
                </a:extLst>
              </p:cNvPr>
              <p:cNvSpPr/>
              <p:nvPr/>
            </p:nvSpPr>
            <p:spPr>
              <a:xfrm>
                <a:off x="406400" y="30393"/>
                <a:ext cx="5689600" cy="121032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Rectangle: Rounded Corners 5">
                <a:extLst>
                  <a:ext uri="{FF2B5EF4-FFF2-40B4-BE49-F238E27FC236}">
                    <a16:creationId xmlns:a16="http://schemas.microsoft.com/office/drawing/2014/main" id="{B4DC5CDC-91AD-F9DB-116C-166B726A7A88}"/>
                  </a:ext>
                </a:extLst>
              </p:cNvPr>
              <p:cNvSpPr txBox="1"/>
              <p:nvPr/>
            </p:nvSpPr>
            <p:spPr>
              <a:xfrm>
                <a:off x="465483" y="89476"/>
                <a:ext cx="5303909" cy="9095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053" tIns="0" rIns="215053" bIns="0" numCol="1" spcCol="1270" anchor="ctr" anchorCtr="0">
                <a:noAutofit/>
              </a:bodyPr>
              <a:lstStyle/>
              <a:p>
                <a:pPr marL="0" lvl="0" indent="0" algn="l" defTabSz="1822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/>
                  <a:t>T-TEST HYPOTHESIS</a:t>
                </a:r>
                <a:endParaRPr lang="en-GB" sz="2800" kern="1200" dirty="0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B4E3C1-B824-5A21-4B3B-07B26D7DC9ED}"/>
              </a:ext>
            </a:extLst>
          </p:cNvPr>
          <p:cNvGrpSpPr/>
          <p:nvPr/>
        </p:nvGrpSpPr>
        <p:grpSpPr>
          <a:xfrm>
            <a:off x="356660" y="5617291"/>
            <a:ext cx="10565080" cy="1175968"/>
            <a:chOff x="312717" y="1627655"/>
            <a:chExt cx="11879283" cy="166752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B68FF2-26E6-2479-F06B-20D650E2770E}"/>
                </a:ext>
              </a:extLst>
            </p:cNvPr>
            <p:cNvSpPr/>
            <p:nvPr/>
          </p:nvSpPr>
          <p:spPr>
            <a:xfrm>
              <a:off x="2691740" y="2301671"/>
              <a:ext cx="9500260" cy="99350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285750" indent="-285750">
                <a:buFontTx/>
                <a:buChar char="-"/>
              </a:pPr>
              <a:r>
                <a:rPr lang="en-US" dirty="0">
                  <a:latin typeface="Söhne"/>
                </a:rPr>
                <a:t>Visualization correlation between 16 significant features.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Söhne"/>
                </a:rPr>
                <a:t>Visualization boxplot between 16 significant features.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endParaRPr lang="en-GB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D97F928-28F6-CD1D-4C40-C156FD1A724C}"/>
                </a:ext>
              </a:extLst>
            </p:cNvPr>
            <p:cNvGrpSpPr/>
            <p:nvPr/>
          </p:nvGrpSpPr>
          <p:grpSpPr>
            <a:xfrm>
              <a:off x="312717" y="1627655"/>
              <a:ext cx="4758047" cy="768145"/>
              <a:chOff x="406400" y="30393"/>
              <a:chExt cx="5689600" cy="121032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50F3293F-0FA0-C187-85DB-9A774A652091}"/>
                  </a:ext>
                </a:extLst>
              </p:cNvPr>
              <p:cNvSpPr/>
              <p:nvPr/>
            </p:nvSpPr>
            <p:spPr>
              <a:xfrm>
                <a:off x="406400" y="30393"/>
                <a:ext cx="5689600" cy="121032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Rectangle: Rounded Corners 5">
                <a:extLst>
                  <a:ext uri="{FF2B5EF4-FFF2-40B4-BE49-F238E27FC236}">
                    <a16:creationId xmlns:a16="http://schemas.microsoft.com/office/drawing/2014/main" id="{39DD841E-416F-7C57-27A0-D47827A63B0B}"/>
                  </a:ext>
                </a:extLst>
              </p:cNvPr>
              <p:cNvSpPr txBox="1"/>
              <p:nvPr/>
            </p:nvSpPr>
            <p:spPr>
              <a:xfrm>
                <a:off x="465483" y="89476"/>
                <a:ext cx="5303909" cy="9095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053" tIns="0" rIns="215053" bIns="0" numCol="1" spcCol="1270" anchor="ctr" anchorCtr="0">
                <a:noAutofit/>
              </a:bodyPr>
              <a:lstStyle/>
              <a:p>
                <a:pPr marL="0" lvl="0" indent="0" algn="l" defTabSz="1822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/>
                  <a:t>CORRELATION</a:t>
                </a:r>
                <a:endParaRPr lang="en-GB" sz="2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77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45"/>
            <a:ext cx="12192000" cy="1050758"/>
          </a:xfrm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/>
          <a:p>
            <a:pPr rtl="0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. DATA PROCESSING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A4979-0333-4D83-8741-0A8D56B72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30" y="1125593"/>
            <a:ext cx="7047771" cy="2412264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98001"/>
              </p:ext>
            </p:extLst>
          </p:nvPr>
        </p:nvGraphicFramePr>
        <p:xfrm>
          <a:off x="7389419" y="1325885"/>
          <a:ext cx="4392388" cy="201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92388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39444">
                <a:tc>
                  <a:txBody>
                    <a:bodyPr/>
                    <a:lstStyle/>
                    <a:p>
                      <a:pPr rtl="0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Creating a new table with labelled columns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42143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18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After </a:t>
                      </a:r>
                      <a:r>
                        <a:rPr lang="en-gb" sz="18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opening the file “po1_data.txt”,  our group processed the data to the table with </a:t>
                      </a:r>
                      <a:r>
                        <a:rPr lang="en-gb" sz="1800" spc="30" dirty="0" err="1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labeled</a:t>
                      </a:r>
                      <a:r>
                        <a:rPr lang="en-gb" sz="18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columns and classifying the data set into 29 columns and 1024 rows. </a:t>
                      </a:r>
                      <a:endParaRPr lang="en-US" sz="18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7FC325B-12B3-7A40-64C1-BD69F120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1" y="1169813"/>
            <a:ext cx="6937287" cy="2368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8A0528-58E3-3ABC-C96D-ADF96EC1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3257" y="3977650"/>
            <a:ext cx="7156630" cy="1484992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A95271-723B-69E1-1C06-4E30D208F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11619"/>
              </p:ext>
            </p:extLst>
          </p:nvPr>
        </p:nvGraphicFramePr>
        <p:xfrm>
          <a:off x="1225370" y="4589716"/>
          <a:ext cx="2987401" cy="335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87401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267476">
                <a:tc>
                  <a:txBody>
                    <a:bodyPr/>
                    <a:lstStyle/>
                    <a:p>
                      <a:pPr algn="ctr" rtl="0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List of 29 </a:t>
                      </a:r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colums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0E6F28D-1A06-CCE0-840D-279D12860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976" y="4086270"/>
            <a:ext cx="6991709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464"/>
    </mc:Choice>
    <mc:Fallback>
      <p:transition spd="slow" advTm="7546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45"/>
            <a:ext cx="12192000" cy="851584"/>
          </a:xfrm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II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. DATA WRANGLING 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A4979-0333-4D83-8741-0A8D56B72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30" y="1012372"/>
            <a:ext cx="4539341" cy="5780314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89040"/>
              </p:ext>
            </p:extLst>
          </p:nvPr>
        </p:nvGraphicFramePr>
        <p:xfrm>
          <a:off x="4688454" y="981464"/>
          <a:ext cx="4392388" cy="7488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92388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142145">
                <a:tc>
                  <a:txBody>
                    <a:bodyPr/>
                    <a:lstStyle/>
                    <a:p>
                      <a:pPr rtl="0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Inspect 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DataFrame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 content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352654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Output: 1040: non-null for 29 variables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A95271-723B-69E1-1C06-4E30D208FF5C}"/>
              </a:ext>
            </a:extLst>
          </p:cNvPr>
          <p:cNvGraphicFramePr>
            <a:graphicFrameLocks noGrp="1"/>
          </p:cNvGraphicFramePr>
          <p:nvPr/>
        </p:nvGraphicFramePr>
        <p:xfrm>
          <a:off x="1225370" y="4589716"/>
          <a:ext cx="2987401" cy="335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87401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267476">
                <a:tc>
                  <a:txBody>
                    <a:bodyPr/>
                    <a:lstStyle/>
                    <a:p>
                      <a:pPr algn="ctr" rtl="0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List of 29 </a:t>
                      </a:r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colums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9A7BA69-D633-96FA-5CF9-03AE9FD3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13" y="1105464"/>
            <a:ext cx="4349974" cy="5600988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FC4773-726D-27C8-DCBD-E376669F5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23300"/>
              </p:ext>
            </p:extLst>
          </p:nvPr>
        </p:nvGraphicFramePr>
        <p:xfrm>
          <a:off x="5800952" y="1796260"/>
          <a:ext cx="4392388" cy="7488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92388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Inspect 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DataFrame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 content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352654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Output: 05 rows in the dataset.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DDD63F9-8086-8D1A-B00C-C53F481D8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05541"/>
              </p:ext>
            </p:extLst>
          </p:nvPr>
        </p:nvGraphicFramePr>
        <p:xfrm>
          <a:off x="6212088" y="3881417"/>
          <a:ext cx="4392388" cy="7699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92388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Check duplicate 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404156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14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Output: the dataset is efficient input information.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B2B8FCB-0CA4-C1FD-9726-1E41F9C46AF0}"/>
              </a:ext>
            </a:extLst>
          </p:cNvPr>
          <p:cNvGrpSpPr/>
          <p:nvPr/>
        </p:nvGrpSpPr>
        <p:grpSpPr>
          <a:xfrm>
            <a:off x="4688454" y="2539294"/>
            <a:ext cx="7156630" cy="1243385"/>
            <a:chOff x="4688454" y="2566615"/>
            <a:chExt cx="7156630" cy="12433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8A0528-58E3-3ABC-C96D-ADF96EC1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8454" y="2566615"/>
              <a:ext cx="7156630" cy="1243385"/>
            </a:xfrm>
            <a:prstGeom prst="rec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61DCD7B-3610-C2BB-63FF-B992EF625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5522" y="2671213"/>
              <a:ext cx="6971047" cy="1034188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C03BE04-9BE3-07CF-CA08-6DCDA689D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522" y="4778965"/>
            <a:ext cx="6971047" cy="18286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2A5874-C045-0D56-05E3-EC869032F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88454" y="4689703"/>
            <a:ext cx="7156630" cy="2016749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0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45"/>
            <a:ext cx="12192000" cy="851584"/>
          </a:xfrm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II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. DATA WRANGLING 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A4979-0333-4D83-8741-0A8D56B72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30" y="1012372"/>
            <a:ext cx="4539341" cy="5780314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49980"/>
              </p:ext>
            </p:extLst>
          </p:nvPr>
        </p:nvGraphicFramePr>
        <p:xfrm>
          <a:off x="4688453" y="981464"/>
          <a:ext cx="5322445" cy="11323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322445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551873">
                <a:tc>
                  <a:txBody>
                    <a:bodyPr/>
                    <a:lstStyle/>
                    <a:p>
                      <a:pPr rtl="0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Check missing value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580471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18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Output: 0  missing value for 29 variables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FC4773-726D-27C8-DCBD-E376669F5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73146"/>
              </p:ext>
            </p:extLst>
          </p:nvPr>
        </p:nvGraphicFramePr>
        <p:xfrm>
          <a:off x="5823857" y="2514717"/>
          <a:ext cx="5508172" cy="27321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08172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1155930">
                <a:tc>
                  <a:txBody>
                    <a:bodyPr/>
                    <a:lstStyle/>
                    <a:p>
                      <a:pPr algn="ctr" rtl="0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Conclusion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576268">
                <a:tc>
                  <a:txBody>
                    <a:bodyPr/>
                    <a:lstStyle/>
                    <a:p>
                      <a:pPr lvl="0" rtl="0"/>
                      <a:r>
                        <a:rPr lang="en-US" sz="1800" spc="30" dirty="0">
                          <a:solidFill>
                            <a:srgbClr val="000000"/>
                          </a:solidFill>
                        </a:rPr>
                        <a:t>After processing data, we are confident to compute </a:t>
                      </a:r>
                      <a:r>
                        <a:rPr lang="en-US" sz="1800" b="0" i="0" u="none" strike="noStrike" spc="30" noProof="0" dirty="0">
                          <a:solidFill>
                            <a:srgbClr val="000000"/>
                          </a:solidFill>
                          <a:latin typeface="Calibri"/>
                        </a:rPr>
                        <a:t>descriptive statistics</a:t>
                      </a:r>
                      <a:r>
                        <a:rPr lang="en-US" sz="1800" spc="3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2807D6D-D5E7-8662-BEB1-A0B9CC32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9" y="1082960"/>
            <a:ext cx="4359811" cy="56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45"/>
            <a:ext cx="12192000" cy="1050758"/>
          </a:xfrm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/>
          <a:p>
            <a:pPr rtl="0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III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. DESCRIPTIVE STATISTICS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10699"/>
              </p:ext>
            </p:extLst>
          </p:nvPr>
        </p:nvGraphicFramePr>
        <p:xfrm>
          <a:off x="8675914" y="1202410"/>
          <a:ext cx="3096986" cy="3352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96986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06678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escribe the dataset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31811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When applying the code “</a:t>
                      </a:r>
                      <a:r>
                        <a:rPr lang="en-US" sz="1600" spc="30" dirty="0" err="1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df.describe</a:t>
                      </a: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()”, collecting the basic information from the data, including measure indexes:</a:t>
                      </a:r>
                    </a:p>
                    <a:p>
                      <a:pPr lvl="0" rtl="0">
                        <a:defRPr/>
                      </a:pP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+ Count: total rows</a:t>
                      </a:r>
                    </a:p>
                    <a:p>
                      <a:pPr lvl="0" rtl="0">
                        <a:defRPr/>
                      </a:pP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+ mean</a:t>
                      </a:r>
                    </a:p>
                    <a:p>
                      <a:pPr lvl="0" rtl="0">
                        <a:defRPr/>
                      </a:pP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+ Standard Deviation</a:t>
                      </a:r>
                    </a:p>
                    <a:p>
                      <a:pPr lvl="0" rtl="0">
                        <a:defRPr/>
                      </a:pP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+ Min</a:t>
                      </a:r>
                    </a:p>
                    <a:p>
                      <a:pPr lvl="0" rtl="0">
                        <a:defRPr/>
                      </a:pP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+ 25</a:t>
                      </a:r>
                      <a:r>
                        <a:rPr lang="en-US" sz="1600" spc="30" baseline="300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</a:t>
                      </a: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percentile</a:t>
                      </a:r>
                    </a:p>
                    <a:p>
                      <a:pPr lvl="0" rtl="0">
                        <a:defRPr/>
                      </a:pP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+ 50</a:t>
                      </a:r>
                      <a:r>
                        <a:rPr lang="en-US" sz="1600" spc="30" baseline="300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</a:t>
                      </a: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percentile</a:t>
                      </a:r>
                    </a:p>
                    <a:p>
                      <a:pPr lvl="0" rtl="0">
                        <a:defRPr/>
                      </a:pP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+ 75</a:t>
                      </a:r>
                      <a:r>
                        <a:rPr lang="en-US" sz="1600" spc="30" baseline="300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</a:t>
                      </a: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percentile</a:t>
                      </a:r>
                    </a:p>
                    <a:p>
                      <a:pPr lvl="0" rtl="0">
                        <a:defRPr/>
                      </a:pPr>
                      <a:r>
                        <a:rPr lang="en-US" sz="16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+ Max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A95271-723B-69E1-1C06-4E30D208F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4372"/>
              </p:ext>
            </p:extLst>
          </p:nvPr>
        </p:nvGraphicFramePr>
        <p:xfrm>
          <a:off x="742326" y="5294319"/>
          <a:ext cx="3525981" cy="11539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25981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1153976">
                <a:tc>
                  <a:txBody>
                    <a:bodyPr/>
                    <a:lstStyle/>
                    <a:p>
                      <a:pPr algn="ctr" rtl="0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To check all 29 variables in the data set, 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converting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 the output onto the data.csv 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28A0528-58E3-3ABC-C96D-ADF96EC1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34316" y="5093931"/>
            <a:ext cx="7156630" cy="1484992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359A6F-B6B8-A49B-9DC8-2E377BA73ABE}"/>
              </a:ext>
            </a:extLst>
          </p:cNvPr>
          <p:cNvGrpSpPr/>
          <p:nvPr/>
        </p:nvGrpSpPr>
        <p:grpSpPr>
          <a:xfrm>
            <a:off x="185059" y="1228546"/>
            <a:ext cx="8392884" cy="3326664"/>
            <a:chOff x="54430" y="1125593"/>
            <a:chExt cx="8392884" cy="24122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EA4979-0333-4D83-8741-0A8D56B72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430" y="1125593"/>
              <a:ext cx="8392884" cy="2412264"/>
            </a:xfrm>
            <a:prstGeom prst="rec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3695D8-D0CF-B096-8B98-978B34871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518" y="1224232"/>
              <a:ext cx="8240484" cy="220476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572DCB-5383-AB70-9E3D-A663D89A0712}"/>
              </a:ext>
            </a:extLst>
          </p:cNvPr>
          <p:cNvSpPr txBox="1"/>
          <p:nvPr/>
        </p:nvSpPr>
        <p:spPr>
          <a:xfrm>
            <a:off x="5035010" y="5424947"/>
            <a:ext cx="6838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##Coding</a:t>
            </a:r>
            <a:b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df.describe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T.to_csv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('descriptive statistics.csv')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4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98" y="4874557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 DESCRIPTIVE STATISTICS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FD780A-F52E-4DDF-8C1F-27B8EB4EA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6617"/>
              </p:ext>
            </p:extLst>
          </p:nvPr>
        </p:nvGraphicFramePr>
        <p:xfrm>
          <a:off x="281652" y="1655276"/>
          <a:ext cx="7730234" cy="50149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6353">
                  <a:extLst>
                    <a:ext uri="{9D8B030D-6E8A-4147-A177-3AD203B41FA5}">
                      <a16:colId xmlns:a16="http://schemas.microsoft.com/office/drawing/2014/main" val="805103628"/>
                    </a:ext>
                  </a:extLst>
                </a:gridCol>
                <a:gridCol w="594021">
                  <a:extLst>
                    <a:ext uri="{9D8B030D-6E8A-4147-A177-3AD203B41FA5}">
                      <a16:colId xmlns:a16="http://schemas.microsoft.com/office/drawing/2014/main" val="4015876687"/>
                    </a:ext>
                  </a:extLst>
                </a:gridCol>
                <a:gridCol w="1070412">
                  <a:extLst>
                    <a:ext uri="{9D8B030D-6E8A-4147-A177-3AD203B41FA5}">
                      <a16:colId xmlns:a16="http://schemas.microsoft.com/office/drawing/2014/main" val="4080914666"/>
                    </a:ext>
                  </a:extLst>
                </a:gridCol>
                <a:gridCol w="999273">
                  <a:extLst>
                    <a:ext uri="{9D8B030D-6E8A-4147-A177-3AD203B41FA5}">
                      <a16:colId xmlns:a16="http://schemas.microsoft.com/office/drawing/2014/main" val="2092793380"/>
                    </a:ext>
                  </a:extLst>
                </a:gridCol>
                <a:gridCol w="754035">
                  <a:extLst>
                    <a:ext uri="{9D8B030D-6E8A-4147-A177-3AD203B41FA5}">
                      <a16:colId xmlns:a16="http://schemas.microsoft.com/office/drawing/2014/main" val="1297242364"/>
                    </a:ext>
                  </a:extLst>
                </a:gridCol>
                <a:gridCol w="754035">
                  <a:extLst>
                    <a:ext uri="{9D8B030D-6E8A-4147-A177-3AD203B41FA5}">
                      <a16:colId xmlns:a16="http://schemas.microsoft.com/office/drawing/2014/main" val="750317060"/>
                    </a:ext>
                  </a:extLst>
                </a:gridCol>
                <a:gridCol w="754035">
                  <a:extLst>
                    <a:ext uri="{9D8B030D-6E8A-4147-A177-3AD203B41FA5}">
                      <a16:colId xmlns:a16="http://schemas.microsoft.com/office/drawing/2014/main" val="1882902152"/>
                    </a:ext>
                  </a:extLst>
                </a:gridCol>
                <a:gridCol w="754035">
                  <a:extLst>
                    <a:ext uri="{9D8B030D-6E8A-4147-A177-3AD203B41FA5}">
                      <a16:colId xmlns:a16="http://schemas.microsoft.com/office/drawing/2014/main" val="1504423725"/>
                    </a:ext>
                  </a:extLst>
                </a:gridCol>
                <a:gridCol w="754035">
                  <a:extLst>
                    <a:ext uri="{9D8B030D-6E8A-4147-A177-3AD203B41FA5}">
                      <a16:colId xmlns:a16="http://schemas.microsoft.com/office/drawing/2014/main" val="2723936020"/>
                    </a:ext>
                  </a:extLst>
                </a:gridCol>
              </a:tblGrid>
              <a:tr h="166005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25%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50%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618499655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Subjectidentifier1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20.5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11.5489501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10.75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20.5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30.25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645414715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Jitter2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2.679522692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1.765052535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1.5075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2.396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3.4115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14.376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420515389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Jitter3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0.000170398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0.000106454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6.50E-06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9.49E-05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0.000151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0.000229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0.000777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682810702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Jitter4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1.247052846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0.979462029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0.617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1.0355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1.6025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8.016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4166441697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Jitter5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1.348327115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1.138741963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0.66575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1.1265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1.69475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13.542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3667491139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Jitter6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3.741161385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2.938442884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1.85175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3.107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4.8085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24.048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2234159906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Shimmer7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12.91839062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5.452203989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1.185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9.3535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12.3485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15.49325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41.137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1909706628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Shimmer8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1.194895231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0.420070796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1.1815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1.411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2.721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4064133270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Shimmer9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5.699600269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3.01518259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0.496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3.703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5.1345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6.942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25.82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171493893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Shimmer10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7.98355191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4.84089195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0.708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5.16025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7.0505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9.55893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72.86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1970333458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Shimmer11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12.21534547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6.016260924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0.517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8.0795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11.41866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15.30613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44.764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3177756156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Shimmer12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17.09883896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9.045537155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1.488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11.1095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15.403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20.826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77.459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2984465380"/>
                  </a:ext>
                </a:extLst>
              </a:tr>
              <a:tr h="1405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Harmonicity13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0.84601339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0.085708996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0.539566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0.803026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0.8569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0.904218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0.997904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4122604153"/>
                  </a:ext>
                </a:extLst>
              </a:tr>
              <a:tr h="226230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Harmonicity14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0.231378569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0.15128302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0.002106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0.12689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0.206196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0.297583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0.869277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3953609101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Harmonicity15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9.999541692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4.29130402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7.51025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9.638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12.08725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28.418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4209955982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Pitch16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163.3682856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56.02167794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81.46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124.0758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150.636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192.4768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468.618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3461557313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Pitch17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168.7276206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55.9699128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82.363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126.5948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154.7325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201.2205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470.456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94896952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Pitch18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27.54762931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36.67262401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7.2955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12.7735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27.553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293.877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3743565832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Pitch19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134.5381008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47.05805827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67.957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100.8523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127.277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159.6648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452.083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3903784702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Pitch20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234.8759899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121.5412428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85.541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143.6508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195.971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263.7983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597.974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1800460989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Pulse21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109.7442308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150.0277035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42.75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1490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534590026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Pulse22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105.9692308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149.417074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40.75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1489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3408130760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Pulse23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0.006546608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0.001875313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0.002039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0.005039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0.006484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0.007923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0.01207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3959805276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Pulse24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0.000842529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0.000723069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5.53E-05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0.000404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0.000644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0.006371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ctr"/>
                </a:tc>
                <a:extLst>
                  <a:ext uri="{0D108BD9-81ED-4DB2-BD59-A6C34878D82A}">
                    <a16:rowId xmlns:a16="http://schemas.microsoft.com/office/drawing/2014/main" val="2368559904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Voice25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27.68285577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20.9752942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8.14925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26.501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43.06425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88.158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extLst>
                  <a:ext uri="{0D108BD9-81ED-4DB2-BD59-A6C34878D82A}">
                    <a16:rowId xmlns:a16="http://schemas.microsoft.com/office/drawing/2014/main" val="1253270400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Voice26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1.134615385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1.614764007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extLst>
                  <a:ext uri="{0D108BD9-81ED-4DB2-BD59-A6C34878D82A}">
                    <a16:rowId xmlns:a16="http://schemas.microsoft.com/office/drawing/2014/main" val="2393807460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Voice27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12.37004231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15.16191604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5.826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22.2555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69.117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extLst>
                  <a:ext uri="{0D108BD9-81ED-4DB2-BD59-A6C34878D82A}">
                    <a16:rowId xmlns:a16="http://schemas.microsoft.com/office/drawing/2014/main" val="2132917317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UPDRS28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15.89474523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23.25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extLst>
                  <a:ext uri="{0D108BD9-81ED-4DB2-BD59-A6C34878D82A}">
                    <a16:rowId xmlns:a16="http://schemas.microsoft.com/office/drawing/2014/main" val="2544673244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PDindicator29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0.500240558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3" marR="3723" marT="3723" marB="0" anchor="b"/>
                </a:tc>
                <a:extLst>
                  <a:ext uri="{0D108BD9-81ED-4DB2-BD59-A6C34878D82A}">
                    <a16:rowId xmlns:a16="http://schemas.microsoft.com/office/drawing/2014/main" val="27250197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3F51CF-C6C2-690F-1360-3B3EF8983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93725"/>
              </p:ext>
            </p:extLst>
          </p:nvPr>
        </p:nvGraphicFramePr>
        <p:xfrm>
          <a:off x="8098971" y="3904020"/>
          <a:ext cx="4005943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0594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267476">
                <a:tc>
                  <a:txBody>
                    <a:bodyPr/>
                    <a:lstStyle/>
                    <a:p>
                      <a:pPr algn="ctr" rtl="0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This is the output of csv 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3DECA56-1297-A989-0CCF-988EBEEF6E4E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III.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48803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2F615E-D220-7DC3-B667-871A0D33C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9"/>
          <a:stretch/>
        </p:blipFill>
        <p:spPr>
          <a:xfrm>
            <a:off x="-15499" y="0"/>
            <a:ext cx="12176501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0A17EBA-DA8E-32E3-E60A-52B6739527B2}"/>
              </a:ext>
            </a:extLst>
          </p:cNvPr>
          <p:cNvSpPr txBox="1">
            <a:spLocks/>
          </p:cNvSpPr>
          <p:nvPr/>
        </p:nvSpPr>
        <p:spPr>
          <a:xfrm>
            <a:off x="0" y="41045"/>
            <a:ext cx="12192000" cy="1014270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IV</a:t>
            </a:r>
            <a:r>
              <a:rPr lang="en-GB" sz="3600" dirty="0">
                <a:solidFill>
                  <a:schemeClr val="accent3">
                    <a:lumMod val="75000"/>
                  </a:schemeClr>
                </a:solidFill>
              </a:rPr>
              <a:t>. VISUALIZATION HISTOGRAM FOR 26 VARIABLES</a:t>
            </a:r>
            <a:endParaRPr lang="en-GB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087EDF-25CE-D318-0470-2E32E9A3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7" y="1318162"/>
            <a:ext cx="8740386" cy="527264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EF95B38-A30C-9757-4B37-B54037D0B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14391"/>
              </p:ext>
            </p:extLst>
          </p:nvPr>
        </p:nvGraphicFramePr>
        <p:xfrm>
          <a:off x="9122169" y="3600990"/>
          <a:ext cx="2894407" cy="23667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4407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629392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ASSUMPTION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659186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the histogram, we assume that all 26 variables are approximately normally distributed to compute T-Test hypothesis.</a:t>
                      </a:r>
                      <a:endParaRPr lang="en-US" sz="18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CDA283F-8D1E-41EC-CF6E-600B35834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31" y="1199408"/>
            <a:ext cx="8923314" cy="5510149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C8C237-085F-2B10-0DA9-7DF408DFB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83892"/>
              </p:ext>
            </p:extLst>
          </p:nvPr>
        </p:nvGraphicFramePr>
        <p:xfrm>
          <a:off x="9122169" y="1318162"/>
          <a:ext cx="2894407" cy="192697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4407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Conclusion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397028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n-US" sz="1800" b="0" i="0" kern="1200" spc="3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can be seen, most of the histograms are not normal distributions. </a:t>
                      </a:r>
                      <a:endParaRPr lang="en-US" sz="18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3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EBA37B2CB06443AD495501E7514912" ma:contentTypeVersion="10" ma:contentTypeDescription="Create a new document." ma:contentTypeScope="" ma:versionID="44df8e24204eb6c38ab26fb0c7efb3b2">
  <xsd:schema xmlns:xsd="http://www.w3.org/2001/XMLSchema" xmlns:xs="http://www.w3.org/2001/XMLSchema" xmlns:p="http://schemas.microsoft.com/office/2006/metadata/properties" xmlns:ns2="631b0c4f-2812-43ef-8dba-3de0e7f684f3" xmlns:ns3="d82e27fe-da5a-42b2-8d05-c4000ac24f90" targetNamespace="http://schemas.microsoft.com/office/2006/metadata/properties" ma:root="true" ma:fieldsID="f2555cc36ede0392049b7f22d898d72c" ns2:_="" ns3:_="">
    <xsd:import namespace="631b0c4f-2812-43ef-8dba-3de0e7f684f3"/>
    <xsd:import namespace="d82e27fe-da5a-42b2-8d05-c4000ac24f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b0c4f-2812-43ef-8dba-3de0e7f684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2e27fe-da5a-42b2-8d05-c4000ac24f9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FE1C9F-E8C8-4911-80D6-2BE6FA396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1b0c4f-2812-43ef-8dba-3de0e7f684f3"/>
    <ds:schemaRef ds:uri="d82e27fe-da5a-42b2-8d05-c4000ac24f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10821E-DEF9-452D-A380-AAA72A0E53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70D605-9433-4093-A23E-DEE126A7DD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1245</Words>
  <Application>Microsoft Office PowerPoint</Application>
  <PresentationFormat>Widescreen</PresentationFormat>
  <Paragraphs>409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DengXian</vt:lpstr>
      <vt:lpstr>Arial</vt:lpstr>
      <vt:lpstr>Calibri</vt:lpstr>
      <vt:lpstr>Calibri Light</vt:lpstr>
      <vt:lpstr>Consolas</vt:lpstr>
      <vt:lpstr>Söhne</vt:lpstr>
      <vt:lpstr>Times New Roman</vt:lpstr>
      <vt:lpstr>Office Theme</vt:lpstr>
      <vt:lpstr>PowerPoint Presentation</vt:lpstr>
      <vt:lpstr>II. DESCRIPTIVE STATISTICS</vt:lpstr>
      <vt:lpstr>II. DESCRIPTIVE STATISTICS</vt:lpstr>
      <vt:lpstr>I. DATA PROCESSING</vt:lpstr>
      <vt:lpstr>II. DATA WRANGLING </vt:lpstr>
      <vt:lpstr>II. DATA WRANGLING </vt:lpstr>
      <vt:lpstr>III. DESCRIPTIVE STATISTICS</vt:lpstr>
      <vt:lpstr>II. DESCRIPTIVE STATISTICS</vt:lpstr>
      <vt:lpstr>PowerPoint Presentation</vt:lpstr>
      <vt:lpstr>PowerPoint Presentation</vt:lpstr>
      <vt:lpstr>VI. T-TEST HYPOTHESES</vt:lpstr>
      <vt:lpstr>VI. T-TEST HYPOTHESES</vt:lpstr>
      <vt:lpstr>VI. T-TEST HYPOTHESES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Nguyen</dc:creator>
  <cp:lastModifiedBy>Van Phuc Vinh Ho</cp:lastModifiedBy>
  <cp:revision>23</cp:revision>
  <dcterms:created xsi:type="dcterms:W3CDTF">2023-08-25T01:44:55Z</dcterms:created>
  <dcterms:modified xsi:type="dcterms:W3CDTF">2023-08-30T12:33:56Z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0x010100BFEBA37B2CB06443AD495501E7514912</vt:lpwstr>
  </property>
</Properties>
</file>