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5"/>
  </p:notesMasterIdLst>
  <p:handoutMasterIdLst>
    <p:handoutMasterId r:id="rId56"/>
  </p:handoutMasterIdLst>
  <p:sldIdLst>
    <p:sldId id="258" r:id="rId5"/>
    <p:sldId id="259" r:id="rId6"/>
    <p:sldId id="286" r:id="rId7"/>
    <p:sldId id="261" r:id="rId8"/>
    <p:sldId id="265" r:id="rId9"/>
    <p:sldId id="342" r:id="rId10"/>
    <p:sldId id="343" r:id="rId11"/>
    <p:sldId id="344" r:id="rId12"/>
    <p:sldId id="312" r:id="rId13"/>
    <p:sldId id="314" r:id="rId14"/>
    <p:sldId id="345" r:id="rId15"/>
    <p:sldId id="310" r:id="rId16"/>
    <p:sldId id="294" r:id="rId17"/>
    <p:sldId id="340" r:id="rId18"/>
    <p:sldId id="275" r:id="rId19"/>
    <p:sldId id="318" r:id="rId20"/>
    <p:sldId id="271" r:id="rId21"/>
    <p:sldId id="321" r:id="rId22"/>
    <p:sldId id="273" r:id="rId23"/>
    <p:sldId id="324" r:id="rId24"/>
    <p:sldId id="276" r:id="rId25"/>
    <p:sldId id="325" r:id="rId26"/>
    <p:sldId id="270" r:id="rId27"/>
    <p:sldId id="316" r:id="rId28"/>
    <p:sldId id="277" r:id="rId29"/>
    <p:sldId id="299" r:id="rId30"/>
    <p:sldId id="329" r:id="rId31"/>
    <p:sldId id="307" r:id="rId32"/>
    <p:sldId id="330" r:id="rId33"/>
    <p:sldId id="287" r:id="rId34"/>
    <p:sldId id="331" r:id="rId35"/>
    <p:sldId id="289" r:id="rId36"/>
    <p:sldId id="332" r:id="rId37"/>
    <p:sldId id="298" r:id="rId38"/>
    <p:sldId id="333" r:id="rId39"/>
    <p:sldId id="305" r:id="rId40"/>
    <p:sldId id="334" r:id="rId41"/>
    <p:sldId id="278" r:id="rId42"/>
    <p:sldId id="336" r:id="rId43"/>
    <p:sldId id="281" r:id="rId44"/>
    <p:sldId id="337" r:id="rId45"/>
    <p:sldId id="280" r:id="rId46"/>
    <p:sldId id="284" r:id="rId47"/>
    <p:sldId id="341" r:id="rId48"/>
    <p:sldId id="306" r:id="rId49"/>
    <p:sldId id="283" r:id="rId50"/>
    <p:sldId id="290" r:id="rId51"/>
    <p:sldId id="300" r:id="rId52"/>
    <p:sldId id="346" r:id="rId53"/>
    <p:sldId id="262" r:id="rId5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A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78998" autoAdjust="0"/>
  </p:normalViewPr>
  <p:slideViewPr>
    <p:cSldViewPr snapToGrid="0" snapToObjects="1">
      <p:cViewPr>
        <p:scale>
          <a:sx n="50" d="100"/>
          <a:sy n="50" d="100"/>
        </p:scale>
        <p:origin x="-187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80805-FC3B-4802-B158-D2F9519D7047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AB5D2-B9A7-4502-899E-70C37DCD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29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C0A23-808C-41F1-B9F1-3A5973D2EFA1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7461D-9425-41CC-BACF-3076245D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8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FF: Fantastic Four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95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 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59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 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95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 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49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r>
              <a:rPr lang="en-US" baseline="0" dirty="0" smtClean="0"/>
              <a:t> 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44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 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87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 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01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 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07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 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0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FF: Fantastic Four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FF: Fantastic Four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FF: Fantastic Four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12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 10, 11, Q 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8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 13, Q 14, Q15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48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 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43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 17, 18, 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1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2013 KMS Technology </a:t>
            </a:r>
          </a:p>
        </p:txBody>
      </p:sp>
      <p:pic>
        <p:nvPicPr>
          <p:cNvPr id="2" name="Picture 1" descr="logo-bi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78" y="914400"/>
            <a:ext cx="2760471" cy="1330443"/>
          </a:xfrm>
          <a:prstGeom prst="rect">
            <a:avLst/>
          </a:prstGeom>
        </p:spPr>
      </p:pic>
      <p:pic>
        <p:nvPicPr>
          <p:cNvPr id="5" name="Picture 4" descr="Screen Shot 2013-10-14 at 3.46.49 PM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66" y="3248791"/>
            <a:ext cx="9448801" cy="27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+mn-lt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5665"/>
            <a:ext cx="5486400" cy="3471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9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6048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5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3967"/>
            <a:ext cx="2057400" cy="4642195"/>
          </a:xfrm>
          <a:prstGeom prst="rect">
            <a:avLst/>
          </a:prstGeom>
        </p:spPr>
        <p:txBody>
          <a:bodyPr vert="eaVert"/>
          <a:lstStyle>
            <a:lvl1pPr>
              <a:defRPr sz="2800" b="1" i="0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3967"/>
            <a:ext cx="6019800" cy="46421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6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130425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OF YOUR</a:t>
            </a:r>
            <a:br>
              <a:rPr lang="en-US" dirty="0" smtClean="0"/>
            </a:br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2" name="Hexagon 11"/>
          <p:cNvSpPr/>
          <p:nvPr userDrawn="1"/>
        </p:nvSpPr>
        <p:spPr>
          <a:xfrm>
            <a:off x="8410457" y="2130425"/>
            <a:ext cx="1643308" cy="141664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37913" y="5587638"/>
            <a:ext cx="9269585" cy="1384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7100" y="3119006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PRESENT TO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197100" y="3547069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0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COMPANY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97100" y="3961295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err="1" smtClean="0"/>
              <a:t>Dd</a:t>
            </a:r>
            <a:r>
              <a:rPr lang="en-US" dirty="0" smtClean="0"/>
              <a:t> | MM |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7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  <a:lvl2pPr>
              <a:defRPr b="0" i="0">
                <a:latin typeface="Calibri"/>
                <a:cs typeface="Calibri"/>
              </a:defRPr>
            </a:lvl2pPr>
            <a:lvl3pPr>
              <a:defRPr b="0" i="0">
                <a:latin typeface="Calibri"/>
                <a:cs typeface="Calibri"/>
              </a:defRPr>
            </a:lvl3pPr>
            <a:lvl4pPr>
              <a:defRPr b="0" i="0">
                <a:latin typeface="Calibri"/>
                <a:cs typeface="Calibri"/>
              </a:defRPr>
            </a:lvl4pPr>
            <a:lvl5pPr>
              <a:defRPr b="0" i="0"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301653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600" b="1" i="0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WILL BE HERE</a:t>
            </a:r>
            <a:endParaRPr lang="en-US" dirty="0"/>
          </a:p>
        </p:txBody>
      </p:sp>
      <p:sp>
        <p:nvSpPr>
          <p:cNvPr id="14" name="Hexagon 13"/>
          <p:cNvSpPr/>
          <p:nvPr userDrawn="1"/>
        </p:nvSpPr>
        <p:spPr>
          <a:xfrm>
            <a:off x="8410457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48812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6048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1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7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49787" y="2382911"/>
            <a:ext cx="336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0" i="0" dirty="0" smtClean="0">
                <a:solidFill>
                  <a:schemeClr val="bg1"/>
                </a:solidFill>
                <a:latin typeface="Calibri"/>
                <a:cs typeface="Calibri"/>
              </a:rPr>
              <a:t>THANK YOU </a:t>
            </a:r>
            <a:endParaRPr lang="en-US" sz="3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2013 KMS Technology </a:t>
            </a:r>
            <a:endParaRPr lang="en-US" sz="12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16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5915"/>
            <a:ext cx="3008313" cy="1129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77908"/>
            <a:ext cx="5111750" cy="45578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96709"/>
            <a:ext cx="3008313" cy="3239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-noslogan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9" y="274638"/>
            <a:ext cx="1388197" cy="49142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28434" y="6378847"/>
            <a:ext cx="9222194" cy="597685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488267" y="7535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47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333" y="1524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76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0317"/>
            <a:ext cx="8854440" cy="4525963"/>
          </a:xfrm>
        </p:spPr>
        <p:txBody>
          <a:bodyPr/>
          <a:lstStyle/>
          <a:p>
            <a:pPr lvl="0"/>
            <a:r>
              <a:rPr lang="en-US" dirty="0" smtClean="0"/>
              <a:t>Which word will best describe KMS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Fun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Creative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Professional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Technology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765" y="3916680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" y="3691890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75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0317"/>
            <a:ext cx="8854440" cy="4525963"/>
          </a:xfrm>
        </p:spPr>
        <p:txBody>
          <a:bodyPr/>
          <a:lstStyle/>
          <a:p>
            <a:pPr lvl="0"/>
            <a:r>
              <a:rPr lang="en-US" dirty="0" smtClean="0"/>
              <a:t>What KMS commits to each employee?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Career growth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High salary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Quality of life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Both 1 and 3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765" y="3916680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" y="3691890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0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0317"/>
            <a:ext cx="8854440" cy="4525963"/>
          </a:xfrm>
        </p:spPr>
        <p:txBody>
          <a:bodyPr/>
          <a:lstStyle/>
          <a:p>
            <a:pPr lvl="0"/>
            <a:r>
              <a:rPr lang="en-US" dirty="0" smtClean="0"/>
              <a:t>Q: If </a:t>
            </a:r>
            <a:r>
              <a:rPr lang="en-US" dirty="0"/>
              <a:t>one </a:t>
            </a:r>
            <a:r>
              <a:rPr lang="en-US" dirty="0" err="1"/>
              <a:t>KMSer</a:t>
            </a:r>
            <a:r>
              <a:rPr lang="en-US" dirty="0"/>
              <a:t> is not working well, KMS will: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Stop working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working effectively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Working fine because KMS is big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Depending on who the person is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8" y="2962593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" y="2583816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98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KMS vision?</a:t>
            </a:r>
            <a:endParaRPr lang="en-US" dirty="0" smtClean="0"/>
          </a:p>
          <a:p>
            <a:pPr lvl="1"/>
            <a:r>
              <a:rPr lang="en-US" dirty="0" smtClean="0"/>
              <a:t>Diverse global technology firm</a:t>
            </a:r>
            <a:endParaRPr lang="en-US" dirty="0" smtClean="0"/>
          </a:p>
          <a:p>
            <a:pPr lvl="1"/>
            <a:r>
              <a:rPr lang="en-US" dirty="0" smtClean="0"/>
              <a:t>Internally controlled</a:t>
            </a:r>
            <a:endParaRPr lang="en-US" dirty="0" smtClean="0"/>
          </a:p>
          <a:p>
            <a:pPr lvl="1"/>
            <a:r>
              <a:rPr lang="en-US" dirty="0" smtClean="0"/>
              <a:t>Supportive employee growth and quality of life</a:t>
            </a:r>
            <a:endParaRPr lang="en-US" dirty="0" smtClean="0"/>
          </a:p>
          <a:p>
            <a:pPr lvl="1"/>
            <a:r>
              <a:rPr lang="en-US" dirty="0" smtClean="0"/>
              <a:t>Positive impact to client success</a:t>
            </a:r>
          </a:p>
          <a:p>
            <a:pPr lvl="1"/>
            <a:r>
              <a:rPr lang="en-US" dirty="0" smtClean="0"/>
              <a:t>Contribute to community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2050" name="Picture 2" descr="C:\Users\daitran\AppData\Local\Microsoft\Windows\Temporary Internet Files\Content.IE5\UDO6CA43\MC90043382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997" y="5607042"/>
            <a:ext cx="515605" cy="51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92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KMS Core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1357"/>
            <a:ext cx="8229600" cy="4525963"/>
          </a:xfrm>
        </p:spPr>
        <p:txBody>
          <a:bodyPr/>
          <a:lstStyle/>
          <a:p>
            <a:r>
              <a:rPr lang="en-US" dirty="0" smtClean="0"/>
              <a:t>Exceed Client Expectation</a:t>
            </a:r>
            <a:endParaRPr lang="en-US" dirty="0"/>
          </a:p>
          <a:p>
            <a:r>
              <a:rPr lang="en-US" dirty="0" smtClean="0"/>
              <a:t>People</a:t>
            </a:r>
          </a:p>
          <a:p>
            <a:r>
              <a:rPr lang="en-US" dirty="0" smtClean="0"/>
              <a:t>Innovation</a:t>
            </a:r>
          </a:p>
          <a:p>
            <a:r>
              <a:rPr lang="en-US" dirty="0" smtClean="0"/>
              <a:t>Integrity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</a:t>
            </a:r>
            <a:r>
              <a:rPr lang="en-US" dirty="0" smtClean="0"/>
              <a:t>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workload has been </a:t>
            </a:r>
            <a:r>
              <a:rPr lang="en-US" dirty="0" smtClean="0"/>
              <a:t>normal for 1 year, </a:t>
            </a:r>
            <a:r>
              <a:rPr lang="en-US" dirty="0"/>
              <a:t>but this month it increases and each team member have to work 24 extra hours. Select the appropriate </a:t>
            </a:r>
            <a:r>
              <a:rPr lang="en-US" dirty="0" smtClean="0"/>
              <a:t>thought: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It’s part of my job, no big deal.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KMS is law-abiding </a:t>
            </a:r>
            <a:r>
              <a:rPr lang="en-US" dirty="0" smtClean="0"/>
              <a:t>so </a:t>
            </a:r>
            <a:r>
              <a:rPr lang="en-US" dirty="0"/>
              <a:t>there should be OT payment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is </a:t>
            </a:r>
            <a:r>
              <a:rPr lang="en-US" dirty="0"/>
              <a:t>a chance for our people to have extra money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OT </a:t>
            </a:r>
            <a:r>
              <a:rPr lang="en-US" dirty="0"/>
              <a:t>and give each person three extra </a:t>
            </a:r>
            <a:r>
              <a:rPr lang="en-US" dirty="0" smtClean="0"/>
              <a:t>vacation days.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4513227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" y="2964180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79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Exceed Client 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1357"/>
            <a:ext cx="8229600" cy="4525963"/>
          </a:xfrm>
        </p:spPr>
        <p:txBody>
          <a:bodyPr/>
          <a:lstStyle/>
          <a:p>
            <a:r>
              <a:rPr lang="en-US" dirty="0" smtClean="0"/>
              <a:t>Work for the success of the client</a:t>
            </a:r>
          </a:p>
          <a:p>
            <a:pPr lvl="1"/>
            <a:r>
              <a:rPr lang="en-US" dirty="0" smtClean="0"/>
              <a:t>Not for your compensation or recognition</a:t>
            </a:r>
          </a:p>
          <a:p>
            <a:pPr lvl="1"/>
            <a:r>
              <a:rPr lang="en-US" dirty="0" smtClean="0"/>
              <a:t>Not “just enough” works</a:t>
            </a:r>
          </a:p>
          <a:p>
            <a:pPr lvl="1"/>
            <a:r>
              <a:rPr lang="en-US" dirty="0" smtClean="0"/>
              <a:t>Put yourself into their shoes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5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 smtClean="0"/>
              <a:t>A </a:t>
            </a:r>
            <a:r>
              <a:rPr lang="en-US" dirty="0" smtClean="0"/>
              <a:t>junior person </a:t>
            </a:r>
            <a:r>
              <a:rPr lang="en-US" dirty="0"/>
              <a:t>is learning to create and deliver a technical presentation.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This is </a:t>
            </a:r>
            <a:r>
              <a:rPr lang="en-US" dirty="0" smtClean="0"/>
              <a:t>a good start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Another </a:t>
            </a:r>
            <a:r>
              <a:rPr lang="en-US" dirty="0"/>
              <a:t>attempt to show </a:t>
            </a:r>
            <a:r>
              <a:rPr lang="en-US" dirty="0" smtClean="0"/>
              <a:t>off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Presentation </a:t>
            </a:r>
            <a:r>
              <a:rPr lang="en-US" dirty="0"/>
              <a:t>is not for </a:t>
            </a:r>
            <a:r>
              <a:rPr lang="en-US" dirty="0" smtClean="0"/>
              <a:t>newbies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KMS </a:t>
            </a:r>
            <a:r>
              <a:rPr lang="en-US" dirty="0"/>
              <a:t>is not a school so let’s not bother with presentations.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4513227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" y="2122170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3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Values –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1357"/>
            <a:ext cx="8229600" cy="4525963"/>
          </a:xfrm>
        </p:spPr>
        <p:txBody>
          <a:bodyPr/>
          <a:lstStyle/>
          <a:p>
            <a:r>
              <a:rPr lang="en-US" dirty="0" smtClean="0"/>
              <a:t>Pay respect to everyone, to the differences</a:t>
            </a:r>
          </a:p>
          <a:p>
            <a:r>
              <a:rPr lang="en-US" dirty="0" smtClean="0"/>
              <a:t>Share the knowledge and grow together</a:t>
            </a:r>
          </a:p>
          <a:p>
            <a:r>
              <a:rPr lang="en-US" dirty="0" smtClean="0"/>
              <a:t>Create opportunities for others to shine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8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KMS Culture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197700" y="4618520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280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Version 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 smtClean="0"/>
              <a:t>I’m </a:t>
            </a:r>
            <a:r>
              <a:rPr lang="en-US" dirty="0"/>
              <a:t>doing my job very well, I complete every tasks assigned with good quality. What else?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That’s outsourcing job, there’s no more can be done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There are a lot of things can be improved, including technical, process and features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 should find something to learn in free time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Both 2 and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447" y="4726587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5" y="3911247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13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Values -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KMSer</a:t>
            </a:r>
            <a:r>
              <a:rPr lang="en-US" dirty="0" smtClean="0"/>
              <a:t> has to be a great </a:t>
            </a:r>
            <a:r>
              <a:rPr lang="en-US" dirty="0" smtClean="0"/>
              <a:t>technologist, </a:t>
            </a:r>
            <a:r>
              <a:rPr lang="en-US" dirty="0" smtClean="0"/>
              <a:t>not just an average worker</a:t>
            </a:r>
          </a:p>
          <a:p>
            <a:r>
              <a:rPr lang="en-US" dirty="0" smtClean="0"/>
              <a:t>Each </a:t>
            </a:r>
            <a:r>
              <a:rPr lang="en-US" dirty="0" err="1"/>
              <a:t>KMSer</a:t>
            </a:r>
            <a:r>
              <a:rPr lang="en-US" dirty="0"/>
              <a:t> has </a:t>
            </a:r>
            <a:r>
              <a:rPr lang="en-US" dirty="0" smtClean="0"/>
              <a:t>to strive for improvement everyday</a:t>
            </a:r>
          </a:p>
          <a:p>
            <a:pPr lvl="1"/>
            <a:r>
              <a:rPr lang="en-US" dirty="0" smtClean="0"/>
              <a:t>Better ways to do current things</a:t>
            </a:r>
          </a:p>
          <a:p>
            <a:pPr lvl="1"/>
            <a:r>
              <a:rPr lang="en-US" dirty="0" smtClean="0"/>
              <a:t>Learning and doing new things</a:t>
            </a:r>
          </a:p>
          <a:p>
            <a:pPr lvl="1"/>
            <a:r>
              <a:rPr lang="en-US" dirty="0" smtClean="0"/>
              <a:t>Help more people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 smtClean="0"/>
              <a:t>The deadline is 5:00pm. At 7:45pm, the client sent me an email asking why I did not complete my code. I only can complete at 8:00pm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Tell them I submitted by 5:00 but it failed, I will submit again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Tell them I couldn’t make it, will submit by 8:00pm.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 should have told them before 5:00 that I could not make it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Tell them there is an unexpected issue and I need to extend deadline to 8:00pm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3" y="5510177"/>
            <a:ext cx="1362075" cy="13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" y="3915916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7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Values -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honest with clients, with colleagues</a:t>
            </a:r>
          </a:p>
          <a:p>
            <a:pPr lvl="1"/>
            <a:r>
              <a:rPr lang="en-US" dirty="0" smtClean="0"/>
              <a:t>And most important – with ourselves</a:t>
            </a:r>
          </a:p>
          <a:p>
            <a:r>
              <a:rPr lang="en-US" dirty="0" smtClean="0"/>
              <a:t>Focus on building trusted relationships</a:t>
            </a:r>
            <a:endParaRPr lang="en-US" dirty="0"/>
          </a:p>
          <a:p>
            <a:r>
              <a:rPr lang="en-US" dirty="0" smtClean="0"/>
              <a:t>Commit to going extra miles to keep promises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0317"/>
            <a:ext cx="8854440" cy="4525963"/>
          </a:xfrm>
        </p:spPr>
        <p:txBody>
          <a:bodyPr/>
          <a:lstStyle/>
          <a:p>
            <a:pPr lvl="0"/>
            <a:r>
              <a:rPr lang="en-US" dirty="0" smtClean="0"/>
              <a:t>Which is the list </a:t>
            </a:r>
            <a:r>
              <a:rPr lang="en-US" dirty="0"/>
              <a:t>of KMS Core Values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People, Process, Tools, Infrastructure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People, Effectiveness, Innovation, Ethics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Client, People, Innovation, Integrity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KMS has many core values, there is no complete list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4513227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" y="3150488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14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KMS Expected Behaviors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817"/>
            <a:ext cx="8229600" cy="4525963"/>
          </a:xfrm>
        </p:spPr>
        <p:txBody>
          <a:bodyPr/>
          <a:lstStyle/>
          <a:p>
            <a:pPr marL="514350" lvl="1" indent="-228600"/>
            <a:r>
              <a:rPr lang="en-US" dirty="0" smtClean="0"/>
              <a:t> Your Employment at KMS</a:t>
            </a:r>
          </a:p>
          <a:p>
            <a:pPr marL="514350" lvl="1" indent="-228600"/>
            <a:r>
              <a:rPr lang="en-US" dirty="0"/>
              <a:t> </a:t>
            </a:r>
            <a:r>
              <a:rPr lang="en-US" dirty="0" smtClean="0"/>
              <a:t>Autonomy</a:t>
            </a:r>
          </a:p>
          <a:p>
            <a:pPr marL="514350" lvl="1" indent="-228600"/>
            <a:r>
              <a:rPr lang="en-US" dirty="0" smtClean="0"/>
              <a:t> Positive Thinking</a:t>
            </a:r>
          </a:p>
          <a:p>
            <a:pPr marL="514350" lvl="1" indent="-228600"/>
            <a:r>
              <a:rPr lang="en-US" dirty="0" smtClean="0"/>
              <a:t> Self Improvement</a:t>
            </a:r>
          </a:p>
          <a:p>
            <a:pPr marL="514350" lvl="1" indent="-228600"/>
            <a:r>
              <a:rPr lang="en-US" dirty="0"/>
              <a:t> </a:t>
            </a:r>
            <a:r>
              <a:rPr lang="en-US" dirty="0" smtClean="0"/>
              <a:t>Professionalism</a:t>
            </a:r>
          </a:p>
          <a:p>
            <a:pPr marL="514350" lvl="1" indent="-228600"/>
            <a:r>
              <a:rPr lang="en-US" dirty="0" smtClean="0"/>
              <a:t> Contribution</a:t>
            </a:r>
          </a:p>
          <a:p>
            <a:pPr marL="514350" lvl="1" indent="-228600"/>
            <a:r>
              <a:rPr lang="en-US" dirty="0"/>
              <a:t> </a:t>
            </a:r>
            <a:r>
              <a:rPr lang="en-US" dirty="0" smtClean="0"/>
              <a:t>Compensation</a:t>
            </a:r>
          </a:p>
          <a:p>
            <a:pPr marL="514350" lvl="1" indent="-228600"/>
            <a:r>
              <a:rPr lang="en-US" dirty="0"/>
              <a:t> </a:t>
            </a:r>
            <a:r>
              <a:rPr lang="en-US" dirty="0" smtClean="0"/>
              <a:t>Communication</a:t>
            </a:r>
          </a:p>
          <a:p>
            <a:pPr marL="514350" lvl="1" indent="-228600"/>
            <a:r>
              <a:rPr lang="en-US" dirty="0"/>
              <a:t> </a:t>
            </a:r>
            <a:r>
              <a:rPr lang="en-US" dirty="0" smtClean="0"/>
              <a:t>Outside of Work</a:t>
            </a:r>
          </a:p>
          <a:p>
            <a:pPr marL="514350" lvl="1" indent="-228600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 (employment)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 smtClean="0"/>
              <a:t>I am not happy with something at work. What should I do?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There’s a hundred jobs out there, let’s </a:t>
            </a:r>
            <a:r>
              <a:rPr lang="en-US" dirty="0" smtClean="0"/>
              <a:t>find another one</a:t>
            </a:r>
            <a:r>
              <a:rPr lang="en-US" dirty="0"/>
              <a:t>. Nobody forces </a:t>
            </a:r>
            <a:r>
              <a:rPr lang="en-US" dirty="0" smtClean="0"/>
              <a:t>me here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Let’s </a:t>
            </a:r>
            <a:r>
              <a:rPr lang="en-US" dirty="0"/>
              <a:t>discuss with a Director and find a </a:t>
            </a:r>
            <a:r>
              <a:rPr lang="en-US" dirty="0" smtClean="0"/>
              <a:t>solution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Let’s share with other colleagues my feelings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Express </a:t>
            </a:r>
            <a:r>
              <a:rPr lang="en-US" dirty="0"/>
              <a:t>my sadness on Facebook, but accept it as no company </a:t>
            </a:r>
            <a:r>
              <a:rPr lang="en-US"/>
              <a:t>is </a:t>
            </a:r>
            <a:r>
              <a:rPr lang="en-US" smtClean="0"/>
              <a:t>perfect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446" y="5404838"/>
            <a:ext cx="1362075" cy="145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56198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63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Employment at KMS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311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The semaphore: a marriage</a:t>
            </a:r>
            <a:endParaRPr lang="en-US" dirty="0"/>
          </a:p>
          <a:p>
            <a:pPr lvl="1"/>
            <a:r>
              <a:rPr lang="en-US" dirty="0" smtClean="0"/>
              <a:t>Ta</a:t>
            </a:r>
            <a:r>
              <a:rPr lang="en-US" dirty="0"/>
              <a:t>ke care of each other</a:t>
            </a:r>
          </a:p>
          <a:p>
            <a:pPr lvl="1"/>
            <a:r>
              <a:rPr lang="en-US" dirty="0" smtClean="0"/>
              <a:t>Build the family together</a:t>
            </a:r>
          </a:p>
          <a:p>
            <a:pPr lvl="1"/>
            <a:r>
              <a:rPr lang="en-US" dirty="0" smtClean="0"/>
              <a:t>Be straight and open</a:t>
            </a:r>
          </a:p>
          <a:p>
            <a:pPr lvl="1"/>
            <a:r>
              <a:rPr lang="en-US" dirty="0" smtClean="0"/>
              <a:t>When out of options – a divorce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4OD9RTS8\MC900309858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968" y="1187450"/>
            <a:ext cx="2348244" cy="169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3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Discussion (Autonomy)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 smtClean="0"/>
              <a:t>I </a:t>
            </a:r>
            <a:r>
              <a:rPr lang="en-US" dirty="0"/>
              <a:t>am a junior developer, I have been working for only 1 year in this </a:t>
            </a:r>
            <a:r>
              <a:rPr lang="en-US" dirty="0" smtClean="0"/>
              <a:t>team. What does the company expect from me?</a:t>
            </a:r>
          </a:p>
          <a:p>
            <a:pPr lvl="1"/>
            <a:r>
              <a:rPr lang="en-US" dirty="0" smtClean="0"/>
              <a:t>Be able to work on simple, repeated tasks</a:t>
            </a:r>
          </a:p>
          <a:p>
            <a:pPr lvl="1"/>
            <a:r>
              <a:rPr lang="en-US" dirty="0" smtClean="0"/>
              <a:t>Good output quality</a:t>
            </a:r>
          </a:p>
          <a:p>
            <a:pPr lvl="1"/>
            <a:r>
              <a:rPr lang="en-US" dirty="0" smtClean="0"/>
              <a:t>Can communicate to clarify or seek for help</a:t>
            </a:r>
          </a:p>
          <a:p>
            <a:pPr lvl="1"/>
            <a:r>
              <a:rPr lang="en-US" dirty="0" smtClean="0"/>
              <a:t>Can report status and risks</a:t>
            </a:r>
          </a:p>
          <a:p>
            <a:pPr lvl="1"/>
            <a:r>
              <a:rPr lang="en-US" dirty="0" smtClean="0"/>
              <a:t>Self improvement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447" y="4726587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4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KMS </a:t>
            </a:r>
            <a:r>
              <a:rPr lang="en-US" dirty="0" smtClean="0"/>
              <a:t>Vision</a:t>
            </a:r>
            <a:endParaRPr lang="en-US" dirty="0" smtClean="0"/>
          </a:p>
          <a:p>
            <a:r>
              <a:rPr lang="en-US" dirty="0" smtClean="0"/>
              <a:t>KMS Core Values</a:t>
            </a:r>
          </a:p>
          <a:p>
            <a:r>
              <a:rPr lang="en-US" dirty="0" smtClean="0"/>
              <a:t>KMS Expected Behaviors</a:t>
            </a:r>
          </a:p>
          <a:p>
            <a:r>
              <a:rPr lang="en-US" dirty="0" smtClean="0"/>
              <a:t>How to be successful at KMS?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https://encrypted-tbn3.gstatic.com/images?q=tbn:ANd9GcQFeG1A6t91xgbaSt7277jXStU4m5kFrE5tVehxORMnclC6fGFDi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35" y="4207004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3200" b="1" dirty="0"/>
              <a:t>You are completely responsible for your assignment, regardless your level of </a:t>
            </a:r>
            <a:r>
              <a:rPr lang="en-US" sz="3200" b="1" dirty="0" smtClean="0"/>
              <a:t>expertise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969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 (Positive Thinking)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 smtClean="0"/>
              <a:t>The training course is so boring. I only learned very little from it.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This is a bad trainer, we should not let him train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This is a waste of time, we should not join trainings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We should improve this course. I can give feedbacks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 will complain about this on FB in a very cool way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111" y="5657850"/>
            <a:ext cx="982889" cy="97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5" y="3025140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99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817"/>
            <a:ext cx="8229600" cy="4525963"/>
          </a:xfrm>
        </p:spPr>
        <p:txBody>
          <a:bodyPr/>
          <a:lstStyle/>
          <a:p>
            <a:pPr marL="514350" lvl="1" indent="-228600"/>
            <a:r>
              <a:rPr lang="en-US" dirty="0" smtClean="0"/>
              <a:t>Ask yourself: “what can I do to improve the situation” rather than blaming</a:t>
            </a:r>
          </a:p>
          <a:p>
            <a:pPr marL="514350" lvl="1" indent="-228600"/>
            <a:r>
              <a:rPr lang="en-US" b="1" dirty="0" smtClean="0"/>
              <a:t>Remember, we are friends, brothers and sisters</a:t>
            </a:r>
          </a:p>
          <a:p>
            <a:pPr marL="914400" lvl="2"/>
            <a:r>
              <a:rPr lang="en-US" sz="2800" dirty="0" smtClean="0"/>
              <a:t>We are all working together to build a great KMS</a:t>
            </a:r>
          </a:p>
          <a:p>
            <a:pPr marL="914400" lvl="2"/>
            <a:r>
              <a:rPr lang="en-US" sz="2800" dirty="0" smtClean="0"/>
              <a:t>Nothing is perfect and not everything happens the way you want </a:t>
            </a:r>
            <a:r>
              <a:rPr lang="en-US" sz="2800" dirty="0" smtClean="0"/>
              <a:t>it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KMS 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 (Self-Development)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 smtClean="0"/>
              <a:t>It’s been 5 years and I’m not promoted. What should I do?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Discuss with my coach or director to define what to do to get promoted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Discuss with my coach or director to define what to do to </a:t>
            </a:r>
            <a:r>
              <a:rPr lang="en-US" dirty="0" smtClean="0"/>
              <a:t>continue advancing </a:t>
            </a:r>
            <a:r>
              <a:rPr lang="en-US" dirty="0" smtClean="0"/>
              <a:t>my ability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Nothing, I have a bad coach or get in a bad project so my chance is very little.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Should show off more to get more recognition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111" y="5257800"/>
            <a:ext cx="982889" cy="13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0" y="2979420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4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792"/>
            <a:ext cx="8229600" cy="4525963"/>
          </a:xfrm>
        </p:spPr>
        <p:txBody>
          <a:bodyPr/>
          <a:lstStyle/>
          <a:p>
            <a:r>
              <a:rPr lang="en-US" dirty="0" smtClean="0"/>
              <a:t>It’s your responsibility – KMS fully supports</a:t>
            </a:r>
          </a:p>
          <a:p>
            <a:r>
              <a:rPr lang="en-US" dirty="0" smtClean="0"/>
              <a:t>Maximize your value to maximize your success</a:t>
            </a:r>
          </a:p>
          <a:p>
            <a:r>
              <a:rPr lang="en-US" dirty="0" smtClean="0"/>
              <a:t>You may not get promoted but it’s ok</a:t>
            </a:r>
          </a:p>
          <a:p>
            <a:pPr lvl="1"/>
            <a:r>
              <a:rPr lang="en-US" dirty="0" smtClean="0"/>
              <a:t>As long as you do your best and be happy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7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 (Critical Thinking)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 smtClean="0"/>
              <a:t>I </a:t>
            </a:r>
            <a:r>
              <a:rPr lang="en-US" dirty="0"/>
              <a:t>receive a negative </a:t>
            </a:r>
            <a:r>
              <a:rPr lang="en-US" dirty="0" smtClean="0"/>
              <a:t>feedback </a:t>
            </a:r>
            <a:r>
              <a:rPr lang="en-US" dirty="0"/>
              <a:t>from my manager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He really wants my improvements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 have to explain back otherwise my value will be low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He’s picking on my issues. He should also look at my contributions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He doesn’t like me, it’s time to move to another 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110" y="5044440"/>
            <a:ext cx="982889" cy="13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54" y="1611268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22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792"/>
            <a:ext cx="8229600" cy="4525963"/>
          </a:xfrm>
        </p:spPr>
        <p:txBody>
          <a:bodyPr/>
          <a:lstStyle/>
          <a:p>
            <a:r>
              <a:rPr lang="en-US" dirty="0" smtClean="0"/>
              <a:t>Feedback if something doesn’t look right</a:t>
            </a:r>
          </a:p>
          <a:p>
            <a:pPr lvl="1"/>
            <a:r>
              <a:rPr lang="en-US" dirty="0" smtClean="0"/>
              <a:t>And repeat it</a:t>
            </a:r>
          </a:p>
          <a:p>
            <a:r>
              <a:rPr lang="en-US" dirty="0" smtClean="0"/>
              <a:t>If you get a feedback or suggestion</a:t>
            </a:r>
          </a:p>
          <a:p>
            <a:pPr lvl="1"/>
            <a:r>
              <a:rPr lang="en-US" dirty="0" smtClean="0"/>
              <a:t>Respect it and work on it</a:t>
            </a:r>
          </a:p>
          <a:p>
            <a:r>
              <a:rPr lang="en-US" dirty="0" smtClean="0"/>
              <a:t>Be reasonable, respectful and </a:t>
            </a:r>
            <a:r>
              <a:rPr lang="en-US" b="1" u="sng" dirty="0" smtClean="0"/>
              <a:t>goal-focused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Discuss (Professionalism)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 smtClean="0"/>
              <a:t>My project is not charged by timesheet. I think I worked about 45-49 hours this week. Why do I have to log the exact number. Can I just put in 40 hours? 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project statistics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decision making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management negotiation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 individual performance measurement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110" y="5044440"/>
            <a:ext cx="982889" cy="13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36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3117"/>
            <a:ext cx="8229600" cy="4525963"/>
          </a:xfrm>
        </p:spPr>
        <p:txBody>
          <a:bodyPr/>
          <a:lstStyle/>
          <a:p>
            <a:r>
              <a:rPr lang="en-US" dirty="0" smtClean="0"/>
              <a:t>If there is a procedure, follow it</a:t>
            </a:r>
          </a:p>
          <a:p>
            <a:pPr lvl="1"/>
            <a:r>
              <a:rPr lang="en-US" dirty="0" smtClean="0"/>
              <a:t>Timesheet, vacation planning, reporting …</a:t>
            </a:r>
          </a:p>
          <a:p>
            <a:r>
              <a:rPr lang="en-US" dirty="0" smtClean="0"/>
              <a:t>Planned, be on-time, be prepared</a:t>
            </a:r>
            <a:endParaRPr lang="en-US" dirty="0"/>
          </a:p>
          <a:p>
            <a:pPr lvl="1"/>
            <a:r>
              <a:rPr lang="en-US" dirty="0" smtClean="0"/>
              <a:t>Meetings, reviews, discussions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5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 (Contribution)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49640" cy="4525963"/>
          </a:xfrm>
        </p:spPr>
        <p:txBody>
          <a:bodyPr/>
          <a:lstStyle/>
          <a:p>
            <a:pPr lvl="0"/>
            <a:r>
              <a:rPr lang="en-US" dirty="0" smtClean="0"/>
              <a:t>I </a:t>
            </a:r>
            <a:r>
              <a:rPr lang="en-US" dirty="0" smtClean="0"/>
              <a:t>prefers to wor</a:t>
            </a:r>
            <a:r>
              <a:rPr lang="en-US" dirty="0" smtClean="0"/>
              <a:t>k on Front-end but there is no Front-end position available. My director assigns me to a back-end position for 3 months.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At least it’s better than sitting do nothing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only accept Front-end because it’s my choice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 only accept Front-end because I can contribute more with it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 will study new skills while waiting for Front-end assignment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110" y="5044440"/>
            <a:ext cx="982889" cy="13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" y="2569492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KMS </a:t>
            </a:r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career is measured by your contribution</a:t>
            </a:r>
          </a:p>
          <a:p>
            <a:pPr lvl="1"/>
            <a:r>
              <a:rPr lang="en-US" dirty="0" smtClean="0"/>
              <a:t>Should do what would bring most value to KMS</a:t>
            </a:r>
          </a:p>
          <a:p>
            <a:r>
              <a:rPr lang="en-US" dirty="0" smtClean="0"/>
              <a:t>Ability growing only helps if it brings value</a:t>
            </a:r>
            <a:endParaRPr lang="en-US" dirty="0"/>
          </a:p>
          <a:p>
            <a:pPr lvl="1"/>
            <a:r>
              <a:rPr lang="en-US" dirty="0" smtClean="0"/>
              <a:t>Develop your career to align with KMS growth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 </a:t>
            </a:r>
            <a:r>
              <a:rPr lang="en-US" smtClean="0"/>
              <a:t>(Compensation)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 smtClean="0"/>
              <a:t>I </a:t>
            </a:r>
            <a:r>
              <a:rPr lang="en-US" dirty="0"/>
              <a:t>was smarter than A in school, I did </a:t>
            </a:r>
            <a:r>
              <a:rPr lang="en-US" dirty="0" smtClean="0"/>
              <a:t>something cooler </a:t>
            </a:r>
            <a:r>
              <a:rPr lang="en-US" dirty="0"/>
              <a:t>than </a:t>
            </a:r>
            <a:r>
              <a:rPr lang="en-US" dirty="0" smtClean="0"/>
              <a:t>A recently. A </a:t>
            </a:r>
            <a:r>
              <a:rPr lang="en-US" dirty="0"/>
              <a:t>told me his salary and it is higher than mine. What is going on?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He must have done good things that I don’t know about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It is not fair, </a:t>
            </a:r>
            <a:r>
              <a:rPr lang="en-US" dirty="0" smtClean="0"/>
              <a:t>I will find another job with higher pay.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 </a:t>
            </a:r>
            <a:r>
              <a:rPr lang="en-US" dirty="0"/>
              <a:t>should ask the manager to increase my </a:t>
            </a:r>
            <a:r>
              <a:rPr lang="en-US" dirty="0" smtClean="0"/>
              <a:t>salary.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All </a:t>
            </a:r>
            <a:r>
              <a:rPr lang="en-US" dirty="0"/>
              <a:t>are valid considerations.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110" y="5044440"/>
            <a:ext cx="982889" cy="13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5" y="2560320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85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Compensation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792"/>
            <a:ext cx="8229600" cy="4525963"/>
          </a:xfrm>
        </p:spPr>
        <p:txBody>
          <a:bodyPr/>
          <a:lstStyle/>
          <a:p>
            <a:r>
              <a:rPr lang="en-US" dirty="0" smtClean="0"/>
              <a:t>KMS is searching for great employees</a:t>
            </a:r>
          </a:p>
          <a:p>
            <a:pPr lvl="1"/>
            <a:r>
              <a:rPr lang="en-US" dirty="0" smtClean="0"/>
              <a:t>To promote, raise salary, bonus, opportunities …</a:t>
            </a:r>
          </a:p>
          <a:p>
            <a:r>
              <a:rPr lang="en-US" dirty="0" smtClean="0"/>
              <a:t>KMS Management commits on </a:t>
            </a:r>
            <a:r>
              <a:rPr lang="en-US" b="1" u="sng" dirty="0" smtClean="0"/>
              <a:t>fairness</a:t>
            </a:r>
          </a:p>
          <a:p>
            <a:pPr algn="just"/>
            <a:r>
              <a:rPr lang="en-US" dirty="0" smtClean="0"/>
              <a:t>Do not compare. Work on your own career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7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792"/>
            <a:ext cx="8229600" cy="4525963"/>
          </a:xfrm>
        </p:spPr>
        <p:txBody>
          <a:bodyPr/>
          <a:lstStyle/>
          <a:p>
            <a:r>
              <a:rPr lang="en-US" dirty="0" smtClean="0"/>
              <a:t>Fun, respectful and friendly</a:t>
            </a:r>
          </a:p>
          <a:p>
            <a:r>
              <a:rPr lang="en-US" dirty="0" smtClean="0"/>
              <a:t>Constructive and collaborative</a:t>
            </a:r>
          </a:p>
          <a:p>
            <a:r>
              <a:rPr lang="en-US" dirty="0" smtClean="0"/>
              <a:t>Supportive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NVC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Your colleague often bring smelly foods to the work place. You don’t like that smell and want to complain directly with your colleague.</a:t>
            </a:r>
          </a:p>
          <a:p>
            <a:pPr marL="0" indent="0">
              <a:buNone/>
            </a:pPr>
            <a:r>
              <a:rPr lang="en-US" dirty="0" smtClean="0"/>
              <a:t>Split into pairs, one person complains using NVC</a:t>
            </a:r>
          </a:p>
          <a:p>
            <a:pPr lvl="1"/>
            <a:r>
              <a:rPr lang="en-US" dirty="0"/>
              <a:t>What you see</a:t>
            </a:r>
          </a:p>
          <a:p>
            <a:pPr lvl="1"/>
            <a:r>
              <a:rPr lang="en-US" dirty="0"/>
              <a:t>What you feel</a:t>
            </a:r>
          </a:p>
          <a:p>
            <a:pPr lvl="1"/>
            <a:r>
              <a:rPr lang="en-US" dirty="0"/>
              <a:t>What you need</a:t>
            </a:r>
          </a:p>
          <a:p>
            <a:pPr lvl="1"/>
            <a:r>
              <a:rPr lang="en-US" dirty="0"/>
              <a:t>Your </a:t>
            </a:r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792"/>
            <a:ext cx="8229600" cy="4525963"/>
          </a:xfrm>
        </p:spPr>
        <p:txBody>
          <a:bodyPr/>
          <a:lstStyle/>
          <a:p>
            <a:r>
              <a:rPr lang="en-US" dirty="0" smtClean="0"/>
              <a:t>It’s not only work, </a:t>
            </a:r>
            <a:r>
              <a:rPr lang="en-US" dirty="0" err="1" smtClean="0"/>
              <a:t>KMSers</a:t>
            </a:r>
            <a:r>
              <a:rPr lang="en-US" dirty="0" smtClean="0"/>
              <a:t> are your friends</a:t>
            </a:r>
          </a:p>
          <a:p>
            <a:pPr lvl="1"/>
            <a:r>
              <a:rPr lang="en-US" dirty="0" smtClean="0"/>
              <a:t>Treat each and everyone as friends</a:t>
            </a:r>
          </a:p>
          <a:p>
            <a:r>
              <a:rPr lang="en-US" dirty="0" smtClean="0"/>
              <a:t>The atmosphere of the team should be</a:t>
            </a:r>
            <a:endParaRPr lang="en-US" dirty="0"/>
          </a:p>
          <a:p>
            <a:pPr lvl="1"/>
            <a:r>
              <a:rPr lang="en-US" dirty="0" smtClean="0"/>
              <a:t>Fun - with laughter and smiles</a:t>
            </a:r>
          </a:p>
          <a:p>
            <a:pPr lvl="1"/>
            <a:r>
              <a:rPr lang="en-US" dirty="0" smtClean="0"/>
              <a:t>Friendly with other activities than just works</a:t>
            </a:r>
          </a:p>
          <a:p>
            <a:pPr lvl="1"/>
            <a:r>
              <a:rPr lang="en-US" dirty="0" smtClean="0"/>
              <a:t>Openness – without one person picking on others</a:t>
            </a:r>
          </a:p>
          <a:p>
            <a:pPr lvl="1"/>
            <a:r>
              <a:rPr lang="en-US" dirty="0" smtClean="0"/>
              <a:t>Respect – without one person being attacked</a:t>
            </a:r>
            <a:endParaRPr lang="en-US" dirty="0"/>
          </a:p>
          <a:p>
            <a:r>
              <a:rPr lang="en-US" dirty="0" smtClean="0"/>
              <a:t>Treat each other like they are your friends, they are your family, they are part of your life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KMS How To Be Successful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792"/>
            <a:ext cx="8229600" cy="4525963"/>
          </a:xfrm>
        </p:spPr>
        <p:txBody>
          <a:bodyPr/>
          <a:lstStyle/>
          <a:p>
            <a:r>
              <a:rPr lang="en-US" dirty="0" smtClean="0"/>
              <a:t>Do high quality work for your project</a:t>
            </a:r>
          </a:p>
          <a:p>
            <a:r>
              <a:rPr lang="en-US" dirty="0" smtClean="0"/>
              <a:t>Take personal responsibility</a:t>
            </a:r>
          </a:p>
          <a:p>
            <a:r>
              <a:rPr lang="en-US" dirty="0" smtClean="0"/>
              <a:t>Keep improving things for your project</a:t>
            </a:r>
          </a:p>
          <a:p>
            <a:r>
              <a:rPr lang="en-US" dirty="0" smtClean="0"/>
              <a:t>Share knowledge, develop others</a:t>
            </a:r>
          </a:p>
          <a:p>
            <a:r>
              <a:rPr lang="en-US" dirty="0" smtClean="0"/>
              <a:t>Continuously learning &amp; applying new things</a:t>
            </a:r>
          </a:p>
          <a:p>
            <a:r>
              <a:rPr lang="en-US" dirty="0" smtClean="0"/>
              <a:t>Contribute to company activities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Put it in the context of </a:t>
            </a:r>
            <a:r>
              <a:rPr lang="en-US" b="1" u="sng" dirty="0" smtClean="0"/>
              <a:t>10 years</a:t>
            </a:r>
            <a:r>
              <a:rPr lang="en-US" dirty="0" smtClean="0"/>
              <a:t>, not 6 months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Repeat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KMS vision?</a:t>
            </a:r>
            <a:endParaRPr lang="en-US" dirty="0" smtClean="0"/>
          </a:p>
          <a:p>
            <a:pPr lvl="1"/>
            <a:r>
              <a:rPr lang="en-US" dirty="0" smtClean="0"/>
              <a:t>Diverse global technology firm</a:t>
            </a:r>
            <a:endParaRPr lang="en-US" dirty="0" smtClean="0"/>
          </a:p>
          <a:p>
            <a:pPr lvl="1"/>
            <a:r>
              <a:rPr lang="en-US" dirty="0" smtClean="0"/>
              <a:t>Internally controlled</a:t>
            </a:r>
            <a:endParaRPr lang="en-US" dirty="0" smtClean="0"/>
          </a:p>
          <a:p>
            <a:pPr lvl="1"/>
            <a:r>
              <a:rPr lang="en-US" dirty="0" smtClean="0"/>
              <a:t>Supportive employee growth and quality of life</a:t>
            </a:r>
            <a:endParaRPr lang="en-US" dirty="0" smtClean="0"/>
          </a:p>
          <a:p>
            <a:pPr lvl="1"/>
            <a:r>
              <a:rPr lang="en-US" dirty="0" smtClean="0"/>
              <a:t>Positive impact to client success</a:t>
            </a:r>
          </a:p>
          <a:p>
            <a:pPr lvl="1"/>
            <a:r>
              <a:rPr lang="en-US" dirty="0" smtClean="0"/>
              <a:t>Contribute to community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2050" name="Picture 2" descr="C:\Users\daitran\AppData\Local\Microsoft\Windows\Temporary Internet Files\Content.IE5\UDO6CA43\MC90043382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997" y="5607042"/>
            <a:ext cx="515605" cy="51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73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KMS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Becoming a </a:t>
            </a:r>
            <a:r>
              <a:rPr lang="en-US" b="1" dirty="0" smtClean="0"/>
              <a:t>diverse</a:t>
            </a:r>
            <a:r>
              <a:rPr lang="en-US" dirty="0" smtClean="0"/>
              <a:t> </a:t>
            </a:r>
            <a:r>
              <a:rPr lang="en-US" b="1" dirty="0" smtClean="0"/>
              <a:t>global</a:t>
            </a:r>
            <a:r>
              <a:rPr lang="en-US" dirty="0" smtClean="0"/>
              <a:t> </a:t>
            </a:r>
            <a:r>
              <a:rPr lang="en-US" b="1" dirty="0" smtClean="0"/>
              <a:t>technology</a:t>
            </a:r>
            <a:r>
              <a:rPr lang="en-US" dirty="0" smtClean="0"/>
              <a:t> company with a</a:t>
            </a:r>
            <a:endParaRPr lang="en-US" dirty="0" smtClean="0"/>
          </a:p>
          <a:p>
            <a:pPr lvl="1"/>
            <a:r>
              <a:rPr lang="en-US" dirty="0" smtClean="0"/>
              <a:t>Core business: </a:t>
            </a:r>
            <a:r>
              <a:rPr lang="en-US" b="1" dirty="0" smtClean="0"/>
              <a:t>Services</a:t>
            </a:r>
          </a:p>
          <a:p>
            <a:pPr lvl="1"/>
            <a:r>
              <a:rPr lang="en-US" dirty="0" smtClean="0"/>
              <a:t>Growing </a:t>
            </a:r>
            <a:r>
              <a:rPr lang="en-US" b="1" dirty="0" smtClean="0"/>
              <a:t>Product</a:t>
            </a:r>
            <a:r>
              <a:rPr lang="en-US" dirty="0" smtClean="0"/>
              <a:t> Portfolio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750" y="5238750"/>
            <a:ext cx="741045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sz="2400" b="1" i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/>
                <a:cs typeface="Gill Sans Light"/>
              </a:rPr>
              <a:t>Bright Minds, Brilliant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/>
                <a:cs typeface="Gill Sans Light"/>
              </a:rPr>
              <a:t>Solutions</a:t>
            </a:r>
            <a:endParaRPr lang="en-US" sz="2400" b="1" i="0" dirty="0" smtClean="0">
              <a:solidFill>
                <a:schemeClr val="tx2">
                  <a:lumMod val="60000"/>
                  <a:lumOff val="40000"/>
                </a:schemeClr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59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2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KMS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Remain a </a:t>
            </a:r>
            <a:r>
              <a:rPr lang="en-US" b="1" dirty="0" smtClean="0"/>
              <a:t>privately</a:t>
            </a:r>
            <a:r>
              <a:rPr lang="en-US" dirty="0" smtClean="0"/>
              <a:t> held company that let us </a:t>
            </a:r>
            <a:r>
              <a:rPr lang="en-US" b="1" dirty="0" smtClean="0"/>
              <a:t>internally</a:t>
            </a:r>
            <a:r>
              <a:rPr lang="en-US" dirty="0" smtClean="0"/>
              <a:t> control our business direction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750" y="5238750"/>
            <a:ext cx="741045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sz="2400" b="1" i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/>
                <a:cs typeface="Gill Sans Light"/>
              </a:rPr>
              <a:t>Bright Minds, Brilliant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/>
                <a:cs typeface="Gill Sans Light"/>
              </a:rPr>
              <a:t>Solutions</a:t>
            </a:r>
            <a:endParaRPr lang="en-US" sz="2400" b="1" i="0" dirty="0" smtClean="0">
              <a:solidFill>
                <a:schemeClr val="tx2">
                  <a:lumMod val="60000"/>
                  <a:lumOff val="40000"/>
                </a:schemeClr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55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KMS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Retain</a:t>
            </a:r>
            <a:r>
              <a:rPr lang="en-US" dirty="0" smtClean="0"/>
              <a:t> corporate </a:t>
            </a:r>
            <a:r>
              <a:rPr lang="en-US" b="1" dirty="0" smtClean="0"/>
              <a:t>culture</a:t>
            </a:r>
            <a:r>
              <a:rPr lang="en-US" dirty="0" smtClean="0"/>
              <a:t> that is supportive of our </a:t>
            </a:r>
            <a:r>
              <a:rPr lang="en-US" b="1" dirty="0" smtClean="0"/>
              <a:t>staff</a:t>
            </a:r>
            <a:r>
              <a:rPr lang="en-US" dirty="0" smtClean="0"/>
              <a:t> </a:t>
            </a:r>
            <a:r>
              <a:rPr lang="en-US" b="1" dirty="0" smtClean="0"/>
              <a:t>growth</a:t>
            </a:r>
            <a:r>
              <a:rPr lang="en-US" dirty="0" smtClean="0"/>
              <a:t> and </a:t>
            </a:r>
            <a:r>
              <a:rPr lang="en-US" b="1" dirty="0" smtClean="0"/>
              <a:t>quality of life </a:t>
            </a:r>
            <a:r>
              <a:rPr lang="en-US" dirty="0" smtClean="0"/>
              <a:t>and focus on making a positive impact on our </a:t>
            </a:r>
            <a:r>
              <a:rPr lang="en-US" b="1" dirty="0" smtClean="0"/>
              <a:t>clients success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6750" y="5238750"/>
            <a:ext cx="741045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sz="2400" b="1" i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/>
                <a:cs typeface="Gill Sans Light"/>
              </a:rPr>
              <a:t>Bright Minds, Brilliant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/>
                <a:cs typeface="Gill Sans Light"/>
              </a:rPr>
              <a:t>Solutions</a:t>
            </a:r>
            <a:endParaRPr lang="en-US" sz="2400" b="1" i="0" dirty="0" smtClean="0">
              <a:solidFill>
                <a:schemeClr val="tx2">
                  <a:lumMod val="60000"/>
                  <a:lumOff val="40000"/>
                </a:schemeClr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39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KMS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 to our </a:t>
            </a:r>
            <a:r>
              <a:rPr lang="en-US" b="1" dirty="0" smtClean="0"/>
              <a:t>community</a:t>
            </a:r>
            <a:r>
              <a:rPr lang="en-US" dirty="0" smtClean="0"/>
              <a:t> through </a:t>
            </a:r>
            <a:r>
              <a:rPr lang="en-US" b="1" dirty="0" smtClean="0"/>
              <a:t>technical</a:t>
            </a:r>
            <a:r>
              <a:rPr lang="en-US" dirty="0" smtClean="0"/>
              <a:t> and </a:t>
            </a:r>
            <a:r>
              <a:rPr lang="en-US" b="1" dirty="0" smtClean="0"/>
              <a:t>social</a:t>
            </a:r>
            <a:r>
              <a:rPr lang="en-US" dirty="0" smtClean="0"/>
              <a:t> activities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6750" y="5238750"/>
            <a:ext cx="741045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sz="2400" b="1" i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/>
                <a:cs typeface="Gill Sans Light"/>
              </a:rPr>
              <a:t>Bright Minds, Brilliant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/>
                <a:cs typeface="Gill Sans Light"/>
              </a:rPr>
              <a:t>Solutions</a:t>
            </a:r>
            <a:endParaRPr lang="en-US" sz="2400" b="1" i="0" dirty="0" smtClean="0">
              <a:solidFill>
                <a:schemeClr val="tx2">
                  <a:lumMod val="60000"/>
                  <a:lumOff val="40000"/>
                </a:schemeClr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443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0317"/>
            <a:ext cx="8854440" cy="4525963"/>
          </a:xfrm>
        </p:spPr>
        <p:txBody>
          <a:bodyPr/>
          <a:lstStyle/>
          <a:p>
            <a:pPr lvl="0"/>
            <a:r>
              <a:rPr lang="en-US" dirty="0" smtClean="0"/>
              <a:t>KMS will only focus on US market?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Yes, US market is best fit for us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No, KMS started looking out to other countries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No, KMS is trying to get out of US market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Yes, US market is more than enough for us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765" y="3916680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" y="2625090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b="0" i="0" dirty="0" smtClean="0">
            <a:solidFill>
              <a:schemeClr val="bg1"/>
            </a:solidFill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18CCC5B89CB742A86FD60AC402CF1F" ma:contentTypeVersion="0" ma:contentTypeDescription="Create a new document." ma:contentTypeScope="" ma:versionID="eea36b861ca9ce60bd1ed16bbe31a90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911A539-9F6A-40DD-980B-6B91A7BA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1CAE2F-3C8E-4975-AD08-2D842F6F7EC3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2C25A10-83AC-4E1F-87ED-475E9190F9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1872</Words>
  <Application>Microsoft Office PowerPoint</Application>
  <PresentationFormat>On-screen Show (4:3)</PresentationFormat>
  <Paragraphs>329</Paragraphs>
  <Slides>50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KMS Culture</vt:lpstr>
      <vt:lpstr>Agenda</vt:lpstr>
      <vt:lpstr>KMS Vision</vt:lpstr>
      <vt:lpstr>KMS Vision</vt:lpstr>
      <vt:lpstr>KMS Vision</vt:lpstr>
      <vt:lpstr>KMS Vision</vt:lpstr>
      <vt:lpstr>KMS Vision</vt:lpstr>
      <vt:lpstr>QUIZ TIME ….</vt:lpstr>
      <vt:lpstr>QUIZ TIME ….</vt:lpstr>
      <vt:lpstr>QUIZ TIME ….</vt:lpstr>
      <vt:lpstr>QUIZ TIME ….</vt:lpstr>
      <vt:lpstr>Repeat</vt:lpstr>
      <vt:lpstr>KMS Core Values</vt:lpstr>
      <vt:lpstr>Core Values</vt:lpstr>
      <vt:lpstr>QUIZ TIME ….</vt:lpstr>
      <vt:lpstr>Exceed Client Expectation</vt:lpstr>
      <vt:lpstr>QUIZ TIME ….</vt:lpstr>
      <vt:lpstr>Core Values – PEOPLE</vt:lpstr>
      <vt:lpstr>QUIZ TIME ….</vt:lpstr>
      <vt:lpstr>Core Values - Innovation</vt:lpstr>
      <vt:lpstr>QUIZ TIME ….</vt:lpstr>
      <vt:lpstr>Core Values - Integrity</vt:lpstr>
      <vt:lpstr>To REMIND</vt:lpstr>
      <vt:lpstr>KMS Expected Behaviors</vt:lpstr>
      <vt:lpstr>The List</vt:lpstr>
      <vt:lpstr>QUIZ TIME (employment)</vt:lpstr>
      <vt:lpstr>Your Employment at KMS</vt:lpstr>
      <vt:lpstr>Case Discussion (Autonomy)</vt:lpstr>
      <vt:lpstr>Autonomy</vt:lpstr>
      <vt:lpstr>QUIZ TIME (Positive Thinking)</vt:lpstr>
      <vt:lpstr>Positive Thinking</vt:lpstr>
      <vt:lpstr>QUIZ TIME (Self-Development)</vt:lpstr>
      <vt:lpstr>Self Improvement</vt:lpstr>
      <vt:lpstr>QUIZ TIME (Critical Thinking)</vt:lpstr>
      <vt:lpstr>Critical Thinking</vt:lpstr>
      <vt:lpstr>Case Discuss (Professionalism)</vt:lpstr>
      <vt:lpstr>Professionalism</vt:lpstr>
      <vt:lpstr>QUIZ TIME (Contribution)</vt:lpstr>
      <vt:lpstr>Contribution</vt:lpstr>
      <vt:lpstr>QUIZ TIME (Compensation)</vt:lpstr>
      <vt:lpstr>Compensation</vt:lpstr>
      <vt:lpstr>Communication</vt:lpstr>
      <vt:lpstr>NVC Practice</vt:lpstr>
      <vt:lpstr>Outside of work</vt:lpstr>
      <vt:lpstr>KMS How To Be Successful</vt:lpstr>
      <vt:lpstr>Actions</vt:lpstr>
      <vt:lpstr>And Repeat</vt:lpstr>
      <vt:lpstr>Repeat</vt:lpstr>
      <vt:lpstr>PowerPoint Presentation</vt:lpstr>
    </vt:vector>
  </TitlesOfParts>
  <Company>KMS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Tran</dc:creator>
  <cp:lastModifiedBy>Dai Tran</cp:lastModifiedBy>
  <cp:revision>998</cp:revision>
  <cp:lastPrinted>2014-02-17T07:22:25Z</cp:lastPrinted>
  <dcterms:created xsi:type="dcterms:W3CDTF">2012-11-26T03:04:13Z</dcterms:created>
  <dcterms:modified xsi:type="dcterms:W3CDTF">2015-08-03T16:47:32Z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0x010100D218CCC5B89CB742A86FD60AC402CF1F</vt:lpwstr>
  </property>
</Properties>
</file>