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259" r:id="rId5"/>
    <p:sldId id="286" r:id="rId6"/>
    <p:sldId id="261" r:id="rId7"/>
    <p:sldId id="342" r:id="rId8"/>
    <p:sldId id="265" r:id="rId9"/>
    <p:sldId id="347" r:id="rId10"/>
    <p:sldId id="351" r:id="rId11"/>
    <p:sldId id="348" r:id="rId12"/>
    <p:sldId id="352" r:id="rId13"/>
    <p:sldId id="350" r:id="rId14"/>
    <p:sldId id="349" r:id="rId15"/>
    <p:sldId id="343" r:id="rId16"/>
    <p:sldId id="353" r:id="rId17"/>
    <p:sldId id="344" r:id="rId18"/>
    <p:sldId id="354" r:id="rId19"/>
    <p:sldId id="355" r:id="rId20"/>
    <p:sldId id="356" r:id="rId21"/>
    <p:sldId id="312" r:id="rId22"/>
    <p:sldId id="314" r:id="rId23"/>
    <p:sldId id="345" r:id="rId24"/>
    <p:sldId id="310" r:id="rId25"/>
    <p:sldId id="294" r:id="rId26"/>
    <p:sldId id="340" r:id="rId27"/>
    <p:sldId id="275" r:id="rId28"/>
    <p:sldId id="318" r:id="rId29"/>
    <p:sldId id="271" r:id="rId30"/>
    <p:sldId id="321" r:id="rId31"/>
    <p:sldId id="273" r:id="rId32"/>
    <p:sldId id="324" r:id="rId33"/>
    <p:sldId id="276" r:id="rId34"/>
    <p:sldId id="325" r:id="rId35"/>
    <p:sldId id="270" r:id="rId36"/>
    <p:sldId id="316" r:id="rId37"/>
    <p:sldId id="277" r:id="rId38"/>
    <p:sldId id="299" r:id="rId39"/>
    <p:sldId id="329" r:id="rId40"/>
    <p:sldId id="307" r:id="rId41"/>
    <p:sldId id="330" r:id="rId42"/>
    <p:sldId id="287" r:id="rId43"/>
    <p:sldId id="331" r:id="rId44"/>
    <p:sldId id="289" r:id="rId45"/>
    <p:sldId id="332" r:id="rId46"/>
    <p:sldId id="298" r:id="rId47"/>
    <p:sldId id="333" r:id="rId48"/>
    <p:sldId id="305" r:id="rId49"/>
    <p:sldId id="334" r:id="rId50"/>
    <p:sldId id="278" r:id="rId51"/>
    <p:sldId id="336" r:id="rId52"/>
    <p:sldId id="281" r:id="rId53"/>
    <p:sldId id="337" r:id="rId54"/>
    <p:sldId id="280" r:id="rId55"/>
    <p:sldId id="284" r:id="rId56"/>
    <p:sldId id="341" r:id="rId57"/>
    <p:sldId id="306" r:id="rId58"/>
    <p:sldId id="283" r:id="rId59"/>
    <p:sldId id="290" r:id="rId60"/>
    <p:sldId id="300" r:id="rId61"/>
    <p:sldId id="346" r:id="rId62"/>
    <p:sldId id="262" r:id="rId6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78998" autoAdjust="0"/>
  </p:normalViewPr>
  <p:slideViewPr>
    <p:cSldViewPr snapToGrid="0" snapToObjects="1">
      <p:cViewPr varScale="1">
        <p:scale>
          <a:sx n="57" d="100"/>
          <a:sy n="57" d="100"/>
        </p:scale>
        <p:origin x="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80805-FC3B-4802-B158-D2F9519D704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AB5D2-B9A7-4502-899E-70C37DCD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9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C0A23-808C-41F1-B9F1-3A5973D2EFA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7461D-9425-41CC-BACF-3076245DC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FF: Fantastic Four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FF: Fantastic Four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FF: Fantastic Four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2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10, 11, Q 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13, Q 14, Q15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8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3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17, 18,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15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5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FF: Fantastic Four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5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9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baseline="0" dirty="0"/>
              <a:t> 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4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7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1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7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FF: Fantastic Four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FF: Fantastic Four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FF: Fantastic Four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5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FF: Fantastic Four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FF: Fantastic Four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7461D-9425-41CC-BACF-3076245DCC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</a:p>
        </p:txBody>
      </p:sp>
      <p:pic>
        <p:nvPicPr>
          <p:cNvPr id="2" name="Picture 1" descr="logo-bi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8" y="914400"/>
            <a:ext cx="2760471" cy="1330443"/>
          </a:xfrm>
          <a:prstGeom prst="rect">
            <a:avLst/>
          </a:prstGeom>
        </p:spPr>
      </p:pic>
      <p:pic>
        <p:nvPicPr>
          <p:cNvPr id="5" name="Picture 4" descr="Screen Shot 2013-10-14 at 3.46.49 P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6" y="3248791"/>
            <a:ext cx="9448801" cy="27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TITLE OF YOUR</a:t>
            </a:r>
            <a:br>
              <a:rPr lang="en-US" dirty="0"/>
            </a:br>
            <a:r>
              <a:rPr lang="en-US" dirty="0"/>
              <a:t>PRESENT</a:t>
            </a:r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PRESENT TO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/>
              <a:t>Dd</a:t>
            </a:r>
            <a:r>
              <a:rPr lang="en-US" dirty="0"/>
              <a:t> | MM | YEAR</a:t>
            </a:r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TITLE WILL BE HERE</a:t>
            </a:r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/>
              <a:t>TITLE OF PRESENT</a:t>
            </a:r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noslogan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274638"/>
            <a:ext cx="1388197" cy="49142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progressive-web-app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ests.peter.sh/notification-generator/" TargetMode="External"/><Relationship Id="rId5" Type="http://schemas.openxmlformats.org/officeDocument/2006/relationships/hyperlink" Target="https://pwa.rocks/" TargetMode="External"/><Relationship Id="rId4" Type="http://schemas.openxmlformats.org/officeDocument/2006/relationships/hyperlink" Target="https://serviceworke.r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uchdb.org/en/latest/ddocs/views/intro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uchdb.readthedocs.io/en/latest/maintenance/compaction.html#compaction" TargetMode="External"/><Relationship Id="rId4" Type="http://schemas.openxmlformats.org/officeDocument/2006/relationships/hyperlink" Target="https://github.com/pouchdb-community/pouchdb-authentication/blob/master/docs/recipes.m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PROGRESSIVE WEB APPS</a:t>
            </a:r>
            <a:br>
              <a:rPr lang="en-US" dirty="0"/>
            </a:br>
            <a:r>
              <a:rPr lang="en-US" dirty="0"/>
              <a:t>IN a FRIENDLY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Qsr</a:t>
            </a:r>
            <a:r>
              <a:rPr lang="en-US" dirty="0"/>
              <a:t> team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SEP 2018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197700" y="4618520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28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117"/>
            <a:ext cx="8229600" cy="4525963"/>
          </a:xfrm>
        </p:spPr>
        <p:txBody>
          <a:bodyPr/>
          <a:lstStyle/>
          <a:p>
            <a:r>
              <a:rPr lang="vi-VN" dirty="0"/>
              <a:t>References:</a:t>
            </a:r>
          </a:p>
          <a:p>
            <a:pPr lvl="1"/>
            <a:r>
              <a:rPr lang="vi-VN" dirty="0">
                <a:hlinkClick r:id="rId3"/>
              </a:rPr>
              <a:t>https://developers.google.com/web/progressive-web-apps/</a:t>
            </a:r>
            <a:endParaRPr lang="vi-VN" dirty="0"/>
          </a:p>
          <a:p>
            <a:pPr lvl="1"/>
            <a:r>
              <a:rPr lang="en-US" dirty="0">
                <a:hlinkClick r:id="rId4"/>
              </a:rPr>
              <a:t>https://serviceworke.rs/</a:t>
            </a:r>
            <a:endParaRPr lang="vi-VN" dirty="0"/>
          </a:p>
          <a:p>
            <a:pPr lvl="1"/>
            <a:r>
              <a:rPr lang="en-US" dirty="0">
                <a:hlinkClick r:id="rId5"/>
              </a:rPr>
              <a:t>https://pwa.rocks/</a:t>
            </a:r>
            <a:endParaRPr lang="vi-VN" dirty="0"/>
          </a:p>
          <a:p>
            <a:pPr lvl="1"/>
            <a:r>
              <a:rPr lang="en-US" dirty="0">
                <a:hlinkClick r:id="rId6"/>
              </a:rPr>
              <a:t>https://tests.peter.sh/notification-generator/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2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CouchDB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2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KMS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</a:t>
            </a:r>
            <a:r>
              <a:rPr lang="en-US" dirty="0"/>
              <a:t> </a:t>
            </a:r>
            <a:r>
              <a:rPr lang="en-US" b="1" dirty="0"/>
              <a:t>NoSQL</a:t>
            </a:r>
            <a:r>
              <a:rPr lang="en-US" dirty="0"/>
              <a:t> database</a:t>
            </a:r>
            <a:endParaRPr lang="vi-VN" dirty="0"/>
          </a:p>
          <a:p>
            <a:r>
              <a:rPr lang="vi-VN" dirty="0"/>
              <a:t>I</a:t>
            </a:r>
            <a:r>
              <a:rPr lang="en-US" dirty="0"/>
              <a:t>n </a:t>
            </a:r>
            <a:r>
              <a:rPr lang="en-US" b="1" dirty="0"/>
              <a:t>2005</a:t>
            </a:r>
            <a:r>
              <a:rPr lang="en-US" dirty="0"/>
              <a:t> by </a:t>
            </a:r>
            <a:r>
              <a:rPr lang="en-US" b="1" dirty="0"/>
              <a:t>Damien Katz</a:t>
            </a:r>
            <a:endParaRPr lang="vi-VN" b="1" dirty="0"/>
          </a:p>
          <a:p>
            <a:r>
              <a:rPr lang="vi-VN" dirty="0"/>
              <a:t>N</a:t>
            </a:r>
            <a:r>
              <a:rPr lang="en-US" dirty="0"/>
              <a:t>ow maintained by the </a:t>
            </a:r>
            <a:r>
              <a:rPr lang="en-US" b="1" dirty="0"/>
              <a:t>Apache Software Foundation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889CA-8329-4071-AC95-27D9025F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791" y="4099413"/>
            <a:ext cx="2099733" cy="1812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E998D-11B4-481F-AC84-0BDC4B60B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14" y="4462810"/>
            <a:ext cx="2792553" cy="10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2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KMS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HTTP</a:t>
            </a:r>
          </a:p>
          <a:p>
            <a:pPr lvl="1"/>
            <a:r>
              <a:rPr lang="vi-VN" dirty="0"/>
              <a:t>T</a:t>
            </a:r>
            <a:r>
              <a:rPr lang="en-US" dirty="0" err="1"/>
              <a:t>alk</a:t>
            </a:r>
            <a:r>
              <a:rPr lang="en-US" dirty="0"/>
              <a:t> to the database directly</a:t>
            </a:r>
            <a:endParaRPr lang="vi-VN" dirty="0"/>
          </a:p>
          <a:p>
            <a:pPr lvl="1"/>
            <a:r>
              <a:rPr lang="en-US" dirty="0"/>
              <a:t>No special protocol, no special drivers: just REST and HTTP</a:t>
            </a:r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4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KMS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Sync</a:t>
            </a:r>
          </a:p>
          <a:p>
            <a:pPr marL="457200" lvl="1" indent="0">
              <a:buNone/>
            </a:pPr>
            <a:endParaRPr lang="vi-VN" dirty="0"/>
          </a:p>
          <a:p>
            <a:pPr marL="57150" indent="0" algn="just">
              <a:buNone/>
            </a:pPr>
            <a:r>
              <a:rPr lang="vi-VN" sz="2800" dirty="0"/>
              <a:t>"</a:t>
            </a:r>
            <a:r>
              <a:rPr lang="en-US" sz="2800" dirty="0"/>
              <a:t>The way I like to think about </a:t>
            </a:r>
            <a:r>
              <a:rPr lang="en-US" sz="2800" dirty="0" err="1"/>
              <a:t>CouchDB</a:t>
            </a:r>
            <a:r>
              <a:rPr lang="en-US" sz="2800" dirty="0"/>
              <a:t> is this: </a:t>
            </a:r>
            <a:r>
              <a:rPr lang="en-US" sz="2800" dirty="0" err="1"/>
              <a:t>CouchDB</a:t>
            </a:r>
            <a:r>
              <a:rPr lang="en-US" sz="2800" dirty="0"/>
              <a:t> is bad at everything, </a:t>
            </a:r>
            <a:r>
              <a:rPr lang="en-US" sz="2800" i="1" dirty="0"/>
              <a:t>except syncing</a:t>
            </a:r>
            <a:r>
              <a:rPr lang="en-US" sz="2800" dirty="0"/>
              <a:t>. And it turns out that's the most important feature you could ever ask for, for many types of software.“</a:t>
            </a:r>
            <a:endParaRPr lang="vi-VN" sz="2800" dirty="0"/>
          </a:p>
          <a:p>
            <a:pPr marL="57150" indent="0" algn="ctr">
              <a:buNone/>
            </a:pPr>
            <a:r>
              <a:rPr lang="vi-VN" sz="2800" dirty="0"/>
              <a:t>- </a:t>
            </a:r>
            <a:r>
              <a:rPr lang="en-US" sz="2800" dirty="0"/>
              <a:t>Jason Smith</a:t>
            </a:r>
            <a:r>
              <a:rPr lang="vi-VN" sz="2800" dirty="0"/>
              <a:t> -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KMS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and conflict model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0BFB2-B71E-40F3-BF9C-187C5497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2235330"/>
            <a:ext cx="44862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6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117"/>
            <a:ext cx="8229600" cy="4525963"/>
          </a:xfrm>
        </p:spPr>
        <p:txBody>
          <a:bodyPr/>
          <a:lstStyle/>
          <a:p>
            <a:r>
              <a:rPr lang="vi-VN" dirty="0"/>
              <a:t>References:</a:t>
            </a:r>
          </a:p>
          <a:p>
            <a:pPr lvl="1"/>
            <a:r>
              <a:rPr lang="en-US" dirty="0">
                <a:hlinkClick r:id="rId3"/>
              </a:rPr>
              <a:t>http://docs.couchdb.org/en/latest/ddocs/views/intro.html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https://github.com/pouchdb-community/pouchdb-authentication/blob/master/docs/recipes.md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https://couchdb.readthedocs.io/en/latest/maintenance/compaction.html#compaction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7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PouchDB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1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317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KMS will only focus on US market?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Yes, US market is best fit for us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No, KMS started looking out to other countries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No, KMS is trying to get out of US market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Yes, US market is more than enough for us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765" y="3916680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262509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317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Which word will best describe KMS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Fun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Creative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Professional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Technology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765" y="3916680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369189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5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CouchDB</a:t>
            </a:r>
            <a:endParaRPr lang="en-US" dirty="0"/>
          </a:p>
          <a:p>
            <a:r>
              <a:rPr lang="en-US" dirty="0" err="1"/>
              <a:t>PouchDB</a:t>
            </a:r>
            <a:endParaRPr lang="en-US" dirty="0"/>
          </a:p>
          <a:p>
            <a:r>
              <a:rPr lang="en-US" dirty="0"/>
              <a:t>Build a simple PWA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PROGRESSIVE WEB APPS IN a FRIENDLY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6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317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What KMS commits to each employee?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Career growth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High salary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Quality of life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Both 1 and 3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765" y="3916680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369189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317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Q: If one </a:t>
            </a:r>
            <a:r>
              <a:rPr lang="en-US" dirty="0" err="1"/>
              <a:t>KMSer</a:t>
            </a:r>
            <a:r>
              <a:rPr lang="en-US" dirty="0"/>
              <a:t> is not working well, KMS will: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Stop working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working effectively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Working fine because KMS is big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Depending on who the person is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2962593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2583816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KMS vision?</a:t>
            </a:r>
          </a:p>
          <a:p>
            <a:pPr lvl="1"/>
            <a:r>
              <a:rPr lang="en-US" dirty="0"/>
              <a:t>Diverse global technology firm</a:t>
            </a:r>
          </a:p>
          <a:p>
            <a:pPr lvl="1"/>
            <a:r>
              <a:rPr lang="en-US" dirty="0"/>
              <a:t>Internally controlled</a:t>
            </a:r>
          </a:p>
          <a:p>
            <a:pPr lvl="1"/>
            <a:r>
              <a:rPr lang="en-US" dirty="0"/>
              <a:t>Supportive employee growth and quality of life</a:t>
            </a:r>
          </a:p>
          <a:p>
            <a:pPr lvl="1"/>
            <a:r>
              <a:rPr lang="en-US" dirty="0"/>
              <a:t>Positive impact to client success</a:t>
            </a:r>
          </a:p>
          <a:p>
            <a:pPr lvl="1"/>
            <a:r>
              <a:rPr lang="en-US" dirty="0"/>
              <a:t>Contribute to community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2050" name="Picture 2" descr="C:\Users\daitran\AppData\Local\Microsoft\Windows\Temporary Internet Files\Content.IE5\UDO6CA43\MC9004338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997" y="5607042"/>
            <a:ext cx="515605" cy="5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KMS Core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9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1357"/>
            <a:ext cx="8229600" cy="4525963"/>
          </a:xfrm>
        </p:spPr>
        <p:txBody>
          <a:bodyPr/>
          <a:lstStyle/>
          <a:p>
            <a:r>
              <a:rPr lang="en-US" dirty="0"/>
              <a:t>Exceed Client Expectation</a:t>
            </a:r>
          </a:p>
          <a:p>
            <a:r>
              <a:rPr lang="en-US" dirty="0"/>
              <a:t>People</a:t>
            </a:r>
          </a:p>
          <a:p>
            <a:r>
              <a:rPr lang="en-US" dirty="0"/>
              <a:t>Innovation</a:t>
            </a:r>
          </a:p>
          <a:p>
            <a:r>
              <a:rPr lang="en-US" dirty="0"/>
              <a:t>Integrity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</p:txBody>
      </p:sp>
    </p:spTree>
    <p:extLst>
      <p:ext uri="{BB962C8B-B14F-4D97-AF65-F5344CB8AC3E}">
        <p14:creationId xmlns:p14="http://schemas.microsoft.com/office/powerpoint/2010/main" val="4219547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The workload has been normal for 1 year, but this month it increases and each team member have to work 24 extra hours. Select the appropriate thought: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It’s part of my job, no big deal.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KMS is law-abiding so there should be OT payment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is a chance for our people to have extra money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OT and give each person three extra vacation days.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4513227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296418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7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Exceed Client 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1357"/>
            <a:ext cx="8229600" cy="4525963"/>
          </a:xfrm>
        </p:spPr>
        <p:txBody>
          <a:bodyPr/>
          <a:lstStyle/>
          <a:p>
            <a:r>
              <a:rPr lang="en-US" dirty="0"/>
              <a:t>Work for the success of the client</a:t>
            </a:r>
          </a:p>
          <a:p>
            <a:pPr lvl="1"/>
            <a:r>
              <a:rPr lang="en-US" dirty="0"/>
              <a:t>Not for your compensation or recognition</a:t>
            </a:r>
          </a:p>
          <a:p>
            <a:pPr lvl="1"/>
            <a:r>
              <a:rPr lang="en-US" dirty="0"/>
              <a:t>Not “just enough” works</a:t>
            </a:r>
          </a:p>
          <a:p>
            <a:pPr lvl="1"/>
            <a:r>
              <a:rPr lang="en-US" dirty="0"/>
              <a:t>Put yourself into their shoes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A junior person is learning to create and deliver a technical presentation.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This is a good start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Another attempt to show off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Presentation is not for newbies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KMS is not a school so let’s not bother with presentations.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4513227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212217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 –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1357"/>
            <a:ext cx="8229600" cy="4525963"/>
          </a:xfrm>
        </p:spPr>
        <p:txBody>
          <a:bodyPr/>
          <a:lstStyle/>
          <a:p>
            <a:r>
              <a:rPr lang="en-US" dirty="0"/>
              <a:t>Pay respect to everyone, to the differences</a:t>
            </a:r>
          </a:p>
          <a:p>
            <a:r>
              <a:rPr lang="en-US" dirty="0"/>
              <a:t>Share the knowledge and grow together</a:t>
            </a:r>
          </a:p>
          <a:p>
            <a:r>
              <a:rPr lang="en-US" dirty="0"/>
              <a:t>Create opportunities for others to shine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8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I’m doing my job very well, I complete every tasks assigned with good quality. What else?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That’s outsourcing job, there’s no more can be done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There are a lot of things can be improved, including technical, process and features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 should find something to learn in free time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Both 2 and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47" y="4726587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5" y="3911247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1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3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 -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KMSer</a:t>
            </a:r>
            <a:r>
              <a:rPr lang="en-US" dirty="0"/>
              <a:t> has to be a great technologist, not just an average worker</a:t>
            </a:r>
          </a:p>
          <a:p>
            <a:r>
              <a:rPr lang="en-US" dirty="0"/>
              <a:t>Each </a:t>
            </a:r>
            <a:r>
              <a:rPr lang="en-US" dirty="0" err="1"/>
              <a:t>KMSer</a:t>
            </a:r>
            <a:r>
              <a:rPr lang="en-US" dirty="0"/>
              <a:t> has to strive for improvement everyday</a:t>
            </a:r>
          </a:p>
          <a:p>
            <a:pPr lvl="1"/>
            <a:r>
              <a:rPr lang="en-US" dirty="0"/>
              <a:t>Better ways to do current things</a:t>
            </a:r>
          </a:p>
          <a:p>
            <a:pPr lvl="1"/>
            <a:r>
              <a:rPr lang="en-US" dirty="0"/>
              <a:t>Learning and doing new things</a:t>
            </a:r>
          </a:p>
          <a:p>
            <a:pPr lvl="1"/>
            <a:r>
              <a:rPr lang="en-US" dirty="0"/>
              <a:t>Help more people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6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The deadline is 5:00pm. At 7:45pm, the client sent me an email asking why I did not complete my code. I only can complete at 8:00pm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Tell them I submitted by 5:00 but it failed, I will submit again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Tell them I couldn’t make it, will submit by 8:00pm.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 should have told them before 5:00 that I could not make 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Tell them there is an unexpected issue and I need to extend deadline to 8:00pm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3" y="5510177"/>
            <a:ext cx="1362075" cy="13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3915916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 -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honest with clients, with colleagues</a:t>
            </a:r>
          </a:p>
          <a:p>
            <a:pPr lvl="1"/>
            <a:r>
              <a:rPr lang="en-US" dirty="0"/>
              <a:t>And most important – with ourselves</a:t>
            </a:r>
          </a:p>
          <a:p>
            <a:r>
              <a:rPr lang="en-US" dirty="0"/>
              <a:t>Focus on building trusted relationships</a:t>
            </a:r>
          </a:p>
          <a:p>
            <a:r>
              <a:rPr lang="en-US" dirty="0"/>
              <a:t>Commit to going extra miles to keep promises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317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Which is the list of KMS Core Values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People, Process, Tools, Infrastructure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People, Effectiveness, Innovation, Ethics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Client, People, Innovation, Integrity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KMS has many core values, there is no complete list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4513227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" y="3150488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14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KMS Expected Behaviors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06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817"/>
            <a:ext cx="8229600" cy="4525963"/>
          </a:xfrm>
        </p:spPr>
        <p:txBody>
          <a:bodyPr/>
          <a:lstStyle/>
          <a:p>
            <a:pPr marL="514350" lvl="1" indent="-228600"/>
            <a:r>
              <a:rPr lang="en-US" dirty="0"/>
              <a:t> Your Employment at KMS</a:t>
            </a:r>
          </a:p>
          <a:p>
            <a:pPr marL="514350" lvl="1" indent="-228600"/>
            <a:r>
              <a:rPr lang="en-US" dirty="0"/>
              <a:t> Autonomy</a:t>
            </a:r>
          </a:p>
          <a:p>
            <a:pPr marL="514350" lvl="1" indent="-228600"/>
            <a:r>
              <a:rPr lang="en-US" dirty="0"/>
              <a:t> Positive Thinking</a:t>
            </a:r>
          </a:p>
          <a:p>
            <a:pPr marL="514350" lvl="1" indent="-228600"/>
            <a:r>
              <a:rPr lang="en-US" dirty="0"/>
              <a:t> Self Improvement</a:t>
            </a:r>
          </a:p>
          <a:p>
            <a:pPr marL="514350" lvl="1" indent="-228600"/>
            <a:r>
              <a:rPr lang="en-US" dirty="0"/>
              <a:t> Professionalism</a:t>
            </a:r>
          </a:p>
          <a:p>
            <a:pPr marL="514350" lvl="1" indent="-228600"/>
            <a:r>
              <a:rPr lang="en-US" dirty="0"/>
              <a:t> Contribution</a:t>
            </a:r>
          </a:p>
          <a:p>
            <a:pPr marL="514350" lvl="1" indent="-228600"/>
            <a:r>
              <a:rPr lang="en-US" dirty="0"/>
              <a:t> Compensation</a:t>
            </a:r>
          </a:p>
          <a:p>
            <a:pPr marL="514350" lvl="1" indent="-228600"/>
            <a:r>
              <a:rPr lang="en-US" dirty="0"/>
              <a:t> Communication</a:t>
            </a:r>
          </a:p>
          <a:p>
            <a:pPr marL="514350" lvl="1" indent="-228600"/>
            <a:r>
              <a:rPr lang="en-US" dirty="0"/>
              <a:t> Outside of Work</a:t>
            </a:r>
          </a:p>
          <a:p>
            <a:pPr marL="514350" lvl="1" indent="-22860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1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(employment)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I am not happy with something at work. What should I do?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There’s a hundred jobs out there, let’s find another one. Nobody forces me here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Let’s discuss with a Director and find a solution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Let’s share with other colleagues my feelings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Express my sadness on Facebook, but accept it as no company </a:t>
            </a:r>
            <a:r>
              <a:rPr lang="en-US"/>
              <a:t>is perfect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46" y="5404838"/>
            <a:ext cx="1362075" cy="145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56198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Employment at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117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The semaphore: a marriage</a:t>
            </a:r>
          </a:p>
          <a:p>
            <a:pPr lvl="1"/>
            <a:r>
              <a:rPr lang="en-US" dirty="0"/>
              <a:t>Take care of each other</a:t>
            </a:r>
          </a:p>
          <a:p>
            <a:pPr lvl="1"/>
            <a:r>
              <a:rPr lang="en-US" dirty="0"/>
              <a:t>Build the family together</a:t>
            </a:r>
          </a:p>
          <a:p>
            <a:pPr lvl="1"/>
            <a:r>
              <a:rPr lang="en-US" dirty="0"/>
              <a:t>Be straight and open</a:t>
            </a:r>
          </a:p>
          <a:p>
            <a:pPr lvl="1"/>
            <a:r>
              <a:rPr lang="en-US" dirty="0"/>
              <a:t>When out of options – a divorce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4OD9RTS8\MC900309858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968" y="1187450"/>
            <a:ext cx="2348244" cy="169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Discussion (Autonomy)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I am a junior developer, I have been working for only 1 year in this team. What does the company expect from me?</a:t>
            </a:r>
          </a:p>
          <a:p>
            <a:pPr lvl="1"/>
            <a:r>
              <a:rPr lang="en-US" dirty="0"/>
              <a:t>Be able to work on simple, repeated tasks</a:t>
            </a:r>
          </a:p>
          <a:p>
            <a:pPr lvl="1"/>
            <a:r>
              <a:rPr lang="en-US" dirty="0"/>
              <a:t>Good output quality</a:t>
            </a:r>
          </a:p>
          <a:p>
            <a:pPr lvl="1"/>
            <a:r>
              <a:rPr lang="en-US" dirty="0"/>
              <a:t>Can communicate to clarify or seek for help</a:t>
            </a:r>
          </a:p>
          <a:p>
            <a:pPr lvl="1"/>
            <a:r>
              <a:rPr lang="en-US" dirty="0"/>
              <a:t>Can report status and risks</a:t>
            </a:r>
          </a:p>
          <a:p>
            <a:pPr lvl="1"/>
            <a:r>
              <a:rPr lang="en-US" dirty="0"/>
              <a:t>Self improvement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47" y="4726587"/>
            <a:ext cx="13620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4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https://encrypted-tbn3.gstatic.com/images?q=tbn:ANd9GcQFeG1A6t91xgbaSt7277jXStU4m5kFrE5tVehxORMnclC6fGFDi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35" y="4207004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3200" b="1" dirty="0"/>
              <a:t>You are completely responsible for your assignment, regardless your level of expertise</a:t>
            </a:r>
          </a:p>
        </p:txBody>
      </p:sp>
    </p:spTree>
    <p:extLst>
      <p:ext uri="{BB962C8B-B14F-4D97-AF65-F5344CB8AC3E}">
        <p14:creationId xmlns:p14="http://schemas.microsoft.com/office/powerpoint/2010/main" val="259696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KMS Vision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AFE340-F111-42F8-B181-7EADB079A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620044"/>
            <a:ext cx="7620000" cy="428625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28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(Positive Thinking)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The training course is so boring. I only learned very little from it.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This is a bad trainer, we should not let him train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This is a waste of time, we should not join trainings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We should improve this course. I can give feedbacks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 will complain about this on FB in a very cool way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1" y="5657850"/>
            <a:ext cx="982889" cy="9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5" y="302514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99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817"/>
            <a:ext cx="8229600" cy="4525963"/>
          </a:xfrm>
        </p:spPr>
        <p:txBody>
          <a:bodyPr/>
          <a:lstStyle/>
          <a:p>
            <a:pPr marL="514350" lvl="1" indent="-228600"/>
            <a:r>
              <a:rPr lang="en-US" dirty="0"/>
              <a:t>Ask yourself: “what can I do to improve the situation” rather than blaming</a:t>
            </a:r>
          </a:p>
          <a:p>
            <a:pPr marL="514350" lvl="1" indent="-228600"/>
            <a:r>
              <a:rPr lang="en-US" b="1" dirty="0"/>
              <a:t>Remember, we are friends, brothers and sisters</a:t>
            </a:r>
          </a:p>
          <a:p>
            <a:pPr marL="914400" lvl="2"/>
            <a:r>
              <a:rPr lang="en-US" sz="2800" dirty="0"/>
              <a:t>We are all working together to build a great KMS</a:t>
            </a:r>
          </a:p>
          <a:p>
            <a:pPr marL="914400" lvl="2"/>
            <a:r>
              <a:rPr lang="en-US" sz="2800" dirty="0"/>
              <a:t>Nothing is perfect and not everything happens the way you want 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</p:txBody>
      </p:sp>
    </p:spTree>
    <p:extLst>
      <p:ext uri="{BB962C8B-B14F-4D97-AF65-F5344CB8AC3E}">
        <p14:creationId xmlns:p14="http://schemas.microsoft.com/office/powerpoint/2010/main" val="963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(Self-Development)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It’s been 5 years and I’m not promoted. What should I do?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Discuss with my coach or director to define what to do to get promoted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Discuss with my coach or director to define what to do to continue advancing my 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Nothing, I have a bad coach or get in a bad project so my chance is very little.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Should show off more to get more recognition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1" y="5257800"/>
            <a:ext cx="982889" cy="1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0" y="297942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4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/>
              <a:t>It’s your responsibility – KMS fully supports</a:t>
            </a:r>
          </a:p>
          <a:p>
            <a:r>
              <a:rPr lang="en-US" dirty="0"/>
              <a:t>Maximize your value to maximize your success</a:t>
            </a:r>
          </a:p>
          <a:p>
            <a:r>
              <a:rPr lang="en-US" dirty="0"/>
              <a:t>You may not get promoted but it’s ok</a:t>
            </a:r>
          </a:p>
          <a:p>
            <a:pPr lvl="1"/>
            <a:r>
              <a:rPr lang="en-US" dirty="0"/>
              <a:t>As long as you do your best and be happy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7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(Critical Thinking)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I receive a negative feedback from my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 really wants my improvements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 have to explain back otherwise my value will be 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He’s picking on my issues. He should also look at my contributions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 doesn’t like me, it’s time to move to another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0" y="5044440"/>
            <a:ext cx="982889" cy="1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4" y="1611268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2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/>
              <a:t>Feedback if something doesn’t look right</a:t>
            </a:r>
          </a:p>
          <a:p>
            <a:pPr lvl="1"/>
            <a:r>
              <a:rPr lang="en-US" dirty="0"/>
              <a:t>And repeat it</a:t>
            </a:r>
          </a:p>
          <a:p>
            <a:r>
              <a:rPr lang="en-US" dirty="0"/>
              <a:t>If you get a feedback or suggestion</a:t>
            </a:r>
          </a:p>
          <a:p>
            <a:pPr lvl="1"/>
            <a:r>
              <a:rPr lang="en-US" dirty="0"/>
              <a:t>Respect it and work on it</a:t>
            </a:r>
          </a:p>
          <a:p>
            <a:r>
              <a:rPr lang="en-US" dirty="0"/>
              <a:t>Be reasonable, respectful and </a:t>
            </a:r>
            <a:r>
              <a:rPr lang="en-US" b="1" u="sng" dirty="0"/>
              <a:t>goal-focused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Discuss (Professionalism)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My project is not charged by timesheet. I think I worked about 45-49 hours this week. Why do I have to log the exact number. Can I just put in 40 hours?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project statistics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decision making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management negotiation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individual performance measurement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0" y="5044440"/>
            <a:ext cx="982889" cy="1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6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117"/>
            <a:ext cx="8229600" cy="4525963"/>
          </a:xfrm>
        </p:spPr>
        <p:txBody>
          <a:bodyPr/>
          <a:lstStyle/>
          <a:p>
            <a:r>
              <a:rPr lang="en-US" dirty="0"/>
              <a:t>If there is a procedure, follow it</a:t>
            </a:r>
          </a:p>
          <a:p>
            <a:pPr lvl="1"/>
            <a:r>
              <a:rPr lang="en-US" dirty="0"/>
              <a:t>Timesheet, vacation planning, reporting …</a:t>
            </a:r>
          </a:p>
          <a:p>
            <a:r>
              <a:rPr lang="en-US" dirty="0"/>
              <a:t>Planned, be on-time, be prepared</a:t>
            </a:r>
          </a:p>
          <a:p>
            <a:pPr lvl="1"/>
            <a:r>
              <a:rPr lang="en-US" dirty="0"/>
              <a:t>Meetings, reviews, discussions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(Contribution)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49640" cy="4525963"/>
          </a:xfrm>
        </p:spPr>
        <p:txBody>
          <a:bodyPr/>
          <a:lstStyle/>
          <a:p>
            <a:pPr lvl="0"/>
            <a:r>
              <a:rPr lang="en-US" dirty="0"/>
              <a:t>I prefers to work on Front-end but there is no Front-end position available. My director assigns me to a back-end position for 3 months.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At least it’s better than sitting do nothing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only accept Front-end because it’s my choice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 only accept Front-end because I can contribute more with it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 will study new skills while waiting for Front-end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0" y="5044440"/>
            <a:ext cx="982889" cy="1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" y="2569492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career is measured by your contribution</a:t>
            </a:r>
          </a:p>
          <a:p>
            <a:pPr lvl="1"/>
            <a:r>
              <a:rPr lang="en-US" dirty="0"/>
              <a:t>Should do what would bring most value to KMS</a:t>
            </a:r>
          </a:p>
          <a:p>
            <a:r>
              <a:rPr lang="en-US" dirty="0"/>
              <a:t>Ability growing only helps if it brings value</a:t>
            </a:r>
          </a:p>
          <a:p>
            <a:pPr lvl="1"/>
            <a:r>
              <a:rPr lang="en-US" dirty="0"/>
              <a:t>Develop your career to align with KMS growth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workers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5B059-1824-499A-975C-E5766924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32851"/>
            <a:ext cx="6705600" cy="37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18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</a:t>
            </a:r>
            <a:r>
              <a:rPr lang="en-US"/>
              <a:t>(Compensation)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54440" cy="4525963"/>
          </a:xfrm>
        </p:spPr>
        <p:txBody>
          <a:bodyPr/>
          <a:lstStyle/>
          <a:p>
            <a:pPr lvl="0"/>
            <a:r>
              <a:rPr lang="en-US" dirty="0"/>
              <a:t>I was smarter than A in school, I did something cooler than A recently. A told me his salary and it is higher than mine. What is going on?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He must have done good things that I don’t know about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It is not fair, I will find another job with higher pay.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 should ask the manager to increase my salary.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All are valid considerations.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26" name="Picture 2" descr="C:\Users\daitran\AppData\Local\Microsoft\Windows\Temporary Internet Files\Content.IE5\QVF851BF\MC90043440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0" y="5044440"/>
            <a:ext cx="982889" cy="1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aitran\AppData\Local\Microsoft\Windows\Temporary Internet Files\Content.IE5\7YY006UL\MC90043265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5" y="2560320"/>
            <a:ext cx="44958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/>
              <a:t>KMS is searching for great employees</a:t>
            </a:r>
          </a:p>
          <a:p>
            <a:pPr lvl="1"/>
            <a:r>
              <a:rPr lang="en-US" dirty="0"/>
              <a:t>To promote, raise salary, bonus, opportunities …</a:t>
            </a:r>
          </a:p>
          <a:p>
            <a:r>
              <a:rPr lang="en-US" dirty="0"/>
              <a:t>KMS Management commits on </a:t>
            </a:r>
            <a:r>
              <a:rPr lang="en-US" b="1" u="sng" dirty="0"/>
              <a:t>fairness</a:t>
            </a:r>
          </a:p>
          <a:p>
            <a:pPr algn="just"/>
            <a:r>
              <a:rPr lang="en-US" dirty="0"/>
              <a:t>Do not compare. Work on your own career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/>
              <a:t>Fun, respectful and friendly</a:t>
            </a:r>
          </a:p>
          <a:p>
            <a:r>
              <a:rPr lang="en-US" dirty="0"/>
              <a:t>Constructive and collaborative</a:t>
            </a:r>
          </a:p>
          <a:p>
            <a:r>
              <a:rPr lang="en-US" dirty="0"/>
              <a:t>Supportive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NVC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colleague often bring smelly foods to the work place. You don’t like that smell and want to complain directly with your colleague.</a:t>
            </a:r>
          </a:p>
          <a:p>
            <a:pPr marL="0" indent="0">
              <a:buNone/>
            </a:pPr>
            <a:r>
              <a:rPr lang="en-US" dirty="0"/>
              <a:t>Split into pairs, one person complains using NVC</a:t>
            </a:r>
          </a:p>
          <a:p>
            <a:pPr lvl="1"/>
            <a:r>
              <a:rPr lang="en-US" dirty="0"/>
              <a:t>What you see</a:t>
            </a:r>
          </a:p>
          <a:p>
            <a:pPr lvl="1"/>
            <a:r>
              <a:rPr lang="en-US" dirty="0"/>
              <a:t>What you feel</a:t>
            </a:r>
          </a:p>
          <a:p>
            <a:pPr lvl="1"/>
            <a:r>
              <a:rPr lang="en-US" dirty="0"/>
              <a:t>What you need</a:t>
            </a:r>
          </a:p>
          <a:p>
            <a:pPr lvl="1"/>
            <a:r>
              <a:rPr lang="en-US" dirty="0"/>
              <a:t>Your request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52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/>
              <a:t>It’s not only work, </a:t>
            </a:r>
            <a:r>
              <a:rPr lang="en-US" dirty="0" err="1"/>
              <a:t>KMSers</a:t>
            </a:r>
            <a:r>
              <a:rPr lang="en-US" dirty="0"/>
              <a:t> are your friends</a:t>
            </a:r>
          </a:p>
          <a:p>
            <a:pPr lvl="1"/>
            <a:r>
              <a:rPr lang="en-US" dirty="0"/>
              <a:t>Treat each and everyone as friends</a:t>
            </a:r>
          </a:p>
          <a:p>
            <a:r>
              <a:rPr lang="en-US" dirty="0"/>
              <a:t>The atmosphere of the team should be</a:t>
            </a:r>
          </a:p>
          <a:p>
            <a:pPr lvl="1"/>
            <a:r>
              <a:rPr lang="en-US" dirty="0"/>
              <a:t>Fun - with laughter and smiles</a:t>
            </a:r>
          </a:p>
          <a:p>
            <a:pPr lvl="1"/>
            <a:r>
              <a:rPr lang="en-US" dirty="0"/>
              <a:t>Friendly with other activities than just works</a:t>
            </a:r>
          </a:p>
          <a:p>
            <a:pPr lvl="1"/>
            <a:r>
              <a:rPr lang="en-US" dirty="0"/>
              <a:t>Openness – without one person picking on others</a:t>
            </a:r>
          </a:p>
          <a:p>
            <a:pPr lvl="1"/>
            <a:r>
              <a:rPr lang="en-US" dirty="0"/>
              <a:t>Respect – without one person being attacked</a:t>
            </a:r>
          </a:p>
          <a:p>
            <a:r>
              <a:rPr lang="en-US" dirty="0"/>
              <a:t>Treat each other like they are your friends, they are your family, they are part of your life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KMS How To Be Successful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273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792"/>
            <a:ext cx="8229600" cy="4525963"/>
          </a:xfrm>
        </p:spPr>
        <p:txBody>
          <a:bodyPr/>
          <a:lstStyle/>
          <a:p>
            <a:r>
              <a:rPr lang="en-US" dirty="0"/>
              <a:t>Do high quality work for your project</a:t>
            </a:r>
          </a:p>
          <a:p>
            <a:r>
              <a:rPr lang="en-US" dirty="0"/>
              <a:t>Take personal responsibility</a:t>
            </a:r>
          </a:p>
          <a:p>
            <a:r>
              <a:rPr lang="en-US" dirty="0"/>
              <a:t>Keep improving things for your project</a:t>
            </a:r>
          </a:p>
          <a:p>
            <a:r>
              <a:rPr lang="en-US" dirty="0"/>
              <a:t>Share knowledge, develop others</a:t>
            </a:r>
          </a:p>
          <a:p>
            <a:r>
              <a:rPr lang="en-US" dirty="0"/>
              <a:t>Continuously learning &amp; applying new things</a:t>
            </a:r>
          </a:p>
          <a:p>
            <a:r>
              <a:rPr lang="en-US" dirty="0"/>
              <a:t>Contribute to company activities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it in the context of </a:t>
            </a:r>
            <a:r>
              <a:rPr lang="en-US" b="1" u="sng" dirty="0"/>
              <a:t>10 years</a:t>
            </a:r>
            <a:r>
              <a:rPr lang="en-US" dirty="0"/>
              <a:t>, not 6 months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Repeat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7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KMS vision?</a:t>
            </a:r>
          </a:p>
          <a:p>
            <a:pPr lvl="1"/>
            <a:r>
              <a:rPr lang="en-US" dirty="0"/>
              <a:t>Diverse global technology firm</a:t>
            </a:r>
          </a:p>
          <a:p>
            <a:pPr lvl="1"/>
            <a:r>
              <a:rPr lang="en-US" dirty="0"/>
              <a:t>Internally controlled</a:t>
            </a:r>
          </a:p>
          <a:p>
            <a:pPr lvl="1"/>
            <a:r>
              <a:rPr lang="en-US" dirty="0"/>
              <a:t>Supportive employee growth and quality of life</a:t>
            </a:r>
          </a:p>
          <a:p>
            <a:pPr lvl="1"/>
            <a:r>
              <a:rPr lang="en-US" dirty="0"/>
              <a:t>Positive impact to client success</a:t>
            </a:r>
          </a:p>
          <a:p>
            <a:pPr lvl="1"/>
            <a:r>
              <a:rPr lang="en-US" dirty="0"/>
              <a:t>Contribute to community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2050" name="Picture 2" descr="C:\Users\daitran\AppData\Local\Microsoft\Windows\Temporary Internet Files\Content.IE5\UDO6CA43\MC9004338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997" y="5607042"/>
            <a:ext cx="515605" cy="5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23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 Manifest</a:t>
            </a: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7239A9-346B-489E-B636-AB85BC2E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75717"/>
            <a:ext cx="4978400" cy="3851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08F770-706B-4170-ACEE-7248389FD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1664388"/>
            <a:ext cx="2452240" cy="43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Push Notifications</a:t>
            </a:r>
            <a:r>
              <a:rPr lang="vi-VN" dirty="0"/>
              <a:t> API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5B059-1824-499A-975C-E5766924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32" y="2712132"/>
            <a:ext cx="4944536" cy="28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7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639"/>
            <a:ext cx="8229600" cy="4525963"/>
          </a:xfrm>
        </p:spPr>
        <p:txBody>
          <a:bodyPr/>
          <a:lstStyle/>
          <a:p>
            <a:r>
              <a:rPr lang="vi-VN" dirty="0"/>
              <a:t>App data storage</a:t>
            </a:r>
            <a:endParaRPr lang="en-US" dirty="0"/>
          </a:p>
          <a:p>
            <a:r>
              <a:rPr lang="vi-VN" dirty="0"/>
              <a:t>Performance optimization</a:t>
            </a:r>
            <a:endParaRPr lang="en-US" dirty="0"/>
          </a:p>
          <a:p>
            <a:r>
              <a:rPr lang="en-US" dirty="0"/>
              <a:t>App Shell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</p:txBody>
      </p:sp>
    </p:spTree>
    <p:extLst>
      <p:ext uri="{BB962C8B-B14F-4D97-AF65-F5344CB8AC3E}">
        <p14:creationId xmlns:p14="http://schemas.microsoft.com/office/powerpoint/2010/main" val="7460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Lighthouse in Chrome </a:t>
            </a:r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KMS Culture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5B059-1824-499A-975C-E5766924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66" y="2151578"/>
            <a:ext cx="6231468" cy="42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2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18CCC5B89CB742A86FD60AC402CF1F" ma:contentTypeVersion="0" ma:contentTypeDescription="Create a new document." ma:contentTypeScope="" ma:versionID="eea36b861ca9ce60bd1ed16bbe31a90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1CAE2F-3C8E-4975-AD08-2D842F6F7EC3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2C25A10-83AC-4E1F-87ED-475E9190F9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911A539-9F6A-40DD-980B-6B91A7BA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2027</Words>
  <Application>Microsoft Office PowerPoint</Application>
  <PresentationFormat>On-screen Show (4:3)</PresentationFormat>
  <Paragraphs>381</Paragraphs>
  <Slides>59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Gill Sans</vt:lpstr>
      <vt:lpstr>Gill Sans Light</vt:lpstr>
      <vt:lpstr>Office Theme</vt:lpstr>
      <vt:lpstr>PROGRESSIVE WEB APPS IN a FRIENDLY style</vt:lpstr>
      <vt:lpstr>Agenda</vt:lpstr>
      <vt:lpstr>Introduction</vt:lpstr>
      <vt:lpstr>KMS Vision</vt:lpstr>
      <vt:lpstr>Introduction</vt:lpstr>
      <vt:lpstr>Introduction</vt:lpstr>
      <vt:lpstr>Introduction</vt:lpstr>
      <vt:lpstr>Core Values</vt:lpstr>
      <vt:lpstr>Introduction</vt:lpstr>
      <vt:lpstr>Professionalism</vt:lpstr>
      <vt:lpstr>CouchDB</vt:lpstr>
      <vt:lpstr>KMS Vision</vt:lpstr>
      <vt:lpstr>KMS Vision</vt:lpstr>
      <vt:lpstr>KMS Vision</vt:lpstr>
      <vt:lpstr>KMS Vision</vt:lpstr>
      <vt:lpstr>Professionalism</vt:lpstr>
      <vt:lpstr>PouchDB</vt:lpstr>
      <vt:lpstr>QUIZ TIME ….</vt:lpstr>
      <vt:lpstr>QUIZ TIME ….</vt:lpstr>
      <vt:lpstr>QUIZ TIME ….</vt:lpstr>
      <vt:lpstr>QUIZ TIME ….</vt:lpstr>
      <vt:lpstr>Repeat</vt:lpstr>
      <vt:lpstr>KMS Core Values</vt:lpstr>
      <vt:lpstr>Core Values</vt:lpstr>
      <vt:lpstr>QUIZ TIME ….</vt:lpstr>
      <vt:lpstr>Exceed Client Expectation</vt:lpstr>
      <vt:lpstr>QUIZ TIME ….</vt:lpstr>
      <vt:lpstr>Core Values – PEOPLE</vt:lpstr>
      <vt:lpstr>QUIZ TIME ….</vt:lpstr>
      <vt:lpstr>Core Values - Innovation</vt:lpstr>
      <vt:lpstr>QUIZ TIME ….</vt:lpstr>
      <vt:lpstr>Core Values - Integrity</vt:lpstr>
      <vt:lpstr>To REMIND</vt:lpstr>
      <vt:lpstr>KMS Expected Behaviors</vt:lpstr>
      <vt:lpstr>The List</vt:lpstr>
      <vt:lpstr>QUIZ TIME (employment)</vt:lpstr>
      <vt:lpstr>Your Employment at KMS</vt:lpstr>
      <vt:lpstr>Case Discussion (Autonomy)</vt:lpstr>
      <vt:lpstr>Autonomy</vt:lpstr>
      <vt:lpstr>QUIZ TIME (Positive Thinking)</vt:lpstr>
      <vt:lpstr>Positive Thinking</vt:lpstr>
      <vt:lpstr>QUIZ TIME (Self-Development)</vt:lpstr>
      <vt:lpstr>Self Improvement</vt:lpstr>
      <vt:lpstr>QUIZ TIME (Critical Thinking)</vt:lpstr>
      <vt:lpstr>Critical Thinking</vt:lpstr>
      <vt:lpstr>Case Discuss (Professionalism)</vt:lpstr>
      <vt:lpstr>Professionalism</vt:lpstr>
      <vt:lpstr>QUIZ TIME (Contribution)</vt:lpstr>
      <vt:lpstr>Contribution</vt:lpstr>
      <vt:lpstr>QUIZ TIME (Compensation)</vt:lpstr>
      <vt:lpstr>Compensation</vt:lpstr>
      <vt:lpstr>Communication</vt:lpstr>
      <vt:lpstr>NVC Practice</vt:lpstr>
      <vt:lpstr>Outside of work</vt:lpstr>
      <vt:lpstr>KMS How To Be Successful</vt:lpstr>
      <vt:lpstr>Actions</vt:lpstr>
      <vt:lpstr>And Repeat</vt:lpstr>
      <vt:lpstr>Repeat</vt:lpstr>
      <vt:lpstr>PowerPoint Presentation</vt:lpstr>
    </vt:vector>
  </TitlesOfParts>
  <Company>KMS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Tran</dc:creator>
  <cp:lastModifiedBy>Phuc Vinh Nguyen</cp:lastModifiedBy>
  <cp:revision>1013</cp:revision>
  <cp:lastPrinted>2014-02-17T07:22:25Z</cp:lastPrinted>
  <dcterms:created xsi:type="dcterms:W3CDTF">2012-11-26T03:04:13Z</dcterms:created>
  <dcterms:modified xsi:type="dcterms:W3CDTF">2018-09-18T18:34:08Z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0x010100D218CCC5B89CB742A86FD60AC402CF1F</vt:lpwstr>
  </property>
</Properties>
</file>