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7" r:id="rId4"/>
    <p:sldId id="260" r:id="rId5"/>
    <p:sldId id="262" r:id="rId6"/>
    <p:sldId id="263" r:id="rId7"/>
    <p:sldId id="270" r:id="rId8"/>
    <p:sldId id="265" r:id="rId9"/>
    <p:sldId id="266" r:id="rId10"/>
    <p:sldId id="272"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9" autoAdjust="0"/>
    <p:restoredTop sz="94660"/>
  </p:normalViewPr>
  <p:slideViewPr>
    <p:cSldViewPr snapToGrid="0">
      <p:cViewPr varScale="1">
        <p:scale>
          <a:sx n="86" d="100"/>
          <a:sy n="86"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6F66FE78-5CF9-40BF-8D0B-C41E8037C7C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C6A728E-A0E5-4402-9B98-E921F11C88BE}"/>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a:extLst>
              <a:ext uri="{FF2B5EF4-FFF2-40B4-BE49-F238E27FC236}">
                <a16:creationId xmlns:a16="http://schemas.microsoft.com/office/drawing/2014/main" id="{406DB762-EB7B-4A13-81A3-D84FD855E0C2}"/>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E460FBC-C8C5-473E-AF67-51A000E5CAD7}"/>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D53BA86A-0314-48C0-B4E2-25D254DD7F3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lvl1pPr>
              <a:buClr>
                <a:schemeClr val="bg2">
                  <a:lumMod val="50000"/>
                </a:schemeClr>
              </a:buClr>
              <a:defRPr/>
            </a:lvl1pPr>
            <a:lvl2pPr>
              <a:buClr>
                <a:schemeClr val="bg2">
                  <a:lumMod val="50000"/>
                </a:schemeClr>
              </a:buClr>
              <a:defRPr/>
            </a:lvl2pPr>
            <a:lvl3pPr>
              <a:buClr>
                <a:schemeClr val="bg2">
                  <a:lumMod val="50000"/>
                </a:schemeClr>
              </a:buClr>
              <a:defRPr/>
            </a:lvl3pPr>
            <a:lvl4pPr>
              <a:buClr>
                <a:schemeClr val="bg2">
                  <a:lumMod val="50000"/>
                </a:schemeClr>
              </a:buClr>
              <a:defRPr/>
            </a:lvl4pPr>
            <a:lvl5pPr>
              <a:buClr>
                <a:schemeClr val="bg2">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B6845C1E-72C4-443F-BAB0-84881458D59F}"/>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0" name="Picture 9">
            <a:extLst>
              <a:ext uri="{FF2B5EF4-FFF2-40B4-BE49-F238E27FC236}">
                <a16:creationId xmlns:a16="http://schemas.microsoft.com/office/drawing/2014/main" id="{2113F16A-C526-43E6-BF35-BE42363AC079}"/>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6" name="Picture 5">
            <a:extLst>
              <a:ext uri="{FF2B5EF4-FFF2-40B4-BE49-F238E27FC236}">
                <a16:creationId xmlns:a16="http://schemas.microsoft.com/office/drawing/2014/main" id="{124EB99D-2B1C-4956-BB85-1E767CA925A3}"/>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F9F344FF-BE9B-4249-82C9-8C7CCD22CF08}"/>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pic>
        <p:nvPicPr>
          <p:cNvPr id="12" name="Picture 11">
            <a:extLst>
              <a:ext uri="{FF2B5EF4-FFF2-40B4-BE49-F238E27FC236}">
                <a16:creationId xmlns:a16="http://schemas.microsoft.com/office/drawing/2014/main" id="{2AFDA934-F5C7-40A0-8B44-FE07AB54D094}"/>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35B398D3-0346-4605-A0C7-D4605165EB56}"/>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Budweiser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50000"/>
                    <a:lumOff val="50000"/>
                  </a:schemeClr>
                </a:solidFill>
              </a:rPr>
              <a:t>Paul Huggins &amp; Vijayasrikanth Kaniti</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101880"/>
            <a:ext cx="11260667" cy="3310466"/>
          </a:xfrm>
          <a:prstGeom prst="rect">
            <a:avLst/>
          </a:prstGeom>
        </p:spPr>
      </p:pic>
      <p:pic>
        <p:nvPicPr>
          <p:cNvPr id="8" name="Picture 7">
            <a:extLst>
              <a:ext uri="{FF2B5EF4-FFF2-40B4-BE49-F238E27FC236}">
                <a16:creationId xmlns:a16="http://schemas.microsoft.com/office/drawing/2014/main" id="{A25C4230-3BA2-4138-926D-C1F737391026}"/>
              </a:ext>
            </a:extLst>
          </p:cNvPr>
          <p:cNvPicPr>
            <a:picLocks noChangeAspect="1"/>
          </p:cNvPicPr>
          <p:nvPr/>
        </p:nvPicPr>
        <p:blipFill>
          <a:blip r:embed="rId3"/>
          <a:stretch>
            <a:fillRect/>
          </a:stretch>
        </p:blipFill>
        <p:spPr>
          <a:xfrm>
            <a:off x="7440877" y="1116346"/>
            <a:ext cx="4133863" cy="1613215"/>
          </a:xfrm>
          <a:prstGeom prst="rect">
            <a:avLst/>
          </a:prstGeom>
        </p:spPr>
      </p:pic>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564-E043-4927-9F58-73E762CB67BE}"/>
              </a:ext>
            </a:extLst>
          </p:cNvPr>
          <p:cNvSpPr>
            <a:spLocks noGrp="1"/>
          </p:cNvSpPr>
          <p:nvPr>
            <p:ph type="title"/>
          </p:nvPr>
        </p:nvSpPr>
        <p:spPr/>
        <p:txBody>
          <a:bodyPr/>
          <a:lstStyle/>
          <a:p>
            <a:r>
              <a:rPr lang="en-US" dirty="0"/>
              <a:t>RELATIONSHIP BETWEEN IPA AND ALE BY using IBU AND ABV</a:t>
            </a:r>
          </a:p>
        </p:txBody>
      </p:sp>
      <p:sp>
        <p:nvSpPr>
          <p:cNvPr id="3" name="Content Placeholder 2">
            <a:extLst>
              <a:ext uri="{FF2B5EF4-FFF2-40B4-BE49-F238E27FC236}">
                <a16:creationId xmlns:a16="http://schemas.microsoft.com/office/drawing/2014/main" id="{B1FDDC28-2ED8-460F-923D-EB9BE7E3163D}"/>
              </a:ext>
            </a:extLst>
          </p:cNvPr>
          <p:cNvSpPr>
            <a:spLocks noGrp="1"/>
          </p:cNvSpPr>
          <p:nvPr>
            <p:ph sz="half" idx="1"/>
          </p:nvPr>
        </p:nvSpPr>
        <p:spPr/>
        <p:txBody>
          <a:bodyPr/>
          <a:lstStyle/>
          <a:p>
            <a:r>
              <a:rPr lang="en-US" dirty="0"/>
              <a:t>We used a </a:t>
            </a:r>
            <a:r>
              <a:rPr lang="en-US" dirty="0" err="1"/>
              <a:t>kNN</a:t>
            </a:r>
            <a:r>
              <a:rPr lang="en-US" dirty="0"/>
              <a:t> model to predict the style of beer (Ale or IPA) based on what the ABV and IBU values were for that beer.</a:t>
            </a:r>
          </a:p>
          <a:p>
            <a:r>
              <a:rPr lang="en-US" dirty="0"/>
              <a:t>The model correctly predicted the type of beer ~79% of the time.</a:t>
            </a:r>
          </a:p>
          <a:p>
            <a:r>
              <a:rPr lang="en-US" dirty="0"/>
              <a:t>With 95% certainty, we believe that the model has an accuracy range between 75% to 83%.</a:t>
            </a:r>
          </a:p>
          <a:p>
            <a:r>
              <a:rPr lang="en-US" dirty="0"/>
              <a:t>If there were more numeric variables available (not including Ounces) we would expect the accuracy to increase given that the model would be using more predictors.</a:t>
            </a:r>
          </a:p>
        </p:txBody>
      </p:sp>
      <p:pic>
        <p:nvPicPr>
          <p:cNvPr id="5" name="Content Placeholder 4">
            <a:extLst>
              <a:ext uri="{FF2B5EF4-FFF2-40B4-BE49-F238E27FC236}">
                <a16:creationId xmlns:a16="http://schemas.microsoft.com/office/drawing/2014/main" id="{9AD8BF1B-3D5F-46D5-9212-C820C33696CD}"/>
              </a:ext>
            </a:extLst>
          </p:cNvPr>
          <p:cNvPicPr>
            <a:picLocks noGrp="1" noChangeAspect="1"/>
          </p:cNvPicPr>
          <p:nvPr>
            <p:ph sz="half" idx="2"/>
          </p:nvPr>
        </p:nvPicPr>
        <p:blipFill>
          <a:blip r:embed="rId2"/>
          <a:stretch>
            <a:fillRect/>
          </a:stretch>
        </p:blipFill>
        <p:spPr>
          <a:xfrm>
            <a:off x="6096000" y="2228003"/>
            <a:ext cx="5800792" cy="3633047"/>
          </a:xfrm>
          <a:prstGeom prst="rect">
            <a:avLst/>
          </a:prstGeom>
        </p:spPr>
      </p:pic>
    </p:spTree>
    <p:extLst>
      <p:ext uri="{BB962C8B-B14F-4D97-AF65-F5344CB8AC3E}">
        <p14:creationId xmlns:p14="http://schemas.microsoft.com/office/powerpoint/2010/main" val="333637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A0C4-B73E-40CD-87DF-C8EF15F459C9}"/>
              </a:ext>
            </a:extLst>
          </p:cNvPr>
          <p:cNvSpPr>
            <a:spLocks noGrp="1"/>
          </p:cNvSpPr>
          <p:nvPr>
            <p:ph type="title"/>
          </p:nvPr>
        </p:nvSpPr>
        <p:spPr/>
        <p:txBody>
          <a:bodyPr/>
          <a:lstStyle/>
          <a:p>
            <a:r>
              <a:rPr lang="en-US" dirty="0"/>
              <a:t>ABV &amp; Bottle SIZE</a:t>
            </a:r>
          </a:p>
        </p:txBody>
      </p:sp>
      <p:sp>
        <p:nvSpPr>
          <p:cNvPr id="7" name="Content Placeholder 3">
            <a:extLst>
              <a:ext uri="{FF2B5EF4-FFF2-40B4-BE49-F238E27FC236}">
                <a16:creationId xmlns:a16="http://schemas.microsoft.com/office/drawing/2014/main" id="{A372E943-4083-4373-A245-9C27385ACB7B}"/>
              </a:ext>
            </a:extLst>
          </p:cNvPr>
          <p:cNvSpPr txBox="1">
            <a:spLocks/>
          </p:cNvSpPr>
          <p:nvPr/>
        </p:nvSpPr>
        <p:spPr>
          <a:xfrm>
            <a:off x="7550092" y="2228003"/>
            <a:ext cx="4060716" cy="3633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endParaRPr lang="en-US" dirty="0"/>
          </a:p>
        </p:txBody>
      </p:sp>
      <p:sp>
        <p:nvSpPr>
          <p:cNvPr id="8" name="Content Placeholder 3">
            <a:extLst>
              <a:ext uri="{FF2B5EF4-FFF2-40B4-BE49-F238E27FC236}">
                <a16:creationId xmlns:a16="http://schemas.microsoft.com/office/drawing/2014/main" id="{CD88FCF6-1EBA-4E00-8D83-FFC1AEA01BA9}"/>
              </a:ext>
            </a:extLst>
          </p:cNvPr>
          <p:cNvSpPr txBox="1">
            <a:spLocks/>
          </p:cNvSpPr>
          <p:nvPr/>
        </p:nvSpPr>
        <p:spPr>
          <a:xfrm>
            <a:off x="7702492" y="2380403"/>
            <a:ext cx="4060716" cy="363304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Ratio between ABV &amp; Bottle Size provides insight into types of beers are produced in each state. </a:t>
            </a:r>
          </a:p>
          <a:p>
            <a:r>
              <a:rPr lang="en-US" dirty="0"/>
              <a:t>This knowledge can be used to improve current marketing campaigns or breakthrough to new markets.</a:t>
            </a:r>
          </a:p>
          <a:p>
            <a:r>
              <a:rPr lang="en-US" dirty="0"/>
              <a:t>Kansas example:</a:t>
            </a:r>
          </a:p>
          <a:p>
            <a:pPr lvl="1"/>
            <a:r>
              <a:rPr lang="en-US" dirty="0"/>
              <a:t>Marketing a beer with a higher ABV than 0.05 and in a 12 Oz bottle would stand out among the other beers produced and could be the sole candidate to meet a demand.</a:t>
            </a:r>
          </a:p>
          <a:p>
            <a:pPr lvl="1"/>
            <a:r>
              <a:rPr lang="en-US" dirty="0"/>
              <a:t>Revamping existing beers in the 0.05 ABV &amp; 16 Oz bottle might put pressure on the craft breweries given the brand recognition and loyal following that Budweiser has.</a:t>
            </a:r>
          </a:p>
        </p:txBody>
      </p:sp>
      <p:pic>
        <p:nvPicPr>
          <p:cNvPr id="11" name="Content Placeholder 10">
            <a:extLst>
              <a:ext uri="{FF2B5EF4-FFF2-40B4-BE49-F238E27FC236}">
                <a16:creationId xmlns:a16="http://schemas.microsoft.com/office/drawing/2014/main" id="{C2C6F82E-9864-4495-8847-80ADC69524B7}"/>
              </a:ext>
            </a:extLst>
          </p:cNvPr>
          <p:cNvPicPr>
            <a:picLocks noGrp="1" noChangeAspect="1"/>
          </p:cNvPicPr>
          <p:nvPr>
            <p:ph sz="half" idx="1"/>
          </p:nvPr>
        </p:nvPicPr>
        <p:blipFill rotWithShape="1">
          <a:blip r:embed="rId2"/>
          <a:srcRect t="5551" b="3590"/>
          <a:stretch/>
        </p:blipFill>
        <p:spPr>
          <a:xfrm>
            <a:off x="276266" y="1828942"/>
            <a:ext cx="6477643" cy="3632187"/>
          </a:xfrm>
          <a:prstGeom prst="rect">
            <a:avLst/>
          </a:prstGeom>
        </p:spPr>
      </p:pic>
      <p:graphicFrame>
        <p:nvGraphicFramePr>
          <p:cNvPr id="12" name="Table 12">
            <a:extLst>
              <a:ext uri="{FF2B5EF4-FFF2-40B4-BE49-F238E27FC236}">
                <a16:creationId xmlns:a16="http://schemas.microsoft.com/office/drawing/2014/main" id="{CBA3AA9E-DE94-4B8E-A049-B71302DD55F4}"/>
              </a:ext>
            </a:extLst>
          </p:cNvPr>
          <p:cNvGraphicFramePr>
            <a:graphicFrameLocks noGrp="1"/>
          </p:cNvGraphicFramePr>
          <p:nvPr>
            <p:extLst>
              <p:ext uri="{D42A27DB-BD31-4B8C-83A1-F6EECF244321}">
                <p14:modId xmlns:p14="http://schemas.microsoft.com/office/powerpoint/2010/main" val="145196003"/>
              </p:ext>
            </p:extLst>
          </p:nvPr>
        </p:nvGraphicFramePr>
        <p:xfrm>
          <a:off x="852956" y="5607272"/>
          <a:ext cx="5037828" cy="816213"/>
        </p:xfrm>
        <a:graphic>
          <a:graphicData uri="http://schemas.openxmlformats.org/drawingml/2006/table">
            <a:tbl>
              <a:tblPr firstRow="1" bandRow="1">
                <a:tableStyleId>{073A0DAA-6AF3-43AB-8588-CEC1D06C72B9}</a:tableStyleId>
              </a:tblPr>
              <a:tblGrid>
                <a:gridCol w="1259457">
                  <a:extLst>
                    <a:ext uri="{9D8B030D-6E8A-4147-A177-3AD203B41FA5}">
                      <a16:colId xmlns:a16="http://schemas.microsoft.com/office/drawing/2014/main" val="1888811158"/>
                    </a:ext>
                  </a:extLst>
                </a:gridCol>
                <a:gridCol w="1259457">
                  <a:extLst>
                    <a:ext uri="{9D8B030D-6E8A-4147-A177-3AD203B41FA5}">
                      <a16:colId xmlns:a16="http://schemas.microsoft.com/office/drawing/2014/main" val="270917493"/>
                    </a:ext>
                  </a:extLst>
                </a:gridCol>
                <a:gridCol w="1388137">
                  <a:extLst>
                    <a:ext uri="{9D8B030D-6E8A-4147-A177-3AD203B41FA5}">
                      <a16:colId xmlns:a16="http://schemas.microsoft.com/office/drawing/2014/main" val="2382123251"/>
                    </a:ext>
                  </a:extLst>
                </a:gridCol>
                <a:gridCol w="1130777">
                  <a:extLst>
                    <a:ext uri="{9D8B030D-6E8A-4147-A177-3AD203B41FA5}">
                      <a16:colId xmlns:a16="http://schemas.microsoft.com/office/drawing/2014/main" val="951793096"/>
                    </a:ext>
                  </a:extLst>
                </a:gridCol>
              </a:tblGrid>
              <a:tr h="270366">
                <a:tc>
                  <a:txBody>
                    <a:bodyPr/>
                    <a:lstStyle/>
                    <a:p>
                      <a:pPr algn="ctr"/>
                      <a:r>
                        <a:rPr lang="en-US" sz="1100" dirty="0"/>
                        <a:t>State</a:t>
                      </a:r>
                    </a:p>
                  </a:txBody>
                  <a:tcPr/>
                </a:tc>
                <a:tc>
                  <a:txBody>
                    <a:bodyPr/>
                    <a:lstStyle/>
                    <a:p>
                      <a:pPr algn="ctr"/>
                      <a:r>
                        <a:rPr lang="en-US" sz="1100" dirty="0"/>
                        <a:t>Average ABV</a:t>
                      </a:r>
                    </a:p>
                  </a:txBody>
                  <a:tcPr/>
                </a:tc>
                <a:tc>
                  <a:txBody>
                    <a:bodyPr/>
                    <a:lstStyle/>
                    <a:p>
                      <a:pPr algn="ctr"/>
                      <a:r>
                        <a:rPr lang="en-US" sz="1100" dirty="0"/>
                        <a:t>Average Bottle Size</a:t>
                      </a:r>
                    </a:p>
                  </a:txBody>
                  <a:tcPr/>
                </a:tc>
                <a:tc>
                  <a:txBody>
                    <a:bodyPr/>
                    <a:lstStyle/>
                    <a:p>
                      <a:pPr algn="ctr"/>
                      <a:r>
                        <a:rPr lang="en-US" sz="1100" dirty="0"/>
                        <a:t>Ratio*100 </a:t>
                      </a:r>
                    </a:p>
                  </a:txBody>
                  <a:tcPr/>
                </a:tc>
                <a:extLst>
                  <a:ext uri="{0D108BD9-81ED-4DB2-BD59-A6C34878D82A}">
                    <a16:rowId xmlns:a16="http://schemas.microsoft.com/office/drawing/2014/main" val="2593971565"/>
                  </a:ext>
                </a:extLst>
              </a:tr>
              <a:tr h="272705">
                <a:tc>
                  <a:txBody>
                    <a:bodyPr/>
                    <a:lstStyle/>
                    <a:p>
                      <a:r>
                        <a:rPr lang="en-US" sz="1100" dirty="0"/>
                        <a:t>Texas</a:t>
                      </a:r>
                    </a:p>
                  </a:txBody>
                  <a:tcPr/>
                </a:tc>
                <a:tc>
                  <a:txBody>
                    <a:bodyPr/>
                    <a:lstStyle/>
                    <a:p>
                      <a:r>
                        <a:rPr lang="en-US" sz="1100" dirty="0"/>
                        <a:t>0.055</a:t>
                      </a:r>
                    </a:p>
                  </a:txBody>
                  <a:tcPr/>
                </a:tc>
                <a:tc>
                  <a:txBody>
                    <a:bodyPr/>
                    <a:lstStyle/>
                    <a:p>
                      <a:r>
                        <a:rPr lang="en-US" sz="1100" dirty="0"/>
                        <a:t>12</a:t>
                      </a:r>
                    </a:p>
                  </a:txBody>
                  <a:tcPr/>
                </a:tc>
                <a:tc>
                  <a:txBody>
                    <a:bodyPr/>
                    <a:lstStyle/>
                    <a:p>
                      <a:r>
                        <a:rPr lang="en-US" sz="1100" dirty="0"/>
                        <a:t>0.458</a:t>
                      </a:r>
                    </a:p>
                  </a:txBody>
                  <a:tcPr/>
                </a:tc>
                <a:extLst>
                  <a:ext uri="{0D108BD9-81ED-4DB2-BD59-A6C34878D82A}">
                    <a16:rowId xmlns:a16="http://schemas.microsoft.com/office/drawing/2014/main" val="3897536314"/>
                  </a:ext>
                </a:extLst>
              </a:tr>
              <a:tr h="273142">
                <a:tc>
                  <a:txBody>
                    <a:bodyPr/>
                    <a:lstStyle/>
                    <a:p>
                      <a:r>
                        <a:rPr lang="en-US" sz="1100" dirty="0"/>
                        <a:t>Kansas</a:t>
                      </a:r>
                    </a:p>
                  </a:txBody>
                  <a:tcPr/>
                </a:tc>
                <a:tc>
                  <a:txBody>
                    <a:bodyPr/>
                    <a:lstStyle/>
                    <a:p>
                      <a:r>
                        <a:rPr lang="en-US" sz="1100" dirty="0"/>
                        <a:t>0.050</a:t>
                      </a:r>
                    </a:p>
                  </a:txBody>
                  <a:tcPr/>
                </a:tc>
                <a:tc>
                  <a:txBody>
                    <a:bodyPr/>
                    <a:lstStyle/>
                    <a:p>
                      <a:r>
                        <a:rPr lang="en-US" sz="1100" dirty="0"/>
                        <a:t>16</a:t>
                      </a:r>
                    </a:p>
                  </a:txBody>
                  <a:tcPr/>
                </a:tc>
                <a:tc>
                  <a:txBody>
                    <a:bodyPr/>
                    <a:lstStyle/>
                    <a:p>
                      <a:r>
                        <a:rPr lang="en-US" sz="1100" dirty="0"/>
                        <a:t>0.312</a:t>
                      </a:r>
                    </a:p>
                  </a:txBody>
                  <a:tcPr/>
                </a:tc>
                <a:extLst>
                  <a:ext uri="{0D108BD9-81ED-4DB2-BD59-A6C34878D82A}">
                    <a16:rowId xmlns:a16="http://schemas.microsoft.com/office/drawing/2014/main" val="3843125422"/>
                  </a:ext>
                </a:extLst>
              </a:tr>
            </a:tbl>
          </a:graphicData>
        </a:graphic>
      </p:graphicFrame>
    </p:spTree>
    <p:extLst>
      <p:ext uri="{BB962C8B-B14F-4D97-AF65-F5344CB8AC3E}">
        <p14:creationId xmlns:p14="http://schemas.microsoft.com/office/powerpoint/2010/main" val="265203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Thank you</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11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087-E2AE-4040-A861-878DF0C0EFA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CCA6F76-E926-4B63-9E30-8632F56FA4B0}"/>
              </a:ext>
            </a:extLst>
          </p:cNvPr>
          <p:cNvSpPr>
            <a:spLocks noGrp="1"/>
          </p:cNvSpPr>
          <p:nvPr>
            <p:ph idx="1"/>
          </p:nvPr>
        </p:nvSpPr>
        <p:spPr/>
        <p:txBody>
          <a:bodyPr>
            <a:normAutofit lnSpcReduction="10000"/>
          </a:bodyPr>
          <a:lstStyle/>
          <a:p>
            <a:r>
              <a:rPr lang="en-US" dirty="0"/>
              <a:t>Detect and analyze the relationships between data supplied by Budweiser containing details regarding different beers and breweries in the US.</a:t>
            </a:r>
          </a:p>
          <a:p>
            <a:r>
              <a:rPr lang="en-US" dirty="0"/>
              <a:t>The following 8 questions were of interest:</a:t>
            </a:r>
          </a:p>
          <a:p>
            <a:pPr marL="324000" lvl="1" indent="0">
              <a:buNone/>
            </a:pPr>
            <a:r>
              <a:rPr lang="en-US" dirty="0"/>
              <a:t>1.   How many breweries are present in each state?</a:t>
            </a:r>
          </a:p>
          <a:p>
            <a:pPr marL="324000" lvl="1" indent="0">
              <a:buNone/>
            </a:pPr>
            <a:r>
              <a:rPr lang="en-US" dirty="0"/>
              <a:t>2.   Address the missing values in each column.</a:t>
            </a:r>
          </a:p>
          <a:p>
            <a:pPr marL="324000" lvl="1" indent="0">
              <a:buNone/>
            </a:pPr>
            <a:r>
              <a:rPr lang="en-US" dirty="0"/>
              <a:t>3.   Compute the median alcohol content and international bitterness unit for each state. Plot a bar chart to compare.</a:t>
            </a:r>
          </a:p>
          <a:p>
            <a:pPr marL="324000" lvl="1" indent="0">
              <a:buNone/>
            </a:pPr>
            <a:r>
              <a:rPr lang="en-US" dirty="0"/>
              <a:t>4.   Which state has the maximum alcoholic (ABV) beer? Which state has the most bitter (IBU) beer?</a:t>
            </a:r>
          </a:p>
          <a:p>
            <a:pPr marL="324000" lvl="1" indent="0">
              <a:buNone/>
            </a:pPr>
            <a:r>
              <a:rPr lang="en-US" dirty="0"/>
              <a:t>5.   Comment on the summary statistics and distribution of the ABV variable.</a:t>
            </a:r>
          </a:p>
          <a:p>
            <a:pPr marL="666900" lvl="1" indent="-342900">
              <a:buAutoNum type="arabicPeriod" startAt="6"/>
            </a:pPr>
            <a:r>
              <a:rPr lang="en-US" dirty="0"/>
              <a:t>Is there an apparent relationship between the bitterness of the beer and its alcoholic content? Draw a scatter plot.  </a:t>
            </a:r>
          </a:p>
          <a:p>
            <a:pPr marL="666900" lvl="1" indent="-342900">
              <a:buAutoNum type="arabicPeriod" startAt="6"/>
            </a:pPr>
            <a:r>
              <a:rPr lang="en-US" dirty="0"/>
              <a:t>Investigate the different with respect to IBU and ABV between IPA’s and Ale.</a:t>
            </a:r>
          </a:p>
          <a:p>
            <a:pPr marL="666900" lvl="1" indent="-342900">
              <a:buAutoNum type="arabicPeriod" startAt="6"/>
            </a:pPr>
            <a:r>
              <a:rPr lang="en-US" dirty="0"/>
              <a:t>ABV &amp; Bottle Size</a:t>
            </a:r>
          </a:p>
        </p:txBody>
      </p:sp>
    </p:spTree>
    <p:extLst>
      <p:ext uri="{BB962C8B-B14F-4D97-AF65-F5344CB8AC3E}">
        <p14:creationId xmlns:p14="http://schemas.microsoft.com/office/powerpoint/2010/main" val="408331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graphicFrame>
        <p:nvGraphicFramePr>
          <p:cNvPr id="3" name="Table 3">
            <a:extLst>
              <a:ext uri="{FF2B5EF4-FFF2-40B4-BE49-F238E27FC236}">
                <a16:creationId xmlns:a16="http://schemas.microsoft.com/office/drawing/2014/main" id="{ACDB56E6-2506-43D9-A35A-C0BCED1D7B2C}"/>
              </a:ext>
            </a:extLst>
          </p:cNvPr>
          <p:cNvGraphicFramePr>
            <a:graphicFrameLocks noGrp="1"/>
          </p:cNvGraphicFramePr>
          <p:nvPr>
            <p:extLst>
              <p:ext uri="{D42A27DB-BD31-4B8C-83A1-F6EECF244321}">
                <p14:modId xmlns:p14="http://schemas.microsoft.com/office/powerpoint/2010/main" val="1901436675"/>
              </p:ext>
            </p:extLst>
          </p:nvPr>
        </p:nvGraphicFramePr>
        <p:xfrm>
          <a:off x="8831371" y="2434444"/>
          <a:ext cx="2329688" cy="3261420"/>
        </p:xfrm>
        <a:graphic>
          <a:graphicData uri="http://schemas.openxmlformats.org/drawingml/2006/table">
            <a:tbl>
              <a:tblPr firstRow="1" bandRow="1">
                <a:tableStyleId>{793D81CF-94F2-401A-BA57-92F5A7B2D0C5}</a:tableStyleId>
              </a:tblPr>
              <a:tblGrid>
                <a:gridCol w="1180801">
                  <a:extLst>
                    <a:ext uri="{9D8B030D-6E8A-4147-A177-3AD203B41FA5}">
                      <a16:colId xmlns:a16="http://schemas.microsoft.com/office/drawing/2014/main" val="833518713"/>
                    </a:ext>
                  </a:extLst>
                </a:gridCol>
                <a:gridCol w="1148887">
                  <a:extLst>
                    <a:ext uri="{9D8B030D-6E8A-4147-A177-3AD203B41FA5}">
                      <a16:colId xmlns:a16="http://schemas.microsoft.com/office/drawing/2014/main" val="3189975"/>
                    </a:ext>
                  </a:extLst>
                </a:gridCol>
              </a:tblGrid>
              <a:tr h="543570">
                <a:tc>
                  <a:txBody>
                    <a:bodyPr/>
                    <a:lstStyle/>
                    <a:p>
                      <a:pPr algn="ctr"/>
                      <a:r>
                        <a:rPr lang="en-US" sz="1400" dirty="0"/>
                        <a:t>Top 5 States</a:t>
                      </a:r>
                    </a:p>
                  </a:txBody>
                  <a:tcPr anchor="ctr"/>
                </a:tc>
                <a:tc>
                  <a:txBody>
                    <a:bodyPr/>
                    <a:lstStyle/>
                    <a:p>
                      <a:pPr algn="ctr"/>
                      <a:r>
                        <a:rPr lang="en-US" sz="1400" dirty="0"/>
                        <a:t>Number of Breweries</a:t>
                      </a:r>
                    </a:p>
                  </a:txBody>
                  <a:tcPr anchor="ctr"/>
                </a:tc>
                <a:extLst>
                  <a:ext uri="{0D108BD9-81ED-4DB2-BD59-A6C34878D82A}">
                    <a16:rowId xmlns:a16="http://schemas.microsoft.com/office/drawing/2014/main" val="516990907"/>
                  </a:ext>
                </a:extLst>
              </a:tr>
              <a:tr h="543570">
                <a:tc>
                  <a:txBody>
                    <a:bodyPr/>
                    <a:lstStyle/>
                    <a:p>
                      <a:pPr algn="ctr"/>
                      <a:r>
                        <a:rPr lang="en-US" sz="1400" dirty="0"/>
                        <a:t>Colorado</a:t>
                      </a:r>
                    </a:p>
                  </a:txBody>
                  <a:tcPr anchor="ctr"/>
                </a:tc>
                <a:tc>
                  <a:txBody>
                    <a:bodyPr/>
                    <a:lstStyle/>
                    <a:p>
                      <a:pPr algn="ctr"/>
                      <a:r>
                        <a:rPr lang="en-US" sz="1400" dirty="0"/>
                        <a:t>47</a:t>
                      </a:r>
                    </a:p>
                  </a:txBody>
                  <a:tcPr anchor="ctr"/>
                </a:tc>
                <a:extLst>
                  <a:ext uri="{0D108BD9-81ED-4DB2-BD59-A6C34878D82A}">
                    <a16:rowId xmlns:a16="http://schemas.microsoft.com/office/drawing/2014/main" val="3157351664"/>
                  </a:ext>
                </a:extLst>
              </a:tr>
              <a:tr h="543570">
                <a:tc>
                  <a:txBody>
                    <a:bodyPr/>
                    <a:lstStyle/>
                    <a:p>
                      <a:pPr algn="ctr"/>
                      <a:r>
                        <a:rPr lang="en-US" sz="1400" dirty="0"/>
                        <a:t>California</a:t>
                      </a:r>
                    </a:p>
                  </a:txBody>
                  <a:tcPr anchor="ctr"/>
                </a:tc>
                <a:tc>
                  <a:txBody>
                    <a:bodyPr/>
                    <a:lstStyle/>
                    <a:p>
                      <a:pPr algn="ctr"/>
                      <a:r>
                        <a:rPr lang="en-US" sz="1400" dirty="0"/>
                        <a:t>39</a:t>
                      </a:r>
                    </a:p>
                  </a:txBody>
                  <a:tcPr anchor="ctr"/>
                </a:tc>
                <a:extLst>
                  <a:ext uri="{0D108BD9-81ED-4DB2-BD59-A6C34878D82A}">
                    <a16:rowId xmlns:a16="http://schemas.microsoft.com/office/drawing/2014/main" val="4065563385"/>
                  </a:ext>
                </a:extLst>
              </a:tr>
              <a:tr h="543570">
                <a:tc>
                  <a:txBody>
                    <a:bodyPr/>
                    <a:lstStyle/>
                    <a:p>
                      <a:pPr algn="ctr"/>
                      <a:r>
                        <a:rPr lang="en-US" sz="1400" dirty="0"/>
                        <a:t>Michigan</a:t>
                      </a:r>
                    </a:p>
                  </a:txBody>
                  <a:tcPr anchor="ctr"/>
                </a:tc>
                <a:tc>
                  <a:txBody>
                    <a:bodyPr/>
                    <a:lstStyle/>
                    <a:p>
                      <a:pPr algn="ctr"/>
                      <a:r>
                        <a:rPr lang="en-US" sz="1400" dirty="0"/>
                        <a:t>32</a:t>
                      </a:r>
                    </a:p>
                  </a:txBody>
                  <a:tcPr anchor="ctr"/>
                </a:tc>
                <a:extLst>
                  <a:ext uri="{0D108BD9-81ED-4DB2-BD59-A6C34878D82A}">
                    <a16:rowId xmlns:a16="http://schemas.microsoft.com/office/drawing/2014/main" val="920185027"/>
                  </a:ext>
                </a:extLst>
              </a:tr>
              <a:tr h="543570">
                <a:tc>
                  <a:txBody>
                    <a:bodyPr/>
                    <a:lstStyle/>
                    <a:p>
                      <a:pPr algn="ctr"/>
                      <a:r>
                        <a:rPr lang="en-US" sz="1400" dirty="0"/>
                        <a:t>Oregon</a:t>
                      </a:r>
                    </a:p>
                  </a:txBody>
                  <a:tcPr anchor="ctr"/>
                </a:tc>
                <a:tc>
                  <a:txBody>
                    <a:bodyPr/>
                    <a:lstStyle/>
                    <a:p>
                      <a:pPr algn="ctr"/>
                      <a:r>
                        <a:rPr lang="en-US" sz="1400" dirty="0"/>
                        <a:t>29</a:t>
                      </a:r>
                    </a:p>
                  </a:txBody>
                  <a:tcPr anchor="ctr"/>
                </a:tc>
                <a:extLst>
                  <a:ext uri="{0D108BD9-81ED-4DB2-BD59-A6C34878D82A}">
                    <a16:rowId xmlns:a16="http://schemas.microsoft.com/office/drawing/2014/main" val="185454900"/>
                  </a:ext>
                </a:extLst>
              </a:tr>
              <a:tr h="543570">
                <a:tc>
                  <a:txBody>
                    <a:bodyPr/>
                    <a:lstStyle/>
                    <a:p>
                      <a:pPr algn="ctr"/>
                      <a:r>
                        <a:rPr lang="en-US" sz="1400" dirty="0"/>
                        <a:t>Texas</a:t>
                      </a:r>
                    </a:p>
                  </a:txBody>
                  <a:tcPr anchor="ctr"/>
                </a:tc>
                <a:tc>
                  <a:txBody>
                    <a:bodyPr/>
                    <a:lstStyle/>
                    <a:p>
                      <a:pPr algn="ctr"/>
                      <a:r>
                        <a:rPr lang="en-US" sz="1400" dirty="0"/>
                        <a:t>28</a:t>
                      </a:r>
                    </a:p>
                  </a:txBody>
                  <a:tcPr anchor="ctr"/>
                </a:tc>
                <a:extLst>
                  <a:ext uri="{0D108BD9-81ED-4DB2-BD59-A6C34878D82A}">
                    <a16:rowId xmlns:a16="http://schemas.microsoft.com/office/drawing/2014/main" val="3959791573"/>
                  </a:ext>
                </a:extLst>
              </a:tr>
            </a:tbl>
          </a:graphicData>
        </a:graphic>
      </p:graphicFrame>
      <p:pic>
        <p:nvPicPr>
          <p:cNvPr id="6" name="Picture 5">
            <a:extLst>
              <a:ext uri="{FF2B5EF4-FFF2-40B4-BE49-F238E27FC236}">
                <a16:creationId xmlns:a16="http://schemas.microsoft.com/office/drawing/2014/main" id="{A02048AD-B4C3-4663-954F-7012DD10582D}"/>
              </a:ext>
            </a:extLst>
          </p:cNvPr>
          <p:cNvPicPr>
            <a:picLocks noChangeAspect="1"/>
          </p:cNvPicPr>
          <p:nvPr/>
        </p:nvPicPr>
        <p:blipFill>
          <a:blip r:embed="rId2"/>
          <a:stretch>
            <a:fillRect/>
          </a:stretch>
        </p:blipFill>
        <p:spPr>
          <a:xfrm>
            <a:off x="682075" y="1841067"/>
            <a:ext cx="7315200" cy="4448175"/>
          </a:xfrm>
          <a:prstGeom prst="rect">
            <a:avLst/>
          </a:prstGeom>
        </p:spPr>
      </p:pic>
    </p:spTree>
    <p:extLst>
      <p:ext uri="{BB962C8B-B14F-4D97-AF65-F5344CB8AC3E}">
        <p14:creationId xmlns:p14="http://schemas.microsoft.com/office/powerpoint/2010/main" val="2248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pic>
        <p:nvPicPr>
          <p:cNvPr id="8" name="Picture 7">
            <a:extLst>
              <a:ext uri="{FF2B5EF4-FFF2-40B4-BE49-F238E27FC236}">
                <a16:creationId xmlns:a16="http://schemas.microsoft.com/office/drawing/2014/main" id="{D6B20312-1A88-441A-8950-4F42B49E7103}"/>
              </a:ext>
            </a:extLst>
          </p:cNvPr>
          <p:cNvPicPr>
            <a:picLocks noChangeAspect="1"/>
          </p:cNvPicPr>
          <p:nvPr/>
        </p:nvPicPr>
        <p:blipFill>
          <a:blip r:embed="rId2"/>
          <a:stretch>
            <a:fillRect/>
          </a:stretch>
        </p:blipFill>
        <p:spPr>
          <a:xfrm>
            <a:off x="1532401" y="1890360"/>
            <a:ext cx="9127198" cy="4801734"/>
          </a:xfrm>
          <a:prstGeom prst="rect">
            <a:avLst/>
          </a:prstGeom>
        </p:spPr>
      </p:pic>
    </p:spTree>
    <p:extLst>
      <p:ext uri="{BB962C8B-B14F-4D97-AF65-F5344CB8AC3E}">
        <p14:creationId xmlns:p14="http://schemas.microsoft.com/office/powerpoint/2010/main" val="877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6E4-AE7E-461A-9306-0D89E82F59B3}"/>
              </a:ext>
            </a:extLst>
          </p:cNvPr>
          <p:cNvSpPr>
            <a:spLocks noGrp="1"/>
          </p:cNvSpPr>
          <p:nvPr>
            <p:ph type="title"/>
          </p:nvPr>
        </p:nvSpPr>
        <p:spPr/>
        <p:txBody>
          <a:bodyPr/>
          <a:lstStyle/>
          <a:p>
            <a:r>
              <a:rPr lang="en-US" dirty="0"/>
              <a:t>Addressing the missing values</a:t>
            </a:r>
          </a:p>
        </p:txBody>
      </p:sp>
      <p:sp>
        <p:nvSpPr>
          <p:cNvPr id="5" name="Content Placeholder 4">
            <a:extLst>
              <a:ext uri="{FF2B5EF4-FFF2-40B4-BE49-F238E27FC236}">
                <a16:creationId xmlns:a16="http://schemas.microsoft.com/office/drawing/2014/main" id="{05C9FF87-F77C-47B5-8821-CB2DAFB788DB}"/>
              </a:ext>
            </a:extLst>
          </p:cNvPr>
          <p:cNvSpPr>
            <a:spLocks noGrp="1"/>
          </p:cNvSpPr>
          <p:nvPr>
            <p:ph idx="1"/>
          </p:nvPr>
        </p:nvSpPr>
        <p:spPr/>
        <p:txBody>
          <a:bodyPr>
            <a:normAutofit/>
          </a:bodyPr>
          <a:lstStyle/>
          <a:p>
            <a:r>
              <a:rPr lang="en-US" dirty="0"/>
              <a:t>62 missing values in the ABV column (2.5%).</a:t>
            </a:r>
          </a:p>
          <a:p>
            <a:r>
              <a:rPr lang="en-US" dirty="0"/>
              <a:t>1005 missing values in the IBU column (41.6%).</a:t>
            </a:r>
          </a:p>
          <a:p>
            <a:r>
              <a:rPr lang="en-US" dirty="0"/>
              <a:t>To address this, we looked at three options:</a:t>
            </a:r>
          </a:p>
          <a:p>
            <a:pPr lvl="1"/>
            <a:r>
              <a:rPr lang="en-US" dirty="0"/>
              <a:t>Removing the rows with missing data.</a:t>
            </a:r>
          </a:p>
          <a:p>
            <a:pPr lvl="1"/>
            <a:r>
              <a:rPr lang="en-US" dirty="0"/>
              <a:t>Setting all the missing values to be the median value of the entire column.</a:t>
            </a:r>
          </a:p>
          <a:p>
            <a:pPr lvl="1"/>
            <a:r>
              <a:rPr lang="en-US" dirty="0"/>
              <a:t>Using a linear regression model to impute what the data values might be by keying off of rows with complete data and assessing the relationship between the values. Imputation was done using the </a:t>
            </a:r>
            <a:r>
              <a:rPr lang="en-US" b="1" dirty="0"/>
              <a:t>Mice</a:t>
            </a:r>
            <a:r>
              <a:rPr lang="en-US" dirty="0"/>
              <a:t> package in R Studio and the method we used was predictive mean matching.</a:t>
            </a:r>
          </a:p>
          <a:p>
            <a:r>
              <a:rPr lang="en-US" dirty="0"/>
              <a:t>After implementing the Mice package, we obtained better estimated values for ABV and IBU which defined a more clear relationship between the two variables.</a:t>
            </a:r>
          </a:p>
        </p:txBody>
      </p:sp>
    </p:spTree>
    <p:extLst>
      <p:ext uri="{BB962C8B-B14F-4D97-AF65-F5344CB8AC3E}">
        <p14:creationId xmlns:p14="http://schemas.microsoft.com/office/powerpoint/2010/main" val="329241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BC4-C67D-4A8D-8369-20D58E754611}"/>
              </a:ext>
            </a:extLst>
          </p:cNvPr>
          <p:cNvSpPr>
            <a:spLocks noGrp="1"/>
          </p:cNvSpPr>
          <p:nvPr>
            <p:ph type="title"/>
          </p:nvPr>
        </p:nvSpPr>
        <p:spPr/>
        <p:txBody>
          <a:bodyPr>
            <a:normAutofit/>
          </a:bodyPr>
          <a:lstStyle/>
          <a:p>
            <a:r>
              <a:rPr lang="en-US" dirty="0"/>
              <a:t>median alcohol content and international bitterness unit.</a:t>
            </a:r>
          </a:p>
        </p:txBody>
      </p:sp>
      <p:sp>
        <p:nvSpPr>
          <p:cNvPr id="8" name="TextBox 7">
            <a:extLst>
              <a:ext uri="{FF2B5EF4-FFF2-40B4-BE49-F238E27FC236}">
                <a16:creationId xmlns:a16="http://schemas.microsoft.com/office/drawing/2014/main" id="{6EB27016-645F-4A6C-95DF-599F43DD5901}"/>
              </a:ext>
            </a:extLst>
          </p:cNvPr>
          <p:cNvSpPr txBox="1"/>
          <p:nvPr/>
        </p:nvSpPr>
        <p:spPr>
          <a:xfrm>
            <a:off x="581025" y="5911272"/>
            <a:ext cx="5194300" cy="646331"/>
          </a:xfrm>
          <a:prstGeom prst="rect">
            <a:avLst/>
          </a:prstGeom>
          <a:noFill/>
        </p:spPr>
        <p:txBody>
          <a:bodyPr wrap="square" rtlCol="0">
            <a:spAutoFit/>
          </a:bodyPr>
          <a:lstStyle/>
          <a:p>
            <a:pPr algn="ctr"/>
            <a:r>
              <a:rPr lang="en-US" dirty="0"/>
              <a:t>The median ABV by state was relatively constant with the overall median being 0.056 or 5.6%.</a:t>
            </a:r>
          </a:p>
        </p:txBody>
      </p:sp>
      <p:sp>
        <p:nvSpPr>
          <p:cNvPr id="9" name="TextBox 8">
            <a:extLst>
              <a:ext uri="{FF2B5EF4-FFF2-40B4-BE49-F238E27FC236}">
                <a16:creationId xmlns:a16="http://schemas.microsoft.com/office/drawing/2014/main" id="{7601D719-E03F-4260-9441-CAC96BEA0940}"/>
              </a:ext>
            </a:extLst>
          </p:cNvPr>
          <p:cNvSpPr txBox="1"/>
          <p:nvPr/>
        </p:nvSpPr>
        <p:spPr>
          <a:xfrm>
            <a:off x="6416509" y="5911271"/>
            <a:ext cx="5194300" cy="646331"/>
          </a:xfrm>
          <a:prstGeom prst="rect">
            <a:avLst/>
          </a:prstGeom>
          <a:noFill/>
        </p:spPr>
        <p:txBody>
          <a:bodyPr wrap="square" rtlCol="0">
            <a:spAutoFit/>
          </a:bodyPr>
          <a:lstStyle/>
          <a:p>
            <a:pPr algn="ctr"/>
            <a:r>
              <a:rPr lang="en-US" dirty="0"/>
              <a:t>The median IBU by state contained more variance with the overall median being 35 Units.</a:t>
            </a:r>
          </a:p>
        </p:txBody>
      </p:sp>
      <p:pic>
        <p:nvPicPr>
          <p:cNvPr id="10" name="Content Placeholder 9">
            <a:extLst>
              <a:ext uri="{FF2B5EF4-FFF2-40B4-BE49-F238E27FC236}">
                <a16:creationId xmlns:a16="http://schemas.microsoft.com/office/drawing/2014/main" id="{B2724422-A879-4BAF-ABE1-6340A51A5115}"/>
              </a:ext>
            </a:extLst>
          </p:cNvPr>
          <p:cNvPicPr>
            <a:picLocks noGrp="1" noChangeAspect="1"/>
          </p:cNvPicPr>
          <p:nvPr>
            <p:ph sz="half" idx="1"/>
          </p:nvPr>
        </p:nvPicPr>
        <p:blipFill>
          <a:blip r:embed="rId2"/>
          <a:stretch>
            <a:fillRect/>
          </a:stretch>
        </p:blipFill>
        <p:spPr>
          <a:xfrm>
            <a:off x="491694" y="2386214"/>
            <a:ext cx="5283631" cy="3260755"/>
          </a:xfrm>
          <a:prstGeom prst="rect">
            <a:avLst/>
          </a:prstGeom>
        </p:spPr>
      </p:pic>
      <p:pic>
        <p:nvPicPr>
          <p:cNvPr id="13" name="Content Placeholder 12">
            <a:extLst>
              <a:ext uri="{FF2B5EF4-FFF2-40B4-BE49-F238E27FC236}">
                <a16:creationId xmlns:a16="http://schemas.microsoft.com/office/drawing/2014/main" id="{428D51C7-77C5-4DE7-A864-A904F0CE75FD}"/>
              </a:ext>
            </a:extLst>
          </p:cNvPr>
          <p:cNvPicPr>
            <a:picLocks noGrp="1" noChangeAspect="1"/>
          </p:cNvPicPr>
          <p:nvPr>
            <p:ph sz="half" idx="2"/>
          </p:nvPr>
        </p:nvPicPr>
        <p:blipFill>
          <a:blip r:embed="rId3"/>
          <a:stretch>
            <a:fillRect/>
          </a:stretch>
        </p:blipFill>
        <p:spPr>
          <a:xfrm>
            <a:off x="6327344" y="2386214"/>
            <a:ext cx="5283631" cy="3260755"/>
          </a:xfrm>
          <a:prstGeom prst="rect">
            <a:avLst/>
          </a:prstGeom>
        </p:spPr>
      </p:pic>
    </p:spTree>
    <p:extLst>
      <p:ext uri="{BB962C8B-B14F-4D97-AF65-F5344CB8AC3E}">
        <p14:creationId xmlns:p14="http://schemas.microsoft.com/office/powerpoint/2010/main" val="175120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26-C774-4B02-B191-CF8440F99991}"/>
              </a:ext>
            </a:extLst>
          </p:cNvPr>
          <p:cNvSpPr>
            <a:spLocks noGrp="1"/>
          </p:cNvSpPr>
          <p:nvPr>
            <p:ph type="title"/>
          </p:nvPr>
        </p:nvSpPr>
        <p:spPr/>
        <p:txBody>
          <a:bodyPr>
            <a:normAutofit/>
          </a:bodyPr>
          <a:lstStyle/>
          <a:p>
            <a:r>
              <a:rPr lang="en-US" dirty="0"/>
              <a:t>HIGHEST alcoholic (ABV) beer &amp; BITTER BEERS BY STATE? </a:t>
            </a:r>
          </a:p>
        </p:txBody>
      </p:sp>
      <p:graphicFrame>
        <p:nvGraphicFramePr>
          <p:cNvPr id="5" name="Table 3">
            <a:extLst>
              <a:ext uri="{FF2B5EF4-FFF2-40B4-BE49-F238E27FC236}">
                <a16:creationId xmlns:a16="http://schemas.microsoft.com/office/drawing/2014/main" id="{09E4ADE6-373F-406B-BA57-FCAE9511959E}"/>
              </a:ext>
            </a:extLst>
          </p:cNvPr>
          <p:cNvGraphicFramePr>
            <a:graphicFrameLocks noGrp="1"/>
          </p:cNvGraphicFramePr>
          <p:nvPr>
            <p:extLst>
              <p:ext uri="{D42A27DB-BD31-4B8C-83A1-F6EECF244321}">
                <p14:modId xmlns:p14="http://schemas.microsoft.com/office/powerpoint/2010/main" val="3721592241"/>
              </p:ext>
            </p:extLst>
          </p:nvPr>
        </p:nvGraphicFramePr>
        <p:xfrm>
          <a:off x="2119092" y="1882925"/>
          <a:ext cx="8352180"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213737">
                  <a:extLst>
                    <a:ext uri="{9D8B030D-6E8A-4147-A177-3AD203B41FA5}">
                      <a16:colId xmlns:a16="http://schemas.microsoft.com/office/drawing/2014/main" val="2234192899"/>
                    </a:ext>
                  </a:extLst>
                </a:gridCol>
                <a:gridCol w="4015041">
                  <a:extLst>
                    <a:ext uri="{9D8B030D-6E8A-4147-A177-3AD203B41FA5}">
                      <a16:colId xmlns:a16="http://schemas.microsoft.com/office/drawing/2014/main" val="2457236080"/>
                    </a:ext>
                  </a:extLst>
                </a:gridCol>
              </a:tblGrid>
              <a:tr h="474381">
                <a:tc>
                  <a:txBody>
                    <a:bodyPr/>
                    <a:lstStyle/>
                    <a:p>
                      <a:pPr algn="ctr"/>
                      <a:r>
                        <a:rPr lang="en-US" sz="1400" dirty="0"/>
                        <a:t>State</a:t>
                      </a:r>
                    </a:p>
                  </a:txBody>
                  <a:tcPr anchor="ctr"/>
                </a:tc>
                <a:tc>
                  <a:txBody>
                    <a:bodyPr/>
                    <a:lstStyle/>
                    <a:p>
                      <a:pPr algn="ctr"/>
                      <a:r>
                        <a:rPr lang="en-US" sz="1400" dirty="0"/>
                        <a:t>Maximum ABV</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Colorado</a:t>
                      </a:r>
                    </a:p>
                  </a:txBody>
                  <a:tcPr anchor="ctr"/>
                </a:tc>
                <a:tc>
                  <a:txBody>
                    <a:bodyPr/>
                    <a:lstStyle/>
                    <a:p>
                      <a:pPr algn="ctr"/>
                      <a:r>
                        <a:rPr lang="en-US" sz="1400" dirty="0"/>
                        <a:t>0.128</a:t>
                      </a:r>
                    </a:p>
                  </a:txBody>
                  <a:tcPr anchor="ctr"/>
                </a:tc>
                <a:tc>
                  <a:txBody>
                    <a:bodyPr/>
                    <a:lstStyle/>
                    <a:p>
                      <a:pPr algn="ctr"/>
                      <a:r>
                        <a:rPr lang="en-US" sz="1400" dirty="0"/>
                        <a:t>Upslope Brewing Company</a:t>
                      </a:r>
                    </a:p>
                  </a:txBody>
                  <a:tcPr anchor="ctr"/>
                </a:tc>
                <a:tc>
                  <a:txBody>
                    <a:bodyPr/>
                    <a:lstStyle/>
                    <a:p>
                      <a:pPr algn="ctr"/>
                      <a:r>
                        <a:rPr lang="en-US" sz="1400" dirty="0"/>
                        <a:t>Lee Hill Series Vol. 5 – Belgian Style </a:t>
                      </a:r>
                      <a:r>
                        <a:rPr lang="en-US" sz="1400" dirty="0" err="1"/>
                        <a:t>Quadrupel</a:t>
                      </a:r>
                      <a:r>
                        <a:rPr lang="en-US" sz="1400" dirty="0"/>
                        <a:t> Ale</a:t>
                      </a:r>
                    </a:p>
                  </a:txBody>
                  <a:tcPr anchor="ctr"/>
                </a:tc>
                <a:extLst>
                  <a:ext uri="{0D108BD9-81ED-4DB2-BD59-A6C34878D82A}">
                    <a16:rowId xmlns:a16="http://schemas.microsoft.com/office/drawing/2014/main" val="3157351664"/>
                  </a:ext>
                </a:extLst>
              </a:tr>
              <a:tr h="513686">
                <a:tc>
                  <a:txBody>
                    <a:bodyPr/>
                    <a:lstStyle/>
                    <a:p>
                      <a:pPr algn="ctr"/>
                      <a:r>
                        <a:rPr lang="en-US" sz="1400" dirty="0"/>
                        <a:t>Kentucky</a:t>
                      </a:r>
                    </a:p>
                  </a:txBody>
                  <a:tcPr anchor="ctr"/>
                </a:tc>
                <a:tc>
                  <a:txBody>
                    <a:bodyPr/>
                    <a:lstStyle/>
                    <a:p>
                      <a:pPr algn="ctr"/>
                      <a:r>
                        <a:rPr lang="en-US" sz="1400" dirty="0"/>
                        <a:t>0.125</a:t>
                      </a:r>
                    </a:p>
                  </a:txBody>
                  <a:tcPr anchor="ctr"/>
                </a:tc>
                <a:tc>
                  <a:txBody>
                    <a:bodyPr/>
                    <a:lstStyle/>
                    <a:p>
                      <a:pPr algn="ctr"/>
                      <a:r>
                        <a:rPr lang="en-US" sz="1400" dirty="0"/>
                        <a:t>Against the Grain Brewery</a:t>
                      </a:r>
                    </a:p>
                  </a:txBody>
                  <a:tcPr anchor="ctr"/>
                </a:tc>
                <a:tc>
                  <a:txBody>
                    <a:bodyPr/>
                    <a:lstStyle/>
                    <a:p>
                      <a:pPr algn="ctr"/>
                      <a:r>
                        <a:rPr lang="en-US" sz="1400" dirty="0"/>
                        <a:t>London Balling</a:t>
                      </a:r>
                    </a:p>
                  </a:txBody>
                  <a:tcPr anchor="ctr"/>
                </a:tc>
                <a:extLst>
                  <a:ext uri="{0D108BD9-81ED-4DB2-BD59-A6C34878D82A}">
                    <a16:rowId xmlns:a16="http://schemas.microsoft.com/office/drawing/2014/main" val="4065563385"/>
                  </a:ext>
                </a:extLst>
              </a:tr>
              <a:tr h="549200">
                <a:tc>
                  <a:txBody>
                    <a:bodyPr/>
                    <a:lstStyle/>
                    <a:p>
                      <a:pPr algn="ctr"/>
                      <a:r>
                        <a:rPr lang="en-US" sz="1400" dirty="0"/>
                        <a:t>Indiana</a:t>
                      </a:r>
                    </a:p>
                  </a:txBody>
                  <a:tcPr anchor="ctr"/>
                </a:tc>
                <a:tc>
                  <a:txBody>
                    <a:bodyPr/>
                    <a:lstStyle/>
                    <a:p>
                      <a:pPr algn="ctr"/>
                      <a:r>
                        <a:rPr lang="en-US" sz="1400" dirty="0"/>
                        <a:t>0.120</a:t>
                      </a:r>
                    </a:p>
                  </a:txBody>
                  <a:tcPr anchor="ctr"/>
                </a:tc>
                <a:tc>
                  <a:txBody>
                    <a:bodyPr/>
                    <a:lstStyle/>
                    <a:p>
                      <a:pPr algn="ctr"/>
                      <a:r>
                        <a:rPr lang="en-US" sz="1400" dirty="0"/>
                        <a:t>Tin Man Brewing Company</a:t>
                      </a:r>
                    </a:p>
                  </a:txBody>
                  <a:tcPr anchor="ctr"/>
                </a:tc>
                <a:tc>
                  <a:txBody>
                    <a:bodyPr/>
                    <a:lstStyle/>
                    <a:p>
                      <a:pPr algn="ctr"/>
                      <a:r>
                        <a:rPr lang="en-US" sz="1400" dirty="0" err="1"/>
                        <a:t>Csar</a:t>
                      </a:r>
                      <a:endParaRPr lang="en-US" sz="1400" dirty="0"/>
                    </a:p>
                  </a:txBody>
                  <a:tcPr anchor="ctr"/>
                </a:tc>
                <a:extLst>
                  <a:ext uri="{0D108BD9-81ED-4DB2-BD59-A6C34878D82A}">
                    <a16:rowId xmlns:a16="http://schemas.microsoft.com/office/drawing/2014/main" val="920185027"/>
                  </a:ext>
                </a:extLst>
              </a:tr>
            </a:tbl>
          </a:graphicData>
        </a:graphic>
      </p:graphicFrame>
      <p:graphicFrame>
        <p:nvGraphicFramePr>
          <p:cNvPr id="7" name="Table 3">
            <a:extLst>
              <a:ext uri="{FF2B5EF4-FFF2-40B4-BE49-F238E27FC236}">
                <a16:creationId xmlns:a16="http://schemas.microsoft.com/office/drawing/2014/main" id="{1BCC9350-E075-46EA-8FFC-90E28360D01E}"/>
              </a:ext>
            </a:extLst>
          </p:cNvPr>
          <p:cNvGraphicFramePr>
            <a:graphicFrameLocks noGrp="1"/>
          </p:cNvGraphicFramePr>
          <p:nvPr>
            <p:extLst>
              <p:ext uri="{D42A27DB-BD31-4B8C-83A1-F6EECF244321}">
                <p14:modId xmlns:p14="http://schemas.microsoft.com/office/powerpoint/2010/main" val="2527395176"/>
              </p:ext>
            </p:extLst>
          </p:nvPr>
        </p:nvGraphicFramePr>
        <p:xfrm>
          <a:off x="2119092" y="4401021"/>
          <a:ext cx="8352181"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376420">
                  <a:extLst>
                    <a:ext uri="{9D8B030D-6E8A-4147-A177-3AD203B41FA5}">
                      <a16:colId xmlns:a16="http://schemas.microsoft.com/office/drawing/2014/main" val="2234192899"/>
                    </a:ext>
                  </a:extLst>
                </a:gridCol>
                <a:gridCol w="3852359">
                  <a:extLst>
                    <a:ext uri="{9D8B030D-6E8A-4147-A177-3AD203B41FA5}">
                      <a16:colId xmlns:a16="http://schemas.microsoft.com/office/drawing/2014/main" val="2457236080"/>
                    </a:ext>
                  </a:extLst>
                </a:gridCol>
              </a:tblGrid>
              <a:tr h="431038">
                <a:tc>
                  <a:txBody>
                    <a:bodyPr/>
                    <a:lstStyle/>
                    <a:p>
                      <a:pPr algn="ctr"/>
                      <a:r>
                        <a:rPr lang="en-US" sz="1400" dirty="0"/>
                        <a:t>State</a:t>
                      </a:r>
                    </a:p>
                  </a:txBody>
                  <a:tcPr anchor="ctr"/>
                </a:tc>
                <a:tc>
                  <a:txBody>
                    <a:bodyPr/>
                    <a:lstStyle/>
                    <a:p>
                      <a:pPr algn="ctr"/>
                      <a:r>
                        <a:rPr lang="en-US" sz="1400" dirty="0"/>
                        <a:t>Maximum IBU</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Oregon</a:t>
                      </a:r>
                    </a:p>
                  </a:txBody>
                  <a:tcPr anchor="ctr"/>
                </a:tc>
                <a:tc>
                  <a:txBody>
                    <a:bodyPr/>
                    <a:lstStyle/>
                    <a:p>
                      <a:pPr algn="ctr"/>
                      <a:r>
                        <a:rPr lang="en-US" sz="1400" dirty="0"/>
                        <a:t>138</a:t>
                      </a:r>
                    </a:p>
                  </a:txBody>
                  <a:tcPr anchor="ctr"/>
                </a:tc>
                <a:tc>
                  <a:txBody>
                    <a:bodyPr/>
                    <a:lstStyle/>
                    <a:p>
                      <a:pPr algn="ctr"/>
                      <a:r>
                        <a:rPr lang="en-US" sz="1400" dirty="0"/>
                        <a:t>Astoria Brewing Company</a:t>
                      </a:r>
                    </a:p>
                  </a:txBody>
                  <a:tcPr anchor="ctr"/>
                </a:tc>
                <a:tc>
                  <a:txBody>
                    <a:bodyPr/>
                    <a:lstStyle/>
                    <a:p>
                      <a:pPr algn="ctr"/>
                      <a:r>
                        <a:rPr lang="en-US" sz="1400" dirty="0"/>
                        <a:t>Bitter Bitch Imperial Ale</a:t>
                      </a:r>
                    </a:p>
                  </a:txBody>
                  <a:tcPr anchor="ctr"/>
                </a:tc>
                <a:extLst>
                  <a:ext uri="{0D108BD9-81ED-4DB2-BD59-A6C34878D82A}">
                    <a16:rowId xmlns:a16="http://schemas.microsoft.com/office/drawing/2014/main" val="3157351664"/>
                  </a:ext>
                </a:extLst>
              </a:tr>
              <a:tr h="513686">
                <a:tc>
                  <a:txBody>
                    <a:bodyPr/>
                    <a:lstStyle/>
                    <a:p>
                      <a:pPr algn="ctr"/>
                      <a:r>
                        <a:rPr lang="en-US" sz="1400" dirty="0"/>
                        <a:t>Virginia</a:t>
                      </a:r>
                    </a:p>
                  </a:txBody>
                  <a:tcPr anchor="ctr"/>
                </a:tc>
                <a:tc>
                  <a:txBody>
                    <a:bodyPr/>
                    <a:lstStyle/>
                    <a:p>
                      <a:pPr algn="ctr"/>
                      <a:r>
                        <a:rPr lang="en-US" sz="1400" dirty="0"/>
                        <a:t>135</a:t>
                      </a:r>
                    </a:p>
                  </a:txBody>
                  <a:tcPr anchor="ctr"/>
                </a:tc>
                <a:tc>
                  <a:txBody>
                    <a:bodyPr/>
                    <a:lstStyle/>
                    <a:p>
                      <a:pPr algn="ctr"/>
                      <a:r>
                        <a:rPr lang="en-US" sz="1400" dirty="0"/>
                        <a:t>Wolf Hills Brewing Company</a:t>
                      </a:r>
                    </a:p>
                  </a:txBody>
                  <a:tcPr anchor="ctr"/>
                </a:tc>
                <a:tc>
                  <a:txBody>
                    <a:bodyPr/>
                    <a:lstStyle/>
                    <a:p>
                      <a:pPr algn="ctr"/>
                      <a:r>
                        <a:rPr lang="en-US" sz="1400" dirty="0"/>
                        <a:t>Troopers Alley IPA</a:t>
                      </a:r>
                    </a:p>
                  </a:txBody>
                  <a:tcPr anchor="ctr"/>
                </a:tc>
                <a:extLst>
                  <a:ext uri="{0D108BD9-81ED-4DB2-BD59-A6C34878D82A}">
                    <a16:rowId xmlns:a16="http://schemas.microsoft.com/office/drawing/2014/main" val="4065563385"/>
                  </a:ext>
                </a:extLst>
              </a:tr>
              <a:tr h="549200">
                <a:tc>
                  <a:txBody>
                    <a:bodyPr/>
                    <a:lstStyle/>
                    <a:p>
                      <a:pPr algn="ctr"/>
                      <a:r>
                        <a:rPr lang="en-US" sz="1400" dirty="0"/>
                        <a:t>Maine</a:t>
                      </a:r>
                    </a:p>
                  </a:txBody>
                  <a:tcPr anchor="ctr"/>
                </a:tc>
                <a:tc>
                  <a:txBody>
                    <a:bodyPr/>
                    <a:lstStyle/>
                    <a:p>
                      <a:pPr algn="ctr"/>
                      <a:r>
                        <a:rPr lang="en-US" sz="1400" dirty="0"/>
                        <a:t>130</a:t>
                      </a:r>
                    </a:p>
                  </a:txBody>
                  <a:tcPr anchor="ctr"/>
                </a:tc>
                <a:tc>
                  <a:txBody>
                    <a:bodyPr/>
                    <a:lstStyle/>
                    <a:p>
                      <a:pPr algn="ctr"/>
                      <a:r>
                        <a:rPr lang="en-US" sz="1400" dirty="0"/>
                        <a:t>Cape Ann Brewing Company</a:t>
                      </a:r>
                    </a:p>
                  </a:txBody>
                  <a:tcPr anchor="ctr"/>
                </a:tc>
                <a:tc>
                  <a:txBody>
                    <a:bodyPr/>
                    <a:lstStyle/>
                    <a:p>
                      <a:pPr algn="ctr"/>
                      <a:r>
                        <a:rPr lang="en-US" sz="1400" dirty="0"/>
                        <a:t>Dead-Eye DIPA</a:t>
                      </a:r>
                    </a:p>
                  </a:txBody>
                  <a:tcPr anchor="ctr"/>
                </a:tc>
                <a:extLst>
                  <a:ext uri="{0D108BD9-81ED-4DB2-BD59-A6C34878D82A}">
                    <a16:rowId xmlns:a16="http://schemas.microsoft.com/office/drawing/2014/main" val="920185027"/>
                  </a:ext>
                </a:extLst>
              </a:tr>
            </a:tbl>
          </a:graphicData>
        </a:graphic>
      </p:graphicFrame>
    </p:spTree>
    <p:extLst>
      <p:ext uri="{BB962C8B-B14F-4D97-AF65-F5344CB8AC3E}">
        <p14:creationId xmlns:p14="http://schemas.microsoft.com/office/powerpoint/2010/main" val="113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617-E1E3-409D-9183-7A2F3A35F520}"/>
              </a:ext>
            </a:extLst>
          </p:cNvPr>
          <p:cNvSpPr>
            <a:spLocks noGrp="1"/>
          </p:cNvSpPr>
          <p:nvPr>
            <p:ph type="title"/>
          </p:nvPr>
        </p:nvSpPr>
        <p:spPr/>
        <p:txBody>
          <a:bodyPr>
            <a:normAutofit/>
          </a:bodyPr>
          <a:lstStyle/>
          <a:p>
            <a:r>
              <a:rPr lang="en-US" dirty="0"/>
              <a:t>summary statistics and distribution of the ABV variable.</a:t>
            </a:r>
          </a:p>
        </p:txBody>
      </p:sp>
      <p:sp>
        <p:nvSpPr>
          <p:cNvPr id="4" name="Content Placeholder 3">
            <a:extLst>
              <a:ext uri="{FF2B5EF4-FFF2-40B4-BE49-F238E27FC236}">
                <a16:creationId xmlns:a16="http://schemas.microsoft.com/office/drawing/2014/main" id="{68B28E7B-C746-417E-9CE1-8D8D0D4B10AA}"/>
              </a:ext>
            </a:extLst>
          </p:cNvPr>
          <p:cNvSpPr>
            <a:spLocks noGrp="1"/>
          </p:cNvSpPr>
          <p:nvPr>
            <p:ph sz="half" idx="2"/>
          </p:nvPr>
        </p:nvSpPr>
        <p:spPr>
          <a:xfrm>
            <a:off x="7550092" y="2228003"/>
            <a:ext cx="4060716" cy="3633047"/>
          </a:xfrm>
        </p:spPr>
        <p:txBody>
          <a:bodyPr>
            <a:normAutofit fontScale="92500" lnSpcReduction="20000"/>
          </a:bodyPr>
          <a:lstStyle/>
          <a:p>
            <a:r>
              <a:rPr lang="en-US" dirty="0"/>
              <a:t>The average ABV of all the Beers in the dataset was 0.059 (5.9%).</a:t>
            </a:r>
          </a:p>
          <a:p>
            <a:r>
              <a:rPr lang="en-US" dirty="0"/>
              <a:t>It is safe to assume that the majority of beers have an ABV greater than 0.059 which could tell us something about the palette of the American Consumer.</a:t>
            </a:r>
          </a:p>
          <a:p>
            <a:r>
              <a:rPr lang="en-US" dirty="0"/>
              <a:t>Summary Statistics:</a:t>
            </a:r>
          </a:p>
          <a:p>
            <a:pPr lvl="1"/>
            <a:r>
              <a:rPr lang="en-US" dirty="0"/>
              <a:t>Max: 0.128</a:t>
            </a:r>
          </a:p>
          <a:p>
            <a:pPr lvl="1"/>
            <a:r>
              <a:rPr lang="en-US" dirty="0"/>
              <a:t>3</a:t>
            </a:r>
            <a:r>
              <a:rPr lang="en-US" baseline="30000" dirty="0"/>
              <a:t>rd</a:t>
            </a:r>
            <a:r>
              <a:rPr lang="en-US" dirty="0"/>
              <a:t> Quarter: 0.067</a:t>
            </a:r>
          </a:p>
          <a:p>
            <a:pPr lvl="1"/>
            <a:r>
              <a:rPr lang="en-US" dirty="0"/>
              <a:t>Mean : 0.059</a:t>
            </a:r>
          </a:p>
          <a:p>
            <a:pPr lvl="1"/>
            <a:r>
              <a:rPr lang="en-US" dirty="0"/>
              <a:t>Median: 0.056</a:t>
            </a:r>
          </a:p>
          <a:p>
            <a:pPr lvl="1"/>
            <a:r>
              <a:rPr lang="en-US" dirty="0"/>
              <a:t>1</a:t>
            </a:r>
            <a:r>
              <a:rPr lang="en-US" baseline="30000" dirty="0"/>
              <a:t>st</a:t>
            </a:r>
            <a:r>
              <a:rPr lang="en-US" dirty="0"/>
              <a:t> Quarter: 0.050</a:t>
            </a:r>
          </a:p>
          <a:p>
            <a:pPr lvl="1"/>
            <a:r>
              <a:rPr lang="en-US" dirty="0"/>
              <a:t>Minimum: 0.001</a:t>
            </a:r>
          </a:p>
          <a:p>
            <a:endParaRPr lang="en-US" dirty="0"/>
          </a:p>
        </p:txBody>
      </p:sp>
      <p:pic>
        <p:nvPicPr>
          <p:cNvPr id="7" name="Picture 6">
            <a:extLst>
              <a:ext uri="{FF2B5EF4-FFF2-40B4-BE49-F238E27FC236}">
                <a16:creationId xmlns:a16="http://schemas.microsoft.com/office/drawing/2014/main" id="{23A67BF3-1854-4F6E-A724-0B0AF6A5A907}"/>
              </a:ext>
            </a:extLst>
          </p:cNvPr>
          <p:cNvPicPr>
            <a:picLocks noChangeAspect="1"/>
          </p:cNvPicPr>
          <p:nvPr/>
        </p:nvPicPr>
        <p:blipFill>
          <a:blip r:embed="rId2"/>
          <a:stretch>
            <a:fillRect/>
          </a:stretch>
        </p:blipFill>
        <p:spPr>
          <a:xfrm>
            <a:off x="384101" y="1968656"/>
            <a:ext cx="6553595" cy="4582733"/>
          </a:xfrm>
          <a:prstGeom prst="rect">
            <a:avLst/>
          </a:prstGeom>
        </p:spPr>
      </p:pic>
    </p:spTree>
    <p:extLst>
      <p:ext uri="{BB962C8B-B14F-4D97-AF65-F5344CB8AC3E}">
        <p14:creationId xmlns:p14="http://schemas.microsoft.com/office/powerpoint/2010/main" val="1182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299-3BAD-4173-A977-0C27238A88F7}"/>
              </a:ext>
            </a:extLst>
          </p:cNvPr>
          <p:cNvSpPr>
            <a:spLocks noGrp="1"/>
          </p:cNvSpPr>
          <p:nvPr>
            <p:ph type="title"/>
          </p:nvPr>
        </p:nvSpPr>
        <p:spPr/>
        <p:txBody>
          <a:bodyPr>
            <a:normAutofit/>
          </a:bodyPr>
          <a:lstStyle/>
          <a:p>
            <a:r>
              <a:rPr lang="en-US" dirty="0"/>
              <a:t>relationship between bitterness AND ALCOHOLIC CONTENT</a:t>
            </a:r>
          </a:p>
        </p:txBody>
      </p:sp>
      <p:sp>
        <p:nvSpPr>
          <p:cNvPr id="4" name="Content Placeholder 3">
            <a:extLst>
              <a:ext uri="{FF2B5EF4-FFF2-40B4-BE49-F238E27FC236}">
                <a16:creationId xmlns:a16="http://schemas.microsoft.com/office/drawing/2014/main" id="{E7A6BF78-851F-43C3-A736-74869D80CAEE}"/>
              </a:ext>
            </a:extLst>
          </p:cNvPr>
          <p:cNvSpPr>
            <a:spLocks noGrp="1"/>
          </p:cNvSpPr>
          <p:nvPr>
            <p:ph sz="half" idx="2"/>
          </p:nvPr>
        </p:nvSpPr>
        <p:spPr/>
        <p:txBody>
          <a:bodyPr/>
          <a:lstStyle/>
          <a:p>
            <a:r>
              <a:rPr lang="en-US" dirty="0"/>
              <a:t>There appears to be a positive relation between IBU &amp; ABV. </a:t>
            </a:r>
          </a:p>
          <a:p>
            <a:r>
              <a:rPr lang="en-US" dirty="0"/>
              <a:t>There are a couple of factors that could contribute to this:</a:t>
            </a:r>
          </a:p>
          <a:p>
            <a:pPr lvl="1"/>
            <a:r>
              <a:rPr lang="en-US" dirty="0"/>
              <a:t>Americans may prefer a more balanced beer instead of a beer that favors ABV over IBU or vice versa.</a:t>
            </a:r>
          </a:p>
          <a:p>
            <a:pPr lvl="1"/>
            <a:r>
              <a:rPr lang="en-US" dirty="0"/>
              <a:t>To offset the taste of the bitterness, more hops are added which would result in a positive relationship.</a:t>
            </a:r>
          </a:p>
        </p:txBody>
      </p:sp>
      <p:pic>
        <p:nvPicPr>
          <p:cNvPr id="3" name="Picture 2">
            <a:extLst>
              <a:ext uri="{FF2B5EF4-FFF2-40B4-BE49-F238E27FC236}">
                <a16:creationId xmlns:a16="http://schemas.microsoft.com/office/drawing/2014/main" id="{FF61AE52-D06A-4264-900F-D647E4A6B7EF}"/>
              </a:ext>
            </a:extLst>
          </p:cNvPr>
          <p:cNvPicPr>
            <a:picLocks noChangeAspect="1"/>
          </p:cNvPicPr>
          <p:nvPr/>
        </p:nvPicPr>
        <p:blipFill>
          <a:blip r:embed="rId2"/>
          <a:stretch>
            <a:fillRect/>
          </a:stretch>
        </p:blipFill>
        <p:spPr>
          <a:xfrm>
            <a:off x="255146" y="2309408"/>
            <a:ext cx="6085392" cy="3755556"/>
          </a:xfrm>
          <a:prstGeom prst="rect">
            <a:avLst/>
          </a:prstGeom>
        </p:spPr>
      </p:pic>
    </p:spTree>
    <p:extLst>
      <p:ext uri="{BB962C8B-B14F-4D97-AF65-F5344CB8AC3E}">
        <p14:creationId xmlns:p14="http://schemas.microsoft.com/office/powerpoint/2010/main" val="160300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
  <TotalTime>0</TotalTime>
  <Words>816</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Budweiser Data Analysis</vt:lpstr>
      <vt:lpstr>Project scope</vt:lpstr>
      <vt:lpstr>How many breweries are present in each state? </vt:lpstr>
      <vt:lpstr>How many breweries are present in each state? </vt:lpstr>
      <vt:lpstr>Addressing the missing values</vt:lpstr>
      <vt:lpstr>median alcohol content and international bitterness unit.</vt:lpstr>
      <vt:lpstr>HIGHEST alcoholic (ABV) beer &amp; BITTER BEERS BY STATE? </vt:lpstr>
      <vt:lpstr>summary statistics and distribution of the ABV variable.</vt:lpstr>
      <vt:lpstr>relationship between bitterness AND ALCOHOLIC CONTENT</vt:lpstr>
      <vt:lpstr>RELATIONSHIP BETWEEN IPA AND ALE BY using IBU AND ABV</vt:lpstr>
      <vt:lpstr>ABV &amp; Bottle SIZE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2020-02-19T01:47:46Z</dcterms:created>
  <dcterms:modified xsi:type="dcterms:W3CDTF">2020-02-28T04:03:42Z</dcterms:modified>
</cp:coreProperties>
</file>