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302" r:id="rId4"/>
    <p:sldId id="267" r:id="rId5"/>
    <p:sldId id="260" r:id="rId6"/>
    <p:sldId id="269" r:id="rId7"/>
    <p:sldId id="262" r:id="rId8"/>
    <p:sldId id="270" r:id="rId9"/>
    <p:sldId id="303" r:id="rId10"/>
    <p:sldId id="272" r:id="rId11"/>
    <p:sldId id="265" r:id="rId12"/>
    <p:sldId id="304" r:id="rId13"/>
    <p:sldId id="261" r:id="rId14"/>
    <p:sldId id="305" r:id="rId15"/>
    <p:sldId id="271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Hind Vadodara Light" panose="02000000000000000000" pitchFamily="2" charset="-18"/>
      <p:regular r:id="rId22"/>
      <p:bold r:id="rId23"/>
    </p:embeddedFont>
    <p:embeddedFont>
      <p:font typeface="Nunito Light" pitchFamily="2" charset="-18"/>
      <p:regular r:id="rId24"/>
      <p:italic r:id="rId25"/>
    </p:embeddedFont>
    <p:embeddedFont>
      <p:font typeface="Raleway" pitchFamily="2" charset="-18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Teko Light" panose="020B0604020202020204" charset="-18"/>
      <p:regular r:id="rId32"/>
      <p:bold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824B9-A08D-4815-BD0C-71E48831BA52}">
  <a:tblStyle styleId="{4CE824B9-A08D-4815-BD0C-71E48831B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792" autoAdjust="0"/>
  </p:normalViewPr>
  <p:slideViewPr>
    <p:cSldViewPr snapToGrid="0">
      <p:cViewPr varScale="1">
        <p:scale>
          <a:sx n="83" d="100"/>
          <a:sy n="83" d="100"/>
        </p:scale>
        <p:origin x="636" y="52"/>
      </p:cViewPr>
      <p:guideLst>
        <p:guide pos="2880"/>
        <p:guide orient="horz"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21c206c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321c206c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20de4b7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20de4b7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30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5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20de4b7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20de4b7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c12e5f0d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0c12e5f0d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82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96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52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 and three columm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9" r:id="rId10"/>
    <p:sldLayoutId id="2147483670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kipf.github.io/graph-convolutional-networks/" TargetMode="External"/><Relationship Id="rId7" Type="http://schemas.openxmlformats.org/officeDocument/2006/relationships/hyperlink" Target="https://github.com/ZhenyueQin/Implementation-MolGAN-PyTor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1805.11973" TargetMode="External"/><Relationship Id="rId5" Type="http://schemas.openxmlformats.org/officeDocument/2006/relationships/hyperlink" Target="http://www.nature.com/articles/sdata201422" TargetMode="External"/><Relationship Id="rId4" Type="http://schemas.openxmlformats.org/officeDocument/2006/relationships/hyperlink" Target="https://jonathan-hui.medium.com/gan-whats-generative-adversarial-networks-and-its-application-f39ed278ef0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2362731" y="1164536"/>
            <a:ext cx="4418537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Molekulák generálása MI-vel</a:t>
            </a:r>
            <a:endParaRPr dirty="0"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2529864" y="3068866"/>
            <a:ext cx="3846286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Hujbert Patrik, El-Ali Maya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Konzulensek: Dr. Szegletes Luca, Torma Szabolcs</a:t>
            </a:r>
            <a:endParaRPr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102D277-9887-43BE-BC72-5FC9451C324B}"/>
              </a:ext>
            </a:extLst>
          </p:cNvPr>
          <p:cNvSpPr txBox="1"/>
          <p:nvPr/>
        </p:nvSpPr>
        <p:spPr>
          <a:xfrm>
            <a:off x="2648856" y="2692359"/>
            <a:ext cx="384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Mérnökinformatika </a:t>
            </a:r>
            <a:r>
              <a:rPr lang="hu-HU" dirty="0" err="1"/>
              <a:t>BSc</a:t>
            </a:r>
            <a:r>
              <a:rPr lang="hu-HU" dirty="0"/>
              <a:t> – Önálló laboratórium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MolGAN</a:t>
            </a:r>
            <a:endParaRPr dirty="0"/>
          </a:p>
        </p:txBody>
      </p:sp>
      <p:sp>
        <p:nvSpPr>
          <p:cNvPr id="416" name="Google Shape;416;p45"/>
          <p:cNvSpPr txBox="1">
            <a:spLocks noGrp="1"/>
          </p:cNvSpPr>
          <p:nvPr>
            <p:ph type="ctrTitle" idx="4294967295"/>
          </p:nvPr>
        </p:nvSpPr>
        <p:spPr>
          <a:xfrm>
            <a:off x="2281207" y="1739449"/>
            <a:ext cx="2450102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GENERATOR</a:t>
            </a:r>
            <a:endParaRPr dirty="0"/>
          </a:p>
        </p:txBody>
      </p:sp>
      <p:sp>
        <p:nvSpPr>
          <p:cNvPr id="417" name="Google Shape;417;p45"/>
          <p:cNvSpPr txBox="1">
            <a:spLocks noGrp="1"/>
          </p:cNvSpPr>
          <p:nvPr>
            <p:ph type="subTitle" idx="4294967295"/>
          </p:nvPr>
        </p:nvSpPr>
        <p:spPr>
          <a:xfrm>
            <a:off x="2281207" y="2151798"/>
            <a:ext cx="21582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400" dirty="0"/>
              <a:t>Neurális háló ami a generálásért felelős</a:t>
            </a:r>
          </a:p>
        </p:txBody>
      </p:sp>
      <p:sp>
        <p:nvSpPr>
          <p:cNvPr id="420" name="Google Shape;420;p45"/>
          <p:cNvSpPr txBox="1">
            <a:spLocks noGrp="1"/>
          </p:cNvSpPr>
          <p:nvPr>
            <p:ph type="ctrTitle" idx="4294967295"/>
          </p:nvPr>
        </p:nvSpPr>
        <p:spPr>
          <a:xfrm>
            <a:off x="4580566" y="3351887"/>
            <a:ext cx="257027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u-HU" dirty="0"/>
              <a:t>REINFORCMENT LEARNING</a:t>
            </a:r>
            <a:br>
              <a:rPr lang="hu-HU" dirty="0"/>
            </a:br>
            <a:endParaRPr dirty="0"/>
          </a:p>
        </p:txBody>
      </p:sp>
      <p:sp>
        <p:nvSpPr>
          <p:cNvPr id="421" name="Google Shape;421;p45"/>
          <p:cNvSpPr txBox="1">
            <a:spLocks noGrp="1"/>
          </p:cNvSpPr>
          <p:nvPr>
            <p:ph type="subTitle" idx="4294967295"/>
          </p:nvPr>
        </p:nvSpPr>
        <p:spPr>
          <a:xfrm>
            <a:off x="4844351" y="3685014"/>
            <a:ext cx="2158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400" dirty="0"/>
              <a:t>Célja, hogy specifikus, elvárt kémiai tulajdonságokkal generált modellekre tanuljon rá</a:t>
            </a:r>
          </a:p>
        </p:txBody>
      </p:sp>
      <p:sp>
        <p:nvSpPr>
          <p:cNvPr id="422" name="Google Shape;422;p45"/>
          <p:cNvSpPr/>
          <p:nvPr/>
        </p:nvSpPr>
        <p:spPr>
          <a:xfrm rot="10800000">
            <a:off x="-845433" y="1954944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"/>
          <p:cNvSpPr/>
          <p:nvPr/>
        </p:nvSpPr>
        <p:spPr>
          <a:xfrm>
            <a:off x="888824" y="1787678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/>
          <p:nvPr/>
        </p:nvSpPr>
        <p:spPr>
          <a:xfrm rot="10800000" flipH="1">
            <a:off x="7423750" y="3597298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5"/>
          <p:cNvSpPr/>
          <p:nvPr/>
        </p:nvSpPr>
        <p:spPr>
          <a:xfrm flipH="1">
            <a:off x="7161600" y="3430032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7325;p70">
            <a:extLst>
              <a:ext uri="{FF2B5EF4-FFF2-40B4-BE49-F238E27FC236}">
                <a16:creationId xmlns:a16="http://schemas.microsoft.com/office/drawing/2014/main" id="{8E556081-1A8C-DBDF-3E24-379F530BAC66}"/>
              </a:ext>
            </a:extLst>
          </p:cNvPr>
          <p:cNvGrpSpPr/>
          <p:nvPr/>
        </p:nvGrpSpPr>
        <p:grpSpPr>
          <a:xfrm>
            <a:off x="1316337" y="2193066"/>
            <a:ext cx="353645" cy="353615"/>
            <a:chOff x="-35481425" y="3919600"/>
            <a:chExt cx="291450" cy="291425"/>
          </a:xfrm>
          <a:solidFill>
            <a:schemeClr val="bg1"/>
          </a:solidFill>
        </p:grpSpPr>
        <p:sp>
          <p:nvSpPr>
            <p:cNvPr id="34" name="Google Shape;7326;p70">
              <a:extLst>
                <a:ext uri="{FF2B5EF4-FFF2-40B4-BE49-F238E27FC236}">
                  <a16:creationId xmlns:a16="http://schemas.microsoft.com/office/drawing/2014/main" id="{258C0E93-0B99-96C4-1613-CCED2FDD954B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27;p70">
              <a:extLst>
                <a:ext uri="{FF2B5EF4-FFF2-40B4-BE49-F238E27FC236}">
                  <a16:creationId xmlns:a16="http://schemas.microsoft.com/office/drawing/2014/main" id="{BEF07CC6-F8BB-3925-F545-E5CB7614DEE5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28;p70">
              <a:extLst>
                <a:ext uri="{FF2B5EF4-FFF2-40B4-BE49-F238E27FC236}">
                  <a16:creationId xmlns:a16="http://schemas.microsoft.com/office/drawing/2014/main" id="{8F63F7BB-D7A2-01C1-DF9F-B42C053B994C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29;p70">
              <a:extLst>
                <a:ext uri="{FF2B5EF4-FFF2-40B4-BE49-F238E27FC236}">
                  <a16:creationId xmlns:a16="http://schemas.microsoft.com/office/drawing/2014/main" id="{89DA222B-E9CD-A8BB-9024-812E7660680A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30;p70">
              <a:extLst>
                <a:ext uri="{FF2B5EF4-FFF2-40B4-BE49-F238E27FC236}">
                  <a16:creationId xmlns:a16="http://schemas.microsoft.com/office/drawing/2014/main" id="{2E768BF3-7D42-DAD4-CC1E-A6C5FFB7569C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31;p70">
              <a:extLst>
                <a:ext uri="{FF2B5EF4-FFF2-40B4-BE49-F238E27FC236}">
                  <a16:creationId xmlns:a16="http://schemas.microsoft.com/office/drawing/2014/main" id="{E3F51DEB-7690-82BD-BC9F-E39FEC629AEA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32;p70">
              <a:extLst>
                <a:ext uri="{FF2B5EF4-FFF2-40B4-BE49-F238E27FC236}">
                  <a16:creationId xmlns:a16="http://schemas.microsoft.com/office/drawing/2014/main" id="{AE189B34-D889-723B-1137-BDAB34CE5613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33;p70">
              <a:extLst>
                <a:ext uri="{FF2B5EF4-FFF2-40B4-BE49-F238E27FC236}">
                  <a16:creationId xmlns:a16="http://schemas.microsoft.com/office/drawing/2014/main" id="{8079B8CF-D698-8DB2-0D1E-146219948CDE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978;p69">
            <a:extLst>
              <a:ext uri="{FF2B5EF4-FFF2-40B4-BE49-F238E27FC236}">
                <a16:creationId xmlns:a16="http://schemas.microsoft.com/office/drawing/2014/main" id="{9E1A931A-4983-4623-0197-5FB4566A6AB1}"/>
              </a:ext>
            </a:extLst>
          </p:cNvPr>
          <p:cNvGrpSpPr/>
          <p:nvPr/>
        </p:nvGrpSpPr>
        <p:grpSpPr>
          <a:xfrm>
            <a:off x="7613846" y="3858015"/>
            <a:ext cx="307231" cy="348690"/>
            <a:chOff x="2423775" y="3226875"/>
            <a:chExt cx="259925" cy="295000"/>
          </a:xfrm>
          <a:solidFill>
            <a:schemeClr val="bg1"/>
          </a:solidFill>
        </p:grpSpPr>
        <p:sp>
          <p:nvSpPr>
            <p:cNvPr id="46" name="Google Shape;6979;p69">
              <a:extLst>
                <a:ext uri="{FF2B5EF4-FFF2-40B4-BE49-F238E27FC236}">
                  <a16:creationId xmlns:a16="http://schemas.microsoft.com/office/drawing/2014/main" id="{8FF44DCA-A7C8-4B56-FD28-D8B44804F88C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80;p69">
              <a:extLst>
                <a:ext uri="{FF2B5EF4-FFF2-40B4-BE49-F238E27FC236}">
                  <a16:creationId xmlns:a16="http://schemas.microsoft.com/office/drawing/2014/main" id="{B33BF944-5904-9016-E089-1339C47BABC2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81;p69">
              <a:extLst>
                <a:ext uri="{FF2B5EF4-FFF2-40B4-BE49-F238E27FC236}">
                  <a16:creationId xmlns:a16="http://schemas.microsoft.com/office/drawing/2014/main" id="{D603E0B5-EE25-E844-F181-5A3A920B2F66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306;p40">
            <a:extLst>
              <a:ext uri="{FF2B5EF4-FFF2-40B4-BE49-F238E27FC236}">
                <a16:creationId xmlns:a16="http://schemas.microsoft.com/office/drawing/2014/main" id="{8CD78EC0-9DAC-2EE1-B0CA-F277721E6469}"/>
              </a:ext>
            </a:extLst>
          </p:cNvPr>
          <p:cNvSpPr txBox="1">
            <a:spLocks/>
          </p:cNvSpPr>
          <p:nvPr/>
        </p:nvSpPr>
        <p:spPr>
          <a:xfrm flipH="1">
            <a:off x="586872" y="832124"/>
            <a:ext cx="39176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hu-HU" sz="2400" dirty="0">
                <a:solidFill>
                  <a:schemeClr val="accent1"/>
                </a:solidFill>
              </a:rPr>
              <a:t>GAN kifejezetten gráf-struktúrájú adatra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AEFA8DB-1099-4313-9492-C9610834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38" y="945604"/>
            <a:ext cx="3324462" cy="2249206"/>
          </a:xfrm>
          <a:prstGeom prst="rect">
            <a:avLst/>
          </a:prstGeom>
        </p:spPr>
      </p:pic>
      <p:sp>
        <p:nvSpPr>
          <p:cNvPr id="50" name="Google Shape;416;p45">
            <a:extLst>
              <a:ext uri="{FF2B5EF4-FFF2-40B4-BE49-F238E27FC236}">
                <a16:creationId xmlns:a16="http://schemas.microsoft.com/office/drawing/2014/main" id="{0AD3AE67-331C-48AF-AE4F-35A8E1EB52D0}"/>
              </a:ext>
            </a:extLst>
          </p:cNvPr>
          <p:cNvSpPr txBox="1">
            <a:spLocks/>
          </p:cNvSpPr>
          <p:nvPr/>
        </p:nvSpPr>
        <p:spPr>
          <a:xfrm>
            <a:off x="2327933" y="3343826"/>
            <a:ext cx="2450102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hu-HU" dirty="0"/>
              <a:t>DISCRIMINATOR</a:t>
            </a:r>
          </a:p>
        </p:txBody>
      </p:sp>
      <p:sp>
        <p:nvSpPr>
          <p:cNvPr id="51" name="Google Shape;417;p45">
            <a:extLst>
              <a:ext uri="{FF2B5EF4-FFF2-40B4-BE49-F238E27FC236}">
                <a16:creationId xmlns:a16="http://schemas.microsoft.com/office/drawing/2014/main" id="{E545D93D-634E-416E-88F6-113372DAA8A9}"/>
              </a:ext>
            </a:extLst>
          </p:cNvPr>
          <p:cNvSpPr txBox="1">
            <a:spLocks/>
          </p:cNvSpPr>
          <p:nvPr/>
        </p:nvSpPr>
        <p:spPr>
          <a:xfrm>
            <a:off x="2375945" y="3726577"/>
            <a:ext cx="21582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dirty="0"/>
              <a:t>Neurális háló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dirty="0"/>
              <a:t>Adathalmaz eleme vagy generált gráf?</a:t>
            </a:r>
          </a:p>
        </p:txBody>
      </p:sp>
      <p:sp>
        <p:nvSpPr>
          <p:cNvPr id="52" name="Google Shape;422;p45">
            <a:extLst>
              <a:ext uri="{FF2B5EF4-FFF2-40B4-BE49-F238E27FC236}">
                <a16:creationId xmlns:a16="http://schemas.microsoft.com/office/drawing/2014/main" id="{F47277DA-A3A6-4293-85D5-6E856232A222}"/>
              </a:ext>
            </a:extLst>
          </p:cNvPr>
          <p:cNvSpPr/>
          <p:nvPr/>
        </p:nvSpPr>
        <p:spPr>
          <a:xfrm rot="10800000">
            <a:off x="-798707" y="3559321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23;p45">
            <a:extLst>
              <a:ext uri="{FF2B5EF4-FFF2-40B4-BE49-F238E27FC236}">
                <a16:creationId xmlns:a16="http://schemas.microsoft.com/office/drawing/2014/main" id="{7BF2C693-1323-4F54-B680-968D2FD39800}"/>
              </a:ext>
            </a:extLst>
          </p:cNvPr>
          <p:cNvSpPr/>
          <p:nvPr/>
        </p:nvSpPr>
        <p:spPr>
          <a:xfrm>
            <a:off x="935550" y="3392055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7325;p70">
            <a:extLst>
              <a:ext uri="{FF2B5EF4-FFF2-40B4-BE49-F238E27FC236}">
                <a16:creationId xmlns:a16="http://schemas.microsoft.com/office/drawing/2014/main" id="{8BC810D8-F3F8-482A-AC02-EFC04AABF462}"/>
              </a:ext>
            </a:extLst>
          </p:cNvPr>
          <p:cNvGrpSpPr/>
          <p:nvPr/>
        </p:nvGrpSpPr>
        <p:grpSpPr>
          <a:xfrm>
            <a:off x="1363063" y="3797443"/>
            <a:ext cx="353645" cy="353615"/>
            <a:chOff x="-35481425" y="3919600"/>
            <a:chExt cx="291450" cy="291425"/>
          </a:xfrm>
          <a:solidFill>
            <a:schemeClr val="bg1"/>
          </a:solidFill>
        </p:grpSpPr>
        <p:sp>
          <p:nvSpPr>
            <p:cNvPr id="56" name="Google Shape;7326;p70">
              <a:extLst>
                <a:ext uri="{FF2B5EF4-FFF2-40B4-BE49-F238E27FC236}">
                  <a16:creationId xmlns:a16="http://schemas.microsoft.com/office/drawing/2014/main" id="{CAEF8F8F-7F71-44EA-9BC9-5884969BD4E7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27;p70">
              <a:extLst>
                <a:ext uri="{FF2B5EF4-FFF2-40B4-BE49-F238E27FC236}">
                  <a16:creationId xmlns:a16="http://schemas.microsoft.com/office/drawing/2014/main" id="{E208B8DA-5D4E-4057-8776-4651CFF89C10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28;p70">
              <a:extLst>
                <a:ext uri="{FF2B5EF4-FFF2-40B4-BE49-F238E27FC236}">
                  <a16:creationId xmlns:a16="http://schemas.microsoft.com/office/drawing/2014/main" id="{556A04A9-9256-4432-AA9D-4FC1B9C39AC1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29;p70">
              <a:extLst>
                <a:ext uri="{FF2B5EF4-FFF2-40B4-BE49-F238E27FC236}">
                  <a16:creationId xmlns:a16="http://schemas.microsoft.com/office/drawing/2014/main" id="{8E0D17C3-E8B2-4708-B9F4-D005AE169B94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30;p70">
              <a:extLst>
                <a:ext uri="{FF2B5EF4-FFF2-40B4-BE49-F238E27FC236}">
                  <a16:creationId xmlns:a16="http://schemas.microsoft.com/office/drawing/2014/main" id="{D835451C-57E2-46B9-ADB0-2A5FDAC01B33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31;p70">
              <a:extLst>
                <a:ext uri="{FF2B5EF4-FFF2-40B4-BE49-F238E27FC236}">
                  <a16:creationId xmlns:a16="http://schemas.microsoft.com/office/drawing/2014/main" id="{B027D5E6-C3CF-4F1E-9F11-1E993291F064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32;p70">
              <a:extLst>
                <a:ext uri="{FF2B5EF4-FFF2-40B4-BE49-F238E27FC236}">
                  <a16:creationId xmlns:a16="http://schemas.microsoft.com/office/drawing/2014/main" id="{A37A1DB3-D6ED-4E92-BA22-3BEFDED3E469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33;p70">
              <a:extLst>
                <a:ext uri="{FF2B5EF4-FFF2-40B4-BE49-F238E27FC236}">
                  <a16:creationId xmlns:a16="http://schemas.microsoft.com/office/drawing/2014/main" id="{21095202-9FED-45D0-AA08-190F072A731D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430;p45">
            <a:extLst>
              <a:ext uri="{FF2B5EF4-FFF2-40B4-BE49-F238E27FC236}">
                <a16:creationId xmlns:a16="http://schemas.microsoft.com/office/drawing/2014/main" id="{064578F8-3DC7-4833-8B26-D24D6DA7886A}"/>
              </a:ext>
            </a:extLst>
          </p:cNvPr>
          <p:cNvSpPr/>
          <p:nvPr/>
        </p:nvSpPr>
        <p:spPr>
          <a:xfrm flipH="1">
            <a:off x="1094941" y="3545898"/>
            <a:ext cx="909000" cy="8991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978;p69">
            <a:extLst>
              <a:ext uri="{FF2B5EF4-FFF2-40B4-BE49-F238E27FC236}">
                <a16:creationId xmlns:a16="http://schemas.microsoft.com/office/drawing/2014/main" id="{D4EE8E56-73DD-4674-AAD5-DF055942D4A2}"/>
              </a:ext>
            </a:extLst>
          </p:cNvPr>
          <p:cNvGrpSpPr/>
          <p:nvPr/>
        </p:nvGrpSpPr>
        <p:grpSpPr>
          <a:xfrm>
            <a:off x="1385934" y="3812387"/>
            <a:ext cx="307231" cy="348690"/>
            <a:chOff x="2423775" y="3226875"/>
            <a:chExt cx="259925" cy="295000"/>
          </a:xfrm>
          <a:solidFill>
            <a:schemeClr val="bg1"/>
          </a:solidFill>
        </p:grpSpPr>
        <p:sp>
          <p:nvSpPr>
            <p:cNvPr id="66" name="Google Shape;6979;p69">
              <a:extLst>
                <a:ext uri="{FF2B5EF4-FFF2-40B4-BE49-F238E27FC236}">
                  <a16:creationId xmlns:a16="http://schemas.microsoft.com/office/drawing/2014/main" id="{9D3D6C82-37AD-4713-90F6-ADE01BFD706A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80;p69">
              <a:extLst>
                <a:ext uri="{FF2B5EF4-FFF2-40B4-BE49-F238E27FC236}">
                  <a16:creationId xmlns:a16="http://schemas.microsoft.com/office/drawing/2014/main" id="{D7DA1E18-E7B7-42A3-85B0-4FBB6D40E8A7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81;p69">
              <a:extLst>
                <a:ext uri="{FF2B5EF4-FFF2-40B4-BE49-F238E27FC236}">
                  <a16:creationId xmlns:a16="http://schemas.microsoft.com/office/drawing/2014/main" id="{67309047-85ED-4A4C-9C3B-30A8C82038A5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424;p45">
            <a:extLst>
              <a:ext uri="{FF2B5EF4-FFF2-40B4-BE49-F238E27FC236}">
                <a16:creationId xmlns:a16="http://schemas.microsoft.com/office/drawing/2014/main" id="{DA69C621-DE08-4205-A2B3-F61BC465E3CE}"/>
              </a:ext>
            </a:extLst>
          </p:cNvPr>
          <p:cNvSpPr/>
          <p:nvPr/>
        </p:nvSpPr>
        <p:spPr>
          <a:xfrm>
            <a:off x="7328928" y="3587509"/>
            <a:ext cx="909000" cy="8991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325;p70">
            <a:extLst>
              <a:ext uri="{FF2B5EF4-FFF2-40B4-BE49-F238E27FC236}">
                <a16:creationId xmlns:a16="http://schemas.microsoft.com/office/drawing/2014/main" id="{C32BB656-23B3-4C90-9AA5-AD51904A1332}"/>
              </a:ext>
            </a:extLst>
          </p:cNvPr>
          <p:cNvGrpSpPr/>
          <p:nvPr/>
        </p:nvGrpSpPr>
        <p:grpSpPr>
          <a:xfrm>
            <a:off x="7597201" y="3859451"/>
            <a:ext cx="353645" cy="353615"/>
            <a:chOff x="-35481425" y="3919600"/>
            <a:chExt cx="291450" cy="291425"/>
          </a:xfrm>
          <a:solidFill>
            <a:schemeClr val="bg1"/>
          </a:solidFill>
        </p:grpSpPr>
        <p:sp>
          <p:nvSpPr>
            <p:cNvPr id="72" name="Google Shape;7326;p70">
              <a:extLst>
                <a:ext uri="{FF2B5EF4-FFF2-40B4-BE49-F238E27FC236}">
                  <a16:creationId xmlns:a16="http://schemas.microsoft.com/office/drawing/2014/main" id="{8E3DDA43-9166-4AA0-A38B-3A35B364F77E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27;p70">
              <a:extLst>
                <a:ext uri="{FF2B5EF4-FFF2-40B4-BE49-F238E27FC236}">
                  <a16:creationId xmlns:a16="http://schemas.microsoft.com/office/drawing/2014/main" id="{FB68C55B-EBEA-4BEF-8014-1C11CC865C8A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28;p70">
              <a:extLst>
                <a:ext uri="{FF2B5EF4-FFF2-40B4-BE49-F238E27FC236}">
                  <a16:creationId xmlns:a16="http://schemas.microsoft.com/office/drawing/2014/main" id="{46E34663-4CCB-4E09-9849-635682B1B97C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329;p70">
              <a:extLst>
                <a:ext uri="{FF2B5EF4-FFF2-40B4-BE49-F238E27FC236}">
                  <a16:creationId xmlns:a16="http://schemas.microsoft.com/office/drawing/2014/main" id="{77BB6179-1BE0-4EE5-8BAA-CEDBCB963324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30;p70">
              <a:extLst>
                <a:ext uri="{FF2B5EF4-FFF2-40B4-BE49-F238E27FC236}">
                  <a16:creationId xmlns:a16="http://schemas.microsoft.com/office/drawing/2014/main" id="{5F85B97A-DDD0-4807-BBC8-D27A8F761F1E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31;p70">
              <a:extLst>
                <a:ext uri="{FF2B5EF4-FFF2-40B4-BE49-F238E27FC236}">
                  <a16:creationId xmlns:a16="http://schemas.microsoft.com/office/drawing/2014/main" id="{A1C55260-5365-49C5-A17B-0277B8CC045A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32;p70">
              <a:extLst>
                <a:ext uri="{FF2B5EF4-FFF2-40B4-BE49-F238E27FC236}">
                  <a16:creationId xmlns:a16="http://schemas.microsoft.com/office/drawing/2014/main" id="{BA00F207-1498-4BAA-8DB9-1C9E9528116D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33;p70">
              <a:extLst>
                <a:ext uri="{FF2B5EF4-FFF2-40B4-BE49-F238E27FC236}">
                  <a16:creationId xmlns:a16="http://schemas.microsoft.com/office/drawing/2014/main" id="{9D3117D0-7118-4CA9-9575-1DBA2F566BF5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427;p45">
            <a:extLst>
              <a:ext uri="{FF2B5EF4-FFF2-40B4-BE49-F238E27FC236}">
                <a16:creationId xmlns:a16="http://schemas.microsoft.com/office/drawing/2014/main" id="{33EAD2BA-A7AE-4744-8A9F-E0D84A688DC1}"/>
              </a:ext>
            </a:extLst>
          </p:cNvPr>
          <p:cNvSpPr/>
          <p:nvPr/>
        </p:nvSpPr>
        <p:spPr>
          <a:xfrm flipH="1">
            <a:off x="1057449" y="1930835"/>
            <a:ext cx="909000" cy="8991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6233;p67">
            <a:extLst>
              <a:ext uri="{FF2B5EF4-FFF2-40B4-BE49-F238E27FC236}">
                <a16:creationId xmlns:a16="http://schemas.microsoft.com/office/drawing/2014/main" id="{B2A49D1D-4F7C-A90A-BE30-2A99F6B455F9}"/>
              </a:ext>
            </a:extLst>
          </p:cNvPr>
          <p:cNvGrpSpPr/>
          <p:nvPr/>
        </p:nvGrpSpPr>
        <p:grpSpPr>
          <a:xfrm>
            <a:off x="1325172" y="2174165"/>
            <a:ext cx="340204" cy="371575"/>
            <a:chOff x="3270450" y="3213625"/>
            <a:chExt cx="483175" cy="481850"/>
          </a:xfrm>
          <a:solidFill>
            <a:schemeClr val="bg1"/>
          </a:solidFill>
        </p:grpSpPr>
        <p:sp>
          <p:nvSpPr>
            <p:cNvPr id="43" name="Google Shape;6234;p67">
              <a:extLst>
                <a:ext uri="{FF2B5EF4-FFF2-40B4-BE49-F238E27FC236}">
                  <a16:creationId xmlns:a16="http://schemas.microsoft.com/office/drawing/2014/main" id="{CE18D40F-1B75-3546-6676-B4D125768E58}"/>
                </a:ext>
              </a:extLst>
            </p:cNvPr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235;p67">
              <a:extLst>
                <a:ext uri="{FF2B5EF4-FFF2-40B4-BE49-F238E27FC236}">
                  <a16:creationId xmlns:a16="http://schemas.microsoft.com/office/drawing/2014/main" id="{0D58DD3C-2993-49CD-8307-17417215C2E5}"/>
                </a:ext>
              </a:extLst>
            </p:cNvPr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Saját munka</a:t>
            </a:r>
            <a:endParaRPr dirty="0"/>
          </a:p>
        </p:txBody>
      </p:sp>
      <p:sp>
        <p:nvSpPr>
          <p:cNvPr id="263" name="Google Shape;263;p38"/>
          <p:cNvSpPr/>
          <p:nvPr/>
        </p:nvSpPr>
        <p:spPr>
          <a:xfrm rot="-4352175" flipH="1">
            <a:off x="6441114" y="1598902"/>
            <a:ext cx="2225459" cy="714720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8"/>
          <p:cNvSpPr/>
          <p:nvPr/>
        </p:nvSpPr>
        <p:spPr>
          <a:xfrm rot="-3668310" flipH="1">
            <a:off x="3839409" y="1818900"/>
            <a:ext cx="2225503" cy="71473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8"/>
          <p:cNvSpPr/>
          <p:nvPr/>
        </p:nvSpPr>
        <p:spPr>
          <a:xfrm rot="3668310">
            <a:off x="244871" y="1529346"/>
            <a:ext cx="2225503" cy="71473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617400" y="165912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"/>
          <p:cNvSpPr/>
          <p:nvPr/>
        </p:nvSpPr>
        <p:spPr>
          <a:xfrm>
            <a:off x="3337499" y="211632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"/>
          <p:cNvSpPr/>
          <p:nvPr/>
        </p:nvSpPr>
        <p:spPr>
          <a:xfrm>
            <a:off x="6052044" y="167817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CNN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MolGAN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 err="1"/>
              <a:t>ZhenyueQin</a:t>
            </a:r>
            <a:r>
              <a:rPr lang="hu-HU" dirty="0"/>
              <a:t>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alapján </a:t>
            </a:r>
            <a:r>
              <a:rPr lang="hu-HU" dirty="0" err="1"/>
              <a:t>MolGAN</a:t>
            </a:r>
            <a:r>
              <a:rPr lang="hu-HU" dirty="0"/>
              <a:t> implementálása </a:t>
            </a:r>
            <a:r>
              <a:rPr lang="hu-HU" dirty="0" err="1"/>
              <a:t>pytorchban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Egyszer, bevezető modellek implementálása </a:t>
            </a:r>
            <a:r>
              <a:rPr lang="hu-HU" dirty="0" err="1"/>
              <a:t>pytorchban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GCN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Model</a:t>
            </a:r>
            <a:r>
              <a:rPr lang="hu-HU" dirty="0"/>
              <a:t> implementálása és betanítása a </a:t>
            </a:r>
            <a:r>
              <a:rPr lang="hu-HU" dirty="0" err="1"/>
              <a:t>Zachary</a:t>
            </a:r>
            <a:r>
              <a:rPr lang="hu-HU" dirty="0"/>
              <a:t> Karate Club </a:t>
            </a:r>
            <a:r>
              <a:rPr lang="hu-HU" dirty="0" err="1"/>
              <a:t>dataset</a:t>
            </a:r>
            <a:r>
              <a:rPr lang="hu-HU" dirty="0"/>
              <a:t>-en </a:t>
            </a:r>
            <a:r>
              <a:rPr lang="hu-HU" dirty="0" err="1"/>
              <a:t>pytorchban</a:t>
            </a:r>
            <a:endParaRPr lang="hu-HU" dirty="0"/>
          </a:p>
        </p:txBody>
      </p:sp>
      <p:sp>
        <p:nvSpPr>
          <p:cNvPr id="275" name="Google Shape;275;p38"/>
          <p:cNvSpPr txBox="1">
            <a:spLocks noGrp="1"/>
          </p:cNvSpPr>
          <p:nvPr>
            <p:ph type="ctrTitle" idx="4"/>
          </p:nvPr>
        </p:nvSpPr>
        <p:spPr>
          <a:xfrm flipH="1">
            <a:off x="236370" y="95862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ctrTitle"/>
          </p:nvPr>
        </p:nvSpPr>
        <p:spPr>
          <a:xfrm flipH="1">
            <a:off x="6982411" y="95862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03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ctrTitle" idx="2"/>
          </p:nvPr>
        </p:nvSpPr>
        <p:spPr>
          <a:xfrm flipH="1">
            <a:off x="4509743" y="124024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02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3164700" y="1304600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/>
              <a:t>MolGAN</a:t>
            </a:r>
            <a:r>
              <a:rPr lang="hu-HU" sz="3600" dirty="0"/>
              <a:t> tapasztalatok</a:t>
            </a:r>
            <a:endParaRPr sz="3600" dirty="0"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1"/>
          </p:nvPr>
        </p:nvSpPr>
        <p:spPr>
          <a:xfrm flipH="1">
            <a:off x="4648244" y="2135328"/>
            <a:ext cx="38958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GAN-ok instabil modellek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Nem sikerült a cikkben publikált eredmény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 err="1"/>
              <a:t>RDKit</a:t>
            </a:r>
            <a:r>
              <a:rPr lang="hu-HU" sz="1800" dirty="0"/>
              <a:t> megismerése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 err="1"/>
              <a:t>Early-stopping</a:t>
            </a:r>
            <a:endParaRPr lang="hu-HU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endParaRPr lang="en-US" sz="1800" dirty="0"/>
          </a:p>
        </p:txBody>
      </p:sp>
      <p:grpSp>
        <p:nvGrpSpPr>
          <p:cNvPr id="28" name="Google Shape;1338;p56">
            <a:extLst>
              <a:ext uri="{FF2B5EF4-FFF2-40B4-BE49-F238E27FC236}">
                <a16:creationId xmlns:a16="http://schemas.microsoft.com/office/drawing/2014/main" id="{28F21F06-E860-4268-B00F-D7F162CB4950}"/>
              </a:ext>
            </a:extLst>
          </p:cNvPr>
          <p:cNvGrpSpPr/>
          <p:nvPr/>
        </p:nvGrpSpPr>
        <p:grpSpPr>
          <a:xfrm rot="10800000">
            <a:off x="558800" y="1306273"/>
            <a:ext cx="3108866" cy="2893569"/>
            <a:chOff x="5854150" y="1414663"/>
            <a:chExt cx="796725" cy="792450"/>
          </a:xfrm>
        </p:grpSpPr>
        <p:sp>
          <p:nvSpPr>
            <p:cNvPr id="29" name="Google Shape;1339;p56">
              <a:extLst>
                <a:ext uri="{FF2B5EF4-FFF2-40B4-BE49-F238E27FC236}">
                  <a16:creationId xmlns:a16="http://schemas.microsoft.com/office/drawing/2014/main" id="{9AD42D77-2328-45B3-AED0-6D251D528246}"/>
                </a:ext>
              </a:extLst>
            </p:cNvPr>
            <p:cNvSpPr/>
            <p:nvPr/>
          </p:nvSpPr>
          <p:spPr>
            <a:xfrm>
              <a:off x="6016975" y="2048588"/>
              <a:ext cx="31175" cy="112600"/>
            </a:xfrm>
            <a:custGeom>
              <a:avLst/>
              <a:gdLst/>
              <a:ahLst/>
              <a:cxnLst/>
              <a:rect l="l" t="t" r="r" b="b"/>
              <a:pathLst>
                <a:path w="1247" h="4504" fill="none" extrusionOk="0">
                  <a:moveTo>
                    <a:pt x="1" y="4503"/>
                  </a:moveTo>
                  <a:lnTo>
                    <a:pt x="1247" y="1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0;p56">
              <a:extLst>
                <a:ext uri="{FF2B5EF4-FFF2-40B4-BE49-F238E27FC236}">
                  <a16:creationId xmlns:a16="http://schemas.microsoft.com/office/drawing/2014/main" id="{7930F59B-7ACC-40E1-818D-45B0A5BAE0DA}"/>
                </a:ext>
              </a:extLst>
            </p:cNvPr>
            <p:cNvSpPr/>
            <p:nvPr/>
          </p:nvSpPr>
          <p:spPr>
            <a:xfrm>
              <a:off x="5999275" y="2146138"/>
              <a:ext cx="33800" cy="28650"/>
            </a:xfrm>
            <a:custGeom>
              <a:avLst/>
              <a:gdLst/>
              <a:ahLst/>
              <a:cxnLst/>
              <a:rect l="l" t="t" r="r" b="b"/>
              <a:pathLst>
                <a:path w="1352" h="1146" extrusionOk="0">
                  <a:moveTo>
                    <a:pt x="702" y="0"/>
                  </a:moveTo>
                  <a:cubicBezTo>
                    <a:pt x="290" y="0"/>
                    <a:pt x="1" y="465"/>
                    <a:pt x="226" y="856"/>
                  </a:cubicBezTo>
                  <a:cubicBezTo>
                    <a:pt x="333" y="1052"/>
                    <a:pt x="524" y="1145"/>
                    <a:pt x="716" y="1145"/>
                  </a:cubicBezTo>
                  <a:cubicBezTo>
                    <a:pt x="956" y="1145"/>
                    <a:pt x="1197" y="998"/>
                    <a:pt x="1271" y="722"/>
                  </a:cubicBezTo>
                  <a:cubicBezTo>
                    <a:pt x="1352" y="414"/>
                    <a:pt x="1178" y="106"/>
                    <a:pt x="869" y="25"/>
                  </a:cubicBezTo>
                  <a:cubicBezTo>
                    <a:pt x="812" y="8"/>
                    <a:pt x="756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1;p56">
              <a:extLst>
                <a:ext uri="{FF2B5EF4-FFF2-40B4-BE49-F238E27FC236}">
                  <a16:creationId xmlns:a16="http://schemas.microsoft.com/office/drawing/2014/main" id="{0C0F4AC8-8041-4941-9C6C-5F83D2B946D4}"/>
                </a:ext>
              </a:extLst>
            </p:cNvPr>
            <p:cNvSpPr/>
            <p:nvPr/>
          </p:nvSpPr>
          <p:spPr>
            <a:xfrm>
              <a:off x="6029700" y="2035063"/>
              <a:ext cx="34850" cy="28775"/>
            </a:xfrm>
            <a:custGeom>
              <a:avLst/>
              <a:gdLst/>
              <a:ahLst/>
              <a:cxnLst/>
              <a:rect l="l" t="t" r="r" b="b"/>
              <a:pathLst>
                <a:path w="1394" h="1151" extrusionOk="0">
                  <a:moveTo>
                    <a:pt x="726" y="1"/>
                  </a:moveTo>
                  <a:cubicBezTo>
                    <a:pt x="633" y="1"/>
                    <a:pt x="537" y="23"/>
                    <a:pt x="443" y="73"/>
                  </a:cubicBezTo>
                  <a:cubicBezTo>
                    <a:pt x="1" y="327"/>
                    <a:pt x="81" y="997"/>
                    <a:pt x="577" y="1131"/>
                  </a:cubicBezTo>
                  <a:cubicBezTo>
                    <a:pt x="628" y="1145"/>
                    <a:pt x="678" y="1151"/>
                    <a:pt x="728" y="1151"/>
                  </a:cubicBezTo>
                  <a:cubicBezTo>
                    <a:pt x="981" y="1151"/>
                    <a:pt x="1209" y="987"/>
                    <a:pt x="1287" y="729"/>
                  </a:cubicBezTo>
                  <a:cubicBezTo>
                    <a:pt x="1394" y="335"/>
                    <a:pt x="1086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2;p56">
              <a:extLst>
                <a:ext uri="{FF2B5EF4-FFF2-40B4-BE49-F238E27FC236}">
                  <a16:creationId xmlns:a16="http://schemas.microsoft.com/office/drawing/2014/main" id="{A43359B5-B7A6-46F7-AA25-8D30FDAE8C8B}"/>
                </a:ext>
              </a:extLst>
            </p:cNvPr>
            <p:cNvSpPr/>
            <p:nvPr/>
          </p:nvSpPr>
          <p:spPr>
            <a:xfrm>
              <a:off x="5982125" y="2153663"/>
              <a:ext cx="63400" cy="53450"/>
            </a:xfrm>
            <a:custGeom>
              <a:avLst/>
              <a:gdLst/>
              <a:ahLst/>
              <a:cxnLst/>
              <a:rect l="l" t="t" r="r" b="b"/>
              <a:pathLst>
                <a:path w="2536" h="2138" extrusionOk="0">
                  <a:moveTo>
                    <a:pt x="1197" y="0"/>
                  </a:moveTo>
                  <a:cubicBezTo>
                    <a:pt x="749" y="0"/>
                    <a:pt x="304" y="275"/>
                    <a:pt x="162" y="783"/>
                  </a:cubicBezTo>
                  <a:cubicBezTo>
                    <a:pt x="1" y="1346"/>
                    <a:pt x="336" y="1935"/>
                    <a:pt x="899" y="2096"/>
                  </a:cubicBezTo>
                  <a:cubicBezTo>
                    <a:pt x="999" y="2124"/>
                    <a:pt x="1098" y="2137"/>
                    <a:pt x="1193" y="2137"/>
                  </a:cubicBezTo>
                  <a:cubicBezTo>
                    <a:pt x="1966" y="2137"/>
                    <a:pt x="2536" y="1281"/>
                    <a:pt x="2118" y="542"/>
                  </a:cubicBezTo>
                  <a:cubicBezTo>
                    <a:pt x="1911" y="174"/>
                    <a:pt x="1553" y="0"/>
                    <a:pt x="1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3;p56">
              <a:extLst>
                <a:ext uri="{FF2B5EF4-FFF2-40B4-BE49-F238E27FC236}">
                  <a16:creationId xmlns:a16="http://schemas.microsoft.com/office/drawing/2014/main" id="{6BFBDD48-CBDA-41F9-9790-631BFE0FB9DB}"/>
                </a:ext>
              </a:extLst>
            </p:cNvPr>
            <p:cNvSpPr/>
            <p:nvPr/>
          </p:nvSpPr>
          <p:spPr>
            <a:xfrm>
              <a:off x="5904400" y="2013763"/>
              <a:ext cx="121325" cy="31500"/>
            </a:xfrm>
            <a:custGeom>
              <a:avLst/>
              <a:gdLst/>
              <a:ahLst/>
              <a:cxnLst/>
              <a:rect l="l" t="t" r="r" b="b"/>
              <a:pathLst>
                <a:path w="4853" h="1260" fill="none" extrusionOk="0">
                  <a:moveTo>
                    <a:pt x="1" y="1260"/>
                  </a:moveTo>
                  <a:lnTo>
                    <a:pt x="4852" y="0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4;p56">
              <a:extLst>
                <a:ext uri="{FF2B5EF4-FFF2-40B4-BE49-F238E27FC236}">
                  <a16:creationId xmlns:a16="http://schemas.microsoft.com/office/drawing/2014/main" id="{C17FE4E0-400A-4015-B49D-4DF4F6606025}"/>
                </a:ext>
              </a:extLst>
            </p:cNvPr>
            <p:cNvSpPr/>
            <p:nvPr/>
          </p:nvSpPr>
          <p:spPr>
            <a:xfrm>
              <a:off x="6008675" y="1999538"/>
              <a:ext cx="34450" cy="28775"/>
            </a:xfrm>
            <a:custGeom>
              <a:avLst/>
              <a:gdLst/>
              <a:ahLst/>
              <a:cxnLst/>
              <a:rect l="l" t="t" r="r" b="b"/>
              <a:pathLst>
                <a:path w="1378" h="1151" extrusionOk="0">
                  <a:moveTo>
                    <a:pt x="650" y="1"/>
                  </a:moveTo>
                  <a:cubicBezTo>
                    <a:pt x="303" y="1"/>
                    <a:pt x="0" y="330"/>
                    <a:pt x="105" y="716"/>
                  </a:cubicBezTo>
                  <a:cubicBezTo>
                    <a:pt x="173" y="976"/>
                    <a:pt x="402" y="1150"/>
                    <a:pt x="658" y="1150"/>
                  </a:cubicBezTo>
                  <a:cubicBezTo>
                    <a:pt x="705" y="1150"/>
                    <a:pt x="753" y="1144"/>
                    <a:pt x="802" y="1132"/>
                  </a:cubicBezTo>
                  <a:cubicBezTo>
                    <a:pt x="1298" y="998"/>
                    <a:pt x="1378" y="341"/>
                    <a:pt x="949" y="87"/>
                  </a:cubicBezTo>
                  <a:cubicBezTo>
                    <a:pt x="851" y="27"/>
                    <a:pt x="749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5;p56">
              <a:extLst>
                <a:ext uri="{FF2B5EF4-FFF2-40B4-BE49-F238E27FC236}">
                  <a16:creationId xmlns:a16="http://schemas.microsoft.com/office/drawing/2014/main" id="{40C1E18D-48D0-478E-89F3-43ADEF053979}"/>
                </a:ext>
              </a:extLst>
            </p:cNvPr>
            <p:cNvSpPr/>
            <p:nvPr/>
          </p:nvSpPr>
          <p:spPr>
            <a:xfrm>
              <a:off x="5854150" y="2023888"/>
              <a:ext cx="63450" cy="53250"/>
            </a:xfrm>
            <a:custGeom>
              <a:avLst/>
              <a:gdLst/>
              <a:ahLst/>
              <a:cxnLst/>
              <a:rect l="l" t="t" r="r" b="b"/>
              <a:pathLst>
                <a:path w="2538" h="2130" extrusionOk="0">
                  <a:moveTo>
                    <a:pt x="1203" y="0"/>
                  </a:moveTo>
                  <a:cubicBezTo>
                    <a:pt x="1113" y="0"/>
                    <a:pt x="1020" y="12"/>
                    <a:pt x="925" y="37"/>
                  </a:cubicBezTo>
                  <a:cubicBezTo>
                    <a:pt x="349" y="185"/>
                    <a:pt x="1" y="761"/>
                    <a:pt x="162" y="1337"/>
                  </a:cubicBezTo>
                  <a:cubicBezTo>
                    <a:pt x="290" y="1850"/>
                    <a:pt x="737" y="2130"/>
                    <a:pt x="1190" y="2130"/>
                  </a:cubicBezTo>
                  <a:cubicBezTo>
                    <a:pt x="1540" y="2130"/>
                    <a:pt x="1894" y="1962"/>
                    <a:pt x="2105" y="1605"/>
                  </a:cubicBezTo>
                  <a:cubicBezTo>
                    <a:pt x="2537" y="873"/>
                    <a:pt x="1979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6;p56">
              <a:extLst>
                <a:ext uri="{FF2B5EF4-FFF2-40B4-BE49-F238E27FC236}">
                  <a16:creationId xmlns:a16="http://schemas.microsoft.com/office/drawing/2014/main" id="{18593643-A01E-428E-B9F6-087BD494A8C9}"/>
                </a:ext>
              </a:extLst>
            </p:cNvPr>
            <p:cNvSpPr/>
            <p:nvPr/>
          </p:nvSpPr>
          <p:spPr>
            <a:xfrm>
              <a:off x="6104425" y="1967513"/>
              <a:ext cx="99175" cy="25825"/>
            </a:xfrm>
            <a:custGeom>
              <a:avLst/>
              <a:gdLst/>
              <a:ahLst/>
              <a:cxnLst/>
              <a:rect l="l" t="t" r="r" b="b"/>
              <a:pathLst>
                <a:path w="3967" h="1033" fill="none" extrusionOk="0">
                  <a:moveTo>
                    <a:pt x="3967" y="1"/>
                  </a:moveTo>
                  <a:lnTo>
                    <a:pt x="0" y="1033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7;p56">
              <a:extLst>
                <a:ext uri="{FF2B5EF4-FFF2-40B4-BE49-F238E27FC236}">
                  <a16:creationId xmlns:a16="http://schemas.microsoft.com/office/drawing/2014/main" id="{47F24AD6-5BAF-4D13-BB44-D4BC9C1C4821}"/>
                </a:ext>
              </a:extLst>
            </p:cNvPr>
            <p:cNvSpPr/>
            <p:nvPr/>
          </p:nvSpPr>
          <p:spPr>
            <a:xfrm>
              <a:off x="6187175" y="1953338"/>
              <a:ext cx="34200" cy="28675"/>
            </a:xfrm>
            <a:custGeom>
              <a:avLst/>
              <a:gdLst/>
              <a:ahLst/>
              <a:cxnLst/>
              <a:rect l="l" t="t" r="r" b="b"/>
              <a:pathLst>
                <a:path w="1368" h="1147" extrusionOk="0">
                  <a:moveTo>
                    <a:pt x="637" y="1"/>
                  </a:moveTo>
                  <a:cubicBezTo>
                    <a:pt x="591" y="1"/>
                    <a:pt x="544" y="6"/>
                    <a:pt x="496" y="18"/>
                  </a:cubicBezTo>
                  <a:cubicBezTo>
                    <a:pt x="188" y="99"/>
                    <a:pt x="0" y="407"/>
                    <a:pt x="81" y="715"/>
                  </a:cubicBezTo>
                  <a:cubicBezTo>
                    <a:pt x="156" y="995"/>
                    <a:pt x="398" y="1146"/>
                    <a:pt x="640" y="1146"/>
                  </a:cubicBezTo>
                  <a:cubicBezTo>
                    <a:pt x="827" y="1146"/>
                    <a:pt x="1015" y="1055"/>
                    <a:pt x="1126" y="863"/>
                  </a:cubicBezTo>
                  <a:cubicBezTo>
                    <a:pt x="1367" y="464"/>
                    <a:pt x="105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8;p56">
              <a:extLst>
                <a:ext uri="{FF2B5EF4-FFF2-40B4-BE49-F238E27FC236}">
                  <a16:creationId xmlns:a16="http://schemas.microsoft.com/office/drawing/2014/main" id="{204C6FD7-57A5-40AD-A3D6-1B306593BC0D}"/>
                </a:ext>
              </a:extLst>
            </p:cNvPr>
            <p:cNvSpPr/>
            <p:nvPr/>
          </p:nvSpPr>
          <p:spPr>
            <a:xfrm>
              <a:off x="6087000" y="1978788"/>
              <a:ext cx="34550" cy="28575"/>
            </a:xfrm>
            <a:custGeom>
              <a:avLst/>
              <a:gdLst/>
              <a:ahLst/>
              <a:cxnLst/>
              <a:rect l="l" t="t" r="r" b="b"/>
              <a:pathLst>
                <a:path w="1382" h="1143" extrusionOk="0">
                  <a:moveTo>
                    <a:pt x="735" y="0"/>
                  </a:moveTo>
                  <a:cubicBezTo>
                    <a:pt x="687" y="0"/>
                    <a:pt x="639" y="6"/>
                    <a:pt x="590" y="19"/>
                  </a:cubicBezTo>
                  <a:cubicBezTo>
                    <a:pt x="94" y="139"/>
                    <a:pt x="0" y="809"/>
                    <a:pt x="443" y="1064"/>
                  </a:cubicBezTo>
                  <a:cubicBezTo>
                    <a:pt x="537" y="1118"/>
                    <a:pt x="635" y="1143"/>
                    <a:pt x="730" y="1143"/>
                  </a:cubicBezTo>
                  <a:cubicBezTo>
                    <a:pt x="1079" y="1143"/>
                    <a:pt x="1382" y="811"/>
                    <a:pt x="1287" y="421"/>
                  </a:cubicBezTo>
                  <a:cubicBezTo>
                    <a:pt x="1219" y="172"/>
                    <a:pt x="990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9;p56">
              <a:extLst>
                <a:ext uri="{FF2B5EF4-FFF2-40B4-BE49-F238E27FC236}">
                  <a16:creationId xmlns:a16="http://schemas.microsoft.com/office/drawing/2014/main" id="{D3C63E63-9818-4AE5-972D-8B613AD08F86}"/>
                </a:ext>
              </a:extLst>
            </p:cNvPr>
            <p:cNvSpPr/>
            <p:nvPr/>
          </p:nvSpPr>
          <p:spPr>
            <a:xfrm>
              <a:off x="5947625" y="1890463"/>
              <a:ext cx="80775" cy="81775"/>
            </a:xfrm>
            <a:custGeom>
              <a:avLst/>
              <a:gdLst/>
              <a:ahLst/>
              <a:cxnLst/>
              <a:rect l="l" t="t" r="r" b="b"/>
              <a:pathLst>
                <a:path w="3231" h="3271" fill="none" extrusionOk="0">
                  <a:moveTo>
                    <a:pt x="1" y="0"/>
                  </a:moveTo>
                  <a:lnTo>
                    <a:pt x="3230" y="3270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0;p56">
              <a:extLst>
                <a:ext uri="{FF2B5EF4-FFF2-40B4-BE49-F238E27FC236}">
                  <a16:creationId xmlns:a16="http://schemas.microsoft.com/office/drawing/2014/main" id="{EC8DBE52-AA58-4B03-9A37-0D328F3BA7FE}"/>
                </a:ext>
              </a:extLst>
            </p:cNvPr>
            <p:cNvSpPr/>
            <p:nvPr/>
          </p:nvSpPr>
          <p:spPr>
            <a:xfrm>
              <a:off x="6011950" y="1957238"/>
              <a:ext cx="30175" cy="28625"/>
            </a:xfrm>
            <a:custGeom>
              <a:avLst/>
              <a:gdLst/>
              <a:ahLst/>
              <a:cxnLst/>
              <a:rect l="l" t="t" r="r" b="b"/>
              <a:pathLst>
                <a:path w="1207" h="1145" extrusionOk="0">
                  <a:moveTo>
                    <a:pt x="631" y="1"/>
                  </a:moveTo>
                  <a:cubicBezTo>
                    <a:pt x="490" y="1"/>
                    <a:pt x="346" y="53"/>
                    <a:pt x="228" y="170"/>
                  </a:cubicBezTo>
                  <a:cubicBezTo>
                    <a:pt x="1" y="398"/>
                    <a:pt x="1" y="760"/>
                    <a:pt x="228" y="975"/>
                  </a:cubicBezTo>
                  <a:cubicBezTo>
                    <a:pt x="346" y="1092"/>
                    <a:pt x="490" y="1144"/>
                    <a:pt x="631" y="1144"/>
                  </a:cubicBezTo>
                  <a:cubicBezTo>
                    <a:pt x="925" y="1144"/>
                    <a:pt x="1207" y="917"/>
                    <a:pt x="1207" y="572"/>
                  </a:cubicBezTo>
                  <a:cubicBezTo>
                    <a:pt x="1207" y="228"/>
                    <a:pt x="925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1;p56">
              <a:extLst>
                <a:ext uri="{FF2B5EF4-FFF2-40B4-BE49-F238E27FC236}">
                  <a16:creationId xmlns:a16="http://schemas.microsoft.com/office/drawing/2014/main" id="{6AB6D042-1F11-4EDE-ADAF-5AFC368964C5}"/>
                </a:ext>
              </a:extLst>
            </p:cNvPr>
            <p:cNvSpPr/>
            <p:nvPr/>
          </p:nvSpPr>
          <p:spPr>
            <a:xfrm>
              <a:off x="5896700" y="1848163"/>
              <a:ext cx="71400" cy="53375"/>
            </a:xfrm>
            <a:custGeom>
              <a:avLst/>
              <a:gdLst/>
              <a:ahLst/>
              <a:cxnLst/>
              <a:rect l="l" t="t" r="r" b="b"/>
              <a:pathLst>
                <a:path w="2856" h="2135" extrusionOk="0">
                  <a:moveTo>
                    <a:pt x="1441" y="1"/>
                  </a:moveTo>
                  <a:cubicBezTo>
                    <a:pt x="1167" y="1"/>
                    <a:pt x="892" y="104"/>
                    <a:pt x="684" y="312"/>
                  </a:cubicBezTo>
                  <a:cubicBezTo>
                    <a:pt x="1" y="969"/>
                    <a:pt x="470" y="2121"/>
                    <a:pt x="1421" y="2135"/>
                  </a:cubicBezTo>
                  <a:cubicBezTo>
                    <a:pt x="2373" y="2135"/>
                    <a:pt x="2855" y="996"/>
                    <a:pt x="2198" y="312"/>
                  </a:cubicBezTo>
                  <a:cubicBezTo>
                    <a:pt x="1991" y="104"/>
                    <a:pt x="1716" y="1"/>
                    <a:pt x="1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2;p56">
              <a:extLst>
                <a:ext uri="{FF2B5EF4-FFF2-40B4-BE49-F238E27FC236}">
                  <a16:creationId xmlns:a16="http://schemas.microsoft.com/office/drawing/2014/main" id="{367C5AD8-9EFB-41F1-821F-8484004935BF}"/>
                </a:ext>
              </a:extLst>
            </p:cNvPr>
            <p:cNvSpPr/>
            <p:nvPr/>
          </p:nvSpPr>
          <p:spPr>
            <a:xfrm>
              <a:off x="6174450" y="2009388"/>
              <a:ext cx="31175" cy="113275"/>
            </a:xfrm>
            <a:custGeom>
              <a:avLst/>
              <a:gdLst/>
              <a:ahLst/>
              <a:cxnLst/>
              <a:rect l="l" t="t" r="r" b="b"/>
              <a:pathLst>
                <a:path w="1247" h="4531" fill="none" extrusionOk="0">
                  <a:moveTo>
                    <a:pt x="0" y="4530"/>
                  </a:moveTo>
                  <a:lnTo>
                    <a:pt x="1246" y="1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3;p56">
              <a:extLst>
                <a:ext uri="{FF2B5EF4-FFF2-40B4-BE49-F238E27FC236}">
                  <a16:creationId xmlns:a16="http://schemas.microsoft.com/office/drawing/2014/main" id="{55FAE672-EEFF-4342-A020-69C34E3540C4}"/>
                </a:ext>
              </a:extLst>
            </p:cNvPr>
            <p:cNvSpPr/>
            <p:nvPr/>
          </p:nvSpPr>
          <p:spPr>
            <a:xfrm>
              <a:off x="6156375" y="2107688"/>
              <a:ext cx="34175" cy="28600"/>
            </a:xfrm>
            <a:custGeom>
              <a:avLst/>
              <a:gdLst/>
              <a:ahLst/>
              <a:cxnLst/>
              <a:rect l="l" t="t" r="r" b="b"/>
              <a:pathLst>
                <a:path w="1367" h="1144" extrusionOk="0">
                  <a:moveTo>
                    <a:pt x="726" y="1"/>
                  </a:moveTo>
                  <a:cubicBezTo>
                    <a:pt x="306" y="1"/>
                    <a:pt x="0" y="459"/>
                    <a:pt x="227" y="853"/>
                  </a:cubicBezTo>
                  <a:cubicBezTo>
                    <a:pt x="341" y="1050"/>
                    <a:pt x="534" y="1143"/>
                    <a:pt x="726" y="1143"/>
                  </a:cubicBezTo>
                  <a:cubicBezTo>
                    <a:pt x="964" y="1143"/>
                    <a:pt x="1198" y="1000"/>
                    <a:pt x="1273" y="732"/>
                  </a:cubicBezTo>
                  <a:cubicBezTo>
                    <a:pt x="1366" y="424"/>
                    <a:pt x="1179" y="102"/>
                    <a:pt x="884" y="22"/>
                  </a:cubicBezTo>
                  <a:cubicBezTo>
                    <a:pt x="830" y="8"/>
                    <a:pt x="777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4;p56">
              <a:extLst>
                <a:ext uri="{FF2B5EF4-FFF2-40B4-BE49-F238E27FC236}">
                  <a16:creationId xmlns:a16="http://schemas.microsoft.com/office/drawing/2014/main" id="{A13EE3C4-A32B-49BD-98D2-DF6356588D50}"/>
                </a:ext>
              </a:extLst>
            </p:cNvPr>
            <p:cNvSpPr/>
            <p:nvPr/>
          </p:nvSpPr>
          <p:spPr>
            <a:xfrm>
              <a:off x="6187500" y="1995538"/>
              <a:ext cx="34850" cy="28775"/>
            </a:xfrm>
            <a:custGeom>
              <a:avLst/>
              <a:gdLst/>
              <a:ahLst/>
              <a:cxnLst/>
              <a:rect l="l" t="t" r="r" b="b"/>
              <a:pathLst>
                <a:path w="1394" h="1151" extrusionOk="0">
                  <a:moveTo>
                    <a:pt x="721" y="0"/>
                  </a:moveTo>
                  <a:cubicBezTo>
                    <a:pt x="629" y="0"/>
                    <a:pt x="534" y="23"/>
                    <a:pt x="443" y="72"/>
                  </a:cubicBezTo>
                  <a:cubicBezTo>
                    <a:pt x="1" y="327"/>
                    <a:pt x="81" y="997"/>
                    <a:pt x="577" y="1131"/>
                  </a:cubicBezTo>
                  <a:cubicBezTo>
                    <a:pt x="628" y="1144"/>
                    <a:pt x="678" y="1151"/>
                    <a:pt x="728" y="1151"/>
                  </a:cubicBezTo>
                  <a:cubicBezTo>
                    <a:pt x="981" y="1151"/>
                    <a:pt x="1209" y="987"/>
                    <a:pt x="1287" y="729"/>
                  </a:cubicBezTo>
                  <a:cubicBezTo>
                    <a:pt x="1394" y="335"/>
                    <a:pt x="1077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5;p56">
              <a:extLst>
                <a:ext uri="{FF2B5EF4-FFF2-40B4-BE49-F238E27FC236}">
                  <a16:creationId xmlns:a16="http://schemas.microsoft.com/office/drawing/2014/main" id="{C94238A0-8785-43A9-BE29-C4B91D8820BA}"/>
                </a:ext>
              </a:extLst>
            </p:cNvPr>
            <p:cNvSpPr/>
            <p:nvPr/>
          </p:nvSpPr>
          <p:spPr>
            <a:xfrm>
              <a:off x="6139600" y="2114263"/>
              <a:ext cx="63400" cy="53300"/>
            </a:xfrm>
            <a:custGeom>
              <a:avLst/>
              <a:gdLst/>
              <a:ahLst/>
              <a:cxnLst/>
              <a:rect l="l" t="t" r="r" b="b"/>
              <a:pathLst>
                <a:path w="2536" h="2132" extrusionOk="0">
                  <a:moveTo>
                    <a:pt x="1193" y="1"/>
                  </a:moveTo>
                  <a:cubicBezTo>
                    <a:pt x="746" y="1"/>
                    <a:pt x="303" y="271"/>
                    <a:pt x="161" y="778"/>
                  </a:cubicBezTo>
                  <a:cubicBezTo>
                    <a:pt x="0" y="1354"/>
                    <a:pt x="335" y="1943"/>
                    <a:pt x="898" y="2091"/>
                  </a:cubicBezTo>
                  <a:cubicBezTo>
                    <a:pt x="1000" y="2119"/>
                    <a:pt x="1100" y="2132"/>
                    <a:pt x="1196" y="2132"/>
                  </a:cubicBezTo>
                  <a:cubicBezTo>
                    <a:pt x="1976" y="2132"/>
                    <a:pt x="2535" y="1276"/>
                    <a:pt x="2118" y="536"/>
                  </a:cubicBezTo>
                  <a:cubicBezTo>
                    <a:pt x="1909" y="173"/>
                    <a:pt x="1550" y="1"/>
                    <a:pt x="1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56;p56">
              <a:extLst>
                <a:ext uri="{FF2B5EF4-FFF2-40B4-BE49-F238E27FC236}">
                  <a16:creationId xmlns:a16="http://schemas.microsoft.com/office/drawing/2014/main" id="{740D60F9-077E-4F27-A6F0-690E4F7736B6}"/>
                </a:ext>
              </a:extLst>
            </p:cNvPr>
            <p:cNvSpPr/>
            <p:nvPr/>
          </p:nvSpPr>
          <p:spPr>
            <a:xfrm>
              <a:off x="6262225" y="1927988"/>
              <a:ext cx="99175" cy="25825"/>
            </a:xfrm>
            <a:custGeom>
              <a:avLst/>
              <a:gdLst/>
              <a:ahLst/>
              <a:cxnLst/>
              <a:rect l="l" t="t" r="r" b="b"/>
              <a:pathLst>
                <a:path w="3967" h="1033" fill="none" extrusionOk="0">
                  <a:moveTo>
                    <a:pt x="3967" y="0"/>
                  </a:moveTo>
                  <a:lnTo>
                    <a:pt x="0" y="1032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57;p56">
              <a:extLst>
                <a:ext uri="{FF2B5EF4-FFF2-40B4-BE49-F238E27FC236}">
                  <a16:creationId xmlns:a16="http://schemas.microsoft.com/office/drawing/2014/main" id="{14CF15A7-5212-414D-90D3-D93BC9A772AF}"/>
                </a:ext>
              </a:extLst>
            </p:cNvPr>
            <p:cNvSpPr/>
            <p:nvPr/>
          </p:nvSpPr>
          <p:spPr>
            <a:xfrm>
              <a:off x="6344625" y="1913813"/>
              <a:ext cx="34200" cy="28675"/>
            </a:xfrm>
            <a:custGeom>
              <a:avLst/>
              <a:gdLst/>
              <a:ahLst/>
              <a:cxnLst/>
              <a:rect l="l" t="t" r="r" b="b"/>
              <a:pathLst>
                <a:path w="1368" h="1147" extrusionOk="0">
                  <a:moveTo>
                    <a:pt x="641" y="0"/>
                  </a:moveTo>
                  <a:cubicBezTo>
                    <a:pt x="594" y="0"/>
                    <a:pt x="546" y="6"/>
                    <a:pt x="497" y="18"/>
                  </a:cubicBezTo>
                  <a:cubicBezTo>
                    <a:pt x="188" y="98"/>
                    <a:pt x="1" y="420"/>
                    <a:pt x="81" y="715"/>
                  </a:cubicBezTo>
                  <a:cubicBezTo>
                    <a:pt x="157" y="994"/>
                    <a:pt x="398" y="1146"/>
                    <a:pt x="640" y="1146"/>
                  </a:cubicBezTo>
                  <a:cubicBezTo>
                    <a:pt x="828" y="1146"/>
                    <a:pt x="1015" y="1055"/>
                    <a:pt x="1126" y="862"/>
                  </a:cubicBezTo>
                  <a:cubicBezTo>
                    <a:pt x="1368" y="464"/>
                    <a:pt x="106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8;p56">
              <a:extLst>
                <a:ext uri="{FF2B5EF4-FFF2-40B4-BE49-F238E27FC236}">
                  <a16:creationId xmlns:a16="http://schemas.microsoft.com/office/drawing/2014/main" id="{E081EC7B-0D6C-4304-9860-D0DF949DA676}"/>
                </a:ext>
              </a:extLst>
            </p:cNvPr>
            <p:cNvSpPr/>
            <p:nvPr/>
          </p:nvSpPr>
          <p:spPr>
            <a:xfrm>
              <a:off x="6244450" y="1939238"/>
              <a:ext cx="34825" cy="28725"/>
            </a:xfrm>
            <a:custGeom>
              <a:avLst/>
              <a:gdLst/>
              <a:ahLst/>
              <a:cxnLst/>
              <a:rect l="l" t="t" r="r" b="b"/>
              <a:pathLst>
                <a:path w="1393" h="1149" extrusionOk="0">
                  <a:moveTo>
                    <a:pt x="735" y="1"/>
                  </a:moveTo>
                  <a:cubicBezTo>
                    <a:pt x="687" y="1"/>
                    <a:pt x="639" y="7"/>
                    <a:pt x="591" y="19"/>
                  </a:cubicBezTo>
                  <a:cubicBezTo>
                    <a:pt x="95" y="153"/>
                    <a:pt x="1" y="810"/>
                    <a:pt x="443" y="1065"/>
                  </a:cubicBezTo>
                  <a:cubicBezTo>
                    <a:pt x="539" y="1123"/>
                    <a:pt x="640" y="1149"/>
                    <a:pt x="737" y="1149"/>
                  </a:cubicBezTo>
                  <a:cubicBezTo>
                    <a:pt x="1087" y="1149"/>
                    <a:pt x="1392" y="812"/>
                    <a:pt x="1287" y="435"/>
                  </a:cubicBezTo>
                  <a:cubicBezTo>
                    <a:pt x="1220" y="175"/>
                    <a:pt x="990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9;p56">
              <a:extLst>
                <a:ext uri="{FF2B5EF4-FFF2-40B4-BE49-F238E27FC236}">
                  <a16:creationId xmlns:a16="http://schemas.microsoft.com/office/drawing/2014/main" id="{10C45A8D-9DAB-494A-A1E6-BBE3C8AEE548}"/>
                </a:ext>
              </a:extLst>
            </p:cNvPr>
            <p:cNvSpPr/>
            <p:nvPr/>
          </p:nvSpPr>
          <p:spPr>
            <a:xfrm>
              <a:off x="6105425" y="1850938"/>
              <a:ext cx="80425" cy="81750"/>
            </a:xfrm>
            <a:custGeom>
              <a:avLst/>
              <a:gdLst/>
              <a:ahLst/>
              <a:cxnLst/>
              <a:rect l="l" t="t" r="r" b="b"/>
              <a:pathLst>
                <a:path w="3217" h="3270" fill="none" extrusionOk="0">
                  <a:moveTo>
                    <a:pt x="0" y="0"/>
                  </a:moveTo>
                  <a:lnTo>
                    <a:pt x="3217" y="3270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0;p56">
              <a:extLst>
                <a:ext uri="{FF2B5EF4-FFF2-40B4-BE49-F238E27FC236}">
                  <a16:creationId xmlns:a16="http://schemas.microsoft.com/office/drawing/2014/main" id="{2D31AE09-EC1D-4400-9D35-D4179E1FFFDC}"/>
                </a:ext>
              </a:extLst>
            </p:cNvPr>
            <p:cNvSpPr/>
            <p:nvPr/>
          </p:nvSpPr>
          <p:spPr>
            <a:xfrm>
              <a:off x="6086675" y="1837188"/>
              <a:ext cx="38200" cy="28500"/>
            </a:xfrm>
            <a:custGeom>
              <a:avLst/>
              <a:gdLst/>
              <a:ahLst/>
              <a:cxnLst/>
              <a:rect l="l" t="t" r="r" b="b"/>
              <a:pathLst>
                <a:path w="1528" h="1140" extrusionOk="0">
                  <a:moveTo>
                    <a:pt x="764" y="1"/>
                  </a:moveTo>
                  <a:cubicBezTo>
                    <a:pt x="255" y="1"/>
                    <a:pt x="0" y="617"/>
                    <a:pt x="362" y="979"/>
                  </a:cubicBezTo>
                  <a:cubicBezTo>
                    <a:pt x="476" y="1086"/>
                    <a:pt x="623" y="1140"/>
                    <a:pt x="771" y="1140"/>
                  </a:cubicBezTo>
                  <a:cubicBezTo>
                    <a:pt x="918" y="1140"/>
                    <a:pt x="1065" y="1086"/>
                    <a:pt x="1179" y="979"/>
                  </a:cubicBezTo>
                  <a:cubicBezTo>
                    <a:pt x="1528" y="617"/>
                    <a:pt x="1273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1;p56">
              <a:extLst>
                <a:ext uri="{FF2B5EF4-FFF2-40B4-BE49-F238E27FC236}">
                  <a16:creationId xmlns:a16="http://schemas.microsoft.com/office/drawing/2014/main" id="{DEAF0BEC-D634-4A91-AAAD-501CE5721F51}"/>
                </a:ext>
              </a:extLst>
            </p:cNvPr>
            <p:cNvSpPr/>
            <p:nvPr/>
          </p:nvSpPr>
          <p:spPr>
            <a:xfrm>
              <a:off x="6169425" y="1917713"/>
              <a:ext cx="30175" cy="28625"/>
            </a:xfrm>
            <a:custGeom>
              <a:avLst/>
              <a:gdLst/>
              <a:ahLst/>
              <a:cxnLst/>
              <a:rect l="l" t="t" r="r" b="b"/>
              <a:pathLst>
                <a:path w="1207" h="1145" extrusionOk="0">
                  <a:moveTo>
                    <a:pt x="631" y="0"/>
                  </a:moveTo>
                  <a:cubicBezTo>
                    <a:pt x="489" y="0"/>
                    <a:pt x="345" y="53"/>
                    <a:pt x="228" y="170"/>
                  </a:cubicBezTo>
                  <a:cubicBezTo>
                    <a:pt x="0" y="398"/>
                    <a:pt x="0" y="760"/>
                    <a:pt x="228" y="974"/>
                  </a:cubicBezTo>
                  <a:cubicBezTo>
                    <a:pt x="345" y="1092"/>
                    <a:pt x="489" y="1144"/>
                    <a:pt x="631" y="1144"/>
                  </a:cubicBezTo>
                  <a:cubicBezTo>
                    <a:pt x="925" y="1144"/>
                    <a:pt x="1206" y="916"/>
                    <a:pt x="1206" y="572"/>
                  </a:cubicBezTo>
                  <a:cubicBezTo>
                    <a:pt x="1206" y="228"/>
                    <a:pt x="925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2;p56">
              <a:extLst>
                <a:ext uri="{FF2B5EF4-FFF2-40B4-BE49-F238E27FC236}">
                  <a16:creationId xmlns:a16="http://schemas.microsoft.com/office/drawing/2014/main" id="{A4841450-851A-47C7-8EA7-607DD9CDB43D}"/>
                </a:ext>
              </a:extLst>
            </p:cNvPr>
            <p:cNvSpPr/>
            <p:nvPr/>
          </p:nvSpPr>
          <p:spPr>
            <a:xfrm>
              <a:off x="6054500" y="1808663"/>
              <a:ext cx="71300" cy="53350"/>
            </a:xfrm>
            <a:custGeom>
              <a:avLst/>
              <a:gdLst/>
              <a:ahLst/>
              <a:cxnLst/>
              <a:rect l="l" t="t" r="r" b="b"/>
              <a:pathLst>
                <a:path w="2852" h="2134" extrusionOk="0">
                  <a:moveTo>
                    <a:pt x="1426" y="1"/>
                  </a:moveTo>
                  <a:cubicBezTo>
                    <a:pt x="1155" y="1"/>
                    <a:pt x="883" y="105"/>
                    <a:pt x="671" y="311"/>
                  </a:cubicBezTo>
                  <a:cubicBezTo>
                    <a:pt x="1" y="968"/>
                    <a:pt x="456" y="2120"/>
                    <a:pt x="1408" y="2133"/>
                  </a:cubicBezTo>
                  <a:cubicBezTo>
                    <a:pt x="1413" y="2133"/>
                    <a:pt x="1419" y="2134"/>
                    <a:pt x="1424" y="2134"/>
                  </a:cubicBezTo>
                  <a:cubicBezTo>
                    <a:pt x="2365" y="2134"/>
                    <a:pt x="2851" y="990"/>
                    <a:pt x="2185" y="324"/>
                  </a:cubicBezTo>
                  <a:cubicBezTo>
                    <a:pt x="1976" y="108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3;p56">
              <a:extLst>
                <a:ext uri="{FF2B5EF4-FFF2-40B4-BE49-F238E27FC236}">
                  <a16:creationId xmlns:a16="http://schemas.microsoft.com/office/drawing/2014/main" id="{2220CB2F-12D6-44E7-8489-765D98D17328}"/>
                </a:ext>
              </a:extLst>
            </p:cNvPr>
            <p:cNvSpPr/>
            <p:nvPr/>
          </p:nvSpPr>
          <p:spPr>
            <a:xfrm>
              <a:off x="6407275" y="1780238"/>
              <a:ext cx="25500" cy="92825"/>
            </a:xfrm>
            <a:custGeom>
              <a:avLst/>
              <a:gdLst/>
              <a:ahLst/>
              <a:cxnLst/>
              <a:rect l="l" t="t" r="r" b="b"/>
              <a:pathLst>
                <a:path w="1020" h="3713" fill="none" extrusionOk="0">
                  <a:moveTo>
                    <a:pt x="1" y="3713"/>
                  </a:moveTo>
                  <a:lnTo>
                    <a:pt x="1019" y="1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4;p56">
              <a:extLst>
                <a:ext uri="{FF2B5EF4-FFF2-40B4-BE49-F238E27FC236}">
                  <a16:creationId xmlns:a16="http://schemas.microsoft.com/office/drawing/2014/main" id="{F32F8E58-D05B-4E81-8AC1-59C49985828D}"/>
                </a:ext>
              </a:extLst>
            </p:cNvPr>
            <p:cNvSpPr/>
            <p:nvPr/>
          </p:nvSpPr>
          <p:spPr>
            <a:xfrm>
              <a:off x="6389200" y="1857763"/>
              <a:ext cx="34175" cy="28600"/>
            </a:xfrm>
            <a:custGeom>
              <a:avLst/>
              <a:gdLst/>
              <a:ahLst/>
              <a:cxnLst/>
              <a:rect l="l" t="t" r="r" b="b"/>
              <a:pathLst>
                <a:path w="1367" h="1144" extrusionOk="0">
                  <a:moveTo>
                    <a:pt x="726" y="1"/>
                  </a:moveTo>
                  <a:cubicBezTo>
                    <a:pt x="306" y="1"/>
                    <a:pt x="1" y="459"/>
                    <a:pt x="228" y="853"/>
                  </a:cubicBezTo>
                  <a:cubicBezTo>
                    <a:pt x="341" y="1050"/>
                    <a:pt x="535" y="1143"/>
                    <a:pt x="726" y="1143"/>
                  </a:cubicBezTo>
                  <a:cubicBezTo>
                    <a:pt x="964" y="1143"/>
                    <a:pt x="1199" y="999"/>
                    <a:pt x="1273" y="732"/>
                  </a:cubicBezTo>
                  <a:cubicBezTo>
                    <a:pt x="1367" y="424"/>
                    <a:pt x="1179" y="102"/>
                    <a:pt x="885" y="22"/>
                  </a:cubicBezTo>
                  <a:cubicBezTo>
                    <a:pt x="831" y="7"/>
                    <a:pt x="778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5;p56">
              <a:extLst>
                <a:ext uri="{FF2B5EF4-FFF2-40B4-BE49-F238E27FC236}">
                  <a16:creationId xmlns:a16="http://schemas.microsoft.com/office/drawing/2014/main" id="{EED001C9-3DE7-4D53-91D2-705DF644C0D6}"/>
                </a:ext>
              </a:extLst>
            </p:cNvPr>
            <p:cNvSpPr/>
            <p:nvPr/>
          </p:nvSpPr>
          <p:spPr>
            <a:xfrm>
              <a:off x="6414325" y="1766588"/>
              <a:ext cx="34825" cy="28700"/>
            </a:xfrm>
            <a:custGeom>
              <a:avLst/>
              <a:gdLst/>
              <a:ahLst/>
              <a:cxnLst/>
              <a:rect l="l" t="t" r="r" b="b"/>
              <a:pathLst>
                <a:path w="1393" h="1148" extrusionOk="0">
                  <a:moveTo>
                    <a:pt x="737" y="0"/>
                  </a:moveTo>
                  <a:cubicBezTo>
                    <a:pt x="644" y="0"/>
                    <a:pt x="548" y="24"/>
                    <a:pt x="456" y="78"/>
                  </a:cubicBezTo>
                  <a:cubicBezTo>
                    <a:pt x="0" y="332"/>
                    <a:pt x="81" y="989"/>
                    <a:pt x="576" y="1123"/>
                  </a:cubicBezTo>
                  <a:cubicBezTo>
                    <a:pt x="631" y="1139"/>
                    <a:pt x="685" y="1147"/>
                    <a:pt x="738" y="1147"/>
                  </a:cubicBezTo>
                  <a:cubicBezTo>
                    <a:pt x="987" y="1147"/>
                    <a:pt x="1209" y="977"/>
                    <a:pt x="1287" y="734"/>
                  </a:cubicBezTo>
                  <a:cubicBezTo>
                    <a:pt x="1393" y="342"/>
                    <a:pt x="1088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6;p56">
              <a:extLst>
                <a:ext uri="{FF2B5EF4-FFF2-40B4-BE49-F238E27FC236}">
                  <a16:creationId xmlns:a16="http://schemas.microsoft.com/office/drawing/2014/main" id="{860CBE6D-8E74-4BD1-A1FB-7C7430517FE8}"/>
                </a:ext>
              </a:extLst>
            </p:cNvPr>
            <p:cNvSpPr/>
            <p:nvPr/>
          </p:nvSpPr>
          <p:spPr>
            <a:xfrm>
              <a:off x="6489350" y="1696813"/>
              <a:ext cx="112600" cy="28175"/>
            </a:xfrm>
            <a:custGeom>
              <a:avLst/>
              <a:gdLst/>
              <a:ahLst/>
              <a:cxnLst/>
              <a:rect l="l" t="t" r="r" b="b"/>
              <a:pathLst>
                <a:path w="4504" h="1127" fill="none" extrusionOk="0">
                  <a:moveTo>
                    <a:pt x="4504" y="1"/>
                  </a:moveTo>
                  <a:lnTo>
                    <a:pt x="1" y="1126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7;p56">
              <a:extLst>
                <a:ext uri="{FF2B5EF4-FFF2-40B4-BE49-F238E27FC236}">
                  <a16:creationId xmlns:a16="http://schemas.microsoft.com/office/drawing/2014/main" id="{49FEE911-046F-4016-83DE-A91FB25F6E0B}"/>
                </a:ext>
              </a:extLst>
            </p:cNvPr>
            <p:cNvSpPr/>
            <p:nvPr/>
          </p:nvSpPr>
          <p:spPr>
            <a:xfrm>
              <a:off x="6585500" y="1682888"/>
              <a:ext cx="34175" cy="28625"/>
            </a:xfrm>
            <a:custGeom>
              <a:avLst/>
              <a:gdLst/>
              <a:ahLst/>
              <a:cxnLst/>
              <a:rect l="l" t="t" r="r" b="b"/>
              <a:pathLst>
                <a:path w="1367" h="1145" extrusionOk="0">
                  <a:moveTo>
                    <a:pt x="651" y="1"/>
                  </a:moveTo>
                  <a:cubicBezTo>
                    <a:pt x="601" y="1"/>
                    <a:pt x="550" y="7"/>
                    <a:pt x="497" y="22"/>
                  </a:cubicBezTo>
                  <a:cubicBezTo>
                    <a:pt x="189" y="89"/>
                    <a:pt x="1" y="397"/>
                    <a:pt x="81" y="705"/>
                  </a:cubicBezTo>
                  <a:cubicBezTo>
                    <a:pt x="150" y="988"/>
                    <a:pt x="394" y="1144"/>
                    <a:pt x="640" y="1144"/>
                  </a:cubicBezTo>
                  <a:cubicBezTo>
                    <a:pt x="825" y="1144"/>
                    <a:pt x="1012" y="1056"/>
                    <a:pt x="1127" y="866"/>
                  </a:cubicBezTo>
                  <a:cubicBezTo>
                    <a:pt x="1366" y="471"/>
                    <a:pt x="1071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8;p56">
              <a:extLst>
                <a:ext uri="{FF2B5EF4-FFF2-40B4-BE49-F238E27FC236}">
                  <a16:creationId xmlns:a16="http://schemas.microsoft.com/office/drawing/2014/main" id="{8A77DF04-6C89-4E06-B82D-D5504A89F7BE}"/>
                </a:ext>
              </a:extLst>
            </p:cNvPr>
            <p:cNvSpPr/>
            <p:nvPr/>
          </p:nvSpPr>
          <p:spPr>
            <a:xfrm>
              <a:off x="6471600" y="1710413"/>
              <a:ext cx="34550" cy="28775"/>
            </a:xfrm>
            <a:custGeom>
              <a:avLst/>
              <a:gdLst/>
              <a:ahLst/>
              <a:cxnLst/>
              <a:rect l="l" t="t" r="r" b="b"/>
              <a:pathLst>
                <a:path w="1382" h="1151" extrusionOk="0">
                  <a:moveTo>
                    <a:pt x="734" y="1"/>
                  </a:moveTo>
                  <a:cubicBezTo>
                    <a:pt x="687" y="1"/>
                    <a:pt x="639" y="7"/>
                    <a:pt x="590" y="20"/>
                  </a:cubicBezTo>
                  <a:cubicBezTo>
                    <a:pt x="94" y="140"/>
                    <a:pt x="1" y="797"/>
                    <a:pt x="443" y="1065"/>
                  </a:cubicBezTo>
                  <a:cubicBezTo>
                    <a:pt x="538" y="1124"/>
                    <a:pt x="638" y="1151"/>
                    <a:pt x="735" y="1151"/>
                  </a:cubicBezTo>
                  <a:cubicBezTo>
                    <a:pt x="1077" y="1151"/>
                    <a:pt x="1381" y="821"/>
                    <a:pt x="1287" y="435"/>
                  </a:cubicBezTo>
                  <a:cubicBezTo>
                    <a:pt x="1219" y="175"/>
                    <a:pt x="990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9;p56">
              <a:extLst>
                <a:ext uri="{FF2B5EF4-FFF2-40B4-BE49-F238E27FC236}">
                  <a16:creationId xmlns:a16="http://schemas.microsoft.com/office/drawing/2014/main" id="{C9034520-547D-4C65-B792-F8C89D93E70D}"/>
                </a:ext>
              </a:extLst>
            </p:cNvPr>
            <p:cNvSpPr/>
            <p:nvPr/>
          </p:nvSpPr>
          <p:spPr>
            <a:xfrm>
              <a:off x="6587775" y="1663813"/>
              <a:ext cx="63100" cy="53375"/>
            </a:xfrm>
            <a:custGeom>
              <a:avLst/>
              <a:gdLst/>
              <a:ahLst/>
              <a:cxnLst/>
              <a:rect l="l" t="t" r="r" b="b"/>
              <a:pathLst>
                <a:path w="2524" h="2135" extrusionOk="0">
                  <a:moveTo>
                    <a:pt x="1349" y="1"/>
                  </a:moveTo>
                  <a:cubicBezTo>
                    <a:pt x="998" y="1"/>
                    <a:pt x="644" y="171"/>
                    <a:pt x="433" y="530"/>
                  </a:cubicBezTo>
                  <a:cubicBezTo>
                    <a:pt x="0" y="1263"/>
                    <a:pt x="547" y="2135"/>
                    <a:pt x="1331" y="2135"/>
                  </a:cubicBezTo>
                  <a:cubicBezTo>
                    <a:pt x="1422" y="2135"/>
                    <a:pt x="1516" y="2123"/>
                    <a:pt x="1612" y="2098"/>
                  </a:cubicBezTo>
                  <a:cubicBezTo>
                    <a:pt x="2188" y="1951"/>
                    <a:pt x="2523" y="1374"/>
                    <a:pt x="2376" y="798"/>
                  </a:cubicBezTo>
                  <a:cubicBezTo>
                    <a:pt x="2240" y="279"/>
                    <a:pt x="1797" y="1"/>
                    <a:pt x="1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0;p56">
              <a:extLst>
                <a:ext uri="{FF2B5EF4-FFF2-40B4-BE49-F238E27FC236}">
                  <a16:creationId xmlns:a16="http://schemas.microsoft.com/office/drawing/2014/main" id="{17DBFF8C-2616-4EF9-BF73-ACFA38106DEA}"/>
                </a:ext>
              </a:extLst>
            </p:cNvPr>
            <p:cNvSpPr/>
            <p:nvPr/>
          </p:nvSpPr>
          <p:spPr>
            <a:xfrm>
              <a:off x="6457200" y="1578213"/>
              <a:ext cx="31525" cy="113950"/>
            </a:xfrm>
            <a:custGeom>
              <a:avLst/>
              <a:gdLst/>
              <a:ahLst/>
              <a:cxnLst/>
              <a:rect l="l" t="t" r="r" b="b"/>
              <a:pathLst>
                <a:path w="1261" h="4558" fill="none" extrusionOk="0">
                  <a:moveTo>
                    <a:pt x="1260" y="1"/>
                  </a:moveTo>
                  <a:lnTo>
                    <a:pt x="0" y="4557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1;p56">
              <a:extLst>
                <a:ext uri="{FF2B5EF4-FFF2-40B4-BE49-F238E27FC236}">
                  <a16:creationId xmlns:a16="http://schemas.microsoft.com/office/drawing/2014/main" id="{B89421D4-A572-49B9-AF73-9A9B7BFD9E8A}"/>
                </a:ext>
              </a:extLst>
            </p:cNvPr>
            <p:cNvSpPr/>
            <p:nvPr/>
          </p:nvSpPr>
          <p:spPr>
            <a:xfrm>
              <a:off x="6472600" y="1564613"/>
              <a:ext cx="33875" cy="28575"/>
            </a:xfrm>
            <a:custGeom>
              <a:avLst/>
              <a:gdLst/>
              <a:ahLst/>
              <a:cxnLst/>
              <a:rect l="l" t="t" r="r" b="b"/>
              <a:pathLst>
                <a:path w="1355" h="1143" extrusionOk="0">
                  <a:moveTo>
                    <a:pt x="639" y="1"/>
                  </a:moveTo>
                  <a:cubicBezTo>
                    <a:pt x="397" y="1"/>
                    <a:pt x="156" y="148"/>
                    <a:pt x="81" y="424"/>
                  </a:cubicBezTo>
                  <a:cubicBezTo>
                    <a:pt x="1" y="719"/>
                    <a:pt x="175" y="1041"/>
                    <a:pt x="483" y="1121"/>
                  </a:cubicBezTo>
                  <a:cubicBezTo>
                    <a:pt x="537" y="1136"/>
                    <a:pt x="590" y="1142"/>
                    <a:pt x="641" y="1142"/>
                  </a:cubicBezTo>
                  <a:cubicBezTo>
                    <a:pt x="1059" y="1142"/>
                    <a:pt x="1355" y="684"/>
                    <a:pt x="1140" y="290"/>
                  </a:cubicBezTo>
                  <a:cubicBezTo>
                    <a:pt x="1027" y="94"/>
                    <a:pt x="833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72;p56">
              <a:extLst>
                <a:ext uri="{FF2B5EF4-FFF2-40B4-BE49-F238E27FC236}">
                  <a16:creationId xmlns:a16="http://schemas.microsoft.com/office/drawing/2014/main" id="{3E00F146-9485-4555-A950-5983F337361E}"/>
                </a:ext>
              </a:extLst>
            </p:cNvPr>
            <p:cNvSpPr/>
            <p:nvPr/>
          </p:nvSpPr>
          <p:spPr>
            <a:xfrm>
              <a:off x="6440800" y="1677238"/>
              <a:ext cx="34850" cy="28775"/>
            </a:xfrm>
            <a:custGeom>
              <a:avLst/>
              <a:gdLst/>
              <a:ahLst/>
              <a:cxnLst/>
              <a:rect l="l" t="t" r="r" b="b"/>
              <a:pathLst>
                <a:path w="1394" h="1151" extrusionOk="0">
                  <a:moveTo>
                    <a:pt x="666" y="0"/>
                  </a:moveTo>
                  <a:cubicBezTo>
                    <a:pt x="414" y="0"/>
                    <a:pt x="185" y="164"/>
                    <a:pt x="107" y="422"/>
                  </a:cubicBezTo>
                  <a:cubicBezTo>
                    <a:pt x="1" y="816"/>
                    <a:pt x="309" y="1151"/>
                    <a:pt x="661" y="1151"/>
                  </a:cubicBezTo>
                  <a:cubicBezTo>
                    <a:pt x="753" y="1151"/>
                    <a:pt x="847" y="1128"/>
                    <a:pt x="938" y="1079"/>
                  </a:cubicBezTo>
                  <a:cubicBezTo>
                    <a:pt x="1393" y="824"/>
                    <a:pt x="1300" y="154"/>
                    <a:pt x="817" y="20"/>
                  </a:cubicBezTo>
                  <a:cubicBezTo>
                    <a:pt x="767" y="7"/>
                    <a:pt x="716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73;p56">
              <a:extLst>
                <a:ext uri="{FF2B5EF4-FFF2-40B4-BE49-F238E27FC236}">
                  <a16:creationId xmlns:a16="http://schemas.microsoft.com/office/drawing/2014/main" id="{21C107D3-D214-4B20-BA88-16D59781E10C}"/>
                </a:ext>
              </a:extLst>
            </p:cNvPr>
            <p:cNvSpPr/>
            <p:nvPr/>
          </p:nvSpPr>
          <p:spPr>
            <a:xfrm>
              <a:off x="6459825" y="1533988"/>
              <a:ext cx="63400" cy="53425"/>
            </a:xfrm>
            <a:custGeom>
              <a:avLst/>
              <a:gdLst/>
              <a:ahLst/>
              <a:cxnLst/>
              <a:rect l="l" t="t" r="r" b="b"/>
              <a:pathLst>
                <a:path w="2536" h="2137" extrusionOk="0">
                  <a:moveTo>
                    <a:pt x="1340" y="0"/>
                  </a:moveTo>
                  <a:cubicBezTo>
                    <a:pt x="560" y="0"/>
                    <a:pt x="1" y="856"/>
                    <a:pt x="418" y="1596"/>
                  </a:cubicBezTo>
                  <a:cubicBezTo>
                    <a:pt x="626" y="1963"/>
                    <a:pt x="983" y="2137"/>
                    <a:pt x="1339" y="2137"/>
                  </a:cubicBezTo>
                  <a:cubicBezTo>
                    <a:pt x="1787" y="2137"/>
                    <a:pt x="2233" y="1862"/>
                    <a:pt x="2375" y="1354"/>
                  </a:cubicBezTo>
                  <a:cubicBezTo>
                    <a:pt x="2535" y="778"/>
                    <a:pt x="2200" y="189"/>
                    <a:pt x="1638" y="41"/>
                  </a:cubicBezTo>
                  <a:cubicBezTo>
                    <a:pt x="1536" y="13"/>
                    <a:pt x="1436" y="0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74;p56">
              <a:extLst>
                <a:ext uri="{FF2B5EF4-FFF2-40B4-BE49-F238E27FC236}">
                  <a16:creationId xmlns:a16="http://schemas.microsoft.com/office/drawing/2014/main" id="{7B83B2BB-6C61-498B-A9EF-1EBC2D434C89}"/>
                </a:ext>
              </a:extLst>
            </p:cNvPr>
            <p:cNvSpPr/>
            <p:nvPr/>
          </p:nvSpPr>
          <p:spPr>
            <a:xfrm>
              <a:off x="6352675" y="1642538"/>
              <a:ext cx="60325" cy="61350"/>
            </a:xfrm>
            <a:custGeom>
              <a:avLst/>
              <a:gdLst/>
              <a:ahLst/>
              <a:cxnLst/>
              <a:rect l="l" t="t" r="r" b="b"/>
              <a:pathLst>
                <a:path w="2413" h="2454" fill="none" extrusionOk="0">
                  <a:moveTo>
                    <a:pt x="0" y="1"/>
                  </a:moveTo>
                  <a:lnTo>
                    <a:pt x="2413" y="2453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75;p56">
              <a:extLst>
                <a:ext uri="{FF2B5EF4-FFF2-40B4-BE49-F238E27FC236}">
                  <a16:creationId xmlns:a16="http://schemas.microsoft.com/office/drawing/2014/main" id="{83BC2E80-62DC-462F-9E79-8BAD8A46A1DC}"/>
                </a:ext>
              </a:extLst>
            </p:cNvPr>
            <p:cNvSpPr/>
            <p:nvPr/>
          </p:nvSpPr>
          <p:spPr>
            <a:xfrm>
              <a:off x="6333900" y="1628463"/>
              <a:ext cx="38225" cy="28775"/>
            </a:xfrm>
            <a:custGeom>
              <a:avLst/>
              <a:gdLst/>
              <a:ahLst/>
              <a:cxnLst/>
              <a:rect l="l" t="t" r="r" b="b"/>
              <a:pathLst>
                <a:path w="1529" h="1151" extrusionOk="0">
                  <a:moveTo>
                    <a:pt x="765" y="1"/>
                  </a:moveTo>
                  <a:cubicBezTo>
                    <a:pt x="256" y="1"/>
                    <a:pt x="1" y="617"/>
                    <a:pt x="363" y="979"/>
                  </a:cubicBezTo>
                  <a:cubicBezTo>
                    <a:pt x="477" y="1093"/>
                    <a:pt x="624" y="1150"/>
                    <a:pt x="770" y="1150"/>
                  </a:cubicBezTo>
                  <a:cubicBezTo>
                    <a:pt x="916" y="1150"/>
                    <a:pt x="1060" y="1093"/>
                    <a:pt x="1167" y="979"/>
                  </a:cubicBezTo>
                  <a:cubicBezTo>
                    <a:pt x="1529" y="617"/>
                    <a:pt x="1274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76;p56">
              <a:extLst>
                <a:ext uri="{FF2B5EF4-FFF2-40B4-BE49-F238E27FC236}">
                  <a16:creationId xmlns:a16="http://schemas.microsoft.com/office/drawing/2014/main" id="{B14DDC93-0360-457B-A023-8A257A5A68AE}"/>
                </a:ext>
              </a:extLst>
            </p:cNvPr>
            <p:cNvSpPr/>
            <p:nvPr/>
          </p:nvSpPr>
          <p:spPr>
            <a:xfrm>
              <a:off x="6396550" y="1688888"/>
              <a:ext cx="30175" cy="28625"/>
            </a:xfrm>
            <a:custGeom>
              <a:avLst/>
              <a:gdLst/>
              <a:ahLst/>
              <a:cxnLst/>
              <a:rect l="l" t="t" r="r" b="b"/>
              <a:pathLst>
                <a:path w="1207" h="1145" extrusionOk="0">
                  <a:moveTo>
                    <a:pt x="631" y="0"/>
                  </a:moveTo>
                  <a:cubicBezTo>
                    <a:pt x="490" y="0"/>
                    <a:pt x="346" y="53"/>
                    <a:pt x="229" y="170"/>
                  </a:cubicBezTo>
                  <a:cubicBezTo>
                    <a:pt x="1" y="385"/>
                    <a:pt x="1" y="747"/>
                    <a:pt x="229" y="974"/>
                  </a:cubicBezTo>
                  <a:cubicBezTo>
                    <a:pt x="346" y="1092"/>
                    <a:pt x="490" y="1144"/>
                    <a:pt x="631" y="1144"/>
                  </a:cubicBezTo>
                  <a:cubicBezTo>
                    <a:pt x="926" y="1144"/>
                    <a:pt x="1207" y="916"/>
                    <a:pt x="1207" y="572"/>
                  </a:cubicBezTo>
                  <a:cubicBezTo>
                    <a:pt x="1207" y="228"/>
                    <a:pt x="926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77;p56">
              <a:extLst>
                <a:ext uri="{FF2B5EF4-FFF2-40B4-BE49-F238E27FC236}">
                  <a16:creationId xmlns:a16="http://schemas.microsoft.com/office/drawing/2014/main" id="{CA506551-7793-4DBB-8DC9-CED5635C602B}"/>
                </a:ext>
              </a:extLst>
            </p:cNvPr>
            <p:cNvSpPr/>
            <p:nvPr/>
          </p:nvSpPr>
          <p:spPr>
            <a:xfrm>
              <a:off x="6206275" y="1638188"/>
              <a:ext cx="84100" cy="82775"/>
            </a:xfrm>
            <a:custGeom>
              <a:avLst/>
              <a:gdLst/>
              <a:ahLst/>
              <a:cxnLst/>
              <a:rect l="l" t="t" r="r" b="b"/>
              <a:pathLst>
                <a:path w="3364" h="3311" fill="none" extrusionOk="0">
                  <a:moveTo>
                    <a:pt x="0" y="3311"/>
                  </a:moveTo>
                  <a:lnTo>
                    <a:pt x="3364" y="1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78;p56">
              <a:extLst>
                <a:ext uri="{FF2B5EF4-FFF2-40B4-BE49-F238E27FC236}">
                  <a16:creationId xmlns:a16="http://schemas.microsoft.com/office/drawing/2014/main" id="{0AA469E3-B493-4484-B802-F4C2F21B6B13}"/>
                </a:ext>
              </a:extLst>
            </p:cNvPr>
            <p:cNvSpPr/>
            <p:nvPr/>
          </p:nvSpPr>
          <p:spPr>
            <a:xfrm>
              <a:off x="6192525" y="1705963"/>
              <a:ext cx="29850" cy="28875"/>
            </a:xfrm>
            <a:custGeom>
              <a:avLst/>
              <a:gdLst/>
              <a:ahLst/>
              <a:cxnLst/>
              <a:rect l="l" t="t" r="r" b="b"/>
              <a:pathLst>
                <a:path w="1194" h="1155" extrusionOk="0">
                  <a:moveTo>
                    <a:pt x="576" y="1"/>
                  </a:moveTo>
                  <a:cubicBezTo>
                    <a:pt x="282" y="1"/>
                    <a:pt x="1" y="229"/>
                    <a:pt x="1" y="573"/>
                  </a:cubicBezTo>
                  <a:cubicBezTo>
                    <a:pt x="1" y="920"/>
                    <a:pt x="287" y="1155"/>
                    <a:pt x="584" y="1155"/>
                  </a:cubicBezTo>
                  <a:cubicBezTo>
                    <a:pt x="723" y="1155"/>
                    <a:pt x="864" y="1103"/>
                    <a:pt x="979" y="988"/>
                  </a:cubicBezTo>
                  <a:cubicBezTo>
                    <a:pt x="1193" y="760"/>
                    <a:pt x="1193" y="399"/>
                    <a:pt x="979" y="171"/>
                  </a:cubicBezTo>
                  <a:cubicBezTo>
                    <a:pt x="862" y="53"/>
                    <a:pt x="717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79;p56">
              <a:extLst>
                <a:ext uri="{FF2B5EF4-FFF2-40B4-BE49-F238E27FC236}">
                  <a16:creationId xmlns:a16="http://schemas.microsoft.com/office/drawing/2014/main" id="{0250EDD9-EC84-44C1-B676-EC2C1FD71F6B}"/>
                </a:ext>
              </a:extLst>
            </p:cNvPr>
            <p:cNvSpPr/>
            <p:nvPr/>
          </p:nvSpPr>
          <p:spPr>
            <a:xfrm>
              <a:off x="6270600" y="1624463"/>
              <a:ext cx="38200" cy="28500"/>
            </a:xfrm>
            <a:custGeom>
              <a:avLst/>
              <a:gdLst/>
              <a:ahLst/>
              <a:cxnLst/>
              <a:rect l="l" t="t" r="r" b="b"/>
              <a:pathLst>
                <a:path w="1528" h="1140" extrusionOk="0">
                  <a:moveTo>
                    <a:pt x="764" y="0"/>
                  </a:moveTo>
                  <a:cubicBezTo>
                    <a:pt x="255" y="0"/>
                    <a:pt x="0" y="617"/>
                    <a:pt x="362" y="978"/>
                  </a:cubicBezTo>
                  <a:cubicBezTo>
                    <a:pt x="476" y="1086"/>
                    <a:pt x="623" y="1139"/>
                    <a:pt x="769" y="1139"/>
                  </a:cubicBezTo>
                  <a:cubicBezTo>
                    <a:pt x="915" y="1139"/>
                    <a:pt x="1059" y="1086"/>
                    <a:pt x="1166" y="978"/>
                  </a:cubicBezTo>
                  <a:cubicBezTo>
                    <a:pt x="1528" y="617"/>
                    <a:pt x="1273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80;p56">
              <a:extLst>
                <a:ext uri="{FF2B5EF4-FFF2-40B4-BE49-F238E27FC236}">
                  <a16:creationId xmlns:a16="http://schemas.microsoft.com/office/drawing/2014/main" id="{19B73F73-8FF6-4BC5-8075-E81FF46FAC84}"/>
                </a:ext>
              </a:extLst>
            </p:cNvPr>
            <p:cNvSpPr/>
            <p:nvPr/>
          </p:nvSpPr>
          <p:spPr>
            <a:xfrm>
              <a:off x="6163725" y="1707113"/>
              <a:ext cx="56200" cy="53550"/>
            </a:xfrm>
            <a:custGeom>
              <a:avLst/>
              <a:gdLst/>
              <a:ahLst/>
              <a:cxnLst/>
              <a:rect l="l" t="t" r="r" b="b"/>
              <a:pathLst>
                <a:path w="2248" h="2142" extrusionOk="0">
                  <a:moveTo>
                    <a:pt x="1170" y="1"/>
                  </a:moveTo>
                  <a:cubicBezTo>
                    <a:pt x="909" y="1"/>
                    <a:pt x="644" y="97"/>
                    <a:pt x="429" y="312"/>
                  </a:cubicBezTo>
                  <a:cubicBezTo>
                    <a:pt x="0" y="728"/>
                    <a:pt x="0" y="1398"/>
                    <a:pt x="416" y="1827"/>
                  </a:cubicBezTo>
                  <a:cubicBezTo>
                    <a:pt x="629" y="2044"/>
                    <a:pt x="894" y="2142"/>
                    <a:pt x="1156" y="2142"/>
                  </a:cubicBezTo>
                  <a:cubicBezTo>
                    <a:pt x="1700" y="2142"/>
                    <a:pt x="2229" y="1719"/>
                    <a:pt x="2238" y="1076"/>
                  </a:cubicBezTo>
                  <a:cubicBezTo>
                    <a:pt x="2247" y="430"/>
                    <a:pt x="1719" y="1"/>
                    <a:pt x="1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81;p56">
              <a:extLst>
                <a:ext uri="{FF2B5EF4-FFF2-40B4-BE49-F238E27FC236}">
                  <a16:creationId xmlns:a16="http://schemas.microsoft.com/office/drawing/2014/main" id="{0AB324D4-9B64-4638-B4C1-EEDD65AF4FFB}"/>
                </a:ext>
              </a:extLst>
            </p:cNvPr>
            <p:cNvSpPr/>
            <p:nvPr/>
          </p:nvSpPr>
          <p:spPr>
            <a:xfrm>
              <a:off x="6189175" y="1510888"/>
              <a:ext cx="96525" cy="68700"/>
            </a:xfrm>
            <a:custGeom>
              <a:avLst/>
              <a:gdLst/>
              <a:ahLst/>
              <a:cxnLst/>
              <a:rect l="l" t="t" r="r" b="b"/>
              <a:pathLst>
                <a:path w="3861" h="2748" fill="none" extrusionOk="0">
                  <a:moveTo>
                    <a:pt x="1" y="0"/>
                  </a:moveTo>
                  <a:lnTo>
                    <a:pt x="3860" y="2747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82;p56">
              <a:extLst>
                <a:ext uri="{FF2B5EF4-FFF2-40B4-BE49-F238E27FC236}">
                  <a16:creationId xmlns:a16="http://schemas.microsoft.com/office/drawing/2014/main" id="{03A5E844-20C9-4B9D-B760-8DAA7BD55F1D}"/>
                </a:ext>
              </a:extLst>
            </p:cNvPr>
            <p:cNvSpPr/>
            <p:nvPr/>
          </p:nvSpPr>
          <p:spPr>
            <a:xfrm>
              <a:off x="6171100" y="1496963"/>
              <a:ext cx="37400" cy="28675"/>
            </a:xfrm>
            <a:custGeom>
              <a:avLst/>
              <a:gdLst/>
              <a:ahLst/>
              <a:cxnLst/>
              <a:rect l="l" t="t" r="r" b="b"/>
              <a:pathLst>
                <a:path w="1496" h="1147" extrusionOk="0">
                  <a:moveTo>
                    <a:pt x="754" y="0"/>
                  </a:moveTo>
                  <a:cubicBezTo>
                    <a:pt x="722" y="0"/>
                    <a:pt x="690" y="3"/>
                    <a:pt x="657" y="8"/>
                  </a:cubicBezTo>
                  <a:cubicBezTo>
                    <a:pt x="147" y="88"/>
                    <a:pt x="0" y="745"/>
                    <a:pt x="416" y="1040"/>
                  </a:cubicBezTo>
                  <a:cubicBezTo>
                    <a:pt x="514" y="1113"/>
                    <a:pt x="629" y="1147"/>
                    <a:pt x="744" y="1147"/>
                  </a:cubicBezTo>
                  <a:cubicBezTo>
                    <a:pt x="925" y="1147"/>
                    <a:pt x="1105" y="1061"/>
                    <a:pt x="1220" y="906"/>
                  </a:cubicBezTo>
                  <a:cubicBezTo>
                    <a:pt x="1495" y="517"/>
                    <a:pt x="1209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83;p56">
              <a:extLst>
                <a:ext uri="{FF2B5EF4-FFF2-40B4-BE49-F238E27FC236}">
                  <a16:creationId xmlns:a16="http://schemas.microsoft.com/office/drawing/2014/main" id="{D3A0C4BF-1FF5-49A2-8125-9EEB89917612}"/>
                </a:ext>
              </a:extLst>
            </p:cNvPr>
            <p:cNvSpPr/>
            <p:nvPr/>
          </p:nvSpPr>
          <p:spPr>
            <a:xfrm>
              <a:off x="6268925" y="1564813"/>
              <a:ext cx="32000" cy="28825"/>
            </a:xfrm>
            <a:custGeom>
              <a:avLst/>
              <a:gdLst/>
              <a:ahLst/>
              <a:cxnLst/>
              <a:rect l="l" t="t" r="r" b="b"/>
              <a:pathLst>
                <a:path w="1280" h="1153" extrusionOk="0">
                  <a:moveTo>
                    <a:pt x="648" y="1"/>
                  </a:moveTo>
                  <a:cubicBezTo>
                    <a:pt x="477" y="1"/>
                    <a:pt x="305" y="77"/>
                    <a:pt x="188" y="242"/>
                  </a:cubicBezTo>
                  <a:cubicBezTo>
                    <a:pt x="0" y="497"/>
                    <a:pt x="54" y="858"/>
                    <a:pt x="322" y="1046"/>
                  </a:cubicBezTo>
                  <a:cubicBezTo>
                    <a:pt x="425" y="1120"/>
                    <a:pt x="538" y="1152"/>
                    <a:pt x="648" y="1152"/>
                  </a:cubicBezTo>
                  <a:cubicBezTo>
                    <a:pt x="978" y="1152"/>
                    <a:pt x="1280" y="855"/>
                    <a:pt x="1220" y="483"/>
                  </a:cubicBezTo>
                  <a:cubicBezTo>
                    <a:pt x="1163" y="176"/>
                    <a:pt x="907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84;p56">
              <a:extLst>
                <a:ext uri="{FF2B5EF4-FFF2-40B4-BE49-F238E27FC236}">
                  <a16:creationId xmlns:a16="http://schemas.microsoft.com/office/drawing/2014/main" id="{6694FD7E-785F-41B1-BC57-479592060D45}"/>
                </a:ext>
              </a:extLst>
            </p:cNvPr>
            <p:cNvSpPr/>
            <p:nvPr/>
          </p:nvSpPr>
          <p:spPr>
            <a:xfrm>
              <a:off x="6139875" y="1473613"/>
              <a:ext cx="69425" cy="53450"/>
            </a:xfrm>
            <a:custGeom>
              <a:avLst/>
              <a:gdLst/>
              <a:ahLst/>
              <a:cxnLst/>
              <a:rect l="l" t="t" r="r" b="b"/>
              <a:pathLst>
                <a:path w="2777" h="2138" extrusionOk="0">
                  <a:moveTo>
                    <a:pt x="1374" y="0"/>
                  </a:moveTo>
                  <a:cubicBezTo>
                    <a:pt x="1045" y="0"/>
                    <a:pt x="722" y="155"/>
                    <a:pt x="512" y="446"/>
                  </a:cubicBezTo>
                  <a:cubicBezTo>
                    <a:pt x="0" y="1170"/>
                    <a:pt x="535" y="2137"/>
                    <a:pt x="1368" y="2137"/>
                  </a:cubicBezTo>
                  <a:cubicBezTo>
                    <a:pt x="1429" y="2137"/>
                    <a:pt x="1493" y="2132"/>
                    <a:pt x="1557" y="2121"/>
                  </a:cubicBezTo>
                  <a:cubicBezTo>
                    <a:pt x="2495" y="1960"/>
                    <a:pt x="2777" y="754"/>
                    <a:pt x="2000" y="205"/>
                  </a:cubicBezTo>
                  <a:cubicBezTo>
                    <a:pt x="1808" y="67"/>
                    <a:pt x="1590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85;p56">
              <a:extLst>
                <a:ext uri="{FF2B5EF4-FFF2-40B4-BE49-F238E27FC236}">
                  <a16:creationId xmlns:a16="http://schemas.microsoft.com/office/drawing/2014/main" id="{B82586F3-7930-49B0-B5F5-19D7A8303634}"/>
                </a:ext>
              </a:extLst>
            </p:cNvPr>
            <p:cNvSpPr/>
            <p:nvPr/>
          </p:nvSpPr>
          <p:spPr>
            <a:xfrm>
              <a:off x="6342625" y="1458963"/>
              <a:ext cx="50275" cy="105875"/>
            </a:xfrm>
            <a:custGeom>
              <a:avLst/>
              <a:gdLst/>
              <a:ahLst/>
              <a:cxnLst/>
              <a:rect l="l" t="t" r="r" b="b"/>
              <a:pathLst>
                <a:path w="2011" h="4235" fill="none" extrusionOk="0">
                  <a:moveTo>
                    <a:pt x="2010" y="0"/>
                  </a:moveTo>
                  <a:lnTo>
                    <a:pt x="0" y="4235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86;p56">
              <a:extLst>
                <a:ext uri="{FF2B5EF4-FFF2-40B4-BE49-F238E27FC236}">
                  <a16:creationId xmlns:a16="http://schemas.microsoft.com/office/drawing/2014/main" id="{9AA3E4C5-27DD-4522-AA46-65F66CA49B5C}"/>
                </a:ext>
              </a:extLst>
            </p:cNvPr>
            <p:cNvSpPr/>
            <p:nvPr/>
          </p:nvSpPr>
          <p:spPr>
            <a:xfrm>
              <a:off x="6376450" y="1445113"/>
              <a:ext cx="33150" cy="28650"/>
            </a:xfrm>
            <a:custGeom>
              <a:avLst/>
              <a:gdLst/>
              <a:ahLst/>
              <a:cxnLst/>
              <a:rect l="l" t="t" r="r" b="b"/>
              <a:pathLst>
                <a:path w="1326" h="1146" extrusionOk="0">
                  <a:moveTo>
                    <a:pt x="651" y="1"/>
                  </a:moveTo>
                  <a:cubicBezTo>
                    <a:pt x="444" y="1"/>
                    <a:pt x="237" y="108"/>
                    <a:pt x="135" y="326"/>
                  </a:cubicBezTo>
                  <a:cubicBezTo>
                    <a:pt x="1" y="608"/>
                    <a:pt x="121" y="956"/>
                    <a:pt x="403" y="1090"/>
                  </a:cubicBezTo>
                  <a:cubicBezTo>
                    <a:pt x="486" y="1128"/>
                    <a:pt x="570" y="1146"/>
                    <a:pt x="651" y="1146"/>
                  </a:cubicBezTo>
                  <a:cubicBezTo>
                    <a:pt x="1023" y="1146"/>
                    <a:pt x="1326" y="776"/>
                    <a:pt x="1194" y="380"/>
                  </a:cubicBezTo>
                  <a:cubicBezTo>
                    <a:pt x="1103" y="128"/>
                    <a:pt x="877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87;p56">
              <a:extLst>
                <a:ext uri="{FF2B5EF4-FFF2-40B4-BE49-F238E27FC236}">
                  <a16:creationId xmlns:a16="http://schemas.microsoft.com/office/drawing/2014/main" id="{56CF7AF5-4124-477C-AE03-D052A499B17F}"/>
                </a:ext>
              </a:extLst>
            </p:cNvPr>
            <p:cNvSpPr/>
            <p:nvPr/>
          </p:nvSpPr>
          <p:spPr>
            <a:xfrm>
              <a:off x="6325275" y="1549713"/>
              <a:ext cx="35450" cy="28750"/>
            </a:xfrm>
            <a:custGeom>
              <a:avLst/>
              <a:gdLst/>
              <a:ahLst/>
              <a:cxnLst/>
              <a:rect l="l" t="t" r="r" b="b"/>
              <a:pathLst>
                <a:path w="1418" h="1150" extrusionOk="0">
                  <a:moveTo>
                    <a:pt x="707" y="1"/>
                  </a:moveTo>
                  <a:cubicBezTo>
                    <a:pt x="492" y="1"/>
                    <a:pt x="282" y="123"/>
                    <a:pt x="185" y="337"/>
                  </a:cubicBezTo>
                  <a:cubicBezTo>
                    <a:pt x="1" y="728"/>
                    <a:pt x="302" y="1150"/>
                    <a:pt x="696" y="1150"/>
                  </a:cubicBezTo>
                  <a:cubicBezTo>
                    <a:pt x="761" y="1150"/>
                    <a:pt x="828" y="1138"/>
                    <a:pt x="895" y="1114"/>
                  </a:cubicBezTo>
                  <a:cubicBezTo>
                    <a:pt x="1378" y="953"/>
                    <a:pt x="1418" y="283"/>
                    <a:pt x="949" y="55"/>
                  </a:cubicBezTo>
                  <a:cubicBezTo>
                    <a:pt x="872" y="18"/>
                    <a:pt x="78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88;p56">
              <a:extLst>
                <a:ext uri="{FF2B5EF4-FFF2-40B4-BE49-F238E27FC236}">
                  <a16:creationId xmlns:a16="http://schemas.microsoft.com/office/drawing/2014/main" id="{A3453150-EE91-4DE1-B521-84D4E70673AF}"/>
                </a:ext>
              </a:extLst>
            </p:cNvPr>
            <p:cNvSpPr/>
            <p:nvPr/>
          </p:nvSpPr>
          <p:spPr>
            <a:xfrm>
              <a:off x="6369550" y="1414663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256" y="0"/>
                  </a:moveTo>
                  <a:cubicBezTo>
                    <a:pt x="571" y="0"/>
                    <a:pt x="0" y="690"/>
                    <a:pt x="263" y="1424"/>
                  </a:cubicBezTo>
                  <a:cubicBezTo>
                    <a:pt x="432" y="1895"/>
                    <a:pt x="852" y="2137"/>
                    <a:pt x="1273" y="2137"/>
                  </a:cubicBezTo>
                  <a:cubicBezTo>
                    <a:pt x="1654" y="2137"/>
                    <a:pt x="2036" y="1938"/>
                    <a:pt x="2233" y="1531"/>
                  </a:cubicBezTo>
                  <a:cubicBezTo>
                    <a:pt x="2488" y="995"/>
                    <a:pt x="2260" y="365"/>
                    <a:pt x="1724" y="110"/>
                  </a:cubicBezTo>
                  <a:cubicBezTo>
                    <a:pt x="1568" y="35"/>
                    <a:pt x="1409" y="0"/>
                    <a:pt x="1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89;p56">
              <a:extLst>
                <a:ext uri="{FF2B5EF4-FFF2-40B4-BE49-F238E27FC236}">
                  <a16:creationId xmlns:a16="http://schemas.microsoft.com/office/drawing/2014/main" id="{E4B55B0A-8448-41F3-898F-7292B011721C}"/>
                </a:ext>
              </a:extLst>
            </p:cNvPr>
            <p:cNvSpPr/>
            <p:nvPr/>
          </p:nvSpPr>
          <p:spPr>
            <a:xfrm>
              <a:off x="6351325" y="1963488"/>
              <a:ext cx="30850" cy="111250"/>
            </a:xfrm>
            <a:custGeom>
              <a:avLst/>
              <a:gdLst/>
              <a:ahLst/>
              <a:cxnLst/>
              <a:rect l="l" t="t" r="r" b="b"/>
              <a:pathLst>
                <a:path w="1234" h="4450" fill="none" extrusionOk="0">
                  <a:moveTo>
                    <a:pt x="1" y="4450"/>
                  </a:moveTo>
                  <a:lnTo>
                    <a:pt x="1234" y="1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90;p56">
              <a:extLst>
                <a:ext uri="{FF2B5EF4-FFF2-40B4-BE49-F238E27FC236}">
                  <a16:creationId xmlns:a16="http://schemas.microsoft.com/office/drawing/2014/main" id="{9E1E156F-719C-43FE-97F5-B43576B5926A}"/>
                </a:ext>
              </a:extLst>
            </p:cNvPr>
            <p:cNvSpPr/>
            <p:nvPr/>
          </p:nvSpPr>
          <p:spPr>
            <a:xfrm>
              <a:off x="6333575" y="2059463"/>
              <a:ext cx="33850" cy="28875"/>
            </a:xfrm>
            <a:custGeom>
              <a:avLst/>
              <a:gdLst/>
              <a:ahLst/>
              <a:cxnLst/>
              <a:rect l="l" t="t" r="r" b="b"/>
              <a:pathLst>
                <a:path w="1354" h="1155" extrusionOk="0">
                  <a:moveTo>
                    <a:pt x="717" y="0"/>
                  </a:moveTo>
                  <a:cubicBezTo>
                    <a:pt x="298" y="0"/>
                    <a:pt x="1" y="470"/>
                    <a:pt x="228" y="866"/>
                  </a:cubicBezTo>
                  <a:cubicBezTo>
                    <a:pt x="335" y="1062"/>
                    <a:pt x="526" y="1155"/>
                    <a:pt x="718" y="1155"/>
                  </a:cubicBezTo>
                  <a:cubicBezTo>
                    <a:pt x="958" y="1155"/>
                    <a:pt x="1199" y="1008"/>
                    <a:pt x="1274" y="732"/>
                  </a:cubicBezTo>
                  <a:cubicBezTo>
                    <a:pt x="1354" y="423"/>
                    <a:pt x="1180" y="115"/>
                    <a:pt x="872" y="21"/>
                  </a:cubicBezTo>
                  <a:cubicBezTo>
                    <a:pt x="819" y="7"/>
                    <a:pt x="767" y="0"/>
                    <a:pt x="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1;p56">
              <a:extLst>
                <a:ext uri="{FF2B5EF4-FFF2-40B4-BE49-F238E27FC236}">
                  <a16:creationId xmlns:a16="http://schemas.microsoft.com/office/drawing/2014/main" id="{03AEA3CA-88FF-47DD-8AC9-25D7FCB670B8}"/>
                </a:ext>
              </a:extLst>
            </p:cNvPr>
            <p:cNvSpPr/>
            <p:nvPr/>
          </p:nvSpPr>
          <p:spPr>
            <a:xfrm>
              <a:off x="6363725" y="1949838"/>
              <a:ext cx="34850" cy="28575"/>
            </a:xfrm>
            <a:custGeom>
              <a:avLst/>
              <a:gdLst/>
              <a:ahLst/>
              <a:cxnLst/>
              <a:rect l="l" t="t" r="r" b="b"/>
              <a:pathLst>
                <a:path w="1394" h="1143" extrusionOk="0">
                  <a:moveTo>
                    <a:pt x="731" y="1"/>
                  </a:moveTo>
                  <a:cubicBezTo>
                    <a:pt x="636" y="1"/>
                    <a:pt x="538" y="25"/>
                    <a:pt x="443" y="78"/>
                  </a:cubicBezTo>
                  <a:cubicBezTo>
                    <a:pt x="1" y="332"/>
                    <a:pt x="81" y="989"/>
                    <a:pt x="577" y="1123"/>
                  </a:cubicBezTo>
                  <a:cubicBezTo>
                    <a:pt x="628" y="1136"/>
                    <a:pt x="679" y="1143"/>
                    <a:pt x="729" y="1143"/>
                  </a:cubicBezTo>
                  <a:cubicBezTo>
                    <a:pt x="981" y="1143"/>
                    <a:pt x="1209" y="981"/>
                    <a:pt x="1287" y="734"/>
                  </a:cubicBezTo>
                  <a:cubicBezTo>
                    <a:pt x="1393" y="342"/>
                    <a:pt x="108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92;p56">
              <a:extLst>
                <a:ext uri="{FF2B5EF4-FFF2-40B4-BE49-F238E27FC236}">
                  <a16:creationId xmlns:a16="http://schemas.microsoft.com/office/drawing/2014/main" id="{92E98564-0F4D-441B-AEFA-0356A8756799}"/>
                </a:ext>
              </a:extLst>
            </p:cNvPr>
            <p:cNvSpPr/>
            <p:nvPr/>
          </p:nvSpPr>
          <p:spPr>
            <a:xfrm>
              <a:off x="6316150" y="2068388"/>
              <a:ext cx="63400" cy="53600"/>
            </a:xfrm>
            <a:custGeom>
              <a:avLst/>
              <a:gdLst/>
              <a:ahLst/>
              <a:cxnLst/>
              <a:rect l="l" t="t" r="r" b="b"/>
              <a:pathLst>
                <a:path w="2536" h="2144" extrusionOk="0">
                  <a:moveTo>
                    <a:pt x="1193" y="1"/>
                  </a:moveTo>
                  <a:cubicBezTo>
                    <a:pt x="743" y="1"/>
                    <a:pt x="296" y="275"/>
                    <a:pt x="161" y="790"/>
                  </a:cubicBezTo>
                  <a:cubicBezTo>
                    <a:pt x="1" y="1353"/>
                    <a:pt x="336" y="1942"/>
                    <a:pt x="899" y="2103"/>
                  </a:cubicBezTo>
                  <a:cubicBezTo>
                    <a:pt x="999" y="2131"/>
                    <a:pt x="1098" y="2144"/>
                    <a:pt x="1193" y="2144"/>
                  </a:cubicBezTo>
                  <a:cubicBezTo>
                    <a:pt x="1975" y="2144"/>
                    <a:pt x="2536" y="1276"/>
                    <a:pt x="2118" y="535"/>
                  </a:cubicBezTo>
                  <a:cubicBezTo>
                    <a:pt x="1910" y="174"/>
                    <a:pt x="1550" y="1"/>
                    <a:pt x="1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93;p56">
              <a:extLst>
                <a:ext uri="{FF2B5EF4-FFF2-40B4-BE49-F238E27FC236}">
                  <a16:creationId xmlns:a16="http://schemas.microsoft.com/office/drawing/2014/main" id="{5A4FD98A-AE8D-4C46-9B72-2BC0718BDF7A}"/>
                </a:ext>
              </a:extLst>
            </p:cNvPr>
            <p:cNvSpPr/>
            <p:nvPr/>
          </p:nvSpPr>
          <p:spPr>
            <a:xfrm>
              <a:off x="6426375" y="1952113"/>
              <a:ext cx="81100" cy="82100"/>
            </a:xfrm>
            <a:custGeom>
              <a:avLst/>
              <a:gdLst/>
              <a:ahLst/>
              <a:cxnLst/>
              <a:rect l="l" t="t" r="r" b="b"/>
              <a:pathLst>
                <a:path w="3244" h="3284" fill="none" extrusionOk="0">
                  <a:moveTo>
                    <a:pt x="3244" y="3283"/>
                  </a:moveTo>
                  <a:lnTo>
                    <a:pt x="1" y="0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94;p56">
              <a:extLst>
                <a:ext uri="{FF2B5EF4-FFF2-40B4-BE49-F238E27FC236}">
                  <a16:creationId xmlns:a16="http://schemas.microsoft.com/office/drawing/2014/main" id="{A5A8463F-D5A6-4014-BC29-2734F98231E7}"/>
                </a:ext>
              </a:extLst>
            </p:cNvPr>
            <p:cNvSpPr/>
            <p:nvPr/>
          </p:nvSpPr>
          <p:spPr>
            <a:xfrm>
              <a:off x="6487675" y="2019538"/>
              <a:ext cx="38575" cy="28750"/>
            </a:xfrm>
            <a:custGeom>
              <a:avLst/>
              <a:gdLst/>
              <a:ahLst/>
              <a:cxnLst/>
              <a:rect l="l" t="t" r="r" b="b"/>
              <a:pathLst>
                <a:path w="1543" h="1150" extrusionOk="0">
                  <a:moveTo>
                    <a:pt x="771" y="0"/>
                  </a:moveTo>
                  <a:cubicBezTo>
                    <a:pt x="624" y="0"/>
                    <a:pt x="477" y="57"/>
                    <a:pt x="363" y="171"/>
                  </a:cubicBezTo>
                  <a:cubicBezTo>
                    <a:pt x="1" y="533"/>
                    <a:pt x="256" y="1149"/>
                    <a:pt x="778" y="1149"/>
                  </a:cubicBezTo>
                  <a:cubicBezTo>
                    <a:pt x="1287" y="1149"/>
                    <a:pt x="1542" y="533"/>
                    <a:pt x="1180" y="171"/>
                  </a:cubicBezTo>
                  <a:cubicBezTo>
                    <a:pt x="1066" y="57"/>
                    <a:pt x="919" y="0"/>
                    <a:pt x="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95;p56">
              <a:extLst>
                <a:ext uri="{FF2B5EF4-FFF2-40B4-BE49-F238E27FC236}">
                  <a16:creationId xmlns:a16="http://schemas.microsoft.com/office/drawing/2014/main" id="{A54295C7-7D0F-4D05-B0EA-1A054766B803}"/>
                </a:ext>
              </a:extLst>
            </p:cNvPr>
            <p:cNvSpPr/>
            <p:nvPr/>
          </p:nvSpPr>
          <p:spPr>
            <a:xfrm>
              <a:off x="6412650" y="1938138"/>
              <a:ext cx="30175" cy="28950"/>
            </a:xfrm>
            <a:custGeom>
              <a:avLst/>
              <a:gdLst/>
              <a:ahLst/>
              <a:cxnLst/>
              <a:rect l="l" t="t" r="r" b="b"/>
              <a:pathLst>
                <a:path w="1207" h="1158" extrusionOk="0">
                  <a:moveTo>
                    <a:pt x="586" y="1"/>
                  </a:moveTo>
                  <a:cubicBezTo>
                    <a:pt x="288" y="1"/>
                    <a:pt x="0" y="229"/>
                    <a:pt x="0" y="573"/>
                  </a:cubicBezTo>
                  <a:cubicBezTo>
                    <a:pt x="0" y="926"/>
                    <a:pt x="289" y="1157"/>
                    <a:pt x="588" y="1157"/>
                  </a:cubicBezTo>
                  <a:cubicBezTo>
                    <a:pt x="730" y="1157"/>
                    <a:pt x="875" y="1105"/>
                    <a:pt x="992" y="988"/>
                  </a:cubicBezTo>
                  <a:cubicBezTo>
                    <a:pt x="1206" y="760"/>
                    <a:pt x="1206" y="398"/>
                    <a:pt x="992" y="171"/>
                  </a:cubicBezTo>
                  <a:cubicBezTo>
                    <a:pt x="874" y="53"/>
                    <a:pt x="729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96;p56">
              <a:extLst>
                <a:ext uri="{FF2B5EF4-FFF2-40B4-BE49-F238E27FC236}">
                  <a16:creationId xmlns:a16="http://schemas.microsoft.com/office/drawing/2014/main" id="{C2E52EB0-3CB5-45CF-AEDE-EC05A63FC663}"/>
                </a:ext>
              </a:extLst>
            </p:cNvPr>
            <p:cNvSpPr/>
            <p:nvPr/>
          </p:nvSpPr>
          <p:spPr>
            <a:xfrm>
              <a:off x="6486450" y="2022788"/>
              <a:ext cx="71275" cy="53225"/>
            </a:xfrm>
            <a:custGeom>
              <a:avLst/>
              <a:gdLst/>
              <a:ahLst/>
              <a:cxnLst/>
              <a:rect l="l" t="t" r="r" b="b"/>
              <a:pathLst>
                <a:path w="2851" h="2129" extrusionOk="0">
                  <a:moveTo>
                    <a:pt x="1414" y="1"/>
                  </a:moveTo>
                  <a:cubicBezTo>
                    <a:pt x="473" y="1"/>
                    <a:pt x="0" y="1144"/>
                    <a:pt x="666" y="1810"/>
                  </a:cubicBezTo>
                  <a:cubicBezTo>
                    <a:pt x="877" y="2021"/>
                    <a:pt x="1154" y="2128"/>
                    <a:pt x="1432" y="2128"/>
                  </a:cubicBezTo>
                  <a:cubicBezTo>
                    <a:pt x="1700" y="2128"/>
                    <a:pt x="1970" y="2028"/>
                    <a:pt x="2181" y="1823"/>
                  </a:cubicBezTo>
                  <a:cubicBezTo>
                    <a:pt x="2851" y="1153"/>
                    <a:pt x="2382" y="1"/>
                    <a:pt x="1430" y="1"/>
                  </a:cubicBezTo>
                  <a:cubicBezTo>
                    <a:pt x="1425" y="1"/>
                    <a:pt x="1419" y="1"/>
                    <a:pt x="1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97;p56">
              <a:extLst>
                <a:ext uri="{FF2B5EF4-FFF2-40B4-BE49-F238E27FC236}">
                  <a16:creationId xmlns:a16="http://schemas.microsoft.com/office/drawing/2014/main" id="{39AF8CA9-BAB0-4C27-822E-2C52608CABCA}"/>
                </a:ext>
              </a:extLst>
            </p:cNvPr>
            <p:cNvSpPr/>
            <p:nvPr/>
          </p:nvSpPr>
          <p:spPr>
            <a:xfrm>
              <a:off x="6280650" y="1803688"/>
              <a:ext cx="81750" cy="83125"/>
            </a:xfrm>
            <a:custGeom>
              <a:avLst/>
              <a:gdLst/>
              <a:ahLst/>
              <a:cxnLst/>
              <a:rect l="l" t="t" r="r" b="b"/>
              <a:pathLst>
                <a:path w="3270" h="3325" fill="none" extrusionOk="0">
                  <a:moveTo>
                    <a:pt x="0" y="1"/>
                  </a:moveTo>
                  <a:lnTo>
                    <a:pt x="3270" y="3324"/>
                  </a:lnTo>
                </a:path>
              </a:pathLst>
            </a:custGeom>
            <a:noFill/>
            <a:ln w="9375" cap="flat" cmpd="sng">
              <a:solidFill>
                <a:schemeClr val="dk1"/>
              </a:solidFill>
              <a:prstDash val="solid"/>
              <a:miter lim="134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98;p56">
              <a:extLst>
                <a:ext uri="{FF2B5EF4-FFF2-40B4-BE49-F238E27FC236}">
                  <a16:creationId xmlns:a16="http://schemas.microsoft.com/office/drawing/2014/main" id="{FC5DAF8C-EDE1-405C-B628-A13029A394E2}"/>
                </a:ext>
              </a:extLst>
            </p:cNvPr>
            <p:cNvSpPr/>
            <p:nvPr/>
          </p:nvSpPr>
          <p:spPr>
            <a:xfrm>
              <a:off x="6261875" y="1789963"/>
              <a:ext cx="38225" cy="28500"/>
            </a:xfrm>
            <a:custGeom>
              <a:avLst/>
              <a:gdLst/>
              <a:ahLst/>
              <a:cxnLst/>
              <a:rect l="l" t="t" r="r" b="b"/>
              <a:pathLst>
                <a:path w="1529" h="1140" extrusionOk="0">
                  <a:moveTo>
                    <a:pt x="765" y="0"/>
                  </a:moveTo>
                  <a:cubicBezTo>
                    <a:pt x="255" y="0"/>
                    <a:pt x="1" y="617"/>
                    <a:pt x="363" y="978"/>
                  </a:cubicBezTo>
                  <a:cubicBezTo>
                    <a:pt x="470" y="1086"/>
                    <a:pt x="614" y="1139"/>
                    <a:pt x="760" y="1139"/>
                  </a:cubicBezTo>
                  <a:cubicBezTo>
                    <a:pt x="905" y="1139"/>
                    <a:pt x="1053" y="1086"/>
                    <a:pt x="1167" y="978"/>
                  </a:cubicBezTo>
                  <a:cubicBezTo>
                    <a:pt x="1528" y="617"/>
                    <a:pt x="1274" y="0"/>
                    <a:pt x="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99;p56">
              <a:extLst>
                <a:ext uri="{FF2B5EF4-FFF2-40B4-BE49-F238E27FC236}">
                  <a16:creationId xmlns:a16="http://schemas.microsoft.com/office/drawing/2014/main" id="{51CA1ACC-68B5-49BB-97F3-E97775F2A4AC}"/>
                </a:ext>
              </a:extLst>
            </p:cNvPr>
            <p:cNvSpPr/>
            <p:nvPr/>
          </p:nvSpPr>
          <p:spPr>
            <a:xfrm>
              <a:off x="6345975" y="1871813"/>
              <a:ext cx="30175" cy="28950"/>
            </a:xfrm>
            <a:custGeom>
              <a:avLst/>
              <a:gdLst/>
              <a:ahLst/>
              <a:cxnLst/>
              <a:rect l="l" t="t" r="r" b="b"/>
              <a:pathLst>
                <a:path w="1207" h="1158" extrusionOk="0">
                  <a:moveTo>
                    <a:pt x="629" y="1"/>
                  </a:moveTo>
                  <a:cubicBezTo>
                    <a:pt x="488" y="1"/>
                    <a:pt x="345" y="53"/>
                    <a:pt x="228" y="170"/>
                  </a:cubicBezTo>
                  <a:cubicBezTo>
                    <a:pt x="0" y="398"/>
                    <a:pt x="0" y="760"/>
                    <a:pt x="228" y="988"/>
                  </a:cubicBezTo>
                  <a:cubicBezTo>
                    <a:pt x="346" y="1105"/>
                    <a:pt x="490" y="1158"/>
                    <a:pt x="631" y="1158"/>
                  </a:cubicBezTo>
                  <a:cubicBezTo>
                    <a:pt x="925" y="1158"/>
                    <a:pt x="1206" y="930"/>
                    <a:pt x="1206" y="586"/>
                  </a:cubicBezTo>
                  <a:cubicBezTo>
                    <a:pt x="1206" y="232"/>
                    <a:pt x="924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00;p56">
              <a:extLst>
                <a:ext uri="{FF2B5EF4-FFF2-40B4-BE49-F238E27FC236}">
                  <a16:creationId xmlns:a16="http://schemas.microsoft.com/office/drawing/2014/main" id="{6ADCE299-8569-468D-B53B-B7349D4B3FE4}"/>
                </a:ext>
              </a:extLst>
            </p:cNvPr>
            <p:cNvSpPr/>
            <p:nvPr/>
          </p:nvSpPr>
          <p:spPr>
            <a:xfrm>
              <a:off x="6230725" y="1762888"/>
              <a:ext cx="71275" cy="53225"/>
            </a:xfrm>
            <a:custGeom>
              <a:avLst/>
              <a:gdLst/>
              <a:ahLst/>
              <a:cxnLst/>
              <a:rect l="l" t="t" r="r" b="b"/>
              <a:pathLst>
                <a:path w="2851" h="2129" extrusionOk="0">
                  <a:moveTo>
                    <a:pt x="1426" y="1"/>
                  </a:moveTo>
                  <a:cubicBezTo>
                    <a:pt x="1157" y="1"/>
                    <a:pt x="888" y="102"/>
                    <a:pt x="684" y="306"/>
                  </a:cubicBezTo>
                  <a:cubicBezTo>
                    <a:pt x="0" y="976"/>
                    <a:pt x="469" y="2128"/>
                    <a:pt x="1421" y="2128"/>
                  </a:cubicBezTo>
                  <a:cubicBezTo>
                    <a:pt x="1426" y="2129"/>
                    <a:pt x="1432" y="2129"/>
                    <a:pt x="1437" y="2129"/>
                  </a:cubicBezTo>
                  <a:cubicBezTo>
                    <a:pt x="2378" y="2129"/>
                    <a:pt x="2851" y="986"/>
                    <a:pt x="2185" y="319"/>
                  </a:cubicBezTo>
                  <a:cubicBezTo>
                    <a:pt x="1981" y="108"/>
                    <a:pt x="1704" y="1"/>
                    <a:pt x="1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01;p56">
              <a:extLst>
                <a:ext uri="{FF2B5EF4-FFF2-40B4-BE49-F238E27FC236}">
                  <a16:creationId xmlns:a16="http://schemas.microsoft.com/office/drawing/2014/main" id="{5790F68B-F559-4C74-AC4D-AD54028681ED}"/>
                </a:ext>
              </a:extLst>
            </p:cNvPr>
            <p:cNvSpPr/>
            <p:nvPr/>
          </p:nvSpPr>
          <p:spPr>
            <a:xfrm>
              <a:off x="6000900" y="1951338"/>
              <a:ext cx="126775" cy="107025"/>
            </a:xfrm>
            <a:custGeom>
              <a:avLst/>
              <a:gdLst/>
              <a:ahLst/>
              <a:cxnLst/>
              <a:rect l="l" t="t" r="r" b="b"/>
              <a:pathLst>
                <a:path w="5071" h="4281" extrusionOk="0">
                  <a:moveTo>
                    <a:pt x="2393" y="1"/>
                  </a:moveTo>
                  <a:cubicBezTo>
                    <a:pt x="1497" y="1"/>
                    <a:pt x="606" y="549"/>
                    <a:pt x="322" y="1572"/>
                  </a:cubicBezTo>
                  <a:cubicBezTo>
                    <a:pt x="0" y="2698"/>
                    <a:pt x="670" y="3877"/>
                    <a:pt x="1810" y="4199"/>
                  </a:cubicBezTo>
                  <a:cubicBezTo>
                    <a:pt x="2010" y="4255"/>
                    <a:pt x="2208" y="4281"/>
                    <a:pt x="2398" y="4281"/>
                  </a:cubicBezTo>
                  <a:cubicBezTo>
                    <a:pt x="3950" y="4281"/>
                    <a:pt x="5071" y="2556"/>
                    <a:pt x="4235" y="1077"/>
                  </a:cubicBezTo>
                  <a:cubicBezTo>
                    <a:pt x="3820" y="347"/>
                    <a:pt x="3105" y="1"/>
                    <a:pt x="2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02;p56">
              <a:extLst>
                <a:ext uri="{FF2B5EF4-FFF2-40B4-BE49-F238E27FC236}">
                  <a16:creationId xmlns:a16="http://schemas.microsoft.com/office/drawing/2014/main" id="{E14B2D49-8A5B-4D0E-8DCF-BC387D339BEE}"/>
                </a:ext>
              </a:extLst>
            </p:cNvPr>
            <p:cNvSpPr/>
            <p:nvPr/>
          </p:nvSpPr>
          <p:spPr>
            <a:xfrm>
              <a:off x="6017975" y="1980063"/>
              <a:ext cx="29575" cy="24450"/>
            </a:xfrm>
            <a:custGeom>
              <a:avLst/>
              <a:gdLst/>
              <a:ahLst/>
              <a:cxnLst/>
              <a:rect l="l" t="t" r="r" b="b"/>
              <a:pathLst>
                <a:path w="1183" h="978" extrusionOk="0">
                  <a:moveTo>
                    <a:pt x="619" y="0"/>
                  </a:moveTo>
                  <a:cubicBezTo>
                    <a:pt x="574" y="0"/>
                    <a:pt x="528" y="7"/>
                    <a:pt x="483" y="21"/>
                  </a:cubicBezTo>
                  <a:cubicBezTo>
                    <a:pt x="68" y="142"/>
                    <a:pt x="1" y="705"/>
                    <a:pt x="376" y="919"/>
                  </a:cubicBezTo>
                  <a:cubicBezTo>
                    <a:pt x="454" y="960"/>
                    <a:pt x="534" y="978"/>
                    <a:pt x="611" y="978"/>
                  </a:cubicBezTo>
                  <a:cubicBezTo>
                    <a:pt x="919" y="978"/>
                    <a:pt x="1183" y="688"/>
                    <a:pt x="1086" y="356"/>
                  </a:cubicBezTo>
                  <a:cubicBezTo>
                    <a:pt x="1031" y="147"/>
                    <a:pt x="830" y="0"/>
                    <a:pt x="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03;p56">
              <a:extLst>
                <a:ext uri="{FF2B5EF4-FFF2-40B4-BE49-F238E27FC236}">
                  <a16:creationId xmlns:a16="http://schemas.microsoft.com/office/drawing/2014/main" id="{E76DF676-A5D2-4ED8-B1B9-46833F2754DF}"/>
                </a:ext>
              </a:extLst>
            </p:cNvPr>
            <p:cNvSpPr/>
            <p:nvPr/>
          </p:nvSpPr>
          <p:spPr>
            <a:xfrm>
              <a:off x="6158700" y="1911813"/>
              <a:ext cx="126425" cy="107025"/>
            </a:xfrm>
            <a:custGeom>
              <a:avLst/>
              <a:gdLst/>
              <a:ahLst/>
              <a:cxnLst/>
              <a:rect l="l" t="t" r="r" b="b"/>
              <a:pathLst>
                <a:path w="5057" h="4281" extrusionOk="0">
                  <a:moveTo>
                    <a:pt x="2380" y="0"/>
                  </a:moveTo>
                  <a:cubicBezTo>
                    <a:pt x="1484" y="0"/>
                    <a:pt x="592" y="549"/>
                    <a:pt x="308" y="1572"/>
                  </a:cubicBezTo>
                  <a:cubicBezTo>
                    <a:pt x="0" y="2698"/>
                    <a:pt x="657" y="3877"/>
                    <a:pt x="1796" y="4199"/>
                  </a:cubicBezTo>
                  <a:cubicBezTo>
                    <a:pt x="1997" y="4254"/>
                    <a:pt x="2194" y="4280"/>
                    <a:pt x="2385" y="4280"/>
                  </a:cubicBezTo>
                  <a:cubicBezTo>
                    <a:pt x="3937" y="4280"/>
                    <a:pt x="5057" y="2556"/>
                    <a:pt x="4222" y="1076"/>
                  </a:cubicBezTo>
                  <a:cubicBezTo>
                    <a:pt x="3806" y="346"/>
                    <a:pt x="3092" y="0"/>
                    <a:pt x="2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04;p56">
              <a:extLst>
                <a:ext uri="{FF2B5EF4-FFF2-40B4-BE49-F238E27FC236}">
                  <a16:creationId xmlns:a16="http://schemas.microsoft.com/office/drawing/2014/main" id="{FF51B3EE-F909-40B6-9D4E-54495720A321}"/>
                </a:ext>
              </a:extLst>
            </p:cNvPr>
            <p:cNvSpPr/>
            <p:nvPr/>
          </p:nvSpPr>
          <p:spPr>
            <a:xfrm>
              <a:off x="6180475" y="1932938"/>
              <a:ext cx="29550" cy="24500"/>
            </a:xfrm>
            <a:custGeom>
              <a:avLst/>
              <a:gdLst/>
              <a:ahLst/>
              <a:cxnLst/>
              <a:rect l="l" t="t" r="r" b="b"/>
              <a:pathLst>
                <a:path w="1182" h="980" extrusionOk="0">
                  <a:moveTo>
                    <a:pt x="608" y="1"/>
                  </a:moveTo>
                  <a:cubicBezTo>
                    <a:pt x="566" y="1"/>
                    <a:pt x="524" y="6"/>
                    <a:pt x="483" y="17"/>
                  </a:cubicBezTo>
                  <a:cubicBezTo>
                    <a:pt x="67" y="137"/>
                    <a:pt x="0" y="700"/>
                    <a:pt x="376" y="915"/>
                  </a:cubicBezTo>
                  <a:cubicBezTo>
                    <a:pt x="457" y="960"/>
                    <a:pt x="541" y="980"/>
                    <a:pt x="621" y="980"/>
                  </a:cubicBezTo>
                  <a:cubicBezTo>
                    <a:pt x="925" y="980"/>
                    <a:pt x="1181" y="691"/>
                    <a:pt x="1086" y="352"/>
                  </a:cubicBezTo>
                  <a:cubicBezTo>
                    <a:pt x="1030" y="139"/>
                    <a:pt x="82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05;p56">
              <a:extLst>
                <a:ext uri="{FF2B5EF4-FFF2-40B4-BE49-F238E27FC236}">
                  <a16:creationId xmlns:a16="http://schemas.microsoft.com/office/drawing/2014/main" id="{EA96B21C-641F-469B-A5A9-849B0C0E022E}"/>
                </a:ext>
              </a:extLst>
            </p:cNvPr>
            <p:cNvSpPr/>
            <p:nvPr/>
          </p:nvSpPr>
          <p:spPr>
            <a:xfrm>
              <a:off x="6334925" y="1865838"/>
              <a:ext cx="118625" cy="106900"/>
            </a:xfrm>
            <a:custGeom>
              <a:avLst/>
              <a:gdLst/>
              <a:ahLst/>
              <a:cxnLst/>
              <a:rect l="l" t="t" r="r" b="b"/>
              <a:pathLst>
                <a:path w="4745" h="4276" extrusionOk="0">
                  <a:moveTo>
                    <a:pt x="2367" y="0"/>
                  </a:moveTo>
                  <a:cubicBezTo>
                    <a:pt x="1849" y="0"/>
                    <a:pt x="1331" y="189"/>
                    <a:pt x="925" y="570"/>
                  </a:cubicBezTo>
                  <a:cubicBezTo>
                    <a:pt x="54" y="1374"/>
                    <a:pt x="0" y="2728"/>
                    <a:pt x="804" y="3585"/>
                  </a:cubicBezTo>
                  <a:cubicBezTo>
                    <a:pt x="1227" y="4043"/>
                    <a:pt x="1802" y="4275"/>
                    <a:pt x="2377" y="4275"/>
                  </a:cubicBezTo>
                  <a:cubicBezTo>
                    <a:pt x="2895" y="4275"/>
                    <a:pt x="3413" y="4087"/>
                    <a:pt x="3819" y="3706"/>
                  </a:cubicBezTo>
                  <a:cubicBezTo>
                    <a:pt x="4690" y="2902"/>
                    <a:pt x="4744" y="1548"/>
                    <a:pt x="3940" y="691"/>
                  </a:cubicBezTo>
                  <a:cubicBezTo>
                    <a:pt x="3517" y="232"/>
                    <a:pt x="2942" y="0"/>
                    <a:pt x="2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06;p56">
              <a:extLst>
                <a:ext uri="{FF2B5EF4-FFF2-40B4-BE49-F238E27FC236}">
                  <a16:creationId xmlns:a16="http://schemas.microsoft.com/office/drawing/2014/main" id="{8686FC6A-9370-4BDE-AD40-F9C8E0AB78CF}"/>
                </a:ext>
              </a:extLst>
            </p:cNvPr>
            <p:cNvSpPr/>
            <p:nvPr/>
          </p:nvSpPr>
          <p:spPr>
            <a:xfrm>
              <a:off x="6354000" y="1882538"/>
              <a:ext cx="29550" cy="24325"/>
            </a:xfrm>
            <a:custGeom>
              <a:avLst/>
              <a:gdLst/>
              <a:ahLst/>
              <a:cxnLst/>
              <a:rect l="l" t="t" r="r" b="b"/>
              <a:pathLst>
                <a:path w="1182" h="973" extrusionOk="0">
                  <a:moveTo>
                    <a:pt x="630" y="1"/>
                  </a:moveTo>
                  <a:cubicBezTo>
                    <a:pt x="582" y="1"/>
                    <a:pt x="533" y="8"/>
                    <a:pt x="483" y="23"/>
                  </a:cubicBezTo>
                  <a:cubicBezTo>
                    <a:pt x="68" y="130"/>
                    <a:pt x="1" y="706"/>
                    <a:pt x="390" y="907"/>
                  </a:cubicBezTo>
                  <a:cubicBezTo>
                    <a:pt x="468" y="952"/>
                    <a:pt x="550" y="972"/>
                    <a:pt x="629" y="972"/>
                  </a:cubicBezTo>
                  <a:cubicBezTo>
                    <a:pt x="926" y="972"/>
                    <a:pt x="1182" y="686"/>
                    <a:pt x="1086" y="358"/>
                  </a:cubicBezTo>
                  <a:cubicBezTo>
                    <a:pt x="1032" y="139"/>
                    <a:pt x="843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07;p56">
              <a:extLst>
                <a:ext uri="{FF2B5EF4-FFF2-40B4-BE49-F238E27FC236}">
                  <a16:creationId xmlns:a16="http://schemas.microsoft.com/office/drawing/2014/main" id="{26B99FA7-3BE5-46D2-A66D-81898DAB6596}"/>
                </a:ext>
              </a:extLst>
            </p:cNvPr>
            <p:cNvSpPr/>
            <p:nvPr/>
          </p:nvSpPr>
          <p:spPr>
            <a:xfrm>
              <a:off x="6385500" y="1682838"/>
              <a:ext cx="126775" cy="106850"/>
            </a:xfrm>
            <a:custGeom>
              <a:avLst/>
              <a:gdLst/>
              <a:ahLst/>
              <a:cxnLst/>
              <a:rect l="l" t="t" r="r" b="b"/>
              <a:pathLst>
                <a:path w="5071" h="4274" extrusionOk="0">
                  <a:moveTo>
                    <a:pt x="2384" y="1"/>
                  </a:moveTo>
                  <a:cubicBezTo>
                    <a:pt x="1492" y="1"/>
                    <a:pt x="605" y="545"/>
                    <a:pt x="322" y="1565"/>
                  </a:cubicBezTo>
                  <a:cubicBezTo>
                    <a:pt x="1" y="2704"/>
                    <a:pt x="671" y="3883"/>
                    <a:pt x="1810" y="4191"/>
                  </a:cubicBezTo>
                  <a:cubicBezTo>
                    <a:pt x="2012" y="4247"/>
                    <a:pt x="2210" y="4274"/>
                    <a:pt x="2402" y="4274"/>
                  </a:cubicBezTo>
                  <a:cubicBezTo>
                    <a:pt x="3952" y="4274"/>
                    <a:pt x="5070" y="2561"/>
                    <a:pt x="4235" y="1082"/>
                  </a:cubicBezTo>
                  <a:cubicBezTo>
                    <a:pt x="3818" y="350"/>
                    <a:pt x="3099" y="1"/>
                    <a:pt x="2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08;p56">
              <a:extLst>
                <a:ext uri="{FF2B5EF4-FFF2-40B4-BE49-F238E27FC236}">
                  <a16:creationId xmlns:a16="http://schemas.microsoft.com/office/drawing/2014/main" id="{E09EF416-0FFD-47F5-AA4B-07AC5C6D45A6}"/>
                </a:ext>
              </a:extLst>
            </p:cNvPr>
            <p:cNvSpPr/>
            <p:nvPr/>
          </p:nvSpPr>
          <p:spPr>
            <a:xfrm>
              <a:off x="6404600" y="1735938"/>
              <a:ext cx="29550" cy="24500"/>
            </a:xfrm>
            <a:custGeom>
              <a:avLst/>
              <a:gdLst/>
              <a:ahLst/>
              <a:cxnLst/>
              <a:rect l="l" t="t" r="r" b="b"/>
              <a:pathLst>
                <a:path w="1182" h="980" extrusionOk="0">
                  <a:moveTo>
                    <a:pt x="608" y="1"/>
                  </a:moveTo>
                  <a:cubicBezTo>
                    <a:pt x="566" y="1"/>
                    <a:pt x="524" y="6"/>
                    <a:pt x="483" y="17"/>
                  </a:cubicBezTo>
                  <a:cubicBezTo>
                    <a:pt x="68" y="138"/>
                    <a:pt x="1" y="701"/>
                    <a:pt x="376" y="915"/>
                  </a:cubicBezTo>
                  <a:cubicBezTo>
                    <a:pt x="454" y="960"/>
                    <a:pt x="536" y="980"/>
                    <a:pt x="616" y="980"/>
                  </a:cubicBezTo>
                  <a:cubicBezTo>
                    <a:pt x="916" y="980"/>
                    <a:pt x="1181" y="691"/>
                    <a:pt x="1086" y="352"/>
                  </a:cubicBezTo>
                  <a:cubicBezTo>
                    <a:pt x="1019" y="139"/>
                    <a:pt x="820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09;p56">
              <a:extLst>
                <a:ext uri="{FF2B5EF4-FFF2-40B4-BE49-F238E27FC236}">
                  <a16:creationId xmlns:a16="http://schemas.microsoft.com/office/drawing/2014/main" id="{92055DC0-F170-4B13-8564-685C2EA91610}"/>
                </a:ext>
              </a:extLst>
            </p:cNvPr>
            <p:cNvSpPr/>
            <p:nvPr/>
          </p:nvSpPr>
          <p:spPr>
            <a:xfrm>
              <a:off x="6255525" y="1552513"/>
              <a:ext cx="129050" cy="107025"/>
            </a:xfrm>
            <a:custGeom>
              <a:avLst/>
              <a:gdLst/>
              <a:ahLst/>
              <a:cxnLst/>
              <a:rect l="l" t="t" r="r" b="b"/>
              <a:pathLst>
                <a:path w="5162" h="4281" extrusionOk="0">
                  <a:moveTo>
                    <a:pt x="2695" y="0"/>
                  </a:moveTo>
                  <a:cubicBezTo>
                    <a:pt x="2350" y="0"/>
                    <a:pt x="1993" y="87"/>
                    <a:pt x="1648" y="278"/>
                  </a:cubicBezTo>
                  <a:cubicBezTo>
                    <a:pt x="0" y="1216"/>
                    <a:pt x="295" y="3696"/>
                    <a:pt x="2131" y="4205"/>
                  </a:cubicBezTo>
                  <a:cubicBezTo>
                    <a:pt x="2321" y="4256"/>
                    <a:pt x="2511" y="4281"/>
                    <a:pt x="2699" y="4281"/>
                  </a:cubicBezTo>
                  <a:cubicBezTo>
                    <a:pt x="3635" y="4281"/>
                    <a:pt x="4489" y="3667"/>
                    <a:pt x="4757" y="2717"/>
                  </a:cubicBezTo>
                  <a:cubicBezTo>
                    <a:pt x="5161" y="1262"/>
                    <a:pt x="4015" y="0"/>
                    <a:pt x="2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0;p56">
              <a:extLst>
                <a:ext uri="{FF2B5EF4-FFF2-40B4-BE49-F238E27FC236}">
                  <a16:creationId xmlns:a16="http://schemas.microsoft.com/office/drawing/2014/main" id="{08C380FD-82DA-4102-B8AB-A09F4150E27E}"/>
                </a:ext>
              </a:extLst>
            </p:cNvPr>
            <p:cNvSpPr/>
            <p:nvPr/>
          </p:nvSpPr>
          <p:spPr>
            <a:xfrm>
              <a:off x="6277625" y="1603838"/>
              <a:ext cx="29575" cy="24450"/>
            </a:xfrm>
            <a:custGeom>
              <a:avLst/>
              <a:gdLst/>
              <a:ahLst/>
              <a:cxnLst/>
              <a:rect l="l" t="t" r="r" b="b"/>
              <a:pathLst>
                <a:path w="1183" h="978" extrusionOk="0">
                  <a:moveTo>
                    <a:pt x="619" y="0"/>
                  </a:moveTo>
                  <a:cubicBezTo>
                    <a:pt x="574" y="0"/>
                    <a:pt x="528" y="7"/>
                    <a:pt x="483" y="21"/>
                  </a:cubicBezTo>
                  <a:cubicBezTo>
                    <a:pt x="68" y="142"/>
                    <a:pt x="1" y="705"/>
                    <a:pt x="376" y="919"/>
                  </a:cubicBezTo>
                  <a:cubicBezTo>
                    <a:pt x="454" y="959"/>
                    <a:pt x="534" y="977"/>
                    <a:pt x="611" y="977"/>
                  </a:cubicBezTo>
                  <a:cubicBezTo>
                    <a:pt x="919" y="977"/>
                    <a:pt x="1182" y="688"/>
                    <a:pt x="1086" y="356"/>
                  </a:cubicBezTo>
                  <a:cubicBezTo>
                    <a:pt x="1031" y="146"/>
                    <a:pt x="830" y="0"/>
                    <a:pt x="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Jövőbeli tervek</a:t>
            </a:r>
            <a:endParaRPr dirty="0"/>
          </a:p>
        </p:txBody>
      </p:sp>
      <p:sp>
        <p:nvSpPr>
          <p:cNvPr id="222" name="Google Shape;222;p34"/>
          <p:cNvSpPr/>
          <p:nvPr/>
        </p:nvSpPr>
        <p:spPr>
          <a:xfrm rot="5990292">
            <a:off x="3943461" y="2788707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/>
          <p:nvPr/>
        </p:nvSpPr>
        <p:spPr>
          <a:xfrm rot="-1853308">
            <a:off x="2771541" y="1893680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/>
          <p:nvPr/>
        </p:nvSpPr>
        <p:spPr>
          <a:xfrm rot="-207137">
            <a:off x="4474010" y="3349116"/>
            <a:ext cx="717402" cy="717402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074628" y="2507203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4788153" y="1489028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ctrTitle"/>
          </p:nvPr>
        </p:nvSpPr>
        <p:spPr>
          <a:xfrm flipH="1">
            <a:off x="802457" y="253092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/>
              <a:t>MoLeR</a:t>
            </a:r>
            <a:endParaRPr sz="3200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ctrTitle" idx="2"/>
          </p:nvPr>
        </p:nvSpPr>
        <p:spPr>
          <a:xfrm flipH="1">
            <a:off x="5420429" y="356043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/>
              <a:t>MolGAN</a:t>
            </a:r>
            <a:r>
              <a:rPr lang="hu-HU" sz="3200" dirty="0"/>
              <a:t>?</a:t>
            </a:r>
            <a:endParaRPr sz="3200" dirty="0"/>
          </a:p>
        </p:txBody>
      </p:sp>
      <p:sp>
        <p:nvSpPr>
          <p:cNvPr id="231" name="Google Shape;231;p34"/>
          <p:cNvSpPr txBox="1">
            <a:spLocks noGrp="1"/>
          </p:cNvSpPr>
          <p:nvPr>
            <p:ph type="ctrTitle"/>
          </p:nvPr>
        </p:nvSpPr>
        <p:spPr>
          <a:xfrm flipH="1">
            <a:off x="3053628" y="2666678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ctrTitle"/>
          </p:nvPr>
        </p:nvSpPr>
        <p:spPr>
          <a:xfrm flipH="1">
            <a:off x="4756878" y="1605769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ctrTitle"/>
          </p:nvPr>
        </p:nvSpPr>
        <p:spPr>
          <a:xfrm flipH="1">
            <a:off x="4544103" y="3465178"/>
            <a:ext cx="576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ctrTitle" idx="4"/>
          </p:nvPr>
        </p:nvSpPr>
        <p:spPr>
          <a:xfrm flipH="1">
            <a:off x="5622300" y="1536316"/>
            <a:ext cx="24113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Diffúziós modellek</a:t>
            </a:r>
            <a:endParaRPr sz="3200" dirty="0"/>
          </a:p>
        </p:txBody>
      </p:sp>
      <p:sp>
        <p:nvSpPr>
          <p:cNvPr id="19" name="Google Shape;228;p34">
            <a:extLst>
              <a:ext uri="{FF2B5EF4-FFF2-40B4-BE49-F238E27FC236}">
                <a16:creationId xmlns:a16="http://schemas.microsoft.com/office/drawing/2014/main" id="{2C232A80-6DEE-4460-8EB6-EB85175489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28765" y="286585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Különböző neurális hálók a generálás különböző lépéseire</a:t>
            </a:r>
            <a:endParaRPr dirty="0"/>
          </a:p>
        </p:txBody>
      </p:sp>
      <p:sp>
        <p:nvSpPr>
          <p:cNvPr id="20" name="Google Shape;228;p34">
            <a:extLst>
              <a:ext uri="{FF2B5EF4-FFF2-40B4-BE49-F238E27FC236}">
                <a16:creationId xmlns:a16="http://schemas.microsoft.com/office/drawing/2014/main" id="{206A0627-E146-4B24-AA15-B542EBBC2398}"/>
              </a:ext>
            </a:extLst>
          </p:cNvPr>
          <p:cNvSpPr txBox="1">
            <a:spLocks/>
          </p:cNvSpPr>
          <p:nvPr/>
        </p:nvSpPr>
        <p:spPr>
          <a:xfrm flipH="1">
            <a:off x="5720231" y="192222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 algn="l"/>
            <a:r>
              <a:rPr lang="hu-HU" dirty="0"/>
              <a:t>Stabilabb generatív modell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Források</a:t>
            </a:r>
            <a:endParaRPr sz="36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D8CAA04-0011-4CD0-A48F-C54075D90191}"/>
              </a:ext>
            </a:extLst>
          </p:cNvPr>
          <p:cNvSpPr txBox="1"/>
          <p:nvPr/>
        </p:nvSpPr>
        <p:spPr>
          <a:xfrm>
            <a:off x="1378857" y="1352551"/>
            <a:ext cx="656045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https://tkipf.github.io/graph-convolutional-networks/</a:t>
            </a:r>
            <a:endParaRPr lang="hu-HU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 — What is Generative Adversarial Networks GAN?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 | </a:t>
            </a:r>
            <a:r>
              <a:rPr lang="hu-HU" dirty="0" err="1">
                <a:solidFill>
                  <a:schemeClr val="tx1"/>
                </a:solidFill>
                <a:latin typeface="Trebuchet MS" panose="020B0603020202020204" pitchFamily="34" charset="0"/>
              </a:rPr>
              <a:t>by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 Jonathan </a:t>
            </a:r>
            <a:r>
              <a:rPr lang="hu-HU" dirty="0" err="1">
                <a:solidFill>
                  <a:schemeClr val="tx1"/>
                </a:solidFill>
                <a:latin typeface="Trebuchet MS" panose="020B0603020202020204" pitchFamily="34" charset="0"/>
              </a:rPr>
              <a:t>Hui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 | </a:t>
            </a:r>
            <a:r>
              <a:rPr lang="hu-HU" dirty="0" err="1">
                <a:solidFill>
                  <a:schemeClr val="tx1"/>
                </a:solidFill>
                <a:latin typeface="Trebuchet MS" panose="020B0603020202020204" pitchFamily="34" charset="0"/>
              </a:rPr>
              <a:t>Medium</a:t>
            </a:r>
            <a:endParaRPr lang="hu-HU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R.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Ramakrishnan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 P. O. 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Dral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 M.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Rupp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 O. A. von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Lilienfeld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chemistry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structures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134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kilo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molecules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hu-HU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Scientific</a:t>
            </a:r>
            <a:r>
              <a:rPr lang="hu-HU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Data 1, 140022, 2014</a:t>
            </a: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De Cao, N., and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Kipf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 T. (2018</a:t>
            </a:r>
            <a:r>
              <a:rPr lang="en-US" dirty="0">
                <a:solidFill>
                  <a:srgbClr val="383536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).</a:t>
            </a:r>
            <a:r>
              <a:rPr lang="en-US" dirty="0" err="1">
                <a:solidFill>
                  <a:srgbClr val="383536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MolGAN</a:t>
            </a:r>
            <a:r>
              <a:rPr lang="en-US" dirty="0">
                <a:solidFill>
                  <a:srgbClr val="383536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An implicit generative model for small molecular graphs. ICML 2018 workshop on Theoretical</a:t>
            </a:r>
            <a:r>
              <a:rPr lang="hu-HU" dirty="0">
                <a:solidFill>
                  <a:srgbClr val="383536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rgbClr val="383536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Foundations and Applications of Deep</a:t>
            </a:r>
            <a:r>
              <a:rPr lang="hu-HU" dirty="0">
                <a:solidFill>
                  <a:srgbClr val="383536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Generative Models.</a:t>
            </a:r>
            <a:endParaRPr lang="hu-HU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60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hlinkClick r:id="rId7"/>
              </a:rPr>
              <a:t>https://github.com/ZhenyueQin/Implementation-MolGAN-PyTorch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625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1615288" y="1914900"/>
            <a:ext cx="5913424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hu-HU" dirty="0"/>
              <a:t>ARTALOM</a:t>
            </a:r>
            <a:endParaRPr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Motiváció</a:t>
            </a:r>
            <a:endParaRPr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téma leírása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Miért ez a téma?</a:t>
            </a: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Konkrétumok</a:t>
            </a:r>
            <a:endParaRPr dirty="0"/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specifikálása</a:t>
            </a:r>
            <a:endParaRPr dirty="0"/>
          </a:p>
        </p:txBody>
      </p:sp>
      <p:sp>
        <p:nvSpPr>
          <p:cNvPr id="150" name="Google Shape;150;p31"/>
          <p:cNvSpPr txBox="1">
            <a:spLocks noGrp="1"/>
          </p:cNvSpPr>
          <p:nvPr>
            <p:ph type="ctrTitle" idx="6"/>
          </p:nvPr>
        </p:nvSpPr>
        <p:spPr>
          <a:xfrm flipH="1">
            <a:off x="2042356" y="3327088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DataSet</a:t>
            </a:r>
            <a:endParaRPr dirty="0"/>
          </a:p>
        </p:txBody>
      </p:sp>
      <p:sp>
        <p:nvSpPr>
          <p:cNvPr id="151" name="Google Shape;151;p31"/>
          <p:cNvSpPr txBox="1">
            <a:spLocks noGrp="1"/>
          </p:cNvSpPr>
          <p:nvPr>
            <p:ph type="subTitle" idx="7"/>
          </p:nvPr>
        </p:nvSpPr>
        <p:spPr>
          <a:xfrm flipH="1">
            <a:off x="2036818" y="3791584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/>
              <a:t>QM9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152" name="Google Shape;152;p31"/>
          <p:cNvSpPr txBox="1">
            <a:spLocks noGrp="1"/>
          </p:cNvSpPr>
          <p:nvPr>
            <p:ph type="ctrTitle" idx="9"/>
          </p:nvPr>
        </p:nvSpPr>
        <p:spPr>
          <a:xfrm flipH="1">
            <a:off x="4640100" y="3319735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MolGan</a:t>
            </a:r>
            <a:endParaRPr dirty="0"/>
          </a:p>
        </p:txBody>
      </p:sp>
      <p:sp>
        <p:nvSpPr>
          <p:cNvPr id="153" name="Google Shape;153;p31"/>
          <p:cNvSpPr txBox="1">
            <a:spLocks noGrp="1"/>
          </p:cNvSpPr>
          <p:nvPr>
            <p:ph type="subTitle" idx="13"/>
          </p:nvPr>
        </p:nvSpPr>
        <p:spPr>
          <a:xfrm flipH="1">
            <a:off x="4634562" y="379158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Implicit, </a:t>
            </a:r>
            <a:r>
              <a:rPr lang="hu-HU" dirty="0" err="1"/>
              <a:t>likelihood</a:t>
            </a:r>
            <a:r>
              <a:rPr lang="hu-HU" dirty="0"/>
              <a:t>-free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molecular</a:t>
            </a:r>
            <a:r>
              <a:rPr lang="hu-HU" dirty="0"/>
              <a:t> </a:t>
            </a:r>
            <a:r>
              <a:rPr lang="hu-HU" dirty="0" err="1"/>
              <a:t>graphs</a:t>
            </a:r>
            <a:endParaRPr dirty="0"/>
          </a:p>
        </p:txBody>
      </p:sp>
      <p:sp>
        <p:nvSpPr>
          <p:cNvPr id="154" name="Google Shape;154;p31"/>
          <p:cNvSpPr txBox="1">
            <a:spLocks noGrp="1"/>
          </p:cNvSpPr>
          <p:nvPr>
            <p:ph type="ctrTitle" idx="15"/>
          </p:nvPr>
        </p:nvSpPr>
        <p:spPr>
          <a:xfrm flipH="1">
            <a:off x="5813810" y="1741281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GAN</a:t>
            </a:r>
            <a:endParaRPr dirty="0"/>
          </a:p>
        </p:txBody>
      </p:sp>
      <p:sp>
        <p:nvSpPr>
          <p:cNvPr id="155" name="Google Shape;155;p31"/>
          <p:cNvSpPr txBox="1">
            <a:spLocks noGrp="1"/>
          </p:cNvSpPr>
          <p:nvPr>
            <p:ph type="subTitle" idx="16"/>
          </p:nvPr>
        </p:nvSpPr>
        <p:spPr>
          <a:xfrm flipH="1">
            <a:off x="5882210" y="2187105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Adversarial</a:t>
            </a:r>
            <a:r>
              <a:rPr lang="hu-HU" dirty="0"/>
              <a:t> Network</a:t>
            </a:r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 idx="2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5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 idx="14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9" name="Google Shape;159;p31"/>
          <p:cNvSpPr txBox="1">
            <a:spLocks noGrp="1"/>
          </p:cNvSpPr>
          <p:nvPr>
            <p:ph type="title" idx="17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 idx="8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</a:t>
            </a:r>
            <a:r>
              <a:rPr lang="hu-HU" dirty="0"/>
              <a:t>RTALOM</a:t>
            </a:r>
            <a:endParaRPr dirty="0"/>
          </a:p>
        </p:txBody>
      </p:sp>
      <p:sp>
        <p:nvSpPr>
          <p:cNvPr id="146" name="Google Shape;146;p31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Saját munka</a:t>
            </a:r>
            <a:endParaRPr dirty="0"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MolGan</a:t>
            </a:r>
            <a:r>
              <a:rPr lang="hu-HU" dirty="0"/>
              <a:t> implementáció a gyakorlatban</a:t>
            </a:r>
            <a:endParaRPr dirty="0"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Eredmények</a:t>
            </a:r>
            <a:endParaRPr dirty="0"/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Konklúzió, sikerek és sikertelenségek</a:t>
            </a:r>
            <a:endParaRPr dirty="0"/>
          </a:p>
        </p:txBody>
      </p:sp>
      <p:sp>
        <p:nvSpPr>
          <p:cNvPr id="150" name="Google Shape;150;p31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Jövőbeli tervek</a:t>
            </a:r>
            <a:endParaRPr dirty="0"/>
          </a:p>
        </p:txBody>
      </p:sp>
      <p:sp>
        <p:nvSpPr>
          <p:cNvPr id="151" name="Google Shape;151;p31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MoLeR</a:t>
            </a:r>
            <a:endParaRPr lang="hu-H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Saját molekula generáló </a:t>
            </a:r>
            <a:r>
              <a:rPr lang="hu-HU" dirty="0" err="1"/>
              <a:t>model</a:t>
            </a:r>
            <a:r>
              <a:rPr lang="hu-HU" dirty="0"/>
              <a:t> implementálása</a:t>
            </a:r>
            <a:endParaRPr dirty="0"/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 idx="2"/>
          </p:nvPr>
        </p:nvSpPr>
        <p:spPr>
          <a:xfrm>
            <a:off x="1760724" y="1238601"/>
            <a:ext cx="59059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6</a:t>
            </a:r>
            <a:endParaRPr dirty="0"/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5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7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 idx="8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24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Projekt</a:t>
            </a:r>
            <a:endParaRPr sz="36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D8CAA04-0011-4CD0-A48F-C54075D90191}"/>
              </a:ext>
            </a:extLst>
          </p:cNvPr>
          <p:cNvSpPr txBox="1"/>
          <p:nvPr/>
        </p:nvSpPr>
        <p:spPr>
          <a:xfrm>
            <a:off x="2235201" y="1976666"/>
            <a:ext cx="551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TTK – Szerves Kémia kutatócsoport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Akkumulátorhoz megfelelő molekulák keresése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E008830A-CBC1-4480-B63E-D86368BCCEB0}"/>
              </a:ext>
            </a:extLst>
          </p:cNvPr>
          <p:cNvSpPr txBox="1"/>
          <p:nvPr/>
        </p:nvSpPr>
        <p:spPr>
          <a:xfrm>
            <a:off x="2783857" y="2643611"/>
            <a:ext cx="40959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hu-HU" sz="1600" dirty="0"/>
              <a:t>Olcsó – </a:t>
            </a:r>
            <a:r>
              <a:rPr lang="hu-HU" sz="1600" dirty="0" err="1"/>
              <a:t>Vízoldékony</a:t>
            </a:r>
            <a:endParaRPr lang="hu-HU" sz="1600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hu-HU" sz="1600" dirty="0"/>
              <a:t>Adott </a:t>
            </a:r>
            <a:r>
              <a:rPr lang="hu-HU" sz="1600" dirty="0" err="1"/>
              <a:t>redoxipotenciál</a:t>
            </a:r>
            <a:endParaRPr lang="en-GB" sz="16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Motiváció, Tématerület</a:t>
            </a:r>
            <a:endParaRPr dirty="0"/>
          </a:p>
        </p:txBody>
      </p:sp>
      <p:sp>
        <p:nvSpPr>
          <p:cNvPr id="173" name="Google Shape;173;p33"/>
          <p:cNvSpPr/>
          <p:nvPr/>
        </p:nvSpPr>
        <p:spPr>
          <a:xfrm>
            <a:off x="-691411" y="1228650"/>
            <a:ext cx="5724600" cy="572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859344" y="14501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b="1" dirty="0"/>
              <a:t>Miért ez a téma?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Mély, </a:t>
            </a:r>
            <a:r>
              <a:rPr lang="hu-HU" dirty="0" err="1"/>
              <a:t>generative</a:t>
            </a:r>
            <a:r>
              <a:rPr lang="hu-HU" dirty="0"/>
              <a:t> modellek új megközelítést biztosítanak a gráf struktúrájú adatok felhasználására molekulagráfok generálásához.</a:t>
            </a:r>
          </a:p>
        </p:txBody>
      </p:sp>
      <p:grpSp>
        <p:nvGrpSpPr>
          <p:cNvPr id="175" name="Google Shape;175;p33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6" name="Google Shape;176;p33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3164700" y="1304600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KONKRÉTUMOK</a:t>
            </a:r>
            <a:endParaRPr sz="3600" dirty="0"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1"/>
          </p:nvPr>
        </p:nvSpPr>
        <p:spPr>
          <a:xfrm flipH="1">
            <a:off x="4562400" y="1924050"/>
            <a:ext cx="38958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Fő cél: molekulagráfok generálása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Adathalmaz: </a:t>
            </a:r>
            <a:r>
              <a:rPr lang="hu-HU" sz="1800" dirty="0" err="1"/>
              <a:t>Deepchem</a:t>
            </a:r>
            <a:r>
              <a:rPr lang="hu-HU" sz="1800" dirty="0"/>
              <a:t> QM9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Neurális háló koncepciók:</a:t>
            </a:r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CNN</a:t>
            </a:r>
            <a:endParaRPr sz="1800" dirty="0"/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GCN: </a:t>
            </a:r>
            <a:r>
              <a:rPr lang="hu-HU" sz="1800" dirty="0" err="1"/>
              <a:t>Zachary</a:t>
            </a:r>
            <a:r>
              <a:rPr lang="hu-HU" sz="1800" dirty="0"/>
              <a:t> Karate Club</a:t>
            </a:r>
            <a:endParaRPr sz="1800" dirty="0"/>
          </a:p>
          <a:p>
            <a:pPr lvl="1" indent="-342900" algn="l">
              <a:buClr>
                <a:schemeClr val="accent1"/>
              </a:buClr>
              <a:buSzPts val="1800"/>
              <a:buChar char="●"/>
            </a:pPr>
            <a:r>
              <a:rPr lang="hu-HU" sz="1800" dirty="0"/>
              <a:t>GAN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hu-HU" sz="1800" dirty="0" err="1"/>
              <a:t>MolGan</a:t>
            </a:r>
            <a:endParaRPr sz="1800" dirty="0"/>
          </a:p>
        </p:txBody>
      </p:sp>
      <p:grpSp>
        <p:nvGrpSpPr>
          <p:cNvPr id="330" name="Google Shape;330;p42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31" name="Google Shape;331;p42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subTitle" idx="1"/>
          </p:nvPr>
        </p:nvSpPr>
        <p:spPr>
          <a:xfrm flipH="1">
            <a:off x="41200" y="662267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Gráf formátumú adatok feldolgozására alkalmas neurális háló</a:t>
            </a:r>
            <a:endParaRPr dirty="0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09850EAA-EED8-7FDC-15F4-C7D81715F44C}"/>
              </a:ext>
            </a:extLst>
          </p:cNvPr>
          <p:cNvSpPr/>
          <p:nvPr/>
        </p:nvSpPr>
        <p:spPr>
          <a:xfrm>
            <a:off x="3306752" y="-489005"/>
            <a:ext cx="5120640" cy="56931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A870424-7BC8-92BE-6CE1-AA238E57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48" y="524789"/>
            <a:ext cx="4046952" cy="3721208"/>
          </a:xfrm>
          <a:prstGeom prst="rect">
            <a:avLst/>
          </a:prstGeom>
        </p:spPr>
      </p:pic>
      <p:sp>
        <p:nvSpPr>
          <p:cNvPr id="240" name="Google Shape;240;p35"/>
          <p:cNvSpPr/>
          <p:nvPr/>
        </p:nvSpPr>
        <p:spPr>
          <a:xfrm rot="-7658695">
            <a:off x="230686" y="3861395"/>
            <a:ext cx="18673624" cy="6381195"/>
          </a:xfrm>
          <a:custGeom>
            <a:avLst/>
            <a:gdLst/>
            <a:ahLst/>
            <a:cxnLst/>
            <a:rect l="l" t="t" r="r" b="b"/>
            <a:pathLst>
              <a:path w="83363" h="28487" extrusionOk="0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ctrTitle"/>
          </p:nvPr>
        </p:nvSpPr>
        <p:spPr>
          <a:xfrm flipH="1">
            <a:off x="5454" y="-1129"/>
            <a:ext cx="3301800" cy="830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>
                <a:solidFill>
                  <a:schemeClr val="dk1"/>
                </a:solidFill>
              </a:rPr>
              <a:t>Graph</a:t>
            </a:r>
            <a:r>
              <a:rPr lang="hu-HU" sz="3600" dirty="0">
                <a:solidFill>
                  <a:schemeClr val="dk1"/>
                </a:solidFill>
              </a:rPr>
              <a:t> </a:t>
            </a:r>
            <a:r>
              <a:rPr lang="hu-HU" sz="3600" dirty="0" err="1">
                <a:solidFill>
                  <a:schemeClr val="dk1"/>
                </a:solidFill>
              </a:rPr>
              <a:t>Neural</a:t>
            </a:r>
            <a:r>
              <a:rPr lang="hu-HU" sz="3600" dirty="0">
                <a:solidFill>
                  <a:schemeClr val="dk1"/>
                </a:solidFill>
              </a:rPr>
              <a:t> Network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579793-6E34-479C-9A20-76072C37B21A}"/>
              </a:ext>
            </a:extLst>
          </p:cNvPr>
          <p:cNvSpPr txBox="1"/>
          <p:nvPr/>
        </p:nvSpPr>
        <p:spPr>
          <a:xfrm>
            <a:off x="96523" y="3903130"/>
            <a:ext cx="342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/>
                </a:solidFill>
                <a:latin typeface="Hind Vadodara Light" panose="02000000000000000000" pitchFamily="2" charset="-18"/>
                <a:ea typeface="Roboto Condensed Light"/>
                <a:cs typeface="Hind Vadodara Light" panose="02000000000000000000" pitchFamily="2" charset="-18"/>
                <a:sym typeface="Roboto Condensed Light"/>
              </a:rPr>
              <a:t>Gráfok reprezentációja mátrixként: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Roboto Condensed Light"/>
              </a:rPr>
              <a:t>Tulajdonság mátrix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Roboto Condensed Light"/>
              </a:rPr>
              <a:t>Szomszédossági mátrix</a:t>
            </a:r>
            <a:endParaRPr lang="en-GB" dirty="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>
            <a:spLocks noGrp="1"/>
          </p:cNvSpPr>
          <p:nvPr>
            <p:ph type="title" idx="8"/>
          </p:nvPr>
        </p:nvSpPr>
        <p:spPr>
          <a:xfrm>
            <a:off x="2011852" y="214249"/>
            <a:ext cx="5120295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Adversarial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dirty="0"/>
          </a:p>
        </p:txBody>
      </p:sp>
      <p:sp>
        <p:nvSpPr>
          <p:cNvPr id="363" name="Google Shape;363;p43"/>
          <p:cNvSpPr/>
          <p:nvPr/>
        </p:nvSpPr>
        <p:spPr>
          <a:xfrm>
            <a:off x="835758" y="2820730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835758" y="1390518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/>
          <p:nvPr/>
        </p:nvSpPr>
        <p:spPr>
          <a:xfrm>
            <a:off x="283894" y="1587378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5"/>
          </p:nvPr>
        </p:nvSpPr>
        <p:spPr>
          <a:xfrm flipH="1">
            <a:off x="1521996" y="1473059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latin typeface="Teko Light"/>
                <a:cs typeface="Teko Light"/>
                <a:sym typeface="Teko Light"/>
              </a:rPr>
              <a:t>GENERATOR</a:t>
            </a:r>
            <a:endParaRPr sz="2400" dirty="0">
              <a:latin typeface="Teko Light"/>
              <a:cs typeface="Teko Light"/>
              <a:sym typeface="Teko Light"/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ctrTitle" idx="6"/>
          </p:nvPr>
        </p:nvSpPr>
        <p:spPr>
          <a:xfrm flipH="1">
            <a:off x="1552281" y="3239321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dirty="0">
                <a:latin typeface="Hind Vadodara Light"/>
                <a:cs typeface="Hind Vadodara Light"/>
                <a:sym typeface="Hind Vadodara Light"/>
              </a:rPr>
              <a:t>Neurális háló</a:t>
            </a:r>
            <a:br>
              <a:rPr lang="hu-HU" sz="1400" dirty="0">
                <a:latin typeface="Hind Vadodara Light"/>
                <a:cs typeface="Hind Vadodara Light"/>
                <a:sym typeface="Hind Vadodara Light"/>
              </a:rPr>
            </a:br>
            <a:r>
              <a:rPr lang="hu-HU" sz="1400" dirty="0">
                <a:latin typeface="Hind Vadodara Light"/>
                <a:cs typeface="Hind Vadodara Light"/>
                <a:sym typeface="Hind Vadodara Light"/>
              </a:rPr>
              <a:t>Adathalmaz eleme vagy generált gráf?</a:t>
            </a: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7"/>
          </p:nvPr>
        </p:nvSpPr>
        <p:spPr>
          <a:xfrm flipH="1">
            <a:off x="1521996" y="2922749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latin typeface="Teko Light"/>
                <a:cs typeface="Teko Light"/>
              </a:rPr>
              <a:t>DISCRIMINATOR</a:t>
            </a:r>
            <a:endParaRPr sz="2400" dirty="0">
              <a:latin typeface="Teko Light"/>
              <a:cs typeface="Teko Ligh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359533" y="1648424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283894" y="2998703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"/>
          <p:cNvSpPr/>
          <p:nvPr/>
        </p:nvSpPr>
        <p:spPr>
          <a:xfrm>
            <a:off x="397570" y="3126524"/>
            <a:ext cx="700500" cy="70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3"/>
          <p:cNvSpPr/>
          <p:nvPr/>
        </p:nvSpPr>
        <p:spPr>
          <a:xfrm>
            <a:off x="404944" y="1708423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233;p67">
            <a:extLst>
              <a:ext uri="{FF2B5EF4-FFF2-40B4-BE49-F238E27FC236}">
                <a16:creationId xmlns:a16="http://schemas.microsoft.com/office/drawing/2014/main" id="{EC266F4A-D0DD-4DB7-95B4-A033855683F3}"/>
              </a:ext>
            </a:extLst>
          </p:cNvPr>
          <p:cNvGrpSpPr/>
          <p:nvPr/>
        </p:nvGrpSpPr>
        <p:grpSpPr>
          <a:xfrm>
            <a:off x="585092" y="1889038"/>
            <a:ext cx="340204" cy="339271"/>
            <a:chOff x="3270450" y="3213625"/>
            <a:chExt cx="483175" cy="481850"/>
          </a:xfrm>
          <a:solidFill>
            <a:schemeClr val="bg1"/>
          </a:solidFill>
        </p:grpSpPr>
        <p:sp>
          <p:nvSpPr>
            <p:cNvPr id="61" name="Google Shape;6234;p67">
              <a:extLst>
                <a:ext uri="{FF2B5EF4-FFF2-40B4-BE49-F238E27FC236}">
                  <a16:creationId xmlns:a16="http://schemas.microsoft.com/office/drawing/2014/main" id="{AACE1D70-D40A-4C5B-A174-6A5C8E668A71}"/>
                </a:ext>
              </a:extLst>
            </p:cNvPr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6235;p67">
              <a:extLst>
                <a:ext uri="{FF2B5EF4-FFF2-40B4-BE49-F238E27FC236}">
                  <a16:creationId xmlns:a16="http://schemas.microsoft.com/office/drawing/2014/main" id="{07270011-2A70-4467-A2DD-4F15B0FF2B6D}"/>
                </a:ext>
              </a:extLst>
            </p:cNvPr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" name="Google Shape;6978;p69">
            <a:extLst>
              <a:ext uri="{FF2B5EF4-FFF2-40B4-BE49-F238E27FC236}">
                <a16:creationId xmlns:a16="http://schemas.microsoft.com/office/drawing/2014/main" id="{0E635103-67D1-425E-9B8E-194CBED90D5D}"/>
              </a:ext>
            </a:extLst>
          </p:cNvPr>
          <p:cNvGrpSpPr/>
          <p:nvPr/>
        </p:nvGrpSpPr>
        <p:grpSpPr>
          <a:xfrm>
            <a:off x="601578" y="3302429"/>
            <a:ext cx="307231" cy="348690"/>
            <a:chOff x="2423775" y="3226875"/>
            <a:chExt cx="259925" cy="295000"/>
          </a:xfrm>
          <a:solidFill>
            <a:schemeClr val="bg1"/>
          </a:solidFill>
        </p:grpSpPr>
        <p:sp>
          <p:nvSpPr>
            <p:cNvPr id="64" name="Google Shape;6979;p69">
              <a:extLst>
                <a:ext uri="{FF2B5EF4-FFF2-40B4-BE49-F238E27FC236}">
                  <a16:creationId xmlns:a16="http://schemas.microsoft.com/office/drawing/2014/main" id="{C78895EC-B232-4510-B46B-82D271A748DC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80;p69">
              <a:extLst>
                <a:ext uri="{FF2B5EF4-FFF2-40B4-BE49-F238E27FC236}">
                  <a16:creationId xmlns:a16="http://schemas.microsoft.com/office/drawing/2014/main" id="{BF627BF7-519B-42AB-898F-B45F02FB1A7B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81;p69">
              <a:extLst>
                <a:ext uri="{FF2B5EF4-FFF2-40B4-BE49-F238E27FC236}">
                  <a16:creationId xmlns:a16="http://schemas.microsoft.com/office/drawing/2014/main" id="{CD06CB44-9A47-46C7-90B8-4F1BF6F559D4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419;p45">
            <a:extLst>
              <a:ext uri="{FF2B5EF4-FFF2-40B4-BE49-F238E27FC236}">
                <a16:creationId xmlns:a16="http://schemas.microsoft.com/office/drawing/2014/main" id="{DB88F98D-895B-4E6E-BB7F-F7C748A4CE38}"/>
              </a:ext>
            </a:extLst>
          </p:cNvPr>
          <p:cNvSpPr txBox="1">
            <a:spLocks/>
          </p:cNvSpPr>
          <p:nvPr/>
        </p:nvSpPr>
        <p:spPr>
          <a:xfrm>
            <a:off x="1011267" y="1907744"/>
            <a:ext cx="2273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Hind Vadodara Light"/>
              <a:buNone/>
            </a:pPr>
            <a:r>
              <a:rPr lang="hu-HU" sz="1400" dirty="0"/>
              <a:t>Neurális háló ami a generálásért felelős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DE79B0C-FC0A-46C6-94CA-B308DA89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49" y="1361608"/>
            <a:ext cx="4612918" cy="2772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QM9 (</a:t>
            </a:r>
            <a:r>
              <a:rPr lang="hu-HU" dirty="0" err="1"/>
              <a:t>Quantum</a:t>
            </a:r>
            <a:r>
              <a:rPr lang="hu-HU" dirty="0"/>
              <a:t> </a:t>
            </a:r>
            <a:r>
              <a:rPr lang="hu-HU" dirty="0" err="1"/>
              <a:t>Machines</a:t>
            </a:r>
            <a:r>
              <a:rPr lang="hu-HU" dirty="0"/>
              <a:t> 9)</a:t>
            </a:r>
            <a:endParaRPr sz="36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D8CAA04-0011-4CD0-A48F-C54075D90191}"/>
              </a:ext>
            </a:extLst>
          </p:cNvPr>
          <p:cNvSpPr txBox="1"/>
          <p:nvPr/>
        </p:nvSpPr>
        <p:spPr>
          <a:xfrm>
            <a:off x="1966687" y="1780722"/>
            <a:ext cx="5515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~134 ezer molekula</a:t>
            </a:r>
          </a:p>
          <a:p>
            <a:pPr marL="6286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/>
              <a:t>Kvantumkémiai jellemzők </a:t>
            </a:r>
            <a:endParaRPr lang="hu-HU" sz="1800" dirty="0"/>
          </a:p>
          <a:p>
            <a:pPr marL="6286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Stabil, kicsi, organikus molekulák maximum 9 nehéz atomból</a:t>
            </a:r>
          </a:p>
          <a:p>
            <a:pPr marL="6286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Több szerkezeti leírás</a:t>
            </a:r>
          </a:p>
          <a:p>
            <a:pPr marL="628650" lvl="0" indent="-28575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QDB-17 alhalmaza</a:t>
            </a:r>
          </a:p>
        </p:txBody>
      </p:sp>
    </p:spTree>
    <p:extLst>
      <p:ext uri="{BB962C8B-B14F-4D97-AF65-F5344CB8AC3E}">
        <p14:creationId xmlns:p14="http://schemas.microsoft.com/office/powerpoint/2010/main" val="119143837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F97F16"/>
      </a:accent1>
      <a:accent2>
        <a:srgbClr val="F8A055"/>
      </a:accent2>
      <a:accent3>
        <a:srgbClr val="00B3F9"/>
      </a:accent3>
      <a:accent4>
        <a:srgbClr val="79D0CD"/>
      </a:accent4>
      <a:accent5>
        <a:srgbClr val="001946"/>
      </a:accent5>
      <a:accent6>
        <a:srgbClr val="F97F16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426</Words>
  <Application>Microsoft Office PowerPoint</Application>
  <PresentationFormat>Diavetítés a képernyőre (16:9 oldalarány)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4" baseType="lpstr">
      <vt:lpstr>Roboto Condensed Light</vt:lpstr>
      <vt:lpstr>Fira Sans Extra Condensed Medium</vt:lpstr>
      <vt:lpstr>Raleway</vt:lpstr>
      <vt:lpstr>Trebuchet MS</vt:lpstr>
      <vt:lpstr>Hind Vadodara Light</vt:lpstr>
      <vt:lpstr>Teko Light</vt:lpstr>
      <vt:lpstr>Arial</vt:lpstr>
      <vt:lpstr>Nunito Light</vt:lpstr>
      <vt:lpstr>Science Fair Newsletter by Slidesgo</vt:lpstr>
      <vt:lpstr>Molekulák generálása MI-vel</vt:lpstr>
      <vt:lpstr>TARTALOM</vt:lpstr>
      <vt:lpstr>TARTALOM</vt:lpstr>
      <vt:lpstr>Projekt</vt:lpstr>
      <vt:lpstr>Motiváció, Tématerület</vt:lpstr>
      <vt:lpstr>KONKRÉTUMOK</vt:lpstr>
      <vt:lpstr>Graph Neural Network</vt:lpstr>
      <vt:lpstr>Generative Adversarial Networks</vt:lpstr>
      <vt:lpstr>QM9 (Quantum Machines 9)</vt:lpstr>
      <vt:lpstr>MolGAN</vt:lpstr>
      <vt:lpstr>Saját munka</vt:lpstr>
      <vt:lpstr>MolGAN tapasztalatok</vt:lpstr>
      <vt:lpstr>Jövőbeli tervek</vt:lpstr>
      <vt:lpstr>Források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FAIR NEWSLETTER</dc:title>
  <dc:creator>Hujbert Patrik</dc:creator>
  <cp:lastModifiedBy>Maya El-Ali</cp:lastModifiedBy>
  <cp:revision>23</cp:revision>
  <dcterms:modified xsi:type="dcterms:W3CDTF">2022-05-25T17:26:26Z</dcterms:modified>
</cp:coreProperties>
</file>