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72">
          <p15:clr>
            <a:srgbClr val="9AA0A6"/>
          </p15:clr>
        </p15:guide>
        <p15:guide id="4" orient="horz" pos="3195">
          <p15:clr>
            <a:srgbClr val="9AA0A6"/>
          </p15:clr>
        </p15:guide>
        <p15:guide id="5" pos="5688">
          <p15:clr>
            <a:srgbClr val="9AA0A6"/>
          </p15:clr>
        </p15:guide>
        <p15:guide id="6" orient="horz" pos="72">
          <p15:clr>
            <a:srgbClr val="9AA0A6"/>
          </p15:clr>
        </p15:guide>
        <p15:guide id="7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AE6836-6CE9-42A9-A228-7EE0D93E6372}">
  <a:tblStyle styleId="{FDAE6836-6CE9-42A9-A228-7EE0D93E6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72"/>
        <p:guide pos="3195" orient="horz"/>
        <p:guide pos="5688"/>
        <p:guide pos="72" orient="horz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Black-bold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4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7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9.xml"/><Relationship Id="rId37" Type="http://schemas.openxmlformats.org/officeDocument/2006/relationships/font" Target="fonts/RobotoLight-bold.fntdata"/><Relationship Id="rId14" Type="http://schemas.openxmlformats.org/officeDocument/2006/relationships/slide" Target="slides/slide8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95ccfe1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95ccfe1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Message building and targeting, có thể sử dụng các công cụ như c</a:t>
            </a:r>
            <a:r>
              <a:rPr lang="en"/>
              <a:t>onsole của google, admin sdk hoặc là http request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FCM backend, server riêng của FCM để xử lý việc tạo notification, generate các metadata của message(ví dụ như message id)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Nơi điều hướng message đến với target device, chia ra làm 3 platform chính là android, ios và 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Cuối cùng là gửi đến device, tùy thuộc vào logic và cách handle sẽ có những cách nhận thông báo khác nhau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5ccfe1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95ccfe1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95ccfe1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95ccfe1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5ccfe16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5ccfe16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messages: handled by the FCM SDK automatically.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messages, which are handled by the client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time-to-live is set on Android as an expiration time in seconds, while on Apple it is set as an expiration date.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95ccfe16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95ccfe16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messages sẽ có 3 common field bất kể các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Bên cạnh title và body được hi</a:t>
            </a:r>
            <a:r>
              <a:rPr lang="en"/>
              <a:t>ển thị để thông báo notification, data là những thông tin thêm đính kèm mà chúng ta muốn gửi về cho client.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95ccfe16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95ccfe16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95ccfe16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95ccfe16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messages sẽ có 3 common field bất kể các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Bên cạnh title và body được hiển thị để thông báo notification, data là những thông tin thêm đính kèm mà chúng ta muốn gửi về cho client.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5ccfe16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95ccfe16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3574bb244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3574bb244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3574bb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3574bb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0345b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0345b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30345b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30345b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5ccfe1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5ccfe1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5ccfe1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5ccfe1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95ccfe1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95ccfe1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95ccfe1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95ccfe1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supports sending push notifications to multiple platforms, including Android, iOS, and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is a cloud-based service provided by Google, which means it is designed to handle high volumes of notifications and provide reliable delivery.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uses a battery-efficient mechanism to deliver push notifications to mobile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provides SDKs and libraries for various platforms, making it easier to integrate push notifications into your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FCM offers additional features beyond just sending push notifications. It provides analytics, targeting capabilities, topic-based messaging, and integration with other Firebase services.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95ccfe1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95ccfe1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B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-17330" r="17330" t="0"/>
          <a:stretch/>
        </p:blipFill>
        <p:spPr>
          <a:xfrm>
            <a:off x="150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1050" y="1929200"/>
            <a:ext cx="76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Firebase Messaging</a:t>
            </a:r>
            <a:endParaRPr b="1" sz="5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7875" y="2945000"/>
            <a:ext cx="46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Author: Khanh Nguyen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37875" y="4506150"/>
            <a:ext cx="10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06/2023</a:t>
            </a:r>
            <a:endParaRPr sz="1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2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58" name="Google Shape;15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2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FCM Architecture Overview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00" y="786075"/>
            <a:ext cx="6668458" cy="375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3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3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Lifecycle flow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93000" y="1694400"/>
            <a:ext cx="4290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Register devices to receive messages from FCM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Send and receive downstream messages: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The message is composed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FCM receive request, send message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Message sent via platform-specific to device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Device receive message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357300" y="2202300"/>
            <a:ext cx="82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FCM Messages</a:t>
            </a:r>
            <a:endParaRPr b="1" sz="36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5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85" name="Google Shape;18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5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5"/>
          <p:cNvSpPr txBox="1"/>
          <p:nvPr/>
        </p:nvSpPr>
        <p:spPr>
          <a:xfrm>
            <a:off x="634050" y="850450"/>
            <a:ext cx="7875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2 types of FCM messages: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Notification messages: when we want to send push notifications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Data messages: when we want to custom notifications, e.g Toast message.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Messages: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Have common fields regardless platform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Beside that, each platform has custom fields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FCM messages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25" y="3020363"/>
            <a:ext cx="1187676" cy="103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5724" y="2844862"/>
            <a:ext cx="2082877" cy="13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6225" y="2710776"/>
            <a:ext cx="1656398" cy="165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595462" y="1971450"/>
            <a:ext cx="7875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Common fields: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message.notification.title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message.notification.body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message.data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99" name="Google Shape;19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FCM common notification fields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687" y="1688750"/>
            <a:ext cx="3687850" cy="17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/>
        </p:nvSpPr>
        <p:spPr>
          <a:xfrm>
            <a:off x="357300" y="2202300"/>
            <a:ext cx="82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Pros and Cons</a:t>
            </a:r>
            <a:endParaRPr b="1" sz="36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Pros and Cons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218" name="Google Shape;218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8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20" name="Google Shape;220;p2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{FDAE6836-6CE9-42A9-A228-7EE0D93E6372}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Pros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Cons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Cross-platform support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Dependency on Google infrastructure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Scalability and reliability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Limited customization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Battery efficiency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Data privacy concerns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Easy implementation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Platform-specific limitations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Rich notification support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Limited offline capabilities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Targeting and segmentation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357300" y="2202300"/>
            <a:ext cx="82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36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357300" y="2202300"/>
            <a:ext cx="665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Q &amp; A</a:t>
            </a:r>
            <a:endParaRPr b="1" sz="36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B2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/>
          <p:nvPr/>
        </p:nvSpPr>
        <p:spPr>
          <a:xfrm>
            <a:off x="1760625" y="496417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C63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-28029" r="2803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39" l="0" r="0" t="49"/>
          <a:stretch/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394875" y="1013997"/>
            <a:ext cx="2026800" cy="1222353"/>
            <a:chOff x="394875" y="1014000"/>
            <a:chExt cx="2026800" cy="1222353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</a:t>
              </a: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1.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4875" y="1559253"/>
              <a:ext cx="2026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What is Firebase Cloud Messaging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394875" y="2150155"/>
            <a:ext cx="3341100" cy="976350"/>
            <a:chOff x="394875" y="1014000"/>
            <a:chExt cx="3341100" cy="97635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02.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4875" y="1559250"/>
              <a:ext cx="334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Why FCM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94875" y="3264118"/>
            <a:ext cx="3341100" cy="976350"/>
            <a:chOff x="394875" y="1014000"/>
            <a:chExt cx="3341100" cy="97635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03.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4875" y="1559250"/>
              <a:ext cx="334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FCM Architecture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200025" y="1013997"/>
            <a:ext cx="3341100" cy="976350"/>
            <a:chOff x="394875" y="1014000"/>
            <a:chExt cx="3341100" cy="97635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04.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4875" y="1559250"/>
              <a:ext cx="334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FCM Messages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200025" y="2150155"/>
            <a:ext cx="3341100" cy="976350"/>
            <a:chOff x="394875" y="1014000"/>
            <a:chExt cx="3341100" cy="97635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05.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394875" y="1559250"/>
              <a:ext cx="334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Pros and Cons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985300" y="1013997"/>
            <a:ext cx="2654100" cy="976350"/>
            <a:chOff x="3200025" y="3153150"/>
            <a:chExt cx="2654100" cy="976350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06.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200025" y="3698400"/>
              <a:ext cx="265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Demo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5985300" y="2150155"/>
            <a:ext cx="2654100" cy="976350"/>
            <a:chOff x="3200025" y="3153150"/>
            <a:chExt cx="2654100" cy="976350"/>
          </a:xfrm>
        </p:grpSpPr>
        <p:sp>
          <p:nvSpPr>
            <p:cNvPr id="86" name="Google Shape;86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07.</a:t>
              </a:r>
              <a:endParaRPr sz="3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200025" y="3698400"/>
              <a:ext cx="265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51B22"/>
                  </a:solidFill>
                  <a:latin typeface="Roboto"/>
                  <a:ea typeface="Roboto"/>
                  <a:cs typeface="Roboto"/>
                  <a:sym typeface="Roboto"/>
                </a:rPr>
                <a:t>Q&amp;A</a:t>
              </a:r>
              <a:endParaRPr b="1" sz="1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1883700"/>
            <a:ext cx="46953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What is Firebase Cloud Messaging</a:t>
            </a:r>
            <a:endParaRPr b="1" sz="36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17843" y="2008779"/>
            <a:ext cx="372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Comprehensive platform developed by Google</a:t>
            </a:r>
            <a:endParaRPr sz="1200">
              <a:solidFill>
                <a:srgbClr val="151B2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Offers feature such as </a:t>
            </a: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storage </a:t>
            </a: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data, authentication, hosting, cloud functions, and more…</a:t>
            </a:r>
            <a:endParaRPr sz="1200">
              <a:solidFill>
                <a:srgbClr val="151B2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What is Firebase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893" y="1626913"/>
            <a:ext cx="3374264" cy="168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7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11" name="Google Shape;11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7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787550" y="1648200"/>
            <a:ext cx="1719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Real-time Database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Cloud Firestore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Hosting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Firebase main features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96850" y="1648200"/>
            <a:ext cx="1959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Cloud Functions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Performance Monitoring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Cloud Messaging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22" name="Google Shape;12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8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Firebase Cloud Messaging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5913" y="1694400"/>
            <a:ext cx="4317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Enables you to send push notifications to users on multiple platforms, including Android, iOS, and web.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Key capabilities: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Send notification messages or data messages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Versatile message targeting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Send messages from client apps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263" y="1852613"/>
            <a:ext cx="31718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57300" y="2202300"/>
            <a:ext cx="82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Why FCM</a:t>
            </a:r>
            <a:endParaRPr b="1" sz="36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40" name="Google Shape;14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0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DC63F"/>
                </a:solidFill>
                <a:latin typeface="Roboto"/>
                <a:ea typeface="Roboto"/>
                <a:cs typeface="Roboto"/>
                <a:sym typeface="Roboto"/>
              </a:rPr>
              <a:t>Why FCM</a:t>
            </a:r>
            <a:endParaRPr b="1" sz="2000">
              <a:solidFill>
                <a:srgbClr val="8DC6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65913" y="1833000"/>
            <a:ext cx="787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Cross-platform support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Scalability and reliability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Battery efficiency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Simplified implementation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B22"/>
              </a:buClr>
              <a:buSzPts val="1200"/>
              <a:buFont typeface="Roboto"/>
              <a:buChar char="-"/>
            </a:pPr>
            <a:r>
              <a:rPr b="1" lang="en" sz="12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Additional features</a:t>
            </a:r>
            <a:endParaRPr b="1" sz="12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263" y="1852613"/>
            <a:ext cx="31718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57300" y="2202300"/>
            <a:ext cx="828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51B22"/>
                </a:solidFill>
                <a:latin typeface="Roboto"/>
                <a:ea typeface="Roboto"/>
                <a:cs typeface="Roboto"/>
                <a:sym typeface="Roboto"/>
              </a:rPr>
              <a:t>FCM Architecture</a:t>
            </a:r>
            <a:endParaRPr b="1" sz="3600">
              <a:solidFill>
                <a:srgbClr val="151B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