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jaZ/Cl9rrerEGjZrnAyoMulk17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238D33-22C2-4501-ADE4-D9AB7BEC813A}">
  <a:tblStyle styleId="{30238D33-22C2-4501-ADE4-D9AB7BEC81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661d62c13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a:t>
            </a:r>
            <a:r>
              <a:rPr lang="en-US"/>
              <a:t>iện tại nay có rất nhiều dữ liệu cần </a:t>
            </a:r>
            <a:endParaRPr/>
          </a:p>
        </p:txBody>
      </p:sp>
      <p:sp>
        <p:nvSpPr>
          <p:cNvPr id="214" name="Google Shape;214;g13661d62c13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66a879afe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Tuy nhiên theo báo cáo vào năm 2019 của State of Javascript thì có tới 38.7% công ty sử dụng GraphQL, so với chỉ 5% vào năm 2018.</a:t>
            </a:r>
            <a:endParaRPr/>
          </a:p>
        </p:txBody>
      </p:sp>
      <p:sp>
        <p:nvSpPr>
          <p:cNvPr id="223" name="Google Shape;223;g166a879afe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666a445a4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1666a445a4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661d62c13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GraphQL sử dụng schema để mô</a:t>
            </a:r>
            <a:r>
              <a:rPr lang="en-US"/>
              <a:t> tả hình dạng dữ liệu của chúng ta.</a:t>
            </a:r>
            <a:endParaRPr/>
          </a:p>
          <a:p>
            <a:pPr indent="0" lvl="0" marL="0" rtl="0" algn="l">
              <a:lnSpc>
                <a:spcPct val="100000"/>
              </a:lnSpc>
              <a:spcBef>
                <a:spcPts val="0"/>
              </a:spcBef>
              <a:spcAft>
                <a:spcPts val="0"/>
              </a:spcAft>
              <a:buSzPts val="1100"/>
              <a:buNone/>
            </a:pPr>
            <a:r>
              <a:rPr lang="en-US"/>
              <a:t>Schema mô tả theo thứ bậc các kiểu với các field tương ứng được lấy từ db của chúng ta</a:t>
            </a:r>
            <a:endParaRPr/>
          </a:p>
        </p:txBody>
      </p:sp>
      <p:sp>
        <p:nvSpPr>
          <p:cNvPr id="248" name="Google Shape;248;g13661d62c13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661d62c13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GraphQL sử dụng schema để mô tả hình dạng dữ liệu của chúng ta.</a:t>
            </a:r>
            <a:endParaRPr/>
          </a:p>
          <a:p>
            <a:pPr indent="0" lvl="0" marL="0" rtl="0" algn="l">
              <a:lnSpc>
                <a:spcPct val="100000"/>
              </a:lnSpc>
              <a:spcBef>
                <a:spcPts val="0"/>
              </a:spcBef>
              <a:spcAft>
                <a:spcPts val="0"/>
              </a:spcAft>
              <a:buSzPts val="1100"/>
              <a:buNone/>
            </a:pPr>
            <a:r>
              <a:rPr lang="en-US"/>
              <a:t>Schema mô tả theo thứ bậc các kiểu với các field tương ứng được lấy từ db của chúng ta</a:t>
            </a:r>
            <a:endParaRPr/>
          </a:p>
        </p:txBody>
      </p:sp>
      <p:sp>
        <p:nvSpPr>
          <p:cNvPr id="256" name="Google Shape;256;g13661d62c13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661d62c13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13661d62c13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661d62c13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g13661d62c13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661d62c13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13661d62c13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661d62c13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g13661d62c13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661d62c13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13661d62c13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661d62c13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13661d62c13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661d62c13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13661d62c13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661d62c13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g13661d62c13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661d62c13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g13661d62c13_0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661d62c13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g13661d62c13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7c482c44f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g137c482c44f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5c89f2b0a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g15c89f2b0a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ea522d09e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350">
                <a:solidFill>
                  <a:srgbClr val="1B1B1B"/>
                </a:solidFill>
                <a:highlight>
                  <a:srgbClr val="FFFFFF"/>
                </a:highlight>
              </a:rPr>
              <a:t>GraphQL là 1 phương pháp truy xuất dữ liệu hiện đại, được phát triển bởi Facebook và hiện tại nó được duy trì bởi rất nhiều công ty lớn, và mọi cá nhân trên khắp thế giới. GraphQL từ khi ra đời đã gần như thay thế hoàn toàn REST bởi sự hiệu quả, mạnh mẽ và linh hoạt hơn rất nhiều.</a:t>
            </a:r>
            <a:endParaRPr/>
          </a:p>
        </p:txBody>
      </p:sp>
      <p:sp>
        <p:nvSpPr>
          <p:cNvPr id="158" name="Google Shape;158;geea522d09e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7c482c4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g137c482c44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37c482c44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g137c482c44f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ef53d5d55_1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1" name="Google Shape;401;geef53d5d55_1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Đến v</a:t>
            </a:r>
            <a:r>
              <a:rPr lang="en-US"/>
              <a:t>ới 1 ví dụ đơn giản trong database của chúng ta có 3 table là Books và authors.</a:t>
            </a:r>
            <a:endParaRPr/>
          </a:p>
          <a:p>
            <a:pPr indent="0" lvl="0" marL="0" rtl="0" algn="l">
              <a:lnSpc>
                <a:spcPct val="100000"/>
              </a:lnSpc>
              <a:spcBef>
                <a:spcPts val="0"/>
              </a:spcBef>
              <a:spcAft>
                <a:spcPts val="0"/>
              </a:spcAft>
              <a:buSzPts val="1100"/>
              <a:buNone/>
            </a:pPr>
            <a:r>
              <a:rPr lang="en-US"/>
              <a:t>Với dữ liệu như vậy chúng ta có thể truy xuất 1 vài câu query đơn giản như:</a:t>
            </a:r>
            <a:endParaRPr/>
          </a:p>
          <a:p>
            <a:pPr indent="0" lvl="0" marL="0" rtl="0" algn="l">
              <a:lnSpc>
                <a:spcPct val="100000"/>
              </a:lnSpc>
              <a:spcBef>
                <a:spcPts val="0"/>
              </a:spcBef>
              <a:spcAft>
                <a:spcPts val="0"/>
              </a:spcAft>
              <a:buSzPts val="1100"/>
              <a:buNone/>
            </a:pPr>
            <a:r>
              <a:rPr lang="en-US"/>
              <a:t>Cuốn sách nào được viết bởi Nguyễn Hiến Lê</a:t>
            </a:r>
            <a:endParaRPr/>
          </a:p>
          <a:p>
            <a:pPr indent="0" lvl="0" marL="0" rtl="0" algn="l">
              <a:lnSpc>
                <a:spcPct val="100000"/>
              </a:lnSpc>
              <a:spcBef>
                <a:spcPts val="0"/>
              </a:spcBef>
              <a:spcAft>
                <a:spcPts val="0"/>
              </a:spcAft>
              <a:buSzPts val="1100"/>
              <a:buNone/>
            </a:pPr>
            <a:r>
              <a:rPr lang="en-US"/>
              <a:t>Cuốn Hồi Ký Nguyễn Hiến Lê được viết bởi ai, và những cuốn sách nào cùng chung tác giả?</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Đối với REST API, tất cả các câu hỏi trên đều được gọi từ những endpoint khác nhau. Tất nhiên chúng ta cũng có thể ăn gian = cách gộp nhiều query vào 1 endpoint, tuy nhiên sau này nó sẽ thành 1 mớ bòng bong.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Tuy nhiên với GraphQL chúng ta chỉ cần dùng chung duy nhất 1 endpoint cho tất cả các câu truy xuất dữ liệu.</a:t>
            </a:r>
            <a:endParaRPr/>
          </a:p>
        </p:txBody>
      </p:sp>
      <p:sp>
        <p:nvSpPr>
          <p:cNvPr id="174" name="Google Shape;17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661d62c13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Đến với 1 ví dụ đơn giản trong database của chúng ta có 3 table là publishers, books và authors.</a:t>
            </a:r>
            <a:endParaRPr/>
          </a:p>
          <a:p>
            <a:pPr indent="0" lvl="0" marL="0" rtl="0" algn="l">
              <a:lnSpc>
                <a:spcPct val="100000"/>
              </a:lnSpc>
              <a:spcBef>
                <a:spcPts val="0"/>
              </a:spcBef>
              <a:spcAft>
                <a:spcPts val="0"/>
              </a:spcAft>
              <a:buSzPts val="1100"/>
              <a:buNone/>
            </a:pPr>
            <a:r>
              <a:rPr lang="en-US"/>
              <a:t>Với dữ liệu như vậy chúng ta có thể truy xuất 1 vài câu query đơn giản như:</a:t>
            </a:r>
            <a:endParaRPr/>
          </a:p>
          <a:p>
            <a:pPr indent="0" lvl="0" marL="0" rtl="0" algn="l">
              <a:lnSpc>
                <a:spcPct val="100000"/>
              </a:lnSpc>
              <a:spcBef>
                <a:spcPts val="0"/>
              </a:spcBef>
              <a:spcAft>
                <a:spcPts val="0"/>
              </a:spcAft>
              <a:buSzPts val="1100"/>
              <a:buNone/>
            </a:pPr>
            <a:r>
              <a:rPr lang="en-US"/>
              <a:t>Sách nào đc xuất bản bởi nhà xuất bản Addison Wesley.</a:t>
            </a:r>
            <a:endParaRPr/>
          </a:p>
          <a:p>
            <a:pPr indent="0" lvl="0" marL="0" rtl="0" algn="l">
              <a:lnSpc>
                <a:spcPct val="100000"/>
              </a:lnSpc>
              <a:spcBef>
                <a:spcPts val="0"/>
              </a:spcBef>
              <a:spcAft>
                <a:spcPts val="0"/>
              </a:spcAft>
              <a:buSzPts val="1100"/>
              <a:buNone/>
            </a:pPr>
            <a:r>
              <a:rPr lang="en-US"/>
              <a:t>Cuốn sách nào được viết bởi Martin Fowler</a:t>
            </a:r>
            <a:endParaRPr/>
          </a:p>
          <a:p>
            <a:pPr indent="0" lvl="0" marL="0" rtl="0" algn="l">
              <a:lnSpc>
                <a:spcPct val="100000"/>
              </a:lnSpc>
              <a:spcBef>
                <a:spcPts val="0"/>
              </a:spcBef>
              <a:spcAft>
                <a:spcPts val="0"/>
              </a:spcAft>
              <a:buSzPts val="1100"/>
              <a:buNone/>
            </a:pPr>
            <a:r>
              <a:rPr lang="en-US"/>
              <a:t>Cuốn Clean Code được viết bởi ai, và những cuốn sách nào cùng chung tác giả?</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Đối với REST API, tất cả các câu hỏi trên đều được gọi từ những endpoint khác nhau. Tất nhiên chúng ta cũng có thể ăn gian = cách gộp nhiều query vào 1 endpoint, tuy nhiên sau này nó sẽ thành 1 mớ bòng bong.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Tuy nhiên với GraphQL chúng ta chỉ cần dùng chung duy nhất 1 endpoint cho tất cả các câu truy xuất dữ liệu.</a:t>
            </a:r>
            <a:endParaRPr/>
          </a:p>
        </p:txBody>
      </p:sp>
      <p:sp>
        <p:nvSpPr>
          <p:cNvPr id="182" name="Google Shape;182;g13661d62c13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661d62c13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Giả sử chúng ta có 100 field thì thay vì trả ra hết tất cả hoặc tự định ngh</a:t>
            </a:r>
            <a:r>
              <a:rPr lang="en-US"/>
              <a:t>ĩa những field cần thiết ở server, thì chúng ta có thể giao việc đó cho client. Muốn những thông tin gì hãy lấy những thông tin đó.</a:t>
            </a:r>
            <a:endParaRPr/>
          </a:p>
        </p:txBody>
      </p:sp>
      <p:sp>
        <p:nvSpPr>
          <p:cNvPr id="190" name="Google Shape;190;g13661d62c13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661d62c1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Khi start server và ở trên giao diện sân chơi graphql của chúng ta, chúng ta có thể th</a:t>
            </a:r>
            <a:r>
              <a:rPr lang="en-US"/>
              <a:t>ấy</a:t>
            </a:r>
            <a:r>
              <a:rPr lang="en-US"/>
              <a:t> được schema định ngh</a:t>
            </a:r>
            <a:r>
              <a:rPr lang="en-US"/>
              <a:t>ĩa của graphql.</a:t>
            </a:r>
            <a:endParaRPr/>
          </a:p>
          <a:p>
            <a:pPr indent="0" lvl="0" marL="0" rtl="0" algn="l">
              <a:spcBef>
                <a:spcPts val="0"/>
              </a:spcBef>
              <a:spcAft>
                <a:spcPts val="0"/>
              </a:spcAft>
              <a:buSzPts val="1100"/>
              <a:buNone/>
            </a:pPr>
            <a:r>
              <a:rPr lang="en-US">
                <a:solidFill>
                  <a:schemeClr val="dk1"/>
                </a:solidFill>
              </a:rPr>
              <a:t>đồng thời cũng có thể thấy được các queries, kiểu dữ liệu trả về cũng như các mutation và subscription.</a:t>
            </a:r>
            <a:endParaRPr>
              <a:solidFill>
                <a:schemeClr val="dk1"/>
              </a:solidFill>
            </a:endParaRPr>
          </a:p>
          <a:p>
            <a:pPr indent="0" lvl="0" marL="0" rtl="0" algn="l">
              <a:spcBef>
                <a:spcPts val="0"/>
              </a:spcBef>
              <a:spcAft>
                <a:spcPts val="0"/>
              </a:spcAft>
              <a:buSzPts val="1100"/>
              <a:buNone/>
            </a:pPr>
            <a:r>
              <a:rPr lang="en-US">
                <a:solidFill>
                  <a:schemeClr val="dk1"/>
                </a:solidFill>
              </a:rPr>
              <a:t>Do đó, chúng ta ko cần phải dùng các công cụ để viết documentation cho API như Swagger hay OpenAPI…</a:t>
            </a:r>
            <a:endParaRPr>
              <a:solidFill>
                <a:schemeClr val="dk1"/>
              </a:solidFill>
            </a:endParaRPr>
          </a:p>
        </p:txBody>
      </p:sp>
      <p:sp>
        <p:nvSpPr>
          <p:cNvPr id="198" name="Google Shape;198;g13661d62c13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661d62c13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13661d62c13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grpSp>
        <p:nvGrpSpPr>
          <p:cNvPr id="23" name="Google Shape;23;p5"/>
          <p:cNvGrpSpPr/>
          <p:nvPr/>
        </p:nvGrpSpPr>
        <p:grpSpPr>
          <a:xfrm>
            <a:off x="0" y="-8467"/>
            <a:ext cx="12192000" cy="6866467"/>
            <a:chOff x="0" y="-8467"/>
            <a:chExt cx="12192000" cy="6866467"/>
          </a:xfrm>
        </p:grpSpPr>
        <p:cxnSp>
          <p:nvCxnSpPr>
            <p:cNvPr id="24" name="Google Shape;24;p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8627"/>
              </a:schemeClr>
            </a:solidFill>
            <a:ln>
              <a:noFill/>
            </a:ln>
          </p:spPr>
        </p:sp>
        <p:sp>
          <p:nvSpPr>
            <p:cNvPr id="27" name="Google Shape;27;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5"/>
            <p:cNvSpPr/>
            <p:nvPr/>
          </p:nvSpPr>
          <p:spPr>
            <a:xfrm>
              <a:off x="8932333" y="3048000"/>
              <a:ext cx="3259667" cy="3810000"/>
            </a:xfrm>
            <a:prstGeom prst="triangle">
              <a:avLst>
                <a:gd fmla="val 100000" name="adj"/>
              </a:avLst>
            </a:prstGeom>
            <a:solidFill>
              <a:schemeClr val="accent2">
                <a:alpha val="7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8627"/>
              </a:srgbClr>
            </a:solidFill>
            <a:ln>
              <a:noFill/>
            </a:ln>
          </p:spPr>
        </p:sp>
        <p:sp>
          <p:nvSpPr>
            <p:cNvPr id="30" name="Google Shape;30;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8627"/>
              </a:srgbClr>
            </a:solidFill>
            <a:ln>
              <a:noFill/>
            </a:ln>
          </p:spPr>
        </p:sp>
        <p:sp>
          <p:nvSpPr>
            <p:cNvPr id="31" name="Google Shape;31;p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529"/>
              </a:schemeClr>
            </a:solidFill>
            <a:ln>
              <a:noFill/>
            </a:ln>
          </p:spPr>
        </p:sp>
        <p:sp>
          <p:nvSpPr>
            <p:cNvPr id="32" name="Google Shape;32;p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rot="10800000">
              <a:off x="0" y="0"/>
              <a:ext cx="842596" cy="5666154"/>
            </a:xfrm>
            <a:prstGeom prst="triangle">
              <a:avLst>
                <a:gd fmla="val 100000" name="adj"/>
              </a:avLst>
            </a:prstGeom>
            <a:solidFill>
              <a:schemeClr val="accent1">
                <a:alpha val="8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3" name="Google Shape;93;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9" name="Google Shape;99;p1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0" name="Google Shape;100;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1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8" name="Google Shape;108;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4" name="Google Shape;114;p1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5" name="Google Shape;115;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1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1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4" name="Google Shape;124;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9"/>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0" name="Google Shape;130;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7"/>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48" name="Google Shape;48;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4" name="Google Shape;54;p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5" name="Google Shape;55;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1" name="Google Shape;61;p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2" name="Google Shape;62;p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3" name="Google Shape;63;p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4" name="Google Shape;6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9" name="Google Shape;79;p1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0" name="Google Shape;8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p:nvPr>
            <p:ph idx="2" type="pic"/>
          </p:nvPr>
        </p:nvSpPr>
        <p:spPr>
          <a:xfrm>
            <a:off x="677334" y="609600"/>
            <a:ext cx="8596668" cy="3845718"/>
          </a:xfrm>
          <a:prstGeom prst="rect">
            <a:avLst/>
          </a:prstGeom>
          <a:noFill/>
          <a:ln>
            <a:noFill/>
          </a:ln>
        </p:spPr>
      </p:sp>
      <p:sp>
        <p:nvSpPr>
          <p:cNvPr id="86" name="Google Shape;86;p1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7" name="Google Shape;87;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D32"/>
        </a:solidFill>
      </p:bgPr>
    </p:bg>
    <p:spTree>
      <p:nvGrpSpPr>
        <p:cNvPr id="5" name="Shape 5"/>
        <p:cNvGrpSpPr/>
        <p:nvPr/>
      </p:nvGrpSpPr>
      <p:grpSpPr>
        <a:xfrm>
          <a:off x="0" y="0"/>
          <a:ext cx="0" cy="0"/>
          <a:chOff x="0" y="0"/>
          <a:chExt cx="0" cy="0"/>
        </a:xfrm>
      </p:grpSpPr>
      <p:grpSp>
        <p:nvGrpSpPr>
          <p:cNvPr id="6" name="Google Shape;6;p4"/>
          <p:cNvGrpSpPr/>
          <p:nvPr/>
        </p:nvGrpSpPr>
        <p:grpSpPr>
          <a:xfrm>
            <a:off x="0" y="-8467"/>
            <a:ext cx="12192000" cy="6866467"/>
            <a:chOff x="0" y="-8467"/>
            <a:chExt cx="12192000" cy="6866467"/>
          </a:xfrm>
        </p:grpSpPr>
        <p:cxnSp>
          <p:nvCxnSpPr>
            <p:cNvPr id="7" name="Google Shape;7;p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8627"/>
              </a:schemeClr>
            </a:solidFill>
            <a:ln>
              <a:noFill/>
            </a:ln>
          </p:spPr>
        </p:sp>
        <p:sp>
          <p:nvSpPr>
            <p:cNvPr id="10" name="Google Shape;10;p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4"/>
            <p:cNvSpPr/>
            <p:nvPr/>
          </p:nvSpPr>
          <p:spPr>
            <a:xfrm>
              <a:off x="8932333" y="3048000"/>
              <a:ext cx="3259667" cy="3810000"/>
            </a:xfrm>
            <a:prstGeom prst="triangle">
              <a:avLst>
                <a:gd fmla="val 100000" name="adj"/>
              </a:avLst>
            </a:prstGeom>
            <a:solidFill>
              <a:schemeClr val="accent2">
                <a:alpha val="7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8627"/>
              </a:srgbClr>
            </a:solidFill>
            <a:ln>
              <a:noFill/>
            </a:ln>
          </p:spPr>
        </p:sp>
        <p:sp>
          <p:nvSpPr>
            <p:cNvPr id="13" name="Google Shape;13;p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8627"/>
              </a:srgbClr>
            </a:solidFill>
            <a:ln>
              <a:noFill/>
            </a:ln>
          </p:spPr>
        </p:sp>
        <p:sp>
          <p:nvSpPr>
            <p:cNvPr id="14" name="Google Shape;14;p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529"/>
              </a:schemeClr>
            </a:solidFill>
            <a:ln>
              <a:noFill/>
            </a:ln>
          </p:spPr>
        </p:sp>
        <p:sp>
          <p:nvSpPr>
            <p:cNvPr id="15" name="Google Shape;15;p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
            <p:cNvSpPr/>
            <p:nvPr/>
          </p:nvSpPr>
          <p:spPr>
            <a:xfrm>
              <a:off x="0" y="4013200"/>
              <a:ext cx="448733" cy="2844800"/>
            </a:xfrm>
            <a:prstGeom prst="triangle">
              <a:avLst>
                <a:gd fmla="val 0" name="adj"/>
              </a:avLst>
            </a:prstGeom>
            <a:solidFill>
              <a:schemeClr val="accent1">
                <a:alpha val="8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hyperlink" Target="http://drive.google.com/file/d/1WoQMd6MDoyt7zSUIeB_uix9JhkCaYJ6p/view" TargetMode="External"/><Relationship Id="rId5"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12.png"/><Relationship Id="rId6"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1.png"/><Relationship Id="rId5"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2.png"/><Relationship Id="rId5"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hyperlink" Target="https://www.apollographql.com/docs/apollo-server/" TargetMode="External"/><Relationship Id="rId5" Type="http://schemas.openxmlformats.org/officeDocument/2006/relationships/hyperlink" Target="https://medium.com/naresh-bhatia/graphql-concepts-i-wish-someone-explained-to-me-a-year-ago-514d5b3c0eab" TargetMode="External"/><Relationship Id="rId6" Type="http://schemas.openxmlformats.org/officeDocument/2006/relationships/hyperlink" Target="https://nordicapis.com/rest-vs-graphql-a-side-by-side-comparison/#:~:text=GraphQL%3A%20Performance,the%20risk%20of%20outmoded%20data" TargetMode="External"/><Relationship Id="rId7" Type="http://schemas.openxmlformats.org/officeDocument/2006/relationships/hyperlink" Target="https://github.com/chankruze/graphql-revisit" TargetMode="External"/><Relationship Id="rId8" Type="http://schemas.openxmlformats.org/officeDocument/2006/relationships/hyperlink" Target="https://github.com/lpredrum136/GraphQL-Apollo-Tutoria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1678374"/>
            <a:ext cx="7766936" cy="858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5400"/>
              <a:buFont typeface="Trebuchet MS"/>
              <a:buNone/>
            </a:pPr>
            <a:r>
              <a:rPr lang="en-US">
                <a:latin typeface="Times New Roman"/>
                <a:ea typeface="Times New Roman"/>
                <a:cs typeface="Times New Roman"/>
                <a:sym typeface="Times New Roman"/>
              </a:rPr>
              <a:t>GraphQL cơ bản</a:t>
            </a:r>
            <a:endParaRPr>
              <a:latin typeface="Times New Roman"/>
              <a:ea typeface="Times New Roman"/>
              <a:cs typeface="Times New Roman"/>
              <a:sym typeface="Times New Roman"/>
            </a:endParaRPr>
          </a:p>
        </p:txBody>
      </p:sp>
      <p:sp>
        <p:nvSpPr>
          <p:cNvPr id="144" name="Google Shape;144;p1"/>
          <p:cNvSpPr txBox="1"/>
          <p:nvPr>
            <p:ph idx="1" type="subTitle"/>
          </p:nvPr>
        </p:nvSpPr>
        <p:spPr>
          <a:xfrm>
            <a:off x="1507067" y="2736221"/>
            <a:ext cx="7766936" cy="153232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t/>
            </a:r>
            <a:endParaRPr sz="2800">
              <a:solidFill>
                <a:schemeClr val="lt1"/>
              </a:solidFill>
              <a:latin typeface="Times New Roman"/>
              <a:ea typeface="Times New Roman"/>
              <a:cs typeface="Times New Roman"/>
              <a:sym typeface="Times New Roman"/>
            </a:endParaRPr>
          </a:p>
        </p:txBody>
      </p:sp>
      <p:pic>
        <p:nvPicPr>
          <p:cNvPr id="145" name="Google Shape;145;p1"/>
          <p:cNvPicPr preferRelativeResize="0"/>
          <p:nvPr/>
        </p:nvPicPr>
        <p:blipFill rotWithShape="1">
          <a:blip r:embed="rId3">
            <a:alphaModFix/>
          </a:blip>
          <a:srcRect b="0" l="0" r="0" t="0"/>
          <a:stretch/>
        </p:blipFill>
        <p:spPr>
          <a:xfrm>
            <a:off x="1005022" y="331825"/>
            <a:ext cx="2265400" cy="571874"/>
          </a:xfrm>
          <a:prstGeom prst="rect">
            <a:avLst/>
          </a:prstGeom>
          <a:noFill/>
          <a:ln>
            <a:noFill/>
          </a:ln>
        </p:spPr>
      </p:pic>
      <p:sp>
        <p:nvSpPr>
          <p:cNvPr id="146" name="Google Shape;146;p1"/>
          <p:cNvSpPr txBox="1"/>
          <p:nvPr>
            <p:ph idx="1" type="subTitle"/>
          </p:nvPr>
        </p:nvSpPr>
        <p:spPr>
          <a:xfrm>
            <a:off x="1614650" y="6029500"/>
            <a:ext cx="7767000" cy="733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rPr lang="en-US" sz="2000">
                <a:solidFill>
                  <a:schemeClr val="lt1"/>
                </a:solidFill>
                <a:latin typeface="Times New Roman"/>
                <a:ea typeface="Times New Roman"/>
                <a:cs typeface="Times New Roman"/>
                <a:sym typeface="Times New Roman"/>
              </a:rPr>
              <a:t>Presenter</a:t>
            </a:r>
            <a:r>
              <a:rPr lang="en-US" sz="2000">
                <a:solidFill>
                  <a:schemeClr val="lt1"/>
                </a:solidFill>
                <a:latin typeface="Times New Roman"/>
                <a:ea typeface="Times New Roman"/>
                <a:cs typeface="Times New Roman"/>
                <a:sym typeface="Times New Roman"/>
              </a:rPr>
              <a:t>: Nguy</a:t>
            </a:r>
            <a:r>
              <a:rPr lang="en-US" sz="2000">
                <a:solidFill>
                  <a:schemeClr val="lt1"/>
                </a:solidFill>
                <a:latin typeface="Times New Roman"/>
                <a:ea typeface="Times New Roman"/>
                <a:cs typeface="Times New Roman"/>
                <a:sym typeface="Times New Roman"/>
              </a:rPr>
              <a:t>ễn Phú Khánh</a:t>
            </a:r>
            <a:endParaRPr sz="2000">
              <a:solidFill>
                <a:schemeClr val="lt1"/>
              </a:solidFill>
              <a:latin typeface="Times New Roman"/>
              <a:ea typeface="Times New Roman"/>
              <a:cs typeface="Times New Roman"/>
              <a:sym typeface="Times New Roman"/>
            </a:endParaRPr>
          </a:p>
        </p:txBody>
      </p:sp>
      <p:sp>
        <p:nvSpPr>
          <p:cNvPr id="147" name="Google Shape;147;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48" name="Google Shape;148;p1"/>
          <p:cNvPicPr preferRelativeResize="0"/>
          <p:nvPr/>
        </p:nvPicPr>
        <p:blipFill>
          <a:blip r:embed="rId4">
            <a:alphaModFix/>
          </a:blip>
          <a:stretch>
            <a:fillRect/>
          </a:stretch>
        </p:blipFill>
        <p:spPr>
          <a:xfrm>
            <a:off x="7862325" y="2736218"/>
            <a:ext cx="3771900" cy="1209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3661d62c13_0_61"/>
          <p:cNvSpPr txBox="1"/>
          <p:nvPr/>
        </p:nvSpPr>
        <p:spPr>
          <a:xfrm>
            <a:off x="788701" y="535225"/>
            <a:ext cx="10614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Hiển thị sự thay đổi dữ liệu ngay lập tức</a:t>
            </a:r>
            <a:endParaRPr/>
          </a:p>
        </p:txBody>
      </p:sp>
      <p:cxnSp>
        <p:nvCxnSpPr>
          <p:cNvPr id="217" name="Google Shape;217;g13661d62c13_0_61"/>
          <p:cNvCxnSpPr/>
          <p:nvPr/>
        </p:nvCxnSpPr>
        <p:spPr>
          <a:xfrm>
            <a:off x="815879" y="1325204"/>
            <a:ext cx="7461000" cy="19800"/>
          </a:xfrm>
          <a:prstGeom prst="straightConnector1">
            <a:avLst/>
          </a:prstGeom>
          <a:noFill/>
          <a:ln cap="flat" cmpd="sng" w="25400">
            <a:solidFill>
              <a:schemeClr val="accent1"/>
            </a:solidFill>
            <a:prstDash val="solid"/>
            <a:round/>
            <a:headEnd len="sm" w="sm" type="none"/>
            <a:tailEnd len="sm" w="sm" type="none"/>
          </a:ln>
        </p:spPr>
      </p:cxnSp>
      <p:pic>
        <p:nvPicPr>
          <p:cNvPr id="218" name="Google Shape;218;g13661d62c13_0_61"/>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219" name="Google Shape;219;g13661d62c13_0_6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20" name="Google Shape;220;g13661d62c13_0_61"/>
          <p:cNvPicPr preferRelativeResize="0"/>
          <p:nvPr/>
        </p:nvPicPr>
        <p:blipFill>
          <a:blip r:embed="rId4">
            <a:alphaModFix/>
          </a:blip>
          <a:stretch>
            <a:fillRect/>
          </a:stretch>
        </p:blipFill>
        <p:spPr>
          <a:xfrm>
            <a:off x="788700" y="1646479"/>
            <a:ext cx="8382000" cy="337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66a879afe4_0_0"/>
          <p:cNvSpPr txBox="1"/>
          <p:nvPr/>
        </p:nvSpPr>
        <p:spPr>
          <a:xfrm>
            <a:off x="677324" y="678875"/>
            <a:ext cx="7196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93DF5F"/>
                </a:solidFill>
                <a:latin typeface="Times New Roman"/>
                <a:ea typeface="Times New Roman"/>
                <a:cs typeface="Times New Roman"/>
                <a:sym typeface="Times New Roman"/>
              </a:rPr>
              <a:t>3</a:t>
            </a:r>
            <a:r>
              <a:rPr lang="en-US" sz="3600">
                <a:solidFill>
                  <a:srgbClr val="93DF5F"/>
                </a:solidFill>
                <a:latin typeface="Times New Roman"/>
                <a:ea typeface="Times New Roman"/>
                <a:cs typeface="Times New Roman"/>
                <a:sym typeface="Times New Roman"/>
              </a:rPr>
              <a:t>/ So sánh với REST</a:t>
            </a:r>
            <a:endParaRPr b="0" i="0" sz="3600" u="none" cap="none" strike="noStrike">
              <a:solidFill>
                <a:srgbClr val="93DF5F"/>
              </a:solidFill>
              <a:latin typeface="Times New Roman"/>
              <a:ea typeface="Times New Roman"/>
              <a:cs typeface="Times New Roman"/>
              <a:sym typeface="Times New Roman"/>
            </a:endParaRPr>
          </a:p>
        </p:txBody>
      </p:sp>
      <p:pic>
        <p:nvPicPr>
          <p:cNvPr id="226" name="Google Shape;226;g166a879afe4_0_0"/>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227" name="Google Shape;227;g166a879afe4_0_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graphicFrame>
        <p:nvGraphicFramePr>
          <p:cNvPr id="228" name="Google Shape;228;g166a879afe4_0_0"/>
          <p:cNvGraphicFramePr/>
          <p:nvPr/>
        </p:nvGraphicFramePr>
        <p:xfrm>
          <a:off x="952500" y="2286000"/>
          <a:ext cx="3000000" cy="3000000"/>
        </p:xfrm>
        <a:graphic>
          <a:graphicData uri="http://schemas.openxmlformats.org/drawingml/2006/table">
            <a:tbl>
              <a:tblPr>
                <a:noFill/>
                <a:tableStyleId>{30238D33-22C2-4501-ADE4-D9AB7BEC813A}</a:tableStyleId>
              </a:tblPr>
              <a:tblGrid>
                <a:gridCol w="3429000"/>
                <a:gridCol w="3429000"/>
                <a:gridCol w="3429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sz="2400">
                          <a:solidFill>
                            <a:schemeClr val="lt1"/>
                          </a:solidFill>
                          <a:latin typeface="Times New Roman"/>
                          <a:ea typeface="Times New Roman"/>
                          <a:cs typeface="Times New Roman"/>
                          <a:sym typeface="Times New Roman"/>
                        </a:rPr>
                        <a:t>GraphQL</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sz="2400">
                          <a:solidFill>
                            <a:schemeClr val="lt1"/>
                          </a:solidFill>
                          <a:latin typeface="Times New Roman"/>
                          <a:ea typeface="Times New Roman"/>
                          <a:cs typeface="Times New Roman"/>
                          <a:sym typeface="Times New Roman"/>
                        </a:rPr>
                        <a:t>REST</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Bảo mật</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Kém hơn</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Tốt hơn</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Hiệu suất</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Tốt trong đa số,</a:t>
                      </a:r>
                      <a:endParaRPr sz="24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kém trong Caching</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Tốt trong Caching</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Tiện lợi</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Dễ dùng hơn</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Khó dùng hơn</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Độ phổ biến</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19%</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82%</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666a445a4b_0_0"/>
          <p:cNvSpPr txBox="1"/>
          <p:nvPr/>
        </p:nvSpPr>
        <p:spPr>
          <a:xfrm>
            <a:off x="677324" y="678875"/>
            <a:ext cx="7196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93DF5F"/>
                </a:solidFill>
                <a:latin typeface="Times New Roman"/>
                <a:ea typeface="Times New Roman"/>
                <a:cs typeface="Times New Roman"/>
                <a:sym typeface="Times New Roman"/>
              </a:rPr>
              <a:t>So sánh c</a:t>
            </a:r>
            <a:r>
              <a:rPr lang="en-US" sz="3600">
                <a:solidFill>
                  <a:srgbClr val="93DF5F"/>
                </a:solidFill>
                <a:latin typeface="Times New Roman"/>
                <a:ea typeface="Times New Roman"/>
                <a:cs typeface="Times New Roman"/>
                <a:sym typeface="Times New Roman"/>
              </a:rPr>
              <a:t>ấu trúc</a:t>
            </a:r>
            <a:endParaRPr b="0" i="0" sz="3600" u="none" cap="none" strike="noStrike">
              <a:solidFill>
                <a:srgbClr val="93DF5F"/>
              </a:solidFill>
              <a:latin typeface="Times New Roman"/>
              <a:ea typeface="Times New Roman"/>
              <a:cs typeface="Times New Roman"/>
              <a:sym typeface="Times New Roman"/>
            </a:endParaRPr>
          </a:p>
        </p:txBody>
      </p:sp>
      <p:pic>
        <p:nvPicPr>
          <p:cNvPr id="234" name="Google Shape;234;g1666a445a4b_0_0"/>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235" name="Google Shape;235;g1666a445a4b_0_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36" name="Google Shape;236;g1666a445a4b_0_0"/>
          <p:cNvPicPr preferRelativeResize="0"/>
          <p:nvPr/>
        </p:nvPicPr>
        <p:blipFill>
          <a:blip r:embed="rId4">
            <a:alphaModFix/>
          </a:blip>
          <a:stretch>
            <a:fillRect/>
          </a:stretch>
        </p:blipFill>
        <p:spPr>
          <a:xfrm>
            <a:off x="753950" y="1325376"/>
            <a:ext cx="3193100" cy="5361976"/>
          </a:xfrm>
          <a:prstGeom prst="rect">
            <a:avLst/>
          </a:prstGeom>
          <a:noFill/>
          <a:ln>
            <a:noFill/>
          </a:ln>
        </p:spPr>
      </p:pic>
      <p:pic>
        <p:nvPicPr>
          <p:cNvPr id="237" name="Google Shape;237;g1666a445a4b_0_0"/>
          <p:cNvPicPr preferRelativeResize="0"/>
          <p:nvPr/>
        </p:nvPicPr>
        <p:blipFill>
          <a:blip r:embed="rId5">
            <a:alphaModFix/>
          </a:blip>
          <a:stretch>
            <a:fillRect/>
          </a:stretch>
        </p:blipFill>
        <p:spPr>
          <a:xfrm>
            <a:off x="5180750" y="1325375"/>
            <a:ext cx="4389675" cy="536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idx="1" type="body"/>
          </p:nvPr>
        </p:nvSpPr>
        <p:spPr>
          <a:xfrm>
            <a:off x="815880" y="1971536"/>
            <a:ext cx="5466168" cy="2601513"/>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Schema</a:t>
            </a:r>
            <a:endParaRPr sz="2400">
              <a:solidFill>
                <a:schemeClr val="lt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Type</a:t>
            </a:r>
            <a:endParaRPr sz="2400">
              <a:solidFill>
                <a:schemeClr val="lt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Query</a:t>
            </a:r>
            <a:endParaRPr sz="2400">
              <a:solidFill>
                <a:schemeClr val="lt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Mutation</a:t>
            </a:r>
            <a:endParaRPr sz="2400">
              <a:solidFill>
                <a:schemeClr val="lt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Subscription</a:t>
            </a:r>
            <a:endParaRPr sz="2400">
              <a:solidFill>
                <a:schemeClr val="lt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Resolvers</a:t>
            </a:r>
            <a:endParaRPr sz="2400">
              <a:solidFill>
                <a:schemeClr val="lt1"/>
              </a:solidFill>
              <a:latin typeface="Times New Roman"/>
              <a:ea typeface="Times New Roman"/>
              <a:cs typeface="Times New Roman"/>
              <a:sym typeface="Times New Roman"/>
            </a:endParaRPr>
          </a:p>
        </p:txBody>
      </p:sp>
      <p:sp>
        <p:nvSpPr>
          <p:cNvPr id="243" name="Google Shape;243;p22"/>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4/ Các khái niệm chính</a:t>
            </a:r>
            <a:endParaRPr/>
          </a:p>
        </p:txBody>
      </p:sp>
      <p:pic>
        <p:nvPicPr>
          <p:cNvPr id="244" name="Google Shape;244;p22"/>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245" name="Google Shape;245;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3661d62c13_0_72"/>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Schema</a:t>
            </a:r>
            <a:endParaRPr/>
          </a:p>
        </p:txBody>
      </p:sp>
      <p:pic>
        <p:nvPicPr>
          <p:cNvPr id="251" name="Google Shape;251;g13661d62c13_0_72"/>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252" name="Google Shape;252;g13661d62c13_0_7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53" name="Google Shape;253;g13661d62c13_0_72"/>
          <p:cNvPicPr preferRelativeResize="0"/>
          <p:nvPr/>
        </p:nvPicPr>
        <p:blipFill>
          <a:blip r:embed="rId4">
            <a:alphaModFix/>
          </a:blip>
          <a:stretch>
            <a:fillRect/>
          </a:stretch>
        </p:blipFill>
        <p:spPr>
          <a:xfrm>
            <a:off x="4700084" y="560713"/>
            <a:ext cx="4432456" cy="57365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3661d62c13_0_81"/>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Schema</a:t>
            </a:r>
            <a:endParaRPr/>
          </a:p>
        </p:txBody>
      </p:sp>
      <p:pic>
        <p:nvPicPr>
          <p:cNvPr id="259" name="Google Shape;259;g13661d62c13_0_81"/>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260" name="Google Shape;260;g13661d62c13_0_8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61" name="Google Shape;261;g13661d62c13_0_81"/>
          <p:cNvPicPr preferRelativeResize="0"/>
          <p:nvPr/>
        </p:nvPicPr>
        <p:blipFill>
          <a:blip r:embed="rId4">
            <a:alphaModFix/>
          </a:blip>
          <a:stretch>
            <a:fillRect/>
          </a:stretch>
        </p:blipFill>
        <p:spPr>
          <a:xfrm>
            <a:off x="677325" y="1325373"/>
            <a:ext cx="5162550" cy="1314450"/>
          </a:xfrm>
          <a:prstGeom prst="rect">
            <a:avLst/>
          </a:prstGeom>
          <a:noFill/>
          <a:ln>
            <a:noFill/>
          </a:ln>
        </p:spPr>
      </p:pic>
      <p:pic>
        <p:nvPicPr>
          <p:cNvPr id="262" name="Google Shape;262;g13661d62c13_0_81"/>
          <p:cNvPicPr preferRelativeResize="0"/>
          <p:nvPr/>
        </p:nvPicPr>
        <p:blipFill>
          <a:blip r:embed="rId5">
            <a:alphaModFix/>
          </a:blip>
          <a:stretch>
            <a:fillRect/>
          </a:stretch>
        </p:blipFill>
        <p:spPr>
          <a:xfrm>
            <a:off x="677325" y="3878423"/>
            <a:ext cx="3629025" cy="1066800"/>
          </a:xfrm>
          <a:prstGeom prst="rect">
            <a:avLst/>
          </a:prstGeom>
          <a:noFill/>
          <a:ln>
            <a:noFill/>
          </a:ln>
        </p:spPr>
      </p:pic>
      <p:pic>
        <p:nvPicPr>
          <p:cNvPr id="263" name="Google Shape;263;g13661d62c13_0_81"/>
          <p:cNvPicPr preferRelativeResize="0"/>
          <p:nvPr/>
        </p:nvPicPr>
        <p:blipFill>
          <a:blip r:embed="rId6">
            <a:alphaModFix/>
          </a:blip>
          <a:stretch>
            <a:fillRect/>
          </a:stretch>
        </p:blipFill>
        <p:spPr>
          <a:xfrm>
            <a:off x="4841109" y="3835563"/>
            <a:ext cx="3695700" cy="1152525"/>
          </a:xfrm>
          <a:prstGeom prst="rect">
            <a:avLst/>
          </a:prstGeom>
          <a:noFill/>
          <a:ln>
            <a:noFill/>
          </a:ln>
        </p:spPr>
      </p:pic>
      <p:pic>
        <p:nvPicPr>
          <p:cNvPr id="264" name="Google Shape;264;g13661d62c13_0_81"/>
          <p:cNvPicPr preferRelativeResize="0"/>
          <p:nvPr/>
        </p:nvPicPr>
        <p:blipFill>
          <a:blip r:embed="rId7">
            <a:alphaModFix/>
          </a:blip>
          <a:stretch>
            <a:fillRect/>
          </a:stretch>
        </p:blipFill>
        <p:spPr>
          <a:xfrm>
            <a:off x="6638059" y="1325375"/>
            <a:ext cx="1952625" cy="91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Type</a:t>
            </a:r>
            <a:endParaRPr/>
          </a:p>
        </p:txBody>
      </p:sp>
      <p:pic>
        <p:nvPicPr>
          <p:cNvPr id="270" name="Google Shape;270;p23"/>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271" name="Google Shape;271;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272" name="Google Shape;272;p23"/>
          <p:cNvSpPr txBox="1"/>
          <p:nvPr/>
        </p:nvSpPr>
        <p:spPr>
          <a:xfrm>
            <a:off x="745450" y="1325375"/>
            <a:ext cx="9179400" cy="2401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Scalar: Int, Float, String, Boolean, ID</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Object</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Input</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Enum</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Union</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Interface</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3661d62c13_0_99"/>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Type - Object</a:t>
            </a:r>
            <a:endParaRPr/>
          </a:p>
        </p:txBody>
      </p:sp>
      <p:pic>
        <p:nvPicPr>
          <p:cNvPr id="278" name="Google Shape;278;g13661d62c13_0_99"/>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279" name="Google Shape;279;g13661d62c13_0_9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80" name="Google Shape;280;g13661d62c13_0_99"/>
          <p:cNvPicPr preferRelativeResize="0"/>
          <p:nvPr/>
        </p:nvPicPr>
        <p:blipFill>
          <a:blip r:embed="rId4">
            <a:alphaModFix/>
          </a:blip>
          <a:stretch>
            <a:fillRect/>
          </a:stretch>
        </p:blipFill>
        <p:spPr>
          <a:xfrm>
            <a:off x="780700" y="1477773"/>
            <a:ext cx="2162175" cy="2228850"/>
          </a:xfrm>
          <a:prstGeom prst="rect">
            <a:avLst/>
          </a:prstGeom>
          <a:noFill/>
          <a:ln>
            <a:noFill/>
          </a:ln>
        </p:spPr>
      </p:pic>
      <p:pic>
        <p:nvPicPr>
          <p:cNvPr id="281" name="Google Shape;281;g13661d62c13_0_99"/>
          <p:cNvPicPr preferRelativeResize="0"/>
          <p:nvPr/>
        </p:nvPicPr>
        <p:blipFill>
          <a:blip r:embed="rId5">
            <a:alphaModFix/>
          </a:blip>
          <a:stretch>
            <a:fillRect/>
          </a:stretch>
        </p:blipFill>
        <p:spPr>
          <a:xfrm>
            <a:off x="4682000" y="1477773"/>
            <a:ext cx="5886450" cy="3524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3661d62c13_0_108"/>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Type - </a:t>
            </a:r>
            <a:r>
              <a:rPr lang="en-US" sz="3600">
                <a:solidFill>
                  <a:srgbClr val="93DF5F"/>
                </a:solidFill>
                <a:latin typeface="Times New Roman"/>
                <a:ea typeface="Times New Roman"/>
                <a:cs typeface="Times New Roman"/>
                <a:sym typeface="Times New Roman"/>
              </a:rPr>
              <a:t>Query</a:t>
            </a:r>
            <a:endParaRPr/>
          </a:p>
        </p:txBody>
      </p:sp>
      <p:pic>
        <p:nvPicPr>
          <p:cNvPr id="287" name="Google Shape;287;g13661d62c13_0_108"/>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288" name="Google Shape;288;g13661d62c13_0_10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89" name="Google Shape;289;g13661d62c13_0_108"/>
          <p:cNvPicPr preferRelativeResize="0"/>
          <p:nvPr/>
        </p:nvPicPr>
        <p:blipFill>
          <a:blip r:embed="rId4">
            <a:alphaModFix/>
          </a:blip>
          <a:stretch>
            <a:fillRect/>
          </a:stretch>
        </p:blipFill>
        <p:spPr>
          <a:xfrm>
            <a:off x="677325" y="1594898"/>
            <a:ext cx="2914650" cy="1428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3661d62c13_0_117"/>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Type - Mutation</a:t>
            </a:r>
            <a:endParaRPr/>
          </a:p>
        </p:txBody>
      </p:sp>
      <p:pic>
        <p:nvPicPr>
          <p:cNvPr id="295" name="Google Shape;295;g13661d62c13_0_117"/>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296" name="Google Shape;296;g13661d62c13_0_1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97" name="Google Shape;297;g13661d62c13_0_117"/>
          <p:cNvPicPr preferRelativeResize="0"/>
          <p:nvPr/>
        </p:nvPicPr>
        <p:blipFill>
          <a:blip r:embed="rId4">
            <a:alphaModFix/>
          </a:blip>
          <a:stretch>
            <a:fillRect/>
          </a:stretch>
        </p:blipFill>
        <p:spPr>
          <a:xfrm>
            <a:off x="812625" y="1477773"/>
            <a:ext cx="5734050" cy="110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
          <p:cNvPicPr preferRelativeResize="0"/>
          <p:nvPr/>
        </p:nvPicPr>
        <p:blipFill rotWithShape="1">
          <a:blip r:embed="rId3">
            <a:alphaModFix/>
          </a:blip>
          <a:srcRect b="0" l="0" r="0" t="0"/>
          <a:stretch/>
        </p:blipFill>
        <p:spPr>
          <a:xfrm>
            <a:off x="1005022" y="331825"/>
            <a:ext cx="2265400" cy="571874"/>
          </a:xfrm>
          <a:prstGeom prst="rect">
            <a:avLst/>
          </a:prstGeom>
          <a:noFill/>
          <a:ln>
            <a:noFill/>
          </a:ln>
        </p:spPr>
      </p:pic>
      <p:sp>
        <p:nvSpPr>
          <p:cNvPr id="154" name="Google Shape;154;p2"/>
          <p:cNvSpPr txBox="1"/>
          <p:nvPr>
            <p:ph idx="1" type="subTitle"/>
          </p:nvPr>
        </p:nvSpPr>
        <p:spPr>
          <a:xfrm>
            <a:off x="1507075" y="2249324"/>
            <a:ext cx="7767000" cy="4157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Clr>
                <a:schemeClr val="lt1"/>
              </a:buClr>
              <a:buSzPts val="2240"/>
              <a:buNone/>
            </a:pPr>
            <a:r>
              <a:rPr lang="en-US" sz="2800">
                <a:solidFill>
                  <a:schemeClr val="lt1"/>
                </a:solidFill>
                <a:latin typeface="Times New Roman"/>
                <a:ea typeface="Times New Roman"/>
                <a:cs typeface="Times New Roman"/>
                <a:sym typeface="Times New Roman"/>
              </a:rPr>
              <a:t>1/ GraphQL là gì</a:t>
            </a:r>
            <a:endParaRPr/>
          </a:p>
          <a:p>
            <a:pPr indent="0" lvl="0" marL="0" rtl="0" algn="l">
              <a:lnSpc>
                <a:spcPct val="150000"/>
              </a:lnSpc>
              <a:spcBef>
                <a:spcPts val="1000"/>
              </a:spcBef>
              <a:spcAft>
                <a:spcPts val="0"/>
              </a:spcAft>
              <a:buClr>
                <a:schemeClr val="lt1"/>
              </a:buClr>
              <a:buSzPts val="2240"/>
              <a:buNone/>
            </a:pPr>
            <a:r>
              <a:rPr lang="en-US" sz="2800">
                <a:solidFill>
                  <a:schemeClr val="lt1"/>
                </a:solidFill>
                <a:latin typeface="Times New Roman"/>
                <a:ea typeface="Times New Roman"/>
                <a:cs typeface="Times New Roman"/>
                <a:sym typeface="Times New Roman"/>
              </a:rPr>
              <a:t>2/ T</a:t>
            </a:r>
            <a:r>
              <a:rPr lang="en-US" sz="2800">
                <a:solidFill>
                  <a:schemeClr val="lt1"/>
                </a:solidFill>
                <a:latin typeface="Times New Roman"/>
                <a:ea typeface="Times New Roman"/>
                <a:cs typeface="Times New Roman"/>
                <a:sym typeface="Times New Roman"/>
              </a:rPr>
              <a:t>ại sao lại dùng GraphQL</a:t>
            </a:r>
            <a:br>
              <a:rPr lang="en-US" sz="2800">
                <a:solidFill>
                  <a:schemeClr val="lt1"/>
                </a:solidFill>
                <a:latin typeface="Times New Roman"/>
                <a:ea typeface="Times New Roman"/>
                <a:cs typeface="Times New Roman"/>
                <a:sym typeface="Times New Roman"/>
              </a:rPr>
            </a:br>
            <a:r>
              <a:rPr lang="en-US" sz="2800">
                <a:solidFill>
                  <a:schemeClr val="lt1"/>
                </a:solidFill>
                <a:latin typeface="Times New Roman"/>
                <a:ea typeface="Times New Roman"/>
                <a:cs typeface="Times New Roman"/>
                <a:sym typeface="Times New Roman"/>
              </a:rPr>
              <a:t>3</a:t>
            </a:r>
            <a:r>
              <a:rPr lang="en-US" sz="2800">
                <a:solidFill>
                  <a:schemeClr val="lt1"/>
                </a:solidFill>
                <a:latin typeface="Times New Roman"/>
                <a:ea typeface="Times New Roman"/>
                <a:cs typeface="Times New Roman"/>
                <a:sym typeface="Times New Roman"/>
              </a:rPr>
              <a:t>/ So sánh với REST</a:t>
            </a:r>
            <a:endParaRPr/>
          </a:p>
          <a:p>
            <a:pPr indent="0" lvl="0" marL="0" rtl="0" algn="l">
              <a:lnSpc>
                <a:spcPct val="150000"/>
              </a:lnSpc>
              <a:spcBef>
                <a:spcPts val="1000"/>
              </a:spcBef>
              <a:spcAft>
                <a:spcPts val="0"/>
              </a:spcAft>
              <a:buClr>
                <a:schemeClr val="lt1"/>
              </a:buClr>
              <a:buSzPts val="2240"/>
              <a:buNone/>
            </a:pPr>
            <a:r>
              <a:rPr lang="en-US" sz="2800">
                <a:solidFill>
                  <a:schemeClr val="lt1"/>
                </a:solidFill>
                <a:latin typeface="Times New Roman"/>
                <a:ea typeface="Times New Roman"/>
                <a:cs typeface="Times New Roman"/>
                <a:sym typeface="Times New Roman"/>
              </a:rPr>
              <a:t>4</a:t>
            </a:r>
            <a:r>
              <a:rPr lang="en-US" sz="2800">
                <a:solidFill>
                  <a:schemeClr val="lt1"/>
                </a:solidFill>
                <a:latin typeface="Times New Roman"/>
                <a:ea typeface="Times New Roman"/>
                <a:cs typeface="Times New Roman"/>
                <a:sym typeface="Times New Roman"/>
              </a:rPr>
              <a:t>/ </a:t>
            </a:r>
            <a:r>
              <a:rPr lang="en-US" sz="2800">
                <a:solidFill>
                  <a:schemeClr val="lt1"/>
                </a:solidFill>
                <a:latin typeface="Times New Roman"/>
                <a:ea typeface="Times New Roman"/>
                <a:cs typeface="Times New Roman"/>
                <a:sym typeface="Times New Roman"/>
              </a:rPr>
              <a:t>Các khái niệm chính</a:t>
            </a:r>
            <a:endParaRPr/>
          </a:p>
          <a:p>
            <a:pPr indent="0" lvl="0" marL="0" rtl="0" algn="l">
              <a:lnSpc>
                <a:spcPct val="150000"/>
              </a:lnSpc>
              <a:spcBef>
                <a:spcPts val="1000"/>
              </a:spcBef>
              <a:spcAft>
                <a:spcPts val="0"/>
              </a:spcAft>
              <a:buClr>
                <a:schemeClr val="lt1"/>
              </a:buClr>
              <a:buSzPts val="2240"/>
              <a:buNone/>
            </a:pPr>
            <a:r>
              <a:rPr lang="en-US" sz="2800">
                <a:solidFill>
                  <a:schemeClr val="lt1"/>
                </a:solidFill>
                <a:latin typeface="Times New Roman"/>
                <a:ea typeface="Times New Roman"/>
                <a:cs typeface="Times New Roman"/>
                <a:sym typeface="Times New Roman"/>
              </a:rPr>
              <a:t>5</a:t>
            </a:r>
            <a:r>
              <a:rPr lang="en-US" sz="2800">
                <a:solidFill>
                  <a:schemeClr val="lt1"/>
                </a:solidFill>
                <a:latin typeface="Times New Roman"/>
                <a:ea typeface="Times New Roman"/>
                <a:cs typeface="Times New Roman"/>
                <a:sym typeface="Times New Roman"/>
              </a:rPr>
              <a:t>/ Demo</a:t>
            </a:r>
            <a:endParaRPr sz="2800">
              <a:solidFill>
                <a:schemeClr val="lt1"/>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lt1"/>
              </a:buClr>
              <a:buSzPts val="2240"/>
              <a:buNone/>
            </a:pPr>
            <a:r>
              <a:rPr lang="en-US" sz="2800">
                <a:solidFill>
                  <a:schemeClr val="lt1"/>
                </a:solidFill>
                <a:latin typeface="Times New Roman"/>
                <a:ea typeface="Times New Roman"/>
                <a:cs typeface="Times New Roman"/>
                <a:sym typeface="Times New Roman"/>
              </a:rPr>
              <a:t>6/ Q &amp; A</a:t>
            </a:r>
            <a:endParaRPr sz="2800">
              <a:solidFill>
                <a:schemeClr val="lt1"/>
              </a:solidFill>
              <a:latin typeface="Times New Roman"/>
              <a:ea typeface="Times New Roman"/>
              <a:cs typeface="Times New Roman"/>
              <a:sym typeface="Times New Roman"/>
            </a:endParaRPr>
          </a:p>
        </p:txBody>
      </p:sp>
      <p:sp>
        <p:nvSpPr>
          <p:cNvPr id="155" name="Google Shape;155;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3661d62c13_0_123"/>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Type - Subscription</a:t>
            </a:r>
            <a:endParaRPr/>
          </a:p>
        </p:txBody>
      </p:sp>
      <p:pic>
        <p:nvPicPr>
          <p:cNvPr id="303" name="Google Shape;303;g13661d62c13_0_123"/>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304" name="Google Shape;304;g13661d62c13_0_12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05" name="Google Shape;305;g13661d62c13_0_123"/>
          <p:cNvPicPr preferRelativeResize="0"/>
          <p:nvPr/>
        </p:nvPicPr>
        <p:blipFill>
          <a:blip r:embed="rId4">
            <a:alphaModFix/>
          </a:blip>
          <a:stretch>
            <a:fillRect/>
          </a:stretch>
        </p:blipFill>
        <p:spPr>
          <a:xfrm>
            <a:off x="823300" y="1488423"/>
            <a:ext cx="4057650" cy="3324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3661d62c13_0_174"/>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Type - Subscription</a:t>
            </a:r>
            <a:endParaRPr/>
          </a:p>
        </p:txBody>
      </p:sp>
      <p:pic>
        <p:nvPicPr>
          <p:cNvPr id="311" name="Google Shape;311;g13661d62c13_0_174"/>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312" name="Google Shape;312;g13661d62c13_0_17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13" name="Google Shape;313;g13661d62c13_0_174" title="Subscription Demo.mov">
            <a:hlinkClick r:id="rId4"/>
          </p:cNvPr>
          <p:cNvPicPr preferRelativeResize="0"/>
          <p:nvPr/>
        </p:nvPicPr>
        <p:blipFill>
          <a:blip r:embed="rId5">
            <a:alphaModFix/>
          </a:blip>
          <a:stretch>
            <a:fillRect/>
          </a:stretch>
        </p:blipFill>
        <p:spPr>
          <a:xfrm>
            <a:off x="413893" y="1477748"/>
            <a:ext cx="11364215" cy="5210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3661d62c13_0_150"/>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Type - Input</a:t>
            </a:r>
            <a:endParaRPr/>
          </a:p>
        </p:txBody>
      </p:sp>
      <p:pic>
        <p:nvPicPr>
          <p:cNvPr id="319" name="Google Shape;319;g13661d62c13_0_150"/>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320" name="Google Shape;320;g13661d62c13_0_15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21" name="Google Shape;321;g13661d62c13_0_150"/>
          <p:cNvPicPr preferRelativeResize="0"/>
          <p:nvPr/>
        </p:nvPicPr>
        <p:blipFill>
          <a:blip r:embed="rId4">
            <a:alphaModFix/>
          </a:blip>
          <a:stretch>
            <a:fillRect/>
          </a:stretch>
        </p:blipFill>
        <p:spPr>
          <a:xfrm>
            <a:off x="834488" y="3591323"/>
            <a:ext cx="5781675" cy="2066925"/>
          </a:xfrm>
          <a:prstGeom prst="rect">
            <a:avLst/>
          </a:prstGeom>
          <a:noFill/>
          <a:ln>
            <a:noFill/>
          </a:ln>
        </p:spPr>
      </p:pic>
      <p:pic>
        <p:nvPicPr>
          <p:cNvPr id="322" name="Google Shape;322;g13661d62c13_0_150"/>
          <p:cNvPicPr preferRelativeResize="0"/>
          <p:nvPr/>
        </p:nvPicPr>
        <p:blipFill>
          <a:blip r:embed="rId5">
            <a:alphaModFix/>
          </a:blip>
          <a:stretch>
            <a:fillRect/>
          </a:stretch>
        </p:blipFill>
        <p:spPr>
          <a:xfrm>
            <a:off x="812625" y="1477773"/>
            <a:ext cx="5734050" cy="1104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3661d62c13_0_129"/>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Type - Enum</a:t>
            </a:r>
            <a:endParaRPr/>
          </a:p>
        </p:txBody>
      </p:sp>
      <p:pic>
        <p:nvPicPr>
          <p:cNvPr id="328" name="Google Shape;328;g13661d62c13_0_129"/>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329" name="Google Shape;329;g13661d62c13_0_12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30" name="Google Shape;330;g13661d62c13_0_129"/>
          <p:cNvPicPr preferRelativeResize="0"/>
          <p:nvPr/>
        </p:nvPicPr>
        <p:blipFill>
          <a:blip r:embed="rId4">
            <a:alphaModFix/>
          </a:blip>
          <a:stretch>
            <a:fillRect/>
          </a:stretch>
        </p:blipFill>
        <p:spPr>
          <a:xfrm>
            <a:off x="773175" y="1477773"/>
            <a:ext cx="1876425" cy="1038225"/>
          </a:xfrm>
          <a:prstGeom prst="rect">
            <a:avLst/>
          </a:prstGeom>
          <a:noFill/>
          <a:ln>
            <a:noFill/>
          </a:ln>
        </p:spPr>
      </p:pic>
      <p:pic>
        <p:nvPicPr>
          <p:cNvPr id="331" name="Google Shape;331;g13661d62c13_0_129"/>
          <p:cNvPicPr preferRelativeResize="0"/>
          <p:nvPr/>
        </p:nvPicPr>
        <p:blipFill>
          <a:blip r:embed="rId5">
            <a:alphaModFix/>
          </a:blip>
          <a:stretch>
            <a:fillRect/>
          </a:stretch>
        </p:blipFill>
        <p:spPr>
          <a:xfrm>
            <a:off x="3610975" y="1477773"/>
            <a:ext cx="2505075" cy="1638300"/>
          </a:xfrm>
          <a:prstGeom prst="rect">
            <a:avLst/>
          </a:prstGeom>
          <a:noFill/>
          <a:ln>
            <a:noFill/>
          </a:ln>
        </p:spPr>
      </p:pic>
      <p:pic>
        <p:nvPicPr>
          <p:cNvPr id="332" name="Google Shape;332;g13661d62c13_0_129"/>
          <p:cNvPicPr preferRelativeResize="0"/>
          <p:nvPr/>
        </p:nvPicPr>
        <p:blipFill>
          <a:blip r:embed="rId6">
            <a:alphaModFix/>
          </a:blip>
          <a:stretch>
            <a:fillRect/>
          </a:stretch>
        </p:blipFill>
        <p:spPr>
          <a:xfrm>
            <a:off x="773175" y="3700536"/>
            <a:ext cx="3857625" cy="1685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3661d62c13_0_135"/>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Type - Union</a:t>
            </a:r>
            <a:endParaRPr/>
          </a:p>
        </p:txBody>
      </p:sp>
      <p:pic>
        <p:nvPicPr>
          <p:cNvPr id="338" name="Google Shape;338;g13661d62c13_0_135"/>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339" name="Google Shape;339;g13661d62c13_0_13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40" name="Google Shape;340;g13661d62c13_0_135"/>
          <p:cNvPicPr preferRelativeResize="0"/>
          <p:nvPr/>
        </p:nvPicPr>
        <p:blipFill>
          <a:blip r:embed="rId4">
            <a:alphaModFix/>
          </a:blip>
          <a:stretch>
            <a:fillRect/>
          </a:stretch>
        </p:blipFill>
        <p:spPr>
          <a:xfrm>
            <a:off x="677325" y="1562973"/>
            <a:ext cx="3947552" cy="4644179"/>
          </a:xfrm>
          <a:prstGeom prst="rect">
            <a:avLst/>
          </a:prstGeom>
          <a:noFill/>
          <a:ln>
            <a:noFill/>
          </a:ln>
        </p:spPr>
      </p:pic>
      <p:pic>
        <p:nvPicPr>
          <p:cNvPr id="341" name="Google Shape;341;g13661d62c13_0_135"/>
          <p:cNvPicPr preferRelativeResize="0"/>
          <p:nvPr/>
        </p:nvPicPr>
        <p:blipFill>
          <a:blip r:embed="rId5">
            <a:alphaModFix/>
          </a:blip>
          <a:stretch>
            <a:fillRect/>
          </a:stretch>
        </p:blipFill>
        <p:spPr>
          <a:xfrm>
            <a:off x="5011925" y="1562975"/>
            <a:ext cx="4213288" cy="42132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3661d62c13_0_165"/>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Type - Union</a:t>
            </a:r>
            <a:endParaRPr/>
          </a:p>
        </p:txBody>
      </p:sp>
      <p:pic>
        <p:nvPicPr>
          <p:cNvPr id="347" name="Google Shape;347;g13661d62c13_0_165"/>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348" name="Google Shape;348;g13661d62c13_0_16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49" name="Google Shape;349;g13661d62c13_0_165"/>
          <p:cNvPicPr preferRelativeResize="0"/>
          <p:nvPr/>
        </p:nvPicPr>
        <p:blipFill>
          <a:blip r:embed="rId4">
            <a:alphaModFix/>
          </a:blip>
          <a:stretch>
            <a:fillRect/>
          </a:stretch>
        </p:blipFill>
        <p:spPr>
          <a:xfrm>
            <a:off x="762651" y="1272300"/>
            <a:ext cx="3201994" cy="4886376"/>
          </a:xfrm>
          <a:prstGeom prst="rect">
            <a:avLst/>
          </a:prstGeom>
          <a:noFill/>
          <a:ln>
            <a:noFill/>
          </a:ln>
        </p:spPr>
      </p:pic>
      <p:pic>
        <p:nvPicPr>
          <p:cNvPr id="350" name="Google Shape;350;g13661d62c13_0_165"/>
          <p:cNvPicPr preferRelativeResize="0"/>
          <p:nvPr/>
        </p:nvPicPr>
        <p:blipFill>
          <a:blip r:embed="rId5">
            <a:alphaModFix/>
          </a:blip>
          <a:stretch>
            <a:fillRect/>
          </a:stretch>
        </p:blipFill>
        <p:spPr>
          <a:xfrm>
            <a:off x="5116849" y="1272300"/>
            <a:ext cx="3811601" cy="4886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3661d62c13_0_141"/>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Type - Interface</a:t>
            </a:r>
            <a:endParaRPr/>
          </a:p>
        </p:txBody>
      </p:sp>
      <p:pic>
        <p:nvPicPr>
          <p:cNvPr id="356" name="Google Shape;356;g13661d62c13_0_141"/>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357" name="Google Shape;357;g13661d62c13_0_14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58" name="Google Shape;358;g13661d62c13_0_141"/>
          <p:cNvPicPr preferRelativeResize="0"/>
          <p:nvPr/>
        </p:nvPicPr>
        <p:blipFill>
          <a:blip r:embed="rId4">
            <a:alphaModFix/>
          </a:blip>
          <a:stretch>
            <a:fillRect/>
          </a:stretch>
        </p:blipFill>
        <p:spPr>
          <a:xfrm>
            <a:off x="801975" y="1488423"/>
            <a:ext cx="3236077" cy="441118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37c482c44f_0_45"/>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Resolver</a:t>
            </a:r>
            <a:endParaRPr/>
          </a:p>
        </p:txBody>
      </p:sp>
      <p:pic>
        <p:nvPicPr>
          <p:cNvPr id="364" name="Google Shape;364;g137c482c44f_0_45"/>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365" name="Google Shape;365;g137c482c44f_0_4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66" name="Google Shape;366;g137c482c44f_0_45"/>
          <p:cNvPicPr preferRelativeResize="0"/>
          <p:nvPr/>
        </p:nvPicPr>
        <p:blipFill>
          <a:blip r:embed="rId4">
            <a:alphaModFix/>
          </a:blip>
          <a:stretch>
            <a:fillRect/>
          </a:stretch>
        </p:blipFill>
        <p:spPr>
          <a:xfrm>
            <a:off x="677325" y="1477773"/>
            <a:ext cx="6681264" cy="4644179"/>
          </a:xfrm>
          <a:prstGeom prst="rect">
            <a:avLst/>
          </a:prstGeom>
          <a:noFill/>
          <a:ln>
            <a:noFill/>
          </a:ln>
        </p:spPr>
      </p:pic>
      <p:pic>
        <p:nvPicPr>
          <p:cNvPr id="367" name="Google Shape;367;g137c482c44f_0_45"/>
          <p:cNvPicPr preferRelativeResize="0"/>
          <p:nvPr/>
        </p:nvPicPr>
        <p:blipFill>
          <a:blip r:embed="rId5">
            <a:alphaModFix/>
          </a:blip>
          <a:stretch>
            <a:fillRect/>
          </a:stretch>
        </p:blipFill>
        <p:spPr>
          <a:xfrm>
            <a:off x="7585639" y="1477775"/>
            <a:ext cx="3733800" cy="1695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5c89f2b0a4_0_0"/>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Resolver</a:t>
            </a:r>
            <a:endParaRPr/>
          </a:p>
        </p:txBody>
      </p:sp>
      <p:pic>
        <p:nvPicPr>
          <p:cNvPr id="373" name="Google Shape;373;g15c89f2b0a4_0_0"/>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374" name="Google Shape;374;g15c89f2b0a4_0_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375" name="Google Shape;375;g15c89f2b0a4_0_0"/>
          <p:cNvPicPr preferRelativeResize="0"/>
          <p:nvPr/>
        </p:nvPicPr>
        <p:blipFill>
          <a:blip r:embed="rId4">
            <a:alphaModFix/>
          </a:blip>
          <a:stretch>
            <a:fillRect/>
          </a:stretch>
        </p:blipFill>
        <p:spPr>
          <a:xfrm>
            <a:off x="677325" y="1438273"/>
            <a:ext cx="6105525" cy="3981450"/>
          </a:xfrm>
          <a:prstGeom prst="rect">
            <a:avLst/>
          </a:prstGeom>
          <a:noFill/>
          <a:ln>
            <a:noFill/>
          </a:ln>
        </p:spPr>
      </p:pic>
      <p:pic>
        <p:nvPicPr>
          <p:cNvPr id="376" name="Google Shape;376;g15c89f2b0a4_0_0"/>
          <p:cNvPicPr preferRelativeResize="0"/>
          <p:nvPr/>
        </p:nvPicPr>
        <p:blipFill>
          <a:blip r:embed="rId5">
            <a:alphaModFix/>
          </a:blip>
          <a:stretch>
            <a:fillRect/>
          </a:stretch>
        </p:blipFill>
        <p:spPr>
          <a:xfrm>
            <a:off x="6892600" y="1438275"/>
            <a:ext cx="5104350" cy="185767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3"/>
          <p:cNvSpPr txBox="1"/>
          <p:nvPr/>
        </p:nvSpPr>
        <p:spPr>
          <a:xfrm>
            <a:off x="677324" y="678875"/>
            <a:ext cx="7196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93DF5F"/>
                </a:solidFill>
                <a:latin typeface="Times New Roman"/>
                <a:ea typeface="Times New Roman"/>
                <a:cs typeface="Times New Roman"/>
                <a:sym typeface="Times New Roman"/>
              </a:rPr>
              <a:t>5/ Demo</a:t>
            </a:r>
            <a:endParaRPr b="0" i="0" sz="3600" u="none" cap="none" strike="noStrike">
              <a:solidFill>
                <a:srgbClr val="93DF5F"/>
              </a:solidFill>
              <a:latin typeface="Times New Roman"/>
              <a:ea typeface="Times New Roman"/>
              <a:cs typeface="Times New Roman"/>
              <a:sym typeface="Times New Roman"/>
            </a:endParaRPr>
          </a:p>
        </p:txBody>
      </p:sp>
      <p:pic>
        <p:nvPicPr>
          <p:cNvPr id="382" name="Google Shape;382;p33"/>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383" name="Google Shape;383;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eea522d09e_0_15"/>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320040" lvl="0" marL="457200" rtl="0" algn="l">
              <a:lnSpc>
                <a:spcPct val="150000"/>
              </a:lnSpc>
              <a:spcBef>
                <a:spcPts val="0"/>
              </a:spcBef>
              <a:spcAft>
                <a:spcPts val="0"/>
              </a:spcAft>
              <a:buClr>
                <a:schemeClr val="lt1"/>
              </a:buClr>
              <a:buSzPts val="1440"/>
              <a:buFont typeface="Times New Roman"/>
              <a:buChar char="►"/>
            </a:pPr>
            <a:r>
              <a:rPr lang="en-US" sz="2400">
                <a:solidFill>
                  <a:schemeClr val="lt1"/>
                </a:solidFill>
                <a:latin typeface="Times New Roman"/>
                <a:ea typeface="Times New Roman"/>
                <a:cs typeface="Times New Roman"/>
                <a:sym typeface="Times New Roman"/>
              </a:rPr>
              <a:t>Graph Query Language</a:t>
            </a:r>
            <a:endParaRPr sz="2400">
              <a:solidFill>
                <a:schemeClr val="lt1"/>
              </a:solidFill>
              <a:latin typeface="Times New Roman"/>
              <a:ea typeface="Times New Roman"/>
              <a:cs typeface="Times New Roman"/>
              <a:sym typeface="Times New Roman"/>
            </a:endParaRPr>
          </a:p>
          <a:p>
            <a:pPr indent="-320040" lvl="0" marL="457200" rtl="0" algn="l">
              <a:lnSpc>
                <a:spcPct val="150000"/>
              </a:lnSpc>
              <a:spcBef>
                <a:spcPts val="0"/>
              </a:spcBef>
              <a:spcAft>
                <a:spcPts val="0"/>
              </a:spcAft>
              <a:buClr>
                <a:schemeClr val="lt1"/>
              </a:buClr>
              <a:buSzPts val="1440"/>
              <a:buFont typeface="Times New Roman"/>
              <a:buChar char="►"/>
            </a:pPr>
            <a:r>
              <a:rPr lang="en-US" sz="2400">
                <a:solidFill>
                  <a:schemeClr val="lt1"/>
                </a:solidFill>
                <a:latin typeface="Times New Roman"/>
                <a:ea typeface="Times New Roman"/>
                <a:cs typeface="Times New Roman"/>
                <a:sym typeface="Times New Roman"/>
              </a:rPr>
              <a:t>GraphQL chỉ cung cấp đúng những gì client cần</a:t>
            </a:r>
            <a:endParaRPr sz="2400">
              <a:solidFill>
                <a:schemeClr val="lt1"/>
              </a:solidFill>
              <a:latin typeface="Times New Roman"/>
              <a:ea typeface="Times New Roman"/>
              <a:cs typeface="Times New Roman"/>
              <a:sym typeface="Times New Roman"/>
            </a:endParaRPr>
          </a:p>
          <a:p>
            <a:pPr indent="-320040" lvl="0" marL="457200" rtl="0" algn="l">
              <a:lnSpc>
                <a:spcPct val="150000"/>
              </a:lnSpc>
              <a:spcBef>
                <a:spcPts val="0"/>
              </a:spcBef>
              <a:spcAft>
                <a:spcPts val="0"/>
              </a:spcAft>
              <a:buClr>
                <a:schemeClr val="lt1"/>
              </a:buClr>
              <a:buSzPts val="1440"/>
              <a:buFont typeface="Times New Roman"/>
              <a:buChar char="►"/>
            </a:pPr>
            <a:r>
              <a:rPr lang="en-US" sz="2400">
                <a:solidFill>
                  <a:schemeClr val="lt1"/>
                </a:solidFill>
                <a:latin typeface="Times New Roman"/>
                <a:ea typeface="Times New Roman"/>
                <a:cs typeface="Times New Roman"/>
                <a:sym typeface="Times New Roman"/>
              </a:rPr>
              <a:t>GraphQL không chỉ dùng để query dữ liệu mà còn có thể thay đổi dữ liệu (mutation) hoặc là theo dõi sự thay đổi dữ liệu (subscription)</a:t>
            </a:r>
            <a:endParaRPr>
              <a:solidFill>
                <a:schemeClr val="lt1"/>
              </a:solidFill>
              <a:latin typeface="Times New Roman"/>
              <a:ea typeface="Times New Roman"/>
              <a:cs typeface="Times New Roman"/>
              <a:sym typeface="Times New Roman"/>
            </a:endParaRPr>
          </a:p>
        </p:txBody>
      </p:sp>
      <p:sp>
        <p:nvSpPr>
          <p:cNvPr id="161" name="Google Shape;161;geea522d09e_0_15"/>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93DF5F"/>
                </a:solidFill>
                <a:latin typeface="Times New Roman"/>
                <a:ea typeface="Times New Roman"/>
                <a:cs typeface="Times New Roman"/>
                <a:sym typeface="Times New Roman"/>
              </a:rPr>
              <a:t>1</a:t>
            </a:r>
            <a:r>
              <a:rPr lang="en-US" sz="3600">
                <a:solidFill>
                  <a:srgbClr val="93DF5F"/>
                </a:solidFill>
                <a:latin typeface="Times New Roman"/>
                <a:ea typeface="Times New Roman"/>
                <a:cs typeface="Times New Roman"/>
                <a:sym typeface="Times New Roman"/>
              </a:rPr>
              <a:t>/ GraphQL là gì</a:t>
            </a:r>
            <a:endParaRPr b="0" i="0" sz="3600" u="none" cap="none" strike="noStrike">
              <a:solidFill>
                <a:srgbClr val="93DF5F"/>
              </a:solidFill>
              <a:latin typeface="Times New Roman"/>
              <a:ea typeface="Times New Roman"/>
              <a:cs typeface="Times New Roman"/>
              <a:sym typeface="Times New Roman"/>
            </a:endParaRPr>
          </a:p>
        </p:txBody>
      </p:sp>
      <p:pic>
        <p:nvPicPr>
          <p:cNvPr id="162" name="Google Shape;162;geea522d09e_0_15"/>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163" name="Google Shape;163;geea522d09e_0_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37c482c44f_0_0"/>
          <p:cNvSpPr txBox="1"/>
          <p:nvPr/>
        </p:nvSpPr>
        <p:spPr>
          <a:xfrm>
            <a:off x="677324" y="678875"/>
            <a:ext cx="7196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93DF5F"/>
                </a:solidFill>
                <a:latin typeface="Times New Roman"/>
                <a:ea typeface="Times New Roman"/>
                <a:cs typeface="Times New Roman"/>
                <a:sym typeface="Times New Roman"/>
              </a:rPr>
              <a:t>6/ Q&amp;A</a:t>
            </a:r>
            <a:endParaRPr b="0" i="0" sz="3600" u="none" cap="none" strike="noStrike">
              <a:solidFill>
                <a:srgbClr val="93DF5F"/>
              </a:solidFill>
              <a:latin typeface="Times New Roman"/>
              <a:ea typeface="Times New Roman"/>
              <a:cs typeface="Times New Roman"/>
              <a:sym typeface="Times New Roman"/>
            </a:endParaRPr>
          </a:p>
        </p:txBody>
      </p:sp>
      <p:pic>
        <p:nvPicPr>
          <p:cNvPr id="389" name="Google Shape;389;g137c482c44f_0_0"/>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390" name="Google Shape;390;g137c482c44f_0_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37c482c44f_0_25"/>
          <p:cNvSpPr txBox="1"/>
          <p:nvPr/>
        </p:nvSpPr>
        <p:spPr>
          <a:xfrm>
            <a:off x="677324" y="678875"/>
            <a:ext cx="7196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93DF5F"/>
                </a:solidFill>
                <a:latin typeface="Times New Roman"/>
                <a:ea typeface="Times New Roman"/>
                <a:cs typeface="Times New Roman"/>
                <a:sym typeface="Times New Roman"/>
              </a:rPr>
              <a:t>Tài liệu tham khảo</a:t>
            </a:r>
            <a:endParaRPr b="0" i="0" sz="3600" u="none" cap="none" strike="noStrike">
              <a:solidFill>
                <a:srgbClr val="93DF5F"/>
              </a:solidFill>
              <a:latin typeface="Times New Roman"/>
              <a:ea typeface="Times New Roman"/>
              <a:cs typeface="Times New Roman"/>
              <a:sym typeface="Times New Roman"/>
            </a:endParaRPr>
          </a:p>
        </p:txBody>
      </p:sp>
      <p:pic>
        <p:nvPicPr>
          <p:cNvPr id="396" name="Google Shape;396;g137c482c44f_0_25"/>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397" name="Google Shape;397;g137c482c44f_0_25"/>
          <p:cNvSpPr txBox="1"/>
          <p:nvPr/>
        </p:nvSpPr>
        <p:spPr>
          <a:xfrm>
            <a:off x="677325" y="1325375"/>
            <a:ext cx="9343500" cy="4617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lang="en-US" sz="2400">
                <a:solidFill>
                  <a:schemeClr val="lt1"/>
                </a:solidFill>
                <a:latin typeface="Times New Roman"/>
                <a:ea typeface="Times New Roman"/>
                <a:cs typeface="Times New Roman"/>
                <a:sym typeface="Times New Roman"/>
              </a:rPr>
              <a:t>Tài liệu chính thức của apollo graphql:</a:t>
            </a:r>
            <a:endParaRPr sz="24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800"/>
              <a:buFont typeface="Arial"/>
              <a:buNone/>
            </a:pPr>
            <a:r>
              <a:rPr lang="en-US" sz="2400" u="sng">
                <a:solidFill>
                  <a:schemeClr val="hlink"/>
                </a:solidFill>
                <a:latin typeface="Times New Roman"/>
                <a:ea typeface="Times New Roman"/>
                <a:cs typeface="Times New Roman"/>
                <a:sym typeface="Times New Roman"/>
                <a:hlinkClick r:id="rId4"/>
              </a:rPr>
              <a:t>https://www.apollographql.com/docs/apollo-server/</a:t>
            </a:r>
            <a:endParaRPr sz="24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800"/>
              <a:buFont typeface="Arial"/>
              <a:buNone/>
            </a:pPr>
            <a:r>
              <a:rPr lang="en-US" sz="2400">
                <a:solidFill>
                  <a:schemeClr val="lt1"/>
                </a:solidFill>
                <a:latin typeface="Times New Roman"/>
                <a:ea typeface="Times New Roman"/>
                <a:cs typeface="Times New Roman"/>
                <a:sym typeface="Times New Roman"/>
              </a:rPr>
              <a:t>Explain GraphQL</a:t>
            </a:r>
            <a:r>
              <a:rPr lang="en-US" sz="2400">
                <a:solidFill>
                  <a:schemeClr val="lt1"/>
                </a:solidFill>
                <a:latin typeface="Times New Roman"/>
                <a:ea typeface="Times New Roman"/>
                <a:cs typeface="Times New Roman"/>
                <a:sym typeface="Times New Roman"/>
              </a:rPr>
              <a:t>:</a:t>
            </a:r>
            <a:br>
              <a:rPr lang="en-US"/>
            </a:br>
            <a:r>
              <a:rPr lang="en-US" sz="2200" u="sng">
                <a:solidFill>
                  <a:schemeClr val="hlink"/>
                </a:solidFill>
                <a:latin typeface="Times New Roman"/>
                <a:ea typeface="Times New Roman"/>
                <a:cs typeface="Times New Roman"/>
                <a:sym typeface="Times New Roman"/>
                <a:hlinkClick r:id="rId5"/>
              </a:rPr>
              <a:t>https://medium.com/naresh-bhatia/graphql-concepts-i-wish-someone-explained-to-me-a-year-ago-514d5b3c0eab</a:t>
            </a:r>
            <a:endParaRPr sz="22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800"/>
              <a:buFont typeface="Arial"/>
              <a:buNone/>
            </a:pPr>
            <a:r>
              <a:rPr lang="en-US" sz="2400">
                <a:solidFill>
                  <a:schemeClr val="lt1"/>
                </a:solidFill>
                <a:latin typeface="Times New Roman"/>
                <a:ea typeface="Times New Roman"/>
                <a:cs typeface="Times New Roman"/>
                <a:sym typeface="Times New Roman"/>
              </a:rPr>
              <a:t>Compare GraphQL and REST: </a:t>
            </a:r>
            <a:r>
              <a:rPr lang="en-US" sz="2200" u="sng">
                <a:solidFill>
                  <a:schemeClr val="hlink"/>
                </a:solidFill>
                <a:latin typeface="Times New Roman"/>
                <a:ea typeface="Times New Roman"/>
                <a:cs typeface="Times New Roman"/>
                <a:sym typeface="Times New Roman"/>
                <a:hlinkClick r:id="rId6"/>
              </a:rPr>
              <a:t>https://nordicapis.com/rest-vs-graphql-a-side-by-side-comparison</a:t>
            </a:r>
            <a:endParaRPr sz="22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800"/>
              <a:buFont typeface="Arial"/>
              <a:buNone/>
            </a:pPr>
            <a:r>
              <a:rPr lang="en-US" sz="2200" u="sng">
                <a:solidFill>
                  <a:schemeClr val="hlink"/>
                </a:solidFill>
                <a:latin typeface="Times New Roman"/>
                <a:ea typeface="Times New Roman"/>
                <a:cs typeface="Times New Roman"/>
                <a:sym typeface="Times New Roman"/>
              </a:rPr>
              <a:t>https://github.com/chankruze/graphql-revisit</a:t>
            </a:r>
            <a:endParaRPr sz="22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800"/>
              <a:buFont typeface="Arial"/>
              <a:buNone/>
            </a:pPr>
            <a:r>
              <a:rPr lang="en-US" sz="2200">
                <a:solidFill>
                  <a:schemeClr val="lt1"/>
                </a:solidFill>
                <a:latin typeface="Times New Roman"/>
                <a:ea typeface="Times New Roman"/>
                <a:cs typeface="Times New Roman"/>
                <a:sym typeface="Times New Roman"/>
              </a:rPr>
              <a:t>Subscription Demo: </a:t>
            </a:r>
            <a:endParaRPr sz="22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800"/>
              <a:buFont typeface="Arial"/>
              <a:buNone/>
            </a:pPr>
            <a:r>
              <a:rPr lang="en-US" sz="2200" u="sng">
                <a:solidFill>
                  <a:schemeClr val="hlink"/>
                </a:solidFill>
                <a:latin typeface="Times New Roman"/>
                <a:ea typeface="Times New Roman"/>
                <a:cs typeface="Times New Roman"/>
                <a:sym typeface="Times New Roman"/>
                <a:hlinkClick r:id="rId7"/>
              </a:rPr>
              <a:t>https://github.com/chankruze/graphql-revisit</a:t>
            </a:r>
            <a:endParaRPr sz="22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800"/>
              <a:buFont typeface="Arial"/>
              <a:buNone/>
            </a:pPr>
            <a:r>
              <a:rPr lang="en-US" sz="2200">
                <a:solidFill>
                  <a:schemeClr val="lt1"/>
                </a:solidFill>
                <a:latin typeface="Times New Roman"/>
                <a:ea typeface="Times New Roman"/>
                <a:cs typeface="Times New Roman"/>
                <a:sym typeface="Times New Roman"/>
              </a:rPr>
              <a:t>GraphQL Demo(Server side only): </a:t>
            </a:r>
            <a:r>
              <a:rPr lang="en-US" sz="2200" u="sng">
                <a:solidFill>
                  <a:schemeClr val="hlink"/>
                </a:solidFill>
                <a:latin typeface="Times New Roman"/>
                <a:ea typeface="Times New Roman"/>
                <a:cs typeface="Times New Roman"/>
                <a:sym typeface="Times New Roman"/>
                <a:hlinkClick r:id="rId8"/>
              </a:rPr>
              <a:t>https://github.com/lpredrum136/GraphQL-Apollo-Tutorial</a:t>
            </a:r>
            <a:endParaRPr sz="22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800"/>
              <a:buFont typeface="Arial"/>
              <a:buNone/>
            </a:pPr>
            <a:r>
              <a:t/>
            </a:r>
            <a:endParaRPr sz="2200">
              <a:solidFill>
                <a:schemeClr val="lt1"/>
              </a:solidFill>
              <a:latin typeface="Times New Roman"/>
              <a:ea typeface="Times New Roman"/>
              <a:cs typeface="Times New Roman"/>
              <a:sym typeface="Times New Roman"/>
            </a:endParaRPr>
          </a:p>
        </p:txBody>
      </p:sp>
      <p:sp>
        <p:nvSpPr>
          <p:cNvPr id="398" name="Google Shape;398;g137c482c44f_0_2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eef53d5d55_1_253"/>
          <p:cNvSpPr txBox="1"/>
          <p:nvPr/>
        </p:nvSpPr>
        <p:spPr>
          <a:xfrm>
            <a:off x="677324" y="678875"/>
            <a:ext cx="7434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GraphQL</a:t>
            </a:r>
            <a:endParaRPr/>
          </a:p>
        </p:txBody>
      </p:sp>
      <p:pic>
        <p:nvPicPr>
          <p:cNvPr id="404" name="Google Shape;404;geef53d5d55_1_253"/>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405" name="Google Shape;405;geef53d5d55_1_253"/>
          <p:cNvSpPr txBox="1"/>
          <p:nvPr/>
        </p:nvSpPr>
        <p:spPr>
          <a:xfrm>
            <a:off x="3601700" y="3130125"/>
            <a:ext cx="45096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Times New Roman"/>
                <a:ea typeface="Times New Roman"/>
                <a:cs typeface="Times New Roman"/>
                <a:sym typeface="Times New Roman"/>
              </a:rPr>
              <a:t>THANK YOU!!!</a:t>
            </a:r>
            <a:endParaRPr b="0" i="0" sz="4800" u="none" cap="none" strike="noStrike">
              <a:solidFill>
                <a:schemeClr val="lt1"/>
              </a:solidFill>
              <a:latin typeface="Times New Roman"/>
              <a:ea typeface="Times New Roman"/>
              <a:cs typeface="Times New Roman"/>
              <a:sym typeface="Times New Roman"/>
            </a:endParaRPr>
          </a:p>
        </p:txBody>
      </p:sp>
      <p:sp>
        <p:nvSpPr>
          <p:cNvPr id="406" name="Google Shape;406;geef53d5d55_1_25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Khả năng truy xuất dữ liệu phức tạp</a:t>
            </a:r>
            <a:endParaRPr sz="24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Cung cấp chính xác những thông tin client yêu cầu</a:t>
            </a:r>
            <a:endParaRPr sz="24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Giúp cho client và server luôn đồng bộ với nhau</a:t>
            </a:r>
            <a:endParaRPr sz="24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Truy xuất data từ các nguồn dữ liệu khác nhau chỉ với duy nhất 1 endpoint</a:t>
            </a:r>
            <a:endParaRPr sz="24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Hiển thị sự thay đổi dữ liệu ngay lập tức</a:t>
            </a:r>
            <a:endParaRPr sz="2400">
              <a:solidFill>
                <a:schemeClr val="lt1"/>
              </a:solidFill>
              <a:latin typeface="Times New Roman"/>
              <a:ea typeface="Times New Roman"/>
              <a:cs typeface="Times New Roman"/>
              <a:sym typeface="Times New Roman"/>
            </a:endParaRPr>
          </a:p>
        </p:txBody>
      </p:sp>
      <p:sp>
        <p:nvSpPr>
          <p:cNvPr id="169" name="Google Shape;169;p3"/>
          <p:cNvSpPr txBox="1"/>
          <p:nvPr/>
        </p:nvSpPr>
        <p:spPr>
          <a:xfrm>
            <a:off x="677334" y="678873"/>
            <a:ext cx="6096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93DF5F"/>
                </a:solidFill>
                <a:latin typeface="Times New Roman"/>
                <a:ea typeface="Times New Roman"/>
                <a:cs typeface="Times New Roman"/>
                <a:sym typeface="Times New Roman"/>
              </a:rPr>
              <a:t>2</a:t>
            </a:r>
            <a:r>
              <a:rPr lang="en-US" sz="3600">
                <a:solidFill>
                  <a:srgbClr val="93DF5F"/>
                </a:solidFill>
                <a:latin typeface="Times New Roman"/>
                <a:ea typeface="Times New Roman"/>
                <a:cs typeface="Times New Roman"/>
                <a:sym typeface="Times New Roman"/>
              </a:rPr>
              <a:t>/</a:t>
            </a:r>
            <a:r>
              <a:rPr b="0" i="0" lang="en-US" sz="3600" u="none" cap="none" strike="noStrike">
                <a:solidFill>
                  <a:srgbClr val="93DF5F"/>
                </a:solidFill>
                <a:latin typeface="Times New Roman"/>
                <a:ea typeface="Times New Roman"/>
                <a:cs typeface="Times New Roman"/>
                <a:sym typeface="Times New Roman"/>
              </a:rPr>
              <a:t> </a:t>
            </a:r>
            <a:r>
              <a:rPr lang="en-US" sz="3600">
                <a:solidFill>
                  <a:srgbClr val="93DF5F"/>
                </a:solidFill>
                <a:latin typeface="Times New Roman"/>
                <a:ea typeface="Times New Roman"/>
                <a:cs typeface="Times New Roman"/>
                <a:sym typeface="Times New Roman"/>
              </a:rPr>
              <a:t>Tại sao lại dùng GraphQL</a:t>
            </a:r>
            <a:endParaRPr b="0" i="0" sz="3600" u="none" cap="none" strike="noStrike">
              <a:solidFill>
                <a:srgbClr val="93DF5F"/>
              </a:solidFill>
              <a:latin typeface="Times New Roman"/>
              <a:ea typeface="Times New Roman"/>
              <a:cs typeface="Times New Roman"/>
              <a:sym typeface="Times New Roman"/>
            </a:endParaRPr>
          </a:p>
        </p:txBody>
      </p:sp>
      <p:pic>
        <p:nvPicPr>
          <p:cNvPr id="170" name="Google Shape;170;p3"/>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171" name="Google Shape;171;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nvSpPr>
        <p:spPr>
          <a:xfrm>
            <a:off x="677322" y="678875"/>
            <a:ext cx="8368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Khả năng truy xuất dữ liệu phức tạp</a:t>
            </a:r>
            <a:endParaRPr/>
          </a:p>
        </p:txBody>
      </p:sp>
      <p:pic>
        <p:nvPicPr>
          <p:cNvPr id="177" name="Google Shape;177;p21"/>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178" name="Google Shape;178;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79" name="Google Shape;179;p21"/>
          <p:cNvPicPr preferRelativeResize="0"/>
          <p:nvPr/>
        </p:nvPicPr>
        <p:blipFill>
          <a:blip r:embed="rId4">
            <a:alphaModFix/>
          </a:blip>
          <a:stretch>
            <a:fillRect/>
          </a:stretch>
        </p:blipFill>
        <p:spPr>
          <a:xfrm>
            <a:off x="771000" y="1499100"/>
            <a:ext cx="5915025" cy="437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3661d62c13_0_3"/>
          <p:cNvSpPr txBox="1"/>
          <p:nvPr/>
        </p:nvSpPr>
        <p:spPr>
          <a:xfrm>
            <a:off x="677322" y="678875"/>
            <a:ext cx="8368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Khả năng truy xuất dữ liệu phức tạp</a:t>
            </a:r>
            <a:endParaRPr/>
          </a:p>
        </p:txBody>
      </p:sp>
      <p:pic>
        <p:nvPicPr>
          <p:cNvPr id="185" name="Google Shape;185;g13661d62c13_0_3"/>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186" name="Google Shape;186;g13661d62c13_0_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87" name="Google Shape;187;g13661d62c13_0_3"/>
          <p:cNvPicPr preferRelativeResize="0"/>
          <p:nvPr/>
        </p:nvPicPr>
        <p:blipFill>
          <a:blip r:embed="rId4">
            <a:alphaModFix/>
          </a:blip>
          <a:stretch>
            <a:fillRect/>
          </a:stretch>
        </p:blipFill>
        <p:spPr>
          <a:xfrm>
            <a:off x="677325" y="1531100"/>
            <a:ext cx="11354722" cy="44111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3661d62c13_0_20"/>
          <p:cNvSpPr txBox="1"/>
          <p:nvPr/>
        </p:nvSpPr>
        <p:spPr>
          <a:xfrm>
            <a:off x="677326" y="678875"/>
            <a:ext cx="10614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Cung cấp chính xác những thông tin client yêu cầu</a:t>
            </a:r>
            <a:endParaRPr/>
          </a:p>
        </p:txBody>
      </p:sp>
      <p:pic>
        <p:nvPicPr>
          <p:cNvPr id="193" name="Google Shape;193;g13661d62c13_0_20"/>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194" name="Google Shape;194;g13661d62c13_0_2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95" name="Google Shape;195;g13661d62c13_0_20"/>
          <p:cNvPicPr preferRelativeResize="0"/>
          <p:nvPr/>
        </p:nvPicPr>
        <p:blipFill>
          <a:blip r:embed="rId4">
            <a:alphaModFix/>
          </a:blip>
          <a:stretch>
            <a:fillRect/>
          </a:stretch>
        </p:blipFill>
        <p:spPr>
          <a:xfrm>
            <a:off x="376375" y="1587325"/>
            <a:ext cx="11887199" cy="36833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3661d62c13_0_42"/>
          <p:cNvSpPr txBox="1"/>
          <p:nvPr/>
        </p:nvSpPr>
        <p:spPr>
          <a:xfrm>
            <a:off x="677326" y="678875"/>
            <a:ext cx="10614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Giúp cho client và server luôn đồng bộ với nhau</a:t>
            </a:r>
            <a:endParaRPr/>
          </a:p>
        </p:txBody>
      </p:sp>
      <p:pic>
        <p:nvPicPr>
          <p:cNvPr id="201" name="Google Shape;201;g13661d62c13_0_42"/>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202" name="Google Shape;202;g13661d62c13_0_4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03" name="Google Shape;203;g13661d62c13_0_42"/>
          <p:cNvPicPr preferRelativeResize="0"/>
          <p:nvPr/>
        </p:nvPicPr>
        <p:blipFill>
          <a:blip r:embed="rId4">
            <a:alphaModFix/>
          </a:blip>
          <a:stretch>
            <a:fillRect/>
          </a:stretch>
        </p:blipFill>
        <p:spPr>
          <a:xfrm>
            <a:off x="815875" y="1477776"/>
            <a:ext cx="8679045" cy="46488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3661d62c13_0_51"/>
          <p:cNvSpPr txBox="1"/>
          <p:nvPr/>
        </p:nvSpPr>
        <p:spPr>
          <a:xfrm>
            <a:off x="677326" y="195275"/>
            <a:ext cx="106146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93DF5F"/>
                </a:solidFill>
                <a:latin typeface="Times New Roman"/>
                <a:ea typeface="Times New Roman"/>
                <a:cs typeface="Times New Roman"/>
                <a:sym typeface="Times New Roman"/>
              </a:rPr>
              <a:t>Truy xuất data từ các nguồn dữ liệu khác nhau chỉ với duy nhất 1 endpoint</a:t>
            </a:r>
            <a:endParaRPr/>
          </a:p>
        </p:txBody>
      </p:sp>
      <p:pic>
        <p:nvPicPr>
          <p:cNvPr id="209" name="Google Shape;209;g13661d62c13_0_51"/>
          <p:cNvPicPr preferRelativeResize="0"/>
          <p:nvPr/>
        </p:nvPicPr>
        <p:blipFill rotWithShape="1">
          <a:blip r:embed="rId3">
            <a:alphaModFix/>
          </a:blip>
          <a:srcRect b="0" l="0" r="0" t="0"/>
          <a:stretch/>
        </p:blipFill>
        <p:spPr>
          <a:xfrm>
            <a:off x="677316" y="6274352"/>
            <a:ext cx="1639649" cy="413900"/>
          </a:xfrm>
          <a:prstGeom prst="rect">
            <a:avLst/>
          </a:prstGeom>
          <a:noFill/>
          <a:ln>
            <a:noFill/>
          </a:ln>
        </p:spPr>
      </p:pic>
      <p:sp>
        <p:nvSpPr>
          <p:cNvPr id="210" name="Google Shape;210;g13661d62c13_0_5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11" name="Google Shape;211;g13661d62c13_0_51"/>
          <p:cNvPicPr preferRelativeResize="0"/>
          <p:nvPr/>
        </p:nvPicPr>
        <p:blipFill>
          <a:blip r:embed="rId4">
            <a:alphaModFix/>
          </a:blip>
          <a:stretch>
            <a:fillRect/>
          </a:stretch>
        </p:blipFill>
        <p:spPr>
          <a:xfrm>
            <a:off x="815874" y="1543675"/>
            <a:ext cx="5210699" cy="45123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2014-09-08T06:46:16Z</dcterms:created>
  <dc:creator>Hai Do</dc:creator>
</cp:coreProperties>
</file>