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Black"/>
      <p:bold r:id="rId32"/>
      <p:boldItalic r:id="rId33"/>
    </p:embeddedFont>
    <p:embeddedFont>
      <p:font typeface="Roboto"/>
      <p:regular r:id="rId34"/>
      <p:bold r:id="rId35"/>
      <p:italic r:id="rId36"/>
      <p:boldItalic r:id="rId37"/>
    </p:embeddedFont>
    <p:embeddedFont>
      <p:font typeface="Roboto Medium"/>
      <p:regular r:id="rId38"/>
      <p:bold r:id="rId39"/>
      <p:italic r:id="rId40"/>
      <p:boldItalic r:id="rId41"/>
    </p:embeddedFont>
    <p:embeddedFont>
      <p:font typeface="Roboto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2"/>
        <p:guide pos="3195" orient="horz"/>
        <p:guide pos="5688"/>
        <p:guide pos="72" orient="horz"/>
        <p:guide pos="28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20" Type="http://schemas.openxmlformats.org/officeDocument/2006/relationships/slide" Target="slides/slide15.xml"/><Relationship Id="rId42" Type="http://schemas.openxmlformats.org/officeDocument/2006/relationships/font" Target="fonts/RobotoLight-regular.fntdata"/><Relationship Id="rId41" Type="http://schemas.openxmlformats.org/officeDocument/2006/relationships/font" Target="fonts/RobotoMedium-boldItalic.fntdata"/><Relationship Id="rId22" Type="http://schemas.openxmlformats.org/officeDocument/2006/relationships/slide" Target="slides/slide17.xml"/><Relationship Id="rId44" Type="http://schemas.openxmlformats.org/officeDocument/2006/relationships/font" Target="fonts/RobotoLight-italic.fntdata"/><Relationship Id="rId21" Type="http://schemas.openxmlformats.org/officeDocument/2006/relationships/slide" Target="slides/slide16.xml"/><Relationship Id="rId43" Type="http://schemas.openxmlformats.org/officeDocument/2006/relationships/font" Target="fonts/Roboto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lack-boldItalic.fntdata"/><Relationship Id="rId10" Type="http://schemas.openxmlformats.org/officeDocument/2006/relationships/slide" Target="slides/slide5.xml"/><Relationship Id="rId32" Type="http://schemas.openxmlformats.org/officeDocument/2006/relationships/font" Target="fonts/RobotoBlack-bold.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edium-bold.fntdata"/><Relationship Id="rId16" Type="http://schemas.openxmlformats.org/officeDocument/2006/relationships/slide" Target="slides/slide11.xml"/><Relationship Id="rId38" Type="http://schemas.openxmlformats.org/officeDocument/2006/relationships/font" Target="fonts/Roboto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6be569be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6be569be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Leading là gọi khi bắt đ</a:t>
            </a:r>
            <a:r>
              <a:rPr lang="en"/>
              <a:t>ầu chuỗi events</a:t>
            </a:r>
            <a:endParaRPr/>
          </a:p>
          <a:p>
            <a:pPr indent="0" lvl="0" marL="0" rtl="0" algn="l">
              <a:spcBef>
                <a:spcPts val="0"/>
              </a:spcBef>
              <a:spcAft>
                <a:spcPts val="0"/>
              </a:spcAft>
              <a:buNone/>
            </a:pPr>
            <a:r>
              <a:rPr lang="en"/>
              <a:t>Trailing gọi khi kết thúc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6be569b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6be569b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6be569b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6be569b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Throttle giới hạn số lần tối đa một hàm được gọi trong một khoảng thời gian nhất định.</a:t>
            </a:r>
            <a:endParaRPr/>
          </a:p>
          <a:p>
            <a:pPr indent="0" lvl="0" marL="0" rtl="0" algn="l">
              <a:spcBef>
                <a:spcPts val="0"/>
              </a:spcBef>
              <a:spcAft>
                <a:spcPts val="0"/>
              </a:spcAft>
              <a:buNone/>
            </a:pPr>
            <a:r>
              <a:rPr lang="en"/>
              <a:t>Ví dụ như “thực thi hàm này nhiều nhất mỗi 100 mili giây một lần”.</a:t>
            </a:r>
            <a:endParaRPr/>
          </a:p>
          <a:p>
            <a:pPr indent="0" lvl="0" marL="0" rtl="0" algn="l">
              <a:spcBef>
                <a:spcPts val="0"/>
              </a:spcBef>
              <a:spcAft>
                <a:spcPts val="0"/>
              </a:spcAft>
              <a:buNone/>
            </a:pPr>
            <a:r>
              <a:rPr lang="en"/>
              <a:t>Một trong những ví dụ điển hình nhất của throttle cũng chính là nguyên nhân ra đời của nó, đó là việc khi chúng ta scroll down.</a:t>
            </a:r>
            <a:endParaRPr/>
          </a:p>
          <a:p>
            <a:pPr indent="0" lvl="0" marL="0" rtl="0" algn="l">
              <a:spcBef>
                <a:spcPts val="0"/>
              </a:spcBef>
              <a:spcAft>
                <a:spcPts val="0"/>
              </a:spcAft>
              <a:buNone/>
            </a:pPr>
            <a:r>
              <a:rPr lang="en"/>
              <a:t>Nếu như ko có throttle, event của chúng ta sẽ được gọi rất nhiều lần.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6be569be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6be569be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Debounced thì gom 1 chuỗi event lại thành 1</a:t>
            </a:r>
            <a:endParaRPr/>
          </a:p>
          <a:p>
            <a:pPr indent="0" lvl="0" marL="0" rtl="0" algn="l">
              <a:spcBef>
                <a:spcPts val="0"/>
              </a:spcBef>
              <a:spcAft>
                <a:spcPts val="0"/>
              </a:spcAft>
              <a:buNone/>
            </a:pPr>
            <a:r>
              <a:rPr lang="en"/>
              <a:t>Throttle thì gọi sau một khoảng thời gian chờ đợi.</a:t>
            </a:r>
            <a:endParaRPr/>
          </a:p>
          <a:p>
            <a:pPr indent="0" lvl="0" marL="0" rtl="0" algn="l">
              <a:spcBef>
                <a:spcPts val="0"/>
              </a:spcBef>
              <a:spcAft>
                <a:spcPts val="0"/>
              </a:spcAft>
              <a:buNone/>
            </a:pPr>
            <a:r>
              <a:rPr lang="en"/>
              <a:t>N</a:t>
            </a:r>
            <a:r>
              <a:rPr lang="en"/>
              <a:t>ếu như dựa vào example trên, chúng ta thấy rõ ràng throttle ko tối ưu bằng so với debounce.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6be569be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6be569b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Tuy nhiên, 1 </a:t>
            </a:r>
            <a:r>
              <a:rPr lang="en"/>
              <a:t>ứng dụng thực tế của throttle đó chính là auto save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6be569b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6be569b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6be569be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6be569be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ới function isEmpty, chúng ta có thể check được với object, string, array…</a:t>
            </a:r>
            <a:endParaRPr/>
          </a:p>
          <a:p>
            <a:pPr indent="0" lvl="0" marL="0" rtl="0" algn="l">
              <a:spcBef>
                <a:spcPts val="0"/>
              </a:spcBef>
              <a:spcAft>
                <a:spcPts val="0"/>
              </a:spcAft>
              <a:buNone/>
            </a:pPr>
            <a:r>
              <a:rPr lang="en"/>
              <a:t>Qua đó có thể giúp chúng ta kiểm tra object empty hay không.(ví như null, undefined, empty object, empty array, empty string…)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6be569b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6be569b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6be569b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6be569b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Trong javascript, có nhi</a:t>
            </a:r>
            <a:r>
              <a:rPr lang="en"/>
              <a:t>ều cách để chúng ta copy object.</a:t>
            </a:r>
            <a:endParaRPr/>
          </a:p>
          <a:p>
            <a:pPr indent="0" lvl="0" marL="0" rtl="0" algn="l">
              <a:spcBef>
                <a:spcPts val="0"/>
              </a:spcBef>
              <a:spcAft>
                <a:spcPts val="0"/>
              </a:spcAft>
              <a:buNone/>
            </a:pPr>
            <a:r>
              <a:rPr lang="en"/>
              <a:t>Chắc hẳn ai trong chúng ta cũng đ</a:t>
            </a:r>
            <a:r>
              <a:rPr lang="en"/>
              <a:t>ều nghe về câu nói “dùng </a:t>
            </a:r>
            <a:r>
              <a:rPr lang="en"/>
              <a:t>deep clone khi chúng ta không muốn thay </a:t>
            </a:r>
            <a:r>
              <a:rPr lang="en"/>
              <a:t>đổi giá trị gốc”.</a:t>
            </a:r>
            <a:endParaRPr/>
          </a:p>
          <a:p>
            <a:pPr indent="0" lvl="0" marL="0" rtl="0" algn="l">
              <a:spcBef>
                <a:spcPts val="0"/>
              </a:spcBef>
              <a:spcAft>
                <a:spcPts val="0"/>
              </a:spcAft>
              <a:buNone/>
            </a:pPr>
            <a:r>
              <a:rPr lang="en"/>
              <a:t>Vậy thì deep clone và shallow clone là gì?</a:t>
            </a:r>
            <a:endParaRPr/>
          </a:p>
          <a:p>
            <a:pPr indent="0" lvl="0" marL="0" rtl="0" algn="l">
              <a:spcBef>
                <a:spcPts val="0"/>
              </a:spcBef>
              <a:spcAft>
                <a:spcPts val="0"/>
              </a:spcAft>
              <a:buNone/>
            </a:pPr>
            <a:r>
              <a:rPr lang="en"/>
              <a:t>Shallow clone là khi chúng ta copy object, tuy nhiên thực tế là chúng ta chỉ copy object trỏ đến địa chỉ trên vùng nhớ.</a:t>
            </a:r>
            <a:endParaRPr/>
          </a:p>
          <a:p>
            <a:pPr indent="0" lvl="0" marL="0" rtl="0" algn="l">
              <a:spcBef>
                <a:spcPts val="0"/>
              </a:spcBef>
              <a:spcAft>
                <a:spcPts val="0"/>
              </a:spcAft>
              <a:buNone/>
            </a:pPr>
            <a:r>
              <a:rPr lang="en"/>
              <a:t>Do đó, khi thay đổi giá trị object này sẽ ảnh hưởng đến 2 object kia, chúng ko hoàn toàn tách biệt nhau.</a:t>
            </a:r>
            <a:endParaRPr/>
          </a:p>
          <a:p>
            <a:pPr indent="0" lvl="0" marL="0" rtl="0" algn="l">
              <a:spcBef>
                <a:spcPts val="0"/>
              </a:spcBef>
              <a:spcAft>
                <a:spcPts val="0"/>
              </a:spcAft>
              <a:buNone/>
            </a:pPr>
            <a:r>
              <a:rPr lang="en"/>
              <a:t>Với deep clone thì chúng ta sẽ tách biệt hoàn toàn 2 object khi chúng sẽ trỏ đến 2 vùng nhớ khác nhau.</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6be569be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f6be569be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Nếu chúng ta tìm hi</a:t>
            </a:r>
            <a:r>
              <a:rPr lang="en"/>
              <a:t>ểu, thì JSON.parse kết hợp cùng JSON.stringify để deep clone 1 object sẽ là 1 câu trả lời phổ biến cho việc dùng deep clone.</a:t>
            </a:r>
            <a:endParaRPr/>
          </a:p>
          <a:p>
            <a:pPr indent="0" lvl="0" marL="0" rtl="0" algn="l">
              <a:spcBef>
                <a:spcPts val="0"/>
              </a:spcBef>
              <a:spcAft>
                <a:spcPts val="0"/>
              </a:spcAft>
              <a:buNone/>
            </a:pPr>
            <a:r>
              <a:rPr lang="en"/>
              <a:t>Tuy nhiên, dù hiệu quả nhưng đây là 1 phương án khá nguy hiểm, vì có khả năng mất mát dữ liệu.</a:t>
            </a:r>
            <a:endParaRPr/>
          </a:p>
          <a:p>
            <a:pPr indent="0" lvl="0" marL="0" rtl="0" algn="l">
              <a:spcBef>
                <a:spcPts val="0"/>
              </a:spcBef>
              <a:spcAft>
                <a:spcPts val="0"/>
              </a:spcAft>
              <a:buNone/>
            </a:pPr>
            <a:r>
              <a:rPr lang="en"/>
              <a:t>N</a:t>
            </a:r>
            <a:r>
              <a:rPr lang="en"/>
              <a:t>ếu chúng ta không sử dụng Dates, functions, undefined, Infinity, RegExps, Maps, Sets, Blobs, FileLists, ImageDatas, sparse Arrays, Typed Arrays hoặc các kiểu dữ liệu phức tạp khác thì có thể cân nhắc.</a:t>
            </a:r>
            <a:endParaRPr/>
          </a:p>
          <a:p>
            <a:pPr indent="0" lvl="0" marL="0" rtl="0" algn="l">
              <a:spcBef>
                <a:spcPts val="0"/>
              </a:spcBef>
              <a:spcAft>
                <a:spcPts val="0"/>
              </a:spcAft>
              <a:buNone/>
            </a:pPr>
            <a:r>
              <a:rPr lang="en"/>
              <a:t>Spread operator là 1 trường hợp khá thú vị.</a:t>
            </a:r>
            <a:endParaRPr/>
          </a:p>
          <a:p>
            <a:pPr indent="0" lvl="0" marL="0" rtl="0" algn="l">
              <a:spcBef>
                <a:spcPts val="0"/>
              </a:spcBef>
              <a:spcAft>
                <a:spcPts val="0"/>
              </a:spcAft>
              <a:buNone/>
            </a:pPr>
            <a:r>
              <a:rPr lang="en"/>
              <a:t>Và nếu chúng ta không chắc chắn thì có thể sử dụng function cloneDeep của thư viện lodash.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330345b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330345b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6be569b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f6be569b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f6be569b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f6be569b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Dù lodash t</a:t>
            </a:r>
            <a:r>
              <a:rPr lang="en"/>
              <a:t>iện dụng là vậy, tuy nhiên vẫn phải cẩn trọng trong việc sử dụng các function của lodash.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6be569be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6be569be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Dù lodash tiện dụng là vậy, tuy nhiên vẫn phải cẩn trọng trong việc sử dụng các function của lodash.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6be569be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6be569be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Và h</a:t>
            </a:r>
            <a:r>
              <a:rPr lang="en"/>
              <a:t>ãy cẩn trọng khi sử dụng bất kỳ thư viện nào, vì đôi khi chúng ta không sử dụng hết các tính năng của thư viện đó nhưng lại tốn quá nhiều chi phí cho việc import.</a:t>
            </a:r>
            <a:endParaRPr/>
          </a:p>
          <a:p>
            <a:pPr indent="0" lvl="0" marL="0" rtl="0" algn="l">
              <a:spcBef>
                <a:spcPts val="0"/>
              </a:spcBef>
              <a:spcAft>
                <a:spcPts val="0"/>
              </a:spcAft>
              <a:buNone/>
            </a:pPr>
            <a:r>
              <a:rPr lang="en"/>
              <a:t>Với extension Import Cost, chúng ta có thể biết được thư viện chúng ta đang dùng tốn bao nhiêu chi phí.</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6be569b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6be569b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3574bb244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3574bb244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3574bb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3574bb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30345b6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30345b6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330345b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330345b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Lodash là 1 thư v</a:t>
            </a:r>
            <a:r>
              <a:rPr lang="en"/>
              <a:t>iện Javascript cung cấp các function hữu ích cho các lập trình viên.</a:t>
            </a:r>
            <a:endParaRPr/>
          </a:p>
          <a:p>
            <a:pPr indent="0" lvl="0" marL="0" rtl="0" algn="l">
              <a:spcBef>
                <a:spcPts val="0"/>
              </a:spcBef>
              <a:spcAft>
                <a:spcPts val="0"/>
              </a:spcAft>
              <a:buNone/>
            </a:pPr>
            <a:r>
              <a:rPr lang="en"/>
              <a:t>Lodash cung cấp rất nhiều function hữu ích để làm việc và xử lý với arrays, numbers, objects, strings…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6be569be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6be569be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Chúng ta có thể dễ d</a:t>
            </a:r>
            <a:r>
              <a:rPr lang="en"/>
              <a:t>àng download thư viện lodash thông qua câu lệnh yarn add lodash hoặc npm install lodash, tùy thuộc vào package manager bạn đang dùng là gì.</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be569be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be569be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Thư v</a:t>
            </a:r>
            <a:r>
              <a:rPr lang="en"/>
              <a:t>iện lodash có rất nhiều function được chia ra theo từng collection để xử lý với các kiểu dữ liệu khác nhau như Array, Collection, Date, Function…</a:t>
            </a:r>
            <a:endParaRPr/>
          </a:p>
          <a:p>
            <a:pPr indent="0" lvl="0" marL="0" rtl="0" algn="l">
              <a:spcBef>
                <a:spcPts val="0"/>
              </a:spcBef>
              <a:spcAft>
                <a:spcPts val="0"/>
              </a:spcAft>
              <a:buNone/>
            </a:pPr>
            <a:r>
              <a:rPr lang="en"/>
              <a:t>Tuy nhiên trong bài thuyết trình ngày hôm nay, em sẽ chỉ tập trung vào 4 methods đó là Debounce, Throttle, isEmpty và cloneDeep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6be569be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6be569be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6be569b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6be569b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Debounce đảm bảo rằng một hàm không được thực thi cho đến khi một khoảng thời gian nhất định trôi qua mà nó không được gọi.</a:t>
            </a:r>
            <a:endParaRPr/>
          </a:p>
          <a:p>
            <a:pPr indent="0" lvl="0" marL="0" rtl="0" algn="l">
              <a:spcBef>
                <a:spcPts val="0"/>
              </a:spcBef>
              <a:spcAft>
                <a:spcPts val="0"/>
              </a:spcAft>
              <a:buNone/>
            </a:pPr>
            <a:r>
              <a:rPr lang="en"/>
              <a:t>Ví dụ như “thực thi hàm này chỉ khi 100 mili giây trôi qua mà nó không được gọi”.</a:t>
            </a:r>
            <a:endParaRPr/>
          </a:p>
          <a:p>
            <a:pPr indent="0" lvl="0" marL="0" rtl="0" algn="l">
              <a:spcBef>
                <a:spcPts val="0"/>
              </a:spcBef>
              <a:spcAft>
                <a:spcPts val="0"/>
              </a:spcAft>
              <a:buNone/>
            </a:pPr>
            <a:r>
              <a:rPr lang="en"/>
              <a:t>Nghe có vẻ giống setTimeout.</a:t>
            </a:r>
            <a:endParaRPr/>
          </a:p>
          <a:p>
            <a:pPr indent="0" lvl="0" marL="0" rtl="0" algn="l">
              <a:spcBef>
                <a:spcPts val="0"/>
              </a:spcBef>
              <a:spcAft>
                <a:spcPts val="0"/>
              </a:spcAft>
              <a:buNone/>
            </a:pPr>
            <a:r>
              <a:rPr lang="en"/>
              <a:t>setTimeout chỉ đơn giản là chờ n miliseconds, còn Debounce sẽ thực thi sau một khoảng thời gian event dừng lại.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6be569b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6be569b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 là function chính c</a:t>
            </a:r>
            <a:r>
              <a:rPr lang="en"/>
              <a:t>ủa chúng ta cần được debounce(ví dụ như call api, hiện suggestion…)</a:t>
            </a:r>
            <a:endParaRPr/>
          </a:p>
          <a:p>
            <a:pPr indent="0" lvl="0" marL="0" rtl="0" algn="l">
              <a:spcBef>
                <a:spcPts val="0"/>
              </a:spcBef>
              <a:spcAft>
                <a:spcPts val="0"/>
              </a:spcAft>
              <a:buNone/>
            </a:pPr>
            <a:r>
              <a:rPr lang="en"/>
              <a:t>Wait là số thời gian chờ đợi để call function, được tính bằng miliseconds.</a:t>
            </a:r>
            <a:endParaRPr/>
          </a:p>
          <a:p>
            <a:pPr indent="0" lvl="0" marL="0" rtl="0" algn="l">
              <a:spcBef>
                <a:spcPts val="0"/>
              </a:spcBef>
              <a:spcAft>
                <a:spcPts val="0"/>
              </a:spcAft>
              <a:buNone/>
            </a:pPr>
            <a:r>
              <a:rPr lang="en"/>
              <a:t>Leading là biến cờ dùng để khai báo chúng ta sẽ gọi function ở đầu của chuỗi event.</a:t>
            </a:r>
            <a:endParaRPr/>
          </a:p>
          <a:p>
            <a:pPr indent="0" lvl="0" marL="0" rtl="0" algn="l">
              <a:spcBef>
                <a:spcPts val="0"/>
              </a:spcBef>
              <a:spcAft>
                <a:spcPts val="0"/>
              </a:spcAft>
              <a:buNone/>
            </a:pPr>
            <a:r>
              <a:rPr lang="en"/>
              <a:t>Trong khi đó, trailing sẽ gọi function ở các sự kiện cuối cùng.</a:t>
            </a:r>
            <a:endParaRPr/>
          </a:p>
          <a:p>
            <a:pPr indent="0" lvl="0" marL="0" rtl="0" algn="l">
              <a:spcBef>
                <a:spcPts val="0"/>
              </a:spcBef>
              <a:spcAft>
                <a:spcPts val="0"/>
              </a:spcAft>
              <a:buNone/>
            </a:pPr>
            <a:r>
              <a:rPr lang="en"/>
              <a:t>maxWait là thời gian tối đa chúng ta chấp nhận chờ trước khi function được gọi.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B2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7330" r="17330" t="0"/>
          <a:stretch/>
        </p:blipFill>
        <p:spPr>
          <a:xfrm>
            <a:off x="150" y="0"/>
            <a:ext cx="91437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6" name="Google Shape;56;p13"/>
          <p:cNvSpPr txBox="1"/>
          <p:nvPr/>
        </p:nvSpPr>
        <p:spPr>
          <a:xfrm>
            <a:off x="511050" y="1929188"/>
            <a:ext cx="5386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solidFill>
                  <a:schemeClr val="lt1"/>
                </a:solidFill>
                <a:latin typeface="Roboto"/>
                <a:ea typeface="Roboto"/>
                <a:cs typeface="Roboto"/>
                <a:sym typeface="Roboto"/>
              </a:rPr>
              <a:t>Lodash</a:t>
            </a:r>
            <a:endParaRPr b="1" sz="5400">
              <a:solidFill>
                <a:schemeClr val="lt1"/>
              </a:solidFill>
              <a:latin typeface="Roboto"/>
              <a:ea typeface="Roboto"/>
              <a:cs typeface="Roboto"/>
              <a:sym typeface="Roboto"/>
            </a:endParaRPr>
          </a:p>
        </p:txBody>
      </p:sp>
      <p:sp>
        <p:nvSpPr>
          <p:cNvPr id="57" name="Google Shape;57;p13"/>
          <p:cNvSpPr txBox="1"/>
          <p:nvPr/>
        </p:nvSpPr>
        <p:spPr>
          <a:xfrm>
            <a:off x="637875" y="2945000"/>
            <a:ext cx="46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Light"/>
                <a:ea typeface="Roboto Light"/>
                <a:cs typeface="Roboto Light"/>
                <a:sym typeface="Roboto Light"/>
              </a:rPr>
              <a:t>Author: Nguyen Phu Khanh</a:t>
            </a:r>
            <a:endParaRPr>
              <a:solidFill>
                <a:schemeClr val="lt1"/>
              </a:solidFill>
              <a:latin typeface="Roboto Light"/>
              <a:ea typeface="Roboto Light"/>
              <a:cs typeface="Roboto Light"/>
              <a:sym typeface="Roboto Light"/>
            </a:endParaRPr>
          </a:p>
        </p:txBody>
      </p:sp>
      <p:sp>
        <p:nvSpPr>
          <p:cNvPr id="58" name="Google Shape;58;p13"/>
          <p:cNvSpPr txBox="1"/>
          <p:nvPr/>
        </p:nvSpPr>
        <p:spPr>
          <a:xfrm>
            <a:off x="637875" y="4506150"/>
            <a:ext cx="10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Medium"/>
                <a:ea typeface="Roboto Medium"/>
                <a:cs typeface="Roboto Medium"/>
                <a:sym typeface="Roboto Medium"/>
              </a:rPr>
              <a:t>03/2023</a:t>
            </a:r>
            <a:endParaRPr sz="1200">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2"/>
          <p:cNvGrpSpPr/>
          <p:nvPr/>
        </p:nvGrpSpPr>
        <p:grpSpPr>
          <a:xfrm>
            <a:off x="114300" y="4689483"/>
            <a:ext cx="8915325" cy="383150"/>
            <a:chOff x="114300" y="4689483"/>
            <a:chExt cx="8915325" cy="383150"/>
          </a:xfrm>
        </p:grpSpPr>
        <p:pic>
          <p:nvPicPr>
            <p:cNvPr id="164" name="Google Shape;164;p22"/>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65" name="Google Shape;165;p22"/>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6" name="Google Shape;166;p22"/>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67" name="Google Shape;167;p22"/>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debounce</a:t>
            </a:r>
            <a:endParaRPr b="1" sz="2000">
              <a:solidFill>
                <a:srgbClr val="8DC63F"/>
              </a:solidFill>
              <a:latin typeface="Roboto"/>
              <a:ea typeface="Roboto"/>
              <a:cs typeface="Roboto"/>
              <a:sym typeface="Roboto"/>
            </a:endParaRPr>
          </a:p>
        </p:txBody>
      </p:sp>
      <p:pic>
        <p:nvPicPr>
          <p:cNvPr id="168" name="Google Shape;168;p22"/>
          <p:cNvPicPr preferRelativeResize="0"/>
          <p:nvPr/>
        </p:nvPicPr>
        <p:blipFill>
          <a:blip r:embed="rId5">
            <a:alphaModFix/>
          </a:blip>
          <a:stretch>
            <a:fillRect/>
          </a:stretch>
        </p:blipFill>
        <p:spPr>
          <a:xfrm>
            <a:off x="539925" y="742950"/>
            <a:ext cx="5210175" cy="3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3"/>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174" name="Google Shape;174;p23"/>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175" name="Google Shape;175;p23"/>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b="1" lang="en" sz="3600">
                <a:solidFill>
                  <a:srgbClr val="151B22"/>
                </a:solidFill>
                <a:latin typeface="Roboto"/>
                <a:ea typeface="Roboto"/>
                <a:cs typeface="Roboto"/>
                <a:sym typeface="Roboto"/>
              </a:rPr>
              <a:t>Throttle</a:t>
            </a:r>
            <a:endParaRPr b="1" sz="3600">
              <a:solidFill>
                <a:srgbClr val="151B2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24"/>
          <p:cNvGrpSpPr/>
          <p:nvPr/>
        </p:nvGrpSpPr>
        <p:grpSpPr>
          <a:xfrm>
            <a:off x="114300" y="4689483"/>
            <a:ext cx="8915325" cy="383150"/>
            <a:chOff x="114300" y="4689483"/>
            <a:chExt cx="8915325" cy="383150"/>
          </a:xfrm>
        </p:grpSpPr>
        <p:pic>
          <p:nvPicPr>
            <p:cNvPr id="181" name="Google Shape;181;p24"/>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82" name="Google Shape;182;p24"/>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3" name="Google Shape;183;p24"/>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84" name="Google Shape;184;p2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throttle</a:t>
            </a:r>
            <a:endParaRPr b="1" sz="2000">
              <a:solidFill>
                <a:srgbClr val="8DC63F"/>
              </a:solidFill>
              <a:latin typeface="Roboto"/>
              <a:ea typeface="Roboto"/>
              <a:cs typeface="Roboto"/>
              <a:sym typeface="Roboto"/>
            </a:endParaRPr>
          </a:p>
        </p:txBody>
      </p:sp>
      <p:sp>
        <p:nvSpPr>
          <p:cNvPr id="185" name="Google Shape;185;p24"/>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Creates a throttled function that only invokes func at most once per every wait milliseconds.</a:t>
            </a:r>
            <a:endParaRPr sz="1200">
              <a:solidFill>
                <a:srgbClr val="151B22"/>
              </a:solidFill>
              <a:latin typeface="Roboto Light"/>
              <a:ea typeface="Roboto Light"/>
              <a:cs typeface="Roboto Light"/>
              <a:sym typeface="Roboto Light"/>
            </a:endParaRPr>
          </a:p>
        </p:txBody>
      </p:sp>
      <p:pic>
        <p:nvPicPr>
          <p:cNvPr id="186" name="Google Shape;186;p24"/>
          <p:cNvPicPr preferRelativeResize="0"/>
          <p:nvPr/>
        </p:nvPicPr>
        <p:blipFill>
          <a:blip r:embed="rId5">
            <a:alphaModFix/>
          </a:blip>
          <a:stretch>
            <a:fillRect/>
          </a:stretch>
        </p:blipFill>
        <p:spPr>
          <a:xfrm>
            <a:off x="506150" y="1372150"/>
            <a:ext cx="4065842" cy="31649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25"/>
          <p:cNvGrpSpPr/>
          <p:nvPr/>
        </p:nvGrpSpPr>
        <p:grpSpPr>
          <a:xfrm>
            <a:off x="114300" y="4689483"/>
            <a:ext cx="8915325" cy="383150"/>
            <a:chOff x="114300" y="4689483"/>
            <a:chExt cx="8915325" cy="383150"/>
          </a:xfrm>
        </p:grpSpPr>
        <p:pic>
          <p:nvPicPr>
            <p:cNvPr id="192" name="Google Shape;192;p25"/>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93" name="Google Shape;193;p25"/>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4" name="Google Shape;194;p25"/>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95" name="Google Shape;195;p25"/>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t</a:t>
            </a:r>
            <a:r>
              <a:rPr b="1" lang="en" sz="2000">
                <a:solidFill>
                  <a:srgbClr val="8DC63F"/>
                </a:solidFill>
                <a:latin typeface="Roboto"/>
                <a:ea typeface="Roboto"/>
                <a:cs typeface="Roboto"/>
                <a:sym typeface="Roboto"/>
              </a:rPr>
              <a:t>hrottle vs debounce</a:t>
            </a:r>
            <a:endParaRPr b="1" sz="2000">
              <a:solidFill>
                <a:srgbClr val="8DC63F"/>
              </a:solidFill>
              <a:latin typeface="Roboto"/>
              <a:ea typeface="Roboto"/>
              <a:cs typeface="Roboto"/>
              <a:sym typeface="Roboto"/>
            </a:endParaRPr>
          </a:p>
        </p:txBody>
      </p:sp>
      <p:pic>
        <p:nvPicPr>
          <p:cNvPr id="196" name="Google Shape;196;p25"/>
          <p:cNvPicPr preferRelativeResize="0"/>
          <p:nvPr/>
        </p:nvPicPr>
        <p:blipFill>
          <a:blip r:embed="rId5">
            <a:alphaModFix/>
          </a:blip>
          <a:stretch>
            <a:fillRect/>
          </a:stretch>
        </p:blipFill>
        <p:spPr>
          <a:xfrm>
            <a:off x="504675" y="1345750"/>
            <a:ext cx="5715000"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6"/>
          <p:cNvGrpSpPr/>
          <p:nvPr/>
        </p:nvGrpSpPr>
        <p:grpSpPr>
          <a:xfrm>
            <a:off x="114300" y="4689483"/>
            <a:ext cx="8915325" cy="383150"/>
            <a:chOff x="114300" y="4689483"/>
            <a:chExt cx="8915325" cy="383150"/>
          </a:xfrm>
        </p:grpSpPr>
        <p:pic>
          <p:nvPicPr>
            <p:cNvPr id="202" name="Google Shape;202;p2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03" name="Google Shape;203;p26"/>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4" name="Google Shape;204;p2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05" name="Google Shape;205;p26"/>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throttle</a:t>
            </a:r>
            <a:endParaRPr b="1" sz="2000">
              <a:solidFill>
                <a:srgbClr val="8DC63F"/>
              </a:solidFill>
              <a:latin typeface="Roboto"/>
              <a:ea typeface="Roboto"/>
              <a:cs typeface="Roboto"/>
              <a:sym typeface="Roboto"/>
            </a:endParaRPr>
          </a:p>
        </p:txBody>
      </p:sp>
      <p:pic>
        <p:nvPicPr>
          <p:cNvPr id="206" name="Google Shape;206;p26"/>
          <p:cNvPicPr preferRelativeResize="0"/>
          <p:nvPr/>
        </p:nvPicPr>
        <p:blipFill>
          <a:blip r:embed="rId5">
            <a:alphaModFix/>
          </a:blip>
          <a:stretch>
            <a:fillRect/>
          </a:stretch>
        </p:blipFill>
        <p:spPr>
          <a:xfrm>
            <a:off x="393000" y="742050"/>
            <a:ext cx="6987662" cy="37510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7"/>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212" name="Google Shape;212;p27"/>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213" name="Google Shape;213;p27"/>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isEmpty</a:t>
            </a:r>
            <a:endParaRPr b="1" sz="3600">
              <a:solidFill>
                <a:srgbClr val="151B2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8"/>
          <p:cNvGrpSpPr/>
          <p:nvPr/>
        </p:nvGrpSpPr>
        <p:grpSpPr>
          <a:xfrm>
            <a:off x="114300" y="4689483"/>
            <a:ext cx="8915325" cy="383150"/>
            <a:chOff x="114300" y="4689483"/>
            <a:chExt cx="8915325" cy="383150"/>
          </a:xfrm>
        </p:grpSpPr>
        <p:pic>
          <p:nvPicPr>
            <p:cNvPr id="219" name="Google Shape;219;p2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20" name="Google Shape;220;p28"/>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 name="Google Shape;221;p2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22" name="Google Shape;222;p28"/>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isEmpty</a:t>
            </a:r>
            <a:endParaRPr b="1" sz="2000">
              <a:solidFill>
                <a:srgbClr val="8DC63F"/>
              </a:solidFill>
              <a:latin typeface="Roboto"/>
              <a:ea typeface="Roboto"/>
              <a:cs typeface="Roboto"/>
              <a:sym typeface="Roboto"/>
            </a:endParaRPr>
          </a:p>
        </p:txBody>
      </p:sp>
      <p:sp>
        <p:nvSpPr>
          <p:cNvPr id="223" name="Google Shape;223;p28"/>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Checks if value is an empty object, collection, map, or set.</a:t>
            </a:r>
            <a:endParaRPr sz="1200">
              <a:solidFill>
                <a:srgbClr val="151B22"/>
              </a:solidFill>
              <a:latin typeface="Roboto Light"/>
              <a:ea typeface="Roboto Light"/>
              <a:cs typeface="Roboto Light"/>
              <a:sym typeface="Roboto Light"/>
            </a:endParaRPr>
          </a:p>
        </p:txBody>
      </p:sp>
      <p:pic>
        <p:nvPicPr>
          <p:cNvPr id="224" name="Google Shape;224;p28"/>
          <p:cNvPicPr preferRelativeResize="0"/>
          <p:nvPr/>
        </p:nvPicPr>
        <p:blipFill>
          <a:blip r:embed="rId5">
            <a:alphaModFix/>
          </a:blip>
          <a:stretch>
            <a:fillRect/>
          </a:stretch>
        </p:blipFill>
        <p:spPr>
          <a:xfrm>
            <a:off x="2949563" y="1219750"/>
            <a:ext cx="3002782" cy="3164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230" name="Google Shape;230;p29"/>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231" name="Google Shape;231;p29"/>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b="1" lang="en" sz="3600">
                <a:solidFill>
                  <a:srgbClr val="151B22"/>
                </a:solidFill>
                <a:latin typeface="Roboto"/>
                <a:ea typeface="Roboto"/>
                <a:cs typeface="Roboto"/>
                <a:sym typeface="Roboto"/>
              </a:rPr>
              <a:t>cloneDeep</a:t>
            </a:r>
            <a:endParaRPr b="1" sz="3600">
              <a:solidFill>
                <a:srgbClr val="151B2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30"/>
          <p:cNvGrpSpPr/>
          <p:nvPr/>
        </p:nvGrpSpPr>
        <p:grpSpPr>
          <a:xfrm>
            <a:off x="114300" y="4689483"/>
            <a:ext cx="8915325" cy="383150"/>
            <a:chOff x="114300" y="4689483"/>
            <a:chExt cx="8915325" cy="383150"/>
          </a:xfrm>
        </p:grpSpPr>
        <p:pic>
          <p:nvPicPr>
            <p:cNvPr id="237" name="Google Shape;237;p30"/>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38" name="Google Shape;238;p30"/>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 name="Google Shape;239;p30"/>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40" name="Google Shape;240;p30"/>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cloneDeep</a:t>
            </a:r>
            <a:endParaRPr b="1" sz="2000">
              <a:solidFill>
                <a:srgbClr val="8DC63F"/>
              </a:solidFill>
              <a:latin typeface="Roboto"/>
              <a:ea typeface="Roboto"/>
              <a:cs typeface="Roboto"/>
              <a:sym typeface="Roboto"/>
            </a:endParaRPr>
          </a:p>
        </p:txBody>
      </p:sp>
      <p:sp>
        <p:nvSpPr>
          <p:cNvPr id="241" name="Google Shape;241;p30"/>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Create a deep copy of the value</a:t>
            </a:r>
            <a:endParaRPr sz="1200">
              <a:solidFill>
                <a:srgbClr val="151B22"/>
              </a:solidFill>
              <a:latin typeface="Roboto Light"/>
              <a:ea typeface="Roboto Light"/>
              <a:cs typeface="Roboto Light"/>
              <a:sym typeface="Roboto Light"/>
            </a:endParaRPr>
          </a:p>
        </p:txBody>
      </p:sp>
      <p:sp>
        <p:nvSpPr>
          <p:cNvPr id="242" name="Google Shape;242;p30"/>
          <p:cNvSpPr/>
          <p:nvPr/>
        </p:nvSpPr>
        <p:spPr>
          <a:xfrm>
            <a:off x="766250" y="1779075"/>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Original Object</a:t>
            </a:r>
            <a:endParaRPr/>
          </a:p>
        </p:txBody>
      </p:sp>
      <p:sp>
        <p:nvSpPr>
          <p:cNvPr id="243" name="Google Shape;243;p30"/>
          <p:cNvSpPr/>
          <p:nvPr/>
        </p:nvSpPr>
        <p:spPr>
          <a:xfrm>
            <a:off x="5315300" y="1779075"/>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Original Object</a:t>
            </a:r>
            <a:endParaRPr/>
          </a:p>
        </p:txBody>
      </p:sp>
      <p:sp>
        <p:nvSpPr>
          <p:cNvPr id="244" name="Google Shape;244;p30"/>
          <p:cNvSpPr/>
          <p:nvPr/>
        </p:nvSpPr>
        <p:spPr>
          <a:xfrm>
            <a:off x="2638750" y="1779075"/>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Clone</a:t>
            </a:r>
            <a:r>
              <a:rPr lang="en"/>
              <a:t> Object</a:t>
            </a:r>
            <a:endParaRPr/>
          </a:p>
        </p:txBody>
      </p:sp>
      <p:sp>
        <p:nvSpPr>
          <p:cNvPr id="245" name="Google Shape;245;p30"/>
          <p:cNvSpPr/>
          <p:nvPr/>
        </p:nvSpPr>
        <p:spPr>
          <a:xfrm>
            <a:off x="7274100" y="1737725"/>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Clone Object</a:t>
            </a:r>
            <a:endParaRPr/>
          </a:p>
        </p:txBody>
      </p:sp>
      <p:sp>
        <p:nvSpPr>
          <p:cNvPr id="246" name="Google Shape;246;p30"/>
          <p:cNvSpPr/>
          <p:nvPr/>
        </p:nvSpPr>
        <p:spPr>
          <a:xfrm>
            <a:off x="1789775" y="3131000"/>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Referenced</a:t>
            </a:r>
            <a:r>
              <a:rPr lang="en"/>
              <a:t> Object</a:t>
            </a:r>
            <a:endParaRPr/>
          </a:p>
        </p:txBody>
      </p:sp>
      <p:sp>
        <p:nvSpPr>
          <p:cNvPr id="247" name="Google Shape;247;p30"/>
          <p:cNvSpPr/>
          <p:nvPr/>
        </p:nvSpPr>
        <p:spPr>
          <a:xfrm>
            <a:off x="5315300" y="3131000"/>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Referenced Object</a:t>
            </a:r>
            <a:endParaRPr/>
          </a:p>
        </p:txBody>
      </p:sp>
      <p:sp>
        <p:nvSpPr>
          <p:cNvPr id="248" name="Google Shape;248;p30"/>
          <p:cNvSpPr/>
          <p:nvPr/>
        </p:nvSpPr>
        <p:spPr>
          <a:xfrm>
            <a:off x="7274100" y="3131000"/>
            <a:ext cx="14355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Referenced Object</a:t>
            </a:r>
            <a:endParaRPr/>
          </a:p>
        </p:txBody>
      </p:sp>
      <p:cxnSp>
        <p:nvCxnSpPr>
          <p:cNvPr id="249" name="Google Shape;249;p30"/>
          <p:cNvCxnSpPr>
            <a:stCxn id="242" idx="2"/>
            <a:endCxn id="246" idx="0"/>
          </p:cNvCxnSpPr>
          <p:nvPr/>
        </p:nvCxnSpPr>
        <p:spPr>
          <a:xfrm>
            <a:off x="1484000" y="2571675"/>
            <a:ext cx="1023600" cy="5592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30"/>
          <p:cNvCxnSpPr>
            <a:endCxn id="246" idx="0"/>
          </p:cNvCxnSpPr>
          <p:nvPr/>
        </p:nvCxnSpPr>
        <p:spPr>
          <a:xfrm flipH="1">
            <a:off x="2507525" y="2571800"/>
            <a:ext cx="881400" cy="5592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30"/>
          <p:cNvCxnSpPr>
            <a:stCxn id="243" idx="2"/>
            <a:endCxn id="247" idx="0"/>
          </p:cNvCxnSpPr>
          <p:nvPr/>
        </p:nvCxnSpPr>
        <p:spPr>
          <a:xfrm>
            <a:off x="6033050" y="2571675"/>
            <a:ext cx="0" cy="5592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30"/>
          <p:cNvCxnSpPr/>
          <p:nvPr/>
        </p:nvCxnSpPr>
        <p:spPr>
          <a:xfrm>
            <a:off x="7991850" y="2551063"/>
            <a:ext cx="0" cy="5592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0"/>
          <p:cNvSpPr txBox="1"/>
          <p:nvPr/>
        </p:nvSpPr>
        <p:spPr>
          <a:xfrm>
            <a:off x="1699825" y="1278650"/>
            <a:ext cx="143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Shallow Clone</a:t>
            </a:r>
            <a:endParaRPr/>
          </a:p>
        </p:txBody>
      </p:sp>
      <p:sp>
        <p:nvSpPr>
          <p:cNvPr id="254" name="Google Shape;254;p30"/>
          <p:cNvSpPr txBox="1"/>
          <p:nvPr/>
        </p:nvSpPr>
        <p:spPr>
          <a:xfrm>
            <a:off x="6220675" y="1278625"/>
            <a:ext cx="143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Deep</a:t>
            </a:r>
            <a:r>
              <a:rPr lang="en"/>
              <a:t> Clone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31"/>
          <p:cNvGrpSpPr/>
          <p:nvPr/>
        </p:nvGrpSpPr>
        <p:grpSpPr>
          <a:xfrm>
            <a:off x="114300" y="4689483"/>
            <a:ext cx="8915325" cy="383150"/>
            <a:chOff x="114300" y="4689483"/>
            <a:chExt cx="8915325" cy="383150"/>
          </a:xfrm>
        </p:grpSpPr>
        <p:pic>
          <p:nvPicPr>
            <p:cNvPr id="260" name="Google Shape;260;p31"/>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61" name="Google Shape;261;p31"/>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31"/>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63" name="Google Shape;263;p31"/>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cloneDeep</a:t>
            </a:r>
            <a:endParaRPr b="1" sz="2000">
              <a:solidFill>
                <a:srgbClr val="8DC63F"/>
              </a:solidFill>
              <a:latin typeface="Roboto"/>
              <a:ea typeface="Roboto"/>
              <a:cs typeface="Roboto"/>
              <a:sym typeface="Roboto"/>
            </a:endParaRPr>
          </a:p>
        </p:txBody>
      </p:sp>
      <p:sp>
        <p:nvSpPr>
          <p:cNvPr id="264" name="Google Shape;264;p31"/>
          <p:cNvSpPr txBox="1"/>
          <p:nvPr/>
        </p:nvSpPr>
        <p:spPr>
          <a:xfrm>
            <a:off x="393000" y="850450"/>
            <a:ext cx="442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Why we shouldn’t use JSON.parse() and JSON.stringify()</a:t>
            </a:r>
            <a:endParaRPr sz="1200">
              <a:solidFill>
                <a:srgbClr val="151B22"/>
              </a:solidFill>
              <a:latin typeface="Roboto Light"/>
              <a:ea typeface="Roboto Light"/>
              <a:cs typeface="Roboto Light"/>
              <a:sym typeface="Roboto Light"/>
            </a:endParaRPr>
          </a:p>
        </p:txBody>
      </p:sp>
      <p:sp>
        <p:nvSpPr>
          <p:cNvPr id="265" name="Google Shape;265;p31"/>
          <p:cNvSpPr txBox="1"/>
          <p:nvPr/>
        </p:nvSpPr>
        <p:spPr>
          <a:xfrm>
            <a:off x="4572000" y="850450"/>
            <a:ext cx="442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Why we shouldn’t use spread operator</a:t>
            </a:r>
            <a:endParaRPr sz="1200">
              <a:solidFill>
                <a:srgbClr val="151B22"/>
              </a:solidFill>
              <a:latin typeface="Roboto Light"/>
              <a:ea typeface="Roboto Light"/>
              <a:cs typeface="Roboto Light"/>
              <a:sym typeface="Roboto Light"/>
            </a:endParaRPr>
          </a:p>
        </p:txBody>
      </p:sp>
      <p:sp>
        <p:nvSpPr>
          <p:cNvPr id="266" name="Google Shape;266;p31"/>
          <p:cNvSpPr txBox="1"/>
          <p:nvPr/>
        </p:nvSpPr>
        <p:spPr>
          <a:xfrm>
            <a:off x="457375" y="1588800"/>
            <a:ext cx="4028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4A86E8"/>
                </a:solidFill>
              </a:rPr>
              <a:t>const</a:t>
            </a:r>
            <a:r>
              <a:rPr lang="en"/>
              <a:t> a = {</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string</a:t>
            </a:r>
            <a:r>
              <a:rPr lang="en"/>
              <a:t>: 'string',</a:t>
            </a:r>
            <a:endParaRPr/>
          </a:p>
          <a:p>
            <a:pPr indent="0" lvl="0" marL="0" rtl="0" algn="l">
              <a:spcBef>
                <a:spcPts val="0"/>
              </a:spcBef>
              <a:spcAft>
                <a:spcPts val="0"/>
              </a:spcAft>
              <a:buClr>
                <a:schemeClr val="dk1"/>
              </a:buClr>
              <a:buSzPts val="1100"/>
              <a:buFont typeface="Arial"/>
              <a:buNone/>
            </a:pPr>
            <a:r>
              <a:rPr lang="en"/>
              <a:t>  </a:t>
            </a:r>
            <a:r>
              <a:rPr lang="en">
                <a:solidFill>
                  <a:srgbClr val="3492FF"/>
                </a:solidFill>
              </a:rPr>
              <a:t>number</a:t>
            </a:r>
            <a:r>
              <a:rPr lang="en"/>
              <a:t>: 123,</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bool</a:t>
            </a:r>
            <a:r>
              <a:rPr lang="en"/>
              <a:t>: false,</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nul</a:t>
            </a:r>
            <a:r>
              <a:rPr lang="en"/>
              <a:t>: null,</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date</a:t>
            </a:r>
            <a:r>
              <a:rPr lang="en"/>
              <a:t>: new Date(),  // stringified</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undef</a:t>
            </a:r>
            <a:r>
              <a:rPr lang="en"/>
              <a:t>: undefined,  // lost</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inf</a:t>
            </a:r>
            <a:r>
              <a:rPr lang="en"/>
              <a:t>: Infinity,  // forced to 'null'</a:t>
            </a:r>
            <a:endParaRPr/>
          </a:p>
          <a:p>
            <a:pPr indent="0" lvl="0" marL="0" rtl="0" algn="l">
              <a:spcBef>
                <a:spcPts val="0"/>
              </a:spcBef>
              <a:spcAft>
                <a:spcPts val="0"/>
              </a:spcAft>
              <a:buClr>
                <a:schemeClr val="dk1"/>
              </a:buClr>
              <a:buSzPts val="1100"/>
              <a:buFont typeface="Arial"/>
              <a:buNone/>
            </a:pPr>
            <a:r>
              <a:rPr lang="en"/>
              <a:t>  </a:t>
            </a:r>
            <a:r>
              <a:rPr lang="en">
                <a:solidFill>
                  <a:srgbClr val="4A86E8"/>
                </a:solidFill>
              </a:rPr>
              <a:t>re</a:t>
            </a:r>
            <a:r>
              <a:rPr lang="en"/>
              <a:t>: /.*/,  // lost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pic>
        <p:nvPicPr>
          <p:cNvPr id="267" name="Google Shape;267;p31"/>
          <p:cNvPicPr preferRelativeResize="0"/>
          <p:nvPr/>
        </p:nvPicPr>
        <p:blipFill>
          <a:blip r:embed="rId5">
            <a:alphaModFix/>
          </a:blip>
          <a:stretch>
            <a:fillRect/>
          </a:stretch>
        </p:blipFill>
        <p:spPr>
          <a:xfrm>
            <a:off x="4733125" y="1436525"/>
            <a:ext cx="2724150" cy="23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C63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28029" r="28030" t="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b="39" l="0" r="0" t="4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350"/>
            <a:chOff x="394875" y="1014000"/>
            <a:chExt cx="3341100" cy="976350"/>
          </a:xfrm>
        </p:grpSpPr>
        <p:sp>
          <p:nvSpPr>
            <p:cNvPr id="66" name="Google Shape;66;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a:t>
              </a:r>
              <a:r>
                <a:rPr lang="en" sz="3000">
                  <a:solidFill>
                    <a:schemeClr val="lt1"/>
                  </a:solidFill>
                  <a:latin typeface="Roboto Black"/>
                  <a:ea typeface="Roboto Black"/>
                  <a:cs typeface="Roboto Black"/>
                  <a:sym typeface="Roboto Black"/>
                </a:rPr>
                <a:t>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What is lodash</a:t>
              </a:r>
              <a:endParaRPr b="1" sz="160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3341100" cy="976350"/>
            <a:chOff x="394875" y="1014000"/>
            <a:chExt cx="3341100" cy="976350"/>
          </a:xfrm>
        </p:grpSpPr>
        <p:sp>
          <p:nvSpPr>
            <p:cNvPr id="70" name="Google Shape;70;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Debounce</a:t>
              </a:r>
              <a:endParaRPr b="1" sz="1600">
                <a:solidFill>
                  <a:srgbClr val="151B22"/>
                </a:solidFill>
                <a:latin typeface="Roboto"/>
                <a:ea typeface="Roboto"/>
                <a:cs typeface="Roboto"/>
                <a:sym typeface="Roboto"/>
              </a:endParaRPr>
            </a:p>
          </p:txBody>
        </p:sp>
      </p:grpSp>
      <p:grpSp>
        <p:nvGrpSpPr>
          <p:cNvPr id="72" name="Google Shape;72;p14"/>
          <p:cNvGrpSpPr/>
          <p:nvPr/>
        </p:nvGrpSpPr>
        <p:grpSpPr>
          <a:xfrm>
            <a:off x="394875" y="3264118"/>
            <a:ext cx="3341100" cy="976350"/>
            <a:chOff x="394875" y="1014000"/>
            <a:chExt cx="3341100" cy="976350"/>
          </a:xfrm>
        </p:grpSpPr>
        <p:sp>
          <p:nvSpPr>
            <p:cNvPr id="73" name="Google Shape;73;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Throttle</a:t>
              </a:r>
              <a:endParaRPr b="1" sz="1600">
                <a:solidFill>
                  <a:srgbClr val="151B22"/>
                </a:solidFill>
                <a:latin typeface="Roboto"/>
                <a:ea typeface="Roboto"/>
                <a:cs typeface="Roboto"/>
                <a:sym typeface="Roboto"/>
              </a:endParaRP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isEmpty</a:t>
              </a:r>
              <a:endParaRPr b="1" sz="160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976350"/>
            <a:chOff x="394875" y="1014000"/>
            <a:chExt cx="3341100" cy="976350"/>
          </a:xfrm>
        </p:grpSpPr>
        <p:sp>
          <p:nvSpPr>
            <p:cNvPr id="79" name="Google Shape;79;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cloneDeep</a:t>
              </a:r>
              <a:endParaRPr b="1" sz="160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Summary</a:t>
              </a:r>
              <a:endParaRPr b="1" sz="160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Roboto"/>
                <a:ea typeface="Roboto"/>
                <a:cs typeface="Roboto"/>
                <a:sym typeface="Roboto"/>
              </a:rPr>
              <a:t>TABLE OF CONTENTS</a:t>
            </a:r>
            <a:endParaRPr b="1" sz="2000">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Demo</a:t>
              </a:r>
              <a:endParaRPr b="1" sz="160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273" name="Google Shape;273;p32"/>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274" name="Google Shape;274;p32"/>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Summary</a:t>
            </a:r>
            <a:endParaRPr b="1" sz="3600">
              <a:solidFill>
                <a:srgbClr val="151B2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nvSpPr>
        <p:spPr>
          <a:xfrm>
            <a:off x="393000" y="850450"/>
            <a:ext cx="811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Import specific library instead of the whole lodash library</a:t>
            </a:r>
            <a:endParaRPr b="1" sz="1200">
              <a:solidFill>
                <a:srgbClr val="151B22"/>
              </a:solidFill>
              <a:latin typeface="Roboto"/>
              <a:ea typeface="Roboto"/>
              <a:cs typeface="Roboto"/>
              <a:sym typeface="Roboto"/>
            </a:endParaRPr>
          </a:p>
          <a:p>
            <a:pPr indent="0" lvl="0" marL="0" rtl="0" algn="l">
              <a:spcBef>
                <a:spcPts val="0"/>
              </a:spcBef>
              <a:spcAft>
                <a:spcPts val="0"/>
              </a:spcAft>
              <a:buNone/>
            </a:pPr>
            <a:r>
              <a:t/>
            </a:r>
            <a:endParaRPr sz="1200">
              <a:solidFill>
                <a:srgbClr val="151B22"/>
              </a:solidFill>
              <a:latin typeface="Roboto Light"/>
              <a:ea typeface="Roboto Light"/>
              <a:cs typeface="Roboto Light"/>
              <a:sym typeface="Roboto Light"/>
            </a:endParaRPr>
          </a:p>
        </p:txBody>
      </p:sp>
      <p:grpSp>
        <p:nvGrpSpPr>
          <p:cNvPr id="280" name="Google Shape;280;p33"/>
          <p:cNvGrpSpPr/>
          <p:nvPr/>
        </p:nvGrpSpPr>
        <p:grpSpPr>
          <a:xfrm>
            <a:off x="114300" y="4689483"/>
            <a:ext cx="8915325" cy="383150"/>
            <a:chOff x="114300" y="4689483"/>
            <a:chExt cx="8915325" cy="383150"/>
          </a:xfrm>
        </p:grpSpPr>
        <p:pic>
          <p:nvPicPr>
            <p:cNvPr id="281" name="Google Shape;281;p33"/>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82" name="Google Shape;282;p33"/>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3" name="Google Shape;283;p33"/>
          <p:cNvPicPr preferRelativeResize="0"/>
          <p:nvPr/>
        </p:nvPicPr>
        <p:blipFill>
          <a:blip r:embed="rId4">
            <a:alphaModFix/>
          </a:blip>
          <a:stretch>
            <a:fillRect/>
          </a:stretch>
        </p:blipFill>
        <p:spPr>
          <a:xfrm>
            <a:off x="114300" y="167250"/>
            <a:ext cx="202499" cy="440248"/>
          </a:xfrm>
          <a:prstGeom prst="rect">
            <a:avLst/>
          </a:prstGeom>
          <a:noFill/>
          <a:ln>
            <a:noFill/>
          </a:ln>
        </p:spPr>
      </p:pic>
      <p:pic>
        <p:nvPicPr>
          <p:cNvPr id="284" name="Google Shape;284;p33"/>
          <p:cNvPicPr preferRelativeResize="0"/>
          <p:nvPr/>
        </p:nvPicPr>
        <p:blipFill>
          <a:blip r:embed="rId5">
            <a:alphaModFix/>
          </a:blip>
          <a:stretch>
            <a:fillRect/>
          </a:stretch>
        </p:blipFill>
        <p:spPr>
          <a:xfrm>
            <a:off x="5086275" y="1227950"/>
            <a:ext cx="3408476" cy="1613675"/>
          </a:xfrm>
          <a:prstGeom prst="rect">
            <a:avLst/>
          </a:prstGeom>
          <a:noFill/>
          <a:ln>
            <a:noFill/>
          </a:ln>
        </p:spPr>
      </p:pic>
      <p:pic>
        <p:nvPicPr>
          <p:cNvPr id="285" name="Google Shape;285;p33"/>
          <p:cNvPicPr preferRelativeResize="0"/>
          <p:nvPr/>
        </p:nvPicPr>
        <p:blipFill>
          <a:blip r:embed="rId6">
            <a:alphaModFix/>
          </a:blip>
          <a:stretch>
            <a:fillRect/>
          </a:stretch>
        </p:blipFill>
        <p:spPr>
          <a:xfrm>
            <a:off x="498500" y="2841625"/>
            <a:ext cx="3738276" cy="1710425"/>
          </a:xfrm>
          <a:prstGeom prst="rect">
            <a:avLst/>
          </a:prstGeom>
          <a:noFill/>
          <a:ln>
            <a:noFill/>
          </a:ln>
        </p:spPr>
      </p:pic>
      <p:pic>
        <p:nvPicPr>
          <p:cNvPr id="286" name="Google Shape;286;p33"/>
          <p:cNvPicPr preferRelativeResize="0"/>
          <p:nvPr/>
        </p:nvPicPr>
        <p:blipFill>
          <a:blip r:embed="rId7">
            <a:alphaModFix/>
          </a:blip>
          <a:stretch>
            <a:fillRect/>
          </a:stretch>
        </p:blipFill>
        <p:spPr>
          <a:xfrm>
            <a:off x="612800" y="1213650"/>
            <a:ext cx="3527675" cy="1755025"/>
          </a:xfrm>
          <a:prstGeom prst="rect">
            <a:avLst/>
          </a:prstGeom>
          <a:noFill/>
          <a:ln>
            <a:noFill/>
          </a:ln>
        </p:spPr>
      </p:pic>
      <p:pic>
        <p:nvPicPr>
          <p:cNvPr id="287" name="Google Shape;287;p33"/>
          <p:cNvPicPr preferRelativeResize="0"/>
          <p:nvPr/>
        </p:nvPicPr>
        <p:blipFill>
          <a:blip r:embed="rId8">
            <a:alphaModFix/>
          </a:blip>
          <a:stretch>
            <a:fillRect/>
          </a:stretch>
        </p:blipFill>
        <p:spPr>
          <a:xfrm>
            <a:off x="5200175" y="2975373"/>
            <a:ext cx="3441472" cy="1580350"/>
          </a:xfrm>
          <a:prstGeom prst="rect">
            <a:avLst/>
          </a:prstGeom>
          <a:noFill/>
          <a:ln>
            <a:noFill/>
          </a:ln>
        </p:spPr>
      </p:pic>
      <p:sp>
        <p:nvSpPr>
          <p:cNvPr id="288" name="Google Shape;288;p33"/>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Summary</a:t>
            </a:r>
            <a:endParaRPr b="1" sz="2000">
              <a:solidFill>
                <a:srgbClr val="8DC63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nvSpPr>
        <p:spPr>
          <a:xfrm>
            <a:off x="393000" y="850450"/>
            <a:ext cx="811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lodash is a JavaScript utility library BUT be careful before using it</a:t>
            </a:r>
            <a:endParaRPr b="1" sz="1200">
              <a:solidFill>
                <a:srgbClr val="151B22"/>
              </a:solidFill>
              <a:latin typeface="Roboto"/>
              <a:ea typeface="Roboto"/>
              <a:cs typeface="Roboto"/>
              <a:sym typeface="Roboto"/>
            </a:endParaRPr>
          </a:p>
          <a:p>
            <a:pPr indent="0" lvl="0" marL="0" rtl="0" algn="l">
              <a:spcBef>
                <a:spcPts val="0"/>
              </a:spcBef>
              <a:spcAft>
                <a:spcPts val="0"/>
              </a:spcAft>
              <a:buNone/>
            </a:pPr>
            <a:r>
              <a:t/>
            </a:r>
            <a:endParaRPr sz="1200">
              <a:solidFill>
                <a:srgbClr val="151B22"/>
              </a:solidFill>
              <a:latin typeface="Roboto Light"/>
              <a:ea typeface="Roboto Light"/>
              <a:cs typeface="Roboto Light"/>
              <a:sym typeface="Roboto Light"/>
            </a:endParaRPr>
          </a:p>
        </p:txBody>
      </p:sp>
      <p:grpSp>
        <p:nvGrpSpPr>
          <p:cNvPr id="294" name="Google Shape;294;p34"/>
          <p:cNvGrpSpPr/>
          <p:nvPr/>
        </p:nvGrpSpPr>
        <p:grpSpPr>
          <a:xfrm>
            <a:off x="114300" y="4689483"/>
            <a:ext cx="8915325" cy="383150"/>
            <a:chOff x="114300" y="4689483"/>
            <a:chExt cx="8915325" cy="383150"/>
          </a:xfrm>
        </p:grpSpPr>
        <p:pic>
          <p:nvPicPr>
            <p:cNvPr id="295" name="Google Shape;295;p34"/>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96" name="Google Shape;296;p34"/>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7" name="Google Shape;297;p34"/>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98" name="Google Shape;298;p3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Summary</a:t>
            </a:r>
            <a:endParaRPr b="1" sz="2000">
              <a:solidFill>
                <a:srgbClr val="8DC63F"/>
              </a:solidFill>
              <a:latin typeface="Roboto"/>
              <a:ea typeface="Roboto"/>
              <a:cs typeface="Roboto"/>
              <a:sym typeface="Roboto"/>
            </a:endParaRPr>
          </a:p>
        </p:txBody>
      </p:sp>
      <p:sp>
        <p:nvSpPr>
          <p:cNvPr id="299" name="Google Shape;299;p34"/>
          <p:cNvSpPr txBox="1"/>
          <p:nvPr/>
        </p:nvSpPr>
        <p:spPr>
          <a:xfrm>
            <a:off x="569725" y="1652975"/>
            <a:ext cx="7350300" cy="10467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lodash find { user: 'barney', age: 36, active: true }</a:t>
            </a:r>
            <a:endParaRPr/>
          </a:p>
          <a:p>
            <a:pPr indent="0" lvl="0" marL="0" rtl="0" algn="l">
              <a:spcBef>
                <a:spcPts val="0"/>
              </a:spcBef>
              <a:spcAft>
                <a:spcPts val="0"/>
              </a:spcAft>
              <a:buClr>
                <a:schemeClr val="dk1"/>
              </a:buClr>
              <a:buSzPts val="1100"/>
              <a:buFont typeface="Arial"/>
              <a:buNone/>
            </a:pPr>
            <a:r>
              <a:rPr lang="en"/>
              <a:t>lodash time 90</a:t>
            </a:r>
            <a:endParaRPr/>
          </a:p>
          <a:p>
            <a:pPr indent="0" lvl="0" marL="0" rtl="0" algn="l">
              <a:spcBef>
                <a:spcPts val="0"/>
              </a:spcBef>
              <a:spcAft>
                <a:spcPts val="0"/>
              </a:spcAft>
              <a:buClr>
                <a:schemeClr val="dk1"/>
              </a:buClr>
              <a:buSzPts val="1100"/>
              <a:buFont typeface="Arial"/>
              <a:buNone/>
            </a:pPr>
            <a:r>
              <a:rPr lang="en"/>
              <a:t>native find { user: 'barney', age: 36, active: true }</a:t>
            </a:r>
            <a:endParaRPr/>
          </a:p>
          <a:p>
            <a:pPr indent="0" lvl="0" marL="0" rtl="0" algn="l">
              <a:spcBef>
                <a:spcPts val="0"/>
              </a:spcBef>
              <a:spcAft>
                <a:spcPts val="0"/>
              </a:spcAft>
              <a:buNone/>
            </a:pPr>
            <a:r>
              <a:rPr lang="en"/>
              <a:t>native time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Be </a:t>
            </a:r>
            <a:r>
              <a:rPr b="1" lang="en" sz="1200">
                <a:solidFill>
                  <a:srgbClr val="151B22"/>
                </a:solidFill>
                <a:latin typeface="Roboto"/>
                <a:ea typeface="Roboto"/>
                <a:cs typeface="Roboto"/>
                <a:sym typeface="Roboto"/>
              </a:rPr>
              <a:t>careful before using any library</a:t>
            </a:r>
            <a:endParaRPr sz="1200">
              <a:solidFill>
                <a:srgbClr val="151B22"/>
              </a:solidFill>
              <a:latin typeface="Roboto Light"/>
              <a:ea typeface="Roboto Light"/>
              <a:cs typeface="Roboto Light"/>
              <a:sym typeface="Roboto Light"/>
            </a:endParaRPr>
          </a:p>
        </p:txBody>
      </p:sp>
      <p:grpSp>
        <p:nvGrpSpPr>
          <p:cNvPr id="305" name="Google Shape;305;p35"/>
          <p:cNvGrpSpPr/>
          <p:nvPr/>
        </p:nvGrpSpPr>
        <p:grpSpPr>
          <a:xfrm>
            <a:off x="114300" y="4689483"/>
            <a:ext cx="8915325" cy="383150"/>
            <a:chOff x="114300" y="4689483"/>
            <a:chExt cx="8915325" cy="383150"/>
          </a:xfrm>
        </p:grpSpPr>
        <p:pic>
          <p:nvPicPr>
            <p:cNvPr id="306" name="Google Shape;306;p35"/>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07" name="Google Shape;307;p35"/>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8" name="Google Shape;308;p35"/>
          <p:cNvPicPr preferRelativeResize="0"/>
          <p:nvPr/>
        </p:nvPicPr>
        <p:blipFill>
          <a:blip r:embed="rId4">
            <a:alphaModFix/>
          </a:blip>
          <a:stretch>
            <a:fillRect/>
          </a:stretch>
        </p:blipFill>
        <p:spPr>
          <a:xfrm>
            <a:off x="114300" y="167250"/>
            <a:ext cx="202499" cy="440248"/>
          </a:xfrm>
          <a:prstGeom prst="rect">
            <a:avLst/>
          </a:prstGeom>
          <a:noFill/>
          <a:ln>
            <a:noFill/>
          </a:ln>
        </p:spPr>
      </p:pic>
      <p:pic>
        <p:nvPicPr>
          <p:cNvPr id="309" name="Google Shape;309;p35"/>
          <p:cNvPicPr preferRelativeResize="0"/>
          <p:nvPr/>
        </p:nvPicPr>
        <p:blipFill>
          <a:blip r:embed="rId5">
            <a:alphaModFix/>
          </a:blip>
          <a:stretch>
            <a:fillRect/>
          </a:stretch>
        </p:blipFill>
        <p:spPr>
          <a:xfrm>
            <a:off x="316800" y="1324000"/>
            <a:ext cx="5524500" cy="1905000"/>
          </a:xfrm>
          <a:prstGeom prst="rect">
            <a:avLst/>
          </a:prstGeom>
          <a:noFill/>
          <a:ln>
            <a:noFill/>
          </a:ln>
        </p:spPr>
      </p:pic>
      <p:sp>
        <p:nvSpPr>
          <p:cNvPr id="310" name="Google Shape;310;p35"/>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Summary</a:t>
            </a:r>
            <a:endParaRPr b="1" sz="2000">
              <a:solidFill>
                <a:srgbClr val="8DC63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6"/>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316" name="Google Shape;316;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17" name="Google Shape;317;p36"/>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Demo</a:t>
            </a:r>
            <a:endParaRPr b="1" sz="3600">
              <a:solidFill>
                <a:srgbClr val="151B2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7"/>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323" name="Google Shape;323;p37"/>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24" name="Google Shape;324;p37"/>
          <p:cNvSpPr txBox="1"/>
          <p:nvPr/>
        </p:nvSpPr>
        <p:spPr>
          <a:xfrm>
            <a:off x="357300" y="2202300"/>
            <a:ext cx="665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8DC63F"/>
                </a:solidFill>
                <a:latin typeface="Roboto"/>
                <a:ea typeface="Roboto"/>
                <a:cs typeface="Roboto"/>
                <a:sym typeface="Roboto"/>
              </a:rPr>
              <a:t>Q &amp; A</a:t>
            </a:r>
            <a:endParaRPr b="1" sz="3600">
              <a:solidFill>
                <a:srgbClr val="8DC63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B22"/>
        </a:solidFill>
      </p:bgPr>
    </p:bg>
    <p:spTree>
      <p:nvGrpSpPr>
        <p:cNvPr id="328" name="Shape 328"/>
        <p:cNvGrpSpPr/>
        <p:nvPr/>
      </p:nvGrpSpPr>
      <p:grpSpPr>
        <a:xfrm>
          <a:off x="0" y="0"/>
          <a:ext cx="0" cy="0"/>
          <a:chOff x="0" y="0"/>
          <a:chExt cx="0" cy="0"/>
        </a:xfrm>
      </p:grpSpPr>
      <p:pic>
        <p:nvPicPr>
          <p:cNvPr id="329" name="Google Shape;329;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330" name="Google Shape;330;p38"/>
          <p:cNvSpPr txBox="1"/>
          <p:nvPr/>
        </p:nvSpPr>
        <p:spPr>
          <a:xfrm>
            <a:off x="1895400" y="2202308"/>
            <a:ext cx="5353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Roboto"/>
                <a:ea typeface="Roboto"/>
                <a:cs typeface="Roboto"/>
                <a:sym typeface="Roboto"/>
              </a:rPr>
              <a:t>THANK YOU!</a:t>
            </a:r>
            <a:endParaRPr b="1" sz="3600">
              <a:solidFill>
                <a:schemeClr val="lt1"/>
              </a:solidFill>
              <a:latin typeface="Roboto"/>
              <a:ea typeface="Roboto"/>
              <a:cs typeface="Roboto"/>
              <a:sym typeface="Roboto"/>
            </a:endParaRPr>
          </a:p>
        </p:txBody>
      </p:sp>
      <p:sp>
        <p:nvSpPr>
          <p:cNvPr id="331" name="Google Shape;331;p38"/>
          <p:cNvSpPr/>
          <p:nvPr/>
        </p:nvSpPr>
        <p:spPr>
          <a:xfrm>
            <a:off x="0" y="4557200"/>
            <a:ext cx="9153000" cy="58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38"/>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33" name="Google Shape;333;p38"/>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What is lodash</a:t>
            </a:r>
            <a:endParaRPr b="1" sz="3600">
              <a:solidFill>
                <a:srgbClr val="151B2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6"/>
          <p:cNvSpPr txBox="1"/>
          <p:nvPr/>
        </p:nvSpPr>
        <p:spPr>
          <a:xfrm>
            <a:off x="393000" y="850450"/>
            <a:ext cx="8115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What is lodash?</a:t>
            </a:r>
            <a:endParaRPr b="1" sz="1200">
              <a:solidFill>
                <a:srgbClr val="151B2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151B22"/>
                </a:solidFill>
                <a:latin typeface="Roboto Light"/>
                <a:ea typeface="Roboto Light"/>
                <a:cs typeface="Roboto Light"/>
                <a:sym typeface="Roboto Light"/>
              </a:rPr>
              <a:t>Lodash is a JavaScript library that provides utility functions</a:t>
            </a:r>
            <a:endParaRPr sz="1200">
              <a:solidFill>
                <a:srgbClr val="151B22"/>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200">
              <a:solidFill>
                <a:srgbClr val="151B22"/>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Why lodash?</a:t>
            </a:r>
            <a:endParaRPr b="1" sz="1200">
              <a:solidFill>
                <a:srgbClr val="151B2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151B22"/>
                </a:solidFill>
                <a:latin typeface="Roboto Light"/>
                <a:ea typeface="Roboto Light"/>
                <a:cs typeface="Roboto Light"/>
                <a:sym typeface="Roboto Light"/>
              </a:rPr>
              <a:t>Lodash makes JavaScript easier</a:t>
            </a:r>
            <a:endParaRPr sz="1200">
              <a:solidFill>
                <a:srgbClr val="151B22"/>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b="1" sz="1200">
              <a:solidFill>
                <a:srgbClr val="151B2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When lodash?</a:t>
            </a:r>
            <a:endParaRPr b="1" sz="1200">
              <a:solidFill>
                <a:srgbClr val="151B2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151B22"/>
                </a:solidFill>
                <a:latin typeface="Roboto Light"/>
                <a:ea typeface="Roboto Light"/>
                <a:cs typeface="Roboto Light"/>
                <a:sym typeface="Roboto Light"/>
              </a:rPr>
              <a:t>When you want to use</a:t>
            </a:r>
            <a:endParaRPr sz="1200">
              <a:solidFill>
                <a:srgbClr val="151B22"/>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151B22"/>
              </a:solidFill>
              <a:latin typeface="Roboto Light"/>
              <a:ea typeface="Roboto Light"/>
              <a:cs typeface="Roboto Light"/>
              <a:sym typeface="Roboto Light"/>
            </a:endParaRPr>
          </a:p>
        </p:txBody>
      </p:sp>
      <p:pic>
        <p:nvPicPr>
          <p:cNvPr id="103" name="Google Shape;103;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4" name="Google Shape;104;p16"/>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lodash - what, why, when</a:t>
            </a:r>
            <a:endParaRPr b="1" sz="2000">
              <a:solidFill>
                <a:srgbClr val="8DC63F"/>
              </a:solidFill>
              <a:latin typeface="Roboto"/>
              <a:ea typeface="Roboto"/>
              <a:cs typeface="Roboto"/>
              <a:sym typeface="Roboto"/>
            </a:endParaRPr>
          </a:p>
        </p:txBody>
      </p:sp>
      <p:sp>
        <p:nvSpPr>
          <p:cNvPr id="105" name="Google Shape;105;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7"/>
          <p:cNvGrpSpPr/>
          <p:nvPr/>
        </p:nvGrpSpPr>
        <p:grpSpPr>
          <a:xfrm>
            <a:off x="114300" y="4689483"/>
            <a:ext cx="8915325" cy="383150"/>
            <a:chOff x="114300" y="4689483"/>
            <a:chExt cx="8915325" cy="383150"/>
          </a:xfrm>
        </p:grpSpPr>
        <p:pic>
          <p:nvPicPr>
            <p:cNvPr id="111" name="Google Shape;111;p17"/>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12" name="Google Shape;112;p17"/>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yarn add lodash / n</a:t>
            </a:r>
            <a:r>
              <a:rPr b="1" lang="en" sz="1200">
                <a:solidFill>
                  <a:srgbClr val="151B22"/>
                </a:solidFill>
                <a:latin typeface="Roboto"/>
                <a:ea typeface="Roboto"/>
                <a:cs typeface="Roboto"/>
                <a:sym typeface="Roboto"/>
              </a:rPr>
              <a:t>pm install lodash</a:t>
            </a:r>
            <a:endParaRPr sz="1200">
              <a:solidFill>
                <a:srgbClr val="151B22"/>
              </a:solidFill>
              <a:latin typeface="Roboto Light"/>
              <a:ea typeface="Roboto Light"/>
              <a:cs typeface="Roboto Light"/>
              <a:sym typeface="Roboto Light"/>
            </a:endParaRPr>
          </a:p>
        </p:txBody>
      </p:sp>
      <p:pic>
        <p:nvPicPr>
          <p:cNvPr id="114" name="Google Shape;114;p17"/>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15" name="Google Shape;115;p17"/>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Installation</a:t>
            </a:r>
            <a:endParaRPr b="1" sz="2000">
              <a:solidFill>
                <a:srgbClr val="8DC63F"/>
              </a:solidFill>
              <a:latin typeface="Roboto"/>
              <a:ea typeface="Roboto"/>
              <a:cs typeface="Roboto"/>
              <a:sym typeface="Roboto"/>
            </a:endParaRPr>
          </a:p>
        </p:txBody>
      </p:sp>
      <p:sp>
        <p:nvSpPr>
          <p:cNvPr id="116" name="Google Shape;116;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17" name="Google Shape;117;p17"/>
          <p:cNvPicPr preferRelativeResize="0"/>
          <p:nvPr/>
        </p:nvPicPr>
        <p:blipFill>
          <a:blip r:embed="rId5">
            <a:alphaModFix/>
          </a:blip>
          <a:stretch>
            <a:fillRect/>
          </a:stretch>
        </p:blipFill>
        <p:spPr>
          <a:xfrm>
            <a:off x="457200" y="1219750"/>
            <a:ext cx="2522478" cy="3164932"/>
          </a:xfrm>
          <a:prstGeom prst="rect">
            <a:avLst/>
          </a:prstGeom>
          <a:noFill/>
          <a:ln>
            <a:noFill/>
          </a:ln>
        </p:spPr>
      </p:pic>
      <p:pic>
        <p:nvPicPr>
          <p:cNvPr id="118" name="Google Shape;118;p17"/>
          <p:cNvPicPr preferRelativeResize="0"/>
          <p:nvPr/>
        </p:nvPicPr>
        <p:blipFill>
          <a:blip r:embed="rId6">
            <a:alphaModFix/>
          </a:blip>
          <a:stretch>
            <a:fillRect/>
          </a:stretch>
        </p:blipFill>
        <p:spPr>
          <a:xfrm>
            <a:off x="3132078" y="1219750"/>
            <a:ext cx="2386159" cy="31649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124" name="Google Shape;124;p18"/>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125" name="Google Shape;125;p18"/>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l</a:t>
            </a:r>
            <a:r>
              <a:rPr b="1" lang="en" sz="2000">
                <a:solidFill>
                  <a:srgbClr val="8DC63F"/>
                </a:solidFill>
                <a:latin typeface="Roboto"/>
                <a:ea typeface="Roboto"/>
                <a:cs typeface="Roboto"/>
                <a:sym typeface="Roboto"/>
              </a:rPr>
              <a:t>odash’s use</a:t>
            </a:r>
            <a:endParaRPr b="1" sz="2000">
              <a:solidFill>
                <a:srgbClr val="8DC63F"/>
              </a:solidFill>
              <a:latin typeface="Roboto"/>
              <a:ea typeface="Roboto"/>
              <a:cs typeface="Roboto"/>
              <a:sym typeface="Roboto"/>
            </a:endParaRPr>
          </a:p>
        </p:txBody>
      </p:sp>
      <p:pic>
        <p:nvPicPr>
          <p:cNvPr id="126" name="Google Shape;126;p18"/>
          <p:cNvPicPr preferRelativeResize="0"/>
          <p:nvPr/>
        </p:nvPicPr>
        <p:blipFill>
          <a:blip r:embed="rId5">
            <a:alphaModFix/>
          </a:blip>
          <a:stretch>
            <a:fillRect/>
          </a:stretch>
        </p:blipFill>
        <p:spPr>
          <a:xfrm>
            <a:off x="577375" y="569700"/>
            <a:ext cx="2019000" cy="4044199"/>
          </a:xfrm>
          <a:prstGeom prst="rect">
            <a:avLst/>
          </a:prstGeom>
          <a:noFill/>
          <a:ln>
            <a:noFill/>
          </a:ln>
        </p:spPr>
      </p:pic>
      <p:sp>
        <p:nvSpPr>
          <p:cNvPr id="127" name="Google Shape;127;p18"/>
          <p:cNvSpPr txBox="1"/>
          <p:nvPr/>
        </p:nvSpPr>
        <p:spPr>
          <a:xfrm>
            <a:off x="3735475" y="665775"/>
            <a:ext cx="26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d</a:t>
            </a:r>
            <a:r>
              <a:rPr b="1" lang="en" sz="3600">
                <a:solidFill>
                  <a:srgbClr val="151B22"/>
                </a:solidFill>
                <a:latin typeface="Roboto"/>
                <a:ea typeface="Roboto"/>
                <a:cs typeface="Roboto"/>
                <a:sym typeface="Roboto"/>
              </a:rPr>
              <a:t>ebounce</a:t>
            </a:r>
            <a:endParaRPr b="1" sz="3600">
              <a:solidFill>
                <a:srgbClr val="151B22"/>
              </a:solidFill>
              <a:latin typeface="Roboto"/>
              <a:ea typeface="Roboto"/>
              <a:cs typeface="Roboto"/>
              <a:sym typeface="Roboto"/>
            </a:endParaRPr>
          </a:p>
        </p:txBody>
      </p:sp>
      <p:sp>
        <p:nvSpPr>
          <p:cNvPr id="128" name="Google Shape;128;p18"/>
          <p:cNvSpPr txBox="1"/>
          <p:nvPr/>
        </p:nvSpPr>
        <p:spPr>
          <a:xfrm>
            <a:off x="3735475" y="1492575"/>
            <a:ext cx="26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throttle</a:t>
            </a:r>
            <a:endParaRPr b="1" sz="3600">
              <a:solidFill>
                <a:srgbClr val="151B22"/>
              </a:solidFill>
              <a:latin typeface="Roboto"/>
              <a:ea typeface="Roboto"/>
              <a:cs typeface="Roboto"/>
              <a:sym typeface="Roboto"/>
            </a:endParaRPr>
          </a:p>
        </p:txBody>
      </p:sp>
      <p:sp>
        <p:nvSpPr>
          <p:cNvPr id="129" name="Google Shape;129;p18"/>
          <p:cNvSpPr txBox="1"/>
          <p:nvPr/>
        </p:nvSpPr>
        <p:spPr>
          <a:xfrm>
            <a:off x="3735475" y="2319375"/>
            <a:ext cx="26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isEmpty</a:t>
            </a:r>
            <a:endParaRPr b="1" sz="3600">
              <a:solidFill>
                <a:srgbClr val="151B22"/>
              </a:solidFill>
              <a:latin typeface="Roboto"/>
              <a:ea typeface="Roboto"/>
              <a:cs typeface="Roboto"/>
              <a:sym typeface="Roboto"/>
            </a:endParaRPr>
          </a:p>
        </p:txBody>
      </p:sp>
      <p:sp>
        <p:nvSpPr>
          <p:cNvPr id="130" name="Google Shape;130;p18"/>
          <p:cNvSpPr txBox="1"/>
          <p:nvPr/>
        </p:nvSpPr>
        <p:spPr>
          <a:xfrm>
            <a:off x="3735475" y="3209275"/>
            <a:ext cx="26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cloneDeep</a:t>
            </a:r>
            <a:endParaRPr b="1" sz="3600">
              <a:solidFill>
                <a:srgbClr val="151B2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136" name="Google Shape;136;p19"/>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137" name="Google Shape;137;p19"/>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Debounce</a:t>
            </a:r>
            <a:endParaRPr b="1" sz="3600">
              <a:solidFill>
                <a:srgbClr val="151B2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0"/>
          <p:cNvGrpSpPr/>
          <p:nvPr/>
        </p:nvGrpSpPr>
        <p:grpSpPr>
          <a:xfrm>
            <a:off x="114300" y="4689483"/>
            <a:ext cx="8915325" cy="383150"/>
            <a:chOff x="114300" y="4689483"/>
            <a:chExt cx="8915325" cy="383150"/>
          </a:xfrm>
        </p:grpSpPr>
        <p:pic>
          <p:nvPicPr>
            <p:cNvPr id="143" name="Google Shape;143;p20"/>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44" name="Google Shape;144;p20"/>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 name="Google Shape;145;p20"/>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46" name="Google Shape;146;p20"/>
          <p:cNvSpPr txBox="1"/>
          <p:nvPr/>
        </p:nvSpPr>
        <p:spPr>
          <a:xfrm>
            <a:off x="393000" y="850450"/>
            <a:ext cx="811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“Creates a debounced function that delays invoking func until after wait milliseconds have elapsed since the last time the debounced function was invoked”</a:t>
            </a:r>
            <a:endParaRPr sz="1200">
              <a:solidFill>
                <a:srgbClr val="151B22"/>
              </a:solidFill>
              <a:latin typeface="Roboto Light"/>
              <a:ea typeface="Roboto Light"/>
              <a:cs typeface="Roboto Light"/>
              <a:sym typeface="Roboto Light"/>
            </a:endParaRPr>
          </a:p>
        </p:txBody>
      </p:sp>
      <p:sp>
        <p:nvSpPr>
          <p:cNvPr id="147" name="Google Shape;147;p20"/>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debounce</a:t>
            </a:r>
            <a:endParaRPr b="1" sz="2000">
              <a:solidFill>
                <a:srgbClr val="8DC63F"/>
              </a:solidFill>
              <a:latin typeface="Roboto"/>
              <a:ea typeface="Roboto"/>
              <a:cs typeface="Roboto"/>
              <a:sym typeface="Roboto"/>
            </a:endParaRPr>
          </a:p>
        </p:txBody>
      </p:sp>
      <p:pic>
        <p:nvPicPr>
          <p:cNvPr id="148" name="Google Shape;148;p20"/>
          <p:cNvPicPr preferRelativeResize="0"/>
          <p:nvPr/>
        </p:nvPicPr>
        <p:blipFill>
          <a:blip r:embed="rId5">
            <a:alphaModFix/>
          </a:blip>
          <a:stretch>
            <a:fillRect/>
          </a:stretch>
        </p:blipFill>
        <p:spPr>
          <a:xfrm>
            <a:off x="497450" y="1556950"/>
            <a:ext cx="6705298" cy="29801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1"/>
          <p:cNvGrpSpPr/>
          <p:nvPr/>
        </p:nvGrpSpPr>
        <p:grpSpPr>
          <a:xfrm>
            <a:off x="114300" y="4689483"/>
            <a:ext cx="8915325" cy="383150"/>
            <a:chOff x="114300" y="4689483"/>
            <a:chExt cx="8915325" cy="383150"/>
          </a:xfrm>
        </p:grpSpPr>
        <p:pic>
          <p:nvPicPr>
            <p:cNvPr id="154" name="Google Shape;154;p21"/>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55" name="Google Shape;155;p21"/>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6" name="Google Shape;156;p21"/>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57" name="Google Shape;157;p21"/>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debounce</a:t>
            </a:r>
            <a:endParaRPr b="1" sz="2000">
              <a:solidFill>
                <a:srgbClr val="8DC63F"/>
              </a:solidFill>
              <a:latin typeface="Roboto"/>
              <a:ea typeface="Roboto"/>
              <a:cs typeface="Roboto"/>
              <a:sym typeface="Roboto"/>
            </a:endParaRPr>
          </a:p>
        </p:txBody>
      </p:sp>
      <p:sp>
        <p:nvSpPr>
          <p:cNvPr id="158" name="Google Shape;158;p21"/>
          <p:cNvSpPr txBox="1"/>
          <p:nvPr/>
        </p:nvSpPr>
        <p:spPr>
          <a:xfrm>
            <a:off x="393000" y="850450"/>
            <a:ext cx="8115900" cy="18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_.debounce(func, [wait=0], [options={}])</a:t>
            </a:r>
            <a:endParaRPr b="1" sz="1200">
              <a:solidFill>
                <a:srgbClr val="151B22"/>
              </a:solidFill>
              <a:latin typeface="Roboto"/>
              <a:ea typeface="Roboto"/>
              <a:cs typeface="Roboto"/>
              <a:sym typeface="Roboto"/>
            </a:endParaRPr>
          </a:p>
          <a:p>
            <a:pPr indent="-228600" lvl="0" marL="457200" rtl="0" algn="l">
              <a:lnSpc>
                <a:spcPct val="115000"/>
              </a:lnSpc>
              <a:spcBef>
                <a:spcPts val="190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func</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(Function)</a:t>
            </a:r>
            <a:r>
              <a:rPr lang="en" sz="1200">
                <a:solidFill>
                  <a:srgbClr val="5F5F5F"/>
                </a:solidFill>
                <a:highlight>
                  <a:srgbClr val="FFFFFF"/>
                </a:highlight>
              </a:rPr>
              <a:t>: The function to debounce.</a:t>
            </a:r>
            <a:endParaRPr sz="1200">
              <a:solidFill>
                <a:srgbClr val="5F5F5F"/>
              </a:solidFill>
              <a:highlight>
                <a:srgbClr val="FFFFFF"/>
              </a:highlight>
            </a:endParaRPr>
          </a:p>
          <a:p>
            <a:pPr indent="-228600" lvl="0" marL="457200" rtl="0" algn="l">
              <a:lnSpc>
                <a:spcPct val="115000"/>
              </a:lnSpc>
              <a:spcBef>
                <a:spcPts val="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[wait=0]</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(number)</a:t>
            </a:r>
            <a:r>
              <a:rPr lang="en" sz="1200">
                <a:solidFill>
                  <a:srgbClr val="5F5F5F"/>
                </a:solidFill>
                <a:highlight>
                  <a:srgbClr val="FFFFFF"/>
                </a:highlight>
              </a:rPr>
              <a:t>: The number of milliseconds to delay.</a:t>
            </a:r>
            <a:endParaRPr sz="1200">
              <a:solidFill>
                <a:srgbClr val="5F5F5F"/>
              </a:solidFill>
              <a:highlight>
                <a:srgbClr val="FFFFFF"/>
              </a:highlight>
            </a:endParaRPr>
          </a:p>
          <a:p>
            <a:pPr indent="-228600" lvl="0" marL="457200" rtl="0" algn="l">
              <a:lnSpc>
                <a:spcPct val="115000"/>
              </a:lnSpc>
              <a:spcBef>
                <a:spcPts val="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[options={}]</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(Object)</a:t>
            </a:r>
            <a:r>
              <a:rPr lang="en" sz="1200">
                <a:solidFill>
                  <a:srgbClr val="5F5F5F"/>
                </a:solidFill>
                <a:highlight>
                  <a:srgbClr val="FFFFFF"/>
                </a:highlight>
              </a:rPr>
              <a:t>: The options object.</a:t>
            </a:r>
            <a:endParaRPr sz="1200">
              <a:solidFill>
                <a:srgbClr val="5F5F5F"/>
              </a:solidFill>
              <a:highlight>
                <a:srgbClr val="FFFFFF"/>
              </a:highlight>
            </a:endParaRPr>
          </a:p>
          <a:p>
            <a:pPr indent="-228600" lvl="0" marL="457200" rtl="0" algn="l">
              <a:lnSpc>
                <a:spcPct val="115000"/>
              </a:lnSpc>
              <a:spcBef>
                <a:spcPts val="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[options.leading=false]</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(boolean)</a:t>
            </a:r>
            <a:r>
              <a:rPr lang="en" sz="1200">
                <a:solidFill>
                  <a:srgbClr val="5F5F5F"/>
                </a:solidFill>
                <a:highlight>
                  <a:srgbClr val="FFFFFF"/>
                </a:highlight>
              </a:rPr>
              <a:t>: Specify invoking on the leading edge of the timeout.</a:t>
            </a:r>
            <a:endParaRPr sz="1200">
              <a:solidFill>
                <a:srgbClr val="5F5F5F"/>
              </a:solidFill>
              <a:highlight>
                <a:srgbClr val="FFFFFF"/>
              </a:highlight>
            </a:endParaRPr>
          </a:p>
          <a:p>
            <a:pPr indent="-228600" lvl="0" marL="457200" rtl="0" algn="l">
              <a:lnSpc>
                <a:spcPct val="115000"/>
              </a:lnSpc>
              <a:spcBef>
                <a:spcPts val="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[options.maxWait]</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(number)</a:t>
            </a:r>
            <a:r>
              <a:rPr lang="en" sz="1200">
                <a:solidFill>
                  <a:srgbClr val="5F5F5F"/>
                </a:solidFill>
                <a:highlight>
                  <a:srgbClr val="FFFFFF"/>
                </a:highlight>
              </a:rPr>
              <a:t>: The maximum time </a:t>
            </a:r>
            <a:r>
              <a:rPr b="1" lang="en" sz="1200">
                <a:solidFill>
                  <a:srgbClr val="3492FF"/>
                </a:solidFill>
                <a:highlight>
                  <a:srgbClr val="FFFFFF"/>
                </a:highlight>
                <a:latin typeface="Courier New"/>
                <a:ea typeface="Courier New"/>
                <a:cs typeface="Courier New"/>
                <a:sym typeface="Courier New"/>
              </a:rPr>
              <a:t>func</a:t>
            </a:r>
            <a:r>
              <a:rPr lang="en" sz="1200">
                <a:solidFill>
                  <a:srgbClr val="5F5F5F"/>
                </a:solidFill>
                <a:highlight>
                  <a:srgbClr val="FFFFFF"/>
                </a:highlight>
              </a:rPr>
              <a:t> is allowed to be delayed before it's invoked.</a:t>
            </a:r>
            <a:endParaRPr sz="1200">
              <a:solidFill>
                <a:srgbClr val="5F5F5F"/>
              </a:solidFill>
              <a:highlight>
                <a:srgbClr val="FFFFFF"/>
              </a:highlight>
            </a:endParaRPr>
          </a:p>
          <a:p>
            <a:pPr indent="-228600" lvl="0" marL="457200" rtl="0" algn="l">
              <a:lnSpc>
                <a:spcPct val="115000"/>
              </a:lnSpc>
              <a:spcBef>
                <a:spcPts val="0"/>
              </a:spcBef>
              <a:spcAft>
                <a:spcPts val="0"/>
              </a:spcAft>
              <a:buClr>
                <a:srgbClr val="5F5F5F"/>
              </a:buClr>
              <a:buSzPts val="1200"/>
              <a:buNone/>
            </a:pPr>
            <a:r>
              <a:rPr b="1" lang="en" sz="1200">
                <a:solidFill>
                  <a:srgbClr val="3492FF"/>
                </a:solidFill>
                <a:highlight>
                  <a:srgbClr val="FFFFFF"/>
                </a:highlight>
                <a:latin typeface="Courier New"/>
                <a:ea typeface="Courier New"/>
                <a:cs typeface="Courier New"/>
                <a:sym typeface="Courier New"/>
              </a:rPr>
              <a:t>[options.trailing=true]</a:t>
            </a:r>
            <a:r>
              <a:rPr lang="en" sz="1200">
                <a:solidFill>
                  <a:srgbClr val="5F5F5F"/>
                </a:solidFill>
                <a:highlight>
                  <a:srgbClr val="FFFFFF"/>
                </a:highlight>
              </a:rPr>
              <a:t> </a:t>
            </a:r>
            <a:r>
              <a:rPr b="1" i="1" lang="en" sz="1200">
                <a:solidFill>
                  <a:srgbClr val="3492FF"/>
                </a:solidFill>
                <a:highlight>
                  <a:srgbClr val="FFFFFF"/>
                </a:highlight>
                <a:latin typeface="Courier New"/>
                <a:ea typeface="Courier New"/>
                <a:cs typeface="Courier New"/>
                <a:sym typeface="Courier New"/>
              </a:rPr>
              <a:t>(boolean)</a:t>
            </a:r>
            <a:r>
              <a:rPr lang="en" sz="1200">
                <a:solidFill>
                  <a:srgbClr val="5F5F5F"/>
                </a:solidFill>
                <a:highlight>
                  <a:srgbClr val="FFFFFF"/>
                </a:highlight>
              </a:rPr>
              <a:t>: Specify invoking on the trailing edge of the timeout.</a:t>
            </a:r>
            <a:endParaRPr b="1" sz="1200">
              <a:solidFill>
                <a:srgbClr val="151B2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