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Black"/>
      <p:bold r:id="rId36"/>
      <p:boldItalic r:id="rId37"/>
    </p:embeddedFont>
    <p:embeddedFont>
      <p:font typeface="Roboto"/>
      <p:regular r:id="rId38"/>
      <p:bold r:id="rId39"/>
      <p:italic r:id="rId40"/>
      <p:boldItalic r:id="rId41"/>
    </p:embeddedFont>
    <p:embeddedFont>
      <p:font typeface="Roboto Medium"/>
      <p:regular r:id="rId42"/>
      <p:bold r:id="rId43"/>
      <p:italic r:id="rId44"/>
      <p:boldItalic r:id="rId45"/>
    </p:embeddedFont>
    <p:embeddedFont>
      <p:font typeface="Roboto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72">
          <p15:clr>
            <a:srgbClr val="9AA0A6"/>
          </p15:clr>
        </p15:guide>
        <p15:guide id="4" orient="horz" pos="3195">
          <p15:clr>
            <a:srgbClr val="9AA0A6"/>
          </p15:clr>
        </p15:guide>
        <p15:guide id="5" pos="5688">
          <p15:clr>
            <a:srgbClr val="9AA0A6"/>
          </p15:clr>
        </p15:guide>
        <p15:guide id="6" orient="horz" pos="72">
          <p15:clr>
            <a:srgbClr val="9AA0A6"/>
          </p15:clr>
        </p15:guide>
        <p15:guide id="7"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370BD0-DA84-41DD-B8C8-EBA1018D14CE}">
  <a:tblStyle styleId="{BA370BD0-DA84-41DD-B8C8-EBA1018D14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72"/>
        <p:guide pos="3195" orient="horz"/>
        <p:guide pos="5688"/>
        <p:guide pos="72" orient="horz"/>
        <p:guide pos="28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RobotoMedium-regular.fntdata"/><Relationship Id="rId41" Type="http://schemas.openxmlformats.org/officeDocument/2006/relationships/font" Target="fonts/Roboto-boldItalic.fntdata"/><Relationship Id="rId44" Type="http://schemas.openxmlformats.org/officeDocument/2006/relationships/font" Target="fonts/RobotoMedium-italic.fntdata"/><Relationship Id="rId43" Type="http://schemas.openxmlformats.org/officeDocument/2006/relationships/font" Target="fonts/RobotoMedium-bold.fntdata"/><Relationship Id="rId46" Type="http://schemas.openxmlformats.org/officeDocument/2006/relationships/font" Target="fonts/RobotoLight-regular.fntdata"/><Relationship Id="rId45"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Light-italic.fntdata"/><Relationship Id="rId47" Type="http://schemas.openxmlformats.org/officeDocument/2006/relationships/font" Target="fonts/RobotoLight-bold.fntdata"/><Relationship Id="rId49" Type="http://schemas.openxmlformats.org/officeDocument/2006/relationships/font" Target="fonts/Roboto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obotoBlack-boldItalic.fntdata"/><Relationship Id="rId36" Type="http://schemas.openxmlformats.org/officeDocument/2006/relationships/font" Target="fonts/RobotoBlack-bold.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86b817c3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86b817c3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86b817c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86b817c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86b817c3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86b817c3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86b817c3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86b817c3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86b817c3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86b817c3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86b817c3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486b817c3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86b817c3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86b817c3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86b817c3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486b817c3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486b817c3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486b817c3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86b817c3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486b817c3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 presigned URL, you associate it with a specific action. You can share the URL, and anyone with access to it can perform the action embedded in the URL as if they were the original signing user.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330345b6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330345b6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86b817c3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86b817c3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 presigned URL, you associate it with a specific action. You can share the URL, and anyone with access to it can perform the action embedded in the URL as if they were the original signing user.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86b817c3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86b817c3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 presigned URL, you associate it with a specific action. You can share the URL, and anyone with access to it can perform the action embedded in the URL as if they were the original signing user.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86b817c3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86b817c3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 presigned URL, you associate it with a specific action. You can share the URL, and anyone with access to it can perform the action embedded in the URL as if they were the original signing user.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86b817c3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86b817c3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86b817c3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86b817c3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86b817c3e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86b817c3e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Scalability: S3 cho phép lưu trữ data ko giới hạn số lượng, với kích thước mỗi file lên tới 5TB/file.</a:t>
            </a:r>
            <a:endParaRPr/>
          </a:p>
          <a:p>
            <a:pPr indent="0" lvl="0" marL="0" rtl="0" algn="l">
              <a:spcBef>
                <a:spcPts val="0"/>
              </a:spcBef>
              <a:spcAft>
                <a:spcPts val="0"/>
              </a:spcAft>
              <a:buNone/>
            </a:pPr>
            <a:r>
              <a:rPr lang="en"/>
              <a:t>Durability and Reliability: 99.999999999%, replicate data across multiple regions data centers</a:t>
            </a:r>
            <a:endParaRPr/>
          </a:p>
          <a:p>
            <a:pPr indent="0" lvl="0" marL="0" rtl="0" algn="l">
              <a:spcBef>
                <a:spcPts val="0"/>
              </a:spcBef>
              <a:spcAft>
                <a:spcPts val="0"/>
              </a:spcAft>
              <a:buNone/>
            </a:pPr>
            <a:r>
              <a:rPr lang="en"/>
              <a:t>Security: S3 cung cấp các tính năng bảo mật hiện đại với access control policy, manage permissions và cơ chế encryption-decryption ở cả 2 phía server-side và client-side</a:t>
            </a:r>
            <a:endParaRPr/>
          </a:p>
          <a:p>
            <a:pPr indent="0" lvl="0" marL="0" rtl="0" algn="l">
              <a:spcBef>
                <a:spcPts val="0"/>
              </a:spcBef>
              <a:spcAft>
                <a:spcPts val="0"/>
              </a:spcAft>
              <a:buNone/>
            </a:pPr>
            <a:r>
              <a:rPr lang="en"/>
              <a:t>Cost-effective: S3 tuân thủ theo nguyên tắc xài bao nhiêu trả bấy nhiêu, cho phép người dùng tối ưu chi phí với lượng data lưu trữ. Ngoài ra nó còn có các plan chart tiền khác nhau(đc gọi là storage classes) cho từng use case cụ thể.</a:t>
            </a:r>
            <a:endParaRPr/>
          </a:p>
          <a:p>
            <a:pPr indent="0" lvl="0" marL="0" rtl="0" algn="l">
              <a:spcBef>
                <a:spcPts val="0"/>
              </a:spcBef>
              <a:spcAft>
                <a:spcPts val="0"/>
              </a:spcAft>
              <a:buNone/>
            </a:pPr>
            <a:r>
              <a:rPr lang="en"/>
              <a:t>Performance: low latency for retrieving data and supports parallel object downloads. Amazon S3 supports a request rate of 3,500 PUT, COPY, POST, DELETE or 5,500 GET, HEAD requests per second per prefix in a bucket.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Transfer Costs: Thông thường thì việc transfer data trong cùng 1 region là free, tuy nhiên nó sẽ tốn nhiều chi phí khi chúng ta transfer data sang region khác hoặc khi chúng ta transfer ra ngoài AWS.</a:t>
            </a:r>
            <a:endParaRPr/>
          </a:p>
          <a:p>
            <a:pPr indent="0" lvl="0" marL="0" rtl="0" algn="l">
              <a:spcBef>
                <a:spcPts val="0"/>
              </a:spcBef>
              <a:spcAft>
                <a:spcPts val="0"/>
              </a:spcAft>
              <a:buNone/>
            </a:pPr>
            <a:r>
              <a:rPr lang="en"/>
              <a:t>API Complexity: Hơi khó để tiếp cận</a:t>
            </a:r>
            <a:endParaRPr/>
          </a:p>
          <a:p>
            <a:pPr indent="0" lvl="0" marL="0" rtl="0" algn="l">
              <a:spcBef>
                <a:spcPts val="0"/>
              </a:spcBef>
              <a:spcAft>
                <a:spcPts val="0"/>
              </a:spcAft>
              <a:buNone/>
            </a:pPr>
            <a:r>
              <a:rPr lang="en"/>
              <a:t>Eventual Consistency: Đảm bảo dữ liệu nhất định sẽ nhất quán</a:t>
            </a:r>
            <a:endParaRPr/>
          </a:p>
          <a:p>
            <a:pPr indent="0" lvl="0" marL="0" rtl="0" algn="l">
              <a:spcBef>
                <a:spcPts val="0"/>
              </a:spcBef>
              <a:spcAft>
                <a:spcPts val="0"/>
              </a:spcAft>
              <a:buNone/>
            </a:pPr>
            <a:r>
              <a:rPr lang="en"/>
              <a:t>Object Size Limitations: Dù có thể lưu trữ file tới 5 TB/file, nhưng S3 lại giới hạn 1 request PUT chỉ có thể upload tối đa 5GB. Do đó, muốn upload 1 file thực sự lớn thì chúng ta cần sử dụng multipart upload(thật ra thì AWS recommend sử dụng multipart upload cho file từ 100MB trở lên)</a:t>
            </a:r>
            <a:endParaRPr/>
          </a:p>
          <a:p>
            <a:pPr indent="0" lvl="0" marL="0" rtl="0" algn="l">
              <a:spcBef>
                <a:spcPts val="0"/>
              </a:spcBef>
              <a:spcAft>
                <a:spcPts val="0"/>
              </a:spcAft>
              <a:buNone/>
            </a:pPr>
            <a:r>
              <a:rPr lang="en"/>
              <a:t>Difficult Fully Understanding: Với rất nhiều định nghĩa về bucket policy cũng như các storage classes, access control… Rất khó để có thể master và thành thạo AWS.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cd2a25a5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4cd2a25a5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cd2a25a5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4cd2a25a5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3574bb244_1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3574bb244_1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3574bb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3574bb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330345b6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330345b6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330345b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330345b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S3 là 1 d</a:t>
            </a:r>
            <a:r>
              <a:rPr lang="en"/>
              <a:t>ịch vụ lưu trữ dưới dạng object storage, cung cấp khả năng mở rộng, đảm bảo tính sẵn có của dữ liệu, bảo mật và hiệu suất hàng đầu trong ngành.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86b817c3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86b817c3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86b817c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86b817c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S3 là 1 dịch vụ lưu trữ dưới dạng object storage, cung cấp khả năng mở rộng, đảm bảo tính sẵn có của dữ liệu, bảo mật và hiệu suất hàng đầu trong ngành.</a:t>
            </a:r>
            <a:endParaRPr/>
          </a:p>
          <a:p>
            <a:pPr indent="0" lvl="0" marL="0" rtl="0" algn="l">
              <a:spcBef>
                <a:spcPts val="0"/>
              </a:spcBef>
              <a:spcAft>
                <a:spcPts val="0"/>
              </a:spcAft>
              <a:buNone/>
            </a:pPr>
            <a:r>
              <a:rPr lang="en"/>
              <a:t>Người dùng thuộc mọi quy mô và ngành nghề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86b817c3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86b817c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86b817c3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86b817c3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86b817c3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86b817c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metadata is a set of name-value pairs that describe the object. </a:t>
            </a:r>
            <a:endParaRPr/>
          </a:p>
          <a:p>
            <a:pPr indent="0" lvl="0" marL="0" rtl="0" algn="l">
              <a:spcBef>
                <a:spcPts val="0"/>
              </a:spcBef>
              <a:spcAft>
                <a:spcPts val="0"/>
              </a:spcAft>
              <a:buNone/>
            </a:pPr>
            <a:r>
              <a:rPr lang="en"/>
              <a:t>These pairs include some default metadata, such as the date last modified, and standard HTTP metadata, such as Content-Type.</a:t>
            </a:r>
            <a:endParaRPr/>
          </a:p>
          <a:p>
            <a:pPr indent="0" lvl="0" marL="0" rtl="0" algn="l">
              <a:spcBef>
                <a:spcPts val="0"/>
              </a:spcBef>
              <a:spcAft>
                <a:spcPts val="0"/>
              </a:spcAft>
              <a:buNone/>
            </a:pPr>
            <a:r>
              <a:rPr lang="en"/>
              <a:t>You can also specify custom metadata at the time that the object is stored.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51B2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17330" r="17330" t="0"/>
          <a:stretch/>
        </p:blipFill>
        <p:spPr>
          <a:xfrm>
            <a:off x="150" y="0"/>
            <a:ext cx="91437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114300" y="114299"/>
            <a:ext cx="2220452" cy="560500"/>
          </a:xfrm>
          <a:prstGeom prst="rect">
            <a:avLst/>
          </a:prstGeom>
          <a:noFill/>
          <a:ln>
            <a:noFill/>
          </a:ln>
        </p:spPr>
      </p:pic>
      <p:sp>
        <p:nvSpPr>
          <p:cNvPr id="56" name="Google Shape;56;p13"/>
          <p:cNvSpPr txBox="1"/>
          <p:nvPr/>
        </p:nvSpPr>
        <p:spPr>
          <a:xfrm>
            <a:off x="511050" y="1929200"/>
            <a:ext cx="8024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400">
                <a:solidFill>
                  <a:schemeClr val="lt1"/>
                </a:solidFill>
                <a:latin typeface="Roboto"/>
                <a:ea typeface="Roboto"/>
                <a:cs typeface="Roboto"/>
                <a:sym typeface="Roboto"/>
              </a:rPr>
              <a:t>Amazon S3 First look</a:t>
            </a:r>
            <a:endParaRPr b="1" sz="5400">
              <a:solidFill>
                <a:schemeClr val="lt1"/>
              </a:solidFill>
              <a:latin typeface="Roboto"/>
              <a:ea typeface="Roboto"/>
              <a:cs typeface="Roboto"/>
              <a:sym typeface="Roboto"/>
            </a:endParaRPr>
          </a:p>
        </p:txBody>
      </p:sp>
      <p:sp>
        <p:nvSpPr>
          <p:cNvPr id="57" name="Google Shape;57;p13"/>
          <p:cNvSpPr txBox="1"/>
          <p:nvPr/>
        </p:nvSpPr>
        <p:spPr>
          <a:xfrm>
            <a:off x="637875" y="2945000"/>
            <a:ext cx="46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Light"/>
                <a:ea typeface="Roboto Light"/>
                <a:cs typeface="Roboto Light"/>
                <a:sym typeface="Roboto Light"/>
              </a:rPr>
              <a:t>Author: Khanh Nguyen</a:t>
            </a:r>
            <a:endParaRPr>
              <a:solidFill>
                <a:schemeClr val="lt1"/>
              </a:solidFill>
              <a:latin typeface="Roboto Light"/>
              <a:ea typeface="Roboto Light"/>
              <a:cs typeface="Roboto Light"/>
              <a:sym typeface="Roboto Light"/>
            </a:endParaRPr>
          </a:p>
        </p:txBody>
      </p:sp>
      <p:sp>
        <p:nvSpPr>
          <p:cNvPr id="58" name="Google Shape;58;p13"/>
          <p:cNvSpPr txBox="1"/>
          <p:nvPr/>
        </p:nvSpPr>
        <p:spPr>
          <a:xfrm>
            <a:off x="637875" y="4506150"/>
            <a:ext cx="103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Medium"/>
                <a:ea typeface="Roboto Medium"/>
                <a:cs typeface="Roboto Medium"/>
                <a:sym typeface="Roboto Medium"/>
              </a:rPr>
              <a:t>Month/Year</a:t>
            </a:r>
            <a:endParaRPr sz="1200">
              <a:solidFill>
                <a:schemeClr val="lt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316800" y="2095716"/>
            <a:ext cx="36987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The combination of a bucket, object key, and optionally, version ID (if S3 Versioning is enabled for the bucket) uniquely identify each object</a:t>
            </a:r>
            <a:endParaRPr b="1" sz="1200">
              <a:solidFill>
                <a:srgbClr val="FF0000"/>
              </a:solidFill>
              <a:latin typeface="Roboto"/>
              <a:ea typeface="Roboto"/>
              <a:cs typeface="Roboto"/>
              <a:sym typeface="Roboto"/>
            </a:endParaRPr>
          </a:p>
        </p:txBody>
      </p:sp>
      <p:sp>
        <p:nvSpPr>
          <p:cNvPr id="180" name="Google Shape;180;p22"/>
          <p:cNvSpPr txBox="1"/>
          <p:nvPr/>
        </p:nvSpPr>
        <p:spPr>
          <a:xfrm>
            <a:off x="316800" y="1406679"/>
            <a:ext cx="3492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An object key (or key name) is the unique identifier for an object within a bucket</a:t>
            </a:r>
            <a:endParaRPr b="1" sz="1200">
              <a:solidFill>
                <a:srgbClr val="FF0000"/>
              </a:solidFill>
              <a:latin typeface="Roboto"/>
              <a:ea typeface="Roboto"/>
              <a:cs typeface="Roboto"/>
              <a:sym typeface="Roboto"/>
            </a:endParaRPr>
          </a:p>
        </p:txBody>
      </p:sp>
      <p:grpSp>
        <p:nvGrpSpPr>
          <p:cNvPr id="181" name="Google Shape;181;p22"/>
          <p:cNvGrpSpPr/>
          <p:nvPr/>
        </p:nvGrpSpPr>
        <p:grpSpPr>
          <a:xfrm>
            <a:off x="114300" y="4689483"/>
            <a:ext cx="8915325" cy="383150"/>
            <a:chOff x="114300" y="4689483"/>
            <a:chExt cx="8915325" cy="383150"/>
          </a:xfrm>
        </p:grpSpPr>
        <p:pic>
          <p:nvPicPr>
            <p:cNvPr id="182" name="Google Shape;182;p22"/>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83" name="Google Shape;183;p22"/>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4" name="Google Shape;184;p22"/>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85" name="Google Shape;185;p22"/>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Key</a:t>
            </a:r>
            <a:r>
              <a:rPr b="1" lang="en" sz="2000">
                <a:solidFill>
                  <a:srgbClr val="8DC63F"/>
                </a:solidFill>
                <a:latin typeface="Roboto"/>
                <a:ea typeface="Roboto"/>
                <a:cs typeface="Roboto"/>
                <a:sym typeface="Roboto"/>
              </a:rPr>
              <a:t>s</a:t>
            </a:r>
            <a:endParaRPr b="1" sz="2000">
              <a:solidFill>
                <a:srgbClr val="8DC63F"/>
              </a:solidFill>
              <a:latin typeface="Roboto"/>
              <a:ea typeface="Roboto"/>
              <a:cs typeface="Roboto"/>
              <a:sym typeface="Roboto"/>
            </a:endParaRPr>
          </a:p>
        </p:txBody>
      </p:sp>
      <p:sp>
        <p:nvSpPr>
          <p:cNvPr id="186" name="Google Shape;186;p22"/>
          <p:cNvSpPr txBox="1"/>
          <p:nvPr/>
        </p:nvSpPr>
        <p:spPr>
          <a:xfrm>
            <a:off x="316800" y="2969554"/>
            <a:ext cx="390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https://</a:t>
            </a:r>
            <a:r>
              <a:rPr b="1" lang="en" sz="1200">
                <a:solidFill>
                  <a:srgbClr val="FF0000"/>
                </a:solidFill>
                <a:latin typeface="Roboto"/>
                <a:ea typeface="Roboto"/>
                <a:cs typeface="Roboto"/>
                <a:sym typeface="Roboto"/>
              </a:rPr>
              <a:t>saigon-technology-react-node-bucket</a:t>
            </a:r>
            <a:r>
              <a:rPr b="1" lang="en" sz="1200">
                <a:solidFill>
                  <a:srgbClr val="151B22"/>
                </a:solidFill>
                <a:latin typeface="Roboto"/>
                <a:ea typeface="Roboto"/>
                <a:cs typeface="Roboto"/>
                <a:sym typeface="Roboto"/>
              </a:rPr>
              <a:t>.s3.</a:t>
            </a:r>
            <a:r>
              <a:rPr b="1" lang="en" sz="1200">
                <a:solidFill>
                  <a:srgbClr val="4A86E8"/>
                </a:solidFill>
                <a:latin typeface="Roboto"/>
                <a:ea typeface="Roboto"/>
                <a:cs typeface="Roboto"/>
                <a:sym typeface="Roboto"/>
              </a:rPr>
              <a:t>ap-southeast-1</a:t>
            </a:r>
            <a:r>
              <a:rPr b="1" lang="en" sz="1200">
                <a:solidFill>
                  <a:srgbClr val="151B22"/>
                </a:solidFill>
                <a:latin typeface="Roboto"/>
                <a:ea typeface="Roboto"/>
                <a:cs typeface="Roboto"/>
                <a:sym typeface="Roboto"/>
              </a:rPr>
              <a:t>.amazonaws.com/</a:t>
            </a:r>
            <a:r>
              <a:rPr b="1" lang="en" sz="1200">
                <a:solidFill>
                  <a:srgbClr val="FF00FF"/>
                </a:solidFill>
                <a:latin typeface="Roboto"/>
                <a:ea typeface="Roboto"/>
                <a:cs typeface="Roboto"/>
                <a:sym typeface="Roboto"/>
              </a:rPr>
              <a:t>photos/aws-s3.jpg</a:t>
            </a:r>
            <a:endParaRPr b="1" sz="1200">
              <a:solidFill>
                <a:srgbClr val="FF00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nvSpPr>
        <p:spPr>
          <a:xfrm>
            <a:off x="4116725" y="2591866"/>
            <a:ext cx="40527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https://saigon-technology-react-node-bucket.s3.ap-southeast-1.amazonaws.com/photos/aws-s3.jpg?</a:t>
            </a:r>
            <a:r>
              <a:rPr b="1" lang="en" sz="1200">
                <a:solidFill>
                  <a:srgbClr val="FF0000"/>
                </a:solidFill>
                <a:latin typeface="Roboto"/>
                <a:ea typeface="Roboto"/>
                <a:cs typeface="Roboto"/>
                <a:sym typeface="Roboto"/>
              </a:rPr>
              <a:t>versionId=uy3tEPM5GfiApxOwCniSVmkz9uZdG1aL</a:t>
            </a:r>
            <a:endParaRPr b="1" sz="1200">
              <a:solidFill>
                <a:srgbClr val="FF0000"/>
              </a:solidFill>
              <a:latin typeface="Roboto"/>
              <a:ea typeface="Roboto"/>
              <a:cs typeface="Roboto"/>
              <a:sym typeface="Roboto"/>
            </a:endParaRPr>
          </a:p>
        </p:txBody>
      </p:sp>
      <p:grpSp>
        <p:nvGrpSpPr>
          <p:cNvPr id="192" name="Google Shape;192;p23"/>
          <p:cNvGrpSpPr/>
          <p:nvPr/>
        </p:nvGrpSpPr>
        <p:grpSpPr>
          <a:xfrm>
            <a:off x="114300" y="4689483"/>
            <a:ext cx="8915325" cy="383150"/>
            <a:chOff x="114300" y="4689483"/>
            <a:chExt cx="8915325" cy="383150"/>
          </a:xfrm>
        </p:grpSpPr>
        <p:pic>
          <p:nvPicPr>
            <p:cNvPr id="193" name="Google Shape;193;p23"/>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94" name="Google Shape;194;p23"/>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5" name="Google Shape;195;p23"/>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96" name="Google Shape;196;p23"/>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S3 Versioning &amp; Version ID</a:t>
            </a:r>
            <a:endParaRPr b="1" sz="2000">
              <a:solidFill>
                <a:srgbClr val="8DC63F"/>
              </a:solidFill>
              <a:latin typeface="Roboto"/>
              <a:ea typeface="Roboto"/>
              <a:cs typeface="Roboto"/>
              <a:sym typeface="Roboto"/>
            </a:endParaRPr>
          </a:p>
        </p:txBody>
      </p:sp>
      <p:pic>
        <p:nvPicPr>
          <p:cNvPr id="197" name="Google Shape;197;p23"/>
          <p:cNvPicPr preferRelativeResize="0"/>
          <p:nvPr/>
        </p:nvPicPr>
        <p:blipFill>
          <a:blip r:embed="rId5">
            <a:alphaModFix/>
          </a:blip>
          <a:stretch>
            <a:fillRect/>
          </a:stretch>
        </p:blipFill>
        <p:spPr>
          <a:xfrm>
            <a:off x="393000" y="1143500"/>
            <a:ext cx="2989300" cy="2610832"/>
          </a:xfrm>
          <a:prstGeom prst="rect">
            <a:avLst/>
          </a:prstGeom>
          <a:noFill/>
          <a:ln>
            <a:noFill/>
          </a:ln>
        </p:spPr>
      </p:pic>
      <p:sp>
        <p:nvSpPr>
          <p:cNvPr id="198" name="Google Shape;198;p23"/>
          <p:cNvSpPr txBox="1"/>
          <p:nvPr/>
        </p:nvSpPr>
        <p:spPr>
          <a:xfrm>
            <a:off x="4116725" y="1511866"/>
            <a:ext cx="405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Keep multiple variants of an object in the same bucket.</a:t>
            </a:r>
            <a:endParaRPr b="1" sz="1200">
              <a:solidFill>
                <a:srgbClr val="FF0000"/>
              </a:solidFill>
              <a:latin typeface="Roboto"/>
              <a:ea typeface="Roboto"/>
              <a:cs typeface="Roboto"/>
              <a:sym typeface="Roboto"/>
            </a:endParaRPr>
          </a:p>
        </p:txBody>
      </p:sp>
      <p:sp>
        <p:nvSpPr>
          <p:cNvPr id="199" name="Google Shape;199;p23"/>
          <p:cNvSpPr txBox="1"/>
          <p:nvPr/>
        </p:nvSpPr>
        <p:spPr>
          <a:xfrm>
            <a:off x="4116725" y="1945666"/>
            <a:ext cx="4052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Preserve, retrieve, and restore every version of every object stored in your buckets</a:t>
            </a:r>
            <a:endParaRPr b="1" sz="1200">
              <a:solidFill>
                <a:srgbClr val="FF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4"/>
          <p:cNvGrpSpPr/>
          <p:nvPr/>
        </p:nvGrpSpPr>
        <p:grpSpPr>
          <a:xfrm>
            <a:off x="114300" y="4689483"/>
            <a:ext cx="8915325" cy="383150"/>
            <a:chOff x="114300" y="4689483"/>
            <a:chExt cx="8915325" cy="383150"/>
          </a:xfrm>
        </p:grpSpPr>
        <p:pic>
          <p:nvPicPr>
            <p:cNvPr id="205" name="Google Shape;205;p24"/>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06" name="Google Shape;206;p24"/>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7" name="Google Shape;207;p24"/>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08" name="Google Shape;208;p24"/>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Bucket policy</a:t>
            </a:r>
            <a:endParaRPr b="1" sz="2000">
              <a:solidFill>
                <a:srgbClr val="8DC63F"/>
              </a:solidFill>
              <a:latin typeface="Roboto"/>
              <a:ea typeface="Roboto"/>
              <a:cs typeface="Roboto"/>
              <a:sym typeface="Roboto"/>
            </a:endParaRPr>
          </a:p>
        </p:txBody>
      </p:sp>
      <p:pic>
        <p:nvPicPr>
          <p:cNvPr id="209" name="Google Shape;209;p24"/>
          <p:cNvPicPr preferRelativeResize="0"/>
          <p:nvPr/>
        </p:nvPicPr>
        <p:blipFill>
          <a:blip r:embed="rId5">
            <a:alphaModFix/>
          </a:blip>
          <a:stretch>
            <a:fillRect/>
          </a:stretch>
        </p:blipFill>
        <p:spPr>
          <a:xfrm>
            <a:off x="5037100" y="734250"/>
            <a:ext cx="2980132" cy="2980132"/>
          </a:xfrm>
          <a:prstGeom prst="rect">
            <a:avLst/>
          </a:prstGeom>
          <a:noFill/>
          <a:ln>
            <a:noFill/>
          </a:ln>
        </p:spPr>
      </p:pic>
      <p:sp>
        <p:nvSpPr>
          <p:cNvPr id="210" name="Google Shape;210;p24"/>
          <p:cNvSpPr txBox="1"/>
          <p:nvPr/>
        </p:nvSpPr>
        <p:spPr>
          <a:xfrm>
            <a:off x="393000" y="1655566"/>
            <a:ext cx="44991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Policy that you can use to grant access permissions to your bucket and the objects in it.</a:t>
            </a:r>
            <a:endParaRPr b="1" sz="1200">
              <a:solidFill>
                <a:srgbClr val="FF0000"/>
              </a:solidFill>
              <a:latin typeface="Roboto"/>
              <a:ea typeface="Roboto"/>
              <a:cs typeface="Roboto"/>
              <a:sym typeface="Roboto"/>
            </a:endParaRPr>
          </a:p>
        </p:txBody>
      </p:sp>
      <p:sp>
        <p:nvSpPr>
          <p:cNvPr id="211" name="Google Shape;211;p24"/>
          <p:cNvSpPr txBox="1"/>
          <p:nvPr/>
        </p:nvSpPr>
        <p:spPr>
          <a:xfrm>
            <a:off x="393000" y="2211366"/>
            <a:ext cx="44991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You can use bucket policies to add or deny permissions for the objects in a bucket.</a:t>
            </a:r>
            <a:endParaRPr b="1" sz="1200">
              <a:solidFill>
                <a:srgbClr val="FF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nvSpPr>
        <p:spPr>
          <a:xfrm>
            <a:off x="393000" y="621850"/>
            <a:ext cx="81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Grant read and write permissions to authorized users for individual buckets and objects</a:t>
            </a:r>
            <a:endParaRPr b="1" sz="1200">
              <a:solidFill>
                <a:srgbClr val="151B22"/>
              </a:solidFill>
              <a:latin typeface="Roboto"/>
              <a:ea typeface="Roboto"/>
              <a:cs typeface="Roboto"/>
              <a:sym typeface="Roboto"/>
            </a:endParaRPr>
          </a:p>
        </p:txBody>
      </p:sp>
      <p:grpSp>
        <p:nvGrpSpPr>
          <p:cNvPr id="217" name="Google Shape;217;p25"/>
          <p:cNvGrpSpPr/>
          <p:nvPr/>
        </p:nvGrpSpPr>
        <p:grpSpPr>
          <a:xfrm>
            <a:off x="114300" y="4689483"/>
            <a:ext cx="8915325" cy="383150"/>
            <a:chOff x="114300" y="4689483"/>
            <a:chExt cx="8915325" cy="383150"/>
          </a:xfrm>
        </p:grpSpPr>
        <p:pic>
          <p:nvPicPr>
            <p:cNvPr id="218" name="Google Shape;218;p25"/>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19" name="Google Shape;219;p25"/>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0" name="Google Shape;220;p25"/>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21" name="Google Shape;221;p25"/>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Access Control Lists (ACLs)</a:t>
            </a:r>
            <a:endParaRPr b="1" sz="2000">
              <a:solidFill>
                <a:srgbClr val="8DC63F"/>
              </a:solidFill>
              <a:latin typeface="Roboto"/>
              <a:ea typeface="Roboto"/>
              <a:cs typeface="Roboto"/>
              <a:sym typeface="Roboto"/>
            </a:endParaRPr>
          </a:p>
        </p:txBody>
      </p:sp>
      <p:pic>
        <p:nvPicPr>
          <p:cNvPr id="222" name="Google Shape;222;p25"/>
          <p:cNvPicPr preferRelativeResize="0"/>
          <p:nvPr/>
        </p:nvPicPr>
        <p:blipFill>
          <a:blip r:embed="rId5">
            <a:alphaModFix/>
          </a:blip>
          <a:stretch>
            <a:fillRect/>
          </a:stretch>
        </p:blipFill>
        <p:spPr>
          <a:xfrm>
            <a:off x="357350" y="1804900"/>
            <a:ext cx="8096113" cy="2795333"/>
          </a:xfrm>
          <a:prstGeom prst="rect">
            <a:avLst/>
          </a:prstGeom>
          <a:noFill/>
          <a:ln>
            <a:noFill/>
          </a:ln>
        </p:spPr>
      </p:pic>
      <p:sp>
        <p:nvSpPr>
          <p:cNvPr id="223" name="Google Shape;223;p25"/>
          <p:cNvSpPr txBox="1"/>
          <p:nvPr/>
        </p:nvSpPr>
        <p:spPr>
          <a:xfrm>
            <a:off x="393000" y="1002850"/>
            <a:ext cx="81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The ACL defines which AWS accounts or groups are granted access and the type of access.</a:t>
            </a:r>
            <a:endParaRPr b="1" sz="1200">
              <a:solidFill>
                <a:srgbClr val="151B22"/>
              </a:solidFill>
              <a:latin typeface="Roboto"/>
              <a:ea typeface="Roboto"/>
              <a:cs typeface="Roboto"/>
              <a:sym typeface="Roboto"/>
            </a:endParaRPr>
          </a:p>
        </p:txBody>
      </p:sp>
      <p:sp>
        <p:nvSpPr>
          <p:cNvPr id="224" name="Google Shape;224;p25"/>
          <p:cNvSpPr txBox="1"/>
          <p:nvPr/>
        </p:nvSpPr>
        <p:spPr>
          <a:xfrm>
            <a:off x="393000" y="1383850"/>
            <a:ext cx="81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A majority of modern use cases in Amazon S3 no longer require the use of ACLs.</a:t>
            </a:r>
            <a:endParaRPr b="1" sz="1200">
              <a:solidFill>
                <a:srgbClr val="151B2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26"/>
          <p:cNvGrpSpPr/>
          <p:nvPr/>
        </p:nvGrpSpPr>
        <p:grpSpPr>
          <a:xfrm>
            <a:off x="114300" y="4689483"/>
            <a:ext cx="8915325" cy="383150"/>
            <a:chOff x="114300" y="4689483"/>
            <a:chExt cx="8915325" cy="383150"/>
          </a:xfrm>
        </p:grpSpPr>
        <p:pic>
          <p:nvPicPr>
            <p:cNvPr id="230" name="Google Shape;230;p2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31" name="Google Shape;231;p26"/>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2" name="Google Shape;232;p2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33" name="Google Shape;233;p26"/>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Regions</a:t>
            </a:r>
            <a:endParaRPr b="1" sz="2000">
              <a:solidFill>
                <a:srgbClr val="8DC63F"/>
              </a:solidFill>
              <a:latin typeface="Roboto"/>
              <a:ea typeface="Roboto"/>
              <a:cs typeface="Roboto"/>
              <a:sym typeface="Roboto"/>
            </a:endParaRPr>
          </a:p>
        </p:txBody>
      </p:sp>
      <p:pic>
        <p:nvPicPr>
          <p:cNvPr id="234" name="Google Shape;234;p26"/>
          <p:cNvPicPr preferRelativeResize="0"/>
          <p:nvPr/>
        </p:nvPicPr>
        <p:blipFill>
          <a:blip r:embed="rId5">
            <a:alphaModFix/>
          </a:blip>
          <a:stretch>
            <a:fillRect/>
          </a:stretch>
        </p:blipFill>
        <p:spPr>
          <a:xfrm>
            <a:off x="393001" y="995414"/>
            <a:ext cx="3152676" cy="3152676"/>
          </a:xfrm>
          <a:prstGeom prst="rect">
            <a:avLst/>
          </a:prstGeom>
          <a:noFill/>
          <a:ln>
            <a:noFill/>
          </a:ln>
        </p:spPr>
      </p:pic>
      <p:sp>
        <p:nvSpPr>
          <p:cNvPr id="235" name="Google Shape;235;p26"/>
          <p:cNvSpPr txBox="1"/>
          <p:nvPr/>
        </p:nvSpPr>
        <p:spPr>
          <a:xfrm>
            <a:off x="4485550" y="1995439"/>
            <a:ext cx="40446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You can choose the geographical AWS Region where Amazon S3 stores the buckets that you create.</a:t>
            </a:r>
            <a:endParaRPr b="1" sz="1200">
              <a:solidFill>
                <a:srgbClr val="151B22"/>
              </a:solidFill>
              <a:latin typeface="Roboto"/>
              <a:ea typeface="Roboto"/>
              <a:cs typeface="Roboto"/>
              <a:sym typeface="Roboto"/>
            </a:endParaRPr>
          </a:p>
        </p:txBody>
      </p:sp>
      <p:sp>
        <p:nvSpPr>
          <p:cNvPr id="236" name="Google Shape;236;p26"/>
          <p:cNvSpPr txBox="1"/>
          <p:nvPr/>
        </p:nvSpPr>
        <p:spPr>
          <a:xfrm>
            <a:off x="4485550" y="2566364"/>
            <a:ext cx="40446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Choose region to optimize latency, minimize costs, or address regulatory requirements</a:t>
            </a:r>
            <a:endParaRPr b="1" sz="1200">
              <a:solidFill>
                <a:srgbClr val="151B2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7"/>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242" name="Google Shape;242;p27"/>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243" name="Google Shape;243;p27"/>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Use case</a:t>
            </a:r>
            <a:endParaRPr b="1" sz="3600">
              <a:solidFill>
                <a:srgbClr val="151B2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nvSpPr>
        <p:spPr>
          <a:xfrm>
            <a:off x="393000" y="850450"/>
            <a:ext cx="8115900" cy="369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200">
              <a:solidFill>
                <a:srgbClr val="151B22"/>
              </a:solidFill>
              <a:latin typeface="Roboto"/>
              <a:ea typeface="Roboto"/>
              <a:cs typeface="Roboto"/>
              <a:sym typeface="Roboto"/>
            </a:endParaRPr>
          </a:p>
        </p:txBody>
      </p:sp>
      <p:grpSp>
        <p:nvGrpSpPr>
          <p:cNvPr id="249" name="Google Shape;249;p28"/>
          <p:cNvGrpSpPr/>
          <p:nvPr/>
        </p:nvGrpSpPr>
        <p:grpSpPr>
          <a:xfrm>
            <a:off x="114300" y="4689483"/>
            <a:ext cx="8915325" cy="383150"/>
            <a:chOff x="114300" y="4689483"/>
            <a:chExt cx="8915325" cy="383150"/>
          </a:xfrm>
        </p:grpSpPr>
        <p:pic>
          <p:nvPicPr>
            <p:cNvPr id="250" name="Google Shape;250;p2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51" name="Google Shape;251;p28"/>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2" name="Google Shape;252;p2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53" name="Google Shape;253;p28"/>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Use cases</a:t>
            </a:r>
            <a:endParaRPr b="1" sz="2000">
              <a:solidFill>
                <a:srgbClr val="8DC63F"/>
              </a:solidFill>
              <a:latin typeface="Roboto"/>
              <a:ea typeface="Roboto"/>
              <a:cs typeface="Roboto"/>
              <a:sym typeface="Roboto"/>
            </a:endParaRPr>
          </a:p>
        </p:txBody>
      </p:sp>
      <p:pic>
        <p:nvPicPr>
          <p:cNvPr id="254" name="Google Shape;254;p28"/>
          <p:cNvPicPr preferRelativeResize="0"/>
          <p:nvPr/>
        </p:nvPicPr>
        <p:blipFill>
          <a:blip r:embed="rId5">
            <a:alphaModFix/>
          </a:blip>
          <a:stretch>
            <a:fillRect/>
          </a:stretch>
        </p:blipFill>
        <p:spPr>
          <a:xfrm>
            <a:off x="375798" y="1041575"/>
            <a:ext cx="8392405" cy="31649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nvSpPr>
        <p:spPr>
          <a:xfrm>
            <a:off x="393000" y="850450"/>
            <a:ext cx="8115900" cy="369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200">
              <a:solidFill>
                <a:srgbClr val="151B22"/>
              </a:solidFill>
              <a:latin typeface="Roboto"/>
              <a:ea typeface="Roboto"/>
              <a:cs typeface="Roboto"/>
              <a:sym typeface="Roboto"/>
            </a:endParaRPr>
          </a:p>
        </p:txBody>
      </p:sp>
      <p:grpSp>
        <p:nvGrpSpPr>
          <p:cNvPr id="260" name="Google Shape;260;p29"/>
          <p:cNvGrpSpPr/>
          <p:nvPr/>
        </p:nvGrpSpPr>
        <p:grpSpPr>
          <a:xfrm>
            <a:off x="114300" y="4689483"/>
            <a:ext cx="8915325" cy="383150"/>
            <a:chOff x="114300" y="4689483"/>
            <a:chExt cx="8915325" cy="383150"/>
          </a:xfrm>
        </p:grpSpPr>
        <p:pic>
          <p:nvPicPr>
            <p:cNvPr id="261" name="Google Shape;261;p29"/>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62" name="Google Shape;262;p29"/>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3" name="Google Shape;263;p29"/>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64" name="Google Shape;264;p29"/>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Use cases</a:t>
            </a:r>
            <a:endParaRPr b="1" sz="2000">
              <a:solidFill>
                <a:srgbClr val="8DC63F"/>
              </a:solidFill>
              <a:latin typeface="Roboto"/>
              <a:ea typeface="Roboto"/>
              <a:cs typeface="Roboto"/>
              <a:sym typeface="Roboto"/>
            </a:endParaRPr>
          </a:p>
        </p:txBody>
      </p:sp>
      <p:pic>
        <p:nvPicPr>
          <p:cNvPr id="265" name="Google Shape;265;p29"/>
          <p:cNvPicPr preferRelativeResize="0"/>
          <p:nvPr/>
        </p:nvPicPr>
        <p:blipFill>
          <a:blip r:embed="rId5">
            <a:alphaModFix/>
          </a:blip>
          <a:stretch>
            <a:fillRect/>
          </a:stretch>
        </p:blipFill>
        <p:spPr>
          <a:xfrm>
            <a:off x="1421213" y="850450"/>
            <a:ext cx="6301573" cy="372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0"/>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271" name="Google Shape;271;p30"/>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272" name="Google Shape;272;p30"/>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Pre-signed url</a:t>
            </a:r>
            <a:endParaRPr b="1" sz="3600">
              <a:solidFill>
                <a:srgbClr val="151B2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pSp>
        <p:nvGrpSpPr>
          <p:cNvPr id="277" name="Google Shape;277;p31"/>
          <p:cNvGrpSpPr/>
          <p:nvPr/>
        </p:nvGrpSpPr>
        <p:grpSpPr>
          <a:xfrm>
            <a:off x="114300" y="4689483"/>
            <a:ext cx="8915325" cy="383150"/>
            <a:chOff x="114300" y="4689483"/>
            <a:chExt cx="8915325" cy="383150"/>
          </a:xfrm>
        </p:grpSpPr>
        <p:pic>
          <p:nvPicPr>
            <p:cNvPr id="278" name="Google Shape;278;p31"/>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79" name="Google Shape;279;p31"/>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0" name="Google Shape;280;p31"/>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81" name="Google Shape;281;p31"/>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Pre-signed url</a:t>
            </a:r>
            <a:endParaRPr b="1" sz="2000">
              <a:solidFill>
                <a:srgbClr val="8DC63F"/>
              </a:solidFill>
              <a:latin typeface="Roboto"/>
              <a:ea typeface="Roboto"/>
              <a:cs typeface="Roboto"/>
              <a:sym typeface="Roboto"/>
            </a:endParaRPr>
          </a:p>
        </p:txBody>
      </p:sp>
      <p:pic>
        <p:nvPicPr>
          <p:cNvPr id="282" name="Google Shape;282;p31"/>
          <p:cNvPicPr preferRelativeResize="0"/>
          <p:nvPr/>
        </p:nvPicPr>
        <p:blipFill>
          <a:blip r:embed="rId5">
            <a:alphaModFix/>
          </a:blip>
          <a:stretch>
            <a:fillRect/>
          </a:stretch>
        </p:blipFill>
        <p:spPr>
          <a:xfrm>
            <a:off x="4365422" y="1630637"/>
            <a:ext cx="3593350" cy="1882225"/>
          </a:xfrm>
          <a:prstGeom prst="rect">
            <a:avLst/>
          </a:prstGeom>
          <a:noFill/>
          <a:ln>
            <a:noFill/>
          </a:ln>
        </p:spPr>
      </p:pic>
      <p:sp>
        <p:nvSpPr>
          <p:cNvPr id="283" name="Google Shape;283;p31"/>
          <p:cNvSpPr txBox="1"/>
          <p:nvPr/>
        </p:nvSpPr>
        <p:spPr>
          <a:xfrm>
            <a:off x="343300" y="2040900"/>
            <a:ext cx="368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All objects and buckets are private by default.</a:t>
            </a:r>
            <a:endParaRPr b="1" sz="1200">
              <a:solidFill>
                <a:srgbClr val="151B22"/>
              </a:solidFill>
              <a:latin typeface="Roboto"/>
              <a:ea typeface="Roboto"/>
              <a:cs typeface="Roboto"/>
              <a:sym typeface="Roboto"/>
            </a:endParaRPr>
          </a:p>
        </p:txBody>
      </p:sp>
      <p:sp>
        <p:nvSpPr>
          <p:cNvPr id="284" name="Google Shape;284;p31"/>
          <p:cNvSpPr txBox="1"/>
          <p:nvPr/>
        </p:nvSpPr>
        <p:spPr>
          <a:xfrm>
            <a:off x="343300" y="2444700"/>
            <a:ext cx="3684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151B22"/>
                </a:solidFill>
                <a:latin typeface="Roboto"/>
                <a:ea typeface="Roboto"/>
                <a:cs typeface="Roboto"/>
                <a:sym typeface="Roboto"/>
              </a:rPr>
              <a:t>Presigned URL is used to optionally share objects or allow users to upload objects to buckets</a:t>
            </a:r>
            <a:endParaRPr b="1" sz="1200">
              <a:solidFill>
                <a:srgbClr val="151B2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C63F"/>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0" l="-28029" r="28030" t="0"/>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4">
            <a:alphaModFix/>
          </a:blip>
          <a:srcRect b="39" l="0" r="0" t="49"/>
          <a:stretch/>
        </p:blipFill>
        <p:spPr>
          <a:xfrm>
            <a:off x="114300" y="4689483"/>
            <a:ext cx="1518224" cy="383150"/>
          </a:xfrm>
          <a:prstGeom prst="rect">
            <a:avLst/>
          </a:prstGeom>
          <a:noFill/>
          <a:ln>
            <a:noFill/>
          </a:ln>
        </p:spPr>
      </p:pic>
      <p:grpSp>
        <p:nvGrpSpPr>
          <p:cNvPr id="65" name="Google Shape;65;p14"/>
          <p:cNvGrpSpPr/>
          <p:nvPr/>
        </p:nvGrpSpPr>
        <p:grpSpPr>
          <a:xfrm>
            <a:off x="394875" y="1013997"/>
            <a:ext cx="3341100" cy="976350"/>
            <a:chOff x="394875" y="1014000"/>
            <a:chExt cx="3341100" cy="976350"/>
          </a:xfrm>
        </p:grpSpPr>
        <p:sp>
          <p:nvSpPr>
            <p:cNvPr id="66" name="Google Shape;66;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a:t>
              </a:r>
              <a:r>
                <a:rPr lang="en" sz="3000">
                  <a:solidFill>
                    <a:schemeClr val="lt1"/>
                  </a:solidFill>
                  <a:latin typeface="Roboto Black"/>
                  <a:ea typeface="Roboto Black"/>
                  <a:cs typeface="Roboto Black"/>
                  <a:sym typeface="Roboto Black"/>
                </a:rPr>
                <a:t>1.</a:t>
              </a:r>
              <a:endParaRPr sz="3000">
                <a:solidFill>
                  <a:schemeClr val="lt1"/>
                </a:solidFill>
                <a:latin typeface="Roboto Black"/>
                <a:ea typeface="Roboto Black"/>
                <a:cs typeface="Roboto Black"/>
                <a:sym typeface="Roboto Black"/>
              </a:endParaRPr>
            </a:p>
          </p:txBody>
        </p:sp>
        <p:sp>
          <p:nvSpPr>
            <p:cNvPr id="67" name="Google Shape;67;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What is Amazon S3?</a:t>
              </a:r>
              <a:endParaRPr b="1" sz="1600">
                <a:solidFill>
                  <a:srgbClr val="151B22"/>
                </a:solidFill>
                <a:latin typeface="Roboto"/>
                <a:ea typeface="Roboto"/>
                <a:cs typeface="Roboto"/>
                <a:sym typeface="Roboto"/>
              </a:endParaRPr>
            </a:p>
          </p:txBody>
        </p:sp>
      </p:grpSp>
      <p:pic>
        <p:nvPicPr>
          <p:cNvPr id="68" name="Google Shape;68;p14"/>
          <p:cNvPicPr preferRelativeResize="0"/>
          <p:nvPr/>
        </p:nvPicPr>
        <p:blipFill>
          <a:blip r:embed="rId5">
            <a:alphaModFix/>
          </a:blip>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3341100" cy="976350"/>
            <a:chOff x="394875" y="1014000"/>
            <a:chExt cx="3341100" cy="976350"/>
          </a:xfrm>
        </p:grpSpPr>
        <p:sp>
          <p:nvSpPr>
            <p:cNvPr id="70" name="Google Shape;70;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02.</a:t>
              </a:r>
              <a:endParaRPr sz="3000">
                <a:solidFill>
                  <a:schemeClr val="lt1"/>
                </a:solidFill>
                <a:latin typeface="Roboto Black"/>
                <a:ea typeface="Roboto Black"/>
                <a:cs typeface="Roboto Black"/>
                <a:sym typeface="Roboto Black"/>
              </a:endParaRPr>
            </a:p>
          </p:txBody>
        </p:sp>
        <p:sp>
          <p:nvSpPr>
            <p:cNvPr id="71" name="Google Shape;71;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Main Concepts</a:t>
              </a:r>
              <a:endParaRPr b="1" sz="1600">
                <a:solidFill>
                  <a:srgbClr val="151B22"/>
                </a:solidFill>
                <a:latin typeface="Roboto"/>
                <a:ea typeface="Roboto"/>
                <a:cs typeface="Roboto"/>
                <a:sym typeface="Roboto"/>
              </a:endParaRPr>
            </a:p>
          </p:txBody>
        </p:sp>
      </p:grpSp>
      <p:grpSp>
        <p:nvGrpSpPr>
          <p:cNvPr id="72" name="Google Shape;72;p14"/>
          <p:cNvGrpSpPr/>
          <p:nvPr/>
        </p:nvGrpSpPr>
        <p:grpSpPr>
          <a:xfrm>
            <a:off x="394875" y="3264118"/>
            <a:ext cx="3341100" cy="976350"/>
            <a:chOff x="394875" y="1014000"/>
            <a:chExt cx="3341100" cy="976350"/>
          </a:xfrm>
        </p:grpSpPr>
        <p:sp>
          <p:nvSpPr>
            <p:cNvPr id="73" name="Google Shape;73;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03.</a:t>
              </a:r>
              <a:endParaRPr sz="3000">
                <a:solidFill>
                  <a:schemeClr val="lt1"/>
                </a:solidFill>
                <a:latin typeface="Roboto Black"/>
                <a:ea typeface="Roboto Black"/>
                <a:cs typeface="Roboto Black"/>
                <a:sym typeface="Roboto Black"/>
              </a:endParaRPr>
            </a:p>
          </p:txBody>
        </p:sp>
        <p:sp>
          <p:nvSpPr>
            <p:cNvPr id="74" name="Google Shape;74;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Use cases</a:t>
              </a:r>
              <a:endParaRPr b="1" sz="1600">
                <a:solidFill>
                  <a:srgbClr val="151B22"/>
                </a:solidFill>
                <a:latin typeface="Roboto"/>
                <a:ea typeface="Roboto"/>
                <a:cs typeface="Roboto"/>
                <a:sym typeface="Roboto"/>
              </a:endParaRPr>
            </a:p>
          </p:txBody>
        </p:sp>
      </p:grpSp>
      <p:grpSp>
        <p:nvGrpSpPr>
          <p:cNvPr id="75" name="Google Shape;75;p14"/>
          <p:cNvGrpSpPr/>
          <p:nvPr/>
        </p:nvGrpSpPr>
        <p:grpSpPr>
          <a:xfrm>
            <a:off x="3200025" y="1013997"/>
            <a:ext cx="3341100" cy="976350"/>
            <a:chOff x="394875" y="1014000"/>
            <a:chExt cx="3341100" cy="976350"/>
          </a:xfrm>
        </p:grpSpPr>
        <p:sp>
          <p:nvSpPr>
            <p:cNvPr id="76" name="Google Shape;76;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04.</a:t>
              </a:r>
              <a:endParaRPr sz="3000">
                <a:solidFill>
                  <a:schemeClr val="lt1"/>
                </a:solidFill>
                <a:latin typeface="Roboto Black"/>
                <a:ea typeface="Roboto Black"/>
                <a:cs typeface="Roboto Black"/>
                <a:sym typeface="Roboto Black"/>
              </a:endParaRPr>
            </a:p>
          </p:txBody>
        </p:sp>
        <p:sp>
          <p:nvSpPr>
            <p:cNvPr id="77" name="Google Shape;77;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Presigned-url</a:t>
              </a:r>
              <a:endParaRPr b="1" sz="1600">
                <a:solidFill>
                  <a:srgbClr val="151B22"/>
                </a:solidFill>
                <a:latin typeface="Roboto"/>
                <a:ea typeface="Roboto"/>
                <a:cs typeface="Roboto"/>
                <a:sym typeface="Roboto"/>
              </a:endParaRPr>
            </a:p>
          </p:txBody>
        </p:sp>
      </p:grpSp>
      <p:grpSp>
        <p:nvGrpSpPr>
          <p:cNvPr id="78" name="Google Shape;78;p14"/>
          <p:cNvGrpSpPr/>
          <p:nvPr/>
        </p:nvGrpSpPr>
        <p:grpSpPr>
          <a:xfrm>
            <a:off x="3200025" y="2150155"/>
            <a:ext cx="3341100" cy="976350"/>
            <a:chOff x="394875" y="1014000"/>
            <a:chExt cx="3341100" cy="976350"/>
          </a:xfrm>
        </p:grpSpPr>
        <p:sp>
          <p:nvSpPr>
            <p:cNvPr id="79" name="Google Shape;79;p14"/>
            <p:cNvSpPr txBox="1"/>
            <p:nvPr/>
          </p:nvSpPr>
          <p:spPr>
            <a:xfrm>
              <a:off x="394875" y="101400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05.</a:t>
              </a:r>
              <a:endParaRPr sz="3000">
                <a:solidFill>
                  <a:schemeClr val="lt1"/>
                </a:solidFill>
                <a:latin typeface="Roboto Black"/>
                <a:ea typeface="Roboto Black"/>
                <a:cs typeface="Roboto Black"/>
                <a:sym typeface="Roboto Black"/>
              </a:endParaRPr>
            </a:p>
          </p:txBody>
        </p:sp>
        <p:sp>
          <p:nvSpPr>
            <p:cNvPr id="80" name="Google Shape;80;p14"/>
            <p:cNvSpPr txBox="1"/>
            <p:nvPr/>
          </p:nvSpPr>
          <p:spPr>
            <a:xfrm>
              <a:off x="394875" y="1559250"/>
              <a:ext cx="334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Demo</a:t>
              </a:r>
              <a:endParaRPr b="1" sz="1600">
                <a:solidFill>
                  <a:srgbClr val="151B22"/>
                </a:solidFill>
                <a:latin typeface="Roboto"/>
                <a:ea typeface="Roboto"/>
                <a:cs typeface="Roboto"/>
                <a:sym typeface="Roboto"/>
              </a:endParaRPr>
            </a:p>
          </p:txBody>
        </p:sp>
      </p:grpSp>
      <p:grpSp>
        <p:nvGrpSpPr>
          <p:cNvPr id="81" name="Google Shape;81;p14"/>
          <p:cNvGrpSpPr/>
          <p:nvPr/>
        </p:nvGrpSpPr>
        <p:grpSpPr>
          <a:xfrm>
            <a:off x="5985300" y="1013997"/>
            <a:ext cx="2654100" cy="976350"/>
            <a:chOff x="3200025" y="3153150"/>
            <a:chExt cx="2654100" cy="976350"/>
          </a:xfrm>
        </p:grpSpPr>
        <p:sp>
          <p:nvSpPr>
            <p:cNvPr id="82" name="Google Shape;82;p14"/>
            <p:cNvSpPr txBox="1"/>
            <p:nvPr/>
          </p:nvSpPr>
          <p:spPr>
            <a:xfrm>
              <a:off x="3200025" y="315315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06.</a:t>
              </a:r>
              <a:endParaRPr sz="3000">
                <a:solidFill>
                  <a:schemeClr val="lt1"/>
                </a:solidFill>
                <a:latin typeface="Roboto Black"/>
                <a:ea typeface="Roboto Black"/>
                <a:cs typeface="Roboto Black"/>
                <a:sym typeface="Roboto Black"/>
              </a:endParaRPr>
            </a:p>
          </p:txBody>
        </p:sp>
        <p:sp>
          <p:nvSpPr>
            <p:cNvPr id="83" name="Google Shape;83;p14"/>
            <p:cNvSpPr txBox="1"/>
            <p:nvPr/>
          </p:nvSpPr>
          <p:spPr>
            <a:xfrm>
              <a:off x="3200025" y="3698400"/>
              <a:ext cx="265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Conclusion</a:t>
              </a:r>
              <a:endParaRPr b="1" sz="1600">
                <a:solidFill>
                  <a:srgbClr val="151B22"/>
                </a:solidFill>
                <a:latin typeface="Roboto"/>
                <a:ea typeface="Roboto"/>
                <a:cs typeface="Roboto"/>
                <a:sym typeface="Roboto"/>
              </a:endParaRPr>
            </a:p>
          </p:txBody>
        </p:sp>
      </p:grpSp>
      <p:sp>
        <p:nvSpPr>
          <p:cNvPr id="84" name="Google Shape;84;p14"/>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Roboto"/>
                <a:ea typeface="Roboto"/>
                <a:cs typeface="Roboto"/>
                <a:sym typeface="Roboto"/>
              </a:rPr>
              <a:t>TABLE OF CONTENTS</a:t>
            </a:r>
            <a:endParaRPr b="1" sz="2000">
              <a:solidFill>
                <a:srgbClr val="8DC63F"/>
              </a:solidFill>
              <a:latin typeface="Roboto"/>
              <a:ea typeface="Roboto"/>
              <a:cs typeface="Roboto"/>
              <a:sym typeface="Roboto"/>
            </a:endParaRPr>
          </a:p>
        </p:txBody>
      </p:sp>
      <p:grpSp>
        <p:nvGrpSpPr>
          <p:cNvPr id="85" name="Google Shape;85;p14"/>
          <p:cNvGrpSpPr/>
          <p:nvPr/>
        </p:nvGrpSpPr>
        <p:grpSpPr>
          <a:xfrm>
            <a:off x="5985300" y="2150155"/>
            <a:ext cx="2654100" cy="976350"/>
            <a:chOff x="3200025" y="3153150"/>
            <a:chExt cx="2654100" cy="976350"/>
          </a:xfrm>
        </p:grpSpPr>
        <p:sp>
          <p:nvSpPr>
            <p:cNvPr id="86" name="Google Shape;86;p14"/>
            <p:cNvSpPr txBox="1"/>
            <p:nvPr/>
          </p:nvSpPr>
          <p:spPr>
            <a:xfrm>
              <a:off x="3200025" y="3153150"/>
              <a:ext cx="87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Black"/>
                  <a:ea typeface="Roboto Black"/>
                  <a:cs typeface="Roboto Black"/>
                  <a:sym typeface="Roboto Black"/>
                </a:rPr>
                <a:t>07.</a:t>
              </a:r>
              <a:endParaRPr sz="3000">
                <a:solidFill>
                  <a:schemeClr val="lt1"/>
                </a:solidFill>
                <a:latin typeface="Roboto Black"/>
                <a:ea typeface="Roboto Black"/>
                <a:cs typeface="Roboto Black"/>
                <a:sym typeface="Roboto Black"/>
              </a:endParaRPr>
            </a:p>
          </p:txBody>
        </p:sp>
        <p:sp>
          <p:nvSpPr>
            <p:cNvPr id="87" name="Google Shape;87;p14"/>
            <p:cNvSpPr txBox="1"/>
            <p:nvPr/>
          </p:nvSpPr>
          <p:spPr>
            <a:xfrm>
              <a:off x="3200025" y="3698400"/>
              <a:ext cx="265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51B22"/>
                  </a:solidFill>
                  <a:latin typeface="Roboto"/>
                  <a:ea typeface="Roboto"/>
                  <a:cs typeface="Roboto"/>
                  <a:sym typeface="Roboto"/>
                </a:rPr>
                <a:t>Q&amp;A</a:t>
              </a:r>
              <a:endParaRPr b="1" sz="1600">
                <a:solidFill>
                  <a:srgbClr val="151B22"/>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pSp>
        <p:nvGrpSpPr>
          <p:cNvPr id="289" name="Google Shape;289;p32"/>
          <p:cNvGrpSpPr/>
          <p:nvPr/>
        </p:nvGrpSpPr>
        <p:grpSpPr>
          <a:xfrm>
            <a:off x="114300" y="4689483"/>
            <a:ext cx="8915325" cy="383150"/>
            <a:chOff x="114300" y="4689483"/>
            <a:chExt cx="8915325" cy="383150"/>
          </a:xfrm>
        </p:grpSpPr>
        <p:pic>
          <p:nvPicPr>
            <p:cNvPr id="290" name="Google Shape;290;p32"/>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291" name="Google Shape;291;p32"/>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2" name="Google Shape;292;p32"/>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293" name="Google Shape;293;p32"/>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Upload file using p</a:t>
            </a:r>
            <a:r>
              <a:rPr b="1" lang="en" sz="2000">
                <a:solidFill>
                  <a:srgbClr val="8DC63F"/>
                </a:solidFill>
                <a:latin typeface="Roboto"/>
                <a:ea typeface="Roboto"/>
                <a:cs typeface="Roboto"/>
                <a:sym typeface="Roboto"/>
              </a:rPr>
              <a:t>re-signed url</a:t>
            </a:r>
            <a:endParaRPr b="1" sz="2000">
              <a:solidFill>
                <a:srgbClr val="8DC63F"/>
              </a:solidFill>
              <a:latin typeface="Roboto"/>
              <a:ea typeface="Roboto"/>
              <a:cs typeface="Roboto"/>
              <a:sym typeface="Roboto"/>
            </a:endParaRPr>
          </a:p>
        </p:txBody>
      </p:sp>
      <p:pic>
        <p:nvPicPr>
          <p:cNvPr id="294" name="Google Shape;294;p32"/>
          <p:cNvPicPr preferRelativeResize="0"/>
          <p:nvPr/>
        </p:nvPicPr>
        <p:blipFill>
          <a:blip r:embed="rId5">
            <a:alphaModFix/>
          </a:blip>
          <a:stretch>
            <a:fillRect/>
          </a:stretch>
        </p:blipFill>
        <p:spPr>
          <a:xfrm>
            <a:off x="1289863" y="786075"/>
            <a:ext cx="6564264" cy="37510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pSp>
        <p:nvGrpSpPr>
          <p:cNvPr id="299" name="Google Shape;299;p33"/>
          <p:cNvGrpSpPr/>
          <p:nvPr/>
        </p:nvGrpSpPr>
        <p:grpSpPr>
          <a:xfrm>
            <a:off x="114300" y="4689483"/>
            <a:ext cx="8915325" cy="383150"/>
            <a:chOff x="114300" y="4689483"/>
            <a:chExt cx="8915325" cy="383150"/>
          </a:xfrm>
        </p:grpSpPr>
        <p:pic>
          <p:nvPicPr>
            <p:cNvPr id="300" name="Google Shape;300;p33"/>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301" name="Google Shape;301;p33"/>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2" name="Google Shape;302;p33"/>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303" name="Google Shape;303;p33"/>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Upload file directly</a:t>
            </a:r>
            <a:endParaRPr b="1" sz="2000">
              <a:solidFill>
                <a:srgbClr val="8DC63F"/>
              </a:solidFill>
              <a:latin typeface="Roboto"/>
              <a:ea typeface="Roboto"/>
              <a:cs typeface="Roboto"/>
              <a:sym typeface="Roboto"/>
            </a:endParaRPr>
          </a:p>
        </p:txBody>
      </p:sp>
      <p:pic>
        <p:nvPicPr>
          <p:cNvPr id="304" name="Google Shape;304;p33"/>
          <p:cNvPicPr preferRelativeResize="0"/>
          <p:nvPr/>
        </p:nvPicPr>
        <p:blipFill>
          <a:blip r:embed="rId5">
            <a:alphaModFix/>
          </a:blip>
          <a:stretch>
            <a:fillRect/>
          </a:stretch>
        </p:blipFill>
        <p:spPr>
          <a:xfrm>
            <a:off x="152400" y="1106300"/>
            <a:ext cx="8839199" cy="24121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p34"/>
          <p:cNvGrpSpPr/>
          <p:nvPr/>
        </p:nvGrpSpPr>
        <p:grpSpPr>
          <a:xfrm>
            <a:off x="114300" y="4689483"/>
            <a:ext cx="8915325" cy="383150"/>
            <a:chOff x="114300" y="4689483"/>
            <a:chExt cx="8915325" cy="383150"/>
          </a:xfrm>
        </p:grpSpPr>
        <p:pic>
          <p:nvPicPr>
            <p:cNvPr id="310" name="Google Shape;310;p34"/>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311" name="Google Shape;311;p34"/>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2" name="Google Shape;312;p34"/>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313" name="Google Shape;313;p34"/>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Deep compare</a:t>
            </a:r>
            <a:endParaRPr b="1" sz="2000">
              <a:solidFill>
                <a:srgbClr val="8DC63F"/>
              </a:solidFill>
              <a:latin typeface="Roboto"/>
              <a:ea typeface="Roboto"/>
              <a:cs typeface="Roboto"/>
              <a:sym typeface="Roboto"/>
            </a:endParaRPr>
          </a:p>
        </p:txBody>
      </p:sp>
      <p:pic>
        <p:nvPicPr>
          <p:cNvPr id="314" name="Google Shape;314;p34"/>
          <p:cNvPicPr preferRelativeResize="0"/>
          <p:nvPr/>
        </p:nvPicPr>
        <p:blipFill>
          <a:blip r:embed="rId5">
            <a:alphaModFix/>
          </a:blip>
          <a:stretch>
            <a:fillRect/>
          </a:stretch>
        </p:blipFill>
        <p:spPr>
          <a:xfrm>
            <a:off x="1289868" y="786075"/>
            <a:ext cx="6564264" cy="37510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5"/>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320" name="Google Shape;320;p3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321" name="Google Shape;321;p35"/>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Demo</a:t>
            </a:r>
            <a:endParaRPr b="1" sz="3600">
              <a:solidFill>
                <a:srgbClr val="151B2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36"/>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327" name="Google Shape;327;p36"/>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328" name="Google Shape;328;p36"/>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Conclusion</a:t>
            </a:r>
            <a:endParaRPr b="1" sz="3600">
              <a:solidFill>
                <a:srgbClr val="151B2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pSp>
        <p:nvGrpSpPr>
          <p:cNvPr id="333" name="Google Shape;333;p37"/>
          <p:cNvGrpSpPr/>
          <p:nvPr/>
        </p:nvGrpSpPr>
        <p:grpSpPr>
          <a:xfrm>
            <a:off x="114300" y="4689483"/>
            <a:ext cx="8915325" cy="383150"/>
            <a:chOff x="114300" y="4689483"/>
            <a:chExt cx="8915325" cy="383150"/>
          </a:xfrm>
        </p:grpSpPr>
        <p:pic>
          <p:nvPicPr>
            <p:cNvPr id="334" name="Google Shape;334;p37"/>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335" name="Google Shape;335;p37"/>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6" name="Google Shape;336;p37"/>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337" name="Google Shape;337;p37"/>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Conclusion</a:t>
            </a:r>
            <a:endParaRPr b="1" sz="2000">
              <a:solidFill>
                <a:srgbClr val="8DC63F"/>
              </a:solidFill>
              <a:latin typeface="Roboto"/>
              <a:ea typeface="Roboto"/>
              <a:cs typeface="Roboto"/>
              <a:sym typeface="Roboto"/>
            </a:endParaRPr>
          </a:p>
        </p:txBody>
      </p:sp>
      <p:graphicFrame>
        <p:nvGraphicFramePr>
          <p:cNvPr id="338" name="Google Shape;338;p37"/>
          <p:cNvGraphicFramePr/>
          <p:nvPr/>
        </p:nvGraphicFramePr>
        <p:xfrm>
          <a:off x="952500" y="1428750"/>
          <a:ext cx="3000000" cy="3000000"/>
        </p:xfrm>
        <a:graphic>
          <a:graphicData uri="http://schemas.openxmlformats.org/drawingml/2006/table">
            <a:tbl>
              <a:tblPr>
                <a:noFill/>
                <a:tableStyleId>{BA370BD0-DA84-41DD-B8C8-EBA1018D14CE}</a:tableStyleId>
              </a:tblPr>
              <a:tblGrid>
                <a:gridCol w="3619500"/>
                <a:gridCol w="3619500"/>
              </a:tblGrid>
              <a:tr h="381000">
                <a:tc>
                  <a:txBody>
                    <a:bodyPr/>
                    <a:lstStyle/>
                    <a:p>
                      <a:pPr indent="0" lvl="0" marL="0" rtl="0" algn="ctr">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Advantages</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Disadvantages</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Scalability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Data Transfer Costs</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Durability and Reliability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API Complexity</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Security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Eventual Consistency</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Cost-effective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Object Size Limitations</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Performance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Difficult Fully Understanding</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pSp>
        <p:nvGrpSpPr>
          <p:cNvPr id="343" name="Google Shape;343;p38"/>
          <p:cNvGrpSpPr/>
          <p:nvPr/>
        </p:nvGrpSpPr>
        <p:grpSpPr>
          <a:xfrm>
            <a:off x="114300" y="4689483"/>
            <a:ext cx="8915325" cy="383150"/>
            <a:chOff x="114300" y="4689483"/>
            <a:chExt cx="8915325" cy="383150"/>
          </a:xfrm>
        </p:grpSpPr>
        <p:pic>
          <p:nvPicPr>
            <p:cNvPr id="344" name="Google Shape;344;p3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345" name="Google Shape;345;p38"/>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6" name="Google Shape;346;p3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347" name="Google Shape;347;p38"/>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Eventual Consistency</a:t>
            </a:r>
            <a:endParaRPr b="1" sz="2000">
              <a:solidFill>
                <a:srgbClr val="8DC63F"/>
              </a:solidFill>
              <a:latin typeface="Roboto"/>
              <a:ea typeface="Roboto"/>
              <a:cs typeface="Roboto"/>
              <a:sym typeface="Roboto"/>
            </a:endParaRPr>
          </a:p>
        </p:txBody>
      </p:sp>
      <p:pic>
        <p:nvPicPr>
          <p:cNvPr id="348" name="Google Shape;348;p38"/>
          <p:cNvPicPr preferRelativeResize="0"/>
          <p:nvPr/>
        </p:nvPicPr>
        <p:blipFill>
          <a:blip r:embed="rId5">
            <a:alphaModFix/>
          </a:blip>
          <a:stretch>
            <a:fillRect/>
          </a:stretch>
        </p:blipFill>
        <p:spPr>
          <a:xfrm>
            <a:off x="517475" y="607500"/>
            <a:ext cx="5512226" cy="2031750"/>
          </a:xfrm>
          <a:prstGeom prst="rect">
            <a:avLst/>
          </a:prstGeom>
          <a:noFill/>
          <a:ln>
            <a:noFill/>
          </a:ln>
        </p:spPr>
      </p:pic>
      <p:pic>
        <p:nvPicPr>
          <p:cNvPr id="349" name="Google Shape;349;p38"/>
          <p:cNvPicPr preferRelativeResize="0"/>
          <p:nvPr/>
        </p:nvPicPr>
        <p:blipFill>
          <a:blip r:embed="rId6">
            <a:alphaModFix/>
          </a:blip>
          <a:stretch>
            <a:fillRect/>
          </a:stretch>
        </p:blipFill>
        <p:spPr>
          <a:xfrm>
            <a:off x="517475" y="2683425"/>
            <a:ext cx="5512226" cy="203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grpSp>
        <p:nvGrpSpPr>
          <p:cNvPr id="354" name="Google Shape;354;p39"/>
          <p:cNvGrpSpPr/>
          <p:nvPr/>
        </p:nvGrpSpPr>
        <p:grpSpPr>
          <a:xfrm>
            <a:off x="114300" y="4689483"/>
            <a:ext cx="8915325" cy="383150"/>
            <a:chOff x="114300" y="4689483"/>
            <a:chExt cx="8915325" cy="383150"/>
          </a:xfrm>
        </p:grpSpPr>
        <p:pic>
          <p:nvPicPr>
            <p:cNvPr id="355" name="Google Shape;355;p39"/>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356" name="Google Shape;356;p39"/>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7" name="Google Shape;357;p39"/>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358" name="Google Shape;358;p39"/>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Eventual Consistency</a:t>
            </a:r>
            <a:endParaRPr b="1" sz="2000">
              <a:solidFill>
                <a:srgbClr val="8DC63F"/>
              </a:solidFill>
              <a:latin typeface="Roboto"/>
              <a:ea typeface="Roboto"/>
              <a:cs typeface="Roboto"/>
              <a:sym typeface="Roboto"/>
            </a:endParaRPr>
          </a:p>
        </p:txBody>
      </p:sp>
      <p:pic>
        <p:nvPicPr>
          <p:cNvPr id="359" name="Google Shape;359;p39"/>
          <p:cNvPicPr preferRelativeResize="0"/>
          <p:nvPr/>
        </p:nvPicPr>
        <p:blipFill>
          <a:blip r:embed="rId5">
            <a:alphaModFix/>
          </a:blip>
          <a:stretch>
            <a:fillRect/>
          </a:stretch>
        </p:blipFill>
        <p:spPr>
          <a:xfrm>
            <a:off x="316800" y="802300"/>
            <a:ext cx="5943600" cy="2190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40"/>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365" name="Google Shape;365;p40"/>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366" name="Google Shape;366;p40"/>
          <p:cNvSpPr txBox="1"/>
          <p:nvPr/>
        </p:nvSpPr>
        <p:spPr>
          <a:xfrm>
            <a:off x="357300" y="2202300"/>
            <a:ext cx="665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8DC63F"/>
                </a:solidFill>
                <a:latin typeface="Roboto"/>
                <a:ea typeface="Roboto"/>
                <a:cs typeface="Roboto"/>
                <a:sym typeface="Roboto"/>
              </a:rPr>
              <a:t>Q &amp; A</a:t>
            </a:r>
            <a:endParaRPr b="1" sz="3600">
              <a:solidFill>
                <a:srgbClr val="8DC63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51B22"/>
        </a:solidFill>
      </p:bgPr>
    </p:bg>
    <p:spTree>
      <p:nvGrpSpPr>
        <p:cNvPr id="370" name="Shape 370"/>
        <p:cNvGrpSpPr/>
        <p:nvPr/>
      </p:nvGrpSpPr>
      <p:grpSpPr>
        <a:xfrm>
          <a:off x="0" y="0"/>
          <a:ext cx="0" cy="0"/>
          <a:chOff x="0" y="0"/>
          <a:chExt cx="0" cy="0"/>
        </a:xfrm>
      </p:grpSpPr>
      <p:pic>
        <p:nvPicPr>
          <p:cNvPr id="371" name="Google Shape;371;p41"/>
          <p:cNvPicPr preferRelativeResize="0"/>
          <p:nvPr/>
        </p:nvPicPr>
        <p:blipFill>
          <a:blip r:embed="rId3">
            <a:alphaModFix/>
          </a:blip>
          <a:stretch>
            <a:fillRect/>
          </a:stretch>
        </p:blipFill>
        <p:spPr>
          <a:xfrm>
            <a:off x="0" y="0"/>
            <a:ext cx="9144000" cy="5143500"/>
          </a:xfrm>
          <a:prstGeom prst="rect">
            <a:avLst/>
          </a:prstGeom>
          <a:noFill/>
          <a:ln>
            <a:noFill/>
          </a:ln>
        </p:spPr>
      </p:pic>
      <p:sp>
        <p:nvSpPr>
          <p:cNvPr id="372" name="Google Shape;372;p41"/>
          <p:cNvSpPr txBox="1"/>
          <p:nvPr/>
        </p:nvSpPr>
        <p:spPr>
          <a:xfrm>
            <a:off x="1895400" y="2202308"/>
            <a:ext cx="5353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lt1"/>
                </a:solidFill>
                <a:latin typeface="Roboto"/>
                <a:ea typeface="Roboto"/>
                <a:cs typeface="Roboto"/>
                <a:sym typeface="Roboto"/>
              </a:rPr>
              <a:t>THANK YOU!</a:t>
            </a:r>
            <a:endParaRPr b="1" sz="3600">
              <a:solidFill>
                <a:schemeClr val="lt1"/>
              </a:solidFill>
              <a:latin typeface="Roboto"/>
              <a:ea typeface="Roboto"/>
              <a:cs typeface="Roboto"/>
              <a:sym typeface="Roboto"/>
            </a:endParaRPr>
          </a:p>
        </p:txBody>
      </p:sp>
      <p:sp>
        <p:nvSpPr>
          <p:cNvPr id="373" name="Google Shape;373;p41"/>
          <p:cNvSpPr/>
          <p:nvPr/>
        </p:nvSpPr>
        <p:spPr>
          <a:xfrm>
            <a:off x="0" y="4557200"/>
            <a:ext cx="9153000" cy="58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4" name="Google Shape;374;p41"/>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375" name="Google Shape;375;p41"/>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What is Amazon S3?</a:t>
            </a:r>
            <a:endParaRPr b="1" sz="3600">
              <a:solidFill>
                <a:srgbClr val="151B2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What is Amazon S3?</a:t>
            </a:r>
            <a:endParaRPr b="1" sz="2000">
              <a:solidFill>
                <a:srgbClr val="8DC63F"/>
              </a:solidFill>
              <a:latin typeface="Roboto"/>
              <a:ea typeface="Roboto"/>
              <a:cs typeface="Roboto"/>
              <a:sym typeface="Roboto"/>
            </a:endParaRPr>
          </a:p>
        </p:txBody>
      </p:sp>
      <p:pic>
        <p:nvPicPr>
          <p:cNvPr id="104" name="Google Shape;104;p16"/>
          <p:cNvPicPr preferRelativeResize="0"/>
          <p:nvPr/>
        </p:nvPicPr>
        <p:blipFill>
          <a:blip r:embed="rId5">
            <a:alphaModFix/>
          </a:blip>
          <a:stretch>
            <a:fillRect/>
          </a:stretch>
        </p:blipFill>
        <p:spPr>
          <a:xfrm>
            <a:off x="5194700" y="1203538"/>
            <a:ext cx="2988310" cy="2241233"/>
          </a:xfrm>
          <a:prstGeom prst="rect">
            <a:avLst/>
          </a:prstGeom>
          <a:noFill/>
          <a:ln>
            <a:noFill/>
          </a:ln>
        </p:spPr>
      </p:pic>
      <p:sp>
        <p:nvSpPr>
          <p:cNvPr id="105" name="Google Shape;105;p16"/>
          <p:cNvSpPr txBox="1"/>
          <p:nvPr/>
        </p:nvSpPr>
        <p:spPr>
          <a:xfrm>
            <a:off x="231175" y="1467154"/>
            <a:ext cx="338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Amazon Simple Storage Service</a:t>
            </a:r>
            <a:endParaRPr sz="1200">
              <a:solidFill>
                <a:srgbClr val="151B22"/>
              </a:solidFill>
              <a:latin typeface="Roboto Light"/>
              <a:ea typeface="Roboto Light"/>
              <a:cs typeface="Roboto Light"/>
              <a:sym typeface="Roboto Light"/>
            </a:endParaRPr>
          </a:p>
        </p:txBody>
      </p:sp>
      <p:sp>
        <p:nvSpPr>
          <p:cNvPr id="106" name="Google Shape;106;p16"/>
          <p:cNvSpPr txBox="1"/>
          <p:nvPr/>
        </p:nvSpPr>
        <p:spPr>
          <a:xfrm>
            <a:off x="231175" y="2000904"/>
            <a:ext cx="4058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Support for all use cases: </a:t>
            </a:r>
            <a:r>
              <a:rPr lang="en" sz="1200">
                <a:solidFill>
                  <a:srgbClr val="151B22"/>
                </a:solidFill>
                <a:latin typeface="Roboto Light"/>
                <a:ea typeface="Roboto Light"/>
                <a:cs typeface="Roboto Light"/>
                <a:sym typeface="Roboto Light"/>
              </a:rPr>
              <a:t>data lakes, websites, backup and restore, archive, big data analytics</a:t>
            </a:r>
            <a:endParaRPr sz="1200">
              <a:solidFill>
                <a:srgbClr val="151B22"/>
              </a:solidFill>
              <a:latin typeface="Roboto Light"/>
              <a:ea typeface="Roboto Light"/>
              <a:cs typeface="Roboto Light"/>
              <a:sym typeface="Roboto Light"/>
            </a:endParaRPr>
          </a:p>
        </p:txBody>
      </p:sp>
      <p:sp>
        <p:nvSpPr>
          <p:cNvPr id="107" name="Google Shape;107;p16"/>
          <p:cNvSpPr txBox="1"/>
          <p:nvPr/>
        </p:nvSpPr>
        <p:spPr>
          <a:xfrm>
            <a:off x="231175" y="2811854"/>
            <a:ext cx="266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rgbClr val="151B22"/>
                </a:solidFill>
                <a:latin typeface="Roboto"/>
                <a:ea typeface="Roboto"/>
                <a:cs typeface="Roboto"/>
                <a:sym typeface="Roboto"/>
              </a:rPr>
              <a:t>Ensure Availability and Durability</a:t>
            </a:r>
            <a:endParaRPr sz="1200">
              <a:solidFill>
                <a:srgbClr val="151B22"/>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rotWithShape="1">
          <a:blip r:embed="rId3">
            <a:alphaModFix/>
          </a:blip>
          <a:srcRect b="0" l="0" r="0" t="0"/>
          <a:stretch/>
        </p:blipFill>
        <p:spPr>
          <a:xfrm>
            <a:off x="225" y="0"/>
            <a:ext cx="9143700" cy="5143500"/>
          </a:xfrm>
          <a:prstGeom prst="rect">
            <a:avLst/>
          </a:prstGeom>
          <a:noFill/>
          <a:ln>
            <a:noFill/>
          </a:ln>
        </p:spPr>
      </p:pic>
      <p:pic>
        <p:nvPicPr>
          <p:cNvPr id="113" name="Google Shape;113;p17"/>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114" name="Google Shape;114;p17"/>
          <p:cNvSpPr txBox="1"/>
          <p:nvPr/>
        </p:nvSpPr>
        <p:spPr>
          <a:xfrm>
            <a:off x="357300" y="2202312"/>
            <a:ext cx="535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151B22"/>
                </a:solidFill>
                <a:latin typeface="Roboto"/>
                <a:ea typeface="Roboto"/>
                <a:cs typeface="Roboto"/>
                <a:sym typeface="Roboto"/>
              </a:rPr>
              <a:t>Main Concepts</a:t>
            </a:r>
            <a:endParaRPr b="1" sz="3600">
              <a:solidFill>
                <a:srgbClr val="151B2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393000" y="1098025"/>
            <a:ext cx="40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51B22"/>
                </a:solidFill>
                <a:latin typeface="Roboto"/>
                <a:ea typeface="Roboto"/>
                <a:cs typeface="Roboto"/>
                <a:sym typeface="Roboto"/>
              </a:rPr>
              <a:t>How Amazon S3 works</a:t>
            </a:r>
            <a:endParaRPr>
              <a:solidFill>
                <a:srgbClr val="151B22"/>
              </a:solidFill>
              <a:latin typeface="Roboto Light"/>
              <a:ea typeface="Roboto Light"/>
              <a:cs typeface="Roboto Light"/>
              <a:sym typeface="Roboto Light"/>
            </a:endParaRPr>
          </a:p>
        </p:txBody>
      </p:sp>
      <p:grpSp>
        <p:nvGrpSpPr>
          <p:cNvPr id="120" name="Google Shape;120;p18"/>
          <p:cNvGrpSpPr/>
          <p:nvPr/>
        </p:nvGrpSpPr>
        <p:grpSpPr>
          <a:xfrm>
            <a:off x="114300" y="4689483"/>
            <a:ext cx="8915325" cy="383150"/>
            <a:chOff x="114300" y="4689483"/>
            <a:chExt cx="8915325" cy="383150"/>
          </a:xfrm>
        </p:grpSpPr>
        <p:pic>
          <p:nvPicPr>
            <p:cNvPr id="121" name="Google Shape;121;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2" name="Google Shape;122;p18"/>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3" name="Google Shape;123;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4" name="Google Shape;124;p18"/>
          <p:cNvSpPr txBox="1"/>
          <p:nvPr/>
        </p:nvSpPr>
        <p:spPr>
          <a:xfrm>
            <a:off x="4501275" y="1098025"/>
            <a:ext cx="40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51B22"/>
                </a:solidFill>
                <a:latin typeface="Roboto"/>
                <a:ea typeface="Roboto"/>
                <a:cs typeface="Roboto"/>
                <a:sym typeface="Roboto"/>
              </a:rPr>
              <a:t>S3 Versioning &amp; Version ID</a:t>
            </a:r>
            <a:endParaRPr>
              <a:solidFill>
                <a:srgbClr val="151B22"/>
              </a:solidFill>
              <a:latin typeface="Roboto Light"/>
              <a:ea typeface="Roboto Light"/>
              <a:cs typeface="Roboto Light"/>
              <a:sym typeface="Roboto Light"/>
            </a:endParaRPr>
          </a:p>
        </p:txBody>
      </p:sp>
      <p:sp>
        <p:nvSpPr>
          <p:cNvPr id="125" name="Google Shape;125;p18"/>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Main Concept</a:t>
            </a:r>
            <a:endParaRPr b="1" sz="2000">
              <a:solidFill>
                <a:srgbClr val="8DC63F"/>
              </a:solidFill>
              <a:latin typeface="Roboto"/>
              <a:ea typeface="Roboto"/>
              <a:cs typeface="Roboto"/>
              <a:sym typeface="Roboto"/>
            </a:endParaRPr>
          </a:p>
        </p:txBody>
      </p:sp>
      <p:sp>
        <p:nvSpPr>
          <p:cNvPr id="126" name="Google Shape;126;p18"/>
          <p:cNvSpPr txBox="1"/>
          <p:nvPr/>
        </p:nvSpPr>
        <p:spPr>
          <a:xfrm>
            <a:off x="393000" y="1557658"/>
            <a:ext cx="14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51B22"/>
                </a:solidFill>
                <a:latin typeface="Roboto"/>
                <a:ea typeface="Roboto"/>
                <a:cs typeface="Roboto"/>
                <a:sym typeface="Roboto"/>
              </a:rPr>
              <a:t>Bucket</a:t>
            </a:r>
            <a:endParaRPr>
              <a:solidFill>
                <a:srgbClr val="151B22"/>
              </a:solidFill>
              <a:latin typeface="Roboto Light"/>
              <a:ea typeface="Roboto Light"/>
              <a:cs typeface="Roboto Light"/>
              <a:sym typeface="Roboto Light"/>
            </a:endParaRPr>
          </a:p>
        </p:txBody>
      </p:sp>
      <p:sp>
        <p:nvSpPr>
          <p:cNvPr id="127" name="Google Shape;127;p18"/>
          <p:cNvSpPr txBox="1"/>
          <p:nvPr/>
        </p:nvSpPr>
        <p:spPr>
          <a:xfrm>
            <a:off x="393000" y="2017292"/>
            <a:ext cx="12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51B22"/>
                </a:solidFill>
                <a:latin typeface="Roboto"/>
                <a:ea typeface="Roboto"/>
                <a:cs typeface="Roboto"/>
                <a:sym typeface="Roboto"/>
              </a:rPr>
              <a:t>Object</a:t>
            </a:r>
            <a:endParaRPr>
              <a:solidFill>
                <a:srgbClr val="151B22"/>
              </a:solidFill>
              <a:latin typeface="Roboto Light"/>
              <a:ea typeface="Roboto Light"/>
              <a:cs typeface="Roboto Light"/>
              <a:sym typeface="Roboto Light"/>
            </a:endParaRPr>
          </a:p>
        </p:txBody>
      </p:sp>
      <p:sp>
        <p:nvSpPr>
          <p:cNvPr id="128" name="Google Shape;128;p18"/>
          <p:cNvSpPr txBox="1"/>
          <p:nvPr/>
        </p:nvSpPr>
        <p:spPr>
          <a:xfrm>
            <a:off x="393000" y="2476925"/>
            <a:ext cx="10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51B22"/>
                </a:solidFill>
                <a:latin typeface="Roboto"/>
                <a:ea typeface="Roboto"/>
                <a:cs typeface="Roboto"/>
                <a:sym typeface="Roboto"/>
              </a:rPr>
              <a:t>Keys</a:t>
            </a:r>
            <a:endParaRPr>
              <a:solidFill>
                <a:srgbClr val="151B22"/>
              </a:solidFill>
              <a:latin typeface="Roboto Light"/>
              <a:ea typeface="Roboto Light"/>
              <a:cs typeface="Roboto Light"/>
              <a:sym typeface="Roboto Light"/>
            </a:endParaRPr>
          </a:p>
        </p:txBody>
      </p:sp>
      <p:sp>
        <p:nvSpPr>
          <p:cNvPr id="129" name="Google Shape;129;p18"/>
          <p:cNvSpPr txBox="1"/>
          <p:nvPr/>
        </p:nvSpPr>
        <p:spPr>
          <a:xfrm>
            <a:off x="4501275" y="1557658"/>
            <a:ext cx="40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51B22"/>
                </a:solidFill>
                <a:latin typeface="Roboto"/>
                <a:ea typeface="Roboto"/>
                <a:cs typeface="Roboto"/>
                <a:sym typeface="Roboto"/>
              </a:rPr>
              <a:t>Bucket Policy</a:t>
            </a:r>
            <a:endParaRPr>
              <a:solidFill>
                <a:srgbClr val="151B22"/>
              </a:solidFill>
              <a:latin typeface="Roboto Light"/>
              <a:ea typeface="Roboto Light"/>
              <a:cs typeface="Roboto Light"/>
              <a:sym typeface="Roboto Light"/>
            </a:endParaRPr>
          </a:p>
        </p:txBody>
      </p:sp>
      <p:sp>
        <p:nvSpPr>
          <p:cNvPr id="130" name="Google Shape;130;p18"/>
          <p:cNvSpPr txBox="1"/>
          <p:nvPr/>
        </p:nvSpPr>
        <p:spPr>
          <a:xfrm>
            <a:off x="4501275" y="2017292"/>
            <a:ext cx="40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51B22"/>
                </a:solidFill>
                <a:latin typeface="Roboto"/>
                <a:ea typeface="Roboto"/>
                <a:cs typeface="Roboto"/>
                <a:sym typeface="Roboto"/>
              </a:rPr>
              <a:t>Access Control List</a:t>
            </a:r>
            <a:endParaRPr>
              <a:solidFill>
                <a:srgbClr val="151B22"/>
              </a:solidFill>
              <a:latin typeface="Roboto Light"/>
              <a:ea typeface="Roboto Light"/>
              <a:cs typeface="Roboto Light"/>
              <a:sym typeface="Roboto Light"/>
            </a:endParaRPr>
          </a:p>
        </p:txBody>
      </p:sp>
      <p:sp>
        <p:nvSpPr>
          <p:cNvPr id="131" name="Google Shape;131;p18"/>
          <p:cNvSpPr txBox="1"/>
          <p:nvPr/>
        </p:nvSpPr>
        <p:spPr>
          <a:xfrm>
            <a:off x="4501275" y="2476925"/>
            <a:ext cx="24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51B22"/>
                </a:solidFill>
                <a:latin typeface="Roboto"/>
                <a:ea typeface="Roboto"/>
                <a:cs typeface="Roboto"/>
                <a:sym typeface="Roboto"/>
              </a:rPr>
              <a:t>Region</a:t>
            </a:r>
            <a:endParaRPr>
              <a:solidFill>
                <a:srgbClr val="151B22"/>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9"/>
          <p:cNvGrpSpPr/>
          <p:nvPr/>
        </p:nvGrpSpPr>
        <p:grpSpPr>
          <a:xfrm>
            <a:off x="114300" y="4689483"/>
            <a:ext cx="8915325" cy="383150"/>
            <a:chOff x="114300" y="4689483"/>
            <a:chExt cx="8915325" cy="383150"/>
          </a:xfrm>
        </p:grpSpPr>
        <p:pic>
          <p:nvPicPr>
            <p:cNvPr id="137" name="Google Shape;137;p19"/>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38" name="Google Shape;138;p19"/>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9" name="Google Shape;139;p19"/>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40" name="Google Shape;140;p19"/>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How Amazon S3 works</a:t>
            </a:r>
            <a:endParaRPr b="1" sz="2000">
              <a:solidFill>
                <a:srgbClr val="8DC63F"/>
              </a:solidFill>
              <a:latin typeface="Roboto"/>
              <a:ea typeface="Roboto"/>
              <a:cs typeface="Roboto"/>
              <a:sym typeface="Roboto"/>
            </a:endParaRPr>
          </a:p>
        </p:txBody>
      </p:sp>
      <p:pic>
        <p:nvPicPr>
          <p:cNvPr id="141" name="Google Shape;141;p19"/>
          <p:cNvPicPr preferRelativeResize="0"/>
          <p:nvPr/>
        </p:nvPicPr>
        <p:blipFill>
          <a:blip r:embed="rId5">
            <a:alphaModFix/>
          </a:blip>
          <a:stretch>
            <a:fillRect/>
          </a:stretch>
        </p:blipFill>
        <p:spPr>
          <a:xfrm>
            <a:off x="451875" y="1356156"/>
            <a:ext cx="3918698" cy="2610833"/>
          </a:xfrm>
          <a:prstGeom prst="rect">
            <a:avLst/>
          </a:prstGeom>
          <a:noFill/>
          <a:ln>
            <a:noFill/>
          </a:ln>
        </p:spPr>
      </p:pic>
      <p:sp>
        <p:nvSpPr>
          <p:cNvPr id="142" name="Google Shape;142;p19"/>
          <p:cNvSpPr txBox="1"/>
          <p:nvPr/>
        </p:nvSpPr>
        <p:spPr>
          <a:xfrm>
            <a:off x="4719075" y="1340341"/>
            <a:ext cx="41493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rgbClr val="151B22"/>
                </a:solidFill>
                <a:latin typeface="Roboto"/>
                <a:ea typeface="Roboto"/>
                <a:cs typeface="Roboto"/>
                <a:sym typeface="Roboto"/>
              </a:rPr>
              <a:t>Amazon S3 is an object storage service that stores data as objects within buckets.</a:t>
            </a:r>
            <a:endParaRPr b="1" sz="1200">
              <a:solidFill>
                <a:srgbClr val="151B22"/>
              </a:solidFill>
              <a:latin typeface="Roboto"/>
              <a:ea typeface="Roboto"/>
              <a:cs typeface="Roboto"/>
              <a:sym typeface="Roboto"/>
            </a:endParaRPr>
          </a:p>
        </p:txBody>
      </p:sp>
      <p:sp>
        <p:nvSpPr>
          <p:cNvPr id="143" name="Google Shape;143;p19"/>
          <p:cNvSpPr txBox="1"/>
          <p:nvPr/>
        </p:nvSpPr>
        <p:spPr>
          <a:xfrm>
            <a:off x="4719075" y="2294237"/>
            <a:ext cx="41493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rgbClr val="151B22"/>
                </a:solidFill>
                <a:latin typeface="Roboto"/>
                <a:ea typeface="Roboto"/>
                <a:cs typeface="Roboto"/>
                <a:sym typeface="Roboto"/>
              </a:rPr>
              <a:t>An object is a file and any metadata that describes the file</a:t>
            </a:r>
            <a:endParaRPr b="1" sz="1200">
              <a:solidFill>
                <a:srgbClr val="151B22"/>
              </a:solidFill>
              <a:latin typeface="Roboto"/>
              <a:ea typeface="Roboto"/>
              <a:cs typeface="Roboto"/>
              <a:sym typeface="Roboto"/>
            </a:endParaRPr>
          </a:p>
        </p:txBody>
      </p:sp>
      <p:sp>
        <p:nvSpPr>
          <p:cNvPr id="144" name="Google Shape;144;p19"/>
          <p:cNvSpPr txBox="1"/>
          <p:nvPr/>
        </p:nvSpPr>
        <p:spPr>
          <a:xfrm>
            <a:off x="4719075" y="2970933"/>
            <a:ext cx="41493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rgbClr val="151B22"/>
                </a:solidFill>
                <a:latin typeface="Roboto"/>
                <a:ea typeface="Roboto"/>
                <a:cs typeface="Roboto"/>
                <a:sym typeface="Roboto"/>
              </a:rPr>
              <a:t>A bucket is a container for objects.</a:t>
            </a:r>
            <a:endParaRPr b="1" sz="1200">
              <a:solidFill>
                <a:srgbClr val="151B22"/>
              </a:solidFill>
              <a:latin typeface="Roboto"/>
              <a:ea typeface="Roboto"/>
              <a:cs typeface="Roboto"/>
              <a:sym typeface="Roboto"/>
            </a:endParaRPr>
          </a:p>
        </p:txBody>
      </p:sp>
      <p:sp>
        <p:nvSpPr>
          <p:cNvPr id="145" name="Google Shape;145;p19"/>
          <p:cNvSpPr txBox="1"/>
          <p:nvPr/>
        </p:nvSpPr>
        <p:spPr>
          <a:xfrm>
            <a:off x="4719075" y="3647629"/>
            <a:ext cx="41493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rgbClr val="151B22"/>
                </a:solidFill>
                <a:latin typeface="Roboto"/>
                <a:ea typeface="Roboto"/>
                <a:cs typeface="Roboto"/>
                <a:sym typeface="Roboto"/>
              </a:rPr>
              <a:t>Buckets and the objects in them are private</a:t>
            </a:r>
            <a:endParaRPr b="1" sz="1200">
              <a:solidFill>
                <a:srgbClr val="151B2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20"/>
          <p:cNvGrpSpPr/>
          <p:nvPr/>
        </p:nvGrpSpPr>
        <p:grpSpPr>
          <a:xfrm>
            <a:off x="114300" y="4689483"/>
            <a:ext cx="8915325" cy="383150"/>
            <a:chOff x="114300" y="4689483"/>
            <a:chExt cx="8915325" cy="383150"/>
          </a:xfrm>
        </p:grpSpPr>
        <p:pic>
          <p:nvPicPr>
            <p:cNvPr id="151" name="Google Shape;151;p20"/>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52" name="Google Shape;152;p20"/>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3" name="Google Shape;153;p20"/>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54" name="Google Shape;154;p20"/>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Bucket</a:t>
            </a:r>
            <a:endParaRPr b="1" sz="2000">
              <a:solidFill>
                <a:srgbClr val="8DC63F"/>
              </a:solidFill>
              <a:latin typeface="Roboto"/>
              <a:ea typeface="Roboto"/>
              <a:cs typeface="Roboto"/>
              <a:sym typeface="Roboto"/>
            </a:endParaRPr>
          </a:p>
        </p:txBody>
      </p:sp>
      <p:grpSp>
        <p:nvGrpSpPr>
          <p:cNvPr id="155" name="Google Shape;155;p20"/>
          <p:cNvGrpSpPr/>
          <p:nvPr/>
        </p:nvGrpSpPr>
        <p:grpSpPr>
          <a:xfrm>
            <a:off x="5133650" y="1014675"/>
            <a:ext cx="2426031" cy="2426031"/>
            <a:chOff x="5133650" y="633675"/>
            <a:chExt cx="2426031" cy="2426031"/>
          </a:xfrm>
        </p:grpSpPr>
        <p:pic>
          <p:nvPicPr>
            <p:cNvPr id="156" name="Google Shape;156;p20"/>
            <p:cNvPicPr preferRelativeResize="0"/>
            <p:nvPr/>
          </p:nvPicPr>
          <p:blipFill>
            <a:blip r:embed="rId5">
              <a:alphaModFix/>
            </a:blip>
            <a:stretch>
              <a:fillRect/>
            </a:stretch>
          </p:blipFill>
          <p:spPr>
            <a:xfrm>
              <a:off x="5133650" y="633675"/>
              <a:ext cx="2426031" cy="2426031"/>
            </a:xfrm>
            <a:prstGeom prst="rect">
              <a:avLst/>
            </a:prstGeom>
            <a:noFill/>
            <a:ln>
              <a:noFill/>
            </a:ln>
          </p:spPr>
        </p:pic>
        <p:sp>
          <p:nvSpPr>
            <p:cNvPr id="157" name="Google Shape;157;p20"/>
            <p:cNvSpPr txBox="1"/>
            <p:nvPr/>
          </p:nvSpPr>
          <p:spPr>
            <a:xfrm>
              <a:off x="5814016" y="2565050"/>
              <a:ext cx="10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S3 Bucket</a:t>
              </a:r>
              <a:endParaRPr b="1"/>
            </a:p>
          </p:txBody>
        </p:sp>
      </p:grpSp>
      <p:sp>
        <p:nvSpPr>
          <p:cNvPr id="158" name="Google Shape;158;p20"/>
          <p:cNvSpPr txBox="1"/>
          <p:nvPr/>
        </p:nvSpPr>
        <p:spPr>
          <a:xfrm>
            <a:off x="393000" y="1334453"/>
            <a:ext cx="406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Store any number of objects</a:t>
            </a:r>
            <a:endParaRPr b="1" sz="1200">
              <a:solidFill>
                <a:srgbClr val="151B22"/>
              </a:solidFill>
              <a:latin typeface="Roboto"/>
              <a:ea typeface="Roboto"/>
              <a:cs typeface="Roboto"/>
              <a:sym typeface="Roboto"/>
            </a:endParaRPr>
          </a:p>
        </p:txBody>
      </p:sp>
      <p:sp>
        <p:nvSpPr>
          <p:cNvPr id="159" name="Google Shape;159;p20"/>
          <p:cNvSpPr txBox="1"/>
          <p:nvPr/>
        </p:nvSpPr>
        <p:spPr>
          <a:xfrm>
            <a:off x="393000" y="1806845"/>
            <a:ext cx="406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Up to 100 buckets</a:t>
            </a:r>
            <a:endParaRPr b="1" sz="1200">
              <a:solidFill>
                <a:srgbClr val="151B22"/>
              </a:solidFill>
              <a:latin typeface="Roboto"/>
              <a:ea typeface="Roboto"/>
              <a:cs typeface="Roboto"/>
              <a:sym typeface="Roboto"/>
            </a:endParaRPr>
          </a:p>
        </p:txBody>
      </p:sp>
      <p:sp>
        <p:nvSpPr>
          <p:cNvPr id="160" name="Google Shape;160;p20"/>
          <p:cNvSpPr txBox="1"/>
          <p:nvPr/>
        </p:nvSpPr>
        <p:spPr>
          <a:xfrm>
            <a:off x="393000" y="2279237"/>
            <a:ext cx="406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Bucket name is globally unique</a:t>
            </a:r>
            <a:endParaRPr b="1" sz="1200">
              <a:solidFill>
                <a:srgbClr val="151B22"/>
              </a:solidFill>
              <a:latin typeface="Roboto"/>
              <a:ea typeface="Roboto"/>
              <a:cs typeface="Roboto"/>
              <a:sym typeface="Roboto"/>
            </a:endParaRPr>
          </a:p>
        </p:txBody>
      </p:sp>
      <p:sp>
        <p:nvSpPr>
          <p:cNvPr id="161" name="Google Shape;161;p20"/>
          <p:cNvSpPr txBox="1"/>
          <p:nvPr/>
        </p:nvSpPr>
        <p:spPr>
          <a:xfrm>
            <a:off x="393000" y="2751628"/>
            <a:ext cx="406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Enabled S3 Versioning</a:t>
            </a:r>
            <a:endParaRPr b="1" sz="1200">
              <a:solidFill>
                <a:srgbClr val="151B2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nvSpPr>
        <p:spPr>
          <a:xfrm>
            <a:off x="3086000" y="1594875"/>
            <a:ext cx="331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Fundamental entities stored in Amazon S3</a:t>
            </a:r>
            <a:endParaRPr b="1" sz="1200">
              <a:solidFill>
                <a:srgbClr val="151B22"/>
              </a:solidFill>
              <a:latin typeface="Roboto"/>
              <a:ea typeface="Roboto"/>
              <a:cs typeface="Roboto"/>
              <a:sym typeface="Roboto"/>
            </a:endParaRPr>
          </a:p>
        </p:txBody>
      </p:sp>
      <p:grpSp>
        <p:nvGrpSpPr>
          <p:cNvPr id="167" name="Google Shape;167;p21"/>
          <p:cNvGrpSpPr/>
          <p:nvPr/>
        </p:nvGrpSpPr>
        <p:grpSpPr>
          <a:xfrm>
            <a:off x="114300" y="4689483"/>
            <a:ext cx="8915325" cy="383150"/>
            <a:chOff x="114300" y="4689483"/>
            <a:chExt cx="8915325" cy="383150"/>
          </a:xfrm>
        </p:grpSpPr>
        <p:pic>
          <p:nvPicPr>
            <p:cNvPr id="168" name="Google Shape;168;p21"/>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69" name="Google Shape;169;p21"/>
            <p:cNvSpPr/>
            <p:nvPr/>
          </p:nvSpPr>
          <p:spPr>
            <a:xfrm>
              <a:off x="1760625" y="4964175"/>
              <a:ext cx="7269000" cy="3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0" name="Google Shape;170;p21"/>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71" name="Google Shape;171;p21"/>
          <p:cNvSpPr txBox="1"/>
          <p:nvPr/>
        </p:nvSpPr>
        <p:spPr>
          <a:xfrm>
            <a:off x="393000" y="141075"/>
            <a:ext cx="56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DC63F"/>
                </a:solidFill>
                <a:latin typeface="Roboto"/>
                <a:ea typeface="Roboto"/>
                <a:cs typeface="Roboto"/>
                <a:sym typeface="Roboto"/>
              </a:rPr>
              <a:t>Objects</a:t>
            </a:r>
            <a:endParaRPr b="1" sz="2000">
              <a:solidFill>
                <a:srgbClr val="8DC63F"/>
              </a:solidFill>
              <a:latin typeface="Roboto"/>
              <a:ea typeface="Roboto"/>
              <a:cs typeface="Roboto"/>
              <a:sym typeface="Roboto"/>
            </a:endParaRPr>
          </a:p>
        </p:txBody>
      </p:sp>
      <p:sp>
        <p:nvSpPr>
          <p:cNvPr id="172" name="Google Shape;172;p21"/>
          <p:cNvSpPr txBox="1"/>
          <p:nvPr/>
        </p:nvSpPr>
        <p:spPr>
          <a:xfrm>
            <a:off x="3086000" y="2196950"/>
            <a:ext cx="380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Consist of object data and metadata</a:t>
            </a:r>
            <a:endParaRPr b="1" sz="1200">
              <a:solidFill>
                <a:srgbClr val="151B22"/>
              </a:solidFill>
              <a:latin typeface="Roboto"/>
              <a:ea typeface="Roboto"/>
              <a:cs typeface="Roboto"/>
              <a:sym typeface="Roboto"/>
            </a:endParaRPr>
          </a:p>
        </p:txBody>
      </p:sp>
      <p:sp>
        <p:nvSpPr>
          <p:cNvPr id="173" name="Google Shape;173;p21"/>
          <p:cNvSpPr txBox="1"/>
          <p:nvPr/>
        </p:nvSpPr>
        <p:spPr>
          <a:xfrm>
            <a:off x="3086000" y="2799025"/>
            <a:ext cx="534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B22"/>
                </a:solidFill>
                <a:latin typeface="Roboto"/>
                <a:ea typeface="Roboto"/>
                <a:cs typeface="Roboto"/>
                <a:sym typeface="Roboto"/>
              </a:rPr>
              <a:t>Uniquely identified within a bucket by a key (name) and a version ID</a:t>
            </a:r>
            <a:endParaRPr b="1" sz="1200">
              <a:solidFill>
                <a:srgbClr val="151B22"/>
              </a:solidFill>
              <a:latin typeface="Roboto"/>
              <a:ea typeface="Roboto"/>
              <a:cs typeface="Roboto"/>
              <a:sym typeface="Roboto"/>
            </a:endParaRPr>
          </a:p>
        </p:txBody>
      </p:sp>
      <p:pic>
        <p:nvPicPr>
          <p:cNvPr id="174" name="Google Shape;174;p21"/>
          <p:cNvPicPr preferRelativeResize="0"/>
          <p:nvPr/>
        </p:nvPicPr>
        <p:blipFill>
          <a:blip r:embed="rId5">
            <a:alphaModFix/>
          </a:blip>
          <a:stretch>
            <a:fillRect/>
          </a:stretch>
        </p:blipFill>
        <p:spPr>
          <a:xfrm>
            <a:off x="637175" y="1709075"/>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