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</p:sldIdLst>
  <p:sldSz cx="9144000" cy="5143500" type="screen16x9"/>
  <p:notesSz cx="6858000" cy="9144000"/>
  <p:embeddedFontLst>
    <p:embeddedFont>
      <p:font typeface="Roboto Mono" panose="020B0604020202020204" charset="0"/>
      <p:regular r:id="rId126"/>
      <p:bold r:id="rId127"/>
      <p:italic r:id="rId128"/>
      <p:boldItalic r:id="rId129"/>
    </p:embeddedFont>
    <p:embeddedFont>
      <p:font typeface="Roboto" panose="020B0604020202020204" charset="0"/>
      <p:regular r:id="rId130"/>
      <p:bold r:id="rId131"/>
      <p:italic r:id="rId132"/>
      <p:boldItalic r:id="rId1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font" Target="fonts/font3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font" Target="fonts/font4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5.fntdata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6.fntdata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7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214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478704/how-to-get-battery-level-in-cordova-2-9-when-it-need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478704/how-to-get-battery-level-in-cordova-2-9-when-it-need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41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4436f30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74436f30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58548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28a5481d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28a5481d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86057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28a5481d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28a5481d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95095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28a5481d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28a5481d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62072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28a5481d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28a5481d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35053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28a5481d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28a5481d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92570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2e6643c7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2e6643c7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41703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274436f3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274436f3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51908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28a5481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28a5481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1474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28a5481d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28a5481d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ไม่สามารถ get ค่า battery status ได้ทันที ต้องรอให้มีการเปลี่ยนแปลงเท่านั้น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หากต้องการค่า ต้องทำ plugin ใหม่ขึ้นเองเท่าน้้น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http://stackoverflow.com/questions/21478704/how-to-get-battery-level-in-cordova-2-9-when-it-need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05978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e6643c7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e6643c7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ไม่สามารถ get ค่า battery status ได้ทันที ต้องรอให้มีการเปลี่ยนแปลงเท่านั้น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หากต้องการค่า ต้องทำ plugin ใหม่ขึ้นเองเท่าน้้น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http://stackoverflow.com/questions/21478704/how-to-get-battery-level-in-cordova-2-9-when-it-need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948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4436f3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4436f3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83993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28a5481d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28a5481d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82038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28a5481d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28a5481d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69353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28a5481d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28a5481d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772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28a5481d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28a5481d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89961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28a5481d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28a5481d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6209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28a5481d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28a5481d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11082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2e6643c79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2e6643c79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11072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274436f3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274436f3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37461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28a5481d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28a5481d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45420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2e6643c7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2e6643c7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737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e6643c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e6643c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59408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28a5481d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28a5481d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56767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28a5481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28a5481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8597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2e6643c7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2e6643c7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1821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274436f3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274436f3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359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4436f3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74436f3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935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db8076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db8076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496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4436f3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74436f3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369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74436f3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74436f3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418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4436f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74436f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9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e6643c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e6643c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126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4436f30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74436f30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64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74436f3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74436f3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954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74436f3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74436f3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886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4436f3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74436f3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350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4436f3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74436f3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042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74436f3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74436f3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03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e6643c7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e6643c7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222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e6643c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e6643c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886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8a5481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8a5481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874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8a5481d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8a5481d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351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8a5481d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8a5481d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856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e6643c7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e6643c7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35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74436f3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74436f3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622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74436f3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74436f3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394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74436f3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74436f3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109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74436f3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74436f3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3907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7a14e2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7a14e2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621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7a14e2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7a14e2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097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7a14e29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7a14e29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7879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7a14e29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7a14e29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0738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7a14e29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7a14e29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635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7a14e29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7a14e29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204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7a14e29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7a14e29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19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74436f3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74436f3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31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7a14e29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7a14e29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6091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e6643c7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e6643c7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87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878f474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878f474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613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878f47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878f474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505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878f474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878f474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7071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878f47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878f47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4630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878f474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878f474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5291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878f474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878f474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4131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878f474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878f474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8480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74436f30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74436f30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4436f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4436f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704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7a14e29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27a14e29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5183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7a14e29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7a14e29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7486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7a14e29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7a14e29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8297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7a14e29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7a14e29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8701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7a14e29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7a14e29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8651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e6643c7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2e6643c7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5705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e6643c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e6643c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3204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27a14e29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27a14e29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7643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7a14e29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7a14e29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8000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27a14e29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27a14e29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2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4436f3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4436f3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8022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27a14e29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27a14e29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9090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e6643c7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e6643c7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1202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881d53ad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2881d53ad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0828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2881d53ad_2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2881d53ad_2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0776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2e6643c7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2e6643c7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986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e6643c7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2e6643c7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9310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e75c26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3e75c26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7725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e6643c7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e6643c7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4953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e6643c7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2e6643c7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8805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2e6643c7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2e6643c7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37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4436f30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4436f30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1306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e6643c7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e6643c7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305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2e6643c7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2e6643c79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0012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74436f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274436f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3910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2e6643c7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2e6643c7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88000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274436f3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274436f3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0719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74436f30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274436f30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7639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274436f30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274436f30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0115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27d9ec0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27d9ec0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359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7d9ec0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27d9ec0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506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2e6643c7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2e6643c7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68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4436f30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4436f30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78918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27d9ec0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27d9ec0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90390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2881d53a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2881d53a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35375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2881d53a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2881d53a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4682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2881d53a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2881d53a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6769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881d53ad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2881d53ad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641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e6643c7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2e6643c7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45126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2881d53a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2881d53a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97003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2881d53a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2881d53a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63342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881d53ad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881d53ad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5003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e6643c7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2e6643c7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07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4436f30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4436f30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2367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74436f30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274436f30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7198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e6643c7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2e6643c7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975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274436f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274436f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9374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2e6643c7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2e6643c7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642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28a5481d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28a5481de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58500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3db80765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3db80765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4606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28a5481d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28a5481d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4547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8a5481d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28a5481d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26569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2e6643c7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2e6643c7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89553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28a5481d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28a5481d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88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tehelpers/Cordova-sqlite-storage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cordova.apache.org/plugins/?platforms=cordova-android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" TargetMode="External"/><Relationship Id="rId7" Type="http://schemas.openxmlformats.org/officeDocument/2006/relationships/hyperlink" Target="http://cordova.apache.org/plugins/?platforms=cordova-android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ass-lang.com/guide" TargetMode="External"/><Relationship Id="rId5" Type="http://schemas.openxmlformats.org/officeDocument/2006/relationships/hyperlink" Target="https://docs.angularjs.org/guide" TargetMode="External"/><Relationship Id="rId4" Type="http://schemas.openxmlformats.org/officeDocument/2006/relationships/hyperlink" Target="http://www.tutorialspoint.com/ionic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oracle.com/technetwork/java/javase/downloads/index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ymotion.com/download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-ui/ui-router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components/#tabs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guide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service/$http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localhost/api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การพัฒนาโมบายแอพ</a:t>
            </a:r>
            <a:br>
              <a:rPr lang="en"/>
            </a:br>
            <a:r>
              <a:rPr lang="en"/>
              <a:t>ด้วย Ionic Framework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สมศักดิ์ แซ่ลิ้ม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saknarak@gmail.com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649" y="2041450"/>
            <a:ext cx="1726975" cy="19282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90525" y="3731975"/>
            <a:ext cx="52875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http://bit.ly/ionic_training</a:t>
            </a:r>
            <a:endParaRPr sz="3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องค์ประกอบหลักของ Ionic Framework</a:t>
            </a:r>
            <a:endParaRPr sz="2400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AngularJS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ต่อยอดจาก AngularJS เพื่อการพัฒนา App แบบ MVC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CSS components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ออกแบบ UI โดยใช้ CSS ปรับแต่งได้ง่าย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JavaScript components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ขยายความสามารถของ Component ด้วย JavaScript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Cordova Plugins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มี Plugin API สำหรับติดต่อ Hardware ด้วย JavaScript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Ionic CLI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มี command line เขียนด้วย node.js ในการจัดการแอพ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$rootScope</a:t>
            </a:r>
            <a:endParaRPr sz="2400"/>
          </a:p>
        </p:txBody>
      </p:sp>
      <p:sp>
        <p:nvSpPr>
          <p:cNvPr id="696" name="Google Shape;696;p112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$rootScope</a:t>
            </a:r>
            <a:r>
              <a:rPr lang="en"/>
              <a:t> ใช้ในการแชร์ข้อมูลข้าม Controller ได้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ใช้เก็บข้อมูล Session  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การตรวจสอบ login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113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.run(['</a:t>
            </a: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$rootScope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', '</a:t>
            </a: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$state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', '$ionicPlatform',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function(</a:t>
            </a: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$rootScope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$state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, $ionicPlatform)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$rootScope.$on('$stateChangeStart'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function (event, next)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var needLogin = next.name.substr(0, 7)!='signin.';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if (!$rootScope.user &amp;&amp; needLogin)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console.log('unauthorized access');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event.preventDefault();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$state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.go('signin.login');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});  ...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3.2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การใช้ localStorage จดจำ login</a:t>
            </a:r>
            <a:endParaRPr/>
          </a:p>
        </p:txBody>
      </p:sp>
      <p:sp>
        <p:nvSpPr>
          <p:cNvPr id="708" name="Google Shape;708;p1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แก้ไขหน้าจอ Login ให้สามารถจดจำชื่อผู้ใช้ได้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เมื่อ login ให้จดจำ session ของผู้ใช้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เมื่อ logout ให้ทำลาย session ของผู้ใช้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เมื่อ logout แล้ว จะต้องไม่สามารถย้อนกลับไปหน้าก่อนหน้าได้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การต่อฐานข้อมูล sqlite (1/2)</a:t>
            </a:r>
            <a:endParaRPr sz="2400"/>
          </a:p>
        </p:txBody>
      </p:sp>
      <p:sp>
        <p:nvSpPr>
          <p:cNvPr id="714" name="Google Shape;714;p115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ติดตั้ง ngCordova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ติดตั้ง plugin cordova-sqlite-plugin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ก่อนการใช้งาน sqlite ต้องอยู่ในสถานะ ready ก่อนเสมอ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https://github.com/litehelpers/Cordova-sqlite-storage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การเปิด database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var db = window.sqlitePlugin.openDatabase({name: 'my.db', iosDatabaseLocation: 'default'}, successcb, errorcb)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var db = $cordovaSQLite.openDB({name: 'my.db', iosDatabaseLocation: 'default'});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การต่อฐานข้อมูล sqlite (2/2)</a:t>
            </a:r>
            <a:endParaRPr sz="2400"/>
          </a:p>
        </p:txBody>
      </p:sp>
      <p:sp>
        <p:nvSpPr>
          <p:cNvPr id="720" name="Google Shape;720;p116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การ query ข้อมูล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$cordovaSQLite.execute(db, "SELECT id, name FROM student WHERE id=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[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]).then(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function (res) {</a:t>
            </a:r>
            <a:b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console.log('length=' + res.rows.length);</a:t>
            </a:r>
            <a:b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console.log('name=' + res.rows.item(0).name);</a:t>
            </a:r>
            <a:b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console.log('insertId=' + res.insertId);</a:t>
            </a:r>
            <a:b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console.log('numAffected=', res.rowsAffected);</a:t>
            </a:r>
            <a:b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function(error) {</a:t>
            </a:r>
            <a:b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  console.log('SELECT error: ' + error.message);</a:t>
            </a:r>
            <a:b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en"/>
              <a:t/>
            </a:r>
            <a:br>
              <a:rPr lang="en"/>
            </a:b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3.3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จัดเก็บข้อมูลโดยใช้ sqlite</a:t>
            </a:r>
            <a:endParaRPr/>
          </a:p>
        </p:txBody>
      </p:sp>
      <p:sp>
        <p:nvSpPr>
          <p:cNvPr id="726" name="Google Shape;726;p1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/>
              <a:t>จัดเก็บข้อมูลนักเรียนลงฐานข้อมูล sqlite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ทำ infinite scroll โดยใช้ sqlite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ทำ pull-to-refresh โดยใช้ $http แล้ว update ข้อมูลใน sqlite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1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การติดต่อกับ Hardware ด้วย ngCordova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การใช้งาน Cordova Plugins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Google Shape;737;p119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Plugin คือ native code สำหรับติดต่อ OS/Hardware ของ Platform นั้น ๆ ซึ่งอาจมีไม่เหมือนกันในแต่ละ Platform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ค้นหา plugin และวิธีใช้งานได้ที่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http://cordova.apache.org/plugins/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คำสั่งในการจัดการ plugin (ภายใต้โปรเจค)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ionic plugin ls</a:t>
            </a:r>
            <a:r>
              <a:rPr lang="en"/>
              <a:t> ดู plugin ที่ติดตั้งแล้ว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ionic plugin add plugin-name</a:t>
            </a:r>
            <a:r>
              <a:rPr lang="en"/>
              <a:t> เพิ่ม plugin ใหม่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ionic plugin rm plugin-name</a:t>
            </a:r>
            <a:r>
              <a:rPr lang="en"/>
              <a:t> เอา plugin ออก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ionic plugin search plugin-keyword</a:t>
            </a:r>
            <a:r>
              <a:rPr lang="en"/>
              <a:t> ค้นหา plugin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ตัวอย่างการใช้งาน cordova-plugin-battery-status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120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ติดตั้ง Plugin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ionic plugin add cordova-plugin-battery-status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เพิ่มโค้ดใน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$ionicPlatform.ready</a:t>
            </a:r>
            <a:r>
              <a:rPr lang="en"/>
              <a:t> ฟังก์ชั่น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window.addEventListener("batterystatus",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onBatteryStatus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 false);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onBatteryStatus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(info)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console.log(info);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มี 3 events คือ </a:t>
            </a:r>
            <a:r>
              <a:rPr lang="en">
                <a:solidFill>
                  <a:schemeClr val="accent1"/>
                </a:solidFill>
              </a:rPr>
              <a:t>batterystatus</a:t>
            </a:r>
            <a:r>
              <a:rPr lang="en"/>
              <a:t>, </a:t>
            </a:r>
            <a:r>
              <a:rPr lang="en">
                <a:solidFill>
                  <a:schemeClr val="accent1"/>
                </a:solidFill>
              </a:rPr>
              <a:t>batterycritical, </a:t>
            </a:r>
            <a:r>
              <a:rPr lang="en"/>
              <a:t>และ </a:t>
            </a:r>
            <a:r>
              <a:rPr lang="en">
                <a:solidFill>
                  <a:schemeClr val="accent1"/>
                </a:solidFill>
              </a:rPr>
              <a:t>batterylow</a:t>
            </a:r>
            <a:endParaRPr>
              <a:solidFill>
                <a:schemeClr val="accent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มี </a:t>
            </a:r>
            <a:r>
              <a:rPr lang="en">
                <a:solidFill>
                  <a:schemeClr val="accent1"/>
                </a:solidFill>
              </a:rPr>
              <a:t>info.level</a:t>
            </a:r>
            <a:r>
              <a:rPr lang="en"/>
              <a:t> (0-100) และ </a:t>
            </a:r>
            <a:r>
              <a:rPr lang="en">
                <a:solidFill>
                  <a:schemeClr val="accent1"/>
                </a:solidFill>
              </a:rPr>
              <a:t>info.isPlugged</a:t>
            </a:r>
            <a:endParaRPr>
              <a:solidFill>
                <a:schemeClr val="accent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>
                <a:solidFill>
                  <a:schemeClr val="accent3"/>
                </a:solidFill>
              </a:rPr>
              <a:t>ได้ข้อมูลเมื่อมีการเปลี่ยนค่าเท่านั้น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5.1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ทดสอบการใช้งาน battery status</a:t>
            </a:r>
            <a:endParaRPr/>
          </a:p>
        </p:txBody>
      </p:sp>
      <p:sp>
        <p:nvSpPr>
          <p:cNvPr id="749" name="Google Shape;749;p1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แสดงสถานะของ Battery จาก plugin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การติดตั้งซอฟต์แวร์</a:t>
            </a:r>
            <a:endParaRPr sz="2400"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Node.js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Bower &amp; Gulp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Cordova &amp; Ionic CLI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Atom or Sublime Text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Studio/SDK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ngCordova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Google Shape;755;p122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การใช้ plugin เป็นการเรียกผ่าน global namespace ผิดหลักการของ Angular ที่ใช้ Dependency Injection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การติดตั้ง ngCordova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npm install -g bower</a:t>
            </a:r>
            <a:r>
              <a:rPr lang="en"/>
              <a:t> (ถ้ายังไม่ได้ติดตั้ง bower)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bower install ngCordova --save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เพิ่ม script ใน www/index.html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&lt;script src="lib/ngCordova/dist/ng-cordova.min.js"&gt;</a:t>
            </a:r>
            <a:br>
              <a:rPr lang="en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&lt;/script&gt;</a:t>
            </a:r>
            <a:r>
              <a:rPr lang="en"/>
              <a:t> 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แก้ไข www/js/app.js เพิ่มการโหลด ngCordova</a:t>
            </a:r>
            <a:br>
              <a:rPr lang="en"/>
            </a:b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angular.module('starter', ['ionic', 'ngCordova'])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ตัวอย่างการใช้งาน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123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$cordovaDevice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getPlatform()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getModel()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ตัวอย่างการใช้งาน $cordovaToast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p124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ติดตั้ง plugin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ionic plugin add cordova-plugin-x-toast</a:t>
            </a:r>
            <a:endParaRPr b="1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ตัวอย่างการใช้งาน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.controller('Ctrl', ['$ionicPlatform', '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$cordovaToast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',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function($ionicPlatform, 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$cordovaToast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$ionicPlatform.ready(function()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$cordovaToast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.show('This is a long toast!', 'long', 'center')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.then(function(success) {}, function(error) {});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}])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ตัวอย่างการใช้งาน $cordovaDialog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3" name="Google Shape;773;p125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ติดตั้ง plugin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cordova-plugin-dialogs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ตัวอย่างการใช้งาน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$cordovaDialogs.prompt('Name please?', 'Identity',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['Cancel', 'OK'], 'Harry Potter')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.then(function(result)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if (result.buttonIndex == 2)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$scope.name = result.input1;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74" name="Google Shape;774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413" y="2714613"/>
            <a:ext cx="30765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ตัวอย่างการใช้งาน $cordovaFlashlight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p126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ติดตั้ง plugin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cordova-plugin-flashlight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การตรวจสอบว่ารองรับหรือไม่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$scope.isSupport = false;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$cordovaFlashlight.available().then(function(isSupport)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$scope.isSupport = isSupport;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การควบคุม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$cordovaFlashlight.switchOn()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$cordovaFlashlight.switchOff()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$cordovaFlashlight.toggle()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ตัวอย่างการใช้งาน $cordovaGeolocation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6" name="Google Shape;786;p127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ติดตั้ง plugin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cordova-plugin-geolocation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var posOptions =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timeout: 10000,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enableHighAccuracy: false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r>
              <a:rPr lang="en"/>
              <a:t/>
            </a:r>
            <a:br>
              <a:rPr lang="en"/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$cordovaGeolocation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.getCurrentPosition(posOptions)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.then(function(position)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console.log(positoin)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}, function(error)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console.log(error)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})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5.2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การใช้งาน Plugin</a:t>
            </a:r>
            <a:endParaRPr/>
          </a:p>
        </p:txBody>
      </p:sp>
      <p:sp>
        <p:nvSpPr>
          <p:cNvPr id="792" name="Google Shape;792;p1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ใช้งาน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cordova-plugin-x-toast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ใช้งาน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cordova-plugin-dialogs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ใช้งาน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cordova-plugin-flashlight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ใช้งาน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cordova-plugin-geolocation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2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 การเผยแพร่แอพบน Play Store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การเผยแพร่แอพบน Play Store</a:t>
            </a:r>
            <a:endParaRPr sz="2400" b="1"/>
          </a:p>
        </p:txBody>
      </p:sp>
      <p:sp>
        <p:nvSpPr>
          <p:cNvPr id="803" name="Google Shape;803;p130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สร้าง icon และ splash ไฟล์ใหม่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สร้าง installer package (.apk)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สร้าง icon และหน้าจอ splash</a:t>
            </a:r>
            <a:endParaRPr sz="2400" b="1"/>
          </a:p>
        </p:txBody>
      </p:sp>
      <p:sp>
        <p:nvSpPr>
          <p:cNvPr id="809" name="Google Shape;809;p131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สร้างไฟล์ icon.png ให้มีขนาด 1024x1024px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สร้างไฟล์ splash.png ให้มีขนาดใหญ่กว่า 1024x1024px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วางไฟล์ icon.png และ splash.png ในโฟลเดอร์ 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resources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ionic resources</a:t>
            </a:r>
            <a:r>
              <a:rPr lang="en"/>
              <a:t> ทำการ convert file ทั้งหมด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ionic resources --icon</a:t>
            </a:r>
            <a:r>
              <a:rPr lang="en"/>
              <a:t> ทำการ convert เฉพาะ icons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ionic resources --splash</a:t>
            </a:r>
            <a:r>
              <a:rPr lang="en"/>
              <a:t> ทำการ convert เฉพาะ splash screens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1.1 ติดตั้ง Cordova</a:t>
            </a:r>
            <a:endParaRPr sz="2400"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ติดตั้ง Node.js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ติดตั้ง python 2.7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ติดตั้ง Git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ติดตั้ง Gulp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ติดตั้ง Bower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ติดตั้ง Cordova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ติดตั้ง Ionic</a:t>
            </a:r>
            <a:endParaRPr sz="2400"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ติดตั้ง Sublime Text หรือ Atom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ติดตั้ง Chrome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ติดตั้ง Android Studio/SDK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สร้าง Installer Package (1/2)</a:t>
            </a:r>
            <a:endParaRPr sz="2400" b="1"/>
          </a:p>
        </p:txBody>
      </p:sp>
      <p:sp>
        <p:nvSpPr>
          <p:cNvPr id="815" name="Google Shape;815;p132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ใช้ Cordova CLI ในการสร้าง installer package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cordova build --release android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Output อยู่ที่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/platforms/android/build/outputs/apk/android-</a:t>
            </a:r>
            <a:br>
              <a:rPr lang="en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release-unsigned.apk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สร้าง key สำหรับการ sign apk (ถ้ายังไม่มี)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keytool -genkey -v</a:t>
            </a:r>
            <a:br>
              <a:rPr lang="en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  -keystore </a:t>
            </a:r>
            <a:r>
              <a:rPr lang="en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app-name-release-key.keystore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  -alias </a:t>
            </a:r>
            <a:r>
              <a:rPr lang="en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key_alias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 -keyalg RSA -keysize 2048</a:t>
            </a:r>
            <a:br>
              <a:rPr lang="en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  -validity 10000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สร้าง Installer Package (2/2)</a:t>
            </a:r>
            <a:endParaRPr sz="2400" b="1"/>
          </a:p>
        </p:txBody>
      </p:sp>
      <p:sp>
        <p:nvSpPr>
          <p:cNvPr id="821" name="Google Shape;821;p133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ทำการ sign ไฟล์ apk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Mono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jarsigner -verbose -sigalg SHA1withRSA</a:t>
            </a:r>
            <a:br>
              <a:rPr lang="en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  -digestalg SHA1</a:t>
            </a:r>
            <a:br>
              <a:rPr lang="en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  -keystore app-name-release-key.keystore</a:t>
            </a:r>
            <a:br>
              <a:rPr lang="en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/path/to/android-release.apk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key_alias</a:t>
            </a:r>
            <a:endParaRPr b="1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 zipalign เพื่อปรับขนาดไฟล์ apk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zipalign -v 4 </a:t>
            </a:r>
            <a:r>
              <a:rPr lang="en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/path/to/android-unsigned.apk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my-ionic-app.apk</a:t>
            </a:r>
            <a:endParaRPr b="1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Upload ไฟล์ apk ที่ signed แล้ว ขึ้น Play Store ได้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6.1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สร้าง installer package</a:t>
            </a:r>
            <a:endParaRPr/>
          </a:p>
        </p:txBody>
      </p:sp>
      <p:sp>
        <p:nvSpPr>
          <p:cNvPr id="827" name="Google Shape;827;p1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กำหนดรูป icon และ splash ใหม่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สร้าง installer package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ข้อมูลอ้างอิง และข้อมูลเพิ่มเติม</a:t>
            </a:r>
            <a:endParaRPr/>
          </a:p>
        </p:txBody>
      </p:sp>
      <p:sp>
        <p:nvSpPr>
          <p:cNvPr id="833" name="Google Shape;833;p135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http://ionicframework.com/docs/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http://www.tutorialspoint.com/ionic/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https://docs.angularjs.org/guide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http://sass-lang.com/guide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http://cordova.apache.org/plugins/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การติดตั้ง Node.js</a:t>
            </a:r>
            <a:endParaRPr sz="2400"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ดาวน์โหลดได้ที่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https://nodejs.org/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เลือกเวอร์ชั่น 5.x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ตรวจสอบการติดตั้ง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node -v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npm -v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88" y="2914650"/>
            <a:ext cx="52292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000" y="3667113"/>
            <a:ext cx="26670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การติดตั้ง </a:t>
            </a:r>
            <a:r>
              <a:rPr lang="en"/>
              <a:t>Python</a:t>
            </a:r>
            <a:endParaRPr sz="2400"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4294967295"/>
          </p:nvPr>
        </p:nvSpPr>
        <p:spPr>
          <a:xfrm>
            <a:off x="2610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ดาวน์โหลดได้ที่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เลือกเวอร์ชั่น </a:t>
            </a:r>
            <a:r>
              <a:rPr lang="en"/>
              <a:t>2.7.x เท่านั้น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ตรวจสอบการติดตั้ง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python --version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การติดตั้ง Git</a:t>
            </a:r>
            <a:endParaRPr sz="2400"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http://git-scm.com/downloads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ติดตั้งใช่ค่า default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ตรวจสอบการติดตั้ง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git --version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การติดตั้ง Bower และ Gulp</a:t>
            </a:r>
            <a:endParaRPr sz="2400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46095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 New"/>
              <a:buChar char="●"/>
            </a:pPr>
            <a:r>
              <a:rPr lang="en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 bower -g</a:t>
            </a:r>
            <a:endParaRPr sz="24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urier New"/>
              <a:buChar char="●"/>
            </a:pPr>
            <a:r>
              <a:rPr lang="en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 gulp -g</a:t>
            </a:r>
            <a:endParaRPr sz="24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ตรวจสอบการติดตั้ง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bower -v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gulp -v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การติดตั้ง Cordova และ Ionic CLI</a:t>
            </a:r>
            <a:endParaRPr sz="2400"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Mono"/>
              <a:buChar char="●"/>
            </a:pPr>
            <a:r>
              <a:rPr lang="en" sz="24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cordova -g</a:t>
            </a:r>
            <a:endParaRPr sz="24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Mono"/>
              <a:buChar char="●"/>
            </a:pPr>
            <a:r>
              <a:rPr lang="en" sz="24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ionic -g</a:t>
            </a:r>
            <a:endParaRPr sz="24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ตรวจสอบการติดตั้ง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cordova -v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ionic -v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คำสั่ง </a:t>
            </a:r>
            <a:r>
              <a:rPr lang="en" sz="24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ionic</a:t>
            </a:r>
            <a:r>
              <a:rPr lang="en" sz="2400"/>
              <a:t> จะแสดงวิธีใช้งาน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1.2 ทดสอบ Ionic Framework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สร้าง Project ใหม่จาก template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blank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dirty="0"/>
              <a:t>sidemenu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dirty="0"/>
              <a:t>tabs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run ผ่านบราวเซอร์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เริ่มต้นใช้งาน Ionic Framework</a:t>
            </a:r>
            <a:endParaRPr sz="2400"/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ใช้งานผ่าน Ionic CLI ด้วย</a:t>
            </a:r>
            <a:r>
              <a:rPr lang="en" sz="2400" dirty="0"/>
              <a:t>คำสั่ง </a:t>
            </a:r>
            <a:r>
              <a:rPr lang="en" sz="24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ionic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dirty="0"/>
              <a:t>การสร้าง app จาก template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○"/>
            </a:pPr>
            <a:r>
              <a:rPr lang="en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ionic start myApp </a:t>
            </a:r>
            <a:r>
              <a:rPr lang="en" b="1" dirty="0" smtClean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templateName</a:t>
            </a:r>
          </a:p>
          <a:p>
            <a:pPr lvl="2">
              <a:spcBef>
                <a:spcPts val="0"/>
              </a:spcBef>
              <a:buClr>
                <a:schemeClr val="accent2"/>
              </a:buClr>
              <a:buFont typeface="Roboto Mono"/>
              <a:buChar char="○"/>
            </a:pPr>
            <a:r>
              <a:rPr lang="en-US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ionic start </a:t>
            </a:r>
            <a:r>
              <a:rPr lang="en-US" b="1" dirty="0" err="1" smtClean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myOak</a:t>
            </a:r>
            <a:r>
              <a:rPr lang="en-US" b="1" dirty="0" smtClean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blank –-type1</a:t>
            </a:r>
            <a:endParaRPr lang="en-US" b="1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○"/>
            </a:pPr>
            <a:endParaRPr b="1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dirty="0"/>
              <a:t> เข้าโฟลเดอร์ </a:t>
            </a:r>
            <a:r>
              <a:rPr lang="en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myApp</a:t>
            </a:r>
            <a:endParaRPr b="1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dirty="0"/>
              <a:t>ทดสอบ run ผ่าน </a:t>
            </a:r>
            <a:r>
              <a:rPr lang="en" dirty="0" smtClean="0"/>
              <a:t>Browser</a:t>
            </a:r>
          </a:p>
          <a:p>
            <a:pPr lvl="2">
              <a:spcBef>
                <a:spcPts val="0"/>
              </a:spcBef>
            </a:pPr>
            <a:r>
              <a:rPr lang="en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ionic </a:t>
            </a:r>
            <a:r>
              <a:rPr lang="en" b="1" dirty="0" smtClean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serve</a:t>
            </a:r>
          </a:p>
          <a:p>
            <a:pPr lvl="2">
              <a:spcBef>
                <a:spcPts val="0"/>
              </a:spcBef>
            </a:pPr>
            <a:r>
              <a:rPr lang="en" b="1" dirty="0">
                <a:solidFill>
                  <a:schemeClr val="accent2"/>
                </a:solidFill>
                <a:latin typeface="Roboto Mono"/>
                <a:ea typeface="Roboto Mono"/>
                <a:sym typeface="Roboto Mono"/>
              </a:rPr>
              <a:t> </a:t>
            </a:r>
            <a:r>
              <a:rPr lang="en" b="1" dirty="0" smtClean="0">
                <a:solidFill>
                  <a:schemeClr val="accent2"/>
                </a:solidFill>
                <a:latin typeface="Roboto Mono"/>
                <a:ea typeface="Roboto Mono"/>
                <a:sym typeface="Roboto Mono"/>
              </a:rPr>
              <a:t>  OR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○"/>
            </a:pPr>
            <a:r>
              <a:rPr lang="en" b="1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ionic serve -p 8100</a:t>
            </a:r>
            <a:endParaRPr b="1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หัวข้อ</a:t>
            </a:r>
            <a:endParaRPr sz="2400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แนะนำ Ionic Framework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การออกแบบหน้าจอ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การใช้งาน Directives และ Services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การเชื่อมต่อกับเซิร์ฟเวอร์และฐานข้อมูล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การติดต่อกับ Hardware ด้วย ngCordova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การเผยแพร่แอพบน Play Store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App ของ </a:t>
            </a:r>
            <a:r>
              <a:rPr lang="en" sz="2400"/>
              <a:t>Ionic Framework</a:t>
            </a:r>
            <a:endParaRPr sz="2400"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Ionic มี</a:t>
            </a:r>
            <a:r>
              <a:rPr lang="en"/>
              <a:t> template มาตรฐาน</a:t>
            </a:r>
            <a:r>
              <a:rPr lang="en" sz="2400"/>
              <a:t> 3 </a:t>
            </a:r>
            <a:r>
              <a:rPr lang="en"/>
              <a:t>แบบ</a:t>
            </a:r>
            <a:r>
              <a:rPr lang="en" sz="2400"/>
              <a:t>คือ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Char char="■"/>
            </a:pPr>
            <a:r>
              <a:rPr lang="en" sz="18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blank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/>
              <a:t>เป็น app 1 หน้าจอ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Char char="■"/>
            </a:pPr>
            <a:r>
              <a:rPr lang="en" sz="18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tabs</a:t>
            </a:r>
            <a:r>
              <a:rPr lang="en" sz="18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/>
              <a:t>เป็น app ที่มี 3 tab (เป็นค่า default)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Char char="■"/>
            </a:pPr>
            <a:r>
              <a:rPr lang="en" sz="18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sidemenu</a:t>
            </a:r>
            <a:r>
              <a:rPr lang="en" sz="18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/>
              <a:t>เป็น app ที่มี side menu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ionic start --list</a:t>
            </a:r>
            <a:r>
              <a:rPr lang="en"/>
              <a:t> เพื่อดู template ทั้งหมด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การ run ตัวอย่าง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ionic start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myApp1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blank</a:t>
            </a:r>
            <a:endParaRPr sz="1800" b="1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lang="en" sz="18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myApp1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/>
              <a:t>คือชื่อ folder </a:t>
            </a:r>
            <a:r>
              <a:rPr lang="en"/>
              <a:t>ที่จะถูกสร้าง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 sz="18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blank</a:t>
            </a:r>
            <a:r>
              <a:rPr lang="en" sz="18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/>
              <a:t>คือชื่อ template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cd myApp1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ionic serve</a:t>
            </a:r>
            <a:r>
              <a:rPr lang="en" sz="18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-p 8100</a:t>
            </a:r>
            <a:endParaRPr sz="1800" b="1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คำสั่งเบื้องต้นใน ionic serve</a:t>
            </a:r>
            <a:endParaRPr sz="2400"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/>
              <a:t>หรือ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restart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/>
              <a:t>คือ restart server ใหม่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/>
              <a:t>หรือ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goto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/>
              <a:t>คือ ไปที่ url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/>
              <a:t>หรือ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consolelogs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/>
              <a:t>คือ เปิด/ปิด output ที่ console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/>
              <a:t>หรือ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serverlogs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/>
              <a:t>คือ เปิด/ปิด output ที่ server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/>
              <a:t>หรือ </a:t>
            </a:r>
            <a:r>
              <a:rPr lang="en" sz="2400" b="1">
                <a:latin typeface="Roboto Mono"/>
                <a:ea typeface="Roboto Mono"/>
                <a:cs typeface="Roboto Mono"/>
                <a:sym typeface="Roboto Mono"/>
              </a:rPr>
              <a:t>quit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/>
              <a:t>คือปิดการทำงานและออกจาก server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โครงสร้างไฟล์ของ ionic framework</a:t>
            </a:r>
            <a:endParaRPr sz="2400"/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bower.js</a:t>
            </a:r>
            <a:r>
              <a:rPr lang="en" sz="2400"/>
              <a:t> ไฟล์ config ของ bower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config.xml</a:t>
            </a:r>
            <a:r>
              <a:rPr lang="en" sz="2400"/>
              <a:t> ไฟล์ config ของ Cordova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gulpfile.js</a:t>
            </a:r>
            <a:r>
              <a:rPr lang="en" sz="2400"/>
              <a:t> ไฟล์ config ของ Gulp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ionic.project</a:t>
            </a:r>
            <a:r>
              <a:rPr lang="en" sz="2400"/>
              <a:t> ไฟล์เก็บข้อมูล project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package.json</a:t>
            </a:r>
            <a:r>
              <a:rPr lang="en" sz="2400"/>
              <a:t> ไฟล์เก็บข้อมูลของ npm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hooks/</a:t>
            </a:r>
            <a:r>
              <a:rPr lang="en" sz="2400"/>
              <a:t> เก็บไฟล์ script เพื่อแทรกการทำงาน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plugins/</a:t>
            </a:r>
            <a:r>
              <a:rPr lang="en" sz="2400"/>
              <a:t> เก็บไฟล์ plugin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scss/</a:t>
            </a:r>
            <a:r>
              <a:rPr lang="en" sz="2400"/>
              <a:t> เก็บไฟล์ scss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www/</a:t>
            </a:r>
            <a:r>
              <a:rPr lang="en" sz="2400"/>
              <a:t> เก็บไฟล์ที่เกี่ยวข้องกับเว็บ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โครงสร้างไฟล์ของโฟลเดอร์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index.html</a:t>
            </a:r>
            <a:r>
              <a:rPr lang="en" sz="2400"/>
              <a:t> ไฟล์ Html หลัก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css/</a:t>
            </a:r>
            <a:r>
              <a:rPr lang="en" sz="2400"/>
              <a:t> เก็บไฟล์ .css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img/</a:t>
            </a:r>
            <a:r>
              <a:rPr lang="en" sz="2400"/>
              <a:t> เก็บรูปภาพ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js/</a:t>
            </a:r>
            <a:r>
              <a:rPr lang="en" sz="2400"/>
              <a:t> เก็บไฟล์ .js ที่สร้างขึ้นมาเอง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lib/</a:t>
            </a:r>
            <a:r>
              <a:rPr lang="en" sz="2400"/>
              <a:t> เก็บไฟล์ของ library อื่น ที่เกิดจากการติดตั้งด้วย bower install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Workshop 1.3 การทำงานผ่านอุปกรณ์ Android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ติดตั้ง Java JDK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ติดตั้ง Android Studio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ติดตั้ง Genymotion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ตั้งค่าและ run ผ่านอุปกรณ์ Android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การติดตั้ง </a:t>
            </a:r>
            <a:r>
              <a:rPr lang="en"/>
              <a:t>Android Studio</a:t>
            </a:r>
            <a:endParaRPr sz="2400"/>
          </a:p>
        </p:txBody>
      </p:sp>
      <p:sp>
        <p:nvSpPr>
          <p:cNvPr id="220" name="Google Shape;220;p37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>
                <a:solidFill>
                  <a:schemeClr val="accent2"/>
                </a:solidFill>
              </a:rPr>
              <a:t>ดาวโหลดได้ที่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http://developer.android.com/sdk/index.html</a:t>
            </a:r>
            <a:endParaRPr>
              <a:solidFill>
                <a:schemeClr val="accent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accent2"/>
                </a:solidFill>
              </a:rPr>
              <a:t>จำเป็นต้องมี Java JDK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http://www.oracle.com/technetwork/java/javase/downloads/index.html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การติดตั้ง SDK สำหรับ Android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ติดตั้ง JDK (&gt;=7)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JAVA_HOME ชี้ไปที่ C:\Program Files\Java\jdk1.x.x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ติดตั้ง Android SDK หรือ Android Studio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ANDROID_HOME ชื้ไปที่ </a:t>
            </a:r>
            <a:r>
              <a:rPr lang="en">
                <a:solidFill>
                  <a:schemeClr val="accent3"/>
                </a:solidFill>
              </a:rPr>
              <a:t>AndroidSDK</a:t>
            </a:r>
            <a:endParaRPr>
              <a:solidFill>
                <a:schemeClr val="accent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เพิ่ม SDK Package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Android Platform SDK สำหรับรุ่นของ Android ที่ต้องการลง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Android SDK build-tools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Android Support Repository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PATH ควรมี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C:\Windows\system32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>
                <a:solidFill>
                  <a:schemeClr val="accent3"/>
                </a:solidFill>
              </a:rPr>
              <a:t>AndroidSDK</a:t>
            </a:r>
            <a:r>
              <a:rPr lang="en"/>
              <a:t>\tools และ </a:t>
            </a:r>
            <a:r>
              <a:rPr lang="en">
                <a:solidFill>
                  <a:schemeClr val="accent3"/>
                </a:solidFill>
              </a:rPr>
              <a:t>AndroidSDK</a:t>
            </a:r>
            <a:r>
              <a:rPr lang="en"/>
              <a:t>\platform-tools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ติดตั้ง Genymotion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สมัครสมาชิกและดาวน์โหลด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https://www.genymotion.com/download/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เลือก Individual &gt;</a:t>
            </a:r>
            <a:br>
              <a:rPr lang="en"/>
            </a:br>
            <a:r>
              <a:rPr lang="en"/>
              <a:t>Basic (FREE)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ติดตั้งโปรแกรม</a:t>
            </a:r>
            <a:br>
              <a:rPr lang="en"/>
            </a:br>
            <a:r>
              <a:rPr lang="en"/>
              <a:t>และเพิ่มเครื่อง</a:t>
            </a:r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725" y="1430325"/>
            <a:ext cx="4777275" cy="31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การเพิ่ม Platform Android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40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สร้างโปรเจคและ cd เข้าโปรเจค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■"/>
            </a:pPr>
            <a:r>
              <a:rPr lang="en"/>
              <a:t>ionic start sampleApp blank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cd sampleApp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เพิ่ม android เข้าในโปรเจค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ionic platform add android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ionic platform  เพิ่มดู platform ที่สนับสนุน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โปรเจคผ่าน emulator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ionic emulate android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โปรเจคผ่าน genymotion หรืออุปกรณ์จริง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ionic run android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 run ผ่านอุปกรณ์ Android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41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ทดสอบ run บนมือถือ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b="1">
                <a:solidFill>
                  <a:schemeClr val="accent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ionic platform add android</a:t>
            </a:r>
            <a:endParaRPr b="1">
              <a:solidFill>
                <a:schemeClr val="accent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ionic build android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Char char="■"/>
            </a:pP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ionic emulate android </a:t>
            </a:r>
            <a:r>
              <a:rPr lang="en"/>
              <a:t>(ผ่าน Android Emulator)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Char char="■"/>
            </a:pPr>
            <a:r>
              <a:rPr lang="en" b="1">
                <a:solidFill>
                  <a:schemeClr val="accent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ionic run android</a:t>
            </a:r>
            <a:r>
              <a:rPr lang="en" b="1">
                <a:solidFill>
                  <a:schemeClr val="accent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FFFF00"/>
                </a:highlight>
              </a:rPr>
              <a:t>(ผ่านอุปกรณ์จริง, Genymotion)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แนะนำ Ionic Framework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การออกแบบหน้าจอ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หัวข้อ</a:t>
            </a:r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ออกแบบหน้าจอด้วย CSS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การเปลี่ยนหน้าจอ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การตกแต่งด้วย SCSS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ออกแบบหน้าจอด้วย CSS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44"/>
          <p:cNvSpPr txBox="1">
            <a:spLocks noGrp="1"/>
          </p:cNvSpPr>
          <p:nvPr>
            <p:ph type="body" idx="4294967295"/>
          </p:nvPr>
        </p:nvSpPr>
        <p:spPr>
          <a:xfrm>
            <a:off x="312100" y="823325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http://ionicframework.com/docs/components/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ระบบ grid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โครงสร้างหน้าจอ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ปุ่มกด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ลิสต์รายการ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รายการแบบการ์ด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ไอคอน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แบบฟอร์ม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toggle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ระบบ grid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45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css class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row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col-50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col-offset-33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col-top, col-center, col-bottom</a:t>
            </a:r>
            <a:endParaRPr/>
          </a:p>
        </p:txBody>
      </p:sp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913" y="1609713"/>
            <a:ext cx="36480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โครงสร้างหน้าจอ</a:t>
            </a:r>
            <a:endParaRPr/>
          </a:p>
        </p:txBody>
      </p:sp>
      <p:sp>
        <p:nvSpPr>
          <p:cNvPr id="275" name="Google Shape;275;p46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&lt;ion-pane&gt;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&lt;ion-header-bar class="bar-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&lt;/ion-header-bar&gt;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&lt;ion-content&gt;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&lt;/ion-content&gt;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&lt;ion-footer-bar class="bar-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&lt;/ion-footer-bar&gt;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&lt;/ion-pane&gt;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color mood</a:t>
            </a:r>
            <a:endParaRPr sz="1800"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375" y="923450"/>
            <a:ext cx="2679625" cy="37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ลิสต์รายการ</a:t>
            </a:r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list-inset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item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item-divider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item-icon-left item-icon-right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item-button-right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item-avatar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item-thumbnail-left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item-note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badge badge-</a:t>
            </a:r>
            <a:r>
              <a:rPr lang="en">
                <a:solidFill>
                  <a:schemeClr val="accent3"/>
                </a:solidFill>
              </a:rPr>
              <a:t>color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83" name="Google Shape;2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990" y="619050"/>
            <a:ext cx="3210010" cy="40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ปุ่มกด</a:t>
            </a:r>
            <a:endParaRPr/>
          </a:p>
        </p:txBody>
      </p:sp>
      <p:sp>
        <p:nvSpPr>
          <p:cNvPr id="289" name="Google Shape;289;p48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css class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button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button-full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button-small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button-large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button-outline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button-clear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button-</a:t>
            </a:r>
            <a:r>
              <a:rPr lang="en">
                <a:solidFill>
                  <a:schemeClr val="accent3"/>
                </a:solidFill>
              </a:rPr>
              <a:t>color</a:t>
            </a:r>
            <a:endParaRPr>
              <a:solidFill>
                <a:schemeClr val="accent3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icon-left ion-star</a:t>
            </a:r>
            <a:endParaRPr/>
          </a:p>
        </p:txBody>
      </p:sp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350" y="1304913"/>
            <a:ext cx="36766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รายการแบบการ์ด</a:t>
            </a:r>
            <a:endParaRPr/>
          </a:p>
        </p:txBody>
      </p:sp>
      <p:sp>
        <p:nvSpPr>
          <p:cNvPr id="296" name="Google Shape;296;p49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/>
              <a:t>card คือ item ที่เกาะกลุ่มกัน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&lt;div class="list card"&gt;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&lt;div class="item item-avatar"&gt;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&lt;img src="mcfly.jpg"&gt;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&lt;h2&gt;Name&lt;/h2&gt;&lt;p&gt;Date&lt;/p&gt;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&lt;/div&gt;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&lt;div class="item item-body"&gt;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&lt;img class="full-image" src="photo.jpg"&gt;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&lt;p&gt;...&lt;/p&gt;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&lt;p&gt;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&lt;a href="#" class="subdued"&gt;1 Like&lt;/a&gt;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&lt;a href="#" class="subdued"&gt;5 Comments&lt;/a&gt;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&lt;/p&gt;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&lt;/div&gt;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7" name="Google Shape;2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175" y="775350"/>
            <a:ext cx="2517825" cy="385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ไอคอน</a:t>
            </a:r>
            <a:endParaRPr/>
          </a:p>
        </p:txBody>
      </p:sp>
      <p:sp>
        <p:nvSpPr>
          <p:cNvPr id="303" name="Google Shape;303;p50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css class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icon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icon-</a:t>
            </a:r>
            <a:r>
              <a:rPr lang="en">
                <a:solidFill>
                  <a:schemeClr val="accent3"/>
                </a:solidFill>
              </a:rPr>
              <a:t>iconname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 font ในการทำ icon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http://ionicons.com/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https://design.google.com/icons/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แบบฟอร์ม</a:t>
            </a:r>
            <a:endParaRPr/>
          </a:p>
        </p:txBody>
      </p:sp>
      <p:sp>
        <p:nvSpPr>
          <p:cNvPr id="309" name="Google Shape;309;p51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css class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</a:pPr>
            <a:r>
              <a:rPr lang="en">
                <a:solidFill>
                  <a:schemeClr val="dk1"/>
                </a:solidFill>
              </a:rPr>
              <a:t>item-input</a:t>
            </a:r>
            <a:endParaRPr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>
                <a:solidFill>
                  <a:schemeClr val="dk1"/>
                </a:solidFill>
              </a:rPr>
              <a:t>item-input-inset</a:t>
            </a:r>
            <a:endParaRPr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>
                <a:solidFill>
                  <a:schemeClr val="dk1"/>
                </a:solidFill>
              </a:rPr>
              <a:t>item-stacked-label</a:t>
            </a:r>
            <a:endParaRPr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>
                <a:solidFill>
                  <a:schemeClr val="dk1"/>
                </a:solidFill>
              </a:rPr>
              <a:t>item-floating-label</a:t>
            </a:r>
            <a:endParaRPr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Roboto"/>
              <a:buChar char="■"/>
            </a:pPr>
            <a:r>
              <a:rPr lang="en">
                <a:solidFill>
                  <a:schemeClr val="accent6"/>
                </a:solidFill>
              </a:rPr>
              <a:t>input-label</a:t>
            </a:r>
            <a:endParaRPr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&lt;div class="list"&gt;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&lt;label class="</a:t>
            </a:r>
            <a:r>
              <a:rPr lang="en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item item-input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&lt;input type="text" placeholder="User"&gt;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&lt;/label&gt;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&lt;label class="</a:t>
            </a:r>
            <a:r>
              <a:rPr lang="en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item item-input"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&lt;span class="</a:t>
            </a:r>
            <a:r>
              <a:rPr lang="en" sz="14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input-label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"&gt;Pass&lt;/span&gt;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&lt;input type="text" placeholder="Name"&gt;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&lt;/label&gt;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0" name="Google Shape;3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775" y="1254488"/>
            <a:ext cx="3096225" cy="2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หัวข้อ</a:t>
            </a:r>
            <a:endParaRPr sz="240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ทางเลือกในการพัฒนาโมบายแอพ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ในการพัฒนาโมบายแอพ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จุดเด่นของ Ionic Framework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องค์ประกอบหลักของ Ionic Framework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การติดตั้งซอฟต์แวร์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เริ่มต้นใช้งาน Ionic Framework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</a:t>
            </a:r>
            <a:endParaRPr/>
          </a:p>
        </p:txBody>
      </p:sp>
      <p:sp>
        <p:nvSpPr>
          <p:cNvPr id="316" name="Google Shape;316;p52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toggle คือ checkbox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ใช้ class item-toggle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&lt;label class="toggle"&gt;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&lt;input type="checkbox"&gt;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&lt;div class="track"&gt;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&lt;div class="handle"&gt;&lt;/div&gt;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&lt;/div&gt;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&lt;/label&gt;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7" name="Google Shape;31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536" y="619049"/>
            <a:ext cx="3054464" cy="40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2.1</a:t>
            </a:r>
            <a:br>
              <a:rPr lang="en"/>
            </a:br>
            <a:r>
              <a:rPr lang="en"/>
              <a:t>ออกแบบหน้าจอเข้าสู่ระบบ</a:t>
            </a:r>
            <a:endParaRPr/>
          </a:p>
        </p:txBody>
      </p:sp>
      <p:sp>
        <p:nvSpPr>
          <p:cNvPr id="323" name="Google Shape;323;p5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/>
              <a:t>ออกแบบหน้าจอ</a:t>
            </a:r>
            <a:br>
              <a:rPr lang="en"/>
            </a:br>
            <a:r>
              <a:rPr lang="en"/>
              <a:t>สำหรับการเข้าสู่ระบบ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4" name="Google Shape;324;p53"/>
          <p:cNvPicPr preferRelativeResize="0"/>
          <p:nvPr/>
        </p:nvPicPr>
        <p:blipFill rotWithShape="1">
          <a:blip r:embed="rId3">
            <a:alphaModFix/>
          </a:blip>
          <a:srcRect r="53520"/>
          <a:stretch/>
        </p:blipFill>
        <p:spPr>
          <a:xfrm>
            <a:off x="6814883" y="738725"/>
            <a:ext cx="1879117" cy="38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ตัวอย่างการออกแบบหน้าจอ</a:t>
            </a:r>
            <a:endParaRPr/>
          </a:p>
        </p:txBody>
      </p:sp>
      <p:sp>
        <p:nvSpPr>
          <p:cNvPr id="330" name="Google Shape;330;p54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923" y="619050"/>
            <a:ext cx="4167269" cy="40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ตัวอย่างการออกแบบหน้าจอ</a:t>
            </a:r>
            <a:endParaRPr/>
          </a:p>
        </p:txBody>
      </p:sp>
      <p:sp>
        <p:nvSpPr>
          <p:cNvPr id="337" name="Google Shape;337;p55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8" name="Google Shape;3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050" y="619050"/>
            <a:ext cx="4202998" cy="40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ตัวอย่างการออกแบบหน้าจอ</a:t>
            </a:r>
            <a:endParaRPr/>
          </a:p>
        </p:txBody>
      </p:sp>
      <p:sp>
        <p:nvSpPr>
          <p:cNvPr id="344" name="Google Shape;344;p56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25" y="266150"/>
            <a:ext cx="5126876" cy="4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ตัวอย่างการออกแบบหน้าจอ</a:t>
            </a:r>
            <a:endParaRPr/>
          </a:p>
        </p:txBody>
      </p:sp>
      <p:sp>
        <p:nvSpPr>
          <p:cNvPr id="351" name="Google Shape;351;p57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2" name="Google Shape;3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588" y="619050"/>
            <a:ext cx="4171920" cy="40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ตัวอย่างการออกแบบหน้าจอ</a:t>
            </a:r>
            <a:endParaRPr/>
          </a:p>
        </p:txBody>
      </p:sp>
      <p:sp>
        <p:nvSpPr>
          <p:cNvPr id="358" name="Google Shape;358;p58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9" name="Google Shape;35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413" y="619050"/>
            <a:ext cx="4126275" cy="401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ตัวอย่างการออกแบบหน้าจอ</a:t>
            </a:r>
            <a:endParaRPr/>
          </a:p>
        </p:txBody>
      </p:sp>
      <p:sp>
        <p:nvSpPr>
          <p:cNvPr id="365" name="Google Shape;365;p59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6" name="Google Shape;36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324" y="619050"/>
            <a:ext cx="4178456" cy="40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ตัวอย่างการออกแบบหน้าจอ</a:t>
            </a:r>
            <a:endParaRPr/>
          </a:p>
        </p:txBody>
      </p:sp>
      <p:sp>
        <p:nvSpPr>
          <p:cNvPr id="372" name="Google Shape;372;p60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3" name="Google Shape;3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701" y="619050"/>
            <a:ext cx="4147678" cy="40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การเปลี่ยนหน้าจอ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61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Angular เบื้องต้น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การเปลี่ยนหน้าจอด้วย ui-router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การใช้งาน tabs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ทางเลือกในการพัฒนาโมบายแอพ (1/3)</a:t>
            </a:r>
            <a:endParaRPr sz="240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ใช้เครื่องมือแบบ Native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Android ใช้ภาษา Java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ใช้ Android Studio ในการพัฒนา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iOS ใช้ภาษา Objective-C/Swift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ใช้ Xcode ในการพัฒนา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เบื้องต้น (1/2)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62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แก้ไขไฟล์ www/js/app.js โดยเพิ่ม code ลงไป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.controller('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MainCtrl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', ['</a:t>
            </a:r>
            <a:r>
              <a:rPr lang="en" sz="18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$scope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', function(</a:t>
            </a:r>
            <a:r>
              <a:rPr lang="en" sz="18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$scope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}])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6" name="Google Shape;38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850" y="2105050"/>
            <a:ext cx="4907375" cy="25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เบื้องต้น (2/2)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63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แก้ไขไฟล์ www/index.html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&lt;body ng-app="starter" ng-controller="</a:t>
            </a:r>
            <a:r>
              <a:rPr lang="en" sz="14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MainCtrl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&lt;ion-content class="padding"&gt;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&lt;div class="padding text-center"&gt;Rate the App&lt;/div&gt;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&lt;div class="padding text-center"&gt;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  &lt;i ng-repeat="</a:t>
            </a:r>
            <a:r>
              <a:rPr lang="en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4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ratingList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"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    class="icon padding {{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" sz="14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currentRating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?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        'ion-ios-star' : 'ion-ios-star-outline'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    }}"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    ng-click="</a:t>
            </a:r>
            <a:r>
              <a:rPr lang="en" sz="14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setRating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)"&gt;&lt;/i&gt;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&lt;/div&gt;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&lt;/ion-content&gt;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การเปลี่ยนหน้าจอ (1/3)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64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 angular ui-router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https://github.com/angular-ui/ui-router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.config(['$stateProvider', '$urlRouterProvider',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function($stateProvider, $urlRouterProvider)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}])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$stateProvider.state('login',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url: '/view1',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templateUrl: 'templates/login.html',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controller: 'LoginCtrl'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$urlRouterProvider.otherwise('/login')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การเปลี่ยนหน้าจอ (2/3)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65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www/index.html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แทนที่ &lt;ion-content&gt; ด้วย &lt;ion-nav-view&gt;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&lt;ion-pane&gt;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&lt;ion-header-bar class="bar-stable"&gt;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&lt;h1 class="title"&gt;My Awesome App&lt;/h1&gt;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&lt;/ion-header-bar&gt;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&lt;ion-nav-view class="has-header"&gt;&lt;/ion-nav-view&gt;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&lt;/ion-pane&gt;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การเปลี่ยนหน้าจอ (3/3)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66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สร้างไฟล์ www/templates/login.html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 ui-sref เพื่อไปยัง state ที่ต้องการ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&lt;button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ui-sref="app"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class="button button-block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button-clam"&gt;Sign In&lt;/button&gt;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$state.go('stateName')</a:t>
            </a:r>
            <a:r>
              <a:rPr lang="en"/>
              <a:t> ไปยังหน้าที่ต้องการ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2.2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การเปลี่ยนหน้าจอ</a:t>
            </a:r>
            <a:endParaRPr/>
          </a:p>
        </p:txBody>
      </p:sp>
      <p:sp>
        <p:nvSpPr>
          <p:cNvPr id="416" name="Google Shape;416;p6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สร้างหน้าจอ login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สร้างหน้าจอ รายชื่อนักเรียน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สร้างหน้าจอ ประวัตินักเรียน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สร้างการเชื่อมโยงจาก login ไป รายชื่อนักเรียน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สร้างการเชื่อมโยงจาก รายชื่อนักเรียน ไป ประวัตินักเรียน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ตัวอย่างหน้าจอดูประวัตินักเรียน</a:t>
            </a:r>
            <a:endParaRPr sz="1800"/>
          </a:p>
        </p:txBody>
      </p:sp>
      <p:pic>
        <p:nvPicPr>
          <p:cNvPr id="422" name="Google Shape;422;p68"/>
          <p:cNvPicPr preferRelativeResize="0"/>
          <p:nvPr/>
        </p:nvPicPr>
        <p:blipFill rotWithShape="1">
          <a:blip r:embed="rId3">
            <a:alphaModFix/>
          </a:blip>
          <a:srcRect r="53520"/>
          <a:stretch/>
        </p:blipFill>
        <p:spPr>
          <a:xfrm>
            <a:off x="923400" y="128500"/>
            <a:ext cx="2119650" cy="43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8"/>
          <p:cNvPicPr preferRelativeResize="0"/>
          <p:nvPr/>
        </p:nvPicPr>
        <p:blipFill rotWithShape="1">
          <a:blip r:embed="rId4">
            <a:alphaModFix/>
          </a:blip>
          <a:srcRect l="52267"/>
          <a:stretch/>
        </p:blipFill>
        <p:spPr>
          <a:xfrm>
            <a:off x="3478950" y="128500"/>
            <a:ext cx="2182435" cy="43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8"/>
          <p:cNvPicPr preferRelativeResize="0"/>
          <p:nvPr/>
        </p:nvPicPr>
        <p:blipFill rotWithShape="1">
          <a:blip r:embed="rId3">
            <a:alphaModFix/>
          </a:blip>
          <a:srcRect l="50717"/>
          <a:stretch/>
        </p:blipFill>
        <p:spPr>
          <a:xfrm>
            <a:off x="6097267" y="128500"/>
            <a:ext cx="2247558" cy="43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การใช้งาน tabs (1/4)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69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สร้างโปรเจคจาก tabs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ionic start tabs1 tabs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แก้ไขไฟล์ www/js/app.js กำหนด state ใหม่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แก้ไขไฟล์ www/js/controllers.js กำหนด Controller ใหม่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directive tabs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http://ionicframework.com/docs/components/#tabs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tabs-icon-only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tabs-item-hide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tabs-</a:t>
            </a:r>
            <a:r>
              <a:rPr lang="en">
                <a:solidFill>
                  <a:schemeClr val="accent3"/>
                </a:solidFill>
              </a:rPr>
              <a:t>color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การใช้งาน tabs (2/4)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70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แก้ไขไฟล์ www/js/app.js กำหนด state ใหม่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.config(['$stateProvider', '$urlRouterProvider',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function($stateProvider, $urlRouterProvider)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$stateProvider.state('</a:t>
            </a:r>
            <a:r>
              <a:rPr lang="en" sz="14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tab.login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',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url: '/tab/login',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abstract: false,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views: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'</a:t>
            </a:r>
            <a:r>
              <a:rPr lang="en" sz="14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login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':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  templateUrl: 'templates/login.html',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  controller: 'LoginCtrl'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})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}])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การใช้งาน tabs (3/4)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Google Shape;442;p71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กำหนด name ให้ ion-nav-view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&lt;ion-tabs class="tabs-royal"&gt;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&lt;ion-tab icon="ion-power" ui-sref="</a:t>
            </a:r>
            <a:r>
              <a:rPr lang="en" sz="14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tab.login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&lt;ion-nav-view name="</a:t>
            </a:r>
            <a:r>
              <a:rPr lang="en" sz="14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login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"&gt;&lt;/ion-nav-view&gt;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&lt;/ion-tab&gt;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&lt;ion-tab icon="ion-person-add" ui-sref="</a:t>
            </a:r>
            <a:r>
              <a:rPr lang="en" sz="14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tab.register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&lt;ion-nav-view name="</a:t>
            </a:r>
            <a:r>
              <a:rPr lang="en" sz="14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register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"&gt;&lt;/ion-nav-view&gt;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&lt;/ion-tab&gt;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&lt;/ion-tabs&gt;</a:t>
            </a:r>
            <a:endParaRPr sz="1400" b="1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ทางเลือกในการพัฒนาโมบายแอพ (2/3)</a:t>
            </a:r>
            <a:endParaRPr sz="240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ใช้เครื่องมือข้าม Platform แบบ Native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Xarmarin ใช้ C#.NET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ต้องออกแบบหน้าจอแต่ละ Platform แยกจากกัน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Corona SDK ใช้ภาษา Lua ในการพัฒนา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คอมไพล์ครั้งเดียวได้ทั้ง Android/iOS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การ Compile ต้อง Online ต่อ Internet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Qt ใช้ภาษา C ในการพัฒนา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รองรับหลาย Platform รวมทั้ง Desktop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ต้องติดตั้ง Runtime บน Platform นั้น ๆ ด้วย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■"/>
            </a:pPr>
            <a:r>
              <a:rPr lang="en">
                <a:solidFill>
                  <a:srgbClr val="FF0000"/>
                </a:solidFill>
              </a:rPr>
              <a:t>NativeScript ใช้ JavaScript/TypeScript ในการพัฒนา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การใช้งาน tabs (4/4)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72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แก้ไฟล์ templates ใช้ &lt;ion-view&gt; และ ion-content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&lt;ion-view </a:t>
            </a:r>
            <a: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view-title="Login"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&lt;ion-content class="padding"&gt;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&lt;div class="list"&gt;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&lt;label class="item item-input"&gt;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  &lt;span class="input-label"&gt;Email&lt;/span&gt;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  &lt;input type="email" ng-model="email"&gt;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&lt;/label&gt;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&lt;/div&gt;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&lt;/ion-content&gt;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&lt;/ion-view&gt;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2.3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การออกแบบหน้าจอโดยใช้ Tab</a:t>
            </a:r>
            <a:endParaRPr/>
          </a:p>
        </p:txBody>
      </p:sp>
      <p:sp>
        <p:nvSpPr>
          <p:cNvPr id="454" name="Google Shape;454;p7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สร้างโปรเจคใหม่โดยใช้ tabs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หน้าจอ login ประกอบด้วย tab</a:t>
            </a:r>
            <a:endParaRPr/>
          </a:p>
          <a:p>
            <a:pPr marL="13716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login</a:t>
            </a:r>
            <a:endParaRPr/>
          </a:p>
          <a:p>
            <a:pPr marL="13716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register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หน้าจอ main ประกอบด้วย tab</a:t>
            </a:r>
            <a:endParaRPr/>
          </a:p>
          <a:p>
            <a:pPr marL="13716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dashboard</a:t>
            </a:r>
            <a:endParaRPr/>
          </a:p>
          <a:p>
            <a:pPr marL="13716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student list =&gt; student view</a:t>
            </a:r>
            <a:endParaRPr/>
          </a:p>
          <a:p>
            <a:pPr marL="13716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การรับส่ง parameter ระหว่างหน้า (1/2)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74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กำหนด parameter ที่ config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$stateProvider.state('</a:t>
            </a:r>
            <a:r>
              <a:rPr lang="en" sz="18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student.edit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',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url: '/edit/</a:t>
            </a: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:id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',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…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ส่งค่า parameter ผ่าน go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$state.go('student.edit', </a:t>
            </a: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{id: 5}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การรับส่ง parameter ระหว่างหน้า (2/2)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75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ทำ link ส่งค่า parameter โดยใช้ ui-sref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&lt;a ui-sref="</a:t>
            </a: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student.edit({id:5})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"&gt;...&lt;/a&gt;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การรับค่า parameter ใช้ $stateParams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$stateProvider.state('a',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url: 'path/</a:t>
            </a: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:id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:name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18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?query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',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controller: 'ACtrl',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module.controller('ACtrl', function($stateParams, $state)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$state.params; // has </a:t>
            </a: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, and </a:t>
            </a:r>
            <a:r>
              <a:rPr lang="en" sz="1800" b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query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$stateParams;  // has </a:t>
            </a: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2.4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การออกแบบหน้าจอโดยใช้ sidemenu</a:t>
            </a:r>
            <a:endParaRPr/>
          </a:p>
        </p:txBody>
      </p:sp>
      <p:sp>
        <p:nvSpPr>
          <p:cNvPr id="472" name="Google Shape;472;p7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สร้างโปรเจคจาก template sidemenu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หน้า main สร้างหน้าจอย่อย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dashboard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student =&gt; student view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about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หน้า student ไป student view ให้ส่งรหัสนักเรียนไปด้วย และแสดงผลตามรหัสนักเรียน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การใช้งาน SASS ร่วมกับ Ionic Framework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77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cd เข้า project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ionic setup sass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แก้ไขไฟล์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sass/ionic.app.scss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ประกาศตัวแปรก่อนการ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@import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ประกาศ class ใหม่หลังการ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@import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SASS/SCSS เบื้องต้น (1/6)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78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/>
              <a:t>SASS เป็น Pre-Processor ทำหน้าที่แปลงไฟล์ .scss เป็น .css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ช่วยให้การสร้างและแก้ไขไฟล์ .css สะดวกขึ้นมาก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คุณสมบัติเด่นของ SASS มี 5 ประการคือ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สร้างตัวแปรได้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Nesting ประกาศโครงสร้างซ้อนได้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Import/Partial แยกเป็นหลาย ๆ ไฟล์ได้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Mixins เขียนฟังก์ชั่นได้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Extends/Inheritance ขยายนิยามของ class ได้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http://sass-lang.com/guide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SASS/SCSS เบื้องต้น (2/6)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p79"/>
          <p:cNvSpPr txBox="1">
            <a:spLocks noGrp="1"/>
          </p:cNvSpPr>
          <p:nvPr>
            <p:ph type="body" idx="4294967295"/>
          </p:nvPr>
        </p:nvSpPr>
        <p:spPr>
          <a:xfrm>
            <a:off x="98550" y="6190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ตัวแปร ขึ้นต้นด้วย $ ใช้ - ได้ ใช้ : (โคล่อน) ในการกำหนดค่า</a:t>
            </a:r>
            <a:endParaRPr/>
          </a:p>
        </p:txBody>
      </p:sp>
      <p:sp>
        <p:nvSpPr>
          <p:cNvPr id="491" name="Google Shape;491;p79"/>
          <p:cNvSpPr txBox="1"/>
          <p:nvPr/>
        </p:nvSpPr>
        <p:spPr>
          <a:xfrm>
            <a:off x="98250" y="1221750"/>
            <a:ext cx="42564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$text-color</a:t>
            </a: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: red;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$dashed</a:t>
            </a: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: 1px dashed red;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.error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color: 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$text-color</a:t>
            </a: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border: </a:t>
            </a:r>
            <a: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$dashed</a:t>
            </a: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2" name="Google Shape;492;p79"/>
          <p:cNvSpPr txBox="1"/>
          <p:nvPr/>
        </p:nvSpPr>
        <p:spPr>
          <a:xfrm>
            <a:off x="4668750" y="1221750"/>
            <a:ext cx="42564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.error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color: 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border: </a:t>
            </a:r>
            <a: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1px dashed red</a:t>
            </a: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SASS/SCSS เบื้องต้น (3/6)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80"/>
          <p:cNvSpPr txBox="1">
            <a:spLocks noGrp="1"/>
          </p:cNvSpPr>
          <p:nvPr>
            <p:ph type="body" idx="4294967295"/>
          </p:nvPr>
        </p:nvSpPr>
        <p:spPr>
          <a:xfrm>
            <a:off x="98550" y="6190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Nesting ใช้สัญลักษณ์ ~ เพื่ออ้างถึง parent</a:t>
            </a:r>
            <a:endParaRPr/>
          </a:p>
        </p:txBody>
      </p:sp>
      <p:sp>
        <p:nvSpPr>
          <p:cNvPr id="499" name="Google Shape;499;p80"/>
          <p:cNvSpPr txBox="1"/>
          <p:nvPr/>
        </p:nvSpPr>
        <p:spPr>
          <a:xfrm>
            <a:off x="98250" y="1221750"/>
            <a:ext cx="42564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.list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padding:0;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.item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display: block;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~</a:t>
            </a: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:hover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color: red;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0" name="Google Shape;500;p80"/>
          <p:cNvSpPr txBox="1"/>
          <p:nvPr/>
        </p:nvSpPr>
        <p:spPr>
          <a:xfrm>
            <a:off x="4668750" y="1221750"/>
            <a:ext cx="42564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.list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padding: 0;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.list .item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display: block;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.list 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.item</a:t>
            </a: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:hover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color: red;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SASS/SCSS เบื้องต้น (4/6)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81"/>
          <p:cNvSpPr txBox="1">
            <a:spLocks noGrp="1"/>
          </p:cNvSpPr>
          <p:nvPr>
            <p:ph type="body" idx="4294967295"/>
          </p:nvPr>
        </p:nvSpPr>
        <p:spPr>
          <a:xfrm>
            <a:off x="98550" y="619050"/>
            <a:ext cx="88266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Import ใช้ผนวกไฟล์ .scss เข้ามา สามารถใช้ _ นำหน้าชื่อไฟล์ได้ และไม่ต้องระบุนามสกุล .scss</a:t>
            </a:r>
            <a:endParaRPr/>
          </a:p>
        </p:txBody>
      </p:sp>
      <p:sp>
        <p:nvSpPr>
          <p:cNvPr id="507" name="Google Shape;507;p81"/>
          <p:cNvSpPr txBox="1"/>
          <p:nvPr/>
        </p:nvSpPr>
        <p:spPr>
          <a:xfrm>
            <a:off x="98250" y="1618950"/>
            <a:ext cx="42564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ไฟล์ 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_variables.scss</a:t>
            </a: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$color: red;</a:t>
            </a:r>
            <a:endParaRPr sz="1800" b="1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ไฟล์ </a:t>
            </a: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main.scss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@import '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variables</a:t>
            </a: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.main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color: $color;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8" name="Google Shape;508;p81"/>
          <p:cNvSpPr txBox="1"/>
          <p:nvPr/>
        </p:nvSpPr>
        <p:spPr>
          <a:xfrm>
            <a:off x="4668750" y="1618950"/>
            <a:ext cx="42564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ไฟล์ </a:t>
            </a: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main.css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.main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color: red;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ทางเลือกในการพัฒนาโมบายแอพ (3/3)</a:t>
            </a:r>
            <a:endParaRPr sz="24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ใช้เครื่องมือลูกผสม (Hybrid) พัฒนาด้วย</a:t>
            </a:r>
            <a:br>
              <a:rPr lang="en"/>
            </a:br>
            <a:r>
              <a:rPr lang="en"/>
              <a:t>HTML/JavaScript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เป็น WebView ที่มี API สำหรับติดต่อ Hardware ได้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</a:pPr>
            <a:r>
              <a:rPr lang="en"/>
              <a:t>Apache Cordova</a:t>
            </a:r>
            <a:endParaRPr/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ขื่อเดิม PhoneGap</a:t>
            </a:r>
            <a:endParaRPr/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Adobe ซื้อมาแล้ว Open Source</a:t>
            </a:r>
            <a:br>
              <a:rPr lang="en"/>
            </a:br>
            <a:r>
              <a:rPr lang="en"/>
              <a:t>เปลี่ยนชื่อเป็น Cordova</a:t>
            </a:r>
            <a:endParaRPr/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Compile แล้วได้แอพที่พร้อม run มีขนาดใหญ่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Adobe AIR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</a:pPr>
            <a:r>
              <a:rPr lang="en"/>
              <a:t>Appcelerator (Titanium)</a:t>
            </a:r>
            <a:endParaRPr/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ลักษณะเดียวกับ Cordova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825" y="808575"/>
            <a:ext cx="2144175" cy="38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SASS/SCSS เบื้องต้น (5/6)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Google Shape;514;p82"/>
          <p:cNvSpPr txBox="1">
            <a:spLocks noGrp="1"/>
          </p:cNvSpPr>
          <p:nvPr>
            <p:ph type="body" idx="4294967295"/>
          </p:nvPr>
        </p:nvSpPr>
        <p:spPr>
          <a:xfrm>
            <a:off x="98550" y="6190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Mixins ช่วยให้เรียกใช้ได้ซ้ำ ๆ ระบุ parameter ได้</a:t>
            </a:r>
            <a:endParaRPr/>
          </a:p>
        </p:txBody>
      </p:sp>
      <p:sp>
        <p:nvSpPr>
          <p:cNvPr id="515" name="Google Shape;515;p82"/>
          <p:cNvSpPr txBox="1"/>
          <p:nvPr/>
        </p:nvSpPr>
        <p:spPr>
          <a:xfrm>
            <a:off x="98250" y="1221750"/>
            <a:ext cx="43350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@mixin ellipsis() {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text-overflow: ellipsis;</a:t>
            </a:r>
            <a:br>
              <a:rPr lang="en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overflow: hidden;</a:t>
            </a:r>
            <a:br>
              <a:rPr lang="en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white-space:nowrap;</a:t>
            </a:r>
            <a:br>
              <a:rPr lang="en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@mixin border-raduis(</a:t>
            </a:r>
            <a:r>
              <a:rPr lang="en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$radius: 5px</a:t>
            </a: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-webkit-border-radius: </a:t>
            </a:r>
            <a:r>
              <a:rPr lang="en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$radius</a:t>
            </a: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border-radius: </a:t>
            </a:r>
            <a:r>
              <a:rPr lang="en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$radius</a:t>
            </a: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.title {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color: blue;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@include ellipsis();</a:t>
            </a:r>
            <a:br>
              <a:rPr lang="en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@include border-radius(</a:t>
            </a:r>
            <a:r>
              <a:rPr lang="en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6" name="Google Shape;516;p82"/>
          <p:cNvSpPr txBox="1"/>
          <p:nvPr/>
        </p:nvSpPr>
        <p:spPr>
          <a:xfrm>
            <a:off x="4590225" y="1221750"/>
            <a:ext cx="43350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.title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color: blue;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text-overflow: ellipsis;</a:t>
            </a:r>
            <a:b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overflow: hidden;</a:t>
            </a:r>
            <a:b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white-space:nowrap;</a:t>
            </a: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-webkit-border-radius: 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border-radius: 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SASS/SCSS เบื้องต้น (6/6)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83"/>
          <p:cNvSpPr txBox="1">
            <a:spLocks noGrp="1"/>
          </p:cNvSpPr>
          <p:nvPr>
            <p:ph type="body" idx="4294967295"/>
          </p:nvPr>
        </p:nvSpPr>
        <p:spPr>
          <a:xfrm>
            <a:off x="98550" y="6190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Extend/Inheritance</a:t>
            </a:r>
            <a:endParaRPr/>
          </a:p>
        </p:txBody>
      </p:sp>
      <p:sp>
        <p:nvSpPr>
          <p:cNvPr id="523" name="Google Shape;523;p83"/>
          <p:cNvSpPr txBox="1"/>
          <p:nvPr/>
        </p:nvSpPr>
        <p:spPr>
          <a:xfrm>
            <a:off x="98250" y="1221750"/>
            <a:ext cx="43350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.message {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border-radius: 10px;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width: 50%;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margin: 0 auto;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.error {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@extend .message;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color: red;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.success {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@extend .message;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b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4" name="Google Shape;524;p83"/>
          <p:cNvSpPr txBox="1"/>
          <p:nvPr/>
        </p:nvSpPr>
        <p:spPr>
          <a:xfrm>
            <a:off x="4590225" y="1221750"/>
            <a:ext cx="43350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.message, .error, .success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border-radius: 10px;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width: 50%;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margin: 0 auto;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.error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color: red;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.success {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b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การตกแต่งด้วย SASS/SCSS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84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ขั้นตอนการใช้ SASS/SCSS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ติดตั้ง scss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cd project_folder</a:t>
            </a:r>
            <a:b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ionic setup sass</a:t>
            </a:r>
            <a:endParaRPr sz="1800"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เปิดไฟล์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scss/ionic.app.scss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เพิ่ม/แก้ไขตัวค่าตัวแปร ก่อน การ @import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เพิ่ม font ก่อนการ @import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เพิ่ม/แก้ไข class หลังการ @import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2.5 การตกแต่งด้วย SASS/SCSS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8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การใช้งาน Directives และ Services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หัวข้อ</a:t>
            </a:r>
            <a:endParaRPr/>
          </a:p>
        </p:txBody>
      </p:sp>
      <p:sp>
        <p:nvSpPr>
          <p:cNvPr id="547" name="Google Shape;547;p8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การใช้งาน Services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การใช้งาน Directives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การใช้งาน Platform Services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88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ควรเรียกใช้งานใน </a:t>
            </a: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$ionicPlatform.ready</a:t>
            </a:r>
            <a:r>
              <a:rPr lang="en"/>
              <a:t> เท่านั้น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ไฟล์ </a:t>
            </a:r>
            <a:r>
              <a:rPr lang="en">
                <a:solidFill>
                  <a:schemeClr val="accent1"/>
                </a:solidFill>
              </a:rPr>
              <a:t>www/js/app.js</a:t>
            </a:r>
            <a:endParaRPr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.run(function($ionicPlatform)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$ionicPlatform.ready(function()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})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Ionic Platform Service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89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$ionicPlatform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onHardwareBackButton(callback)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offHardwareBackButton(callback)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■"/>
            </a:pPr>
            <a:r>
              <a:rPr lang="en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registerBackButtonAction(callback, priority, [actionId])</a:t>
            </a:r>
            <a:endParaRPr b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 to previous view = 100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Close side menu = 150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Dismiss modal = 200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Close action sheet = 300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Dismiss popup = 400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Dismiss loading overlay = 500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Ionic Platform Service</a:t>
            </a:r>
            <a:endParaRPr/>
          </a:p>
        </p:txBody>
      </p:sp>
      <p:sp>
        <p:nvSpPr>
          <p:cNvPr id="565" name="Google Shape;565;p90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callback functions for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■"/>
            </a:pP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pause, resume, volumeupbutton, volumedownbutton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return function for de-register callback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var fnc = $ionicPlatform.on('</a:t>
            </a:r>
            <a: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pause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',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function()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// de-register on pause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fnc();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3.1</a:t>
            </a:r>
            <a:br>
              <a:rPr lang="en"/>
            </a:br>
            <a:r>
              <a:rPr lang="en"/>
              <a:t>ทดสอบ PlatformService</a:t>
            </a:r>
            <a:endParaRPr/>
          </a:p>
        </p:txBody>
      </p:sp>
      <p:sp>
        <p:nvSpPr>
          <p:cNvPr id="571" name="Google Shape;571;p9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เมื่อกดปุ่ม Back (priority=100) ให้ไปหน้า Dashboard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เมื่อกดปุ่ม Volume up หรือ down ให้แสดงข้อความ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ในการพัฒนาโมบายแอพ</a:t>
            </a:r>
            <a:endParaRPr sz="240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jQuery Mobile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เป็นเพียงการสร้าง UI เท่านั้น (ส่วนของ View)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AngularJS / Ember.js / Knockout.js / Backbone.js / etc.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พัฒนา Single Page App (SPA) แบบ Model-View-Controller (MVC)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All-in-one Framework รวมเครื่องมือต่าง ๆ ไว้พร้อมใช้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Ionic Framework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Sencha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Onsen UI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Kendo UI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การใช้งาน Directives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92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Header &amp; Footer directive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 directive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directive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Tabs directive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 Menu directive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directive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directive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&amp; Footer directive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93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&lt;ion-header-bar </a:t>
            </a:r>
            <a: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align-title="left"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&lt;h1 </a:t>
            </a:r>
            <a:r>
              <a:rPr lang="en" sz="1800" b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class="title"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&gt;Header Title&lt;/h1&gt;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&lt;/ion-header-bar&gt;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&lt;ion-subheader-bar align-title="center"  /&gt;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&lt;h2 class="title"&gt;Subtitle&lt;/h2&gt;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&lt;/ion-subheader-bar&gt;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&lt;ion-footer-bar align-title="right"&gt;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&lt;h1 class="title"&gt;Footer Title&lt;/h1&gt;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&lt;/ion-footer-bar&gt;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directive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94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ion-content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direction="x|</a:t>
            </a:r>
            <a:r>
              <a:rPr lang="en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|xy"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lockin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g="true"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true=scroll สองทิศทางพร้อมกันไม่ได้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padding=""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scroll="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true"</a:t>
            </a:r>
            <a:r>
              <a:rPr lang="en"/>
              <a:t> scroll ได้หรือไม่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overflow-scroll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scrollbar-x="true"</a:t>
            </a:r>
            <a:r>
              <a:rPr lang="en" sz="1800"/>
              <a:t> </a:t>
            </a:r>
            <a:r>
              <a:rPr lang="en"/>
              <a:t>แสดง scrollbar แนวนอน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scrollbar-y="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/>
              <a:t> แสดง scrollbar แนวตั้ง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on-scroll="callback()"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on-scroll-complete="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callback()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■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has-bouncing="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/>
              <a:t> (iOS: true, Android: false)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ion-refresher directive ทำ pull to refresh (1/2)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95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&lt;ion-content&gt;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chemeClr val="accent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&lt;ion-refresher</a:t>
            </a:r>
            <a:br>
              <a:rPr lang="en" sz="1800" b="1">
                <a:solidFill>
                  <a:schemeClr val="accent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pulling-text="Loading data..."</a:t>
            </a:r>
            <a:r>
              <a:rPr lang="en" sz="1800" b="1">
                <a:solidFill>
                  <a:schemeClr val="accent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solidFill>
                  <a:schemeClr val="accent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on-refresh="</a:t>
            </a:r>
            <a:r>
              <a:rPr lang="en" sz="1800" b="1">
                <a:solidFill>
                  <a:schemeClr val="accent3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doRefresh()</a:t>
            </a:r>
            <a:r>
              <a:rPr lang="en" sz="1800" b="1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 b="1">
                <a:solidFill>
                  <a:schemeClr val="accent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800" b="1">
                <a:solidFill>
                  <a:schemeClr val="accent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chemeClr val="accent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&lt;/ion-refresher&gt;</a:t>
            </a:r>
            <a:r>
              <a:rPr lang="en" sz="1800" b="1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&lt;ion-list&gt;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&lt;ion-item </a:t>
            </a:r>
            <a:r>
              <a:rPr lang="en" sz="1800" b="1">
                <a:solidFill>
                  <a:schemeClr val="accent3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collection-repeat="item in items"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&lt;h2&gt;id={{item.id}}&lt;/h2&gt;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&lt;p&gt;title={{item.title&lt;/p&gt;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&lt;/ion-item&gt;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&lt;/ion-list&gt;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&lt;/ion-content&gt;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6"/>
          <p:cNvSpPr txBox="1">
            <a:spLocks noGrp="1"/>
          </p:cNvSpPr>
          <p:nvPr>
            <p:ph type="title"/>
          </p:nvPr>
        </p:nvSpPr>
        <p:spPr>
          <a:xfrm>
            <a:off x="15870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ion-refresher directive ทำ pull to refresh (2/2)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Google Shape;601;p96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$scope.items = [];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$scope.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doRefresh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= function()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setTimeout(function()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for (var i = 0; i &lt; 3; i++)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$scope.items.unshift({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  id:$scope.items.length,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  title:'News '+$scope.items.length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})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// remove pull to refresh icon/spinner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$scope.$broadcast('scroll.refreshComplete');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}, 1000)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3.2</a:t>
            </a:r>
            <a:br>
              <a:rPr lang="en"/>
            </a:br>
            <a:r>
              <a:rPr lang="en"/>
              <a:t>ทำ Pull-to-Refresh 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9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ทำ Pull to refresh เพื่อแสดงข้อมูลใหม่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ion-infinite-scroll ทำการ scroll ไม่รู้จบ (1/2)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98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&lt;ion-content&gt;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&lt;ion-list&gt;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&lt;ion-item collection-repeat="item in items"&gt;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&lt;h2&gt;id={{item.id}}&lt;/h2&gt;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&lt;p&gt;title={{item.title&lt;/p&gt;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&lt;/ion-item&gt;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&lt;/ion-list&gt;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&lt;ion-infinite-scroll</a:t>
            </a:r>
            <a:b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on-infinite="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loadMore()</a:t>
            </a:r>
            <a:r>
              <a:rPr lang="en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distance="1%"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&lt;/ion-infinite-scroll&gt;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&lt;/ion-content&gt;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ion-infinite-scroll ทำการ scroll ไม่รู้จบ (2/2)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Google Shape;619;p99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$scope.items = [];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$scope.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loadMore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= function()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setTimeout(function()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for (var i = 0; i &lt; 3; i++)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$scope.items.push({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  id:$scope.items.length,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  title:'News '+$scope.items.length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})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// remove pull to refresh icon/spinner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$scope.$broadcast('scroll.infiniteScrollComplete');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}, 1000)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$ionicScrollDelegate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5" name="Google Shape;625;p100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&lt;body ng-controller="MainCtrl"&gt;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&lt;ion-content delegate-handle="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mainScroll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&lt;button ng-click="scrollTop()"&gt;Scroll to Top!&lt;/button&gt;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&lt;/ion-content&gt;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function MainCtrl($scope, $ionicScrollDelegate)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$scope.scrollTop = function()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$ionicScrollDelegate.scrollTop();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$ionicScrollDelegate.$getByHandle('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mainScroll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')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    .scrollTop();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};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0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3.3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ทำ Infinite scroll</a:t>
            </a:r>
            <a:endParaRPr/>
          </a:p>
        </p:txBody>
      </p:sp>
      <p:sp>
        <p:nvSpPr>
          <p:cNvPr id="631" name="Google Shape;631;p10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แสดงข้อมูลใหม่ เมื่อเลื่อนรายการลงจนเกือบสุด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จุดเด่นของ Ionic Framework</a:t>
            </a:r>
            <a:endParaRPr sz="2400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ส่วน UI ต่อยอดมาจาก AngularJS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 Apache Cordova ที่มี Browser ประสิทธิภาพสูง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ปรับแต่งได้ง่าย โดยอาศัยความรู้ HTML/CSS/JavaScript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 icon แบบ font มีให้เลือกกว่า 700 แบบ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มีผู้ใช้เป็นจำนวนมาก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450" y="3304200"/>
            <a:ext cx="1324950" cy="13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400" y="3304199"/>
            <a:ext cx="1766605" cy="13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00" y="3304200"/>
            <a:ext cx="4462948" cy="13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การใช้งาน Services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102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Sheet service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Popover &amp; Popup serivce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Gesture directive &amp; service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Utilities service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3.4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สร้าง Action Sheet service</a:t>
            </a:r>
            <a:endParaRPr/>
          </a:p>
        </p:txBody>
      </p:sp>
      <p:sp>
        <p:nvSpPr>
          <p:cNvPr id="643" name="Google Shape;643;p10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ทำ Action Sheet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ฐานข้อมูล และการเชื่อมต่อกับเซิร์ฟเวอร์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ฐานข้อมูล และการเชื่อมต่อกับเซิร์ฟเวอร์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105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การเชื่อมต่อข้อมูลจาก server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การจัดเก็บข้อมูลภายในอุปกรณ์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localStorage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sqlite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การใช้ $http</a:t>
            </a:r>
            <a:endParaRPr sz="2400"/>
          </a:p>
        </p:txBody>
      </p:sp>
      <p:sp>
        <p:nvSpPr>
          <p:cNvPr id="660" name="Google Shape;660;p106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https://docs.angularjs.org/api/ng/service/$http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$http({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method:'GET',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url: '</a:t>
            </a:r>
            <a:r>
              <a:rPr lang="en" sz="1800" b="1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http://localhost/api</a:t>
            </a: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'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}).then(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function successCallback(res) {},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function errorCallback(res) {}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$http.get('/someUrl', config)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$http.post('/someUrl', data, config)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appConfig และการใช้กำหนดให้มีการใช้งาน cookie</a:t>
            </a:r>
            <a:endParaRPr sz="2400"/>
          </a:p>
        </p:txBody>
      </p:sp>
      <p:sp>
        <p:nvSpPr>
          <p:cNvPr id="666" name="Google Shape;666;p107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.constant('appConfig',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apiUrl: 'http://localhost/api/index.php',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version: 1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.config(function($httpProvider) {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$httpProvider.defaults.withCredentials = true;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  …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1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800" b="1">
                <a:latin typeface="Roboto Mono"/>
                <a:ea typeface="Roboto Mono"/>
                <a:cs typeface="Roboto Mono"/>
                <a:sym typeface="Roboto Mono"/>
              </a:rPr>
            </a:br>
            <a:endParaRPr sz="18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</a:t>
            </a:r>
            <a:endParaRPr sz="2400"/>
          </a:p>
        </p:txBody>
      </p:sp>
      <p:sp>
        <p:nvSpPr>
          <p:cNvPr id="672" name="Google Shape;672;p108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/>
              <a:t>Factory คือตัวช่วยสร้าง Instance ของ Class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.factory('StudentFactory', ['$q', function($q)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return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get: function(page)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var dfd = $q.defer();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$http.get('/student/list/'+page).then(function(res)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  dfd.resolve(res.data)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})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return dfd.promise;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}])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 sz="2400"/>
          </a:p>
        </p:txBody>
      </p:sp>
      <p:sp>
        <p:nvSpPr>
          <p:cNvPr id="678" name="Google Shape;678;p109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Char char="●"/>
            </a:pPr>
            <a:r>
              <a:rPr lang="en"/>
              <a:t>Service คือ Factory ที่มีเพียง Instance เดียว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.service('StudentService', ['$q', function($q)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return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get: function(page)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var dfd = $q.defer();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$http.get('/student/list/'+page).then(function(res) {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  dfd.resolve(res.data)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})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  return dfd.promise;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 b="1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}])</a:t>
            </a:r>
            <a:endParaRPr sz="1400"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3.1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การเชื่อมต่อข้อมูลกับ Server</a:t>
            </a:r>
            <a:endParaRPr/>
          </a:p>
        </p:txBody>
      </p:sp>
      <p:sp>
        <p:nvSpPr>
          <p:cNvPr id="684" name="Google Shape;684;p11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$http</a:t>
            </a:r>
            <a:r>
              <a:rPr lang="en"/>
              <a:t> เพื่อตรวจสอบ user/pass ในการ Login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$http</a:t>
            </a:r>
            <a:r>
              <a:rPr lang="en"/>
              <a:t> เพื่อดึงข้อมูลนักเรียนขึ้นมาแสดงครั้งและ 20 รายการ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ใช้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$http</a:t>
            </a:r>
            <a:r>
              <a:rPr lang="en"/>
              <a:t> เพื่อทำ infinite scroll</a:t>
            </a:r>
            <a:br>
              <a:rPr lang="en"/>
            </a:b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การจัดเก็บข้อมูลด้วย LocalStorage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p111"/>
          <p:cNvSpPr txBox="1">
            <a:spLocks noGrp="1"/>
          </p:cNvSpPr>
          <p:nvPr>
            <p:ph type="body" idx="4294967295"/>
          </p:nvPr>
        </p:nvSpPr>
        <p:spPr>
          <a:xfrm>
            <a:off x="471900" y="619050"/>
            <a:ext cx="8222100" cy="4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เป็นฐานข้อมูลแบบ key-value ทั้ง key และ value เป็น string เท่านั้น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localStorage.getItem(key)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localStorage.setItem(key, value)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localStorage.clear()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localStorage.removeItem(key)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Object.keys(localStorage)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localStorage จัดเก็บระดับโดเมน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sessionStorage สำหรับจัดเก็บข้อมูลชั่วคราว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2983</Words>
  <Application>Microsoft Office PowerPoint</Application>
  <PresentationFormat>นำเสนอทางหน้าจอ (16:9)</PresentationFormat>
  <Paragraphs>649</Paragraphs>
  <Slides>123</Slides>
  <Notes>123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123</vt:i4>
      </vt:variant>
    </vt:vector>
  </HeadingPairs>
  <TitlesOfParts>
    <vt:vector size="128" baseType="lpstr">
      <vt:lpstr>Arial</vt:lpstr>
      <vt:lpstr>Roboto Mono</vt:lpstr>
      <vt:lpstr>Roboto</vt:lpstr>
      <vt:lpstr>Courier New</vt:lpstr>
      <vt:lpstr>Material</vt:lpstr>
      <vt:lpstr>การพัฒนาโมบายแอพ ด้วย Ionic Framework</vt:lpstr>
      <vt:lpstr>หัวข้อ</vt:lpstr>
      <vt:lpstr>01 แนะนำ Ionic Framework</vt:lpstr>
      <vt:lpstr>หัวข้อ</vt:lpstr>
      <vt:lpstr>ทางเลือกในการพัฒนาโมบายแอพ (1/3)</vt:lpstr>
      <vt:lpstr>ทางเลือกในการพัฒนาโมบายแอพ (2/3)</vt:lpstr>
      <vt:lpstr>ทางเลือกในการพัฒนาโมบายแอพ (3/3)</vt:lpstr>
      <vt:lpstr>Framework ในการพัฒนาโมบายแอพ</vt:lpstr>
      <vt:lpstr>จุดเด่นของ Ionic Framework</vt:lpstr>
      <vt:lpstr>องค์ประกอบหลักของ Ionic Framework</vt:lpstr>
      <vt:lpstr>การติดตั้งซอฟต์แวร์</vt:lpstr>
      <vt:lpstr>Workshop 1.1 ติดตั้ง Cordova</vt:lpstr>
      <vt:lpstr>การติดตั้ง Node.js</vt:lpstr>
      <vt:lpstr>การติดตั้ง Python</vt:lpstr>
      <vt:lpstr>การติดตั้ง Git</vt:lpstr>
      <vt:lpstr>การติดตั้ง Bower และ Gulp</vt:lpstr>
      <vt:lpstr>การติดตั้ง Cordova และ Ionic CLI</vt:lpstr>
      <vt:lpstr>Workshop 1.2 ทดสอบ Ionic Framework</vt:lpstr>
      <vt:lpstr>เริ่มต้นใช้งาน Ionic Framework</vt:lpstr>
      <vt:lpstr>Template App ของ Ionic Framework</vt:lpstr>
      <vt:lpstr>คำสั่งเบื้องต้นใน ionic serve</vt:lpstr>
      <vt:lpstr>โครงสร้างไฟล์ของ ionic framework</vt:lpstr>
      <vt:lpstr>โครงสร้างไฟล์ของโฟลเดอร์ www</vt:lpstr>
      <vt:lpstr>Workshop 1.3 การทำงานผ่านอุปกรณ์ Android</vt:lpstr>
      <vt:lpstr>การติดตั้ง Android Studio</vt:lpstr>
      <vt:lpstr>การติดตั้ง SDK สำหรับ Android</vt:lpstr>
      <vt:lpstr>ติดตั้ง Genymotion</vt:lpstr>
      <vt:lpstr>การเพิ่ม Platform Android</vt:lpstr>
      <vt:lpstr>การ run ผ่านอุปกรณ์ Android</vt:lpstr>
      <vt:lpstr>02 การออกแบบหน้าจอ</vt:lpstr>
      <vt:lpstr>หัวข้อ</vt:lpstr>
      <vt:lpstr>ออกแบบหน้าจอด้วย CSS</vt:lpstr>
      <vt:lpstr>ระบบ grid</vt:lpstr>
      <vt:lpstr>โครงสร้างหน้าจอ</vt:lpstr>
      <vt:lpstr>ลิสต์รายการ</vt:lpstr>
      <vt:lpstr>ปุ่มกด</vt:lpstr>
      <vt:lpstr>รายการแบบการ์ด</vt:lpstr>
      <vt:lpstr>ไอคอน</vt:lpstr>
      <vt:lpstr>แบบฟอร์ม</vt:lpstr>
      <vt:lpstr>toggle</vt:lpstr>
      <vt:lpstr>Workshop 2.1 ออกแบบหน้าจอเข้าสู่ระบบ</vt:lpstr>
      <vt:lpstr>ตัวอย่างการออกแบบหน้าจอ</vt:lpstr>
      <vt:lpstr>ตัวอย่างการออกแบบหน้าจอ</vt:lpstr>
      <vt:lpstr>ตัวอย่างการออกแบบหน้าจอ</vt:lpstr>
      <vt:lpstr>ตัวอย่างการออกแบบหน้าจอ</vt:lpstr>
      <vt:lpstr>ตัวอย่างการออกแบบหน้าจอ</vt:lpstr>
      <vt:lpstr>ตัวอย่างการออกแบบหน้าจอ</vt:lpstr>
      <vt:lpstr>ตัวอย่างการออกแบบหน้าจอ</vt:lpstr>
      <vt:lpstr>การเปลี่ยนหน้าจอ</vt:lpstr>
      <vt:lpstr>Angular เบื้องต้น (1/2)</vt:lpstr>
      <vt:lpstr>Angular เบื้องต้น (2/2)</vt:lpstr>
      <vt:lpstr>การเปลี่ยนหน้าจอ (1/3)</vt:lpstr>
      <vt:lpstr>การเปลี่ยนหน้าจอ (2/3)</vt:lpstr>
      <vt:lpstr>การเปลี่ยนหน้าจอ (3/3)</vt:lpstr>
      <vt:lpstr>Workshop 2.2 การเปลี่ยนหน้าจอ</vt:lpstr>
      <vt:lpstr>งานนำเสนอ PowerPoint</vt:lpstr>
      <vt:lpstr>การใช้งาน tabs (1/4)</vt:lpstr>
      <vt:lpstr>การใช้งาน tabs (2/4)</vt:lpstr>
      <vt:lpstr>การใช้งาน tabs (3/4)</vt:lpstr>
      <vt:lpstr>การใช้งาน tabs (4/4)</vt:lpstr>
      <vt:lpstr>Workshop 2.3 การออกแบบหน้าจอโดยใช้ Tab</vt:lpstr>
      <vt:lpstr>การรับส่ง parameter ระหว่างหน้า (1/2)</vt:lpstr>
      <vt:lpstr>การรับส่ง parameter ระหว่างหน้า (2/2)</vt:lpstr>
      <vt:lpstr>Workshop 2.4 การออกแบบหน้าจอโดยใช้ sidemenu</vt:lpstr>
      <vt:lpstr>การใช้งาน SASS ร่วมกับ Ionic Framework</vt:lpstr>
      <vt:lpstr>SASS/SCSS เบื้องต้น (1/6)</vt:lpstr>
      <vt:lpstr>SASS/SCSS เบื้องต้น (2/6)</vt:lpstr>
      <vt:lpstr>SASS/SCSS เบื้องต้น (3/6)</vt:lpstr>
      <vt:lpstr>SASS/SCSS เบื้องต้น (4/6)</vt:lpstr>
      <vt:lpstr>SASS/SCSS เบื้องต้น (5/6)</vt:lpstr>
      <vt:lpstr>SASS/SCSS เบื้องต้น (6/6)</vt:lpstr>
      <vt:lpstr>การตกแต่งด้วย SASS/SCSS</vt:lpstr>
      <vt:lpstr>Workshop 2.5 การตกแต่งด้วย SASS/SCSS</vt:lpstr>
      <vt:lpstr>03 การใช้งาน Directives และ Services</vt:lpstr>
      <vt:lpstr>หัวข้อ</vt:lpstr>
      <vt:lpstr>การใช้งาน Platform Services</vt:lpstr>
      <vt:lpstr>Ionic Platform Service</vt:lpstr>
      <vt:lpstr>Ionic Platform Service</vt:lpstr>
      <vt:lpstr>Workshop 3.1 ทดสอบ PlatformService</vt:lpstr>
      <vt:lpstr>การใช้งาน Directives</vt:lpstr>
      <vt:lpstr>Header &amp; Footer directive</vt:lpstr>
      <vt:lpstr>Content directive</vt:lpstr>
      <vt:lpstr>ion-refresher directive ทำ pull to refresh (1/2)</vt:lpstr>
      <vt:lpstr>ion-refresher directive ทำ pull to refresh (2/2)</vt:lpstr>
      <vt:lpstr>Workshop 3.2 ทำ Pull-to-Refresh </vt:lpstr>
      <vt:lpstr>ion-infinite-scroll ทำการ scroll ไม่รู้จบ (1/2)</vt:lpstr>
      <vt:lpstr>ion-infinite-scroll ทำการ scroll ไม่รู้จบ (2/2)</vt:lpstr>
      <vt:lpstr>$ionicScrollDelegate</vt:lpstr>
      <vt:lpstr>Workshop 3.3 ทำ Infinite scroll</vt:lpstr>
      <vt:lpstr>การใช้งาน Services</vt:lpstr>
      <vt:lpstr>Workshop 3.4 สร้าง Action Sheet service</vt:lpstr>
      <vt:lpstr>04 ฐานข้อมูล และการเชื่อมต่อกับเซิร์ฟเวอร์</vt:lpstr>
      <vt:lpstr>ฐานข้อมูล และการเชื่อมต่อกับเซิร์ฟเวอร์</vt:lpstr>
      <vt:lpstr>การใช้ $http</vt:lpstr>
      <vt:lpstr>appConfig และการใช้กำหนดให้มีการใช้งาน cookie</vt:lpstr>
      <vt:lpstr>Factory</vt:lpstr>
      <vt:lpstr>Service</vt:lpstr>
      <vt:lpstr>Workshop 3.1 การเชื่อมต่อข้อมูลกับ Server</vt:lpstr>
      <vt:lpstr>การจัดเก็บข้อมูลด้วย LocalStorage</vt:lpstr>
      <vt:lpstr>$rootScope</vt:lpstr>
      <vt:lpstr>การตรวจสอบ login</vt:lpstr>
      <vt:lpstr>Workshop 3.2 การใช้ localStorage จดจำ login</vt:lpstr>
      <vt:lpstr>การต่อฐานข้อมูล sqlite (1/2)</vt:lpstr>
      <vt:lpstr>การต่อฐานข้อมูล sqlite (2/2)</vt:lpstr>
      <vt:lpstr>Workshop 3.3 จัดเก็บข้อมูลโดยใช้ sqlite</vt:lpstr>
      <vt:lpstr>05 การติดต่อกับ Hardware ด้วย ngCordova</vt:lpstr>
      <vt:lpstr>การใช้งาน Cordova Plugins</vt:lpstr>
      <vt:lpstr>ตัวอย่างการใช้งาน cordova-plugin-battery-status</vt:lpstr>
      <vt:lpstr>Workshop 5.1 ทดสอบการใช้งาน battery status</vt:lpstr>
      <vt:lpstr>ngCordova</vt:lpstr>
      <vt:lpstr>ตัวอย่างการใช้งาน</vt:lpstr>
      <vt:lpstr>ตัวอย่างการใช้งาน $cordovaToast</vt:lpstr>
      <vt:lpstr>ตัวอย่างการใช้งาน $cordovaDialog</vt:lpstr>
      <vt:lpstr>ตัวอย่างการใช้งาน $cordovaFlashlight</vt:lpstr>
      <vt:lpstr>ตัวอย่างการใช้งาน $cordovaGeolocation</vt:lpstr>
      <vt:lpstr>Workshop 5.2 การใช้งาน Plugin</vt:lpstr>
      <vt:lpstr>06 การเผยแพร่แอพบน Play Store</vt:lpstr>
      <vt:lpstr>การเผยแพร่แอพบน Play Store</vt:lpstr>
      <vt:lpstr>สร้าง icon และหน้าจอ splash</vt:lpstr>
      <vt:lpstr>สร้าง Installer Package (1/2)</vt:lpstr>
      <vt:lpstr>สร้าง Installer Package (2/2)</vt:lpstr>
      <vt:lpstr>Workshop 6.1 สร้าง installer package</vt:lpstr>
      <vt:lpstr>ข้อมูลอ้างอิง และข้อมูลเพิ่มเติม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การพัฒนาโมบายแอพ ด้วย Ionic Framework</dc:title>
  <dc:creator>Admin</dc:creator>
  <cp:lastModifiedBy>Windows User</cp:lastModifiedBy>
  <cp:revision>2</cp:revision>
  <dcterms:modified xsi:type="dcterms:W3CDTF">2018-12-21T07:46:35Z</dcterms:modified>
</cp:coreProperties>
</file>