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37116c6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f37116c6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f37116c6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f37116c6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f37116c6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f37116c6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26f7bb0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a26f7bb0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26f7bb0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a26f7bb0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cc0bec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cc0bec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f37116c69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f37116c69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8320a8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38320a8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37116c69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f37116c69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187400"/>
            <a:ext cx="9144000" cy="27687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826" y="332035"/>
            <a:ext cx="1289677" cy="5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87050" y="0"/>
            <a:ext cx="4770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pt-BR" sz="1000" u="none" cap="none" strike="noStrike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Universidade Federal de Lavras</a:t>
            </a:r>
            <a:endParaRPr i="0" sz="1000" u="none" cap="none" strike="noStrike">
              <a:solidFill>
                <a:srgbClr val="1C405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pt-BR" sz="1000" u="none" cap="none" strike="noStrike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Departamento de Ciência da Computação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pt-BR" sz="1000" u="none" cap="none" strike="noStrike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Bacharelado em Ciência da Computação</a:t>
            </a:r>
            <a:endParaRPr i="0" sz="1000" u="none" cap="none" strike="noStrike">
              <a:solidFill>
                <a:srgbClr val="1C405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99" y="226775"/>
            <a:ext cx="1438875" cy="7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3956050"/>
            <a:ext cx="4572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Disciplina</a:t>
            </a:r>
            <a:endParaRPr sz="800">
              <a:solidFill>
                <a:srgbClr val="1C405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C405D"/>
                </a:solidFill>
                <a:latin typeface="Montserrat"/>
                <a:ea typeface="Montserrat"/>
                <a:cs typeface="Montserrat"/>
                <a:sym typeface="Montserrat"/>
              </a:rPr>
              <a:t>Estudos Avançados em Tecnologias Educacionais</a:t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Professor</a:t>
            </a:r>
            <a:endParaRPr sz="800">
              <a:solidFill>
                <a:srgbClr val="1C405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1C405D"/>
                </a:solidFill>
                <a:latin typeface="Montserrat"/>
                <a:ea typeface="Montserrat"/>
                <a:cs typeface="Montserrat"/>
                <a:sym typeface="Montserrat"/>
              </a:rPr>
              <a:t>Maurício Ronny de Almeida Souza</a:t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572000" y="3956100"/>
            <a:ext cx="4572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Grupo 2</a:t>
            </a:r>
            <a:endParaRPr sz="800">
              <a:solidFill>
                <a:srgbClr val="1C405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C405D"/>
                </a:solidFill>
                <a:latin typeface="Montserrat"/>
                <a:ea typeface="Montserrat"/>
                <a:cs typeface="Montserrat"/>
                <a:sym typeface="Montserrat"/>
              </a:rPr>
              <a:t>Jean Roberto Lopes Cruz</a:t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C405D"/>
                </a:solidFill>
                <a:latin typeface="Montserrat"/>
                <a:ea typeface="Montserrat"/>
                <a:cs typeface="Montserrat"/>
                <a:sym typeface="Montserrat"/>
              </a:rPr>
              <a:t>Mateus Carvalho Gonçalves</a:t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C405D"/>
                </a:solidFill>
                <a:latin typeface="Montserrat"/>
                <a:ea typeface="Montserrat"/>
                <a:cs typeface="Montserrat"/>
                <a:sym typeface="Montserrat"/>
              </a:rPr>
              <a:t>Pedro Antônio de Souza</a:t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C405D"/>
                </a:solidFill>
                <a:latin typeface="Montserrat"/>
                <a:ea typeface="Montserrat"/>
                <a:cs typeface="Montserrat"/>
                <a:sym typeface="Montserrat"/>
              </a:rPr>
              <a:t>Pedro Cobianchi Borges Paiva</a:t>
            </a:r>
            <a:endParaRPr sz="800">
              <a:solidFill>
                <a:srgbClr val="1C405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1187399"/>
            <a:ext cx="9144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Tecnologias de apoio ao processo ensino-aprendizagem de LFA</a:t>
            </a:r>
            <a:endParaRPr b="1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79A9D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Um estudo sistemático para elaboração de um </a:t>
            </a:r>
            <a:r>
              <a:rPr i="1" lang="pt-BR" sz="1300">
                <a:solidFill>
                  <a:srgbClr val="79A9D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roadmap</a:t>
            </a:r>
            <a:endParaRPr sz="3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150"/>
            <a:ext cx="9144000" cy="7200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720150"/>
            <a:ext cx="91440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450000" spcFirstLastPara="1" rIns="270000" wrap="square" tIns="3600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Linguagens Formais e Autômatos tem como objetivo estudar máquinas e o formalismo de gramáticas.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área de máquina tem como foco o estudo da teoria dos autômatos, principalmente os autômatos finitos.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área de gramática tem como foco o estudo de 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modelos matemáticos que possibilitam a especificação e o reconhecimento de linguagens.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0" y="4963500"/>
            <a:ext cx="9144003" cy="180009"/>
            <a:chOff x="0" y="4963500"/>
            <a:chExt cx="9144003" cy="180009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0" y="4963500"/>
              <a:ext cx="8564400" cy="18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Tecnologias de apoio ao processo ensino-aprendizagem de LFA: Um estudo sistemático para elaboração de um roadmap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9" name="Google Shape;69;p14"/>
            <p:cNvGrpSpPr/>
            <p:nvPr/>
          </p:nvGrpSpPr>
          <p:grpSpPr>
            <a:xfrm>
              <a:off x="8564419" y="4963500"/>
              <a:ext cx="579584" cy="180009"/>
              <a:chOff x="8276100" y="4873500"/>
              <a:chExt cx="867900" cy="270000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8276100" y="4873500"/>
                <a:ext cx="867900" cy="27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1" name="Google Shape;71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50164" y="4903862"/>
                <a:ext cx="519774" cy="209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0" y="150"/>
            <a:ext cx="9144000" cy="7200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Problema de pesquisa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720150"/>
            <a:ext cx="56055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450000" spcFirstLastPara="1" rIns="450000" wrap="square" tIns="3600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Conteúdo complexo e não trivial;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Disciplina com alto índice de reprovação;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Poucas ferramentas que auxiliam no ensino-aprendizado.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0" y="4963500"/>
            <a:ext cx="9144003" cy="180009"/>
            <a:chOff x="0" y="4963500"/>
            <a:chExt cx="9144003" cy="180009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0" y="4963500"/>
              <a:ext cx="8564400" cy="18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Tecnologias de apoio ao processo ensino-aprendizagem de LFA: Um estudo sistemático para elaboração de um roadmap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" name="Google Shape;80;p15"/>
            <p:cNvGrpSpPr/>
            <p:nvPr/>
          </p:nvGrpSpPr>
          <p:grpSpPr>
            <a:xfrm>
              <a:off x="8564419" y="4963500"/>
              <a:ext cx="579584" cy="180009"/>
              <a:chOff x="8276100" y="4873500"/>
              <a:chExt cx="867900" cy="27000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8276100" y="4873500"/>
                <a:ext cx="867900" cy="27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2" name="Google Shape;82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50164" y="4903862"/>
                <a:ext cx="519774" cy="209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824" y="1069689"/>
            <a:ext cx="2910425" cy="354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150"/>
            <a:ext cx="9144000" cy="7200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720150"/>
            <a:ext cx="45720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0" lIns="450000" spcFirstLastPara="1" rIns="450000" wrap="square" tIns="36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0" y="720150"/>
            <a:ext cx="50019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450000" spcFirstLastPara="1" rIns="450000" wrap="square" tIns="3600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Fazer um estudo sistemático sobre tecnologias de apoio ao ensino de LFA;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Prover um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roadmap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auxilie no desenvolvimento e melhoria desse tipo de ferramenta.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0" y="4963500"/>
            <a:ext cx="9144003" cy="180009"/>
            <a:chOff x="0" y="4963500"/>
            <a:chExt cx="9144003" cy="180009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0" y="4963500"/>
              <a:ext cx="8564400" cy="18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Tecnologias de apoio ao processo ensino-aprendizagem de LFA: Um estudo sistemático para elaboração de um roadmap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8564419" y="4963500"/>
              <a:ext cx="579584" cy="180009"/>
              <a:chOff x="8276100" y="4873500"/>
              <a:chExt cx="867900" cy="270000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8276100" y="4873500"/>
                <a:ext cx="867900" cy="27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5" name="Google Shape;95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50164" y="4903862"/>
                <a:ext cx="519774" cy="209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400" y="1320025"/>
            <a:ext cx="3040037" cy="304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0" y="150"/>
            <a:ext cx="9144000" cy="7200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Metodologia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720150"/>
            <a:ext cx="59343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450000" spcFirstLastPara="1" rIns="450000" wrap="square" tIns="3600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 dos currículos da disciplina propostos por diferentes instituições;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Levantamento de ferramentas existentes;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 de cobertura das soluções;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Formulação de um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roadmap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soluções de apoio ao ensino de LFA.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0" y="4963500"/>
            <a:ext cx="9144003" cy="180009"/>
            <a:chOff x="0" y="4963500"/>
            <a:chExt cx="9144003" cy="180009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0" y="4963500"/>
              <a:ext cx="8564400" cy="18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Tecnologias de apoio ao processo ensino-aprendizagem de LFA: Um estudo sistemático para elaboração de um roadmap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05" name="Google Shape;105;p17"/>
            <p:cNvGrpSpPr/>
            <p:nvPr/>
          </p:nvGrpSpPr>
          <p:grpSpPr>
            <a:xfrm>
              <a:off x="8564419" y="4963500"/>
              <a:ext cx="579584" cy="180009"/>
              <a:chOff x="8276100" y="4873500"/>
              <a:chExt cx="867900" cy="27000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8276100" y="4873500"/>
                <a:ext cx="867900" cy="27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7" name="Google Shape;107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50164" y="4903862"/>
                <a:ext cx="519774" cy="209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631" y="1190600"/>
            <a:ext cx="2333992" cy="330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150"/>
            <a:ext cx="9144000" cy="7200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Contribuições esperadas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720150"/>
            <a:ext cx="5469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450000" spcFirstLastPara="1" rIns="270000" wrap="square" tIns="3600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Prover a educadores e estudantes uma visão geral e comparativa sobre as ferramentas existentes que podem ser úteis para o processo ensino-aprendizagem de LFA;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Prover </a:t>
            </a:r>
            <a:r>
              <a:rPr i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a proposta ou melhoria de ferramentas a educadores, pesquisadores e desenvolvedores de ferramentas educacionais.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0" y="4963500"/>
            <a:ext cx="9144003" cy="180009"/>
            <a:chOff x="0" y="4963500"/>
            <a:chExt cx="9144003" cy="180009"/>
          </a:xfrm>
        </p:grpSpPr>
        <p:sp>
          <p:nvSpPr>
            <p:cNvPr id="116" name="Google Shape;116;p18"/>
            <p:cNvSpPr txBox="1"/>
            <p:nvPr/>
          </p:nvSpPr>
          <p:spPr>
            <a:xfrm>
              <a:off x="0" y="4963500"/>
              <a:ext cx="8564400" cy="18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Tecnologias de apoio ao processo ensino-aprendizagem de LFA: Um estudo sistemático para elaboração de um roadmap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17" name="Google Shape;117;p18"/>
            <p:cNvGrpSpPr/>
            <p:nvPr/>
          </p:nvGrpSpPr>
          <p:grpSpPr>
            <a:xfrm>
              <a:off x="8564419" y="4963500"/>
              <a:ext cx="579584" cy="180009"/>
              <a:chOff x="8276100" y="4873500"/>
              <a:chExt cx="867900" cy="270000"/>
            </a:xfrm>
          </p:grpSpPr>
          <p:sp>
            <p:nvSpPr>
              <p:cNvPr id="118" name="Google Shape;118;p18"/>
              <p:cNvSpPr/>
              <p:nvPr/>
            </p:nvSpPr>
            <p:spPr>
              <a:xfrm>
                <a:off x="8276100" y="4873500"/>
                <a:ext cx="867900" cy="27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9" name="Google Shape;119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50164" y="4903862"/>
                <a:ext cx="519774" cy="209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31402" l="25557" r="25688" t="24243"/>
          <a:stretch/>
        </p:blipFill>
        <p:spPr>
          <a:xfrm>
            <a:off x="5713200" y="1377138"/>
            <a:ext cx="2981400" cy="29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0" y="150"/>
            <a:ext cx="9144000" cy="7200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Bibliografia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0" y="720150"/>
            <a:ext cx="91440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450000" spcFirstLastPara="1" rIns="450000" wrap="square" tIns="36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Chakraborty, P., Saxena, P. C., and Katti, C. P. (2011).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Fifty years of automata simulation: 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review. acm inroads, 2(4).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Devedzic, V., Debenham, J., and Popovic, D. (2000).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Teaching formal languages by an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intelligent tutoring system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Educational Technology &amp; Society, 3(2).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Jukemura, A. S., do Nascimento, H. A., and Uchoa, J. Q. (2005).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Gam-um simulador para auxiliar o ensino de linguagens formais e de autômatos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In XIII Workshop sobre Educação em Computação (WEI).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Menezes, P. B. (2000).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Linguagens formais e autômatos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Bookman, 3th edition.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Pirovani, J. C. and Mataveli, G. V. (2013).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Estudo e adaptação de software para o ensino de linguagens formais e autômatos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Revista Brasileira de Informática na Educação, 21(03).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7" name="Google Shape;127;p19"/>
          <p:cNvGrpSpPr/>
          <p:nvPr/>
        </p:nvGrpSpPr>
        <p:grpSpPr>
          <a:xfrm>
            <a:off x="0" y="4963500"/>
            <a:ext cx="9144003" cy="180009"/>
            <a:chOff x="0" y="4963500"/>
            <a:chExt cx="9144003" cy="180009"/>
          </a:xfrm>
        </p:grpSpPr>
        <p:sp>
          <p:nvSpPr>
            <p:cNvPr id="128" name="Google Shape;128;p19"/>
            <p:cNvSpPr txBox="1"/>
            <p:nvPr/>
          </p:nvSpPr>
          <p:spPr>
            <a:xfrm>
              <a:off x="0" y="4963500"/>
              <a:ext cx="8564400" cy="18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Tecnologias de apoio ao processo ensino-aprendizagem de LFA: Um estudo sistemático para elaboração de um roadmap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29" name="Google Shape;129;p19"/>
            <p:cNvGrpSpPr/>
            <p:nvPr/>
          </p:nvGrpSpPr>
          <p:grpSpPr>
            <a:xfrm>
              <a:off x="8564419" y="4963500"/>
              <a:ext cx="579584" cy="180009"/>
              <a:chOff x="8276100" y="4873500"/>
              <a:chExt cx="867900" cy="270000"/>
            </a:xfrm>
          </p:grpSpPr>
          <p:sp>
            <p:nvSpPr>
              <p:cNvPr id="130" name="Google Shape;130;p19"/>
              <p:cNvSpPr/>
              <p:nvPr/>
            </p:nvSpPr>
            <p:spPr>
              <a:xfrm>
                <a:off x="8276100" y="4873500"/>
                <a:ext cx="867900" cy="27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1" name="Google Shape;131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50164" y="4903862"/>
                <a:ext cx="519774" cy="209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0" y="150"/>
            <a:ext cx="9144000" cy="7200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45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Bibliografia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0" y="720150"/>
            <a:ext cx="91440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450000" spcFirstLastPara="1" rIns="450000" wrap="square" tIns="36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Ramos, M. V. M. (2009).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Ensino de linguagens formais e autômatos em cursos superiores de computação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CEP, 48902.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Rodger, S. H. and Finley, T. W. (2006).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JFLAP: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 interactive formal languages and automata package. Jones &amp; Bartlett Learning.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Silva, R. C., Binsfeld, R. L., Carelli, I. M., and Watanabe, R. (2010). 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Automata defense 2.0:</a:t>
            </a: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reedição de um jogo educacional para apoio em linguagens formais e autômatos. In Brazilian Symposium on Computers in Education (Simpósio Brasileiro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Informática na Educação-SBIE), volume 1.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0" y="4963500"/>
            <a:ext cx="9144003" cy="180009"/>
            <a:chOff x="0" y="4963500"/>
            <a:chExt cx="9144003" cy="180009"/>
          </a:xfrm>
        </p:grpSpPr>
        <p:sp>
          <p:nvSpPr>
            <p:cNvPr id="139" name="Google Shape;139;p20"/>
            <p:cNvSpPr txBox="1"/>
            <p:nvPr/>
          </p:nvSpPr>
          <p:spPr>
            <a:xfrm>
              <a:off x="0" y="4963500"/>
              <a:ext cx="8564400" cy="18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7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Tecnologias de apoio ao processo ensino-aprendizagem de LFA: Um estudo sistemático para elaboração de um roadmap</a:t>
              </a:r>
              <a:endParaRPr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0" name="Google Shape;140;p20"/>
            <p:cNvGrpSpPr/>
            <p:nvPr/>
          </p:nvGrpSpPr>
          <p:grpSpPr>
            <a:xfrm>
              <a:off x="8564419" y="4963500"/>
              <a:ext cx="579584" cy="180009"/>
              <a:chOff x="8276100" y="4873500"/>
              <a:chExt cx="867900" cy="270000"/>
            </a:xfrm>
          </p:grpSpPr>
          <p:sp>
            <p:nvSpPr>
              <p:cNvPr id="141" name="Google Shape;141;p20"/>
              <p:cNvSpPr/>
              <p:nvPr/>
            </p:nvSpPr>
            <p:spPr>
              <a:xfrm>
                <a:off x="8276100" y="4873500"/>
                <a:ext cx="867900" cy="270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2" name="Google Shape;142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50164" y="4903862"/>
                <a:ext cx="519774" cy="209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826" y="332035"/>
            <a:ext cx="1289677" cy="5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2187050" y="0"/>
            <a:ext cx="4770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pt-BR" sz="1000" u="none" cap="none" strike="noStrike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Universidade Federal de Lavras</a:t>
            </a:r>
            <a:endParaRPr i="0" sz="1000" u="none" cap="none" strike="noStrike">
              <a:solidFill>
                <a:srgbClr val="1C405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pt-BR" sz="1000" u="none" cap="none" strike="noStrike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Departamento de Ciência da Computação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pt-BR" sz="1000" u="none" cap="none" strike="noStrike">
                <a:solidFill>
                  <a:srgbClr val="1C405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Bacharelado em Ciência da Computação</a:t>
            </a:r>
            <a:endParaRPr i="0" sz="1000" u="none" cap="none" strike="noStrike">
              <a:solidFill>
                <a:srgbClr val="1C405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99" y="226775"/>
            <a:ext cx="1438875" cy="7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0" y="1187396"/>
            <a:ext cx="9144000" cy="3956100"/>
          </a:xfrm>
          <a:prstGeom prst="rect">
            <a:avLst/>
          </a:prstGeom>
          <a:solidFill>
            <a:srgbClr val="1C4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1" sz="3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