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9" r:id="rId1"/>
  </p:sldMasterIdLst>
  <p:notesMasterIdLst>
    <p:notesMasterId r:id="rId18"/>
  </p:notesMasterIdLst>
  <p:handoutMasterIdLst>
    <p:handoutMasterId r:id="rId19"/>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3F1E130-2FAE-4674-ADD5-0465D5A47056}">
          <p14:sldIdLst>
            <p14:sldId id="256"/>
            <p14:sldId id="257"/>
            <p14:sldId id="258"/>
            <p14:sldId id="259"/>
            <p14:sldId id="260"/>
            <p14:sldId id="261"/>
            <p14:sldId id="262"/>
            <p14:sldId id="263"/>
            <p14:sldId id="264"/>
            <p14:sldId id="265"/>
            <p14:sldId id="266"/>
            <p14:sldId id="267"/>
            <p14:sldId id="268"/>
            <p14:sldId id="269"/>
            <p14:sldId id="270"/>
            <p14:sldId id="271"/>
          </p14:sldIdLst>
        </p14:section>
        <p14:section name="Untitled Section" id="{2A68E9C0-6DCF-40D1-804F-2D1571B054BD}">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245D0FC-4796-8475-2C5A-1D9C915BFD6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D0C1898-E442-BC89-1A11-F786D5C8CF2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C3ECDB8-F2D9-4B13-A89C-E4888AF28C38}" type="datetimeFigureOut">
              <a:rPr lang="en-US" smtClean="0"/>
              <a:t>3/7/2025</a:t>
            </a:fld>
            <a:endParaRPr lang="en-US"/>
          </a:p>
        </p:txBody>
      </p:sp>
      <p:sp>
        <p:nvSpPr>
          <p:cNvPr id="4" name="Footer Placeholder 3">
            <a:extLst>
              <a:ext uri="{FF2B5EF4-FFF2-40B4-BE49-F238E27FC236}">
                <a16:creationId xmlns:a16="http://schemas.microsoft.com/office/drawing/2014/main" id="{D6BF1C68-9B57-24A4-7A03-34BD3252FA3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0EE7158-1DF2-C947-50A2-9BD2D817220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83EF33C-EF75-4B78-B131-DC19F999B1E6}" type="slidenum">
              <a:rPr lang="en-US" smtClean="0"/>
              <a:t>‹#›</a:t>
            </a:fld>
            <a:endParaRPr lang="en-US"/>
          </a:p>
        </p:txBody>
      </p:sp>
    </p:spTree>
    <p:extLst>
      <p:ext uri="{BB962C8B-B14F-4D97-AF65-F5344CB8AC3E}">
        <p14:creationId xmlns:p14="http://schemas.microsoft.com/office/powerpoint/2010/main" val="163183611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AB9E2C-7A76-4F2F-8909-2C6808E57269}" type="datetimeFigureOut">
              <a:rPr lang="en-US" smtClean="0"/>
              <a:t>3/7/2025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2198C1-F33C-4FB2-BAEB-ED18583148DE}" type="slidenum">
              <a:rPr lang="en-US" smtClean="0"/>
              <a:t>‹#›</a:t>
            </a:fld>
            <a:endParaRPr lang="en-US"/>
          </a:p>
        </p:txBody>
      </p:sp>
    </p:spTree>
    <p:extLst>
      <p:ext uri="{BB962C8B-B14F-4D97-AF65-F5344CB8AC3E}">
        <p14:creationId xmlns:p14="http://schemas.microsoft.com/office/powerpoint/2010/main" val="141936746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04406F-6D4B-499F-9565-7AF0B0985D43}" type="datetime1">
              <a:rPr lang="en-US" smtClean="0"/>
              <a:t>3/7/2025</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FDF98CC-160E-494C-8C3C-8CDC5FA257DE}"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52458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EE3349-E861-4E44-A388-76907186805D}" type="datetime1">
              <a:rPr lang="en-US" smtClean="0"/>
              <a:t>3/7/2025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3497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C95EE-BAB4-46DE-AB49-CFF5D9798BDD}" type="datetime1">
              <a:rPr lang="en-US" smtClean="0"/>
              <a:t>3/7/2025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04268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FF998C-236C-4ED4-89FF-8EDCD2F83A50}" type="datetime1">
              <a:rPr lang="en-US" smtClean="0"/>
              <a:t>3/7/2025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28783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717606-2ED5-4C9E-B275-9A512CD9A559}" type="datetime1">
              <a:rPr lang="en-US" smtClean="0"/>
              <a:t>3/7/2025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FDF98CC-160E-494C-8C3C-8CDC5FA257DE}"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52884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2B1FDD-4234-4A35-9F3A-38DEEEE25E45}" type="datetime1">
              <a:rPr lang="en-US" smtClean="0"/>
              <a:t>3/7/2025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DF98CC-160E-494C-8C3C-8CDC5FA257DE}"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26043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BB001E-B125-452A-BA83-BFB9FC707B07}" type="datetime1">
              <a:rPr lang="en-US" smtClean="0"/>
              <a:t>3/7/2025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FDF98CC-160E-494C-8C3C-8CDC5FA257DE}"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66284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C4BEE0-C170-4D95-A395-E796CD4B7EAF}" type="datetime1">
              <a:rPr lang="en-US" smtClean="0"/>
              <a:t>3/7/2025</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FDF98CC-160E-494C-8C3C-8CDC5FA257DE}"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69248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CEF841-B44A-4CF2-A18F-DF9DD1ED8541}" type="datetime1">
              <a:rPr lang="en-US" smtClean="0"/>
              <a:t>3/7/2025</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138330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C801C9-B12F-4414-AB26-7CFAC102334A}" type="datetime1">
              <a:rPr lang="en-US" smtClean="0"/>
              <a:t>3/7/2025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FDF98CC-160E-494C-8C3C-8CDC5FA257DE}"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18426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C05E123-AFB7-4589-A99A-28521F4BEA0B}" type="datetime1">
              <a:rPr lang="en-US" smtClean="0"/>
              <a:t>3/7/2025</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FDF98CC-160E-494C-8C3C-8CDC5FA257DE}"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46916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9FFE43D-3415-4BF2-AB43-43486DCC451A}" type="datetime1">
              <a:rPr lang="en-US" smtClean="0"/>
              <a:t>3/7/2025</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FDF98CC-160E-494C-8C3C-8CDC5FA257DE}"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8164443"/>
      </p:ext>
    </p:extLst>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0D1173B-FBCA-4F2A-AB78-7DB51EC95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B08DCF8-02FA-4015-A96A-7F8A89EBC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09E13EF9-4FB5-3770-E57D-01AE579E4736}"/>
              </a:ext>
            </a:extLst>
          </p:cNvPr>
          <p:cNvSpPr>
            <a:spLocks noGrp="1"/>
          </p:cNvSpPr>
          <p:nvPr>
            <p:ph type="ctrTitle"/>
          </p:nvPr>
        </p:nvSpPr>
        <p:spPr>
          <a:xfrm>
            <a:off x="5770072" y="964769"/>
            <a:ext cx="4966432" cy="2376915"/>
          </a:xfrm>
        </p:spPr>
        <p:txBody>
          <a:bodyPr>
            <a:normAutofit/>
          </a:bodyPr>
          <a:lstStyle/>
          <a:p>
            <a:r>
              <a:rPr lang="vi-VN" sz="5400">
                <a:latin typeface="Times New Roman" panose="02020603050405020304" pitchFamily="18" charset="0"/>
                <a:cs typeface="Times New Roman" panose="02020603050405020304" pitchFamily="18" charset="0"/>
              </a:rPr>
              <a:t>CHƯƠNG TRÌNH QUẢN LÝ NHÂN SỰ</a:t>
            </a:r>
            <a:endParaRPr lang="en-US" sz="540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FDB604C-5B87-D2C5-D0C0-B657FD2DBBA6}"/>
              </a:ext>
            </a:extLst>
          </p:cNvPr>
          <p:cNvSpPr>
            <a:spLocks noGrp="1"/>
          </p:cNvSpPr>
          <p:nvPr>
            <p:ph type="subTitle" idx="1"/>
          </p:nvPr>
        </p:nvSpPr>
        <p:spPr>
          <a:xfrm>
            <a:off x="5770074" y="3529159"/>
            <a:ext cx="4972063" cy="1612688"/>
          </a:xfrm>
        </p:spPr>
        <p:txBody>
          <a:bodyPr>
            <a:normAutofit fontScale="92500" lnSpcReduction="10000"/>
          </a:bodyPr>
          <a:lstStyle/>
          <a:p>
            <a:r>
              <a:rPr lang="vi-VN" dirty="0">
                <a:latin typeface="Times New Roman" panose="02020603050405020304" pitchFamily="18" charset="0"/>
                <a:cs typeface="Times New Roman" panose="02020603050405020304" pitchFamily="18" charset="0"/>
              </a:rPr>
              <a:t>Giảng Viên</a:t>
            </a:r>
            <a:r>
              <a:rPr lang="en-US" dirty="0">
                <a:latin typeface="Times New Roman" panose="02020603050405020304" pitchFamily="18" charset="0"/>
                <a:cs typeface="Times New Roman" panose="02020603050405020304" pitchFamily="18" charset="0"/>
              </a:rPr>
              <a:t> HƯỚNG DẪN</a:t>
            </a:r>
            <a:r>
              <a:rPr lang="vi-V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THS.Vũ</a:t>
            </a:r>
            <a:r>
              <a:rPr lang="en-US" dirty="0">
                <a:latin typeface="Times New Roman" panose="02020603050405020304" pitchFamily="18" charset="0"/>
                <a:cs typeface="Times New Roman" panose="02020603050405020304" pitchFamily="18" charset="0"/>
              </a:rPr>
              <a:t> QUANG DŨNG</a:t>
            </a:r>
            <a:endParaRPr lang="vi-VN"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Lớp: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thiết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mềm</a:t>
            </a:r>
            <a:r>
              <a:rPr lang="en-US" dirty="0">
                <a:latin typeface="Times New Roman" panose="02020603050405020304" pitchFamily="18" charset="0"/>
                <a:cs typeface="Times New Roman" panose="02020603050405020304" pitchFamily="18" charset="0"/>
              </a:rPr>
              <a:t> (N06)</a:t>
            </a:r>
            <a:endParaRPr lang="vi-VN"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GROUP:</a:t>
            </a:r>
            <a:r>
              <a:rPr lang="en-US" dirty="0">
                <a:latin typeface="Times New Roman" panose="02020603050405020304" pitchFamily="18" charset="0"/>
                <a:cs typeface="Times New Roman" panose="02020603050405020304" pitchFamily="18" charset="0"/>
              </a:rPr>
              <a:t> 14</a:t>
            </a:r>
          </a:p>
        </p:txBody>
      </p:sp>
      <p:grpSp>
        <p:nvGrpSpPr>
          <p:cNvPr id="15" name="Group 14">
            <a:extLst>
              <a:ext uri="{FF2B5EF4-FFF2-40B4-BE49-F238E27FC236}">
                <a16:creationId xmlns:a16="http://schemas.microsoft.com/office/drawing/2014/main" id="{72EFD7EB-F887-4187-BD35-2F6584E9E0D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8" y="482171"/>
            <a:ext cx="4641751" cy="5149101"/>
            <a:chOff x="7463259" y="583365"/>
            <a:chExt cx="4641750" cy="5181928"/>
          </a:xfrm>
        </p:grpSpPr>
        <p:sp>
          <p:nvSpPr>
            <p:cNvPr id="16" name="Rectangle 15">
              <a:extLst>
                <a:ext uri="{FF2B5EF4-FFF2-40B4-BE49-F238E27FC236}">
                  <a16:creationId xmlns:a16="http://schemas.microsoft.com/office/drawing/2014/main" id="{D802ABCE-86EF-458C-B776-FBEE5B3ED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9" y="583365"/>
              <a:ext cx="464175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F257E23-BAFF-4E5A-9DCD-5EB001A230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8" y="915807"/>
              <a:ext cx="4001651"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 name="Picture 3" descr="Top view of wood desk with the plant, white keyboard, coffee in a white mug, notebook, and pen">
            <a:extLst>
              <a:ext uri="{FF2B5EF4-FFF2-40B4-BE49-F238E27FC236}">
                <a16:creationId xmlns:a16="http://schemas.microsoft.com/office/drawing/2014/main" id="{905316D0-EE85-AC8C-3984-22567FDA0C32}"/>
              </a:ext>
            </a:extLst>
          </p:cNvPr>
          <p:cNvPicPr>
            <a:picLocks noChangeAspect="1"/>
          </p:cNvPicPr>
          <p:nvPr/>
        </p:nvPicPr>
        <p:blipFill>
          <a:blip r:embed="rId2"/>
          <a:srcRect l="20526" r="20555" b="-2"/>
          <a:stretch/>
        </p:blipFill>
        <p:spPr>
          <a:xfrm>
            <a:off x="1271223" y="1116345"/>
            <a:ext cx="3362141" cy="3866172"/>
          </a:xfrm>
          <a:prstGeom prst="rect">
            <a:avLst/>
          </a:prstGeom>
        </p:spPr>
      </p:pic>
      <p:sp>
        <p:nvSpPr>
          <p:cNvPr id="6" name="Slide Number Placeholder 5">
            <a:extLst>
              <a:ext uri="{FF2B5EF4-FFF2-40B4-BE49-F238E27FC236}">
                <a16:creationId xmlns:a16="http://schemas.microsoft.com/office/drawing/2014/main" id="{5114C59F-E3D4-37CD-78B3-1D4C0FC58A70}"/>
              </a:ext>
            </a:extLst>
          </p:cNvPr>
          <p:cNvSpPr>
            <a:spLocks noGrp="1"/>
          </p:cNvSpPr>
          <p:nvPr>
            <p:ph type="sldNum" sz="quarter" idx="12"/>
          </p:nvPr>
        </p:nvSpPr>
        <p:spPr>
          <a:xfrm>
            <a:off x="10908680" y="798973"/>
            <a:ext cx="811019" cy="503579"/>
          </a:xfrm>
        </p:spPr>
        <p:txBody>
          <a:bodyPr>
            <a:normAutofit/>
          </a:bodyPr>
          <a:lstStyle/>
          <a:p>
            <a:pPr algn="l">
              <a:lnSpc>
                <a:spcPct val="90000"/>
              </a:lnSpc>
              <a:spcAft>
                <a:spcPts val="600"/>
              </a:spcAft>
            </a:pPr>
            <a:fld id="{DFDF98CC-160E-494C-8C3C-8CDC5FA257DE}" type="slidenum">
              <a:rPr lang="en-US" smtClean="0"/>
              <a:pPr algn="l">
                <a:lnSpc>
                  <a:spcPct val="90000"/>
                </a:lnSpc>
                <a:spcAft>
                  <a:spcPts val="600"/>
                </a:spcAft>
              </a:pPr>
              <a:t>1</a:t>
            </a:fld>
            <a:endParaRPr lang="en-US"/>
          </a:p>
        </p:txBody>
      </p:sp>
      <p:cxnSp>
        <p:nvCxnSpPr>
          <p:cNvPr id="19" name="Straight Connector 18">
            <a:extLst>
              <a:ext uri="{FF2B5EF4-FFF2-40B4-BE49-F238E27FC236}">
                <a16:creationId xmlns:a16="http://schemas.microsoft.com/office/drawing/2014/main" id="{480890EC-EC50-46D3-879E-63EDF4D06C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70073" y="3526496"/>
            <a:ext cx="4959505"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1" name="Picture 20">
            <a:extLst>
              <a:ext uri="{FF2B5EF4-FFF2-40B4-BE49-F238E27FC236}">
                <a16:creationId xmlns:a16="http://schemas.microsoft.com/office/drawing/2014/main" id="{971F6991-E635-48F8-9309-D5A5C1ECBF2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3" name="Straight Connector 22">
            <a:extLst>
              <a:ext uri="{FF2B5EF4-FFF2-40B4-BE49-F238E27FC236}">
                <a16:creationId xmlns:a16="http://schemas.microsoft.com/office/drawing/2014/main" id="{3ACF2F98-1DF0-4594-9502-F2B79E7957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2567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E724B9E8-02C8-4B2E-8770-A00A67760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0" name="Picture 49">
            <a:extLst>
              <a:ext uri="{FF2B5EF4-FFF2-40B4-BE49-F238E27FC236}">
                <a16:creationId xmlns:a16="http://schemas.microsoft.com/office/drawing/2014/main" id="{7B8AE548-0BFA-4792-9962-3375923C76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2" name="Straight Connector 51">
            <a:extLst>
              <a:ext uri="{FF2B5EF4-FFF2-40B4-BE49-F238E27FC236}">
                <a16:creationId xmlns:a16="http://schemas.microsoft.com/office/drawing/2014/main" id="{67639EF4-FA83-4D85-90FE-B831AF283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C87E76A-8F50-413D-9BFC-C5A1525BD9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56" name="Rectangle 55">
            <a:extLst>
              <a:ext uri="{FF2B5EF4-FFF2-40B4-BE49-F238E27FC236}">
                <a16:creationId xmlns:a16="http://schemas.microsoft.com/office/drawing/2014/main" id="{0F28EA84-13B4-4494-A4D3-8DE462FF0E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6BEB1B24-66CE-4D63-A39D-2D1B481DF9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776DB89C-26D2-EA74-554F-BDE5C7D2611B}"/>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600" dirty="0"/>
              <a:t>Danh </a:t>
            </a:r>
            <a:r>
              <a:rPr lang="en-US" sz="3600" dirty="0" err="1"/>
              <a:t>sách</a:t>
            </a:r>
            <a:r>
              <a:rPr lang="en-US" sz="3600" dirty="0"/>
              <a:t> </a:t>
            </a:r>
            <a:r>
              <a:rPr lang="en-US" sz="3600" dirty="0" err="1"/>
              <a:t>chấm</a:t>
            </a:r>
            <a:r>
              <a:rPr lang="en-US" sz="3600" dirty="0"/>
              <a:t> </a:t>
            </a:r>
            <a:r>
              <a:rPr lang="en-US" sz="3600" dirty="0" err="1"/>
              <a:t>công</a:t>
            </a:r>
            <a:endParaRPr lang="en-US" sz="3600" dirty="0"/>
          </a:p>
        </p:txBody>
      </p:sp>
      <p:sp>
        <p:nvSpPr>
          <p:cNvPr id="4" name="Slide Number Placeholder 3">
            <a:extLst>
              <a:ext uri="{FF2B5EF4-FFF2-40B4-BE49-F238E27FC236}">
                <a16:creationId xmlns:a16="http://schemas.microsoft.com/office/drawing/2014/main" id="{E0379709-6229-45D1-E042-C5242A1B4746}"/>
              </a:ext>
            </a:extLst>
          </p:cNvPr>
          <p:cNvSpPr>
            <a:spLocks noGrp="1"/>
          </p:cNvSpPr>
          <p:nvPr>
            <p:ph type="sldNum" sz="quarter" idx="12"/>
          </p:nvPr>
        </p:nvSpPr>
        <p:spPr>
          <a:xfrm>
            <a:off x="655218" y="798973"/>
            <a:ext cx="811019" cy="503579"/>
          </a:xfrm>
        </p:spPr>
        <p:txBody>
          <a:bodyPr vert="horz" lIns="91440" tIns="45720" rIns="91440" bIns="45720" rtlCol="0" anchor="t">
            <a:normAutofit/>
          </a:bodyPr>
          <a:lstStyle/>
          <a:p>
            <a:pPr algn="l">
              <a:lnSpc>
                <a:spcPct val="90000"/>
              </a:lnSpc>
              <a:spcAft>
                <a:spcPts val="600"/>
              </a:spcAft>
            </a:pPr>
            <a:fld id="{DFDF98CC-160E-494C-8C3C-8CDC5FA257DE}" type="slidenum">
              <a:rPr lang="en-US" smtClean="0"/>
              <a:pPr algn="l">
                <a:lnSpc>
                  <a:spcPct val="90000"/>
                </a:lnSpc>
                <a:spcAft>
                  <a:spcPts val="600"/>
                </a:spcAft>
              </a:pPr>
              <a:t>10</a:t>
            </a:fld>
            <a:endParaRPr lang="en-US"/>
          </a:p>
        </p:txBody>
      </p:sp>
      <p:cxnSp>
        <p:nvCxnSpPr>
          <p:cNvPr id="60" name="Straight Connector 59">
            <a:extLst>
              <a:ext uri="{FF2B5EF4-FFF2-40B4-BE49-F238E27FC236}">
                <a16:creationId xmlns:a16="http://schemas.microsoft.com/office/drawing/2014/main" id="{78DE337D-1DBA-4536-8145-B43EE65C74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8" name="Picture 7" descr="A screenshot of a computer&#10;&#10;AI-generated content may be incorrect.">
            <a:extLst>
              <a:ext uri="{FF2B5EF4-FFF2-40B4-BE49-F238E27FC236}">
                <a16:creationId xmlns:a16="http://schemas.microsoft.com/office/drawing/2014/main" id="{0546B660-DB7C-63C1-F662-9829A8045E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9479" y="2012436"/>
            <a:ext cx="3693150" cy="2086629"/>
          </a:xfrm>
          <a:prstGeom prst="rect">
            <a:avLst/>
          </a:prstGeom>
        </p:spPr>
      </p:pic>
      <p:pic>
        <p:nvPicPr>
          <p:cNvPr id="6" name="Content Placeholder 5" descr="A screenshot of a computer&#10;&#10;AI-generated content may be incorrect.">
            <a:extLst>
              <a:ext uri="{FF2B5EF4-FFF2-40B4-BE49-F238E27FC236}">
                <a16:creationId xmlns:a16="http://schemas.microsoft.com/office/drawing/2014/main" id="{9BCAB3B6-C7AC-3F9E-5723-13222344D3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46354" y="690045"/>
            <a:ext cx="3687168" cy="2074032"/>
          </a:xfrm>
          <a:prstGeom prst="rect">
            <a:avLst/>
          </a:prstGeom>
        </p:spPr>
      </p:pic>
      <p:pic>
        <p:nvPicPr>
          <p:cNvPr id="10" name="Picture 9" descr="A screenshot of a computer&#10;&#10;AI-generated content may be incorrect.">
            <a:extLst>
              <a:ext uri="{FF2B5EF4-FFF2-40B4-BE49-F238E27FC236}">
                <a16:creationId xmlns:a16="http://schemas.microsoft.com/office/drawing/2014/main" id="{0193F398-F1D8-893A-7FA3-E6C006AD8D6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46051" y="3347423"/>
            <a:ext cx="3687168" cy="2074032"/>
          </a:xfrm>
          <a:prstGeom prst="rect">
            <a:avLst/>
          </a:prstGeom>
        </p:spPr>
      </p:pic>
      <p:pic>
        <p:nvPicPr>
          <p:cNvPr id="62" name="Picture 61">
            <a:extLst>
              <a:ext uri="{FF2B5EF4-FFF2-40B4-BE49-F238E27FC236}">
                <a16:creationId xmlns:a16="http://schemas.microsoft.com/office/drawing/2014/main" id="{E7233926-059A-41AD-A9F2-56552CF4FF6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4" name="Straight Connector 63">
            <a:extLst>
              <a:ext uri="{FF2B5EF4-FFF2-40B4-BE49-F238E27FC236}">
                <a16:creationId xmlns:a16="http://schemas.microsoft.com/office/drawing/2014/main" id="{C13C145E-93D4-481E-92DC-736D9EBA37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57975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E724B9E8-02C8-4B2E-8770-A00A67760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25" name="Picture 24">
            <a:extLst>
              <a:ext uri="{FF2B5EF4-FFF2-40B4-BE49-F238E27FC236}">
                <a16:creationId xmlns:a16="http://schemas.microsoft.com/office/drawing/2014/main" id="{7B8AE548-0BFA-4792-9962-3375923C763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26">
            <a:extLst>
              <a:ext uri="{FF2B5EF4-FFF2-40B4-BE49-F238E27FC236}">
                <a16:creationId xmlns:a16="http://schemas.microsoft.com/office/drawing/2014/main" id="{67639EF4-FA83-4D85-90FE-B831AF2838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C87E76A-8F50-413D-9BFC-C5A1525BD9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1" name="Rectangle 30">
            <a:extLst>
              <a:ext uri="{FF2B5EF4-FFF2-40B4-BE49-F238E27FC236}">
                <a16:creationId xmlns:a16="http://schemas.microsoft.com/office/drawing/2014/main" id="{773E595B-9F61-4FDD-9E17-2C1099059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27BC3662-B476-4E80-9DB8-92244082F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A55399F8-F203-4BA4-005B-94318D56301C}"/>
              </a:ext>
            </a:extLst>
          </p:cNvPr>
          <p:cNvSpPr>
            <a:spLocks noGrp="1"/>
          </p:cNvSpPr>
          <p:nvPr>
            <p:ph type="title"/>
          </p:nvPr>
        </p:nvSpPr>
        <p:spPr>
          <a:xfrm>
            <a:off x="8673476" y="1468464"/>
            <a:ext cx="2858835" cy="1873219"/>
          </a:xfrm>
        </p:spPr>
        <p:txBody>
          <a:bodyPr vert="horz" lIns="91440" tIns="45720" rIns="91440" bIns="0" rtlCol="0" anchor="b">
            <a:normAutofit/>
          </a:bodyPr>
          <a:lstStyle/>
          <a:p>
            <a:r>
              <a:rPr lang="en-US" sz="3600" dirty="0">
                <a:latin typeface="Times New Roman" panose="02020603050405020304" pitchFamily="18" charset="0"/>
                <a:cs typeface="Times New Roman" panose="02020603050405020304" pitchFamily="18" charset="0"/>
              </a:rPr>
              <a:t>Giao </a:t>
            </a:r>
            <a:r>
              <a:rPr lang="en-US" sz="3600" dirty="0" err="1">
                <a:latin typeface="Times New Roman" panose="02020603050405020304" pitchFamily="18" charset="0"/>
                <a:cs typeface="Times New Roman" panose="02020603050405020304" pitchFamily="18" charset="0"/>
              </a:rPr>
              <a:t>diện</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Nghỉ</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phép</a:t>
            </a:r>
            <a:endParaRPr lang="en-US" sz="3600" dirty="0">
              <a:latin typeface="Times New Roman" panose="02020603050405020304" pitchFamily="18" charset="0"/>
              <a:cs typeface="Times New Roman" panose="02020603050405020304" pitchFamily="18" charset="0"/>
            </a:endParaRPr>
          </a:p>
        </p:txBody>
      </p:sp>
      <p:pic>
        <p:nvPicPr>
          <p:cNvPr id="18" name="Picture 17" descr="A screenshot of a computer&#10;&#10;AI-generated content may be incorrect.">
            <a:extLst>
              <a:ext uri="{FF2B5EF4-FFF2-40B4-BE49-F238E27FC236}">
                <a16:creationId xmlns:a16="http://schemas.microsoft.com/office/drawing/2014/main" id="{27D77C0F-FF48-2D35-A112-00D82FA43A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936" y="690045"/>
            <a:ext cx="3687168" cy="2074032"/>
          </a:xfrm>
          <a:prstGeom prst="rect">
            <a:avLst/>
          </a:prstGeom>
        </p:spPr>
      </p:pic>
      <p:pic>
        <p:nvPicPr>
          <p:cNvPr id="12" name="Picture 11" descr="A screenshot of a computer&#10;&#10;AI-generated content may be incorrect.">
            <a:extLst>
              <a:ext uri="{FF2B5EF4-FFF2-40B4-BE49-F238E27FC236}">
                <a16:creationId xmlns:a16="http://schemas.microsoft.com/office/drawing/2014/main" id="{FE649193-617F-DAA3-870D-71CD636D83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8508" y="2017052"/>
            <a:ext cx="3693150" cy="2077397"/>
          </a:xfrm>
          <a:prstGeom prst="rect">
            <a:avLst/>
          </a:prstGeom>
        </p:spPr>
      </p:pic>
      <p:sp>
        <p:nvSpPr>
          <p:cNvPr id="4" name="Slide Number Placeholder 3">
            <a:extLst>
              <a:ext uri="{FF2B5EF4-FFF2-40B4-BE49-F238E27FC236}">
                <a16:creationId xmlns:a16="http://schemas.microsoft.com/office/drawing/2014/main" id="{6DA6D0FE-9509-E70E-22B9-718A8CCA9E6F}"/>
              </a:ext>
            </a:extLst>
          </p:cNvPr>
          <p:cNvSpPr>
            <a:spLocks noGrp="1"/>
          </p:cNvSpPr>
          <p:nvPr>
            <p:ph type="sldNum" sz="quarter" idx="12"/>
          </p:nvPr>
        </p:nvSpPr>
        <p:spPr>
          <a:xfrm>
            <a:off x="10716277" y="798973"/>
            <a:ext cx="811019" cy="503579"/>
          </a:xfrm>
        </p:spPr>
        <p:txBody>
          <a:bodyPr vert="horz" lIns="91440" tIns="45720" rIns="91440" bIns="45720" rtlCol="0" anchor="t">
            <a:normAutofit/>
          </a:bodyPr>
          <a:lstStyle/>
          <a:p>
            <a:pPr>
              <a:lnSpc>
                <a:spcPct val="90000"/>
              </a:lnSpc>
              <a:spcAft>
                <a:spcPts val="600"/>
              </a:spcAft>
            </a:pPr>
            <a:fld id="{DFDF98CC-160E-494C-8C3C-8CDC5FA257DE}" type="slidenum">
              <a:rPr lang="en-US" smtClean="0"/>
              <a:pPr>
                <a:lnSpc>
                  <a:spcPct val="90000"/>
                </a:lnSpc>
                <a:spcAft>
                  <a:spcPts val="600"/>
                </a:spcAft>
              </a:pPr>
              <a:t>11</a:t>
            </a:fld>
            <a:endParaRPr lang="en-US"/>
          </a:p>
        </p:txBody>
      </p:sp>
      <p:pic>
        <p:nvPicPr>
          <p:cNvPr id="14" name="Picture 13" descr="A screenshot of a computer&#10;&#10;AI-generated content may be incorrect.">
            <a:extLst>
              <a:ext uri="{FF2B5EF4-FFF2-40B4-BE49-F238E27FC236}">
                <a16:creationId xmlns:a16="http://schemas.microsoft.com/office/drawing/2014/main" id="{B28C3F7D-D16B-3BC5-CF95-9C67BB702C8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1633" y="3352032"/>
            <a:ext cx="3687168" cy="2064814"/>
          </a:xfrm>
          <a:prstGeom prst="rect">
            <a:avLst/>
          </a:prstGeom>
        </p:spPr>
      </p:pic>
      <p:cxnSp>
        <p:nvCxnSpPr>
          <p:cNvPr id="35" name="Straight Connector 34">
            <a:extLst>
              <a:ext uri="{FF2B5EF4-FFF2-40B4-BE49-F238E27FC236}">
                <a16:creationId xmlns:a16="http://schemas.microsoft.com/office/drawing/2014/main" id="{9F824A54-888E-4305-AAC0-F58D136F21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80960" y="3526496"/>
            <a:ext cx="2844424"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37" name="Picture 36">
            <a:extLst>
              <a:ext uri="{FF2B5EF4-FFF2-40B4-BE49-F238E27FC236}">
                <a16:creationId xmlns:a16="http://schemas.microsoft.com/office/drawing/2014/main" id="{63C4FC2C-673A-4C7E-B73D-41007CF3836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9" name="Straight Connector 38">
            <a:extLst>
              <a:ext uri="{FF2B5EF4-FFF2-40B4-BE49-F238E27FC236}">
                <a16:creationId xmlns:a16="http://schemas.microsoft.com/office/drawing/2014/main" id="{717C0D9D-2585-4972-BB3E-A26585F1F8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96477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F995CE1C-F1D2-B48F-3B81-2CE4D99A34A1}"/>
              </a:ext>
            </a:extLst>
          </p:cNvPr>
          <p:cNvSpPr>
            <a:spLocks noGrp="1"/>
          </p:cNvSpPr>
          <p:nvPr>
            <p:ph type="title"/>
          </p:nvPr>
        </p:nvSpPr>
        <p:spPr>
          <a:xfrm>
            <a:off x="1451580" y="804520"/>
            <a:ext cx="4176511" cy="1049235"/>
          </a:xfrm>
        </p:spPr>
        <p:txBody>
          <a:bodyPr>
            <a:normAutofit/>
          </a:bodyPr>
          <a:lstStyle/>
          <a:p>
            <a:r>
              <a:rPr lang="vi-VN" dirty="0"/>
              <a:t>Giao diện thông báo</a:t>
            </a:r>
            <a:endParaRPr lang="en-US" dirty="0"/>
          </a:p>
        </p:txBody>
      </p:sp>
      <p:sp>
        <p:nvSpPr>
          <p:cNvPr id="4" name="Slide Number Placeholder 3">
            <a:extLst>
              <a:ext uri="{FF2B5EF4-FFF2-40B4-BE49-F238E27FC236}">
                <a16:creationId xmlns:a16="http://schemas.microsoft.com/office/drawing/2014/main" id="{48BCDE14-FC9C-869E-9058-B2B6FD8D2075}"/>
              </a:ext>
            </a:extLst>
          </p:cNvPr>
          <p:cNvSpPr>
            <a:spLocks noGrp="1"/>
          </p:cNvSpPr>
          <p:nvPr>
            <p:ph type="sldNum" sz="quarter" idx="12"/>
          </p:nvPr>
        </p:nvSpPr>
        <p:spPr>
          <a:xfrm>
            <a:off x="480060" y="798973"/>
            <a:ext cx="811019" cy="503578"/>
          </a:xfrm>
        </p:spPr>
        <p:txBody>
          <a:bodyPr>
            <a:normAutofit/>
          </a:bodyPr>
          <a:lstStyle/>
          <a:p>
            <a:pPr>
              <a:lnSpc>
                <a:spcPct val="90000"/>
              </a:lnSpc>
              <a:spcAft>
                <a:spcPts val="600"/>
              </a:spcAft>
            </a:pPr>
            <a:fld id="{DFDF98CC-160E-494C-8C3C-8CDC5FA257DE}" type="slidenum">
              <a:rPr lang="en-US" smtClean="0"/>
              <a:pPr>
                <a:lnSpc>
                  <a:spcPct val="90000"/>
                </a:lnSpc>
                <a:spcAft>
                  <a:spcPts val="600"/>
                </a:spcAft>
              </a:pPr>
              <a:t>12</a:t>
            </a:fld>
            <a:endParaRPr lang="en-US"/>
          </a:p>
        </p:txBody>
      </p:sp>
      <p:sp>
        <p:nvSpPr>
          <p:cNvPr id="17" name="Rectangle 16">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Content Placeholder 9">
            <a:extLst>
              <a:ext uri="{FF2B5EF4-FFF2-40B4-BE49-F238E27FC236}">
                <a16:creationId xmlns:a16="http://schemas.microsoft.com/office/drawing/2014/main" id="{2CE6FADA-B3FD-CC57-5BC0-75E0381D09A6}"/>
              </a:ext>
            </a:extLst>
          </p:cNvPr>
          <p:cNvSpPr>
            <a:spLocks noGrp="1"/>
          </p:cNvSpPr>
          <p:nvPr>
            <p:ph idx="1"/>
          </p:nvPr>
        </p:nvSpPr>
        <p:spPr>
          <a:xfrm>
            <a:off x="1451581" y="2015732"/>
            <a:ext cx="4172212" cy="3450613"/>
          </a:xfrm>
        </p:spPr>
        <p:txBody>
          <a:bodyPr>
            <a:normAutofit/>
          </a:bodyPr>
          <a:lstStyle/>
          <a:p>
            <a:r>
              <a:rPr lang="en-US" dirty="0" err="1">
                <a:latin typeface="Times New Roman" panose="02020603050405020304" pitchFamily="18" charset="0"/>
                <a:cs typeface="Times New Roman" panose="02020603050405020304" pitchFamily="18" charset="0"/>
              </a:rPr>
              <a:t>Hiển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thông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báo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trọng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trong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thống</a:t>
            </a:r>
            <a:r>
              <a:rPr lang="en-US" dirty="0">
                <a:latin typeface="Times New Roman" panose="02020603050405020304" pitchFamily="18" charset="0"/>
                <a:cs typeface="Times New Roman" panose="02020603050405020304" pitchFamily="18" charset="0"/>
              </a:rPr>
              <a:t>.</a:t>
            </a:r>
            <a:endParaRPr lang="vi-VN"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Biểu tượng chuông ở thanh điều hướng trên cùng sẽ có dấu đỏ khi có thông báo mới.</a:t>
            </a:r>
          </a:p>
          <a:p>
            <a:r>
              <a:rPr lang="en-US" dirty="0">
                <a:latin typeface="Times New Roman" panose="02020603050405020304" pitchFamily="18" charset="0"/>
                <a:cs typeface="Times New Roman" panose="02020603050405020304" pitchFamily="18" charset="0"/>
              </a:rPr>
              <a:t>Cho </a:t>
            </a:r>
            <a:r>
              <a:rPr lang="en-US" dirty="0" err="1">
                <a:latin typeface="Times New Roman" panose="02020603050405020304" pitchFamily="18" charset="0"/>
                <a:cs typeface="Times New Roman" panose="02020603050405020304" pitchFamily="18" charset="0"/>
              </a:rPr>
              <a:t>phép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trị</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viên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theo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dõi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tin </a:t>
            </a:r>
            <a:r>
              <a:rPr lang="en-US" dirty="0" err="1">
                <a:latin typeface="Times New Roman" panose="02020603050405020304" pitchFamily="18" charset="0"/>
                <a:cs typeface="Times New Roman" panose="02020603050405020304" pitchFamily="18" charset="0"/>
              </a:rPr>
              <a:t>tức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trọng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chóng</a:t>
            </a:r>
            <a:r>
              <a:rPr lang="en-US" dirty="0">
                <a:latin typeface="Times New Roman" panose="02020603050405020304" pitchFamily="18" charset="0"/>
                <a:cs typeface="Times New Roman" panose="02020603050405020304" pitchFamily="18" charset="0"/>
              </a:rPr>
              <a:t>.</a:t>
            </a:r>
          </a:p>
        </p:txBody>
      </p:sp>
      <p:pic>
        <p:nvPicPr>
          <p:cNvPr id="6" name="Content Placeholder 5" descr="A screenshot of a computer&#10;&#10;AI-generated content may be incorrect.">
            <a:extLst>
              <a:ext uri="{FF2B5EF4-FFF2-40B4-BE49-F238E27FC236}">
                <a16:creationId xmlns:a16="http://schemas.microsoft.com/office/drawing/2014/main" id="{39CD5DC8-711E-934A-8E39-D8D0059AF7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4411" y="1747040"/>
            <a:ext cx="4960442" cy="2777847"/>
          </a:xfrm>
          <a:prstGeom prst="rect">
            <a:avLst/>
          </a:prstGeom>
        </p:spPr>
      </p:pic>
      <p:pic>
        <p:nvPicPr>
          <p:cNvPr id="19" name="Picture 18">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1" name="Straight Connector 20">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1497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 calcmode="lin" valueType="num">
                                      <p:cBhvr additive="base">
                                        <p:cTn id="13"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anim calcmode="lin" valueType="num">
                                      <p:cBhvr additive="base">
                                        <p:cTn id="19"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E4BAA-3087-8E22-A179-0A8530D6E95F}"/>
              </a:ext>
            </a:extLst>
          </p:cNvPr>
          <p:cNvSpPr>
            <a:spLocks noGrp="1"/>
          </p:cNvSpPr>
          <p:nvPr>
            <p:ph type="title"/>
          </p:nvPr>
        </p:nvSpPr>
        <p:spPr>
          <a:xfrm>
            <a:off x="1451579" y="804519"/>
            <a:ext cx="9603275" cy="1049235"/>
          </a:xfrm>
        </p:spPr>
        <p:txBody>
          <a:bodyPr>
            <a:normAutofit/>
          </a:bodyPr>
          <a:lstStyle/>
          <a:p>
            <a:r>
              <a:rPr lang="vi-VN" dirty="0"/>
              <a:t>Giao diện cài đặt</a:t>
            </a:r>
            <a:endParaRPr lang="en-US" dirty="0"/>
          </a:p>
        </p:txBody>
      </p:sp>
      <p:sp>
        <p:nvSpPr>
          <p:cNvPr id="4" name="Slide Number Placeholder 3">
            <a:extLst>
              <a:ext uri="{FF2B5EF4-FFF2-40B4-BE49-F238E27FC236}">
                <a16:creationId xmlns:a16="http://schemas.microsoft.com/office/drawing/2014/main" id="{EFD7526C-15C1-4486-5D0C-537D44C5204D}"/>
              </a:ext>
            </a:extLst>
          </p:cNvPr>
          <p:cNvSpPr>
            <a:spLocks noGrp="1"/>
          </p:cNvSpPr>
          <p:nvPr>
            <p:ph type="sldNum" sz="quarter" idx="12"/>
          </p:nvPr>
        </p:nvSpPr>
        <p:spPr>
          <a:xfrm>
            <a:off x="480060" y="798973"/>
            <a:ext cx="811019" cy="503578"/>
          </a:xfrm>
        </p:spPr>
        <p:txBody>
          <a:bodyPr>
            <a:normAutofit/>
          </a:bodyPr>
          <a:lstStyle/>
          <a:p>
            <a:pPr>
              <a:lnSpc>
                <a:spcPct val="90000"/>
              </a:lnSpc>
              <a:spcAft>
                <a:spcPts val="600"/>
              </a:spcAft>
            </a:pPr>
            <a:fld id="{DFDF98CC-160E-494C-8C3C-8CDC5FA257DE}" type="slidenum">
              <a:rPr lang="en-US" smtClean="0"/>
              <a:pPr>
                <a:lnSpc>
                  <a:spcPct val="90000"/>
                </a:lnSpc>
                <a:spcAft>
                  <a:spcPts val="600"/>
                </a:spcAft>
              </a:pPr>
              <a:t>13</a:t>
            </a:fld>
            <a:endParaRPr lang="en-US"/>
          </a:p>
        </p:txBody>
      </p:sp>
      <p:sp>
        <p:nvSpPr>
          <p:cNvPr id="10" name="Content Placeholder 9">
            <a:extLst>
              <a:ext uri="{FF2B5EF4-FFF2-40B4-BE49-F238E27FC236}">
                <a16:creationId xmlns:a16="http://schemas.microsoft.com/office/drawing/2014/main" id="{08346A88-55B8-CECE-DFB4-F9F9EE2C8B1A}"/>
              </a:ext>
            </a:extLst>
          </p:cNvPr>
          <p:cNvSpPr>
            <a:spLocks noGrp="1"/>
          </p:cNvSpPr>
          <p:nvPr>
            <p:ph idx="1"/>
          </p:nvPr>
        </p:nvSpPr>
        <p:spPr>
          <a:xfrm>
            <a:off x="1451579" y="2015734"/>
            <a:ext cx="4158849" cy="3450613"/>
          </a:xfrm>
        </p:spPr>
        <p:txBody>
          <a:bodyPr>
            <a:normAutofit/>
          </a:bodyPr>
          <a:lstStyle/>
          <a:p>
            <a:r>
              <a:rPr lang="en-US" dirty="0" err="1"/>
              <a:t>Tải</a:t>
            </a:r>
            <a:r>
              <a:rPr lang="en-US" dirty="0"/>
              <a:t> </a:t>
            </a:r>
            <a:r>
              <a:rPr lang="en-US" dirty="0" err="1"/>
              <a:t>lên</a:t>
            </a:r>
            <a:r>
              <a:rPr lang="en-US" dirty="0"/>
              <a:t> logo website.</a:t>
            </a:r>
            <a:endParaRPr lang="vi-VN" dirty="0"/>
          </a:p>
          <a:p>
            <a:r>
              <a:rPr lang="vi-VN" dirty="0"/>
              <a:t>Cập nhật thông tin như </a:t>
            </a:r>
            <a:r>
              <a:rPr lang="vi-VN" b="1" dirty="0"/>
              <a:t>Tên </a:t>
            </a:r>
            <a:r>
              <a:rPr lang="vi-VN" b="1" dirty="0" err="1"/>
              <a:t>Web</a:t>
            </a:r>
            <a:r>
              <a:rPr lang="vi-VN" dirty="0"/>
              <a:t>, </a:t>
            </a:r>
            <a:r>
              <a:rPr lang="vi-VN" b="1" dirty="0"/>
              <a:t>Vị trí</a:t>
            </a:r>
            <a:r>
              <a:rPr lang="vi-VN" dirty="0"/>
              <a:t>, </a:t>
            </a:r>
            <a:r>
              <a:rPr lang="vi-VN" b="1" dirty="0" err="1"/>
              <a:t>Copyright</a:t>
            </a:r>
            <a:r>
              <a:rPr lang="vi-VN" dirty="0"/>
              <a:t>, và </a:t>
            </a:r>
            <a:r>
              <a:rPr lang="vi-VN" b="1" dirty="0"/>
              <a:t>Địa chỉ</a:t>
            </a:r>
            <a:r>
              <a:rPr lang="vi-VN" dirty="0"/>
              <a:t>.</a:t>
            </a:r>
          </a:p>
          <a:p>
            <a:r>
              <a:rPr lang="vi-VN" dirty="0"/>
              <a:t>Nút </a:t>
            </a:r>
            <a:r>
              <a:rPr lang="vi-VN" b="1" dirty="0"/>
              <a:t>Xác nhận</a:t>
            </a:r>
            <a:r>
              <a:rPr lang="vi-VN" dirty="0"/>
              <a:t> </a:t>
            </a:r>
            <a:r>
              <a:rPr lang="vi-VN" dirty="0">
                <a:latin typeface="Times New Roman" panose="02020603050405020304" pitchFamily="18" charset="0"/>
                <a:cs typeface="Times New Roman" panose="02020603050405020304" pitchFamily="18" charset="0"/>
              </a:rPr>
              <a:t>giúp</a:t>
            </a:r>
            <a:r>
              <a:rPr lang="vi-VN" dirty="0"/>
              <a:t> lưu lại các thay đổi.</a:t>
            </a:r>
            <a:endParaRPr lang="en-US" dirty="0"/>
          </a:p>
        </p:txBody>
      </p:sp>
      <p:grpSp>
        <p:nvGrpSpPr>
          <p:cNvPr id="13" name="Group 12">
            <a:extLst>
              <a:ext uri="{FF2B5EF4-FFF2-40B4-BE49-F238E27FC236}">
                <a16:creationId xmlns:a16="http://schemas.microsoft.com/office/drawing/2014/main" id="{93401815-9C3D-43EE-B4E4-2504090CEF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9823" y="2012810"/>
            <a:ext cx="4948659" cy="3453535"/>
            <a:chOff x="7807230" y="2012810"/>
            <a:chExt cx="3251252" cy="3459865"/>
          </a:xfrm>
        </p:grpSpPr>
        <p:sp>
          <p:nvSpPr>
            <p:cNvPr id="14" name="Rectangle 13">
              <a:extLst>
                <a:ext uri="{FF2B5EF4-FFF2-40B4-BE49-F238E27FC236}">
                  <a16:creationId xmlns:a16="http://schemas.microsoft.com/office/drawing/2014/main" id="{CDC52205-72B7-41BE-99DF-6B24F25ED6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98BFFC9-C8B3-41FE-B9CC-C492B0794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6" name="Content Placeholder 5" descr="A screenshot of a computer&#10;&#10;AI-generated content may be incorrect.">
            <a:extLst>
              <a:ext uri="{FF2B5EF4-FFF2-40B4-BE49-F238E27FC236}">
                <a16:creationId xmlns:a16="http://schemas.microsoft.com/office/drawing/2014/main" id="{D43ED89C-7488-385C-019A-67CEC55E4463}"/>
              </a:ext>
            </a:extLst>
          </p:cNvPr>
          <p:cNvPicPr>
            <a:picLocks noChangeAspect="1"/>
          </p:cNvPicPr>
          <p:nvPr/>
        </p:nvPicPr>
        <p:blipFill>
          <a:blip r:embed="rId2">
            <a:extLst>
              <a:ext uri="{28A0092B-C50C-407E-A947-70E740481C1C}">
                <a14:useLocalDpi xmlns:a14="http://schemas.microsoft.com/office/drawing/2010/main" val="0"/>
              </a:ext>
            </a:extLst>
          </a:blip>
          <a:srcRect r="16933"/>
          <a:stretch/>
        </p:blipFill>
        <p:spPr>
          <a:xfrm>
            <a:off x="6277257" y="2174242"/>
            <a:ext cx="4613872" cy="3124351"/>
          </a:xfrm>
          <a:prstGeom prst="rect">
            <a:avLst/>
          </a:prstGeom>
        </p:spPr>
      </p:pic>
    </p:spTree>
    <p:extLst>
      <p:ext uri="{BB962C8B-B14F-4D97-AF65-F5344CB8AC3E}">
        <p14:creationId xmlns:p14="http://schemas.microsoft.com/office/powerpoint/2010/main" val="2253810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arn(inVertical)">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barn(inVertical)">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barn(inVertical)">
                                      <p:cBhvr>
                                        <p:cTn id="17"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7CBA64-07E4-A94E-AF23-7FEB38D623EB}"/>
              </a:ext>
            </a:extLst>
          </p:cNvPr>
          <p:cNvSpPr>
            <a:spLocks noGrp="1"/>
          </p:cNvSpPr>
          <p:nvPr>
            <p:ph type="title"/>
          </p:nvPr>
        </p:nvSpPr>
        <p:spPr>
          <a:xfrm>
            <a:off x="849683" y="1240076"/>
            <a:ext cx="2727813" cy="4584527"/>
          </a:xfrm>
        </p:spPr>
        <p:txBody>
          <a:bodyPr>
            <a:normAutofit/>
          </a:bodyPr>
          <a:lstStyle/>
          <a:p>
            <a:r>
              <a:rPr lang="vi-VN">
                <a:solidFill>
                  <a:srgbClr val="FFFFFF"/>
                </a:solidFill>
              </a:rPr>
              <a:t>Thiết kế và phát triển giao diện</a:t>
            </a:r>
            <a:endParaRPr lang="en-US">
              <a:solidFill>
                <a:srgbClr val="FFFFFF"/>
              </a:solidFill>
            </a:endParaRPr>
          </a:p>
        </p:txBody>
      </p:sp>
      <p:sp>
        <p:nvSpPr>
          <p:cNvPr id="4" name="Slide Number Placeholder 3">
            <a:extLst>
              <a:ext uri="{FF2B5EF4-FFF2-40B4-BE49-F238E27FC236}">
                <a16:creationId xmlns:a16="http://schemas.microsoft.com/office/drawing/2014/main" id="{7E32F955-E184-24D0-2D45-31AFD95C904E}"/>
              </a:ext>
            </a:extLst>
          </p:cNvPr>
          <p:cNvSpPr>
            <a:spLocks noGrp="1"/>
          </p:cNvSpPr>
          <p:nvPr>
            <p:ph type="sldNum" sz="quarter" idx="12"/>
          </p:nvPr>
        </p:nvSpPr>
        <p:spPr>
          <a:xfrm>
            <a:off x="10900921" y="232118"/>
            <a:ext cx="811019" cy="503578"/>
          </a:xfrm>
        </p:spPr>
        <p:txBody>
          <a:bodyPr>
            <a:normAutofit/>
          </a:bodyPr>
          <a:lstStyle/>
          <a:p>
            <a:pPr>
              <a:lnSpc>
                <a:spcPct val="90000"/>
              </a:lnSpc>
              <a:spcAft>
                <a:spcPts val="600"/>
              </a:spcAft>
            </a:pPr>
            <a:fld id="{DFDF98CC-160E-494C-8C3C-8CDC5FA257DE}" type="slidenum">
              <a:rPr lang="en-US" smtClean="0"/>
              <a:pPr>
                <a:lnSpc>
                  <a:spcPct val="90000"/>
                </a:lnSpc>
                <a:spcAft>
                  <a:spcPts val="600"/>
                </a:spcAft>
              </a:pPr>
              <a:t>14</a:t>
            </a:fld>
            <a:endParaRPr lang="en-US"/>
          </a:p>
        </p:txBody>
      </p:sp>
      <p:sp>
        <p:nvSpPr>
          <p:cNvPr id="3" name="Content Placeholder 2">
            <a:extLst>
              <a:ext uri="{FF2B5EF4-FFF2-40B4-BE49-F238E27FC236}">
                <a16:creationId xmlns:a16="http://schemas.microsoft.com/office/drawing/2014/main" id="{1BC4A716-8B30-4E3E-CAF4-A4F7ED7BDBF9}"/>
              </a:ext>
            </a:extLst>
          </p:cNvPr>
          <p:cNvSpPr>
            <a:spLocks noGrp="1"/>
          </p:cNvSpPr>
          <p:nvPr>
            <p:ph idx="1"/>
          </p:nvPr>
        </p:nvSpPr>
        <p:spPr>
          <a:xfrm>
            <a:off x="4705594" y="115747"/>
            <a:ext cx="6034827" cy="6585995"/>
          </a:xfrm>
        </p:spPr>
        <p:txBody>
          <a:bodyPr anchor="t">
            <a:normAutofit/>
          </a:bodyPr>
          <a:lstStyle/>
          <a:p>
            <a:pPr>
              <a:lnSpc>
                <a:spcPct val="110000"/>
              </a:lnSpc>
            </a:pPr>
            <a:r>
              <a:rPr lang="vi-VN" b="0" i="0" dirty="0">
                <a:effectLst/>
                <a:latin typeface="+mj-lt"/>
              </a:rPr>
              <a:t>Thiết kế giao diện trên </a:t>
            </a:r>
            <a:r>
              <a:rPr lang="vi-VN" b="0" i="0" dirty="0" err="1">
                <a:effectLst/>
                <a:latin typeface="+mj-lt"/>
              </a:rPr>
              <a:t>Figma</a:t>
            </a:r>
            <a:r>
              <a:rPr lang="vi-VN" b="0" i="0" dirty="0">
                <a:effectLst/>
                <a:latin typeface="+mj-lt"/>
              </a:rPr>
              <a:t>: Toàn bộ giao diện người dùng được thiết kế trước trên </a:t>
            </a:r>
            <a:r>
              <a:rPr lang="vi-VN" b="0" i="0" dirty="0" err="1">
                <a:effectLst/>
                <a:latin typeface="+mj-lt"/>
              </a:rPr>
              <a:t>Figma</a:t>
            </a:r>
            <a:r>
              <a:rPr lang="vi-VN" b="0" i="0" dirty="0">
                <a:effectLst/>
                <a:latin typeface="+mj-lt"/>
              </a:rPr>
              <a:t> để đảm bảo tính nhất quán và thẩm mỹ cao. Thiết kế bao gồm các màn hình đăng nhập, </a:t>
            </a:r>
            <a:r>
              <a:rPr lang="vi-VN" b="0" i="0" dirty="0" err="1">
                <a:effectLst/>
                <a:latin typeface="+mj-lt"/>
              </a:rPr>
              <a:t>dashboard</a:t>
            </a:r>
            <a:r>
              <a:rPr lang="vi-VN" b="0" i="0" dirty="0">
                <a:effectLst/>
                <a:latin typeface="+mj-lt"/>
              </a:rPr>
              <a:t> chính, quản lý thông tin, báo cáo và cài đặt.</a:t>
            </a:r>
          </a:p>
          <a:p>
            <a:pPr>
              <a:lnSpc>
                <a:spcPct val="110000"/>
              </a:lnSpc>
            </a:pPr>
            <a:r>
              <a:rPr lang="vi-VN" b="0" i="0" dirty="0">
                <a:effectLst/>
                <a:latin typeface="+mj-lt"/>
              </a:rPr>
              <a:t>Phát triển giao diện bằng </a:t>
            </a:r>
            <a:r>
              <a:rPr lang="vi-VN" b="0" i="0" dirty="0" err="1">
                <a:effectLst/>
                <a:latin typeface="+mj-lt"/>
              </a:rPr>
              <a:t>HTML</a:t>
            </a:r>
            <a:r>
              <a:rPr lang="vi-VN" b="0" i="0" dirty="0">
                <a:effectLst/>
                <a:latin typeface="+mj-lt"/>
              </a:rPr>
              <a:t> và </a:t>
            </a:r>
            <a:r>
              <a:rPr lang="vi-VN" b="0" i="0" dirty="0" err="1">
                <a:effectLst/>
                <a:latin typeface="+mj-lt"/>
              </a:rPr>
              <a:t>CSS</a:t>
            </a:r>
            <a:r>
              <a:rPr lang="vi-VN" b="0" i="0" dirty="0">
                <a:effectLst/>
                <a:latin typeface="+mj-lt"/>
              </a:rPr>
              <a:t>: Giao diện người dùng được xây dựng bằng </a:t>
            </a:r>
            <a:r>
              <a:rPr lang="vi-VN" b="0" i="0" dirty="0" err="1">
                <a:effectLst/>
                <a:latin typeface="+mj-lt"/>
              </a:rPr>
              <a:t>HTML</a:t>
            </a:r>
            <a:r>
              <a:rPr lang="vi-VN" b="0" i="0" dirty="0">
                <a:effectLst/>
                <a:latin typeface="+mj-lt"/>
              </a:rPr>
              <a:t> và </a:t>
            </a:r>
            <a:r>
              <a:rPr lang="vi-VN" b="0" i="0" dirty="0" err="1">
                <a:effectLst/>
                <a:latin typeface="+mj-lt"/>
              </a:rPr>
              <a:t>CSS</a:t>
            </a:r>
            <a:r>
              <a:rPr lang="vi-VN" b="0" i="0" dirty="0">
                <a:effectLst/>
                <a:latin typeface="+mj-lt"/>
              </a:rPr>
              <a:t>, tối ưu cho cả máy tính để bàn và thiết bị di động, đảm bảo tính năng ứng dụng phong phú và dễ sử dụng.</a:t>
            </a:r>
          </a:p>
          <a:p>
            <a:pPr>
              <a:lnSpc>
                <a:spcPct val="110000"/>
              </a:lnSpc>
            </a:pPr>
            <a:r>
              <a:rPr lang="vi-VN" b="0" i="0" dirty="0">
                <a:effectLst/>
                <a:latin typeface="+mj-lt"/>
              </a:rPr>
              <a:t>Công Nghệ và </a:t>
            </a:r>
            <a:r>
              <a:rPr lang="vi-VN" b="0" i="0" dirty="0" err="1">
                <a:effectLst/>
                <a:latin typeface="+mj-lt"/>
              </a:rPr>
              <a:t>Tools</a:t>
            </a:r>
            <a:endParaRPr lang="vi-VN" b="0" i="0" dirty="0">
              <a:effectLst/>
              <a:latin typeface="+mj-lt"/>
            </a:endParaRPr>
          </a:p>
          <a:p>
            <a:pPr>
              <a:lnSpc>
                <a:spcPct val="110000"/>
              </a:lnSpc>
            </a:pPr>
            <a:r>
              <a:rPr lang="vi-VN" b="0" i="0" dirty="0">
                <a:effectLst/>
                <a:latin typeface="+mj-lt"/>
              </a:rPr>
              <a:t>Ngôn ngữ lập trình: </a:t>
            </a:r>
            <a:r>
              <a:rPr lang="vi-VN" b="0" i="0" dirty="0" err="1">
                <a:effectLst/>
                <a:latin typeface="+mj-lt"/>
              </a:rPr>
              <a:t>HTML</a:t>
            </a:r>
            <a:r>
              <a:rPr lang="vi-VN" b="0" i="0" dirty="0">
                <a:effectLst/>
                <a:latin typeface="+mj-lt"/>
              </a:rPr>
              <a:t>, </a:t>
            </a:r>
            <a:r>
              <a:rPr lang="vi-VN" b="0" i="0" dirty="0" err="1">
                <a:effectLst/>
                <a:latin typeface="+mj-lt"/>
              </a:rPr>
              <a:t>CSS</a:t>
            </a:r>
            <a:r>
              <a:rPr lang="vi-VN" b="0" i="0" dirty="0">
                <a:effectLst/>
                <a:latin typeface="+mj-lt"/>
              </a:rPr>
              <a:t> cho phát triển giao diện; </a:t>
            </a:r>
            <a:r>
              <a:rPr lang="vi-VN" b="0" i="0" dirty="0" err="1">
                <a:effectLst/>
                <a:latin typeface="+mj-lt"/>
              </a:rPr>
              <a:t>JavaScript</a:t>
            </a:r>
            <a:r>
              <a:rPr lang="vi-VN" b="0" i="0" dirty="0">
                <a:effectLst/>
                <a:latin typeface="+mj-lt"/>
              </a:rPr>
              <a:t> cho các tương tác phía </a:t>
            </a:r>
            <a:r>
              <a:rPr lang="vi-VN" b="0" i="0" dirty="0" err="1">
                <a:effectLst/>
                <a:latin typeface="+mj-lt"/>
              </a:rPr>
              <a:t>client</a:t>
            </a:r>
            <a:r>
              <a:rPr lang="vi-VN" b="0" i="0" dirty="0">
                <a:effectLst/>
                <a:latin typeface="+mj-lt"/>
              </a:rPr>
              <a:t>.</a:t>
            </a:r>
          </a:p>
          <a:p>
            <a:pPr>
              <a:lnSpc>
                <a:spcPct val="110000"/>
              </a:lnSpc>
            </a:pPr>
            <a:r>
              <a:rPr lang="vi-VN" b="0" i="0" dirty="0">
                <a:effectLst/>
                <a:latin typeface="+mj-lt"/>
              </a:rPr>
              <a:t>Cơ sở dữ liệu: Thiết kế và triển khai trên </a:t>
            </a:r>
            <a:r>
              <a:rPr lang="vi-VN" b="0" i="0" dirty="0" err="1">
                <a:effectLst/>
                <a:latin typeface="+mj-lt"/>
              </a:rPr>
              <a:t>SQLSever</a:t>
            </a:r>
            <a:r>
              <a:rPr lang="vi-VN" b="0" i="0" dirty="0">
                <a:effectLst/>
                <a:latin typeface="+mj-lt"/>
              </a:rPr>
              <a:t> để quản lý dữ liệu một cách hiệu quả.</a:t>
            </a:r>
          </a:p>
          <a:p>
            <a:pPr>
              <a:lnSpc>
                <a:spcPct val="110000"/>
              </a:lnSpc>
            </a:pPr>
            <a:r>
              <a:rPr lang="vi-VN" b="0" i="0" dirty="0" err="1">
                <a:effectLst/>
                <a:latin typeface="+mj-lt"/>
              </a:rPr>
              <a:t>Tools</a:t>
            </a:r>
            <a:r>
              <a:rPr lang="vi-VN" b="0" i="0" dirty="0">
                <a:effectLst/>
                <a:latin typeface="+mj-lt"/>
              </a:rPr>
              <a:t> thiết kế và phát triển: Sử dụng </a:t>
            </a:r>
            <a:r>
              <a:rPr lang="vi-VN" b="0" i="0" dirty="0" err="1">
                <a:effectLst/>
                <a:latin typeface="+mj-lt"/>
              </a:rPr>
              <a:t>Figma</a:t>
            </a:r>
            <a:r>
              <a:rPr lang="vi-VN" b="0" i="0" dirty="0">
                <a:effectLst/>
                <a:latin typeface="+mj-lt"/>
              </a:rPr>
              <a:t> cho thiết kế, </a:t>
            </a:r>
            <a:r>
              <a:rPr lang="vi-VN" b="0" i="0" dirty="0" err="1">
                <a:effectLst/>
                <a:latin typeface="+mj-lt"/>
              </a:rPr>
              <a:t>Visual</a:t>
            </a:r>
            <a:r>
              <a:rPr lang="vi-VN" b="0" i="0" dirty="0">
                <a:effectLst/>
                <a:latin typeface="+mj-lt"/>
              </a:rPr>
              <a:t> </a:t>
            </a:r>
            <a:r>
              <a:rPr lang="vi-VN" b="0" i="0" dirty="0" err="1">
                <a:effectLst/>
                <a:latin typeface="+mj-lt"/>
              </a:rPr>
              <a:t>Studio</a:t>
            </a:r>
            <a:r>
              <a:rPr lang="vi-VN" b="0" i="0" dirty="0">
                <a:effectLst/>
                <a:latin typeface="+mj-lt"/>
              </a:rPr>
              <a:t> </a:t>
            </a:r>
            <a:r>
              <a:rPr lang="vi-VN" b="0" i="0" dirty="0" err="1">
                <a:effectLst/>
                <a:latin typeface="+mj-lt"/>
              </a:rPr>
              <a:t>Code</a:t>
            </a:r>
            <a:r>
              <a:rPr lang="vi-VN" b="0" i="0" dirty="0">
                <a:effectLst/>
                <a:latin typeface="+mj-lt"/>
              </a:rPr>
              <a:t> cho phát triển, và công cụ quản lý phiên bản </a:t>
            </a:r>
            <a:r>
              <a:rPr lang="vi-VN" b="0" i="0" dirty="0" err="1">
                <a:effectLst/>
                <a:latin typeface="+mj-lt"/>
              </a:rPr>
              <a:t>Git</a:t>
            </a:r>
            <a:r>
              <a:rPr lang="vi-VN" b="0" i="0" dirty="0">
                <a:effectLst/>
                <a:latin typeface="+mj-lt"/>
              </a:rPr>
              <a:t>.</a:t>
            </a:r>
          </a:p>
          <a:p>
            <a:pPr>
              <a:lnSpc>
                <a:spcPct val="110000"/>
              </a:lnSpc>
            </a:pPr>
            <a:endParaRPr lang="en-US" sz="1600" dirty="0"/>
          </a:p>
        </p:txBody>
      </p:sp>
    </p:spTree>
    <p:extLst>
      <p:ext uri="{BB962C8B-B14F-4D97-AF65-F5344CB8AC3E}">
        <p14:creationId xmlns:p14="http://schemas.microsoft.com/office/powerpoint/2010/main" val="21609295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F8321A-B882-54C3-BBDA-8C2ACFC72BE8}"/>
              </a:ext>
            </a:extLst>
          </p:cNvPr>
          <p:cNvSpPr>
            <a:spLocks noGrp="1"/>
          </p:cNvSpPr>
          <p:nvPr>
            <p:ph type="title"/>
          </p:nvPr>
        </p:nvSpPr>
        <p:spPr>
          <a:xfrm>
            <a:off x="849683" y="1240076"/>
            <a:ext cx="2727813" cy="4584527"/>
          </a:xfrm>
        </p:spPr>
        <p:txBody>
          <a:bodyPr>
            <a:normAutofit/>
          </a:bodyPr>
          <a:lstStyle/>
          <a:p>
            <a:r>
              <a:rPr lang="vi-VN">
                <a:solidFill>
                  <a:srgbClr val="FFFFFF"/>
                </a:solidFill>
                <a:latin typeface="Times New Roman" panose="02020603050405020304" pitchFamily="18" charset="0"/>
                <a:cs typeface="Times New Roman" panose="02020603050405020304" pitchFamily="18" charset="0"/>
              </a:rPr>
              <a:t>Hướng phát triển</a:t>
            </a:r>
            <a:endParaRPr lang="en-US">
              <a:solidFill>
                <a:srgbClr val="FFFFFF"/>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7A98C82-2E53-E325-E199-BCD4F80582CB}"/>
              </a:ext>
            </a:extLst>
          </p:cNvPr>
          <p:cNvSpPr>
            <a:spLocks noGrp="1"/>
          </p:cNvSpPr>
          <p:nvPr>
            <p:ph type="sldNum" sz="quarter" idx="12"/>
          </p:nvPr>
        </p:nvSpPr>
        <p:spPr>
          <a:xfrm>
            <a:off x="10900921" y="232118"/>
            <a:ext cx="811019" cy="503578"/>
          </a:xfrm>
        </p:spPr>
        <p:txBody>
          <a:bodyPr>
            <a:normAutofit/>
          </a:bodyPr>
          <a:lstStyle/>
          <a:p>
            <a:pPr>
              <a:lnSpc>
                <a:spcPct val="90000"/>
              </a:lnSpc>
              <a:spcAft>
                <a:spcPts val="600"/>
              </a:spcAft>
            </a:pPr>
            <a:fld id="{DFDF98CC-160E-494C-8C3C-8CDC5FA257DE}" type="slidenum">
              <a:rPr lang="en-US" smtClean="0">
                <a:latin typeface="Times New Roman" panose="02020603050405020304" pitchFamily="18" charset="0"/>
                <a:cs typeface="Times New Roman" panose="02020603050405020304" pitchFamily="18" charset="0"/>
              </a:rPr>
              <a:pPr>
                <a:lnSpc>
                  <a:spcPct val="90000"/>
                </a:lnSpc>
                <a:spcAft>
                  <a:spcPts val="600"/>
                </a:spcAft>
              </a:pPr>
              <a:t>15</a:t>
            </a:fld>
            <a:endParaRPr lang="en-US">
              <a:latin typeface="Times New Roman" panose="02020603050405020304" pitchFamily="18" charset="0"/>
              <a:cs typeface="Times New Roman" panose="02020603050405020304" pitchFamily="18" charset="0"/>
            </a:endParaRPr>
          </a:p>
        </p:txBody>
      </p:sp>
      <p:sp>
        <p:nvSpPr>
          <p:cNvPr id="40" name="Content Placeholder 2">
            <a:extLst>
              <a:ext uri="{FF2B5EF4-FFF2-40B4-BE49-F238E27FC236}">
                <a16:creationId xmlns:a16="http://schemas.microsoft.com/office/drawing/2014/main" id="{70C47F32-25F0-7582-D7E4-47543B016442}"/>
              </a:ext>
            </a:extLst>
          </p:cNvPr>
          <p:cNvSpPr>
            <a:spLocks noGrp="1"/>
          </p:cNvSpPr>
          <p:nvPr>
            <p:ph idx="1"/>
          </p:nvPr>
        </p:nvSpPr>
        <p:spPr>
          <a:xfrm>
            <a:off x="4705594" y="1240077"/>
            <a:ext cx="6034827" cy="4916465"/>
          </a:xfrm>
        </p:spPr>
        <p:txBody>
          <a:bodyPr anchor="t">
            <a:normAutofit/>
          </a:bodyPr>
          <a:lstStyle/>
          <a:p>
            <a:pPr algn="l"/>
            <a:r>
              <a:rPr lang="vi-VN" b="0" i="0" dirty="0">
                <a:solidFill>
                  <a:srgbClr val="1F2328"/>
                </a:solidFill>
                <a:effectLst/>
                <a:latin typeface="Times New Roman" panose="02020603050405020304" pitchFamily="18" charset="0"/>
                <a:cs typeface="Times New Roman" panose="02020603050405020304" pitchFamily="18" charset="0"/>
              </a:rPr>
              <a:t>Phân quyền chi tiết hơn: Mở rộng các chức năng phân quyền để bao gồm nhiều vai trò và quyền lợi cụ thể hơn.</a:t>
            </a:r>
          </a:p>
          <a:p>
            <a:pPr algn="l"/>
            <a:r>
              <a:rPr lang="vi-VN" b="0" i="0" dirty="0">
                <a:solidFill>
                  <a:srgbClr val="1F2328"/>
                </a:solidFill>
                <a:effectLst/>
                <a:latin typeface="Times New Roman" panose="02020603050405020304" pitchFamily="18" charset="0"/>
                <a:cs typeface="Times New Roman" panose="02020603050405020304" pitchFamily="18" charset="0"/>
              </a:rPr>
              <a:t>Tích hợp </a:t>
            </a:r>
            <a:r>
              <a:rPr lang="vi-VN" b="0" i="0" dirty="0" err="1">
                <a:solidFill>
                  <a:srgbClr val="1F2328"/>
                </a:solidFill>
                <a:effectLst/>
                <a:latin typeface="Times New Roman" panose="02020603050405020304" pitchFamily="18" charset="0"/>
                <a:cs typeface="Times New Roman" panose="02020603050405020304" pitchFamily="18" charset="0"/>
              </a:rPr>
              <a:t>biometric</a:t>
            </a:r>
            <a:r>
              <a:rPr lang="vi-VN" b="0" i="0" dirty="0">
                <a:solidFill>
                  <a:srgbClr val="1F2328"/>
                </a:solidFill>
                <a:effectLst/>
                <a:latin typeface="Times New Roman" panose="02020603050405020304" pitchFamily="18" charset="0"/>
                <a:cs typeface="Times New Roman" panose="02020603050405020304" pitchFamily="18" charset="0"/>
              </a:rPr>
              <a:t> cho chấm công: Nhập các hệ thống chấm công bằng công nghệ sinh trắc học như dấu vân tay hoặc nhận diện khuôn mặt để cải thiện độ chính xác và bảo mật.</a:t>
            </a:r>
          </a:p>
          <a:p>
            <a:pPr algn="l"/>
            <a:r>
              <a:rPr lang="vi-VN" b="0" i="0" dirty="0">
                <a:solidFill>
                  <a:srgbClr val="1F2328"/>
                </a:solidFill>
                <a:effectLst/>
                <a:latin typeface="Times New Roman" panose="02020603050405020304" pitchFamily="18" charset="0"/>
                <a:cs typeface="Times New Roman" panose="02020603050405020304" pitchFamily="18" charset="0"/>
              </a:rPr>
              <a:t>Triển khai trên nền tảng đám mây: Phát triển ứng dụng để có thể truy cập và sử dụng trên nền tảng đám mây, cho phép quản lý từ xa và tăng cường khả năng mở rộng và bảo mật.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30789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
                                            <p:txEl>
                                              <p:pRg st="0" end="0"/>
                                            </p:txEl>
                                          </p:spTgt>
                                        </p:tgtEl>
                                        <p:attrNameLst>
                                          <p:attrName>style.visibility</p:attrName>
                                        </p:attrNameLst>
                                      </p:cBhvr>
                                      <p:to>
                                        <p:strVal val="visible"/>
                                      </p:to>
                                    </p:set>
                                    <p:anim calcmode="lin" valueType="num">
                                      <p:cBhvr additive="base">
                                        <p:cTn id="7" dur="500" fill="hold"/>
                                        <p:tgtEl>
                                          <p:spTgt spid="4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0">
                                            <p:txEl>
                                              <p:pRg st="1" end="1"/>
                                            </p:txEl>
                                          </p:spTgt>
                                        </p:tgtEl>
                                        <p:attrNameLst>
                                          <p:attrName>style.visibility</p:attrName>
                                        </p:attrNameLst>
                                      </p:cBhvr>
                                      <p:to>
                                        <p:strVal val="visible"/>
                                      </p:to>
                                    </p:set>
                                    <p:anim calcmode="lin" valueType="num">
                                      <p:cBhvr additive="base">
                                        <p:cTn id="13" dur="500" fill="hold"/>
                                        <p:tgtEl>
                                          <p:spTgt spid="4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0">
                                            <p:txEl>
                                              <p:pRg st="2" end="2"/>
                                            </p:txEl>
                                          </p:spTgt>
                                        </p:tgtEl>
                                        <p:attrNameLst>
                                          <p:attrName>style.visibility</p:attrName>
                                        </p:attrNameLst>
                                      </p:cBhvr>
                                      <p:to>
                                        <p:strVal val="visible"/>
                                      </p:to>
                                    </p:set>
                                    <p:anim calcmode="lin" valueType="num">
                                      <p:cBhvr additive="base">
                                        <p:cTn id="19" dur="500" fill="hold"/>
                                        <p:tgtEl>
                                          <p:spTgt spid="4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2" name="Picture 11">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4F6621CF-F493-40D5-98AE-24A9D3AD43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8" y="0"/>
            <a:ext cx="12194875" cy="4950268"/>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B369FC-1831-2251-966D-59821CB3E8E0}"/>
              </a:ext>
            </a:extLst>
          </p:cNvPr>
          <p:cNvSpPr>
            <a:spLocks noGrp="1"/>
          </p:cNvSpPr>
          <p:nvPr>
            <p:ph type="title"/>
          </p:nvPr>
        </p:nvSpPr>
        <p:spPr>
          <a:xfrm>
            <a:off x="5078896" y="643467"/>
            <a:ext cx="5975956" cy="4127545"/>
          </a:xfrm>
        </p:spPr>
        <p:txBody>
          <a:bodyPr vert="horz" lIns="91440" tIns="45720" rIns="91440" bIns="0" rtlCol="0" anchor="ctr">
            <a:normAutofit/>
          </a:bodyPr>
          <a:lstStyle/>
          <a:p>
            <a:r>
              <a:rPr lang="en-US" sz="4800" dirty="0">
                <a:latin typeface="Times New Roman" panose="02020603050405020304" pitchFamily="18" charset="0"/>
                <a:cs typeface="Times New Roman" panose="02020603050405020304" pitchFamily="18" charset="0"/>
              </a:rPr>
              <a:t>Thanks </a:t>
            </a:r>
            <a:r>
              <a:rPr lang="en-US" sz="4800" dirty="0" err="1">
                <a:latin typeface="Times New Roman" panose="02020603050405020304" pitchFamily="18" charset="0"/>
                <a:cs typeface="Times New Roman" panose="02020603050405020304" pitchFamily="18" charset="0"/>
              </a:rPr>
              <a:t>foR</a:t>
            </a:r>
            <a:r>
              <a:rPr lang="en-US" sz="4800" dirty="0">
                <a:latin typeface="Times New Roman" panose="02020603050405020304" pitchFamily="18" charset="0"/>
                <a:cs typeface="Times New Roman" panose="02020603050405020304" pitchFamily="18" charset="0"/>
              </a:rPr>
              <a:t> WATCHING!</a:t>
            </a:r>
          </a:p>
        </p:txBody>
      </p:sp>
      <p:sp>
        <p:nvSpPr>
          <p:cNvPr id="20" name="Rectangle 19">
            <a:extLst>
              <a:ext uri="{FF2B5EF4-FFF2-40B4-BE49-F238E27FC236}">
                <a16:creationId xmlns:a16="http://schemas.microsoft.com/office/drawing/2014/main" id="{CADEE02A-D296-42EA-88F5-7803F69CE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4950269"/>
            <a:ext cx="12191695" cy="1907732"/>
          </a:xfrm>
          <a:prstGeom prst="rect">
            <a:avLst/>
          </a:prstGeom>
          <a:solidFill>
            <a:schemeClr val="accent1"/>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pic>
        <p:nvPicPr>
          <p:cNvPr id="6" name="Picture 5" descr="Food on a table">
            <a:extLst>
              <a:ext uri="{FF2B5EF4-FFF2-40B4-BE49-F238E27FC236}">
                <a16:creationId xmlns:a16="http://schemas.microsoft.com/office/drawing/2014/main" id="{D04BFFEB-7D01-3537-0576-21C790008D75}"/>
              </a:ext>
            </a:extLst>
          </p:cNvPr>
          <p:cNvPicPr>
            <a:picLocks noChangeAspect="1"/>
          </p:cNvPicPr>
          <p:nvPr/>
        </p:nvPicPr>
        <p:blipFill>
          <a:blip r:embed="rId3"/>
          <a:srcRect l="54731" r="-2" b="-2"/>
          <a:stretch/>
        </p:blipFill>
        <p:spPr>
          <a:xfrm>
            <a:off x="3179" y="-2"/>
            <a:ext cx="4651117" cy="6858002"/>
          </a:xfrm>
          <a:prstGeom prst="rect">
            <a:avLst/>
          </a:prstGeom>
        </p:spPr>
      </p:pic>
      <p:sp>
        <p:nvSpPr>
          <p:cNvPr id="4" name="Slide Number Placeholder 3">
            <a:extLst>
              <a:ext uri="{FF2B5EF4-FFF2-40B4-BE49-F238E27FC236}">
                <a16:creationId xmlns:a16="http://schemas.microsoft.com/office/drawing/2014/main" id="{11F3D5E7-34B3-E3CA-E5B1-CC7679D63ED4}"/>
              </a:ext>
            </a:extLst>
          </p:cNvPr>
          <p:cNvSpPr>
            <a:spLocks noGrp="1"/>
          </p:cNvSpPr>
          <p:nvPr>
            <p:ph type="sldNum" sz="quarter" idx="12"/>
          </p:nvPr>
        </p:nvSpPr>
        <p:spPr>
          <a:xfrm>
            <a:off x="10796272" y="299238"/>
            <a:ext cx="811019" cy="503578"/>
          </a:xfrm>
        </p:spPr>
        <p:txBody>
          <a:bodyPr vert="horz" lIns="91440" tIns="45720" rIns="91440" bIns="45720" rtlCol="0" anchor="t">
            <a:normAutofit/>
          </a:bodyPr>
          <a:lstStyle/>
          <a:p>
            <a:pPr>
              <a:lnSpc>
                <a:spcPct val="90000"/>
              </a:lnSpc>
              <a:spcAft>
                <a:spcPts val="600"/>
              </a:spcAft>
            </a:pPr>
            <a:fld id="{DFDF98CC-160E-494C-8C3C-8CDC5FA257DE}" type="slidenum">
              <a:rPr lang="en-US" smtClean="0">
                <a:latin typeface="Times New Roman" panose="02020603050405020304" pitchFamily="18" charset="0"/>
                <a:cs typeface="Times New Roman" panose="02020603050405020304" pitchFamily="18" charset="0"/>
              </a:rPr>
              <a:pPr>
                <a:lnSpc>
                  <a:spcPct val="90000"/>
                </a:lnSpc>
                <a:spcAft>
                  <a:spcPts val="600"/>
                </a:spcAft>
              </a:pPr>
              <a:t>16</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7325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D6EDB49-211E-499D-9A08-6C5FF3D06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8F9F37E-D3CF-4F3D-96C2-25307819D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3" name="Rectangle 12">
            <a:extLst>
              <a:ext uri="{FF2B5EF4-FFF2-40B4-BE49-F238E27FC236}">
                <a16:creationId xmlns:a16="http://schemas.microsoft.com/office/drawing/2014/main" id="{C5FFF17D-767C-40E7-8C89-962F1F54B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9F39E1-619D-4D9E-8823-8BD8CC320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8C53F47-DF50-454F-A5A6-6B969748D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noFill/>
          <a:ln>
            <a:solidFill>
              <a:srgbClr val="4545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08DFCB4-3F82-F431-8072-02194F34FCF1}"/>
              </a:ext>
            </a:extLst>
          </p:cNvPr>
          <p:cNvSpPr>
            <a:spLocks noGrp="1"/>
          </p:cNvSpPr>
          <p:nvPr>
            <p:ph idx="1"/>
          </p:nvPr>
        </p:nvSpPr>
        <p:spPr>
          <a:xfrm>
            <a:off x="1451579" y="1376053"/>
            <a:ext cx="9405891" cy="3492509"/>
          </a:xfrm>
        </p:spPr>
        <p:txBody>
          <a:bodyPr>
            <a:normAutofit/>
          </a:bodyPr>
          <a:lstStyle/>
          <a:p>
            <a:pPr marL="0" indent="0">
              <a:buNone/>
            </a:pPr>
            <a:r>
              <a:rPr lang="vi-VN" dirty="0"/>
              <a:t>Thành viên nhóm 14:</a:t>
            </a:r>
          </a:p>
          <a:p>
            <a:r>
              <a:rPr lang="vi-VN" dirty="0"/>
              <a:t>Trưởng nhóm : Phạm Đình Hưng – </a:t>
            </a:r>
            <a:r>
              <a:rPr lang="en-US" dirty="0">
                <a:latin typeface="Arial" panose="020B0604020202020204" pitchFamily="34" charset="0"/>
                <a:cs typeface="Arial" panose="020B0604020202020204" pitchFamily="34" charset="0"/>
              </a:rPr>
              <a:t>22010145</a:t>
            </a:r>
            <a:endParaRPr lang="vi-VN" dirty="0">
              <a:latin typeface="Arial" panose="020B0604020202020204" pitchFamily="34" charset="0"/>
              <a:cs typeface="Arial" panose="020B0604020202020204" pitchFamily="34" charset="0"/>
            </a:endParaRPr>
          </a:p>
          <a:p>
            <a:r>
              <a:rPr lang="vi-VN" dirty="0"/>
              <a:t>Tạ Quốc Việt – 22011529</a:t>
            </a:r>
          </a:p>
          <a:p>
            <a:r>
              <a:rPr lang="vi-VN" dirty="0"/>
              <a:t>Nguyễn Đình Tài –</a:t>
            </a:r>
            <a:r>
              <a:rPr lang="en-US" dirty="0">
                <a:latin typeface="Arial" panose="020B0604020202020204" pitchFamily="34" charset="0"/>
                <a:cs typeface="Arial" panose="020B0604020202020204" pitchFamily="34" charset="0"/>
              </a:rPr>
              <a:t>22010092</a:t>
            </a:r>
            <a:r>
              <a:rPr lang="vi-VN" dirty="0">
                <a:latin typeface="Arial" panose="020B0604020202020204" pitchFamily="34" charset="0"/>
                <a:cs typeface="Arial" panose="020B0604020202020204" pitchFamily="34" charset="0"/>
              </a:rPr>
              <a:t> </a:t>
            </a:r>
          </a:p>
          <a:p>
            <a:r>
              <a:rPr lang="vi-VN" dirty="0"/>
              <a:t>Nguyễn Trí Quý – </a:t>
            </a:r>
            <a:r>
              <a:rPr lang="en-US" dirty="0">
                <a:latin typeface="Arial" panose="020B0604020202020204" pitchFamily="34" charset="0"/>
                <a:cs typeface="Arial" panose="020B0604020202020204" pitchFamily="34" charset="0"/>
              </a:rPr>
              <a:t>22010276</a:t>
            </a:r>
            <a:endParaRPr lang="vi-VN" dirty="0">
              <a:latin typeface="Arial" panose="020B0604020202020204" pitchFamily="34" charset="0"/>
              <a:cs typeface="Arial" panose="020B0604020202020204" pitchFamily="34" charset="0"/>
            </a:endParaRPr>
          </a:p>
          <a:p>
            <a:r>
              <a:rPr lang="vi-VN" dirty="0"/>
              <a:t>Nguyễn Tiến Đạt - </a:t>
            </a:r>
            <a:r>
              <a:rPr lang="en-US" dirty="0">
                <a:latin typeface="Arial" panose="020B0604020202020204" pitchFamily="34" charset="0"/>
                <a:cs typeface="Arial" panose="020B0604020202020204" pitchFamily="34" charset="0"/>
              </a:rPr>
              <a:t>22010326</a:t>
            </a:r>
            <a:endParaRPr lang="vi-VN" dirty="0">
              <a:latin typeface="Arial" panose="020B0604020202020204" pitchFamily="34" charset="0"/>
              <a:cs typeface="Arial" panose="020B0604020202020204" pitchFamily="34" charset="0"/>
            </a:endParaRPr>
          </a:p>
          <a:p>
            <a:endParaRPr lang="vi-VN" dirty="0"/>
          </a:p>
          <a:p>
            <a:endParaRPr lang="en-US" dirty="0"/>
          </a:p>
        </p:txBody>
      </p:sp>
      <p:sp>
        <p:nvSpPr>
          <p:cNvPr id="4" name="Slide Number Placeholder 3">
            <a:extLst>
              <a:ext uri="{FF2B5EF4-FFF2-40B4-BE49-F238E27FC236}">
                <a16:creationId xmlns:a16="http://schemas.microsoft.com/office/drawing/2014/main" id="{D4E6E2EE-BF32-8215-5845-B19E64C0C1B4}"/>
              </a:ext>
            </a:extLst>
          </p:cNvPr>
          <p:cNvSpPr>
            <a:spLocks noGrp="1"/>
          </p:cNvSpPr>
          <p:nvPr>
            <p:ph type="sldNum" sz="quarter" idx="12"/>
          </p:nvPr>
        </p:nvSpPr>
        <p:spPr>
          <a:xfrm>
            <a:off x="11433266" y="5706118"/>
            <a:ext cx="758431" cy="408932"/>
          </a:xfrm>
        </p:spPr>
        <p:txBody>
          <a:bodyPr>
            <a:normAutofit fontScale="92500" lnSpcReduction="10000"/>
          </a:bodyPr>
          <a:lstStyle/>
          <a:p>
            <a:pPr>
              <a:lnSpc>
                <a:spcPct val="90000"/>
              </a:lnSpc>
              <a:spcAft>
                <a:spcPts val="600"/>
              </a:spcAft>
            </a:pPr>
            <a:fld id="{DFDF98CC-160E-494C-8C3C-8CDC5FA257DE}" type="slidenum">
              <a:rPr lang="en-US" smtClean="0">
                <a:latin typeface="Times New Roman" panose="02020603050405020304" pitchFamily="18" charset="0"/>
                <a:cs typeface="Times New Roman" panose="02020603050405020304" pitchFamily="18" charset="0"/>
              </a:rPr>
              <a:pPr>
                <a:lnSpc>
                  <a:spcPct val="90000"/>
                </a:lnSpc>
                <a:spcAft>
                  <a:spcPts val="600"/>
                </a:spcAft>
              </a:pPr>
              <a:t>2</a:t>
            </a:fld>
            <a:endParaRPr lang="en-US" dirty="0">
              <a:latin typeface="Times New Roman" panose="02020603050405020304" pitchFamily="18" charset="0"/>
              <a:cs typeface="Times New Roman" panose="02020603050405020304" pitchFamily="18" charset="0"/>
            </a:endParaRPr>
          </a:p>
        </p:txBody>
      </p:sp>
      <p:pic>
        <p:nvPicPr>
          <p:cNvPr id="19" name="Picture 18">
            <a:extLst>
              <a:ext uri="{FF2B5EF4-FFF2-40B4-BE49-F238E27FC236}">
                <a16:creationId xmlns:a16="http://schemas.microsoft.com/office/drawing/2014/main" id="{6A26901A-BC62-4A3A-A07A-65E1F3DDDE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379250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9C51009-A09A-4689-8E6C-F8FC99E6A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DD5F7B-FAC1-9A15-F69A-ABF4CB7E39DF}"/>
              </a:ext>
            </a:extLst>
          </p:cNvPr>
          <p:cNvSpPr>
            <a:spLocks noGrp="1"/>
          </p:cNvSpPr>
          <p:nvPr>
            <p:ph type="title"/>
          </p:nvPr>
        </p:nvSpPr>
        <p:spPr>
          <a:xfrm>
            <a:off x="844476" y="1600199"/>
            <a:ext cx="3539266" cy="4297680"/>
          </a:xfrm>
        </p:spPr>
        <p:txBody>
          <a:bodyPr anchor="ctr">
            <a:normAutofit/>
          </a:bodyPr>
          <a:lstStyle/>
          <a:p>
            <a:r>
              <a:rPr lang="vi-VN" dirty="0"/>
              <a:t>Giới Thiệu</a:t>
            </a:r>
            <a:endParaRPr lang="en-US"/>
          </a:p>
        </p:txBody>
      </p:sp>
      <p:sp>
        <p:nvSpPr>
          <p:cNvPr id="4" name="Slide Number Placeholder 3">
            <a:extLst>
              <a:ext uri="{FF2B5EF4-FFF2-40B4-BE49-F238E27FC236}">
                <a16:creationId xmlns:a16="http://schemas.microsoft.com/office/drawing/2014/main" id="{80020BAE-48B2-4476-CD8C-0571EF54937C}"/>
              </a:ext>
            </a:extLst>
          </p:cNvPr>
          <p:cNvSpPr>
            <a:spLocks noGrp="1"/>
          </p:cNvSpPr>
          <p:nvPr>
            <p:ph type="sldNum" sz="quarter" idx="12"/>
          </p:nvPr>
        </p:nvSpPr>
        <p:spPr>
          <a:xfrm>
            <a:off x="11380678" y="6354422"/>
            <a:ext cx="811019" cy="503578"/>
          </a:xfrm>
        </p:spPr>
        <p:txBody>
          <a:bodyPr>
            <a:normAutofit/>
          </a:bodyPr>
          <a:lstStyle/>
          <a:p>
            <a:pPr>
              <a:lnSpc>
                <a:spcPct val="90000"/>
              </a:lnSpc>
              <a:spcAft>
                <a:spcPts val="600"/>
              </a:spcAft>
            </a:pPr>
            <a:fld id="{DFDF98CC-160E-494C-8C3C-8CDC5FA257DE}" type="slidenum">
              <a:rPr lang="en-US" smtClean="0"/>
              <a:pPr>
                <a:lnSpc>
                  <a:spcPct val="90000"/>
                </a:lnSpc>
                <a:spcAft>
                  <a:spcPts val="600"/>
                </a:spcAft>
              </a:pPr>
              <a:t>3</a:t>
            </a:fld>
            <a:endParaRPr lang="en-US"/>
          </a:p>
        </p:txBody>
      </p:sp>
      <p:cxnSp>
        <p:nvCxnSpPr>
          <p:cNvPr id="11" name="Straight Connector 10">
            <a:extLst>
              <a:ext uri="{FF2B5EF4-FFF2-40B4-BE49-F238E27FC236}">
                <a16:creationId xmlns:a16="http://schemas.microsoft.com/office/drawing/2014/main" id="{9EC65442-F244-409C-BF44-C5D6472E81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148839"/>
            <a:ext cx="0" cy="320040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5FC59C0-E720-4CB4-E1C5-5D775EF365C8}"/>
              </a:ext>
            </a:extLst>
          </p:cNvPr>
          <p:cNvSpPr>
            <a:spLocks noGrp="1"/>
          </p:cNvSpPr>
          <p:nvPr>
            <p:ph idx="1"/>
          </p:nvPr>
        </p:nvSpPr>
        <p:spPr>
          <a:xfrm>
            <a:off x="4924851" y="1600199"/>
            <a:ext cx="6130003" cy="4297680"/>
          </a:xfrm>
        </p:spPr>
        <p:txBody>
          <a:bodyPr anchor="ctr">
            <a:normAutofit/>
          </a:bodyPr>
          <a:lstStyle/>
          <a:p>
            <a:pPr marL="0" indent="0">
              <a:buNone/>
            </a:pPr>
            <a:r>
              <a:rPr lang="vi-VN" b="0" i="0" dirty="0">
                <a:effectLst/>
                <a:latin typeface="Times New Roman" panose="02020603050405020304" pitchFamily="18" charset="0"/>
                <a:cs typeface="Times New Roman" panose="02020603050405020304" pitchFamily="18" charset="0"/>
              </a:rPr>
              <a:t>Phần mềm quản lý nhân viên được phát triển để cải thiện và tự động hóa quá trình quản lý nhân sự trong doanh nghiệp. </a:t>
            </a:r>
          </a:p>
          <a:p>
            <a:pPr marL="0" indent="0">
              <a:buNone/>
            </a:pPr>
            <a:r>
              <a:rPr lang="vi-VN" b="0" i="0" dirty="0">
                <a:effectLst/>
                <a:latin typeface="Times New Roman" panose="02020603050405020304" pitchFamily="18" charset="0"/>
                <a:cs typeface="Times New Roman" panose="02020603050405020304" pitchFamily="18" charset="0"/>
              </a:rPr>
              <a:t>Với nhu cầu ngày càng cao về quản lý nhân viên một cách hiệu quả, phần mềm này cung cấp một giải pháp toàn diện, giúp các nhà quản lý có thể theo dõi, cập nhật và quản lý thông tin nhân viên một cách dễ dàng và chính xác</a:t>
            </a:r>
            <a:r>
              <a:rPr lang="vi-VN" sz="2400" b="0" i="0" dirty="0">
                <a:effectLst/>
                <a:latin typeface="Times New Roman" panose="02020603050405020304" pitchFamily="18" charset="0"/>
                <a:cs typeface="Times New Roman" panose="02020603050405020304" pitchFamily="18" charset="0"/>
              </a:rPr>
              <a:t>.</a:t>
            </a:r>
          </a:p>
          <a:p>
            <a:pPr marL="0" indent="0">
              <a:buNone/>
            </a:pPr>
            <a:endParaRPr lang="en-US" dirty="0"/>
          </a:p>
        </p:txBody>
      </p:sp>
    </p:spTree>
    <p:extLst>
      <p:ext uri="{BB962C8B-B14F-4D97-AF65-F5344CB8AC3E}">
        <p14:creationId xmlns:p14="http://schemas.microsoft.com/office/powerpoint/2010/main" val="82421322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0B0BA-F5BA-9050-F282-49CE9BBCF8C2}"/>
              </a:ext>
            </a:extLst>
          </p:cNvPr>
          <p:cNvSpPr>
            <a:spLocks noGrp="1"/>
          </p:cNvSpPr>
          <p:nvPr>
            <p:ph type="title"/>
          </p:nvPr>
        </p:nvSpPr>
        <p:spPr>
          <a:xfrm>
            <a:off x="1451579" y="804520"/>
            <a:ext cx="9603275" cy="1035856"/>
          </a:xfrm>
        </p:spPr>
        <p:txBody>
          <a:bodyPr/>
          <a:lstStyle/>
          <a:p>
            <a:pPr algn="ctr"/>
            <a:r>
              <a:rPr lang="vi-VN" dirty="0"/>
              <a:t>Mục </a:t>
            </a:r>
            <a:r>
              <a:rPr lang="vi-VN" dirty="0" err="1"/>
              <a:t>ĐÍch</a:t>
            </a:r>
            <a:endParaRPr lang="en-US" dirty="0"/>
          </a:p>
        </p:txBody>
      </p:sp>
      <p:sp>
        <p:nvSpPr>
          <p:cNvPr id="3" name="Content Placeholder 2">
            <a:extLst>
              <a:ext uri="{FF2B5EF4-FFF2-40B4-BE49-F238E27FC236}">
                <a16:creationId xmlns:a16="http://schemas.microsoft.com/office/drawing/2014/main" id="{0276FE2C-97A7-CF59-6D1D-64527A8C8998}"/>
              </a:ext>
            </a:extLst>
          </p:cNvPr>
          <p:cNvSpPr>
            <a:spLocks noGrp="1"/>
          </p:cNvSpPr>
          <p:nvPr>
            <p:ph idx="1"/>
          </p:nvPr>
        </p:nvSpPr>
        <p:spPr>
          <a:xfrm>
            <a:off x="1451579" y="2015732"/>
            <a:ext cx="9603275" cy="3794759"/>
          </a:xfrm>
        </p:spPr>
        <p:txBody>
          <a:bodyPr>
            <a:normAutofit fontScale="92500"/>
          </a:bodyPr>
          <a:lstStyle/>
          <a:p>
            <a:pPr algn="l"/>
            <a:r>
              <a:rPr lang="vi-VN" sz="2400" b="0" i="0" dirty="0">
                <a:solidFill>
                  <a:srgbClr val="1F2328"/>
                </a:solidFill>
                <a:effectLst/>
                <a:latin typeface="Times New Roman" panose="02020603050405020304" pitchFamily="18" charset="0"/>
                <a:cs typeface="Times New Roman" panose="02020603050405020304" pitchFamily="18" charset="0"/>
              </a:rPr>
              <a:t>Phần mềm quản lý nhân viên hướng tới việc cung cấp một nền tảng vững chắc để:</a:t>
            </a:r>
          </a:p>
          <a:p>
            <a:pPr algn="l"/>
            <a:r>
              <a:rPr lang="vi-VN" sz="2400" b="0" i="0" dirty="0">
                <a:solidFill>
                  <a:srgbClr val="1F2328"/>
                </a:solidFill>
                <a:effectLst/>
                <a:latin typeface="Times New Roman" panose="02020603050405020304" pitchFamily="18" charset="0"/>
                <a:cs typeface="Times New Roman" panose="02020603050405020304" pitchFamily="18" charset="0"/>
              </a:rPr>
              <a:t>Tự động hóa các quy trình quản lý nhân viên, từ tuyển dụng đến nghỉ việc.</a:t>
            </a:r>
          </a:p>
          <a:p>
            <a:pPr algn="l"/>
            <a:r>
              <a:rPr lang="vi-VN" sz="2400" b="0" i="0" dirty="0">
                <a:solidFill>
                  <a:srgbClr val="1F2328"/>
                </a:solidFill>
                <a:effectLst/>
                <a:latin typeface="Times New Roman" panose="02020603050405020304" pitchFamily="18" charset="0"/>
                <a:cs typeface="Times New Roman" panose="02020603050405020304" pitchFamily="18" charset="0"/>
              </a:rPr>
              <a:t>Tăng cường khả năng truy cập và quản lý thông tin từ mọi nơi và vào bất kỳ lúc nào.</a:t>
            </a:r>
          </a:p>
          <a:p>
            <a:pPr algn="l"/>
            <a:r>
              <a:rPr lang="vi-VN" sz="2400" b="0" i="0" dirty="0">
                <a:solidFill>
                  <a:srgbClr val="1F2328"/>
                </a:solidFill>
                <a:effectLst/>
                <a:latin typeface="Times New Roman" panose="02020603050405020304" pitchFamily="18" charset="0"/>
                <a:cs typeface="Times New Roman" panose="02020603050405020304" pitchFamily="18" charset="0"/>
              </a:rPr>
              <a:t>Cải thiện sự minh bạch trong quản lý và đảm bảo bảo mật dữ liệu nhân viên.</a:t>
            </a:r>
          </a:p>
          <a:p>
            <a:pPr algn="l"/>
            <a:r>
              <a:rPr lang="vi-VN" sz="2400" b="0" i="0" dirty="0">
                <a:solidFill>
                  <a:srgbClr val="1F2328"/>
                </a:solidFill>
                <a:effectLst/>
                <a:latin typeface="Times New Roman" panose="02020603050405020304" pitchFamily="18" charset="0"/>
                <a:cs typeface="Times New Roman" panose="02020603050405020304" pitchFamily="18" charset="0"/>
              </a:rPr>
              <a:t>Hỗ trợ ra quyết định dựa trên dữ liệu và báo cáo thống kê chính xác</a:t>
            </a: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04B2751-6E0A-EDDC-1A19-4025B91C9C8A}"/>
              </a:ext>
            </a:extLst>
          </p:cNvPr>
          <p:cNvSpPr>
            <a:spLocks noGrp="1"/>
          </p:cNvSpPr>
          <p:nvPr>
            <p:ph type="sldNum" sz="quarter" idx="12"/>
          </p:nvPr>
        </p:nvSpPr>
        <p:spPr>
          <a:xfrm>
            <a:off x="11380981" y="5602467"/>
            <a:ext cx="811019" cy="503578"/>
          </a:xfrm>
        </p:spPr>
        <p:txBody>
          <a:bodyPr/>
          <a:lstStyle/>
          <a:p>
            <a:fld id="{DFDF98CC-160E-494C-8C3C-8CDC5FA257DE}" type="slidenum">
              <a:rPr lang="en-US" smtClean="0"/>
              <a:t>4</a:t>
            </a:fld>
            <a:endParaRPr lang="en-US" dirty="0"/>
          </a:p>
        </p:txBody>
      </p:sp>
    </p:spTree>
    <p:extLst>
      <p:ext uri="{BB962C8B-B14F-4D97-AF65-F5344CB8AC3E}">
        <p14:creationId xmlns:p14="http://schemas.microsoft.com/office/powerpoint/2010/main" val="111307313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23522FE7-5A29-4EF6-B1EF-2CA55748A7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36" name="Picture 35">
            <a:extLst>
              <a:ext uri="{FF2B5EF4-FFF2-40B4-BE49-F238E27FC236}">
                <a16:creationId xmlns:a16="http://schemas.microsoft.com/office/drawing/2014/main" id="{C2192E09-EBC7-416C-B887-DFF915D7F4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8" name="Straight Connector 37">
            <a:extLst>
              <a:ext uri="{FF2B5EF4-FFF2-40B4-BE49-F238E27FC236}">
                <a16:creationId xmlns:a16="http://schemas.microsoft.com/office/drawing/2014/main" id="{2924498D-E084-44BE-A196-CFCE355643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BBC7667-C352-4842-9AFD-E5C16AD002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2" name="Rectangle 41">
            <a:extLst>
              <a:ext uri="{FF2B5EF4-FFF2-40B4-BE49-F238E27FC236}">
                <a16:creationId xmlns:a16="http://schemas.microsoft.com/office/drawing/2014/main" id="{1C69834E-5EEE-4D61-833E-0492889645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58E5D9BA-46E7-4BFA-9C74-75495BF6F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6" name="Rectangle 45">
            <a:extLst>
              <a:ext uri="{FF2B5EF4-FFF2-40B4-BE49-F238E27FC236}">
                <a16:creationId xmlns:a16="http://schemas.microsoft.com/office/drawing/2014/main" id="{5B033D76-5800-44B6-AFE9-EE21069351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522D6F85-FFBA-4F81-AEE5-AAA17CB7A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2"/>
          </a:fillRef>
          <a:effectRef idx="2">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13B31514-E6DF-4357-9EEA-EFB798308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ln>
            <a:solidFill>
              <a:srgbClr val="949494"/>
            </a:solid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3B789D-3BFA-EB7A-4C4E-928B19ADF45B}"/>
              </a:ext>
            </a:extLst>
          </p:cNvPr>
          <p:cNvSpPr>
            <a:spLocks noGrp="1"/>
          </p:cNvSpPr>
          <p:nvPr>
            <p:ph type="title"/>
          </p:nvPr>
        </p:nvSpPr>
        <p:spPr>
          <a:xfrm>
            <a:off x="1557071" y="1584552"/>
            <a:ext cx="9099255" cy="2537251"/>
          </a:xfrm>
        </p:spPr>
        <p:txBody>
          <a:bodyPr vert="horz" lIns="91440" tIns="45720" rIns="91440" bIns="0" rtlCol="0" anchor="ctr">
            <a:normAutofit/>
          </a:bodyPr>
          <a:lstStyle/>
          <a:p>
            <a:pPr algn="ctr"/>
            <a:r>
              <a:rPr lang="en-US" sz="7200">
                <a:solidFill>
                  <a:srgbClr val="454545"/>
                </a:solidFill>
              </a:rPr>
              <a:t>Chức</a:t>
            </a:r>
            <a:r>
              <a:rPr lang="en-US" sz="7200" dirty="0">
                <a:solidFill>
                  <a:srgbClr val="454545"/>
                </a:solidFill>
              </a:rPr>
              <a:t> </a:t>
            </a:r>
            <a:r>
              <a:rPr lang="en-US" sz="7200">
                <a:solidFill>
                  <a:srgbClr val="454545"/>
                </a:solidFill>
              </a:rPr>
              <a:t>năng</a:t>
            </a:r>
            <a:r>
              <a:rPr lang="en-US" sz="7200" dirty="0">
                <a:solidFill>
                  <a:srgbClr val="454545"/>
                </a:solidFill>
              </a:rPr>
              <a:t> </a:t>
            </a:r>
            <a:r>
              <a:rPr lang="en-US" sz="7200">
                <a:solidFill>
                  <a:srgbClr val="454545"/>
                </a:solidFill>
              </a:rPr>
              <a:t>Chính</a:t>
            </a:r>
            <a:endParaRPr lang="en-US" sz="7200" dirty="0">
              <a:solidFill>
                <a:srgbClr val="454545"/>
              </a:solidFill>
            </a:endParaRPr>
          </a:p>
        </p:txBody>
      </p:sp>
      <p:sp>
        <p:nvSpPr>
          <p:cNvPr id="4" name="Slide Number Placeholder 3">
            <a:extLst>
              <a:ext uri="{FF2B5EF4-FFF2-40B4-BE49-F238E27FC236}">
                <a16:creationId xmlns:a16="http://schemas.microsoft.com/office/drawing/2014/main" id="{3873AD54-6C8E-BC2B-68E9-DB9803E4E35E}"/>
              </a:ext>
            </a:extLst>
          </p:cNvPr>
          <p:cNvSpPr>
            <a:spLocks noGrp="1"/>
          </p:cNvSpPr>
          <p:nvPr>
            <p:ph type="sldNum" sz="quarter" idx="12"/>
          </p:nvPr>
        </p:nvSpPr>
        <p:spPr>
          <a:xfrm>
            <a:off x="5708574" y="1055617"/>
            <a:ext cx="774550" cy="503578"/>
          </a:xfrm>
        </p:spPr>
        <p:txBody>
          <a:bodyPr vert="horz" lIns="91440" tIns="45720" rIns="91440" bIns="45720" rtlCol="0" anchor="t">
            <a:normAutofit/>
          </a:bodyPr>
          <a:lstStyle/>
          <a:p>
            <a:pPr algn="ctr">
              <a:lnSpc>
                <a:spcPct val="90000"/>
              </a:lnSpc>
              <a:spcAft>
                <a:spcPts val="600"/>
              </a:spcAft>
            </a:pPr>
            <a:fld id="{DFDF98CC-160E-494C-8C3C-8CDC5FA257DE}" type="slidenum">
              <a:rPr lang="en-US" kern="1200" dirty="0">
                <a:solidFill>
                  <a:schemeClr val="accent1"/>
                </a:solidFill>
                <a:latin typeface="+mn-lt"/>
                <a:ea typeface="+mn-ea"/>
                <a:cs typeface="+mn-cs"/>
              </a:rPr>
              <a:pPr algn="ctr">
                <a:lnSpc>
                  <a:spcPct val="90000"/>
                </a:lnSpc>
                <a:spcAft>
                  <a:spcPts val="600"/>
                </a:spcAft>
              </a:pPr>
              <a:t>5</a:t>
            </a:fld>
            <a:endParaRPr lang="en-US" kern="1200" dirty="0">
              <a:solidFill>
                <a:schemeClr val="accent1"/>
              </a:solidFill>
              <a:latin typeface="+mn-lt"/>
              <a:ea typeface="+mn-ea"/>
              <a:cs typeface="+mn-cs"/>
            </a:endParaRPr>
          </a:p>
        </p:txBody>
      </p:sp>
      <p:pic>
        <p:nvPicPr>
          <p:cNvPr id="52" name="Picture 51">
            <a:extLst>
              <a:ext uri="{FF2B5EF4-FFF2-40B4-BE49-F238E27FC236}">
                <a16:creationId xmlns:a16="http://schemas.microsoft.com/office/drawing/2014/main" id="{4C401D57-600A-4C91-AC9A-14CA1ED6F7D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4" name="Straight Connector 53">
            <a:extLst>
              <a:ext uri="{FF2B5EF4-FFF2-40B4-BE49-F238E27FC236}">
                <a16:creationId xmlns:a16="http://schemas.microsoft.com/office/drawing/2014/main" id="{412BDC66-00FA-4A3F-9BC7-BE05FF7705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3181824"/>
      </p:ext>
    </p:extLst>
  </p:cSld>
  <p:clrMapOvr>
    <a:overrideClrMapping bg1="dk1" tx1="lt1" bg2="dk2" tx2="lt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84C75E2B-CACA-478C-B26B-182AF87A1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65" name="Picture 64">
            <a:extLst>
              <a:ext uri="{FF2B5EF4-FFF2-40B4-BE49-F238E27FC236}">
                <a16:creationId xmlns:a16="http://schemas.microsoft.com/office/drawing/2014/main" id="{50FF2874-547C-4D14-9E18-28B19002FB8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7" name="Straight Connector 66">
            <a:extLst>
              <a:ext uri="{FF2B5EF4-FFF2-40B4-BE49-F238E27FC236}">
                <a16:creationId xmlns:a16="http://schemas.microsoft.com/office/drawing/2014/main" id="{36CF827D-A163-47F7-BD87-34EB4FA7D6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299D9A9-1DA8-433D-A9BC-FB48D93D4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71" name="Rectangle 70">
            <a:extLst>
              <a:ext uri="{FF2B5EF4-FFF2-40B4-BE49-F238E27FC236}">
                <a16:creationId xmlns:a16="http://schemas.microsoft.com/office/drawing/2014/main" id="{593D0D1F-C0CE-416A-883C-BF1E03F63B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94BB6862-3393-46CC-9A80-E400B3206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88449E10-10EE-4A25-4192-405CD151F468}"/>
              </a:ext>
            </a:extLst>
          </p:cNvPr>
          <p:cNvSpPr>
            <a:spLocks noGrp="1"/>
          </p:cNvSpPr>
          <p:nvPr>
            <p:ph type="title"/>
          </p:nvPr>
        </p:nvSpPr>
        <p:spPr>
          <a:xfrm>
            <a:off x="661251" y="1474970"/>
            <a:ext cx="2821967" cy="3144914"/>
          </a:xfrm>
        </p:spPr>
        <p:txBody>
          <a:bodyPr vert="horz" lIns="91440" tIns="45720" rIns="91440" bIns="45720" rtlCol="0" anchor="ctr">
            <a:normAutofit/>
          </a:bodyPr>
          <a:lstStyle/>
          <a:p>
            <a:r>
              <a:rPr lang="en-US" dirty="0">
                <a:latin typeface="Times New Roman" panose="02020603050405020304" pitchFamily="18" charset="0"/>
                <a:cs typeface="Times New Roman" panose="02020603050405020304" pitchFamily="18" charset="0"/>
              </a:rPr>
              <a:t>Giao DIỆN </a:t>
            </a:r>
            <a:r>
              <a:rPr lang="en-US" dirty="0" err="1">
                <a:latin typeface="Times New Roman" panose="02020603050405020304" pitchFamily="18" charset="0"/>
                <a:cs typeface="Times New Roman" panose="02020603050405020304" pitchFamily="18" charset="0"/>
              </a:rPr>
              <a:t>đăng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nhập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mềm</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CAA5755-A85E-0278-313A-3ACE5462C04C}"/>
              </a:ext>
            </a:extLst>
          </p:cNvPr>
          <p:cNvSpPr>
            <a:spLocks noGrp="1"/>
          </p:cNvSpPr>
          <p:nvPr>
            <p:ph type="sldNum" sz="quarter" idx="12"/>
          </p:nvPr>
        </p:nvSpPr>
        <p:spPr>
          <a:xfrm>
            <a:off x="11630164" y="5611472"/>
            <a:ext cx="561534" cy="503578"/>
          </a:xfrm>
        </p:spPr>
        <p:txBody>
          <a:bodyPr vert="horz" lIns="91440" tIns="45720" rIns="91440" bIns="45720" rtlCol="0" anchor="t">
            <a:normAutofit/>
          </a:bodyPr>
          <a:lstStyle/>
          <a:p>
            <a:pPr algn="l">
              <a:lnSpc>
                <a:spcPct val="90000"/>
              </a:lnSpc>
              <a:spcAft>
                <a:spcPts val="600"/>
              </a:spcAft>
            </a:pPr>
            <a:fld id="{DFDF98CC-160E-494C-8C3C-8CDC5FA257DE}" type="slidenum">
              <a:rPr lang="en-US" smtClean="0"/>
              <a:pPr algn="l">
                <a:lnSpc>
                  <a:spcPct val="90000"/>
                </a:lnSpc>
                <a:spcAft>
                  <a:spcPts val="600"/>
                </a:spcAft>
              </a:pPr>
              <a:t>6</a:t>
            </a:fld>
            <a:endParaRPr lang="en-US" dirty="0"/>
          </a:p>
        </p:txBody>
      </p:sp>
      <p:grpSp>
        <p:nvGrpSpPr>
          <p:cNvPr id="75" name="Group 74">
            <a:extLst>
              <a:ext uri="{FF2B5EF4-FFF2-40B4-BE49-F238E27FC236}">
                <a16:creationId xmlns:a16="http://schemas.microsoft.com/office/drawing/2014/main" id="{ECD36A4A-123D-46E3-8A64-13B8B3F019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8" y="482170"/>
            <a:ext cx="7560115" cy="5149101"/>
            <a:chOff x="7463258" y="583365"/>
            <a:chExt cx="7560115" cy="5181928"/>
          </a:xfrm>
        </p:grpSpPr>
        <p:sp>
          <p:nvSpPr>
            <p:cNvPr id="76" name="Rectangle 75">
              <a:extLst>
                <a:ext uri="{FF2B5EF4-FFF2-40B4-BE49-F238E27FC236}">
                  <a16:creationId xmlns:a16="http://schemas.microsoft.com/office/drawing/2014/main" id="{612E2361-DAF1-4420-BBBD-218F4138E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8" y="583365"/>
              <a:ext cx="7560115"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1D6F994B-14BC-49BA-B34D-17DF3069A4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7" y="915807"/>
              <a:ext cx="69282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6" name="Content Placeholder 5" descr="A computer screen shot of a logo&#10;&#10;AI-generated content may be incorrect.">
            <a:extLst>
              <a:ext uri="{FF2B5EF4-FFF2-40B4-BE49-F238E27FC236}">
                <a16:creationId xmlns:a16="http://schemas.microsoft.com/office/drawing/2014/main" id="{1549FF72-5154-319A-7A11-150967997465}"/>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t="1640" r="-1" b="1374"/>
          <a:stretch/>
        </p:blipFill>
        <p:spPr>
          <a:xfrm>
            <a:off x="4618374" y="1282319"/>
            <a:ext cx="6282919" cy="3534223"/>
          </a:xfrm>
          <a:prstGeom prst="rect">
            <a:avLst/>
          </a:prstGeom>
        </p:spPr>
      </p:pic>
      <p:pic>
        <p:nvPicPr>
          <p:cNvPr id="79" name="Picture 78">
            <a:extLst>
              <a:ext uri="{FF2B5EF4-FFF2-40B4-BE49-F238E27FC236}">
                <a16:creationId xmlns:a16="http://schemas.microsoft.com/office/drawing/2014/main" id="{55EC7096-D0A6-471D-AE28-B68D70388E3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81" name="Straight Connector 80">
            <a:extLst>
              <a:ext uri="{FF2B5EF4-FFF2-40B4-BE49-F238E27FC236}">
                <a16:creationId xmlns:a16="http://schemas.microsoft.com/office/drawing/2014/main" id="{2E98EB88-99B6-483D-B203-0D5D631005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56064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C630F413-44CE-4746-9821-9E0107978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2D671B1-B099-4F9C-B9CC-9D22B4DAF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83852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ED2DB1D9-564D-362B-2354-9550F884E788}"/>
              </a:ext>
            </a:extLst>
          </p:cNvPr>
          <p:cNvSpPr>
            <a:spLocks noGrp="1"/>
          </p:cNvSpPr>
          <p:nvPr>
            <p:ph type="title"/>
          </p:nvPr>
        </p:nvSpPr>
        <p:spPr>
          <a:xfrm>
            <a:off x="7555992" y="707475"/>
            <a:ext cx="3157577" cy="1312001"/>
          </a:xfrm>
        </p:spPr>
        <p:txBody>
          <a:bodyPr anchor="t">
            <a:normAutofit/>
          </a:bodyPr>
          <a:lstStyle/>
          <a:p>
            <a:r>
              <a:rPr lang="vi-VN" sz="2800"/>
              <a:t>Giao diện chính</a:t>
            </a:r>
            <a:endParaRPr lang="en-US" sz="2800"/>
          </a:p>
        </p:txBody>
      </p:sp>
      <p:cxnSp>
        <p:nvCxnSpPr>
          <p:cNvPr id="30" name="Straight Connector 29">
            <a:extLst>
              <a:ext uri="{FF2B5EF4-FFF2-40B4-BE49-F238E27FC236}">
                <a16:creationId xmlns:a16="http://schemas.microsoft.com/office/drawing/2014/main" id="{7552FBEF-FA69-427B-8245-0A518E0513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992" y="2146542"/>
            <a:ext cx="315757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4" name="Slide Number Placeholder 3">
            <a:extLst>
              <a:ext uri="{FF2B5EF4-FFF2-40B4-BE49-F238E27FC236}">
                <a16:creationId xmlns:a16="http://schemas.microsoft.com/office/drawing/2014/main" id="{EC0A8158-4BA4-E30D-6A47-06C67CF95D88}"/>
              </a:ext>
            </a:extLst>
          </p:cNvPr>
          <p:cNvSpPr>
            <a:spLocks noGrp="1"/>
          </p:cNvSpPr>
          <p:nvPr>
            <p:ph type="sldNum" sz="quarter" idx="12"/>
          </p:nvPr>
        </p:nvSpPr>
        <p:spPr>
          <a:xfrm>
            <a:off x="11380678" y="6354422"/>
            <a:ext cx="811019" cy="503578"/>
          </a:xfrm>
        </p:spPr>
        <p:txBody>
          <a:bodyPr>
            <a:normAutofit/>
          </a:bodyPr>
          <a:lstStyle/>
          <a:p>
            <a:pPr algn="l">
              <a:lnSpc>
                <a:spcPct val="90000"/>
              </a:lnSpc>
              <a:spcAft>
                <a:spcPts val="600"/>
              </a:spcAft>
            </a:pPr>
            <a:fld id="{DFDF98CC-160E-494C-8C3C-8CDC5FA257DE}" type="slidenum">
              <a:rPr lang="en-US" smtClean="0"/>
              <a:pPr algn="l">
                <a:lnSpc>
                  <a:spcPct val="90000"/>
                </a:lnSpc>
                <a:spcAft>
                  <a:spcPts val="600"/>
                </a:spcAft>
              </a:pPr>
              <a:t>7</a:t>
            </a:fld>
            <a:endParaRPr lang="en-US" dirty="0"/>
          </a:p>
        </p:txBody>
      </p:sp>
      <p:sp>
        <p:nvSpPr>
          <p:cNvPr id="32" name="Title 1">
            <a:extLst>
              <a:ext uri="{FF2B5EF4-FFF2-40B4-BE49-F238E27FC236}">
                <a16:creationId xmlns:a16="http://schemas.microsoft.com/office/drawing/2014/main" id="{898488B7-DBD3-40E7-B54B-4DA6C5693EF3}"/>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6" name="Content Placeholder 5" descr="A screenshot of a phone&#10;&#10;AI-generated content may be incorrect.">
            <a:extLst>
              <a:ext uri="{FF2B5EF4-FFF2-40B4-BE49-F238E27FC236}">
                <a16:creationId xmlns:a16="http://schemas.microsoft.com/office/drawing/2014/main" id="{0843B360-B15A-BC44-04EC-42D8842786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6348" y="1840717"/>
            <a:ext cx="5761020" cy="3240574"/>
          </a:xfrm>
          <a:prstGeom prst="rect">
            <a:avLst/>
          </a:prstGeom>
        </p:spPr>
      </p:pic>
      <p:sp>
        <p:nvSpPr>
          <p:cNvPr id="10" name="Content Placeholder 9">
            <a:extLst>
              <a:ext uri="{FF2B5EF4-FFF2-40B4-BE49-F238E27FC236}">
                <a16:creationId xmlns:a16="http://schemas.microsoft.com/office/drawing/2014/main" id="{59F2CF28-CF37-0B9A-8D21-DF06E0E8D32C}"/>
              </a:ext>
            </a:extLst>
          </p:cNvPr>
          <p:cNvSpPr>
            <a:spLocks noGrp="1"/>
          </p:cNvSpPr>
          <p:nvPr>
            <p:ph idx="1"/>
          </p:nvPr>
        </p:nvSpPr>
        <p:spPr>
          <a:xfrm>
            <a:off x="7554138" y="2273608"/>
            <a:ext cx="3159432" cy="3940925"/>
          </a:xfrm>
        </p:spPr>
        <p:txBody>
          <a:bodyPr>
            <a:noAutofit/>
          </a:bodyPr>
          <a:lstStyle/>
          <a:p>
            <a:pPr>
              <a:lnSpc>
                <a:spcPct val="110000"/>
              </a:lnSpc>
            </a:pPr>
            <a:r>
              <a:rPr lang="vi-VN" sz="1800" dirty="0">
                <a:latin typeface="Times New Roman" panose="02020603050405020304" pitchFamily="18" charset="0"/>
                <a:cs typeface="Times New Roman" panose="02020603050405020304" pitchFamily="18" charset="0"/>
              </a:rPr>
              <a:t>Giao diện chính của hệ thống quản lý nhân sự cung cấp một cái nhìn tổng quan về tình trạng nhân sự và dự án. </a:t>
            </a:r>
          </a:p>
          <a:p>
            <a:pPr>
              <a:lnSpc>
                <a:spcPct val="110000"/>
              </a:lnSpc>
            </a:pPr>
            <a:r>
              <a:rPr lang="vi-VN" sz="1800" dirty="0">
                <a:latin typeface="Times New Roman" panose="02020603050405020304" pitchFamily="18" charset="0"/>
                <a:cs typeface="Times New Roman" panose="02020603050405020304" pitchFamily="18" charset="0"/>
              </a:rPr>
              <a:t>Thanh bên trái chứa các danh mục quản lý như Công Ty, Nhân Viên, Chấm Công, Nghỉ Phép, Thông Báo và Cài Đặt.</a:t>
            </a:r>
          </a:p>
          <a:p>
            <a:pPr>
              <a:lnSpc>
                <a:spcPct val="110000"/>
              </a:lnSpc>
            </a:pPr>
            <a:r>
              <a:rPr lang="vi-VN" sz="1800" dirty="0">
                <a:latin typeface="Times New Roman" panose="02020603050405020304" pitchFamily="18" charset="0"/>
                <a:cs typeface="Times New Roman" panose="02020603050405020304" pitchFamily="18" charset="0"/>
              </a:rPr>
              <a:t> Phần trung tâm hiển thị số liệu quan trọng như số nhân viên, đơn nghỉ phép đang chờ, số dự án sắp tới và các nhiệm vụ cần hoàn thành. </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5333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 calcmode="lin" valueType="num">
                                      <p:cBhvr additive="base">
                                        <p:cTn id="13"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anim calcmode="lin" valueType="num">
                                      <p:cBhvr additive="base">
                                        <p:cTn id="19"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742C14A9-3617-46DD-9FC4-ED828A7D3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a:extLst>
              <a:ext uri="{FF2B5EF4-FFF2-40B4-BE49-F238E27FC236}">
                <a16:creationId xmlns:a16="http://schemas.microsoft.com/office/drawing/2014/main" id="{19AB0109-1C89-41F0-9EDF-3DE017BE3F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7" y="1847088"/>
            <a:ext cx="5548039"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54A3330F-B8AE-A4B4-C419-AB68A04C279F}"/>
              </a:ext>
            </a:extLst>
          </p:cNvPr>
          <p:cNvSpPr>
            <a:spLocks noGrp="1"/>
          </p:cNvSpPr>
          <p:nvPr>
            <p:ph type="title"/>
          </p:nvPr>
        </p:nvSpPr>
        <p:spPr>
          <a:xfrm>
            <a:off x="1451579" y="804519"/>
            <a:ext cx="5550357" cy="1049235"/>
          </a:xfrm>
        </p:spPr>
        <p:txBody>
          <a:bodyPr vert="horz" lIns="91440" tIns="45720" rIns="91440" bIns="0" rtlCol="0">
            <a:normAutofit/>
          </a:bodyPr>
          <a:lstStyle/>
          <a:p>
            <a:r>
              <a:rPr lang="vi-VN" dirty="0"/>
              <a:t>Danh mục Công Ty</a:t>
            </a:r>
            <a:endParaRPr lang="en-US" dirty="0"/>
          </a:p>
        </p:txBody>
      </p:sp>
      <p:sp>
        <p:nvSpPr>
          <p:cNvPr id="4" name="Slide Number Placeholder 3">
            <a:extLst>
              <a:ext uri="{FF2B5EF4-FFF2-40B4-BE49-F238E27FC236}">
                <a16:creationId xmlns:a16="http://schemas.microsoft.com/office/drawing/2014/main" id="{33C4918A-6B1A-AC20-1202-0167C4ED4F3F}"/>
              </a:ext>
            </a:extLst>
          </p:cNvPr>
          <p:cNvSpPr>
            <a:spLocks noGrp="1"/>
          </p:cNvSpPr>
          <p:nvPr>
            <p:ph type="sldNum" sz="quarter" idx="12"/>
          </p:nvPr>
        </p:nvSpPr>
        <p:spPr>
          <a:xfrm>
            <a:off x="480060" y="798973"/>
            <a:ext cx="811019" cy="503578"/>
          </a:xfrm>
        </p:spPr>
        <p:txBody>
          <a:bodyPr vert="horz" lIns="91440" tIns="45720" rIns="91440" bIns="45720" rtlCol="0">
            <a:normAutofit/>
          </a:bodyPr>
          <a:lstStyle/>
          <a:p>
            <a:pPr>
              <a:lnSpc>
                <a:spcPct val="90000"/>
              </a:lnSpc>
              <a:spcAft>
                <a:spcPts val="600"/>
              </a:spcAft>
            </a:pPr>
            <a:fld id="{DFDF98CC-160E-494C-8C3C-8CDC5FA257DE}" type="slidenum">
              <a:rPr lang="en-US" kern="1200" dirty="0">
                <a:latin typeface="+mn-lt"/>
                <a:ea typeface="+mn-ea"/>
                <a:cs typeface="+mn-cs"/>
              </a:rPr>
              <a:pPr>
                <a:lnSpc>
                  <a:spcPct val="90000"/>
                </a:lnSpc>
                <a:spcAft>
                  <a:spcPts val="600"/>
                </a:spcAft>
              </a:pPr>
              <a:t>8</a:t>
            </a:fld>
            <a:endParaRPr lang="en-US" kern="1200" dirty="0">
              <a:latin typeface="+mn-lt"/>
              <a:ea typeface="+mn-ea"/>
              <a:cs typeface="+mn-cs"/>
            </a:endParaRPr>
          </a:p>
        </p:txBody>
      </p:sp>
      <p:sp>
        <p:nvSpPr>
          <p:cNvPr id="63" name="Rectangle 62">
            <a:extLst>
              <a:ext uri="{FF2B5EF4-FFF2-40B4-BE49-F238E27FC236}">
                <a16:creationId xmlns:a16="http://schemas.microsoft.com/office/drawing/2014/main" id="{19E5CB6C-D5A1-44AB-BAD0-E76C67ED2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3" name="Content Placeholder 42">
            <a:extLst>
              <a:ext uri="{FF2B5EF4-FFF2-40B4-BE49-F238E27FC236}">
                <a16:creationId xmlns:a16="http://schemas.microsoft.com/office/drawing/2014/main" id="{091C10A2-ED92-0AE0-A29B-59CCF3DD806A}"/>
              </a:ext>
            </a:extLst>
          </p:cNvPr>
          <p:cNvSpPr>
            <a:spLocks noGrp="1"/>
          </p:cNvSpPr>
          <p:nvPr>
            <p:ph idx="1"/>
          </p:nvPr>
        </p:nvSpPr>
        <p:spPr>
          <a:xfrm>
            <a:off x="1451579" y="2015732"/>
            <a:ext cx="5550357" cy="3509661"/>
          </a:xfrm>
        </p:spPr>
        <p:txBody>
          <a:bodyPr>
            <a:noAutofit/>
          </a:bodyPr>
          <a:lstStyle/>
          <a:p>
            <a:r>
              <a:rPr lang="vi-VN" dirty="0">
                <a:latin typeface="Times New Roman" panose="02020603050405020304" pitchFamily="18" charset="0"/>
                <a:cs typeface="Times New Roman" panose="02020603050405020304" pitchFamily="18" charset="0"/>
              </a:rPr>
              <a:t>Tại mục này ta có thể điều chỉnh các phòng ban, vị trí nhân sự trong công ty với các thao tác đơn giản</a:t>
            </a:r>
          </a:p>
          <a:p>
            <a:r>
              <a:rPr lang="vi-VN" dirty="0">
                <a:latin typeface="Times New Roman" panose="02020603050405020304" pitchFamily="18" charset="0"/>
                <a:cs typeface="Times New Roman" panose="02020603050405020304" pitchFamily="18" charset="0"/>
              </a:rPr>
              <a:t>Ở trung tâm, người dùng có thể thêm vị trí mới bằng cách nhập tên vào ô trống và bấm "Lưu". Bên phải hiển thị danh sách các vị trí hiện có, kèm theo các nút chỉnh sửa (màu tím) và xóa (màu đỏ) để dễ dàng quản lý. Thiết kế đơn giản, trực quan giúp thao tác nhanh chóng và hiệu quả</a:t>
            </a:r>
            <a:r>
              <a:rPr lang="vi-VN" dirty="0"/>
              <a:t>.</a:t>
            </a:r>
            <a:endParaRPr lang="en-US" dirty="0"/>
          </a:p>
        </p:txBody>
      </p:sp>
      <p:pic>
        <p:nvPicPr>
          <p:cNvPr id="6" name="Content Placeholder 5" descr="A screenshot of a computer&#10;&#10;AI-generated content may be incorrect.">
            <a:extLst>
              <a:ext uri="{FF2B5EF4-FFF2-40B4-BE49-F238E27FC236}">
                <a16:creationId xmlns:a16="http://schemas.microsoft.com/office/drawing/2014/main" id="{7B73041B-0BEC-DD22-3645-6BE0B1C972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3594" y="581014"/>
            <a:ext cx="4074836" cy="2292095"/>
          </a:xfrm>
          <a:prstGeom prst="rect">
            <a:avLst/>
          </a:prstGeom>
        </p:spPr>
      </p:pic>
      <p:pic>
        <p:nvPicPr>
          <p:cNvPr id="8" name="Picture 7" descr="A screenshot of a computer&#10;&#10;AI-generated content may be incorrect.">
            <a:extLst>
              <a:ext uri="{FF2B5EF4-FFF2-40B4-BE49-F238E27FC236}">
                <a16:creationId xmlns:a16="http://schemas.microsoft.com/office/drawing/2014/main" id="{20B22262-F4CC-A73A-91A7-433C71B566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3594" y="3243485"/>
            <a:ext cx="4074836" cy="2281908"/>
          </a:xfrm>
          <a:prstGeom prst="rect">
            <a:avLst/>
          </a:prstGeom>
        </p:spPr>
      </p:pic>
      <p:pic>
        <p:nvPicPr>
          <p:cNvPr id="65" name="Picture 64">
            <a:extLst>
              <a:ext uri="{FF2B5EF4-FFF2-40B4-BE49-F238E27FC236}">
                <a16:creationId xmlns:a16="http://schemas.microsoft.com/office/drawing/2014/main" id="{D5A16967-5C32-4A48-9F02-4F0228AC8DB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7" name="Straight Connector 66">
            <a:extLst>
              <a:ext uri="{FF2B5EF4-FFF2-40B4-BE49-F238E27FC236}">
                <a16:creationId xmlns:a16="http://schemas.microsoft.com/office/drawing/2014/main" id="{942D078B-EF20-4DB1-AA1B-87F212C56A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062443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3">
                                            <p:txEl>
                                              <p:pRg st="0" end="0"/>
                                            </p:txEl>
                                          </p:spTgt>
                                        </p:tgtEl>
                                        <p:attrNameLst>
                                          <p:attrName>style.visibility</p:attrName>
                                        </p:attrNameLst>
                                      </p:cBhvr>
                                      <p:to>
                                        <p:strVal val="visible"/>
                                      </p:to>
                                    </p:set>
                                    <p:animEffect transition="in" filter="circle(in)">
                                      <p:cBhvr>
                                        <p:cTn id="7" dur="2000"/>
                                        <p:tgtEl>
                                          <p:spTgt spid="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3">
                                            <p:txEl>
                                              <p:pRg st="1" end="1"/>
                                            </p:txEl>
                                          </p:spTgt>
                                        </p:tgtEl>
                                        <p:attrNameLst>
                                          <p:attrName>style.visibility</p:attrName>
                                        </p:attrNameLst>
                                      </p:cBhvr>
                                      <p:to>
                                        <p:strVal val="visible"/>
                                      </p:to>
                                    </p:set>
                                    <p:animEffect transition="in" filter="circle(in)">
                                      <p:cBhvr>
                                        <p:cTn id="12" dur="2000"/>
                                        <p:tgtEl>
                                          <p:spTgt spid="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3" name="Picture 12">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8D180D64-DAA5-B7A0-9D35-4BE97D562B98}"/>
              </a:ext>
            </a:extLst>
          </p:cNvPr>
          <p:cNvSpPr>
            <a:spLocks noGrp="1"/>
          </p:cNvSpPr>
          <p:nvPr>
            <p:ph type="title"/>
          </p:nvPr>
        </p:nvSpPr>
        <p:spPr>
          <a:xfrm>
            <a:off x="659301" y="1600611"/>
            <a:ext cx="2823919" cy="1868760"/>
          </a:xfrm>
        </p:spPr>
        <p:txBody>
          <a:bodyPr vert="horz" lIns="91440" tIns="45720" rIns="91440" bIns="0" rtlCol="0" anchor="b">
            <a:normAutofit/>
          </a:bodyPr>
          <a:lstStyle/>
          <a:p>
            <a:r>
              <a:rPr lang="en-US" sz="3600" dirty="0">
                <a:latin typeface="Times New Roman" panose="02020603050405020304" pitchFamily="18" charset="0"/>
                <a:cs typeface="Times New Roman" panose="02020603050405020304" pitchFamily="18" charset="0"/>
              </a:rPr>
              <a:t>Giao </a:t>
            </a:r>
            <a:r>
              <a:rPr lang="en-US" sz="3600" dirty="0" err="1">
                <a:latin typeface="Times New Roman" panose="02020603050405020304" pitchFamily="18" charset="0"/>
                <a:cs typeface="Times New Roman" panose="02020603050405020304" pitchFamily="18" charset="0"/>
              </a:rPr>
              <a:t>diện</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nhân</a:t>
            </a:r>
            <a:r>
              <a:rPr lang="en-US" sz="3600" dirty="0">
                <a:latin typeface="Times New Roman" panose="02020603050405020304" pitchFamily="18" charset="0"/>
                <a:cs typeface="Times New Roman" panose="02020603050405020304" pitchFamily="18" charset="0"/>
              </a:rPr>
              <a:t> </a:t>
            </a:r>
            <a:r>
              <a:rPr lang="en-US" sz="3600" dirty="0" err="1">
                <a:latin typeface="Times New Roman" panose="02020603050405020304" pitchFamily="18" charset="0"/>
                <a:cs typeface="Times New Roman" panose="02020603050405020304" pitchFamily="18" charset="0"/>
              </a:rPr>
              <a:t>viên</a:t>
            </a:r>
            <a:endParaRPr lang="en-US" sz="3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42B83B9-607D-210F-F684-84A715ED6007}"/>
              </a:ext>
            </a:extLst>
          </p:cNvPr>
          <p:cNvSpPr>
            <a:spLocks noGrp="1"/>
          </p:cNvSpPr>
          <p:nvPr>
            <p:ph type="sldNum" sz="quarter" idx="12"/>
          </p:nvPr>
        </p:nvSpPr>
        <p:spPr>
          <a:xfrm>
            <a:off x="655218" y="798973"/>
            <a:ext cx="811019" cy="503579"/>
          </a:xfrm>
        </p:spPr>
        <p:txBody>
          <a:bodyPr vert="horz" lIns="91440" tIns="45720" rIns="91440" bIns="45720" rtlCol="0" anchor="t">
            <a:normAutofit/>
          </a:bodyPr>
          <a:lstStyle/>
          <a:p>
            <a:pPr algn="l">
              <a:lnSpc>
                <a:spcPct val="90000"/>
              </a:lnSpc>
              <a:spcAft>
                <a:spcPts val="600"/>
              </a:spcAft>
            </a:pPr>
            <a:fld id="{DFDF98CC-160E-494C-8C3C-8CDC5FA257DE}" type="slidenum">
              <a:rPr lang="en-US" smtClean="0"/>
              <a:pPr algn="l">
                <a:lnSpc>
                  <a:spcPct val="90000"/>
                </a:lnSpc>
                <a:spcAft>
                  <a:spcPts val="600"/>
                </a:spcAft>
              </a:pPr>
              <a:t>9</a:t>
            </a:fld>
            <a:endParaRPr lang="en-US"/>
          </a:p>
        </p:txBody>
      </p:sp>
      <p:cxnSp>
        <p:nvCxnSpPr>
          <p:cNvPr id="23" name="Straight Connector 22">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5" name="Group 24">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6" name="Rectangle 25">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screenshot of a computer&#10;&#10;AI-generated content may be incorrect.">
            <a:extLst>
              <a:ext uri="{FF2B5EF4-FFF2-40B4-BE49-F238E27FC236}">
                <a16:creationId xmlns:a16="http://schemas.microsoft.com/office/drawing/2014/main" id="{107A78C8-232B-C32D-680D-737903C682B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18374" y="1274507"/>
            <a:ext cx="6282919" cy="3549848"/>
          </a:xfrm>
          <a:prstGeom prst="rect">
            <a:avLst/>
          </a:prstGeom>
        </p:spPr>
      </p:pic>
      <p:pic>
        <p:nvPicPr>
          <p:cNvPr id="31" name="Picture 30">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3" name="Straight Connector 32">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98079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Gallery</Template>
  <TotalTime>77</TotalTime>
  <Words>861</Words>
  <Application>Microsoft Office PowerPoint</Application>
  <PresentationFormat>Màn hình rộng</PresentationFormat>
  <Paragraphs>67</Paragraphs>
  <Slides>16</Slides>
  <Notes>0</Notes>
  <HiddenSlides>0</HiddenSlides>
  <MMClips>0</MMClips>
  <ScaleCrop>false</ScaleCrop>
  <HeadingPairs>
    <vt:vector size="6" baseType="variant">
      <vt:variant>
        <vt:lpstr>Phông được Dùng</vt:lpstr>
      </vt:variant>
      <vt:variant>
        <vt:i4>4</vt:i4>
      </vt:variant>
      <vt:variant>
        <vt:lpstr>Chủ đề</vt:lpstr>
      </vt:variant>
      <vt:variant>
        <vt:i4>1</vt:i4>
      </vt:variant>
      <vt:variant>
        <vt:lpstr>Tiêu đề Bản chiếu</vt:lpstr>
      </vt:variant>
      <vt:variant>
        <vt:i4>16</vt:i4>
      </vt:variant>
    </vt:vector>
  </HeadingPairs>
  <TitlesOfParts>
    <vt:vector size="21" baseType="lpstr">
      <vt:lpstr>Aptos</vt:lpstr>
      <vt:lpstr>Arial</vt:lpstr>
      <vt:lpstr>Gill Sans MT</vt:lpstr>
      <vt:lpstr>Times New Roman</vt:lpstr>
      <vt:lpstr>Gallery</vt:lpstr>
      <vt:lpstr>CHƯƠNG TRÌNH QUẢN LÝ NHÂN SỰ</vt:lpstr>
      <vt:lpstr>Bản trình bày PowerPoint</vt:lpstr>
      <vt:lpstr>Giới Thiệu</vt:lpstr>
      <vt:lpstr>Mục ĐÍch</vt:lpstr>
      <vt:lpstr>Chức năng Chính</vt:lpstr>
      <vt:lpstr>Giao DIỆN đăng nhập của phần mềm</vt:lpstr>
      <vt:lpstr>Giao diện chính</vt:lpstr>
      <vt:lpstr>Danh mục Công Ty</vt:lpstr>
      <vt:lpstr>Giao diện nhân viên</vt:lpstr>
      <vt:lpstr>Danh sách chấm công</vt:lpstr>
      <vt:lpstr>Giao diện Nghỉ phép</vt:lpstr>
      <vt:lpstr>Giao diện thông báo</vt:lpstr>
      <vt:lpstr>Giao diện cài đặt</vt:lpstr>
      <vt:lpstr>Thiết kế và phát triển giao diện</vt:lpstr>
      <vt:lpstr>Hướng phát triển</vt:lpstr>
      <vt:lpstr>Thanks foR WATCHING!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TRÌNH QUẢN LÝ NHÂN SỰ</dc:title>
  <dc:creator>TA QUOC VIET</dc:creator>
  <cp:lastModifiedBy>Pham Dinh Hung</cp:lastModifiedBy>
  <cp:revision>6</cp:revision>
  <dcterms:created xsi:type="dcterms:W3CDTF">2025-03-06T18:00:21Z</dcterms:created>
  <dcterms:modified xsi:type="dcterms:W3CDTF">2025-03-07T07:49:56Z</dcterms:modified>
</cp:coreProperties>
</file>