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9"/>
  </p:notesMasterIdLst>
  <p:handoutMasterIdLst>
    <p:handoutMasterId r:id="rId20"/>
  </p:handoutMasterIdLst>
  <p:sldIdLst>
    <p:sldId id="315" r:id="rId5"/>
    <p:sldId id="266" r:id="rId6"/>
    <p:sldId id="313" r:id="rId7"/>
    <p:sldId id="316" r:id="rId8"/>
    <p:sldId id="318" r:id="rId9"/>
    <p:sldId id="317" r:id="rId10"/>
    <p:sldId id="320" r:id="rId11"/>
    <p:sldId id="321" r:id="rId12"/>
    <p:sldId id="322" r:id="rId13"/>
    <p:sldId id="323" r:id="rId14"/>
    <p:sldId id="325" r:id="rId15"/>
    <p:sldId id="324" r:id="rId16"/>
    <p:sldId id="326"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5388" autoAdjust="0"/>
  </p:normalViewPr>
  <p:slideViewPr>
    <p:cSldViewPr snapToGrid="0">
      <p:cViewPr varScale="1">
        <p:scale>
          <a:sx n="103" d="100"/>
          <a:sy n="103" d="100"/>
        </p:scale>
        <p:origin x="654"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10/16/2024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10/16/2024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2184698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11</a:t>
            </a:fld>
            <a:endParaRPr lang="en-US" dirty="0"/>
          </a:p>
        </p:txBody>
      </p:sp>
    </p:spTree>
    <p:extLst>
      <p:ext uri="{BB962C8B-B14F-4D97-AF65-F5344CB8AC3E}">
        <p14:creationId xmlns:p14="http://schemas.microsoft.com/office/powerpoint/2010/main" val="297813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12</a:t>
            </a:fld>
            <a:endParaRPr lang="en-US" dirty="0"/>
          </a:p>
        </p:txBody>
      </p:sp>
    </p:spTree>
    <p:extLst>
      <p:ext uri="{BB962C8B-B14F-4D97-AF65-F5344CB8AC3E}">
        <p14:creationId xmlns:p14="http://schemas.microsoft.com/office/powerpoint/2010/main" val="147218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13</a:t>
            </a:fld>
            <a:endParaRPr lang="en-US" dirty="0"/>
          </a:p>
        </p:txBody>
      </p:sp>
    </p:spTree>
    <p:extLst>
      <p:ext uri="{BB962C8B-B14F-4D97-AF65-F5344CB8AC3E}">
        <p14:creationId xmlns:p14="http://schemas.microsoft.com/office/powerpoint/2010/main" val="546374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398691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1668526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237044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87280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1919495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353977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395388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dirty="0"/>
              <a:t>9/8/20XX</a:t>
            </a:r>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736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dirty="0"/>
              <a:t>9/8/20XX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7" r:id="rId13"/>
    <p:sldLayoutId id="2147483709" r:id="rId14"/>
    <p:sldLayoutId id="2147483682" r:id="rId15"/>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l.acm.org/doi/10.1145/3340531.3412776"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mailto:phungbm.work@gmail.com"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413789" y="1893997"/>
            <a:ext cx="9643772" cy="1872246"/>
          </a:xfrm>
        </p:spPr>
        <p:txBody>
          <a:bodyPr vert="horz" lIns="109728" tIns="109728" rIns="109728" bIns="91440" rtlCol="0" anchor="ctr">
            <a:normAutofit fontScale="90000"/>
          </a:bodyPr>
          <a:lstStyle/>
          <a:p>
            <a:r>
              <a:rPr lang="en-US" sz="4000" dirty="0" err="1"/>
              <a:t>BioKG</a:t>
            </a:r>
            <a:r>
              <a:rPr lang="en-US" sz="4000" dirty="0"/>
              <a:t>: A Knowledge Graph for Relational Learning On Biological Data</a:t>
            </a:r>
          </a:p>
        </p:txBody>
      </p:sp>
      <p:sp>
        <p:nvSpPr>
          <p:cNvPr id="5" name="TextBox 4">
            <a:extLst>
              <a:ext uri="{FF2B5EF4-FFF2-40B4-BE49-F238E27FC236}">
                <a16:creationId xmlns:a16="http://schemas.microsoft.com/office/drawing/2014/main" id="{D2DB54F4-FEDF-1077-6363-A06A277FD727}"/>
              </a:ext>
            </a:extLst>
          </p:cNvPr>
          <p:cNvSpPr txBox="1"/>
          <p:nvPr/>
        </p:nvSpPr>
        <p:spPr>
          <a:xfrm>
            <a:off x="5161923" y="3766243"/>
            <a:ext cx="6091534" cy="461665"/>
          </a:xfrm>
          <a:prstGeom prst="rect">
            <a:avLst/>
          </a:prstGeom>
          <a:noFill/>
        </p:spPr>
        <p:txBody>
          <a:bodyPr wrap="square" rtlCol="0">
            <a:spAutoFit/>
          </a:bodyPr>
          <a:lstStyle/>
          <a:p>
            <a:r>
              <a:rPr lang="en-US" sz="2400" b="0" i="0" dirty="0">
                <a:solidFill>
                  <a:schemeClr val="bg1"/>
                </a:solidFill>
                <a:effectLst/>
                <a:latin typeface="g_d2_f2"/>
              </a:rPr>
              <a:t>Brian Walsh, Sameh K. Mohamed, </a:t>
            </a:r>
            <a:r>
              <a:rPr lang="en-US" sz="2400" b="0" i="0" dirty="0" err="1">
                <a:solidFill>
                  <a:schemeClr val="bg1"/>
                </a:solidFill>
                <a:effectLst/>
                <a:latin typeface="g_d2_f2"/>
              </a:rPr>
              <a:t>Vít</a:t>
            </a:r>
            <a:r>
              <a:rPr lang="en-US" sz="2400" b="0" i="0" dirty="0">
                <a:solidFill>
                  <a:schemeClr val="bg1"/>
                </a:solidFill>
                <a:effectLst/>
                <a:latin typeface="g_d2_f2"/>
              </a:rPr>
              <a:t> </a:t>
            </a:r>
            <a:r>
              <a:rPr lang="en-US" sz="2400" b="0" i="0" dirty="0" err="1">
                <a:solidFill>
                  <a:schemeClr val="bg1"/>
                </a:solidFill>
                <a:effectLst/>
                <a:latin typeface="g_d2_f2"/>
              </a:rPr>
              <a:t>Nováček</a:t>
            </a:r>
            <a:endParaRPr lang="en-US" sz="2400" dirty="0">
              <a:solidFill>
                <a:schemeClr val="bg1"/>
              </a:solidFill>
            </a:endParaRPr>
          </a:p>
        </p:txBody>
      </p:sp>
      <p:sp>
        <p:nvSpPr>
          <p:cNvPr id="6" name="TextBox 5">
            <a:extLst>
              <a:ext uri="{FF2B5EF4-FFF2-40B4-BE49-F238E27FC236}">
                <a16:creationId xmlns:a16="http://schemas.microsoft.com/office/drawing/2014/main" id="{37596540-0F62-EE03-C4C3-DB9B73A74201}"/>
              </a:ext>
            </a:extLst>
          </p:cNvPr>
          <p:cNvSpPr txBox="1"/>
          <p:nvPr/>
        </p:nvSpPr>
        <p:spPr>
          <a:xfrm>
            <a:off x="4156698" y="6260840"/>
            <a:ext cx="6900863" cy="461665"/>
          </a:xfrm>
          <a:prstGeom prst="rect">
            <a:avLst/>
          </a:prstGeom>
          <a:noFill/>
        </p:spPr>
        <p:txBody>
          <a:bodyPr wrap="none" rtlCol="0">
            <a:spAutoFit/>
          </a:bodyPr>
          <a:lstStyle/>
          <a:p>
            <a:r>
              <a:rPr lang="en-US" sz="2400" dirty="0">
                <a:solidFill>
                  <a:schemeClr val="tx2">
                    <a:lumMod val="50000"/>
                  </a:schemeClr>
                </a:solidFill>
                <a:latin typeface="g_d2_f2"/>
              </a:rPr>
              <a:t>[1] </a:t>
            </a:r>
            <a:r>
              <a:rPr lang="en-US" sz="2400" dirty="0">
                <a:solidFill>
                  <a:schemeClr val="tx2">
                    <a:lumMod val="50000"/>
                  </a:schemeClr>
                </a:solidFill>
                <a:latin typeface="g_d2_f2"/>
                <a:hlinkClick r:id="rId3"/>
              </a:rPr>
              <a:t>https://dl.acm.org/doi/10.1145/3340531.3412776</a:t>
            </a:r>
            <a:endParaRPr lang="en-US" sz="2400" dirty="0">
              <a:solidFill>
                <a:schemeClr val="tx2">
                  <a:lumMod val="50000"/>
                </a:schemeClr>
              </a:solidFill>
              <a:latin typeface="g_d2_f2"/>
            </a:endParaRPr>
          </a:p>
        </p:txBody>
      </p:sp>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4654295" y="3635"/>
            <a:ext cx="6754447" cy="901037"/>
          </a:xfrm>
        </p:spPr>
        <p:txBody>
          <a:bodyPr vert="horz" lIns="109728" tIns="109728" rIns="109728" bIns="91440" rtlCol="0" anchor="b">
            <a:normAutofit fontScale="90000"/>
          </a:bodyPr>
          <a:lstStyle/>
          <a:p>
            <a:pPr>
              <a:lnSpc>
                <a:spcPct val="150000"/>
              </a:lnSpc>
            </a:pPr>
            <a:r>
              <a:rPr lang="en-US" sz="3600" dirty="0" err="1">
                <a:solidFill>
                  <a:schemeClr val="tx1">
                    <a:lumMod val="75000"/>
                    <a:lumOff val="25000"/>
                  </a:schemeClr>
                </a:solidFill>
              </a:rPr>
              <a:t>BioKG</a:t>
            </a:r>
            <a:endParaRPr lang="en-US" sz="36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4816159" y="902036"/>
            <a:ext cx="6754446" cy="5116749"/>
          </a:xfrm>
        </p:spPr>
        <p:txBody>
          <a:bodyPr vert="horz" lIns="109728" tIns="109728" rIns="109728" bIns="91440" rtlCol="0" anchor="t">
            <a:normAutofit fontScale="25000" lnSpcReduction="20000"/>
          </a:bodyPr>
          <a:lstStyle/>
          <a:p>
            <a:pPr algn="l">
              <a:lnSpc>
                <a:spcPct val="120000"/>
              </a:lnSpc>
            </a:pPr>
            <a:r>
              <a:rPr lang="vi-VN" sz="8800" dirty="0">
                <a:latin typeface="D-DINExp"/>
              </a:rPr>
              <a:t>Các Mối Quan Hệ</a:t>
            </a:r>
          </a:p>
          <a:p>
            <a:pPr algn="l">
              <a:lnSpc>
                <a:spcPct val="120000"/>
              </a:lnSpc>
            </a:pPr>
            <a:r>
              <a:rPr lang="vi-VN" sz="8800" dirty="0">
                <a:latin typeface="D-DINExp"/>
              </a:rPr>
              <a:t>Disease-Genetic Disorder Associations: Mối quan hệ giữa bệnh và rối loạn di truyền, cho thấy các bệnh nào có thể liên quan đến các rối loạn di truyền.</a:t>
            </a:r>
          </a:p>
          <a:p>
            <a:pPr algn="l">
              <a:lnSpc>
                <a:spcPct val="120000"/>
              </a:lnSpc>
            </a:pPr>
            <a:r>
              <a:rPr lang="vi-VN" sz="8800" dirty="0">
                <a:latin typeface="D-DINExp"/>
              </a:rPr>
              <a:t>Protein-Pathway Associations: Mối quan hệ giữa protein và các con đường sinh học, cho thấy protein nào tham gia vào con đường sinh học nào.</a:t>
            </a:r>
          </a:p>
          <a:p>
            <a:pPr algn="l">
              <a:lnSpc>
                <a:spcPct val="120000"/>
              </a:lnSpc>
            </a:pPr>
            <a:r>
              <a:rPr lang="vi-VN" sz="8800" dirty="0">
                <a:latin typeface="D-DINExp"/>
              </a:rPr>
              <a:t>Drug-Pathway Associations: Mối quan hệ giữa thuốc và các con đường sinh học, cho thấy thuốc nào có thể ảnh hưởng đến con đường sinh học nào.</a:t>
            </a:r>
          </a:p>
        </p:txBody>
      </p:sp>
      <p:sp>
        <p:nvSpPr>
          <p:cNvPr id="23" name="Rectangle 22">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7D3E5C97-F89B-1C79-760C-9DDB19A00B2A}"/>
              </a:ext>
            </a:extLst>
          </p:cNvPr>
          <p:cNvSpPr txBox="1">
            <a:spLocks/>
          </p:cNvSpPr>
          <p:nvPr/>
        </p:nvSpPr>
        <p:spPr>
          <a:xfrm>
            <a:off x="-6898" y="5040187"/>
            <a:ext cx="4424169" cy="697813"/>
          </a:xfrm>
          <a:prstGeom prst="rect">
            <a:avLst/>
          </a:prstGeom>
        </p:spPr>
        <p:txBody>
          <a:bodyPr vert="horz" lIns="109728" tIns="109728" rIns="109728" bIns="91440" rtlCol="0" anchor="t">
            <a:noAutofit/>
          </a:bodyPr>
          <a:lstStyle>
            <a:lvl1pPr marL="0" indent="0" algn="l" defTabSz="914400" rtl="0" eaLnBrk="1" latinLnBrk="0" hangingPunct="1">
              <a:lnSpc>
                <a:spcPct val="125000"/>
              </a:lnSpc>
              <a:spcBef>
                <a:spcPts val="930"/>
              </a:spcBef>
              <a:spcAft>
                <a:spcPts val="600"/>
              </a:spcAft>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25000"/>
              </a:lnSpc>
              <a:spcBef>
                <a:spcPts val="930"/>
              </a:spcBef>
              <a:spcAft>
                <a:spcPts val="600"/>
              </a:spcAft>
              <a:buFont typeface="Corbel" panose="020B0503020204020204" pitchFamily="34" charset="0"/>
              <a:buNone/>
              <a:defRPr sz="18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25000"/>
              </a:lnSpc>
              <a:spcBef>
                <a:spcPts val="930"/>
              </a:spcBef>
              <a:spcAft>
                <a:spcPts val="600"/>
              </a:spcAft>
              <a:buFont typeface="Corbel" panose="020B0503020204020204" pitchFamily="34" charset="0"/>
              <a:buChar char="–"/>
              <a:defRPr sz="18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vi-VN" sz="1200" dirty="0">
                <a:latin typeface="D-DINExp"/>
              </a:rPr>
              <a:t>Hình 1 </a:t>
            </a:r>
            <a:r>
              <a:rPr lang="en-US" sz="1200" dirty="0">
                <a:latin typeface="D-DINExp"/>
              </a:rPr>
              <a:t>M</a:t>
            </a:r>
            <a:r>
              <a:rPr lang="vi-VN" sz="1200" dirty="0">
                <a:latin typeface="D-DINExp"/>
              </a:rPr>
              <a:t>ô tả sơ đồ của các thực thể sinh học và các mối quan hệ giữa chúng trong đồ thị tri thức BioKG. </a:t>
            </a:r>
            <a:endParaRPr lang="en-US" sz="1200" dirty="0"/>
          </a:p>
        </p:txBody>
      </p:sp>
      <p:pic>
        <p:nvPicPr>
          <p:cNvPr id="12" name="Picture 11">
            <a:extLst>
              <a:ext uri="{FF2B5EF4-FFF2-40B4-BE49-F238E27FC236}">
                <a16:creationId xmlns:a16="http://schemas.microsoft.com/office/drawing/2014/main" id="{50BD4FD4-A0FB-A5ED-0B8F-7F1CD442094D}"/>
              </a:ext>
            </a:extLst>
          </p:cNvPr>
          <p:cNvPicPr>
            <a:picLocks noChangeAspect="1"/>
          </p:cNvPicPr>
          <p:nvPr/>
        </p:nvPicPr>
        <p:blipFill>
          <a:blip r:embed="rId3"/>
          <a:stretch>
            <a:fillRect/>
          </a:stretch>
        </p:blipFill>
        <p:spPr>
          <a:xfrm>
            <a:off x="49232" y="1862264"/>
            <a:ext cx="4327229" cy="3061394"/>
          </a:xfrm>
          <a:prstGeom prst="rect">
            <a:avLst/>
          </a:prstGeom>
        </p:spPr>
      </p:pic>
    </p:spTree>
    <p:extLst>
      <p:ext uri="{BB962C8B-B14F-4D97-AF65-F5344CB8AC3E}">
        <p14:creationId xmlns:p14="http://schemas.microsoft.com/office/powerpoint/2010/main" val="404162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err="1"/>
              <a:t>BioKG</a:t>
            </a:r>
            <a:endParaRPr lang="en-US" dirty="0"/>
          </a:p>
        </p:txBody>
      </p:sp>
      <p:sp>
        <p:nvSpPr>
          <p:cNvPr id="11" name="TextBox 10">
            <a:extLst>
              <a:ext uri="{FF2B5EF4-FFF2-40B4-BE49-F238E27FC236}">
                <a16:creationId xmlns:a16="http://schemas.microsoft.com/office/drawing/2014/main" id="{35FC8F02-7A69-DECF-6371-28282BA3DDF8}"/>
              </a:ext>
            </a:extLst>
          </p:cNvPr>
          <p:cNvSpPr txBox="1"/>
          <p:nvPr/>
        </p:nvSpPr>
        <p:spPr>
          <a:xfrm>
            <a:off x="169950" y="1451536"/>
            <a:ext cx="11852099" cy="3477875"/>
          </a:xfrm>
          <a:prstGeom prst="rect">
            <a:avLst/>
          </a:prstGeom>
          <a:noFill/>
        </p:spPr>
        <p:txBody>
          <a:bodyPr wrap="square" rtlCol="0">
            <a:spAutoFit/>
          </a:bodyPr>
          <a:lstStyle/>
          <a:p>
            <a:pPr algn="l"/>
            <a:r>
              <a:rPr lang="en-US" sz="2200" spc="150" dirty="0" err="1">
                <a:solidFill>
                  <a:schemeClr val="tx1">
                    <a:lumMod val="75000"/>
                    <a:lumOff val="25000"/>
                  </a:schemeClr>
                </a:solidFill>
                <a:latin typeface="D-DINExp"/>
              </a:rPr>
              <a:t>Cấu</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trúc</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trọng</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tâm</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của</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đồ</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thị</a:t>
            </a:r>
            <a:r>
              <a:rPr lang="en-US" sz="2200" spc="150" dirty="0">
                <a:solidFill>
                  <a:schemeClr val="tx1">
                    <a:lumMod val="75000"/>
                    <a:lumOff val="25000"/>
                  </a:schemeClr>
                </a:solidFill>
                <a:latin typeface="D-DINExp"/>
              </a:rPr>
              <a:t> tri </a:t>
            </a:r>
            <a:r>
              <a:rPr lang="en-US" sz="2200" spc="150" dirty="0" err="1">
                <a:solidFill>
                  <a:schemeClr val="tx1">
                    <a:lumMod val="75000"/>
                    <a:lumOff val="25000"/>
                  </a:schemeClr>
                </a:solidFill>
                <a:latin typeface="D-DINExp"/>
              </a:rPr>
              <a:t>thức</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BioKG</a:t>
            </a:r>
            <a:r>
              <a:rPr lang="en-US" sz="2200" spc="150" dirty="0">
                <a:solidFill>
                  <a:schemeClr val="tx1">
                    <a:lumMod val="75000"/>
                    <a:lumOff val="25000"/>
                  </a:schemeClr>
                </a:solidFill>
                <a:latin typeface="D-DINExp"/>
              </a:rPr>
              <a:t> bao </a:t>
            </a:r>
            <a:r>
              <a:rPr lang="en-US" sz="2200" spc="150" dirty="0" err="1">
                <a:solidFill>
                  <a:schemeClr val="tx1">
                    <a:lumMod val="75000"/>
                    <a:lumOff val="25000"/>
                  </a:schemeClr>
                </a:solidFill>
                <a:latin typeface="D-DINExp"/>
              </a:rPr>
              <a:t>gồm</a:t>
            </a:r>
            <a:r>
              <a:rPr lang="en-US" sz="2200" spc="150" dirty="0">
                <a:solidFill>
                  <a:schemeClr val="tx1">
                    <a:lumMod val="75000"/>
                    <a:lumOff val="25000"/>
                  </a:schemeClr>
                </a:solidFill>
                <a:latin typeface="D-DINExp"/>
              </a:rPr>
              <a:t>:</a:t>
            </a:r>
          </a:p>
          <a:p>
            <a:pPr marL="342900" indent="-342900" algn="l">
              <a:buFont typeface="Wingdings" panose="05000000000000000000" pitchFamily="2" charset="2"/>
              <a:buChar char="§"/>
            </a:pPr>
            <a:r>
              <a:rPr lang="en-US" sz="2200" b="1" spc="150" dirty="0">
                <a:solidFill>
                  <a:schemeClr val="tx1">
                    <a:lumMod val="75000"/>
                    <a:lumOff val="25000"/>
                  </a:schemeClr>
                </a:solidFill>
                <a:latin typeface="D-DINExp"/>
              </a:rPr>
              <a:t>Links</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mô</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hình</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hóa</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các</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mối</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quan</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hệ</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giữa</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các</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thực</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thể</a:t>
            </a:r>
            <a:r>
              <a:rPr lang="en-US" sz="2200" spc="150" dirty="0">
                <a:solidFill>
                  <a:schemeClr val="tx1">
                    <a:lumMod val="75000"/>
                    <a:lumOff val="25000"/>
                  </a:schemeClr>
                </a:solidFill>
                <a:latin typeface="D-DINExp"/>
              </a:rPr>
              <a:t>.</a:t>
            </a:r>
          </a:p>
          <a:p>
            <a:pPr marL="342900" indent="-342900" algn="l">
              <a:buFont typeface="Wingdings" panose="05000000000000000000" pitchFamily="2" charset="2"/>
              <a:buChar char="§"/>
            </a:pPr>
            <a:r>
              <a:rPr lang="vi-VN" sz="2200" b="1" spc="150" dirty="0">
                <a:solidFill>
                  <a:schemeClr val="tx1">
                    <a:lumMod val="75000"/>
                    <a:lumOff val="25000"/>
                  </a:schemeClr>
                </a:solidFill>
                <a:latin typeface="D-DINExp"/>
              </a:rPr>
              <a:t>Properties</a:t>
            </a:r>
            <a:r>
              <a:rPr lang="en-US" sz="2200" spc="150" dirty="0">
                <a:solidFill>
                  <a:schemeClr val="tx1">
                    <a:lumMod val="75000"/>
                    <a:lumOff val="25000"/>
                  </a:schemeClr>
                </a:solidFill>
                <a:latin typeface="D-DINExp"/>
              </a:rPr>
              <a:t>: </a:t>
            </a:r>
            <a:r>
              <a:rPr lang="vi-VN" sz="2200" spc="150" dirty="0">
                <a:solidFill>
                  <a:schemeClr val="tx1">
                    <a:lumMod val="75000"/>
                    <a:lumOff val="25000"/>
                  </a:schemeClr>
                </a:solidFill>
                <a:latin typeface="D-DINExp"/>
              </a:rPr>
              <a:t>chứa các thông tin liên quan đến các thực thể sinh học và các thuộc tính của chúng. Ví dụ:</a:t>
            </a:r>
          </a:p>
          <a:p>
            <a:pPr lvl="1"/>
            <a:r>
              <a:rPr lang="vi-VN" sz="2200" spc="150" dirty="0">
                <a:solidFill>
                  <a:schemeClr val="tx1">
                    <a:lumMod val="75000"/>
                    <a:lumOff val="25000"/>
                  </a:schemeClr>
                </a:solidFill>
                <a:latin typeface="D-DINExp"/>
              </a:rPr>
              <a:t>Protein Attributes: Bao gồm các liên kết với Gene Ontology và các chú thích về chuỗi protein.</a:t>
            </a:r>
          </a:p>
          <a:p>
            <a:pPr lvl="1"/>
            <a:r>
              <a:rPr lang="vi-VN" sz="2200" spc="150" dirty="0">
                <a:solidFill>
                  <a:schemeClr val="tx1">
                    <a:lumMod val="75000"/>
                    <a:lumOff val="25000"/>
                  </a:schemeClr>
                </a:solidFill>
                <a:latin typeface="D-DINExp"/>
              </a:rPr>
              <a:t>Drug Properties: Các thuộc tính của thuốc như tác dụng phụ, chỉ định và mã phân loại ATC.</a:t>
            </a:r>
          </a:p>
          <a:p>
            <a:pPr marL="342900" indent="-342900" algn="l">
              <a:buFont typeface="Wingdings" panose="05000000000000000000" pitchFamily="2" charset="2"/>
              <a:buChar char="§"/>
            </a:pPr>
            <a:r>
              <a:rPr lang="vi-VN" sz="2200" b="1" spc="150" dirty="0">
                <a:solidFill>
                  <a:schemeClr val="tx1">
                    <a:lumMod val="75000"/>
                    <a:lumOff val="25000"/>
                  </a:schemeClr>
                </a:solidFill>
                <a:latin typeface="D-DINExp"/>
              </a:rPr>
              <a:t>Metadata</a:t>
            </a:r>
            <a:r>
              <a:rPr lang="en-US" sz="2200" spc="150" dirty="0">
                <a:solidFill>
                  <a:schemeClr val="tx1">
                    <a:lumMod val="75000"/>
                    <a:lumOff val="25000"/>
                  </a:schemeClr>
                </a:solidFill>
                <a:latin typeface="D-DINExp"/>
              </a:rPr>
              <a:t>: </a:t>
            </a:r>
            <a:r>
              <a:rPr lang="vi-VN" sz="2200" spc="150" dirty="0">
                <a:solidFill>
                  <a:schemeClr val="tx1">
                    <a:lumMod val="75000"/>
                    <a:lumOff val="25000"/>
                  </a:schemeClr>
                </a:solidFill>
                <a:latin typeface="D-DINExp"/>
              </a:rPr>
              <a:t>chứa thông tin về tên, loại, từ đồng nghĩa của các thực thể sinh họ</a:t>
            </a:r>
            <a:r>
              <a:rPr lang="en-US" sz="2200" spc="150" dirty="0">
                <a:solidFill>
                  <a:schemeClr val="tx1">
                    <a:lumMod val="75000"/>
                    <a:lumOff val="25000"/>
                  </a:schemeClr>
                </a:solidFill>
                <a:latin typeface="D-DINExp"/>
              </a:rPr>
              <a:t>c,</a:t>
            </a:r>
            <a:r>
              <a:rPr lang="vi-VN" sz="2200" spc="150" dirty="0">
                <a:solidFill>
                  <a:schemeClr val="tx1">
                    <a:lumMod val="75000"/>
                    <a:lumOff val="25000"/>
                  </a:schemeClr>
                </a:solidFill>
                <a:latin typeface="D-DINExp"/>
              </a:rPr>
              <a:t> giúp tăng cường độ phong phú của thông tin về các thực thể sinh họ</a:t>
            </a:r>
            <a:r>
              <a:rPr lang="en-US" sz="2200" spc="150" dirty="0">
                <a:solidFill>
                  <a:schemeClr val="tx1">
                    <a:lumMod val="75000"/>
                    <a:lumOff val="25000"/>
                  </a:schemeClr>
                </a:solidFill>
                <a:latin typeface="D-DINExp"/>
              </a:rPr>
              <a:t>.</a:t>
            </a:r>
            <a:endParaRPr lang="en-US" sz="2400" b="0" i="0" dirty="0">
              <a:solidFill>
                <a:srgbClr val="666666"/>
              </a:solidFill>
              <a:effectLst/>
              <a:latin typeface="Noto sans" panose="020B0502040504020204" pitchFamily="34" charset="0"/>
            </a:endParaRPr>
          </a:p>
        </p:txBody>
      </p:sp>
    </p:spTree>
    <p:extLst>
      <p:ext uri="{BB962C8B-B14F-4D97-AF65-F5344CB8AC3E}">
        <p14:creationId xmlns:p14="http://schemas.microsoft.com/office/powerpoint/2010/main" val="235902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err="1"/>
              <a:t>BioKG</a:t>
            </a:r>
            <a:endParaRPr lang="en-US" dirty="0"/>
          </a:p>
        </p:txBody>
      </p:sp>
      <p:pic>
        <p:nvPicPr>
          <p:cNvPr id="10" name="Picture 9">
            <a:extLst>
              <a:ext uri="{FF2B5EF4-FFF2-40B4-BE49-F238E27FC236}">
                <a16:creationId xmlns:a16="http://schemas.microsoft.com/office/drawing/2014/main" id="{AC193D0C-3F78-4EDE-A7DA-F990A16D7DDA}"/>
              </a:ext>
            </a:extLst>
          </p:cNvPr>
          <p:cNvPicPr>
            <a:picLocks noChangeAspect="1"/>
          </p:cNvPicPr>
          <p:nvPr/>
        </p:nvPicPr>
        <p:blipFill>
          <a:blip r:embed="rId3"/>
          <a:stretch>
            <a:fillRect/>
          </a:stretch>
        </p:blipFill>
        <p:spPr>
          <a:xfrm>
            <a:off x="2126700" y="1418684"/>
            <a:ext cx="7455840" cy="2228919"/>
          </a:xfrm>
          <a:prstGeom prst="rect">
            <a:avLst/>
          </a:prstGeom>
        </p:spPr>
      </p:pic>
      <p:sp>
        <p:nvSpPr>
          <p:cNvPr id="11" name="TextBox 10">
            <a:extLst>
              <a:ext uri="{FF2B5EF4-FFF2-40B4-BE49-F238E27FC236}">
                <a16:creationId xmlns:a16="http://schemas.microsoft.com/office/drawing/2014/main" id="{35FC8F02-7A69-DECF-6371-28282BA3DDF8}"/>
              </a:ext>
            </a:extLst>
          </p:cNvPr>
          <p:cNvSpPr txBox="1"/>
          <p:nvPr/>
        </p:nvSpPr>
        <p:spPr>
          <a:xfrm>
            <a:off x="339901" y="3806109"/>
            <a:ext cx="11852099" cy="1977464"/>
          </a:xfrm>
          <a:prstGeom prst="rect">
            <a:avLst/>
          </a:prstGeom>
          <a:noFill/>
        </p:spPr>
        <p:txBody>
          <a:bodyPr wrap="square" rtlCol="0">
            <a:spAutoFit/>
          </a:bodyPr>
          <a:lstStyle/>
          <a:p>
            <a:pPr>
              <a:spcBef>
                <a:spcPts val="930"/>
              </a:spcBef>
              <a:spcAft>
                <a:spcPts val="600"/>
              </a:spcAft>
            </a:pPr>
            <a:r>
              <a:rPr lang="en-US" sz="2200" spc="150" dirty="0">
                <a:solidFill>
                  <a:schemeClr val="tx1">
                    <a:lumMod val="75000"/>
                    <a:lumOff val="25000"/>
                  </a:schemeClr>
                </a:solidFill>
                <a:latin typeface="D-DINExp"/>
              </a:rPr>
              <a:t>P</a:t>
            </a:r>
            <a:r>
              <a:rPr lang="vi-VN" sz="2200" spc="150" dirty="0">
                <a:solidFill>
                  <a:schemeClr val="tx1">
                    <a:lumMod val="75000"/>
                    <a:lumOff val="25000"/>
                  </a:schemeClr>
                </a:solidFill>
                <a:latin typeface="D-DINExp"/>
              </a:rPr>
              <a:t>hần lớn các mối quan hệ tập trung vào các thực thể thuốc và protein </a:t>
            </a:r>
            <a:r>
              <a:rPr lang="en-US" sz="2200" spc="150" dirty="0" err="1">
                <a:solidFill>
                  <a:schemeClr val="tx1">
                    <a:lumMod val="75000"/>
                    <a:lumOff val="25000"/>
                  </a:schemeClr>
                </a:solidFill>
                <a:latin typeface="D-DINExp"/>
              </a:rPr>
              <a:t>dẫn</a:t>
            </a:r>
            <a:r>
              <a:rPr lang="en-US" sz="2200" spc="150" dirty="0">
                <a:solidFill>
                  <a:schemeClr val="tx1">
                    <a:lumMod val="75000"/>
                    <a:lumOff val="25000"/>
                  </a:schemeClr>
                </a:solidFill>
                <a:latin typeface="D-DINExp"/>
              </a:rPr>
              <a:t> </a:t>
            </a:r>
            <a:r>
              <a:rPr lang="en-US" sz="2200" spc="150" dirty="0" err="1">
                <a:solidFill>
                  <a:schemeClr val="tx1">
                    <a:lumMod val="75000"/>
                    <a:lumOff val="25000"/>
                  </a:schemeClr>
                </a:solidFill>
                <a:latin typeface="D-DINExp"/>
              </a:rPr>
              <a:t>đến</a:t>
            </a:r>
            <a:r>
              <a:rPr lang="en-US" sz="2200" spc="150" dirty="0">
                <a:solidFill>
                  <a:schemeClr val="tx1">
                    <a:lumMod val="75000"/>
                    <a:lumOff val="25000"/>
                  </a:schemeClr>
                </a:solidFill>
                <a:latin typeface="D-DINExp"/>
              </a:rPr>
              <a:t> </a:t>
            </a:r>
            <a:r>
              <a:rPr lang="vi-VN" sz="2200" spc="150" dirty="0">
                <a:solidFill>
                  <a:schemeClr val="tx1">
                    <a:lumMod val="75000"/>
                    <a:lumOff val="25000"/>
                  </a:schemeClr>
                </a:solidFill>
                <a:latin typeface="D-DINExp"/>
              </a:rPr>
              <a:t>sự mất cân bằng trong các mối quan h</a:t>
            </a:r>
            <a:r>
              <a:rPr lang="en-US" sz="2200" spc="150" dirty="0">
                <a:solidFill>
                  <a:schemeClr val="tx1">
                    <a:lumMod val="75000"/>
                    <a:lumOff val="25000"/>
                  </a:schemeClr>
                </a:solidFill>
                <a:latin typeface="D-DINExp"/>
              </a:rPr>
              <a:t>ệ.</a:t>
            </a:r>
          </a:p>
          <a:p>
            <a:pPr>
              <a:spcBef>
                <a:spcPts val="930"/>
              </a:spcBef>
              <a:spcAft>
                <a:spcPts val="600"/>
              </a:spcAft>
            </a:pPr>
            <a:r>
              <a:rPr lang="en-US" sz="2200" spc="150" dirty="0">
                <a:solidFill>
                  <a:schemeClr val="tx1">
                    <a:lumMod val="75000"/>
                    <a:lumOff val="25000"/>
                  </a:schemeClr>
                </a:solidFill>
                <a:latin typeface="D-DINExp"/>
              </a:rPr>
              <a:t>Đ</a:t>
            </a:r>
            <a:r>
              <a:rPr lang="vi-VN" sz="2200" spc="150" dirty="0">
                <a:solidFill>
                  <a:schemeClr val="tx1">
                    <a:lumMod val="75000"/>
                    <a:lumOff val="25000"/>
                  </a:schemeClr>
                </a:solidFill>
                <a:latin typeface="D-DINExp"/>
              </a:rPr>
              <a:t>ây là một triệu chứng của sự mất cân bằng trong nghiên cứu Trọng tâm nơi một số sinh học các thực thể liên quan đến</a:t>
            </a:r>
            <a:r>
              <a:rPr lang="en-US" sz="2200" spc="150" dirty="0">
                <a:solidFill>
                  <a:schemeClr val="tx1">
                    <a:lumMod val="75000"/>
                    <a:lumOff val="25000"/>
                  </a:schemeClr>
                </a:solidFill>
                <a:latin typeface="D-DINExp"/>
              </a:rPr>
              <a:t> </a:t>
            </a:r>
            <a:r>
              <a:rPr lang="vi-VN" sz="2200" spc="150" dirty="0">
                <a:solidFill>
                  <a:schemeClr val="tx1">
                    <a:lumMod val="75000"/>
                    <a:lumOff val="25000"/>
                  </a:schemeClr>
                </a:solidFill>
                <a:latin typeface="D-DINExp"/>
              </a:rPr>
              <a:t>các hiện tượng sinh học phổ biến được nghiên cứu kỹ lưỡng dẫn đến các tập dữ liệu và chú thích lớn hơn và phong phú hơn.</a:t>
            </a:r>
            <a:endParaRPr lang="en-US" sz="2200" spc="150" dirty="0">
              <a:solidFill>
                <a:schemeClr val="tx1">
                  <a:lumMod val="75000"/>
                  <a:lumOff val="25000"/>
                </a:schemeClr>
              </a:solidFill>
              <a:latin typeface="D-DINExp"/>
            </a:endParaRPr>
          </a:p>
        </p:txBody>
      </p:sp>
    </p:spTree>
    <p:extLst>
      <p:ext uri="{BB962C8B-B14F-4D97-AF65-F5344CB8AC3E}">
        <p14:creationId xmlns:p14="http://schemas.microsoft.com/office/powerpoint/2010/main" val="97834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BENCHMARKS</a:t>
            </a:r>
          </a:p>
        </p:txBody>
      </p:sp>
      <p:sp>
        <p:nvSpPr>
          <p:cNvPr id="11" name="TextBox 10">
            <a:extLst>
              <a:ext uri="{FF2B5EF4-FFF2-40B4-BE49-F238E27FC236}">
                <a16:creationId xmlns:a16="http://schemas.microsoft.com/office/drawing/2014/main" id="{35FC8F02-7A69-DECF-6371-28282BA3DDF8}"/>
              </a:ext>
            </a:extLst>
          </p:cNvPr>
          <p:cNvSpPr txBox="1"/>
          <p:nvPr/>
        </p:nvSpPr>
        <p:spPr>
          <a:xfrm>
            <a:off x="149290" y="1451536"/>
            <a:ext cx="11872759" cy="2800767"/>
          </a:xfrm>
          <a:prstGeom prst="rect">
            <a:avLst/>
          </a:prstGeom>
          <a:noFill/>
        </p:spPr>
        <p:txBody>
          <a:bodyPr wrap="square" rtlCol="0">
            <a:spAutoFit/>
          </a:bodyPr>
          <a:lstStyle/>
          <a:p>
            <a:pPr lvl="1"/>
            <a:r>
              <a:rPr lang="en-US" sz="2200" spc="150" dirty="0">
                <a:solidFill>
                  <a:schemeClr val="tx1">
                    <a:lumMod val="75000"/>
                    <a:lumOff val="25000"/>
                  </a:schemeClr>
                </a:solidFill>
                <a:latin typeface="D-DINExp"/>
              </a:rPr>
              <a:t>T</a:t>
            </a:r>
            <a:r>
              <a:rPr lang="vi-VN" sz="2200" spc="150" dirty="0">
                <a:solidFill>
                  <a:schemeClr val="tx1">
                    <a:lumMod val="75000"/>
                    <a:lumOff val="25000"/>
                  </a:schemeClr>
                </a:solidFill>
                <a:latin typeface="D-DINExp"/>
              </a:rPr>
              <a:t>rình bày năm tập dữ liệu chuẩn được cung cấp cùng với BioKG. Những tập dữ liệu này tập trung vào việc phát hiện mục tiêu thuốc và tương tác thuốc-thuốc. Mục đích là cung cấp các tập dữ liệu để huấn luyện và đánh giá các mô hình</a:t>
            </a:r>
            <a:r>
              <a:rPr lang="en-US" sz="2200" spc="150" dirty="0">
                <a:solidFill>
                  <a:schemeClr val="tx1">
                    <a:lumMod val="75000"/>
                    <a:lumOff val="25000"/>
                  </a:schemeClr>
                </a:solidFill>
                <a:latin typeface="D-DINExp"/>
              </a:rPr>
              <a:t> ML.</a:t>
            </a:r>
          </a:p>
          <a:p>
            <a:pPr lvl="1"/>
            <a:r>
              <a:rPr lang="vi-VN" sz="2200" spc="150" dirty="0">
                <a:solidFill>
                  <a:schemeClr val="tx1">
                    <a:lumMod val="75000"/>
                    <a:lumOff val="25000"/>
                  </a:schemeClr>
                </a:solidFill>
                <a:latin typeface="D-DINExp"/>
              </a:rPr>
              <a:t>DDI-MINERAL</a:t>
            </a:r>
            <a:endParaRPr lang="en-US" sz="2200" spc="150" dirty="0">
              <a:solidFill>
                <a:schemeClr val="tx1">
                  <a:lumMod val="75000"/>
                  <a:lumOff val="25000"/>
                </a:schemeClr>
              </a:solidFill>
              <a:latin typeface="D-DINExp"/>
            </a:endParaRPr>
          </a:p>
          <a:p>
            <a:pPr lvl="1"/>
            <a:r>
              <a:rPr lang="vi-VN" sz="2200" spc="150" dirty="0">
                <a:solidFill>
                  <a:schemeClr val="tx1">
                    <a:lumMod val="75000"/>
                    <a:lumOff val="25000"/>
                  </a:schemeClr>
                </a:solidFill>
                <a:latin typeface="D-DINExp"/>
              </a:rPr>
              <a:t>DDI-EFFICACY</a:t>
            </a:r>
            <a:endParaRPr lang="en-US" sz="2200" spc="150" dirty="0">
              <a:solidFill>
                <a:schemeClr val="tx1">
                  <a:lumMod val="75000"/>
                  <a:lumOff val="25000"/>
                </a:schemeClr>
              </a:solidFill>
              <a:latin typeface="D-DINExp"/>
            </a:endParaRPr>
          </a:p>
          <a:p>
            <a:pPr lvl="1"/>
            <a:r>
              <a:rPr lang="vi-VN" sz="2200" spc="150" dirty="0">
                <a:solidFill>
                  <a:schemeClr val="tx1">
                    <a:lumMod val="75000"/>
                    <a:lumOff val="25000"/>
                  </a:schemeClr>
                </a:solidFill>
                <a:latin typeface="D-DINExp"/>
              </a:rPr>
              <a:t>DPI-FDA</a:t>
            </a:r>
            <a:endParaRPr lang="en-US" sz="2200" spc="150" dirty="0">
              <a:solidFill>
                <a:schemeClr val="tx1">
                  <a:lumMod val="75000"/>
                  <a:lumOff val="25000"/>
                </a:schemeClr>
              </a:solidFill>
              <a:latin typeface="D-DINExp"/>
            </a:endParaRPr>
          </a:p>
          <a:p>
            <a:pPr lvl="1"/>
            <a:r>
              <a:rPr lang="vi-VN" sz="2200" spc="150" dirty="0">
                <a:solidFill>
                  <a:schemeClr val="tx1">
                    <a:lumMod val="75000"/>
                    <a:lumOff val="25000"/>
                  </a:schemeClr>
                </a:solidFill>
                <a:latin typeface="D-DINExp"/>
              </a:rPr>
              <a:t>DPI-FDA-EXP</a:t>
            </a:r>
            <a:endParaRPr lang="en-US" sz="2200" spc="150" dirty="0">
              <a:solidFill>
                <a:schemeClr val="tx1">
                  <a:lumMod val="75000"/>
                  <a:lumOff val="25000"/>
                </a:schemeClr>
              </a:solidFill>
              <a:latin typeface="D-DINExp"/>
            </a:endParaRPr>
          </a:p>
          <a:p>
            <a:pPr lvl="1"/>
            <a:r>
              <a:rPr lang="vi-VN" sz="2200" spc="150" dirty="0">
                <a:solidFill>
                  <a:schemeClr val="tx1">
                    <a:lumMod val="75000"/>
                    <a:lumOff val="25000"/>
                  </a:schemeClr>
                </a:solidFill>
                <a:latin typeface="D-DINExp"/>
              </a:rPr>
              <a:t>PPI-PHOSPHO</a:t>
            </a:r>
            <a:endParaRPr lang="en-US" sz="2200" spc="150" dirty="0">
              <a:solidFill>
                <a:schemeClr val="tx1">
                  <a:lumMod val="75000"/>
                  <a:lumOff val="25000"/>
                </a:schemeClr>
              </a:solidFill>
              <a:latin typeface="D-DINExp"/>
            </a:endParaRPr>
          </a:p>
        </p:txBody>
      </p:sp>
    </p:spTree>
    <p:extLst>
      <p:ext uri="{BB962C8B-B14F-4D97-AF65-F5344CB8AC3E}">
        <p14:creationId xmlns:p14="http://schemas.microsoft.com/office/powerpoint/2010/main" val="211413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p:txBody>
          <a:bodyPr>
            <a:normAutofit/>
          </a:bodyPr>
          <a:lstStyle/>
          <a:p>
            <a:r>
              <a:rPr lang="en-US" dirty="0"/>
              <a:t>Bui Minh Phung</a:t>
            </a:r>
          </a:p>
          <a:p>
            <a:r>
              <a:rPr lang="en-US" dirty="0">
                <a:hlinkClick r:id="rId3"/>
              </a:rPr>
              <a:t>phungbm.work@gmail.com</a:t>
            </a:r>
            <a:endParaRPr lang="en-US" dirty="0"/>
          </a:p>
          <a:p>
            <a:r>
              <a:rPr lang="en-US" dirty="0"/>
              <a:t>www.github.com/phungbminh</a:t>
            </a:r>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p:txBody>
          <a:bodyPr>
            <a:normAutofit/>
          </a:bodyPr>
          <a:lstStyle/>
          <a:p>
            <a:r>
              <a:rPr lang="en-US" dirty="0"/>
              <a:t>Content</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a:xfrm>
            <a:off x="977522" y="2717596"/>
            <a:ext cx="6622819" cy="3085676"/>
          </a:xfrm>
        </p:spPr>
        <p:txBody>
          <a:bodyPr>
            <a:normAutofit fontScale="92500" lnSpcReduction="20000"/>
          </a:bodyPr>
          <a:lstStyle/>
          <a:p>
            <a:pPr>
              <a:lnSpc>
                <a:spcPct val="120000"/>
              </a:lnSpc>
            </a:pPr>
            <a:r>
              <a:rPr lang="en-US" dirty="0"/>
              <a:t>Motivation</a:t>
            </a:r>
          </a:p>
          <a:p>
            <a:pPr>
              <a:lnSpc>
                <a:spcPct val="120000"/>
              </a:lnSpc>
            </a:pPr>
            <a:r>
              <a:rPr lang="en-US" dirty="0"/>
              <a:t>Related Work</a:t>
            </a:r>
          </a:p>
          <a:p>
            <a:pPr>
              <a:lnSpc>
                <a:spcPct val="120000"/>
              </a:lnSpc>
            </a:pPr>
            <a:r>
              <a:rPr lang="en-US" dirty="0" err="1"/>
              <a:t>BioKG</a:t>
            </a:r>
            <a:endParaRPr lang="en-US" dirty="0"/>
          </a:p>
          <a:p>
            <a:pPr>
              <a:lnSpc>
                <a:spcPct val="120000"/>
              </a:lnSpc>
            </a:pPr>
            <a:r>
              <a:rPr lang="en-US" dirty="0" err="1"/>
              <a:t>BioDBLinker</a:t>
            </a:r>
            <a:endParaRPr lang="en-US" dirty="0"/>
          </a:p>
          <a:p>
            <a:pPr>
              <a:lnSpc>
                <a:spcPct val="120000"/>
              </a:lnSpc>
            </a:pPr>
            <a:r>
              <a:rPr lang="en-US" dirty="0"/>
              <a:t>Benchmarks</a:t>
            </a:r>
          </a:p>
          <a:p>
            <a:pPr>
              <a:lnSpc>
                <a:spcPct val="120000"/>
              </a:lnSpc>
            </a:pPr>
            <a:r>
              <a:rPr lang="en-US" dirty="0"/>
              <a:t>Conclusions and future work</a:t>
            </a:r>
          </a:p>
          <a:p>
            <a:pPr>
              <a:lnSpc>
                <a:spcPct val="120000"/>
              </a:lnSpc>
            </a:pPr>
            <a:endParaRPr lang="en-US" dirty="0"/>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648934" y="1646102"/>
            <a:ext cx="10296705" cy="3813138"/>
          </a:xfrm>
        </p:spPr>
        <p:txBody>
          <a:bodyPr>
            <a:noAutofit/>
          </a:bodyPr>
          <a:lstStyle/>
          <a:p>
            <a:r>
              <a:rPr lang="en-US" sz="2200" b="0" i="0" dirty="0">
                <a:effectLst/>
                <a:latin typeface="D-DINExp"/>
              </a:rPr>
              <a:t>Knowledge graphs have become a popular choice for modelling complex biological systems.</a:t>
            </a:r>
          </a:p>
          <a:p>
            <a:r>
              <a:rPr lang="en-US" sz="2200" b="0" i="0" dirty="0">
                <a:effectLst/>
                <a:latin typeface="D-DINExp"/>
              </a:rPr>
              <a:t>Vast array of open biological data sources available.</a:t>
            </a:r>
          </a:p>
          <a:p>
            <a:r>
              <a:rPr lang="en-US" sz="2200" b="0" i="0" dirty="0">
                <a:effectLst/>
                <a:latin typeface="D-DINExp"/>
              </a:rPr>
              <a:t>There is a lack of open biological knowledge graphs to support relational learning.</a:t>
            </a:r>
          </a:p>
          <a:p>
            <a:r>
              <a:rPr lang="en-US" sz="2200" b="0" i="0" dirty="0">
                <a:effectLst/>
                <a:latin typeface="D-DINExp"/>
              </a:rPr>
              <a:t>A </a:t>
            </a:r>
            <a:r>
              <a:rPr lang="en-US" sz="2200" b="0" i="0" dirty="0" err="1">
                <a:effectLst/>
                <a:latin typeface="D-DINExp"/>
              </a:rPr>
              <a:t>standardised</a:t>
            </a:r>
            <a:r>
              <a:rPr lang="en-US" sz="2200" b="0" i="0" dirty="0">
                <a:effectLst/>
                <a:latin typeface="D-DINExp"/>
              </a:rPr>
              <a:t>, easily extensible approach to linking entities in different data sources is also missing.</a:t>
            </a:r>
            <a:endParaRPr lang="en-US" sz="2200" dirty="0"/>
          </a:p>
        </p:txBody>
      </p:sp>
    </p:spTree>
    <p:extLst>
      <p:ext uri="{BB962C8B-B14F-4D97-AF65-F5344CB8AC3E}">
        <p14:creationId xmlns:p14="http://schemas.microsoft.com/office/powerpoint/2010/main" val="415324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6" name="Rectangle 1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0"/>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7582419"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5E000B5-CD9F-235B-B0B0-96C621CDF095}"/>
              </a:ext>
            </a:extLst>
          </p:cNvPr>
          <p:cNvPicPr>
            <a:picLocks noChangeAspect="1"/>
          </p:cNvPicPr>
          <p:nvPr/>
        </p:nvPicPr>
        <p:blipFill>
          <a:blip r:embed="rId3"/>
          <a:srcRect r="1" b="2600"/>
          <a:stretch/>
        </p:blipFill>
        <p:spPr>
          <a:xfrm>
            <a:off x="7585467" y="1074544"/>
            <a:ext cx="4606533" cy="5069861"/>
          </a:xfrm>
          <a:prstGeom prst="rect">
            <a:avLst/>
          </a:prstGeom>
        </p:spPr>
      </p:pic>
      <p:sp>
        <p:nvSpPr>
          <p:cNvPr id="24" name="Rectangle 23">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923B579-69AC-B87B-ECE3-9DF88892B07A}"/>
              </a:ext>
            </a:extLst>
          </p:cNvPr>
          <p:cNvSpPr>
            <a:spLocks noGrp="1"/>
          </p:cNvSpPr>
          <p:nvPr>
            <p:ph type="title"/>
          </p:nvPr>
        </p:nvSpPr>
        <p:spPr/>
        <p:txBody>
          <a:bodyPr/>
          <a:lstStyle/>
          <a:p>
            <a:r>
              <a:rPr lang="en-US" dirty="0">
                <a:solidFill>
                  <a:schemeClr val="tx2">
                    <a:lumMod val="50000"/>
                  </a:schemeClr>
                </a:solidFill>
              </a:rPr>
              <a:t>Related Works</a:t>
            </a:r>
          </a:p>
        </p:txBody>
      </p:sp>
      <p:sp>
        <p:nvSpPr>
          <p:cNvPr id="10" name="Content Placeholder 2">
            <a:extLst>
              <a:ext uri="{FF2B5EF4-FFF2-40B4-BE49-F238E27FC236}">
                <a16:creationId xmlns:a16="http://schemas.microsoft.com/office/drawing/2014/main" id="{8EF79987-7BBC-62D7-D022-B289E8921068}"/>
              </a:ext>
            </a:extLst>
          </p:cNvPr>
          <p:cNvSpPr>
            <a:spLocks noGrp="1"/>
          </p:cNvSpPr>
          <p:nvPr>
            <p:ph sz="quarter" idx="14"/>
          </p:nvPr>
        </p:nvSpPr>
        <p:spPr>
          <a:xfrm>
            <a:off x="227260" y="1064744"/>
            <a:ext cx="7114466" cy="4952885"/>
          </a:xfrm>
        </p:spPr>
        <p:txBody>
          <a:bodyPr>
            <a:noAutofit/>
          </a:bodyPr>
          <a:lstStyle/>
          <a:p>
            <a:r>
              <a:rPr lang="en-US" sz="2200" dirty="0" err="1">
                <a:latin typeface="D-DINExp"/>
              </a:rPr>
              <a:t>Các</a:t>
            </a:r>
            <a:r>
              <a:rPr lang="en-US" sz="2200" dirty="0">
                <a:latin typeface="D-DINExp"/>
              </a:rPr>
              <a:t> </a:t>
            </a:r>
            <a:r>
              <a:rPr lang="en-US" sz="2200" dirty="0" err="1">
                <a:latin typeface="D-DINExp"/>
              </a:rPr>
              <a:t>nguồn</a:t>
            </a:r>
            <a:r>
              <a:rPr lang="en-US" sz="2200" dirty="0">
                <a:latin typeface="D-DINExp"/>
              </a:rPr>
              <a:t> </a:t>
            </a:r>
            <a:r>
              <a:rPr lang="vi-VN" sz="2200" dirty="0">
                <a:latin typeface="D-DINExp"/>
              </a:rPr>
              <a:t>dữ liệu sinh học ngày nay </a:t>
            </a:r>
            <a:r>
              <a:rPr lang="en-US" sz="2200" dirty="0" err="1">
                <a:latin typeface="D-DINExp"/>
              </a:rPr>
              <a:t>đa</a:t>
            </a:r>
            <a:r>
              <a:rPr lang="en-US" sz="2200" dirty="0">
                <a:latin typeface="D-DINExp"/>
              </a:rPr>
              <a:t> </a:t>
            </a:r>
            <a:r>
              <a:rPr lang="en-US" sz="2200" dirty="0" err="1">
                <a:latin typeface="D-DINExp"/>
              </a:rPr>
              <a:t>dạng</a:t>
            </a:r>
            <a:r>
              <a:rPr lang="en-US" sz="2200" dirty="0">
                <a:latin typeface="D-DINExp"/>
              </a:rPr>
              <a:t> </a:t>
            </a:r>
            <a:r>
              <a:rPr lang="vi-VN" sz="2200" dirty="0">
                <a:latin typeface="D-DINExp"/>
              </a:rPr>
              <a:t>gồm nhiều thực thể và quy trình sinh học, </a:t>
            </a:r>
            <a:r>
              <a:rPr lang="en-US" sz="2200" dirty="0" err="1">
                <a:latin typeface="D-DINExp"/>
              </a:rPr>
              <a:t>nhưng</a:t>
            </a:r>
            <a:r>
              <a:rPr lang="en-US" sz="2200" dirty="0">
                <a:latin typeface="D-DINExp"/>
              </a:rPr>
              <a:t> </a:t>
            </a:r>
            <a:r>
              <a:rPr lang="en-US" sz="2200" dirty="0" err="1">
                <a:latin typeface="D-DINExp"/>
              </a:rPr>
              <a:t>lại</a:t>
            </a:r>
            <a:r>
              <a:rPr lang="en-US" sz="2200" dirty="0">
                <a:latin typeface="D-DINExp"/>
              </a:rPr>
              <a:t> </a:t>
            </a:r>
            <a:r>
              <a:rPr lang="vi-VN" sz="2200" dirty="0">
                <a:latin typeface="D-DINExp"/>
              </a:rPr>
              <a:t>nhiều định dạng khác nhau, sử dụng lược đồ nhận dạng khác nhau và có thể chứa dữ liệu trùng lặp khiến việc kết hợp các bộ dữ liệu này trở </a:t>
            </a:r>
            <a:r>
              <a:rPr lang="en-US" sz="2200" dirty="0" err="1">
                <a:latin typeface="D-DINExp"/>
              </a:rPr>
              <a:t>nên</a:t>
            </a:r>
            <a:r>
              <a:rPr lang="en-US" sz="2200" dirty="0">
                <a:latin typeface="D-DINExp"/>
              </a:rPr>
              <a:t> </a:t>
            </a:r>
            <a:r>
              <a:rPr lang="en-US" sz="2200" dirty="0" err="1">
                <a:latin typeface="D-DINExp"/>
              </a:rPr>
              <a:t>khó</a:t>
            </a:r>
            <a:r>
              <a:rPr lang="en-US" sz="2200" dirty="0">
                <a:latin typeface="D-DINExp"/>
              </a:rPr>
              <a:t> </a:t>
            </a:r>
            <a:r>
              <a:rPr lang="en-US" sz="2200" dirty="0" err="1">
                <a:latin typeface="D-DINExp"/>
              </a:rPr>
              <a:t>khăn</a:t>
            </a:r>
            <a:r>
              <a:rPr lang="en-US" sz="2200" dirty="0">
                <a:latin typeface="D-DINExp"/>
              </a:rPr>
              <a:t>.</a:t>
            </a:r>
            <a:endParaRPr lang="vi-VN" sz="2200" dirty="0">
              <a:latin typeface="D-DINExp"/>
            </a:endParaRPr>
          </a:p>
          <a:p>
            <a:r>
              <a:rPr lang="en-US" sz="2200" dirty="0" err="1">
                <a:latin typeface="D-DINExp"/>
              </a:rPr>
              <a:t>Mỗi</a:t>
            </a:r>
            <a:r>
              <a:rPr lang="en-US" sz="2200" dirty="0">
                <a:latin typeface="D-DINExp"/>
              </a:rPr>
              <a:t> database </a:t>
            </a:r>
            <a:r>
              <a:rPr lang="en-US" sz="2200" dirty="0" err="1">
                <a:latin typeface="D-DINExp"/>
              </a:rPr>
              <a:t>tập</a:t>
            </a:r>
            <a:r>
              <a:rPr lang="en-US" sz="2200" dirty="0">
                <a:latin typeface="D-DINExp"/>
              </a:rPr>
              <a:t> </a:t>
            </a:r>
            <a:r>
              <a:rPr lang="en-US" sz="2200" dirty="0" err="1">
                <a:latin typeface="D-DINExp"/>
              </a:rPr>
              <a:t>trung</a:t>
            </a:r>
            <a:r>
              <a:rPr lang="en-US" sz="2200" dirty="0">
                <a:latin typeface="D-DINExp"/>
              </a:rPr>
              <a:t> </a:t>
            </a:r>
            <a:r>
              <a:rPr lang="en-US" sz="2200" dirty="0" err="1">
                <a:latin typeface="D-DINExp"/>
              </a:rPr>
              <a:t>vào</a:t>
            </a:r>
            <a:r>
              <a:rPr lang="en-US" sz="2200" dirty="0">
                <a:latin typeface="D-DINExp"/>
              </a:rPr>
              <a:t> </a:t>
            </a:r>
            <a:r>
              <a:rPr lang="en-US" sz="2200" dirty="0" err="1">
                <a:latin typeface="D-DINExp"/>
              </a:rPr>
              <a:t>mỗi</a:t>
            </a:r>
            <a:r>
              <a:rPr lang="en-US" sz="2200" dirty="0">
                <a:latin typeface="D-DINExp"/>
              </a:rPr>
              <a:t> </a:t>
            </a:r>
            <a:r>
              <a:rPr lang="en-US" sz="2200" dirty="0" err="1">
                <a:latin typeface="D-DINExp"/>
              </a:rPr>
              <a:t>loại</a:t>
            </a:r>
            <a:r>
              <a:rPr lang="en-US" sz="2200" dirty="0">
                <a:latin typeface="D-DINExp"/>
              </a:rPr>
              <a:t> </a:t>
            </a:r>
            <a:r>
              <a:rPr lang="en-US" sz="2200" dirty="0" err="1">
                <a:latin typeface="D-DINExp"/>
              </a:rPr>
              <a:t>thực</a:t>
            </a:r>
            <a:r>
              <a:rPr lang="en-US" sz="2200" dirty="0">
                <a:latin typeface="D-DINExp"/>
              </a:rPr>
              <a:t> </a:t>
            </a:r>
            <a:r>
              <a:rPr lang="en-US" sz="2200" dirty="0" err="1">
                <a:latin typeface="D-DINExp"/>
              </a:rPr>
              <a:t>thể</a:t>
            </a:r>
            <a:r>
              <a:rPr lang="en-US" sz="2200" dirty="0">
                <a:latin typeface="D-DINExp"/>
              </a:rPr>
              <a:t> </a:t>
            </a:r>
            <a:r>
              <a:rPr lang="en-US" sz="2200" dirty="0" err="1">
                <a:latin typeface="D-DINExp"/>
              </a:rPr>
              <a:t>sinh</a:t>
            </a:r>
            <a:r>
              <a:rPr lang="en-US" sz="2200" dirty="0">
                <a:latin typeface="D-DINExp"/>
              </a:rPr>
              <a:t> </a:t>
            </a:r>
            <a:r>
              <a:rPr lang="en-US" sz="2200" dirty="0" err="1">
                <a:latin typeface="D-DINExp"/>
              </a:rPr>
              <a:t>học</a:t>
            </a:r>
            <a:r>
              <a:rPr lang="en-US" sz="2200" dirty="0">
                <a:latin typeface="D-DINExp"/>
              </a:rPr>
              <a:t> </a:t>
            </a:r>
            <a:r>
              <a:rPr lang="en-US" sz="2200" dirty="0" err="1">
                <a:latin typeface="D-DINExp"/>
              </a:rPr>
              <a:t>khác</a:t>
            </a:r>
            <a:r>
              <a:rPr lang="en-US" sz="2200" dirty="0">
                <a:latin typeface="D-DINExp"/>
              </a:rPr>
              <a:t> </a:t>
            </a:r>
            <a:r>
              <a:rPr lang="en-US" sz="2200" dirty="0" err="1">
                <a:latin typeface="D-DINExp"/>
              </a:rPr>
              <a:t>nhau</a:t>
            </a:r>
            <a:r>
              <a:rPr lang="vi-VN" sz="2200" dirty="0">
                <a:latin typeface="D-DINExp"/>
              </a:rPr>
              <a:t>. Ví dụ, UniProt </a:t>
            </a:r>
            <a:r>
              <a:rPr lang="en-US" sz="2200" dirty="0" err="1">
                <a:latin typeface="D-DINExp"/>
              </a:rPr>
              <a:t>có</a:t>
            </a:r>
            <a:r>
              <a:rPr lang="en-US" sz="2200" dirty="0">
                <a:latin typeface="D-DINExp"/>
              </a:rPr>
              <a:t> </a:t>
            </a:r>
            <a:r>
              <a:rPr lang="en-US" sz="2200" dirty="0" err="1">
                <a:latin typeface="D-DINExp"/>
              </a:rPr>
              <a:t>Speciaity</a:t>
            </a:r>
            <a:r>
              <a:rPr lang="en-US" sz="2200" dirty="0">
                <a:latin typeface="D-DINExp"/>
              </a:rPr>
              <a:t> </a:t>
            </a:r>
            <a:r>
              <a:rPr lang="en-US" sz="2200" dirty="0" err="1">
                <a:latin typeface="D-DINExp"/>
              </a:rPr>
              <a:t>là</a:t>
            </a:r>
            <a:r>
              <a:rPr lang="en-US" sz="2200" dirty="0">
                <a:latin typeface="D-DINExp"/>
              </a:rPr>
              <a:t>: </a:t>
            </a:r>
            <a:r>
              <a:rPr lang="vi-VN" sz="2200" dirty="0">
                <a:latin typeface="D-DINExp"/>
              </a:rPr>
              <a:t>protein, trong khi DrugBank</a:t>
            </a:r>
            <a:r>
              <a:rPr lang="en-US" sz="2200" dirty="0">
                <a:latin typeface="D-DINExp"/>
              </a:rPr>
              <a:t> </a:t>
            </a:r>
            <a:r>
              <a:rPr lang="en-US" sz="2200" dirty="0" err="1">
                <a:latin typeface="D-DINExp"/>
              </a:rPr>
              <a:t>là</a:t>
            </a:r>
            <a:r>
              <a:rPr lang="en-US" sz="2200" dirty="0">
                <a:latin typeface="D-DINExp"/>
              </a:rPr>
              <a:t> </a:t>
            </a:r>
            <a:r>
              <a:rPr lang="en-US" sz="2200" dirty="0" err="1">
                <a:latin typeface="D-DINExp"/>
              </a:rPr>
              <a:t>thuốc</a:t>
            </a:r>
            <a:r>
              <a:rPr lang="vi-VN" sz="2200" dirty="0">
                <a:latin typeface="D-DINExp"/>
              </a:rPr>
              <a:t>. </a:t>
            </a:r>
            <a:r>
              <a:rPr lang="en-US" sz="2200" dirty="0">
                <a:latin typeface="D-DINExp"/>
              </a:rPr>
              <a:t>-&gt; </a:t>
            </a:r>
            <a:r>
              <a:rPr lang="en-US" sz="2200" dirty="0" err="1">
                <a:latin typeface="D-DINExp"/>
              </a:rPr>
              <a:t>Không</a:t>
            </a:r>
            <a:r>
              <a:rPr lang="en-US" sz="2200" dirty="0">
                <a:latin typeface="D-DINExp"/>
              </a:rPr>
              <a:t> </a:t>
            </a:r>
            <a:r>
              <a:rPr lang="en-US" sz="2200" dirty="0" err="1">
                <a:latin typeface="D-DINExp"/>
              </a:rPr>
              <a:t>có</a:t>
            </a:r>
            <a:r>
              <a:rPr lang="en-US" sz="2200" dirty="0">
                <a:latin typeface="D-DINExp"/>
              </a:rPr>
              <a:t> </a:t>
            </a:r>
            <a:r>
              <a:rPr lang="vi-VN" sz="2200" dirty="0">
                <a:latin typeface="D-DINExp"/>
              </a:rPr>
              <a:t>một </a:t>
            </a:r>
            <a:r>
              <a:rPr lang="en-US" sz="2200" dirty="0">
                <a:latin typeface="D-DINExp"/>
              </a:rPr>
              <a:t>database </a:t>
            </a:r>
            <a:r>
              <a:rPr lang="vi-VN" sz="2200" dirty="0">
                <a:latin typeface="D-DINExp"/>
              </a:rPr>
              <a:t>nào có thể bao quát toàn bộ các khía cạnh của sinh học.</a:t>
            </a:r>
          </a:p>
        </p:txBody>
      </p:sp>
    </p:spTree>
    <p:extLst>
      <p:ext uri="{BB962C8B-B14F-4D97-AF65-F5344CB8AC3E}">
        <p14:creationId xmlns:p14="http://schemas.microsoft.com/office/powerpoint/2010/main" val="357999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6" name="Rectangle 1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0"/>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7582419"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5E000B5-CD9F-235B-B0B0-96C621CDF095}"/>
              </a:ext>
            </a:extLst>
          </p:cNvPr>
          <p:cNvPicPr>
            <a:picLocks noChangeAspect="1"/>
          </p:cNvPicPr>
          <p:nvPr/>
        </p:nvPicPr>
        <p:blipFill>
          <a:blip r:embed="rId3"/>
          <a:srcRect r="1" b="2600"/>
          <a:stretch/>
        </p:blipFill>
        <p:spPr>
          <a:xfrm>
            <a:off x="7585467" y="1074544"/>
            <a:ext cx="4606533" cy="5069861"/>
          </a:xfrm>
          <a:prstGeom prst="rect">
            <a:avLst/>
          </a:prstGeom>
        </p:spPr>
      </p:pic>
      <p:sp>
        <p:nvSpPr>
          <p:cNvPr id="24" name="Rectangle 23">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923B579-69AC-B87B-ECE3-9DF88892B07A}"/>
              </a:ext>
            </a:extLst>
          </p:cNvPr>
          <p:cNvSpPr>
            <a:spLocks noGrp="1"/>
          </p:cNvSpPr>
          <p:nvPr>
            <p:ph type="title"/>
          </p:nvPr>
        </p:nvSpPr>
        <p:spPr/>
        <p:txBody>
          <a:bodyPr/>
          <a:lstStyle/>
          <a:p>
            <a:r>
              <a:rPr lang="en-US" dirty="0">
                <a:solidFill>
                  <a:schemeClr val="tx2">
                    <a:lumMod val="50000"/>
                  </a:schemeClr>
                </a:solidFill>
              </a:rPr>
              <a:t>Related Works</a:t>
            </a:r>
          </a:p>
        </p:txBody>
      </p:sp>
      <p:sp>
        <p:nvSpPr>
          <p:cNvPr id="10" name="Content Placeholder 2">
            <a:extLst>
              <a:ext uri="{FF2B5EF4-FFF2-40B4-BE49-F238E27FC236}">
                <a16:creationId xmlns:a16="http://schemas.microsoft.com/office/drawing/2014/main" id="{8EF79987-7BBC-62D7-D022-B289E8921068}"/>
              </a:ext>
            </a:extLst>
          </p:cNvPr>
          <p:cNvSpPr>
            <a:spLocks noGrp="1"/>
          </p:cNvSpPr>
          <p:nvPr>
            <p:ph sz="quarter" idx="14"/>
          </p:nvPr>
        </p:nvSpPr>
        <p:spPr>
          <a:xfrm>
            <a:off x="366226" y="1159516"/>
            <a:ext cx="6765760" cy="4271294"/>
          </a:xfrm>
        </p:spPr>
        <p:txBody>
          <a:bodyPr>
            <a:noAutofit/>
          </a:bodyPr>
          <a:lstStyle/>
          <a:p>
            <a:r>
              <a:rPr lang="vi-VN" sz="2200" dirty="0">
                <a:latin typeface="D-DINExp"/>
              </a:rPr>
              <a:t>Các</a:t>
            </a:r>
            <a:r>
              <a:rPr lang="en-US" sz="2200" dirty="0">
                <a:latin typeface="D-DINExp"/>
              </a:rPr>
              <a:t> database </a:t>
            </a:r>
            <a:r>
              <a:rPr lang="vi-VN" sz="2200" dirty="0">
                <a:latin typeface="D-DINExp"/>
              </a:rPr>
              <a:t>sử dụng các hệ thống định danh khác nhau cho cùng một thực thể sinh học</a:t>
            </a:r>
            <a:r>
              <a:rPr lang="en-US" sz="2200" dirty="0">
                <a:latin typeface="D-DINExp"/>
              </a:rPr>
              <a:t> </a:t>
            </a:r>
            <a:r>
              <a:rPr lang="en-US" sz="2200" dirty="0" err="1">
                <a:latin typeface="D-DINExp"/>
              </a:rPr>
              <a:t>dẫn</a:t>
            </a:r>
            <a:r>
              <a:rPr lang="en-US" sz="2200" dirty="0">
                <a:latin typeface="D-DINExp"/>
              </a:rPr>
              <a:t> </a:t>
            </a:r>
            <a:r>
              <a:rPr lang="en-US" sz="2200" dirty="0" err="1">
                <a:latin typeface="D-DINExp"/>
              </a:rPr>
              <a:t>đén</a:t>
            </a:r>
            <a:r>
              <a:rPr lang="vi-VN" sz="2200" dirty="0">
                <a:latin typeface="D-DINExp"/>
              </a:rPr>
              <a:t> khó khăn trong việc tích hợp dữ liệu từ nhiều nguồn khác nhau. </a:t>
            </a:r>
            <a:endParaRPr lang="en-US" sz="2200" dirty="0">
              <a:latin typeface="D-DINExp"/>
            </a:endParaRPr>
          </a:p>
          <a:p>
            <a:r>
              <a:rPr lang="vi-VN" sz="2200" dirty="0">
                <a:latin typeface="D-DINExp"/>
              </a:rPr>
              <a:t>Ví dụ,</a:t>
            </a:r>
            <a:r>
              <a:rPr lang="en-US" sz="2200" dirty="0">
                <a:latin typeface="D-DINExp"/>
              </a:rPr>
              <a:t> </a:t>
            </a:r>
            <a:r>
              <a:rPr lang="en-US" sz="2200" dirty="0" err="1">
                <a:latin typeface="D-DINExp"/>
              </a:rPr>
              <a:t>để</a:t>
            </a:r>
            <a:r>
              <a:rPr lang="en-US" sz="2200" dirty="0">
                <a:latin typeface="D-DINExp"/>
              </a:rPr>
              <a:t> </a:t>
            </a:r>
            <a:r>
              <a:rPr lang="en-US" sz="2200" dirty="0" err="1">
                <a:latin typeface="D-DINExp"/>
              </a:rPr>
              <a:t>định</a:t>
            </a:r>
            <a:r>
              <a:rPr lang="en-US" sz="2200" dirty="0">
                <a:latin typeface="D-DINExp"/>
              </a:rPr>
              <a:t> </a:t>
            </a:r>
            <a:r>
              <a:rPr lang="en-US" sz="2200" dirty="0" err="1">
                <a:latin typeface="D-DINExp"/>
              </a:rPr>
              <a:t>danh</a:t>
            </a:r>
            <a:r>
              <a:rPr lang="en-US" sz="2200" dirty="0">
                <a:latin typeface="D-DINExp"/>
              </a:rPr>
              <a:t> </a:t>
            </a:r>
            <a:r>
              <a:rPr lang="en-US" sz="2200" dirty="0" err="1">
                <a:latin typeface="D-DINExp"/>
              </a:rPr>
              <a:t>cho</a:t>
            </a:r>
            <a:r>
              <a:rPr lang="en-US" sz="2200" dirty="0">
                <a:latin typeface="D-DINExp"/>
              </a:rPr>
              <a:t> </a:t>
            </a:r>
            <a:r>
              <a:rPr lang="vi-VN" sz="2200" dirty="0">
                <a:latin typeface="D-DINExp"/>
              </a:rPr>
              <a:t>protein</a:t>
            </a:r>
            <a:r>
              <a:rPr lang="en-US" sz="2200" dirty="0">
                <a:latin typeface="D-DINExp"/>
              </a:rPr>
              <a:t>:</a:t>
            </a:r>
          </a:p>
          <a:p>
            <a:r>
              <a:rPr lang="vi-VN" sz="2200" dirty="0">
                <a:latin typeface="D-DINExp"/>
              </a:rPr>
              <a:t>UniProt sử dụng "UniProt</a:t>
            </a:r>
            <a:r>
              <a:rPr lang="en-US" sz="2200" dirty="0">
                <a:latin typeface="D-DINExp"/>
              </a:rPr>
              <a:t> </a:t>
            </a:r>
            <a:r>
              <a:rPr lang="vi-VN" sz="2200" dirty="0">
                <a:latin typeface="D-DINExp"/>
              </a:rPr>
              <a:t>Accessions“</a:t>
            </a:r>
            <a:endParaRPr lang="en-US" sz="2200" dirty="0">
              <a:latin typeface="D-DINExp"/>
            </a:endParaRPr>
          </a:p>
          <a:p>
            <a:r>
              <a:rPr lang="vi-VN" sz="2200" dirty="0">
                <a:latin typeface="D-DINExp"/>
              </a:rPr>
              <a:t>KEGG</a:t>
            </a:r>
            <a:r>
              <a:rPr lang="en-US" sz="2200" dirty="0">
                <a:latin typeface="D-DINExp"/>
              </a:rPr>
              <a:t>, </a:t>
            </a:r>
            <a:r>
              <a:rPr lang="vi-VN" sz="2200" dirty="0">
                <a:latin typeface="D-DINExp"/>
              </a:rPr>
              <a:t>CTD sử dụng "Gene Id Numbers“</a:t>
            </a:r>
            <a:r>
              <a:rPr lang="en-US" sz="2200" dirty="0">
                <a:latin typeface="D-DINExp"/>
              </a:rPr>
              <a:t>.</a:t>
            </a:r>
            <a:endParaRPr lang="vi-VN" sz="2200" dirty="0">
              <a:latin typeface="D-DINExp"/>
            </a:endParaRPr>
          </a:p>
        </p:txBody>
      </p:sp>
    </p:spTree>
    <p:extLst>
      <p:ext uri="{BB962C8B-B14F-4D97-AF65-F5344CB8AC3E}">
        <p14:creationId xmlns:p14="http://schemas.microsoft.com/office/powerpoint/2010/main" val="232961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6" name="Rectangle 1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0"/>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7582419"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5E000B5-CD9F-235B-B0B0-96C621CDF095}"/>
              </a:ext>
            </a:extLst>
          </p:cNvPr>
          <p:cNvPicPr>
            <a:picLocks noChangeAspect="1"/>
          </p:cNvPicPr>
          <p:nvPr/>
        </p:nvPicPr>
        <p:blipFill>
          <a:blip r:embed="rId3"/>
          <a:srcRect r="1" b="2600"/>
          <a:stretch/>
        </p:blipFill>
        <p:spPr>
          <a:xfrm>
            <a:off x="7585467" y="1074544"/>
            <a:ext cx="4606533" cy="5069861"/>
          </a:xfrm>
          <a:prstGeom prst="rect">
            <a:avLst/>
          </a:prstGeom>
        </p:spPr>
      </p:pic>
      <p:sp>
        <p:nvSpPr>
          <p:cNvPr id="24" name="Rectangle 23">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923B579-69AC-B87B-ECE3-9DF88892B07A}"/>
              </a:ext>
            </a:extLst>
          </p:cNvPr>
          <p:cNvSpPr>
            <a:spLocks noGrp="1"/>
          </p:cNvSpPr>
          <p:nvPr>
            <p:ph type="title"/>
          </p:nvPr>
        </p:nvSpPr>
        <p:spPr/>
        <p:txBody>
          <a:bodyPr/>
          <a:lstStyle/>
          <a:p>
            <a:r>
              <a:rPr lang="en-US" dirty="0">
                <a:solidFill>
                  <a:schemeClr val="tx2">
                    <a:lumMod val="50000"/>
                  </a:schemeClr>
                </a:solidFill>
              </a:rPr>
              <a:t>Related Works</a:t>
            </a:r>
          </a:p>
        </p:txBody>
      </p:sp>
      <p:sp>
        <p:nvSpPr>
          <p:cNvPr id="10" name="Content Placeholder 2">
            <a:extLst>
              <a:ext uri="{FF2B5EF4-FFF2-40B4-BE49-F238E27FC236}">
                <a16:creationId xmlns:a16="http://schemas.microsoft.com/office/drawing/2014/main" id="{8EF79987-7BBC-62D7-D022-B289E8921068}"/>
              </a:ext>
            </a:extLst>
          </p:cNvPr>
          <p:cNvSpPr>
            <a:spLocks noGrp="1"/>
          </p:cNvSpPr>
          <p:nvPr>
            <p:ph sz="quarter" idx="14"/>
          </p:nvPr>
        </p:nvSpPr>
        <p:spPr>
          <a:xfrm>
            <a:off x="366226" y="1134474"/>
            <a:ext cx="6765760" cy="4628018"/>
          </a:xfrm>
        </p:spPr>
        <p:txBody>
          <a:bodyPr>
            <a:noAutofit/>
          </a:bodyPr>
          <a:lstStyle/>
          <a:p>
            <a:r>
              <a:rPr lang="vi-VN" sz="2200" dirty="0">
                <a:latin typeface="D-DINExp"/>
              </a:rPr>
              <a:t>Một số cơ sở dữ liệu có dữ liệu được soạn </a:t>
            </a:r>
            <a:r>
              <a:rPr lang="en-US" sz="2200" dirty="0" err="1">
                <a:latin typeface="D-DINExp"/>
              </a:rPr>
              <a:t>từ</a:t>
            </a:r>
            <a:r>
              <a:rPr lang="vi-VN" sz="2200" dirty="0">
                <a:latin typeface="D-DINExp"/>
              </a:rPr>
              <a:t> các chuyên gia (như SwissProt trong UniProt), trong khi các cơ sở dữ liệu khác có thể chứa dữ liệu được tạo ra từ các kỹ thuật suy diễn</a:t>
            </a:r>
            <a:r>
              <a:rPr lang="en-US" sz="2200" dirty="0">
                <a:latin typeface="D-DINExp"/>
              </a:rPr>
              <a:t> -&gt; </a:t>
            </a:r>
            <a:r>
              <a:rPr lang="en-US" sz="2200" dirty="0" err="1">
                <a:latin typeface="D-DINExp"/>
              </a:rPr>
              <a:t>Có</a:t>
            </a:r>
            <a:r>
              <a:rPr lang="vi-VN" sz="2200" dirty="0">
                <a:latin typeface="D-DINExp"/>
              </a:rPr>
              <a:t> sự khác biệt về chất lượng.</a:t>
            </a:r>
          </a:p>
          <a:p>
            <a:r>
              <a:rPr lang="vi-VN" sz="2200" dirty="0">
                <a:latin typeface="D-DINExp"/>
              </a:rPr>
              <a:t>UniProt và DrugBank được sử dụng </a:t>
            </a:r>
            <a:r>
              <a:rPr lang="en-US" sz="2200" dirty="0" err="1">
                <a:latin typeface="D-DINExp"/>
              </a:rPr>
              <a:t>nhiều</a:t>
            </a:r>
            <a:r>
              <a:rPr lang="vi-VN" sz="2200" dirty="0">
                <a:latin typeface="D-DINExp"/>
              </a:rPr>
              <a:t> trong nghiên cứu và phát triển thuốc</a:t>
            </a:r>
            <a:r>
              <a:rPr lang="en-US" sz="2200" dirty="0">
                <a:latin typeface="D-DINExp"/>
              </a:rPr>
              <a:t>.</a:t>
            </a:r>
          </a:p>
          <a:p>
            <a:r>
              <a:rPr lang="en-US" sz="2200" dirty="0">
                <a:latin typeface="D-DINExp"/>
              </a:rPr>
              <a:t>C</a:t>
            </a:r>
            <a:r>
              <a:rPr lang="vi-VN" sz="2200" dirty="0">
                <a:latin typeface="D-DINExp"/>
              </a:rPr>
              <a:t>ác cơ sở dữ liệu khác có thể ít được biết đến hơn nhưng vẫn cung cấp </a:t>
            </a:r>
            <a:r>
              <a:rPr lang="en-US" sz="2200" dirty="0" err="1">
                <a:latin typeface="D-DINExp"/>
              </a:rPr>
              <a:t>nhiều</a:t>
            </a:r>
            <a:r>
              <a:rPr lang="en-US" sz="2200" dirty="0">
                <a:latin typeface="D-DINExp"/>
              </a:rPr>
              <a:t> </a:t>
            </a:r>
            <a:r>
              <a:rPr lang="en-US" sz="2200" dirty="0" err="1">
                <a:latin typeface="D-DINExp"/>
              </a:rPr>
              <a:t>thông</a:t>
            </a:r>
            <a:r>
              <a:rPr lang="en-US" sz="2200" dirty="0">
                <a:latin typeface="D-DINExp"/>
              </a:rPr>
              <a:t> </a:t>
            </a:r>
            <a:r>
              <a:rPr lang="vi-VN" sz="2200" dirty="0">
                <a:latin typeface="D-DINExp"/>
              </a:rPr>
              <a:t>thông tin</a:t>
            </a:r>
            <a:r>
              <a:rPr lang="en-US" sz="2200" dirty="0">
                <a:latin typeface="D-DINExp"/>
              </a:rPr>
              <a:t> </a:t>
            </a:r>
            <a:r>
              <a:rPr lang="en-US" sz="2200" dirty="0" err="1">
                <a:latin typeface="D-DINExp"/>
              </a:rPr>
              <a:t>cho</a:t>
            </a:r>
            <a:r>
              <a:rPr lang="en-US" sz="2200" dirty="0">
                <a:latin typeface="D-DINExp"/>
              </a:rPr>
              <a:t> </a:t>
            </a:r>
            <a:r>
              <a:rPr lang="en-US" sz="2200" dirty="0" err="1">
                <a:latin typeface="D-DINExp"/>
              </a:rPr>
              <a:t>nghiên</a:t>
            </a:r>
            <a:r>
              <a:rPr lang="en-US" sz="2200" dirty="0">
                <a:latin typeface="D-DINExp"/>
              </a:rPr>
              <a:t> </a:t>
            </a:r>
            <a:r>
              <a:rPr lang="en-US" sz="2200" dirty="0" err="1">
                <a:latin typeface="D-DINExp"/>
              </a:rPr>
              <a:t>cứu</a:t>
            </a:r>
            <a:r>
              <a:rPr lang="en-US" sz="2200" dirty="0">
                <a:latin typeface="D-DINExp"/>
              </a:rPr>
              <a:t>.</a:t>
            </a:r>
            <a:endParaRPr lang="vi-VN" sz="2200" dirty="0">
              <a:latin typeface="D-DINExp"/>
            </a:endParaRPr>
          </a:p>
          <a:p>
            <a:endParaRPr lang="en-US" sz="2400" dirty="0">
              <a:latin typeface="D-DINExp"/>
            </a:endParaRPr>
          </a:p>
        </p:txBody>
      </p:sp>
    </p:spTree>
    <p:extLst>
      <p:ext uri="{BB962C8B-B14F-4D97-AF65-F5344CB8AC3E}">
        <p14:creationId xmlns:p14="http://schemas.microsoft.com/office/powerpoint/2010/main" val="263892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err="1"/>
              <a:t>BioKG</a:t>
            </a:r>
            <a:endParaRPr lang="en-US" dirty="0"/>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161730" y="3237722"/>
            <a:ext cx="11868539" cy="2827176"/>
          </a:xfrm>
        </p:spPr>
        <p:txBody>
          <a:bodyPr>
            <a:noAutofit/>
          </a:bodyPr>
          <a:lstStyle/>
          <a:p>
            <a:pPr>
              <a:lnSpc>
                <a:spcPct val="100000"/>
              </a:lnSpc>
            </a:pPr>
            <a:r>
              <a:rPr lang="vi-VN" sz="2200" dirty="0">
                <a:latin typeface="D-DINExp"/>
              </a:rPr>
              <a:t>Hình 2</a:t>
            </a:r>
            <a:r>
              <a:rPr lang="en-US" sz="2200" dirty="0">
                <a:latin typeface="D-DINExp"/>
              </a:rPr>
              <a:t>:</a:t>
            </a:r>
            <a:r>
              <a:rPr lang="vi-VN" sz="2200" dirty="0">
                <a:latin typeface="D-DINExp"/>
              </a:rPr>
              <a:t> </a:t>
            </a:r>
            <a:r>
              <a:rPr lang="en-US" sz="2200" dirty="0">
                <a:latin typeface="D-DINExp"/>
              </a:rPr>
              <a:t>M</a:t>
            </a:r>
            <a:r>
              <a:rPr lang="vi-VN" sz="2200" dirty="0">
                <a:latin typeface="D-DINExp"/>
              </a:rPr>
              <a:t>inh họa quy trình </a:t>
            </a:r>
            <a:r>
              <a:rPr lang="en-US" sz="2200" dirty="0" err="1">
                <a:latin typeface="D-DINExp"/>
              </a:rPr>
              <a:t>quy</a:t>
            </a:r>
            <a:r>
              <a:rPr lang="en-US" sz="2200" dirty="0">
                <a:latin typeface="D-DINExp"/>
              </a:rPr>
              <a:t> </a:t>
            </a:r>
            <a:r>
              <a:rPr lang="en-US" sz="2200" dirty="0" err="1">
                <a:latin typeface="D-DINExp"/>
              </a:rPr>
              <a:t>trình</a:t>
            </a:r>
            <a:r>
              <a:rPr lang="en-US" sz="2200" dirty="0">
                <a:latin typeface="D-DINExp"/>
              </a:rPr>
              <a:t> </a:t>
            </a:r>
            <a:r>
              <a:rPr lang="en-US" sz="2200" dirty="0" err="1">
                <a:latin typeface="D-DINExp"/>
              </a:rPr>
              <a:t>xây</a:t>
            </a:r>
            <a:r>
              <a:rPr lang="en-US" sz="2200" dirty="0">
                <a:latin typeface="D-DINExp"/>
              </a:rPr>
              <a:t> </a:t>
            </a:r>
            <a:r>
              <a:rPr lang="en-US" sz="2200" dirty="0" err="1">
                <a:latin typeface="D-DINExp"/>
              </a:rPr>
              <a:t>dựng</a:t>
            </a:r>
            <a:r>
              <a:rPr lang="en-US" sz="2200" dirty="0">
                <a:latin typeface="D-DINExp"/>
              </a:rPr>
              <a:t> </a:t>
            </a:r>
            <a:r>
              <a:rPr lang="en-US" sz="2200" dirty="0" err="1">
                <a:latin typeface="D-DINExp"/>
              </a:rPr>
              <a:t>dữ</a:t>
            </a:r>
            <a:r>
              <a:rPr lang="en-US" sz="2200" dirty="0">
                <a:latin typeface="D-DINExp"/>
              </a:rPr>
              <a:t> </a:t>
            </a:r>
            <a:r>
              <a:rPr lang="en-US" sz="2200" dirty="0" err="1">
                <a:latin typeface="D-DINExp"/>
              </a:rPr>
              <a:t>liệu</a:t>
            </a:r>
            <a:r>
              <a:rPr lang="en-US" sz="2200" dirty="0">
                <a:latin typeface="D-DINExp"/>
              </a:rPr>
              <a:t> </a:t>
            </a:r>
            <a:r>
              <a:rPr lang="en-US" sz="2200" dirty="0" err="1">
                <a:latin typeface="D-DINExp"/>
              </a:rPr>
              <a:t>của</a:t>
            </a:r>
            <a:r>
              <a:rPr lang="en-US" sz="2200" dirty="0">
                <a:latin typeface="D-DINExp"/>
              </a:rPr>
              <a:t> </a:t>
            </a:r>
            <a:r>
              <a:rPr lang="en-US" sz="2200" dirty="0" err="1">
                <a:latin typeface="D-DINExp"/>
              </a:rPr>
              <a:t>đồ</a:t>
            </a:r>
            <a:r>
              <a:rPr lang="en-US" sz="2200" dirty="0">
                <a:latin typeface="D-DINExp"/>
              </a:rPr>
              <a:t> </a:t>
            </a:r>
            <a:r>
              <a:rPr lang="en-US" sz="2200" dirty="0" err="1">
                <a:latin typeface="D-DINExp"/>
              </a:rPr>
              <a:t>thị</a:t>
            </a:r>
            <a:r>
              <a:rPr lang="en-US" sz="2200" dirty="0">
                <a:latin typeface="D-DINExp"/>
              </a:rPr>
              <a:t> tri </a:t>
            </a:r>
            <a:r>
              <a:rPr lang="en-US" sz="2200" dirty="0" err="1">
                <a:latin typeface="D-DINExp"/>
              </a:rPr>
              <a:t>thức</a:t>
            </a:r>
            <a:r>
              <a:rPr lang="en-US" sz="2200" dirty="0">
                <a:latin typeface="D-DINExp"/>
              </a:rPr>
              <a:t> </a:t>
            </a:r>
            <a:r>
              <a:rPr lang="en-US" sz="2200" dirty="0" err="1">
                <a:latin typeface="D-DINExp"/>
              </a:rPr>
              <a:t>BioKG</a:t>
            </a:r>
            <a:r>
              <a:rPr lang="en-US" sz="2200" dirty="0">
                <a:latin typeface="D-DINExp"/>
              </a:rPr>
              <a:t>.</a:t>
            </a:r>
            <a:r>
              <a:rPr lang="vi-VN" sz="2200" dirty="0">
                <a:latin typeface="D-DINExp"/>
              </a:rPr>
              <a:t> Quy trình này giúp dữ liệu được tích hợp một cách có hệ thống</a:t>
            </a:r>
            <a:r>
              <a:rPr lang="en-US" sz="2200" dirty="0">
                <a:latin typeface="D-DINExp"/>
              </a:rPr>
              <a:t> </a:t>
            </a:r>
            <a:r>
              <a:rPr lang="en-US" sz="2200" dirty="0" err="1">
                <a:latin typeface="D-DINExp"/>
              </a:rPr>
              <a:t>gồm</a:t>
            </a:r>
            <a:r>
              <a:rPr lang="en-US" sz="2200" dirty="0">
                <a:latin typeface="D-DINExp"/>
              </a:rPr>
              <a:t> 2 </a:t>
            </a:r>
            <a:r>
              <a:rPr lang="en-US" sz="2200" dirty="0" err="1">
                <a:latin typeface="D-DINExp"/>
              </a:rPr>
              <a:t>giai</a:t>
            </a:r>
            <a:r>
              <a:rPr lang="en-US" sz="2200" dirty="0">
                <a:latin typeface="D-DINExp"/>
              </a:rPr>
              <a:t> </a:t>
            </a:r>
            <a:r>
              <a:rPr lang="en-US" sz="2200" dirty="0" err="1">
                <a:latin typeface="D-DINExp"/>
              </a:rPr>
              <a:t>đoạn</a:t>
            </a:r>
            <a:r>
              <a:rPr lang="en-US" sz="2200" dirty="0">
                <a:latin typeface="D-DINExp"/>
              </a:rPr>
              <a:t>:</a:t>
            </a:r>
          </a:p>
          <a:p>
            <a:pPr marL="569913" indent="-401638">
              <a:lnSpc>
                <a:spcPct val="100000"/>
              </a:lnSpc>
              <a:buFont typeface="Arial" panose="020B0604020202020204" pitchFamily="34" charset="0"/>
              <a:buChar char="•"/>
            </a:pPr>
            <a:r>
              <a:rPr lang="vi-VN" sz="2200" dirty="0">
                <a:latin typeface="D-DINExp"/>
              </a:rPr>
              <a:t>Parsing</a:t>
            </a:r>
            <a:r>
              <a:rPr lang="en-US" sz="2200" dirty="0">
                <a:latin typeface="D-DINExp"/>
              </a:rPr>
              <a:t>: T</a:t>
            </a:r>
            <a:r>
              <a:rPr lang="vi-VN" sz="2200" dirty="0">
                <a:latin typeface="D-DINExp"/>
              </a:rPr>
              <a:t>hu thập</a:t>
            </a:r>
            <a:r>
              <a:rPr lang="en-US" sz="2200" dirty="0">
                <a:latin typeface="D-DINExp"/>
              </a:rPr>
              <a:t>, </a:t>
            </a:r>
            <a:r>
              <a:rPr lang="vi-VN" sz="2200" dirty="0">
                <a:latin typeface="D-DINExp"/>
              </a:rPr>
              <a:t>phân tích và chuyển đổi </a:t>
            </a:r>
            <a:r>
              <a:rPr lang="en-US" sz="2200" dirty="0" err="1">
                <a:latin typeface="D-DINExp"/>
              </a:rPr>
              <a:t>dữ</a:t>
            </a:r>
            <a:r>
              <a:rPr lang="en-US" sz="2200" dirty="0">
                <a:latin typeface="D-DINExp"/>
              </a:rPr>
              <a:t> </a:t>
            </a:r>
            <a:r>
              <a:rPr lang="en-US" sz="2200" dirty="0" err="1">
                <a:latin typeface="D-DINExp"/>
              </a:rPr>
              <a:t>liệu</a:t>
            </a:r>
            <a:r>
              <a:rPr lang="en-US" sz="2200" dirty="0">
                <a:latin typeface="D-DINExp"/>
              </a:rPr>
              <a:t> </a:t>
            </a:r>
            <a:r>
              <a:rPr lang="vi-VN" sz="2200" dirty="0">
                <a:latin typeface="D-DINExp"/>
              </a:rPr>
              <a:t>thành các định dạng cấu trúc trung gian từ các cơ sở dữ liệu sinh học </a:t>
            </a:r>
            <a:r>
              <a:rPr lang="en-US" sz="2200" dirty="0" err="1">
                <a:latin typeface="D-DINExp"/>
              </a:rPr>
              <a:t>mã</a:t>
            </a:r>
            <a:r>
              <a:rPr lang="en-US" sz="2200" dirty="0">
                <a:latin typeface="D-DINExp"/>
              </a:rPr>
              <a:t> </a:t>
            </a:r>
            <a:r>
              <a:rPr lang="en-US" sz="2200" dirty="0" err="1">
                <a:latin typeface="D-DINExp"/>
              </a:rPr>
              <a:t>nguồn</a:t>
            </a:r>
            <a:r>
              <a:rPr lang="en-US" sz="2200" dirty="0">
                <a:latin typeface="D-DINExp"/>
              </a:rPr>
              <a:t> </a:t>
            </a:r>
            <a:r>
              <a:rPr lang="vi-VN" sz="2200" dirty="0">
                <a:latin typeface="D-DINExp"/>
              </a:rPr>
              <a:t>mở</a:t>
            </a:r>
            <a:r>
              <a:rPr lang="en-US" sz="2200" dirty="0">
                <a:latin typeface="D-DINExp"/>
              </a:rPr>
              <a:t>.</a:t>
            </a:r>
          </a:p>
          <a:p>
            <a:pPr marL="569913" indent="-401638">
              <a:lnSpc>
                <a:spcPct val="100000"/>
              </a:lnSpc>
              <a:buFont typeface="Arial" panose="020B0604020202020204" pitchFamily="34" charset="0"/>
              <a:buChar char="•"/>
            </a:pPr>
            <a:r>
              <a:rPr lang="vi-VN" sz="2200" dirty="0">
                <a:latin typeface="D-DINExp"/>
              </a:rPr>
              <a:t>Compiling</a:t>
            </a:r>
            <a:r>
              <a:rPr lang="en-US" sz="2200" dirty="0">
                <a:latin typeface="D-DINExp"/>
              </a:rPr>
              <a:t>: </a:t>
            </a:r>
            <a:r>
              <a:rPr lang="en-US" sz="2200" dirty="0" err="1">
                <a:latin typeface="D-DINExp"/>
              </a:rPr>
              <a:t>thực</a:t>
            </a:r>
            <a:r>
              <a:rPr lang="en-US" sz="2200" dirty="0">
                <a:latin typeface="D-DINExp"/>
              </a:rPr>
              <a:t> </a:t>
            </a:r>
            <a:r>
              <a:rPr lang="en-US" sz="2200" dirty="0" err="1">
                <a:latin typeface="D-DINExp"/>
              </a:rPr>
              <a:t>hiện</a:t>
            </a:r>
            <a:r>
              <a:rPr lang="en-US" sz="2200" dirty="0">
                <a:latin typeface="D-DINExp"/>
              </a:rPr>
              <a:t> </a:t>
            </a:r>
            <a:r>
              <a:rPr lang="vi-VN" sz="2200" dirty="0">
                <a:latin typeface="D-DINExp"/>
              </a:rPr>
              <a:t>các bước mapping, lọc dữ liệu</a:t>
            </a:r>
            <a:r>
              <a:rPr lang="en-US" sz="2200" dirty="0">
                <a:latin typeface="D-DINExp"/>
              </a:rPr>
              <a:t> </a:t>
            </a:r>
            <a:r>
              <a:rPr lang="en-US" sz="2200" dirty="0" err="1">
                <a:latin typeface="D-DINExp"/>
              </a:rPr>
              <a:t>để</a:t>
            </a:r>
            <a:r>
              <a:rPr lang="vi-VN" sz="2200" dirty="0">
                <a:latin typeface="D-DINExp"/>
              </a:rPr>
              <a:t> xây dựng các </a:t>
            </a:r>
            <a:r>
              <a:rPr lang="en-US" sz="2200" dirty="0">
                <a:latin typeface="D-DINExp"/>
              </a:rPr>
              <a:t>T</a:t>
            </a:r>
            <a:r>
              <a:rPr lang="vi-VN" sz="2200" dirty="0">
                <a:latin typeface="D-DINExp"/>
              </a:rPr>
              <a:t>riplet </a:t>
            </a:r>
            <a:r>
              <a:rPr lang="en-US" sz="2200" dirty="0" err="1">
                <a:latin typeface="D-DINExp"/>
              </a:rPr>
              <a:t>từ</a:t>
            </a:r>
            <a:r>
              <a:rPr lang="en-US" sz="2200" dirty="0">
                <a:latin typeface="D-DINExp"/>
              </a:rPr>
              <a:t> </a:t>
            </a:r>
            <a:r>
              <a:rPr lang="en-US" sz="2200" dirty="0" err="1">
                <a:latin typeface="D-DINExp"/>
              </a:rPr>
              <a:t>dữ</a:t>
            </a:r>
            <a:r>
              <a:rPr lang="en-US" sz="2200" dirty="0">
                <a:latin typeface="D-DINExp"/>
              </a:rPr>
              <a:t> </a:t>
            </a:r>
            <a:r>
              <a:rPr lang="en-US" sz="2200" dirty="0" err="1">
                <a:latin typeface="D-DINExp"/>
              </a:rPr>
              <a:t>liệu</a:t>
            </a:r>
            <a:r>
              <a:rPr lang="en-US" sz="2200" dirty="0">
                <a:latin typeface="D-DINExp"/>
              </a:rPr>
              <a:t> </a:t>
            </a:r>
            <a:r>
              <a:rPr lang="en-US" sz="2200" dirty="0" err="1">
                <a:latin typeface="D-DINExp"/>
              </a:rPr>
              <a:t>bước</a:t>
            </a:r>
            <a:r>
              <a:rPr lang="en-US" sz="2200" dirty="0">
                <a:latin typeface="D-DINExp"/>
              </a:rPr>
              <a:t> </a:t>
            </a:r>
            <a:r>
              <a:rPr lang="vi-VN" sz="2200" dirty="0">
                <a:latin typeface="D-DINExp"/>
              </a:rPr>
              <a:t>Parsing</a:t>
            </a:r>
            <a:r>
              <a:rPr lang="en-US" sz="2200" dirty="0">
                <a:latin typeface="D-DINExp"/>
              </a:rPr>
              <a:t>, </a:t>
            </a:r>
            <a:r>
              <a:rPr lang="vi-VN" sz="2200" dirty="0">
                <a:latin typeface="D-DINExp"/>
              </a:rPr>
              <a:t>tạo ra một đồ thị tri thứ</a:t>
            </a:r>
            <a:r>
              <a:rPr lang="en-US" sz="2200" dirty="0">
                <a:latin typeface="D-DINExp"/>
              </a:rPr>
              <a:t>c </a:t>
            </a:r>
            <a:r>
              <a:rPr lang="en-US" sz="2200" dirty="0" err="1">
                <a:latin typeface="D-DINExp"/>
              </a:rPr>
              <a:t>BioKG</a:t>
            </a:r>
            <a:endParaRPr lang="vi-VN" sz="2200" dirty="0">
              <a:latin typeface="D-DINExp"/>
            </a:endParaRPr>
          </a:p>
        </p:txBody>
      </p:sp>
      <p:pic>
        <p:nvPicPr>
          <p:cNvPr id="5" name="Picture 4">
            <a:extLst>
              <a:ext uri="{FF2B5EF4-FFF2-40B4-BE49-F238E27FC236}">
                <a16:creationId xmlns:a16="http://schemas.microsoft.com/office/drawing/2014/main" id="{B952C6CE-80C9-9785-C3D7-54A60599778C}"/>
              </a:ext>
            </a:extLst>
          </p:cNvPr>
          <p:cNvPicPr>
            <a:picLocks noChangeAspect="1"/>
          </p:cNvPicPr>
          <p:nvPr/>
        </p:nvPicPr>
        <p:blipFill>
          <a:blip r:embed="rId3"/>
          <a:stretch>
            <a:fillRect/>
          </a:stretch>
        </p:blipFill>
        <p:spPr>
          <a:xfrm>
            <a:off x="1268969" y="1334229"/>
            <a:ext cx="9654062" cy="1828849"/>
          </a:xfrm>
          <a:prstGeom prst="rect">
            <a:avLst/>
          </a:prstGeom>
        </p:spPr>
      </p:pic>
    </p:spTree>
    <p:extLst>
      <p:ext uri="{BB962C8B-B14F-4D97-AF65-F5344CB8AC3E}">
        <p14:creationId xmlns:p14="http://schemas.microsoft.com/office/powerpoint/2010/main" val="246360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4654295" y="3635"/>
            <a:ext cx="6754447" cy="901037"/>
          </a:xfrm>
        </p:spPr>
        <p:txBody>
          <a:bodyPr vert="horz" lIns="109728" tIns="109728" rIns="109728" bIns="91440" rtlCol="0" anchor="b">
            <a:normAutofit fontScale="90000"/>
          </a:bodyPr>
          <a:lstStyle/>
          <a:p>
            <a:pPr>
              <a:lnSpc>
                <a:spcPct val="150000"/>
              </a:lnSpc>
            </a:pPr>
            <a:r>
              <a:rPr lang="en-US" sz="3600" dirty="0" err="1">
                <a:solidFill>
                  <a:schemeClr val="tx1">
                    <a:lumMod val="75000"/>
                    <a:lumOff val="25000"/>
                  </a:schemeClr>
                </a:solidFill>
              </a:rPr>
              <a:t>BioKG</a:t>
            </a:r>
            <a:endParaRPr lang="en-US" sz="36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4816159" y="902036"/>
            <a:ext cx="6754446" cy="5116749"/>
          </a:xfrm>
        </p:spPr>
        <p:txBody>
          <a:bodyPr vert="horz" lIns="109728" tIns="109728" rIns="109728" bIns="91440" rtlCol="0" anchor="t">
            <a:normAutofit fontScale="25000" lnSpcReduction="20000"/>
          </a:bodyPr>
          <a:lstStyle/>
          <a:p>
            <a:pPr algn="l">
              <a:lnSpc>
                <a:spcPct val="120000"/>
              </a:lnSpc>
              <a:buFont typeface="+mj-lt"/>
              <a:buAutoNum type="arabicPeriod"/>
            </a:pPr>
            <a:r>
              <a:rPr lang="vi-VN" sz="8800" dirty="0">
                <a:latin typeface="D-DINExp"/>
              </a:rPr>
              <a:t>Protein (PR): Đại diện cho các protein</a:t>
            </a:r>
            <a:r>
              <a:rPr lang="en-US" sz="8800" dirty="0">
                <a:latin typeface="D-DINExp"/>
              </a:rPr>
              <a:t>.</a:t>
            </a:r>
          </a:p>
          <a:p>
            <a:pPr algn="l">
              <a:lnSpc>
                <a:spcPct val="120000"/>
              </a:lnSpc>
              <a:buFont typeface="+mj-lt"/>
              <a:buAutoNum type="arabicPeriod"/>
            </a:pPr>
            <a:r>
              <a:rPr lang="en-US" sz="8800" dirty="0">
                <a:latin typeface="D-DINExp"/>
              </a:rPr>
              <a:t>Drug</a:t>
            </a:r>
            <a:r>
              <a:rPr lang="vi-VN" sz="8800" dirty="0">
                <a:latin typeface="D-DINExp"/>
              </a:rPr>
              <a:t> (DR): Đại diện cho các loại thuốc, có thể tương tác với các protein và ảnh hưởng đến các quá trình sinh học.</a:t>
            </a:r>
          </a:p>
          <a:p>
            <a:pPr algn="l">
              <a:lnSpc>
                <a:spcPct val="120000"/>
              </a:lnSpc>
              <a:buFont typeface="+mj-lt"/>
              <a:buAutoNum type="arabicPeriod"/>
            </a:pPr>
            <a:r>
              <a:rPr lang="en-US" sz="8800" dirty="0">
                <a:latin typeface="D-DINExp"/>
              </a:rPr>
              <a:t>Disease</a:t>
            </a:r>
            <a:r>
              <a:rPr lang="vi-VN" sz="8800" dirty="0">
                <a:latin typeface="D-DINExp"/>
              </a:rPr>
              <a:t> (DS): Đại diện cho các bệnh lý mà các protein có thể liên qua</a:t>
            </a:r>
            <a:r>
              <a:rPr lang="en-US" sz="8800" dirty="0">
                <a:latin typeface="D-DINExp"/>
              </a:rPr>
              <a:t>n.</a:t>
            </a:r>
          </a:p>
          <a:p>
            <a:pPr algn="l">
              <a:lnSpc>
                <a:spcPct val="120000"/>
              </a:lnSpc>
              <a:buFont typeface="+mj-lt"/>
              <a:buAutoNum type="arabicPeriod"/>
            </a:pPr>
            <a:r>
              <a:rPr lang="vi-VN" sz="8800" dirty="0">
                <a:latin typeface="D-DINExp"/>
              </a:rPr>
              <a:t>Genetic Disorder (GD): Liên quan đến các rối loạn di truyền có thể ảnh hưởng đến chức năng của protein.</a:t>
            </a:r>
          </a:p>
          <a:p>
            <a:pPr algn="l">
              <a:lnSpc>
                <a:spcPct val="120000"/>
              </a:lnSpc>
              <a:buFont typeface="+mj-lt"/>
              <a:buAutoNum type="arabicPeriod"/>
            </a:pPr>
            <a:r>
              <a:rPr lang="vi-VN" sz="8800" dirty="0">
                <a:latin typeface="D-DINExp"/>
              </a:rPr>
              <a:t>Pathway Associations(PA): Đại diện cho các con đường sinh học, là các chuỗi các phản ứng sinh hóa mà protein tham gia.</a:t>
            </a:r>
            <a:endParaRPr lang="en-US" dirty="0"/>
          </a:p>
        </p:txBody>
      </p:sp>
      <p:sp>
        <p:nvSpPr>
          <p:cNvPr id="23" name="Rectangle 22">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7D3E5C97-F89B-1C79-760C-9DDB19A00B2A}"/>
              </a:ext>
            </a:extLst>
          </p:cNvPr>
          <p:cNvSpPr txBox="1">
            <a:spLocks/>
          </p:cNvSpPr>
          <p:nvPr/>
        </p:nvSpPr>
        <p:spPr>
          <a:xfrm>
            <a:off x="-6898" y="5040187"/>
            <a:ext cx="4424169" cy="697813"/>
          </a:xfrm>
          <a:prstGeom prst="rect">
            <a:avLst/>
          </a:prstGeom>
        </p:spPr>
        <p:txBody>
          <a:bodyPr vert="horz" lIns="109728" tIns="109728" rIns="109728" bIns="91440" rtlCol="0" anchor="t">
            <a:noAutofit/>
          </a:bodyPr>
          <a:lstStyle>
            <a:lvl1pPr marL="0" indent="0" algn="l" defTabSz="914400" rtl="0" eaLnBrk="1" latinLnBrk="0" hangingPunct="1">
              <a:lnSpc>
                <a:spcPct val="125000"/>
              </a:lnSpc>
              <a:spcBef>
                <a:spcPts val="930"/>
              </a:spcBef>
              <a:spcAft>
                <a:spcPts val="600"/>
              </a:spcAft>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25000"/>
              </a:lnSpc>
              <a:spcBef>
                <a:spcPts val="930"/>
              </a:spcBef>
              <a:spcAft>
                <a:spcPts val="600"/>
              </a:spcAft>
              <a:buFont typeface="Corbel" panose="020B0503020204020204" pitchFamily="34" charset="0"/>
              <a:buNone/>
              <a:defRPr sz="18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25000"/>
              </a:lnSpc>
              <a:spcBef>
                <a:spcPts val="930"/>
              </a:spcBef>
              <a:spcAft>
                <a:spcPts val="600"/>
              </a:spcAft>
              <a:buFont typeface="Corbel" panose="020B0503020204020204" pitchFamily="34" charset="0"/>
              <a:buChar char="–"/>
              <a:defRPr sz="18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vi-VN" sz="1200" dirty="0">
                <a:latin typeface="D-DINExp"/>
              </a:rPr>
              <a:t>Hình 1 </a:t>
            </a:r>
            <a:r>
              <a:rPr lang="en-US" sz="1200" dirty="0">
                <a:latin typeface="D-DINExp"/>
              </a:rPr>
              <a:t>M</a:t>
            </a:r>
            <a:r>
              <a:rPr lang="vi-VN" sz="1200" dirty="0">
                <a:latin typeface="D-DINExp"/>
              </a:rPr>
              <a:t>ô tả sơ đồ của các thực thể sinh học và các mối quan hệ giữa chúng trong đồ thị tri thức BioKG. </a:t>
            </a:r>
            <a:endParaRPr lang="en-US" sz="1200" dirty="0"/>
          </a:p>
        </p:txBody>
      </p:sp>
      <p:pic>
        <p:nvPicPr>
          <p:cNvPr id="12" name="Picture 11">
            <a:extLst>
              <a:ext uri="{FF2B5EF4-FFF2-40B4-BE49-F238E27FC236}">
                <a16:creationId xmlns:a16="http://schemas.microsoft.com/office/drawing/2014/main" id="{50BD4FD4-A0FB-A5ED-0B8F-7F1CD442094D}"/>
              </a:ext>
            </a:extLst>
          </p:cNvPr>
          <p:cNvPicPr>
            <a:picLocks noChangeAspect="1"/>
          </p:cNvPicPr>
          <p:nvPr/>
        </p:nvPicPr>
        <p:blipFill>
          <a:blip r:embed="rId3"/>
          <a:stretch>
            <a:fillRect/>
          </a:stretch>
        </p:blipFill>
        <p:spPr>
          <a:xfrm>
            <a:off x="49232" y="1862264"/>
            <a:ext cx="4327229" cy="3061394"/>
          </a:xfrm>
          <a:prstGeom prst="rect">
            <a:avLst/>
          </a:prstGeom>
        </p:spPr>
      </p:pic>
    </p:spTree>
    <p:extLst>
      <p:ext uri="{BB962C8B-B14F-4D97-AF65-F5344CB8AC3E}">
        <p14:creationId xmlns:p14="http://schemas.microsoft.com/office/powerpoint/2010/main" val="348418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4654295" y="3635"/>
            <a:ext cx="6754447" cy="901037"/>
          </a:xfrm>
        </p:spPr>
        <p:txBody>
          <a:bodyPr vert="horz" lIns="109728" tIns="109728" rIns="109728" bIns="91440" rtlCol="0" anchor="b">
            <a:normAutofit fontScale="90000"/>
          </a:bodyPr>
          <a:lstStyle/>
          <a:p>
            <a:pPr>
              <a:lnSpc>
                <a:spcPct val="150000"/>
              </a:lnSpc>
            </a:pPr>
            <a:r>
              <a:rPr lang="en-US" sz="3600" dirty="0" err="1">
                <a:solidFill>
                  <a:schemeClr val="tx1">
                    <a:lumMod val="75000"/>
                    <a:lumOff val="25000"/>
                  </a:schemeClr>
                </a:solidFill>
              </a:rPr>
              <a:t>BioKG</a:t>
            </a:r>
            <a:endParaRPr lang="en-US" sz="36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4816159" y="902036"/>
            <a:ext cx="6754446" cy="5116749"/>
          </a:xfrm>
        </p:spPr>
        <p:txBody>
          <a:bodyPr vert="horz" lIns="109728" tIns="109728" rIns="109728" bIns="91440" rtlCol="0" anchor="t">
            <a:normAutofit fontScale="25000" lnSpcReduction="20000"/>
          </a:bodyPr>
          <a:lstStyle/>
          <a:p>
            <a:pPr algn="l">
              <a:lnSpc>
                <a:spcPct val="120000"/>
              </a:lnSpc>
            </a:pPr>
            <a:r>
              <a:rPr lang="vi-VN" sz="8800" dirty="0">
                <a:latin typeface="D-DINExp"/>
              </a:rPr>
              <a:t>Các Mối Quan Hệ</a:t>
            </a:r>
          </a:p>
          <a:p>
            <a:pPr algn="l">
              <a:lnSpc>
                <a:spcPct val="120000"/>
              </a:lnSpc>
            </a:pPr>
            <a:r>
              <a:rPr lang="vi-VN" sz="8800" dirty="0">
                <a:latin typeface="D-DINExp"/>
              </a:rPr>
              <a:t>Protein-Protein Interactions (PPI): Mối quan hệ giữa các protein</a:t>
            </a:r>
            <a:r>
              <a:rPr lang="en-US" sz="8800" dirty="0">
                <a:latin typeface="D-DINExp"/>
              </a:rPr>
              <a:t> </a:t>
            </a:r>
            <a:r>
              <a:rPr lang="vi-VN" sz="8800" dirty="0">
                <a:latin typeface="D-DINExp"/>
              </a:rPr>
              <a:t>tương tác với nhau.</a:t>
            </a:r>
          </a:p>
          <a:p>
            <a:pPr algn="l">
              <a:lnSpc>
                <a:spcPct val="120000"/>
              </a:lnSpc>
            </a:pPr>
            <a:r>
              <a:rPr lang="vi-VN" sz="8800" dirty="0">
                <a:latin typeface="D-DINExp"/>
              </a:rPr>
              <a:t>Drug-Protein Interactions: Mối quan hệ giữa thuốc và protein, cho thấy cách thuốc tác động lên protein.</a:t>
            </a:r>
          </a:p>
          <a:p>
            <a:pPr algn="l">
              <a:lnSpc>
                <a:spcPct val="120000"/>
              </a:lnSpc>
            </a:pPr>
            <a:r>
              <a:rPr lang="vi-VN" sz="8800" dirty="0">
                <a:latin typeface="D-DINExp"/>
              </a:rPr>
              <a:t>Drug-Drug Interactions (DDI): Mối quan hệ giữa các loại thuốc</a:t>
            </a:r>
            <a:r>
              <a:rPr lang="en-US" sz="8800" dirty="0">
                <a:latin typeface="D-DINExp"/>
              </a:rPr>
              <a:t> </a:t>
            </a:r>
            <a:r>
              <a:rPr lang="vi-VN" sz="8800" dirty="0">
                <a:latin typeface="D-DINExp"/>
              </a:rPr>
              <a:t>tương tác với nhau.</a:t>
            </a:r>
          </a:p>
          <a:p>
            <a:pPr algn="l">
              <a:lnSpc>
                <a:spcPct val="120000"/>
              </a:lnSpc>
            </a:pPr>
            <a:r>
              <a:rPr lang="vi-VN" sz="8800" dirty="0">
                <a:latin typeface="D-DINExp"/>
              </a:rPr>
              <a:t>Protein-Disease Relationships: Mối quan hệ giữa protein và bệnh, cho thấy protein nào có thể liên quan đến bệnh nào.</a:t>
            </a:r>
          </a:p>
        </p:txBody>
      </p:sp>
      <p:sp>
        <p:nvSpPr>
          <p:cNvPr id="23" name="Rectangle 22">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7D3E5C97-F89B-1C79-760C-9DDB19A00B2A}"/>
              </a:ext>
            </a:extLst>
          </p:cNvPr>
          <p:cNvSpPr txBox="1">
            <a:spLocks/>
          </p:cNvSpPr>
          <p:nvPr/>
        </p:nvSpPr>
        <p:spPr>
          <a:xfrm>
            <a:off x="-6898" y="5040187"/>
            <a:ext cx="4424169" cy="697813"/>
          </a:xfrm>
          <a:prstGeom prst="rect">
            <a:avLst/>
          </a:prstGeom>
        </p:spPr>
        <p:txBody>
          <a:bodyPr vert="horz" lIns="109728" tIns="109728" rIns="109728" bIns="91440" rtlCol="0" anchor="t">
            <a:noAutofit/>
          </a:bodyPr>
          <a:lstStyle>
            <a:lvl1pPr marL="0" indent="0" algn="l" defTabSz="914400" rtl="0" eaLnBrk="1" latinLnBrk="0" hangingPunct="1">
              <a:lnSpc>
                <a:spcPct val="125000"/>
              </a:lnSpc>
              <a:spcBef>
                <a:spcPts val="930"/>
              </a:spcBef>
              <a:spcAft>
                <a:spcPts val="600"/>
              </a:spcAft>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25000"/>
              </a:lnSpc>
              <a:spcBef>
                <a:spcPts val="930"/>
              </a:spcBef>
              <a:spcAft>
                <a:spcPts val="600"/>
              </a:spcAft>
              <a:buFont typeface="Corbel" panose="020B0503020204020204" pitchFamily="34" charset="0"/>
              <a:buNone/>
              <a:defRPr sz="18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25000"/>
              </a:lnSpc>
              <a:spcBef>
                <a:spcPts val="930"/>
              </a:spcBef>
              <a:spcAft>
                <a:spcPts val="600"/>
              </a:spcAft>
              <a:buFont typeface="Corbel" panose="020B0503020204020204" pitchFamily="34" charset="0"/>
              <a:buChar char="–"/>
              <a:defRPr sz="18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vi-VN" sz="1200" dirty="0">
                <a:latin typeface="D-DINExp"/>
              </a:rPr>
              <a:t>Hình 1 </a:t>
            </a:r>
            <a:r>
              <a:rPr lang="en-US" sz="1200" dirty="0">
                <a:latin typeface="D-DINExp"/>
              </a:rPr>
              <a:t>M</a:t>
            </a:r>
            <a:r>
              <a:rPr lang="vi-VN" sz="1200" dirty="0">
                <a:latin typeface="D-DINExp"/>
              </a:rPr>
              <a:t>ô tả sơ đồ của các thực thể sinh học và các mối quan hệ giữa chúng trong đồ thị tri thức BioKG. </a:t>
            </a:r>
            <a:endParaRPr lang="en-US" sz="1200" dirty="0"/>
          </a:p>
        </p:txBody>
      </p:sp>
      <p:pic>
        <p:nvPicPr>
          <p:cNvPr id="12" name="Picture 11">
            <a:extLst>
              <a:ext uri="{FF2B5EF4-FFF2-40B4-BE49-F238E27FC236}">
                <a16:creationId xmlns:a16="http://schemas.microsoft.com/office/drawing/2014/main" id="{50BD4FD4-A0FB-A5ED-0B8F-7F1CD442094D}"/>
              </a:ext>
            </a:extLst>
          </p:cNvPr>
          <p:cNvPicPr>
            <a:picLocks noChangeAspect="1"/>
          </p:cNvPicPr>
          <p:nvPr/>
        </p:nvPicPr>
        <p:blipFill>
          <a:blip r:embed="rId3"/>
          <a:stretch>
            <a:fillRect/>
          </a:stretch>
        </p:blipFill>
        <p:spPr>
          <a:xfrm>
            <a:off x="49232" y="1862264"/>
            <a:ext cx="4327229" cy="3061394"/>
          </a:xfrm>
          <a:prstGeom prst="rect">
            <a:avLst/>
          </a:prstGeom>
        </p:spPr>
      </p:pic>
    </p:spTree>
    <p:extLst>
      <p:ext uri="{BB962C8B-B14F-4D97-AF65-F5344CB8AC3E}">
        <p14:creationId xmlns:p14="http://schemas.microsoft.com/office/powerpoint/2010/main" val="4078133606"/>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FF477C-132F-44F8-8C56-EBFF95FAF97B}">
  <ds:schemaRefs>
    <ds:schemaRef ds:uri="http://schemas.microsoft.com/office/2006/documentManagement/types"/>
    <ds:schemaRef ds:uri="http://schemas.microsoft.com/office/2006/metadata/properties"/>
    <ds:schemaRef ds:uri="http://purl.org/dc/elements/1.1/"/>
    <ds:schemaRef ds:uri="http://schemas.microsoft.com/sharepoint/v3"/>
    <ds:schemaRef ds:uri="230e9df3-be65-4c73-a93b-d1236ebd677e"/>
    <ds:schemaRef ds:uri="http://schemas.openxmlformats.org/package/2006/metadata/core-properties"/>
    <ds:schemaRef ds:uri="16c05727-aa75-4e4a-9b5f-8a80a1165891"/>
    <ds:schemaRef ds:uri="http://purl.org/dc/dcmitype/"/>
    <ds:schemaRef ds:uri="http://purl.org/dc/terms/"/>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3.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{C5DCB4F1-2194-4E2F-B1BB-4DAC8D8D2DF0}tf56000440_win32</Template>
  <TotalTime>438</TotalTime>
  <Words>1144</Words>
  <Application>Microsoft Office PowerPoint</Application>
  <PresentationFormat>Widescreen</PresentationFormat>
  <Paragraphs>86</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Meiryo</vt:lpstr>
      <vt:lpstr>Arial</vt:lpstr>
      <vt:lpstr>Calibri</vt:lpstr>
      <vt:lpstr>Corbel</vt:lpstr>
      <vt:lpstr>D-DINExp</vt:lpstr>
      <vt:lpstr>g_d2_f2</vt:lpstr>
      <vt:lpstr>Noto sans</vt:lpstr>
      <vt:lpstr>Wingdings</vt:lpstr>
      <vt:lpstr>ShojiVTI</vt:lpstr>
      <vt:lpstr>BioKG: A Knowledge Graph for Relational Learning On Biological Data</vt:lpstr>
      <vt:lpstr>Content</vt:lpstr>
      <vt:lpstr>Motivation</vt:lpstr>
      <vt:lpstr>Related Works</vt:lpstr>
      <vt:lpstr>Related Works</vt:lpstr>
      <vt:lpstr>Related Works</vt:lpstr>
      <vt:lpstr>BioKG</vt:lpstr>
      <vt:lpstr>BioKG</vt:lpstr>
      <vt:lpstr>BioKG</vt:lpstr>
      <vt:lpstr>BioKG</vt:lpstr>
      <vt:lpstr>BioKG</vt:lpstr>
      <vt:lpstr>BioKG</vt:lpstr>
      <vt:lpstr>BENCHMARKS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Bùi Minh Phụng</dc:creator>
  <cp:lastModifiedBy>Bùi Minh Phụng</cp:lastModifiedBy>
  <cp:revision>70</cp:revision>
  <dcterms:created xsi:type="dcterms:W3CDTF">2024-10-07T02:33:46Z</dcterms:created>
  <dcterms:modified xsi:type="dcterms:W3CDTF">2024-10-16T10:47:00Z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