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59425" autoAdjust="0"/>
  </p:normalViewPr>
  <p:slideViewPr>
    <p:cSldViewPr snapToGrid="0">
      <p:cViewPr varScale="1">
        <p:scale>
          <a:sx n="44" d="100"/>
          <a:sy n="44" d="100"/>
        </p:scale>
        <p:origin x="11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AA320-2BEA-45BC-88A6-15ACA5BE102C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FE328-803D-42AB-ADBC-42D77743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5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Arpanet: 1963 stand for Advance Research</a:t>
            </a:r>
            <a:r>
              <a:rPr lang="en-US" baseline="0" smtClean="0"/>
              <a:t> Projects Agency Network</a:t>
            </a:r>
          </a:p>
          <a:p>
            <a:r>
              <a:rPr lang="en-US" baseline="0" smtClean="0"/>
              <a:t>TCP/ IP: 1985</a:t>
            </a:r>
          </a:p>
          <a:p>
            <a:r>
              <a:rPr lang="en-US" baseline="0" smtClean="0"/>
              <a:t>World Wide Web: 1989</a:t>
            </a:r>
          </a:p>
          <a:p>
            <a:r>
              <a:rPr lang="en-US" smtClean="0"/>
              <a:t>Amazon: 1995</a:t>
            </a:r>
          </a:p>
          <a:p>
            <a:r>
              <a:rPr lang="en-US" smtClean="0"/>
              <a:t>Google:</a:t>
            </a:r>
            <a:r>
              <a:rPr lang="en-US" baseline="0" smtClean="0"/>
              <a:t> 1996</a:t>
            </a:r>
          </a:p>
          <a:p>
            <a:r>
              <a:rPr lang="en-US" baseline="0" smtClean="0"/>
              <a:t>Facebook: 2004</a:t>
            </a:r>
          </a:p>
          <a:p>
            <a:r>
              <a:rPr lang="en-US" baseline="0" smtClean="0"/>
              <a:t>Ajax: 2005: asynchronous </a:t>
            </a:r>
            <a:r>
              <a:rPr lang="en-US" baseline="0" err="1" smtClean="0"/>
              <a:t>Javascript</a:t>
            </a:r>
            <a:r>
              <a:rPr lang="en-US" baseline="0" smtClean="0"/>
              <a:t>+ XML</a:t>
            </a:r>
          </a:p>
          <a:p>
            <a:r>
              <a:rPr lang="en-US" baseline="0" smtClean="0"/>
              <a:t>Amazon EC2: 2006: web services and cloud computing</a:t>
            </a:r>
          </a:p>
          <a:p>
            <a:r>
              <a:rPr lang="en-US" baseline="0" smtClean="0"/>
              <a:t>HTML5: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FE328-803D-42AB-ADBC-42D777439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 lot of scenarios, moving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FE328-803D-42AB-ADBC-42D777439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4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FE328-803D-42AB-ADBC-42D777439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6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FE328-803D-42AB-ADBC-42D777439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8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 hypertext transfer</a:t>
            </a:r>
            <a:r>
              <a:rPr lang="en-US" baseline="0" dirty="0" smtClean="0"/>
              <a:t>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FE328-803D-42AB-ADBC-42D7774398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FE328-803D-42AB-ADBC-42D7774398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FE328-803D-42AB-ADBC-42D7774398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184E79F-3743-49EA-8EC5-E8D41FE739C6}" type="datetime1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919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E0B9-746B-4A65-9638-61DDB39A8274}" type="datetime1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CC9E-4087-42F3-A066-9CAAEF34FF9B}" type="datetime1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0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02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0814812" cy="4986337"/>
          </a:xfrm>
        </p:spPr>
        <p:txBody>
          <a:bodyPr/>
          <a:lstStyle>
            <a:lvl1pPr>
              <a:lnSpc>
                <a:spcPts val="3300"/>
              </a:lnSpc>
              <a:defRPr sz="3000" b="0"/>
            </a:lvl1pPr>
            <a:lvl2pPr>
              <a:defRPr sz="26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28CE-F796-4076-91C1-012744D99B7C}" type="datetime1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5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FF6-8E96-4D4F-8637-2CE52A9DFE3C}" type="datetime1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0320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0941-A49C-48AA-A16B-86B9B26C0ECF}" type="datetime1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13DA-83AA-418E-BC6B-FFFEA2E64380}" type="datetime1">
              <a:rPr lang="en-US" smtClean="0"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1B0C-43E4-4745-93F9-0D52BEF99D4F}" type="datetime1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04A-A464-4889-A1ED-77451D7D03B0}" type="datetime1">
              <a:rPr lang="en-US" smtClean="0"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32-22A1-43CB-9A0A-E06C5AF33699}" type="datetime1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6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748D-E65E-4CFC-BD52-C6E84CE627C8}" type="datetime1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F5394A4-283D-45F7-84F2-558250457322}" type="datetime1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2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Web programming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Module 1. Introduction and Background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(Web application)</a:t>
            </a:r>
          </a:p>
          <a:p>
            <a:pPr lvl="1"/>
            <a:r>
              <a:rPr lang="en-US" dirty="0" smtClean="0"/>
              <a:t>A web application is </a:t>
            </a:r>
            <a:r>
              <a:rPr lang="en-US" dirty="0" smtClean="0">
                <a:solidFill>
                  <a:srgbClr val="FFFF00"/>
                </a:solidFill>
              </a:rPr>
              <a:t>accessed</a:t>
            </a:r>
            <a:r>
              <a:rPr lang="en-US" dirty="0" smtClean="0"/>
              <a:t> by users </a:t>
            </a:r>
            <a:r>
              <a:rPr lang="en-US" dirty="0" smtClean="0">
                <a:solidFill>
                  <a:srgbClr val="FFFF00"/>
                </a:solidFill>
              </a:rPr>
              <a:t>over a network</a:t>
            </a:r>
            <a:r>
              <a:rPr lang="en-US" dirty="0" smtClean="0"/>
              <a:t>, uses a browser as a client, and consists of a </a:t>
            </a:r>
            <a:r>
              <a:rPr lang="en-US" dirty="0" smtClean="0">
                <a:solidFill>
                  <a:srgbClr val="FFFF00"/>
                </a:solidFill>
              </a:rPr>
              <a:t>collection of client- and sever- side scripts</a:t>
            </a:r>
            <a:r>
              <a:rPr lang="en-US" dirty="0" smtClean="0"/>
              <a:t>, HTML pages, and other resources that may be spread across multiple servers. This application itself is accessed by users with </a:t>
            </a:r>
            <a:r>
              <a:rPr lang="en-US" dirty="0" smtClean="0">
                <a:solidFill>
                  <a:srgbClr val="FFFF00"/>
                </a:solidFill>
              </a:rPr>
              <a:t>a specific path within a web server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Ex. Webmail, blog, wikis, forums, online banks, online retails,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2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1153140" cy="4986337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bit more to it:</a:t>
            </a:r>
          </a:p>
          <a:p>
            <a:r>
              <a:rPr lang="en-US" dirty="0" smtClean="0"/>
              <a:t>Network-</a:t>
            </a:r>
          </a:p>
          <a:p>
            <a:pPr lvl="1"/>
            <a:r>
              <a:rPr lang="en-US" dirty="0"/>
              <a:t>The internet, a global system of interconnected computer network</a:t>
            </a:r>
          </a:p>
          <a:p>
            <a:pPr lvl="1"/>
            <a:r>
              <a:rPr lang="en-US" dirty="0"/>
              <a:t>Uses the standard Internet protocol suite (TCP/IP)</a:t>
            </a:r>
            <a:endParaRPr lang="en-US" dirty="0" smtClean="0"/>
          </a:p>
          <a:p>
            <a:r>
              <a:rPr lang="en-US" dirty="0" smtClean="0"/>
              <a:t>Web (World Wide Web)</a:t>
            </a:r>
          </a:p>
          <a:p>
            <a:pPr lvl="1"/>
            <a:r>
              <a:rPr lang="en-US" dirty="0" smtClean="0"/>
              <a:t> A system interlinked documents accessed via the Internet using HTTP</a:t>
            </a:r>
          </a:p>
          <a:p>
            <a:pPr lvl="1"/>
            <a:r>
              <a:rPr lang="en-US" dirty="0" smtClean="0"/>
              <a:t>Web pages contain hypermedia along with hyperlinks to others</a:t>
            </a:r>
          </a:p>
          <a:p>
            <a:pPr lvl="1"/>
            <a:r>
              <a:rPr lang="en-US" dirty="0" smtClean="0"/>
              <a:t>Hyperlinks give the Web its structure</a:t>
            </a:r>
          </a:p>
          <a:p>
            <a:pPr lvl="1"/>
            <a:r>
              <a:rPr lang="en-US" dirty="0" smtClean="0"/>
              <a:t>The structure of Web is what makes it useful and gives it value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Ubiquity and convenience of using web browser as a client</a:t>
            </a:r>
          </a:p>
          <a:p>
            <a:pPr lvl="1"/>
            <a:r>
              <a:rPr lang="en-US" dirty="0" smtClean="0"/>
              <a:t>Inherent cross-platform compatibility</a:t>
            </a:r>
          </a:p>
          <a:p>
            <a:pPr lvl="1"/>
            <a:r>
              <a:rPr lang="en-US" dirty="0" smtClean="0"/>
              <a:t>Ability to update and maintain web applications without distributing and installing software on potentially thousands of client computers</a:t>
            </a:r>
          </a:p>
          <a:p>
            <a:pPr lvl="1"/>
            <a:r>
              <a:rPr lang="en-US" dirty="0" smtClean="0"/>
              <a:t>Reduction in IT costs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User experience is not as good as standalone applications </a:t>
            </a:r>
          </a:p>
          <a:p>
            <a:pPr lvl="1"/>
            <a:r>
              <a:rPr lang="en-US" dirty="0" smtClean="0"/>
              <a:t>Private and security issues associated with your data</a:t>
            </a:r>
          </a:p>
          <a:p>
            <a:pPr lvl="1"/>
            <a:r>
              <a:rPr lang="en-US" dirty="0" smtClean="0"/>
              <a:t>From a developer perspective, it is difficult to develop and debug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6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Historical perspective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a web application?</a:t>
            </a:r>
          </a:p>
          <a:p>
            <a:r>
              <a:rPr lang="en-US" dirty="0" smtClean="0"/>
              <a:t>Web 1.0,2.0,3.0 Application Architectures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Setup your development environment</a:t>
            </a:r>
          </a:p>
          <a:p>
            <a:r>
              <a:rPr lang="en-US" dirty="0" smtClean="0"/>
              <a:t>Final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2987040"/>
            <a:ext cx="9692640" cy="650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1.0, 2.0, 3.0 Application Architectures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1.0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0814812" cy="1031239"/>
          </a:xfrm>
        </p:spPr>
        <p:txBody>
          <a:bodyPr>
            <a:normAutofit/>
          </a:bodyPr>
          <a:lstStyle/>
          <a:p>
            <a:r>
              <a:rPr lang="en-US" dirty="0" smtClean="0"/>
              <a:t>A web 1.0 is not much more complicated than the client – server model we previously considered: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56" y="2258377"/>
            <a:ext cx="5905500" cy="2524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35" y="2239327"/>
            <a:ext cx="8399432" cy="19364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560" y="4343400"/>
            <a:ext cx="10180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 server is primarily fetching static web pages – not much interactivity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separation of data from its presentation</a:t>
            </a:r>
          </a:p>
          <a:p>
            <a:pPr marL="285750" indent="-285750">
              <a:buFontTx/>
              <a:buChar char="-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browser is very simple – it only needs to render HTML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6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1.0 Context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921852"/>
            <a:ext cx="2854643" cy="1258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087568"/>
            <a:ext cx="2685350" cy="1443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3530894"/>
            <a:ext cx="3269733" cy="13747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424" y="4922495"/>
            <a:ext cx="2308160" cy="18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1.0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As applications became richer, server-side script became more complicated, web 1.0 applications became very difficult to maintain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“Browser War” led to more functionality on client side, along with compatibility issues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Developers began creating applications that were more interactive – requires saving state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Technology that improved performance emerged – client side scripts, faster browsers, web caching, …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1"/>
            <a:ext cx="10814812" cy="955040"/>
          </a:xfrm>
        </p:spPr>
        <p:txBody>
          <a:bodyPr/>
          <a:lstStyle/>
          <a:p>
            <a:r>
              <a:rPr lang="en-US" dirty="0" smtClean="0"/>
              <a:t>Web 2.0 and 3.0 application architectures are better organized to deal with this complexity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2600962"/>
            <a:ext cx="4847646" cy="1910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645" y="2148841"/>
            <a:ext cx="4479235" cy="2620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326" y="5096470"/>
            <a:ext cx="109575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side functionality is partitioned more intelligent</a:t>
            </a:r>
          </a:p>
          <a:p>
            <a:pPr marL="285750" indent="-285750">
              <a:buFontTx/>
              <a:buChar char="-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browser is more capable, with better standards support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6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2.0 Context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" y="1016000"/>
            <a:ext cx="2238316" cy="5749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39" y="1111567"/>
            <a:ext cx="2187337" cy="915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172" y="2122487"/>
            <a:ext cx="2612708" cy="1260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492" y="3623311"/>
            <a:ext cx="2978468" cy="1076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9966" y="4924824"/>
            <a:ext cx="3254634" cy="18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2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Historical perspective</a:t>
            </a:r>
          </a:p>
          <a:p>
            <a:r>
              <a:rPr lang="en-US" smtClean="0"/>
              <a:t>What is a web application?</a:t>
            </a:r>
          </a:p>
          <a:p>
            <a:r>
              <a:rPr lang="en-US" smtClean="0"/>
              <a:t>Web 1.0,2.0,3.0 Application Architectures</a:t>
            </a:r>
          </a:p>
          <a:p>
            <a:r>
              <a:rPr lang="en-US" smtClean="0"/>
              <a:t>Design Patterns</a:t>
            </a:r>
          </a:p>
          <a:p>
            <a:r>
              <a:rPr lang="en-US" smtClean="0"/>
              <a:t>Setup your development environment</a:t>
            </a:r>
          </a:p>
          <a:p>
            <a:r>
              <a:rPr lang="en-US" smtClean="0"/>
              <a:t>Final project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3.0 Context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0"/>
            <a:ext cx="5893476" cy="5598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389" y="614680"/>
            <a:ext cx="3292796" cy="1442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550" y="2057400"/>
            <a:ext cx="3857215" cy="1594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342" y="3632067"/>
            <a:ext cx="3164270" cy="1194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550" y="4810889"/>
            <a:ext cx="4414930" cy="201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Historical perspective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a web application?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Web 1.0,2.0,3.0 Application Architectures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Setup your development environment</a:t>
            </a:r>
          </a:p>
          <a:p>
            <a:r>
              <a:rPr lang="en-US" dirty="0" smtClean="0"/>
              <a:t>Final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438399"/>
            <a:ext cx="9692640" cy="650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1153140" cy="5252719"/>
          </a:xfrm>
        </p:spPr>
        <p:txBody>
          <a:bodyPr>
            <a:normAutofit/>
          </a:bodyPr>
          <a:lstStyle/>
          <a:p>
            <a:r>
              <a:rPr lang="en-US" sz="2700" dirty="0" smtClean="0"/>
              <a:t>We have seen that modern web applications involve a significant amount of complexity, particularly on the server side</a:t>
            </a:r>
          </a:p>
          <a:p>
            <a:r>
              <a:rPr lang="en-US" sz="2700" dirty="0" smtClean="0"/>
              <a:t>A typical web application involves numerous protocols, programming language, and technologies</a:t>
            </a:r>
          </a:p>
          <a:p>
            <a:r>
              <a:rPr lang="en-US" sz="2700" dirty="0" smtClean="0"/>
              <a:t>Developing, maintaining, and extending a complex web application is extremely difficult – but building it using a foundation of solid design principles can simplify each of these tasks </a:t>
            </a:r>
          </a:p>
          <a:p>
            <a:r>
              <a:rPr lang="en-US" sz="2700" dirty="0" smtClean="0"/>
              <a:t>Software engineers use abstraction to deal with this type of complexity</a:t>
            </a:r>
          </a:p>
          <a:p>
            <a:r>
              <a:rPr lang="en-US" sz="2700" dirty="0" smtClean="0"/>
              <a:t>Design patterns provide useful design abstractions for object-oriented systems</a:t>
            </a:r>
          </a:p>
          <a:p>
            <a:endParaRPr lang="en-US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1153140" cy="4986337"/>
          </a:xfrm>
        </p:spPr>
        <p:txBody>
          <a:bodyPr>
            <a:normAutofit/>
          </a:bodyPr>
          <a:lstStyle/>
          <a:p>
            <a:r>
              <a:rPr lang="en-US" dirty="0" smtClean="0"/>
              <a:t>Definition </a:t>
            </a:r>
          </a:p>
          <a:p>
            <a:pPr lvl="1"/>
            <a:r>
              <a:rPr lang="en-US" dirty="0"/>
              <a:t>A design pattern is a description of interacting objects and classes that interact to solve a general design problem within a particular </a:t>
            </a:r>
            <a:r>
              <a:rPr lang="en-US" dirty="0" smtClean="0"/>
              <a:t>context</a:t>
            </a:r>
          </a:p>
          <a:p>
            <a:r>
              <a:rPr lang="en-US" sz="2700" dirty="0" smtClean="0"/>
              <a:t>A design pattern is an abstract template that can be applied over and over again</a:t>
            </a:r>
          </a:p>
          <a:p>
            <a:r>
              <a:rPr lang="en-US" sz="2700" dirty="0" smtClean="0"/>
              <a:t>This idea is apply abstract design patterns in order to solve specific design problems that occur while building real systems</a:t>
            </a:r>
          </a:p>
          <a:p>
            <a:r>
              <a:rPr lang="en-US" sz="2700" dirty="0" smtClean="0"/>
              <a:t>Design patterns provide a way to communicate the parts of a design, it’s the vernacular software engineers use to talk about designs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0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 – 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1153140" cy="4986337"/>
          </a:xfrm>
        </p:spPr>
        <p:txBody>
          <a:bodyPr/>
          <a:lstStyle/>
          <a:p>
            <a:r>
              <a:rPr lang="en-US" dirty="0" smtClean="0"/>
              <a:t>The whole point of a client – server model architecture is to distribute the components of an application between the client and server in some way. This makes sense if you trying to share a database or files among some users, printers, … </a:t>
            </a:r>
          </a:p>
          <a:p>
            <a:r>
              <a:rPr lang="en-US" dirty="0" smtClean="0"/>
              <a:t>What gets put where determines the particular type of the client – server architecture</a:t>
            </a:r>
          </a:p>
          <a:p>
            <a:r>
              <a:rPr lang="en-US" dirty="0" smtClean="0"/>
              <a:t>In order to build complex web applications, we’re going to make use of numerous design patterns that will help us organize how pieces are placed within the client – server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</a:t>
            </a:r>
            <a:r>
              <a:rPr lang="en-US" dirty="0" smtClean="0"/>
              <a:t> – 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1153140" cy="5572125"/>
          </a:xfrm>
        </p:spPr>
        <p:txBody>
          <a:bodyPr>
            <a:normAutofit fontScale="92500"/>
          </a:bodyPr>
          <a:lstStyle/>
          <a:p>
            <a:r>
              <a:rPr lang="en-US" dirty="0"/>
              <a:t>n</a:t>
            </a:r>
            <a:r>
              <a:rPr lang="en-US" dirty="0" smtClean="0"/>
              <a:t> – Tier architecture is highly useful design pattern that maps to the client – server model.</a:t>
            </a:r>
          </a:p>
          <a:p>
            <a:r>
              <a:rPr lang="en-US" dirty="0" smtClean="0"/>
              <a:t>This design pattern is based on the concept of breaking a system into different pieces or tiers that can be physically separated:</a:t>
            </a:r>
          </a:p>
          <a:p>
            <a:pPr lvl="1"/>
            <a:r>
              <a:rPr lang="en-US" dirty="0" smtClean="0"/>
              <a:t>Each tier is responsible for providing a specific functionality</a:t>
            </a:r>
          </a:p>
          <a:p>
            <a:pPr lvl="1"/>
            <a:r>
              <a:rPr lang="en-US" dirty="0" smtClean="0"/>
              <a:t>A tier only interacts with the tiers adjacent to it through a well-defined interface  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Print server – 2-tier architectural pattern</a:t>
            </a:r>
          </a:p>
          <a:p>
            <a:pPr lvl="1"/>
            <a:r>
              <a:rPr lang="en-US" dirty="0" smtClean="0"/>
              <a:t>Each web applications – 2- tier client – server architecture:</a:t>
            </a:r>
          </a:p>
          <a:p>
            <a:pPr lvl="2"/>
            <a:r>
              <a:rPr lang="en-US" dirty="0" smtClean="0"/>
              <a:t>User interface</a:t>
            </a:r>
          </a:p>
          <a:p>
            <a:pPr lvl="2"/>
            <a:r>
              <a:rPr lang="en-US" dirty="0" smtClean="0"/>
              <a:t>Server provided static web pages (HTML)</a:t>
            </a:r>
          </a:p>
          <a:p>
            <a:pPr lvl="2"/>
            <a:r>
              <a:rPr lang="en-US" dirty="0" smtClean="0"/>
              <a:t>Interact between 2 tiers via HTTP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0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– 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0814812" cy="52679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of the most common is 3- tier architecture:</a:t>
            </a:r>
          </a:p>
          <a:p>
            <a:pPr lvl="1"/>
            <a:r>
              <a:rPr lang="en-US" dirty="0"/>
              <a:t>Presentation tier – The user interface</a:t>
            </a:r>
          </a:p>
          <a:p>
            <a:pPr lvl="1"/>
            <a:r>
              <a:rPr lang="en-US" dirty="0"/>
              <a:t>Application (logic) tier – Retrieves, modifies and/or delete data in the data tier, and send the results to the presentation tier. Also responsible for processing the data itself</a:t>
            </a:r>
          </a:p>
          <a:p>
            <a:pPr lvl="1"/>
            <a:r>
              <a:rPr lang="en-US" dirty="0"/>
              <a:t>Data tier – The source of data associated with the application</a:t>
            </a:r>
            <a:endParaRPr lang="en-US" dirty="0" smtClean="0"/>
          </a:p>
          <a:p>
            <a:r>
              <a:rPr lang="en-US" dirty="0" smtClean="0"/>
              <a:t>A modern web application is often deployed over the internet as a 3- tier architecture:</a:t>
            </a:r>
          </a:p>
          <a:p>
            <a:pPr lvl="1"/>
            <a:r>
              <a:rPr lang="en-US" dirty="0" smtClean="0"/>
              <a:t>Presentation tier – user’s browser</a:t>
            </a:r>
          </a:p>
          <a:p>
            <a:pPr lvl="1"/>
            <a:r>
              <a:rPr lang="en-US" dirty="0" smtClean="0"/>
              <a:t>Application tier -  The web server and logic associated with generating dynamic content, collecting and formatting the result of a search</a:t>
            </a:r>
          </a:p>
          <a:p>
            <a:pPr lvl="1"/>
            <a:r>
              <a:rPr lang="en-US" dirty="0" smtClean="0"/>
              <a:t>Data tier – A database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6- Tier Web 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1015980" cy="5572125"/>
          </a:xfrm>
        </p:spPr>
        <p:txBody>
          <a:bodyPr/>
          <a:lstStyle/>
          <a:p>
            <a:r>
              <a:rPr lang="en-US" dirty="0" smtClean="0"/>
              <a:t>The Application tier is often divided into 2 tiers:</a:t>
            </a:r>
          </a:p>
          <a:p>
            <a:pPr lvl="1"/>
            <a:r>
              <a:rPr lang="en-US" dirty="0"/>
              <a:t>Business logic tier – Models the business objects associated with the application, and captures the business rules and workflows associated with how the process can be processed and manipulated</a:t>
            </a:r>
          </a:p>
          <a:p>
            <a:pPr lvl="1"/>
            <a:r>
              <a:rPr lang="en-US" dirty="0"/>
              <a:t>Data access tier – Responsible for accessing data, and passing it to the business logic tier, account balances, transactions</a:t>
            </a:r>
            <a:endParaRPr lang="en-US" dirty="0" smtClean="0"/>
          </a:p>
          <a:p>
            <a:r>
              <a:rPr lang="en-US" dirty="0" smtClean="0"/>
              <a:t>The Presentation is often divided into 2 tiers:</a:t>
            </a:r>
          </a:p>
          <a:p>
            <a:pPr lvl="1"/>
            <a:r>
              <a:rPr lang="en-US" dirty="0" smtClean="0"/>
              <a:t>Client tier – client-side user interface components</a:t>
            </a:r>
          </a:p>
          <a:p>
            <a:pPr lvl="1"/>
            <a:r>
              <a:rPr lang="en-US" dirty="0" smtClean="0"/>
              <a:t>Presentation logic tier – server-side scripts for generating web pages</a:t>
            </a:r>
          </a:p>
          <a:p>
            <a:r>
              <a:rPr lang="en-US" dirty="0" smtClean="0"/>
              <a:t>Finally, web server is often separated out into its own Web tier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1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 architecture tiers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4" y="1190624"/>
            <a:ext cx="10973225" cy="3792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47" y="5375276"/>
            <a:ext cx="1247013" cy="12890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009" y="5309872"/>
            <a:ext cx="1228386" cy="1289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604" y="5346701"/>
            <a:ext cx="1539759" cy="1252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050" y="5246136"/>
            <a:ext cx="1403513" cy="13527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1572" y="5346701"/>
            <a:ext cx="1270706" cy="1223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1259" y="5346700"/>
            <a:ext cx="1238210" cy="12236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8760" y="5887084"/>
            <a:ext cx="1066249" cy="2952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1579" y="5803584"/>
            <a:ext cx="780776" cy="216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5891" y="5922527"/>
            <a:ext cx="738961" cy="2046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2587" y="5887084"/>
            <a:ext cx="738961" cy="2046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0377" y="5870492"/>
            <a:ext cx="738961" cy="20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Historical Perspective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549226" y="5064369"/>
            <a:ext cx="7974601" cy="2278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77737" y="5087156"/>
            <a:ext cx="605476" cy="637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51460" y="5093531"/>
            <a:ext cx="129518" cy="131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78260" y="5063052"/>
            <a:ext cx="129518" cy="131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62211" y="5061735"/>
            <a:ext cx="129518" cy="131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7737" y="5019531"/>
            <a:ext cx="0" cy="15474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084821" y="4986417"/>
            <a:ext cx="0" cy="15474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868094" y="5004145"/>
            <a:ext cx="0" cy="15474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70291" y="5000444"/>
            <a:ext cx="0" cy="15474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86547" y="5000485"/>
            <a:ext cx="0" cy="15474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56022" y="4970294"/>
            <a:ext cx="0" cy="15474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/>
          <p:cNvSpPr/>
          <p:nvPr/>
        </p:nvSpPr>
        <p:spPr>
          <a:xfrm>
            <a:off x="618977" y="5050299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1" y="5331654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1945</a:t>
            </a:r>
            <a:endParaRPr lang="en-US" sz="2000" b="1"/>
          </a:p>
        </p:txBody>
      </p:sp>
      <p:sp>
        <p:nvSpPr>
          <p:cNvPr id="30" name="TextBox 29"/>
          <p:cNvSpPr txBox="1"/>
          <p:nvPr/>
        </p:nvSpPr>
        <p:spPr>
          <a:xfrm>
            <a:off x="1535159" y="5309732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1970</a:t>
            </a:r>
            <a:endParaRPr lang="en-US" sz="2000" b="1"/>
          </a:p>
        </p:txBody>
      </p:sp>
      <p:sp>
        <p:nvSpPr>
          <p:cNvPr id="31" name="TextBox 30"/>
          <p:cNvSpPr txBox="1"/>
          <p:nvPr/>
        </p:nvSpPr>
        <p:spPr>
          <a:xfrm>
            <a:off x="3084955" y="5267529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1980</a:t>
            </a:r>
            <a:endParaRPr lang="en-US" sz="2000" b="1"/>
          </a:p>
        </p:txBody>
      </p:sp>
      <p:sp>
        <p:nvSpPr>
          <p:cNvPr id="32" name="TextBox 31"/>
          <p:cNvSpPr txBox="1"/>
          <p:nvPr/>
        </p:nvSpPr>
        <p:spPr>
          <a:xfrm>
            <a:off x="4801211" y="5315945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1990</a:t>
            </a:r>
            <a:endParaRPr lang="en-US" sz="2000" b="1"/>
          </a:p>
        </p:txBody>
      </p:sp>
      <p:sp>
        <p:nvSpPr>
          <p:cNvPr id="33" name="TextBox 32"/>
          <p:cNvSpPr txBox="1"/>
          <p:nvPr/>
        </p:nvSpPr>
        <p:spPr>
          <a:xfrm>
            <a:off x="6770686" y="5331654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2000</a:t>
            </a:r>
            <a:endParaRPr lang="en-US" sz="2000" b="1"/>
          </a:p>
        </p:txBody>
      </p:sp>
      <p:sp>
        <p:nvSpPr>
          <p:cNvPr id="34" name="TextBox 33"/>
          <p:cNvSpPr txBox="1"/>
          <p:nvPr/>
        </p:nvSpPr>
        <p:spPr>
          <a:xfrm>
            <a:off x="8697956" y="5331654"/>
            <a:ext cx="97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2010</a:t>
            </a:r>
            <a:endParaRPr lang="en-US" sz="2000" b="1"/>
          </a:p>
        </p:txBody>
      </p:sp>
      <p:grpSp>
        <p:nvGrpSpPr>
          <p:cNvPr id="48" name="Group 47"/>
          <p:cNvGrpSpPr/>
          <p:nvPr/>
        </p:nvGrpSpPr>
        <p:grpSpPr>
          <a:xfrm>
            <a:off x="67653" y="5698759"/>
            <a:ext cx="1807484" cy="988407"/>
            <a:chOff x="67653" y="5698759"/>
            <a:chExt cx="1807484" cy="988407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547" y="5698759"/>
              <a:ext cx="1413590" cy="38449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53" y="6121362"/>
              <a:ext cx="1795310" cy="565804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1848481" y="5695572"/>
            <a:ext cx="1721809" cy="864982"/>
            <a:chOff x="1848481" y="5695572"/>
            <a:chExt cx="1721809" cy="86498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8481" y="5695572"/>
              <a:ext cx="1721809" cy="46833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1870" y="6115460"/>
              <a:ext cx="1550650" cy="445094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3570289" y="5717904"/>
            <a:ext cx="1716257" cy="1127767"/>
            <a:chOff x="3570289" y="5717904"/>
            <a:chExt cx="1716257" cy="112776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0289" y="5717904"/>
              <a:ext cx="1716257" cy="38399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1548" y="6163903"/>
              <a:ext cx="1258753" cy="68176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5270385" y="5696182"/>
            <a:ext cx="1985637" cy="959888"/>
            <a:chOff x="5270385" y="5696182"/>
            <a:chExt cx="1985637" cy="95988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6546" y="5696182"/>
              <a:ext cx="1969476" cy="46772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70385" y="6087324"/>
              <a:ext cx="1944746" cy="568746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7270299" y="5709842"/>
            <a:ext cx="1935070" cy="850712"/>
            <a:chOff x="7270299" y="5709842"/>
            <a:chExt cx="1935070" cy="85071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0299" y="5709842"/>
              <a:ext cx="1814522" cy="384496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15930" y="6163903"/>
              <a:ext cx="1689439" cy="396651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9099098" y="5681411"/>
            <a:ext cx="2206329" cy="879142"/>
            <a:chOff x="9099098" y="5681411"/>
            <a:chExt cx="2206329" cy="87914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9098" y="5681411"/>
              <a:ext cx="1855414" cy="38449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28811" y="6081520"/>
              <a:ext cx="1676616" cy="479033"/>
            </a:xfrm>
            <a:prstGeom prst="rect">
              <a:avLst/>
            </a:prstGeom>
          </p:spPr>
        </p:pic>
      </p:grpSp>
      <p:sp>
        <p:nvSpPr>
          <p:cNvPr id="55" name="Flowchart: Connector 54"/>
          <p:cNvSpPr/>
          <p:nvPr/>
        </p:nvSpPr>
        <p:spPr>
          <a:xfrm>
            <a:off x="1643019" y="5013526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3768453" y="5006656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5041540" y="4991089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6363937" y="5006655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6919575" y="5006493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7933642" y="4988457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8237312" y="4991815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8494871" y="5005369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9255087" y="4977249"/>
            <a:ext cx="98474" cy="1266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2776095" y="2260026"/>
            <a:ext cx="2105508" cy="2746630"/>
            <a:chOff x="2776095" y="2260026"/>
            <a:chExt cx="2105508" cy="2746630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76095" y="2260026"/>
              <a:ext cx="2105508" cy="816891"/>
            </a:xfrm>
            <a:prstGeom prst="rect">
              <a:avLst/>
            </a:prstGeom>
          </p:spPr>
        </p:pic>
        <p:cxnSp>
          <p:nvCxnSpPr>
            <p:cNvPr id="75" name="Curved Connector 74"/>
            <p:cNvCxnSpPr>
              <a:endCxn id="56" idx="0"/>
            </p:cNvCxnSpPr>
            <p:nvPr/>
          </p:nvCxnSpPr>
          <p:spPr>
            <a:xfrm rot="5400000">
              <a:off x="3117435" y="3777173"/>
              <a:ext cx="1929739" cy="529227"/>
            </a:xfrm>
            <a:prstGeom prst="curvedConnector3">
              <a:avLst/>
            </a:prstGeom>
            <a:ln w="317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39638" y="3963572"/>
            <a:ext cx="2017686" cy="1049955"/>
            <a:chOff x="839638" y="3963572"/>
            <a:chExt cx="2017686" cy="104995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9638" y="3963572"/>
              <a:ext cx="2017686" cy="499794"/>
            </a:xfrm>
            <a:prstGeom prst="rect">
              <a:avLst/>
            </a:prstGeom>
          </p:spPr>
        </p:pic>
        <p:cxnSp>
          <p:nvCxnSpPr>
            <p:cNvPr id="80" name="Curved Connector 79"/>
            <p:cNvCxnSpPr>
              <a:stCxn id="64" idx="2"/>
              <a:endCxn id="55" idx="0"/>
            </p:cNvCxnSpPr>
            <p:nvPr/>
          </p:nvCxnSpPr>
          <p:spPr>
            <a:xfrm rot="5400000">
              <a:off x="1495289" y="4660334"/>
              <a:ext cx="550160" cy="156225"/>
            </a:xfrm>
            <a:prstGeom prst="curved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055626" y="1755012"/>
            <a:ext cx="2465214" cy="3320750"/>
            <a:chOff x="4055626" y="1755012"/>
            <a:chExt cx="2465214" cy="332075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55626" y="1755012"/>
              <a:ext cx="2465214" cy="433280"/>
            </a:xfrm>
            <a:prstGeom prst="rect">
              <a:avLst/>
            </a:prstGeom>
          </p:spPr>
        </p:pic>
        <p:cxnSp>
          <p:nvCxnSpPr>
            <p:cNvPr id="66" name="Curved Connector 65"/>
            <p:cNvCxnSpPr>
              <a:stCxn id="67" idx="2"/>
            </p:cNvCxnSpPr>
            <p:nvPr/>
          </p:nvCxnSpPr>
          <p:spPr>
            <a:xfrm rot="5400000">
              <a:off x="3751938" y="3539467"/>
              <a:ext cx="2887471" cy="18512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452183" y="4253815"/>
            <a:ext cx="1183063" cy="810187"/>
            <a:chOff x="5452183" y="4253815"/>
            <a:chExt cx="1183063" cy="810187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452183" y="4253815"/>
              <a:ext cx="1183063" cy="313583"/>
            </a:xfrm>
            <a:prstGeom prst="rect">
              <a:avLst/>
            </a:prstGeom>
          </p:spPr>
        </p:pic>
        <p:cxnSp>
          <p:nvCxnSpPr>
            <p:cNvPr id="74" name="Curved Connector 73"/>
            <p:cNvCxnSpPr>
              <a:stCxn id="68" idx="2"/>
            </p:cNvCxnSpPr>
            <p:nvPr/>
          </p:nvCxnSpPr>
          <p:spPr>
            <a:xfrm rot="16200000" flipH="1">
              <a:off x="5989258" y="4621854"/>
              <a:ext cx="496604" cy="387691"/>
            </a:xfrm>
            <a:prstGeom prst="curved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6108192" y="3881381"/>
            <a:ext cx="1020213" cy="1208404"/>
            <a:chOff x="6108192" y="3881381"/>
            <a:chExt cx="1020213" cy="12084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08192" y="3881381"/>
              <a:ext cx="1020213" cy="373599"/>
            </a:xfrm>
            <a:prstGeom prst="rect">
              <a:avLst/>
            </a:prstGeom>
          </p:spPr>
        </p:pic>
        <p:cxnSp>
          <p:nvCxnSpPr>
            <p:cNvPr id="77" name="Curved Connector 76"/>
            <p:cNvCxnSpPr/>
            <p:nvPr/>
          </p:nvCxnSpPr>
          <p:spPr>
            <a:xfrm rot="16200000" flipH="1">
              <a:off x="6434681" y="4541612"/>
              <a:ext cx="835968" cy="260378"/>
            </a:xfrm>
            <a:prstGeom prst="curved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709562" y="3497286"/>
            <a:ext cx="1289776" cy="1578477"/>
            <a:chOff x="6709562" y="3497286"/>
            <a:chExt cx="1289776" cy="1578477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709562" y="3497286"/>
              <a:ext cx="1224080" cy="330089"/>
            </a:xfrm>
            <a:prstGeom prst="rect">
              <a:avLst/>
            </a:prstGeom>
          </p:spPr>
        </p:pic>
        <p:cxnSp>
          <p:nvCxnSpPr>
            <p:cNvPr id="79" name="Curved Connector 78"/>
            <p:cNvCxnSpPr>
              <a:stCxn id="70" idx="2"/>
            </p:cNvCxnSpPr>
            <p:nvPr/>
          </p:nvCxnSpPr>
          <p:spPr>
            <a:xfrm rot="16200000" flipH="1">
              <a:off x="7036276" y="4112700"/>
              <a:ext cx="1248388" cy="677737"/>
            </a:xfrm>
            <a:prstGeom prst="curved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7841564" y="4124696"/>
            <a:ext cx="671991" cy="988907"/>
            <a:chOff x="7841564" y="4124696"/>
            <a:chExt cx="671991" cy="988907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841564" y="4124696"/>
              <a:ext cx="671991" cy="379821"/>
            </a:xfrm>
            <a:prstGeom prst="rect">
              <a:avLst/>
            </a:prstGeom>
          </p:spPr>
        </p:pic>
        <p:cxnSp>
          <p:nvCxnSpPr>
            <p:cNvPr id="81" name="Curved Connector 80"/>
            <p:cNvCxnSpPr>
              <a:stCxn id="71" idx="2"/>
            </p:cNvCxnSpPr>
            <p:nvPr/>
          </p:nvCxnSpPr>
          <p:spPr>
            <a:xfrm rot="16200000" flipH="1">
              <a:off x="7933130" y="4748946"/>
              <a:ext cx="609087" cy="120227"/>
            </a:xfrm>
            <a:prstGeom prst="curved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388082" y="2996434"/>
            <a:ext cx="1867005" cy="2074359"/>
            <a:chOff x="7388082" y="2996434"/>
            <a:chExt cx="1867005" cy="2074359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388082" y="2996434"/>
              <a:ext cx="1867005" cy="373401"/>
            </a:xfrm>
            <a:prstGeom prst="rect">
              <a:avLst/>
            </a:prstGeom>
          </p:spPr>
        </p:pic>
        <p:cxnSp>
          <p:nvCxnSpPr>
            <p:cNvPr id="82" name="Curved Connector 81"/>
            <p:cNvCxnSpPr>
              <a:stCxn id="72" idx="2"/>
            </p:cNvCxnSpPr>
            <p:nvPr/>
          </p:nvCxnSpPr>
          <p:spPr>
            <a:xfrm rot="16200000" flipH="1">
              <a:off x="7593395" y="4098024"/>
              <a:ext cx="1700958" cy="244579"/>
            </a:xfrm>
            <a:prstGeom prst="curvedConnector3">
              <a:avLst>
                <a:gd name="adj1" fmla="val 25771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160495" y="1824014"/>
            <a:ext cx="1249935" cy="3196016"/>
            <a:chOff x="9160495" y="1824014"/>
            <a:chExt cx="1249935" cy="3196016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60495" y="1824014"/>
              <a:ext cx="1249935" cy="484350"/>
            </a:xfrm>
            <a:prstGeom prst="rect">
              <a:avLst/>
            </a:prstGeom>
          </p:spPr>
        </p:pic>
        <p:cxnSp>
          <p:nvCxnSpPr>
            <p:cNvPr id="83" name="Curved Connector 82"/>
            <p:cNvCxnSpPr>
              <a:stCxn id="73" idx="2"/>
            </p:cNvCxnSpPr>
            <p:nvPr/>
          </p:nvCxnSpPr>
          <p:spPr>
            <a:xfrm rot="5400000">
              <a:off x="8198251" y="3432818"/>
              <a:ext cx="2711667" cy="462758"/>
            </a:xfrm>
            <a:prstGeom prst="curved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95084" y="1657058"/>
            <a:ext cx="2481011" cy="3393240"/>
            <a:chOff x="295084" y="1657058"/>
            <a:chExt cx="2481011" cy="339324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95084" y="1657058"/>
              <a:ext cx="2481011" cy="818856"/>
            </a:xfrm>
            <a:prstGeom prst="rect">
              <a:avLst/>
            </a:prstGeom>
          </p:spPr>
        </p:pic>
        <p:cxnSp>
          <p:nvCxnSpPr>
            <p:cNvPr id="78" name="Curved Connector 77"/>
            <p:cNvCxnSpPr>
              <a:stCxn id="54" idx="2"/>
              <a:endCxn id="28" idx="0"/>
            </p:cNvCxnSpPr>
            <p:nvPr/>
          </p:nvCxnSpPr>
          <p:spPr>
            <a:xfrm rot="5400000">
              <a:off x="-185290" y="3329418"/>
              <a:ext cx="2574385" cy="867376"/>
            </a:xfrm>
            <a:prstGeom prst="curved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Footer Placeholder 89"/>
          <p:cNvSpPr>
            <a:spLocks noGrp="1"/>
          </p:cNvSpPr>
          <p:nvPr>
            <p:ph type="ftr" sz="quarter" idx="11"/>
          </p:nvPr>
        </p:nvSpPr>
        <p:spPr>
          <a:xfrm rot="16200000">
            <a:off x="9644121" y="3731317"/>
            <a:ext cx="4023575" cy="553391"/>
          </a:xfrm>
        </p:spPr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Historical perspective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a web application?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Web 1.0,2.0,3.0 Application Architectures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Design Patterns</a:t>
            </a:r>
          </a:p>
          <a:p>
            <a:r>
              <a:rPr lang="en-US" dirty="0" smtClean="0"/>
              <a:t>Setup your development environment</a:t>
            </a:r>
          </a:p>
          <a:p>
            <a:r>
              <a:rPr lang="en-US" dirty="0" smtClean="0"/>
              <a:t>Final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804160"/>
            <a:ext cx="9692640" cy="650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Setup development environment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27960"/>
            <a:ext cx="9692640" cy="650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8368"/>
          </a:xfrm>
        </p:spPr>
        <p:txBody>
          <a:bodyPr>
            <a:normAutofit fontScale="90000"/>
          </a:bodyPr>
          <a:lstStyle/>
          <a:p>
            <a:r>
              <a:rPr lang="en-US" smtClean="0"/>
              <a:t>Web 1.0, 2.0, 3.0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024128"/>
            <a:ext cx="10570464" cy="5156009"/>
          </a:xfrm>
        </p:spPr>
        <p:txBody>
          <a:bodyPr/>
          <a:lstStyle/>
          <a:p>
            <a:r>
              <a:rPr lang="en-US" dirty="0" smtClean="0"/>
              <a:t>Web 1.0 – Creation of static website</a:t>
            </a:r>
          </a:p>
          <a:p>
            <a:r>
              <a:rPr lang="en-US" dirty="0" smtClean="0"/>
              <a:t>Web 2.0 – Interactivity (Ajax), social network, lightweight collaboration, …</a:t>
            </a:r>
          </a:p>
          <a:p>
            <a:r>
              <a:rPr lang="en-US" dirty="0" smtClean="0"/>
              <a:t>Web 3.0 – The web intelligence, semantic web, NLP, recommender system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68096"/>
          </a:xfrm>
        </p:spPr>
        <p:txBody>
          <a:bodyPr/>
          <a:lstStyle/>
          <a:p>
            <a:r>
              <a:rPr lang="en-US" smtClean="0"/>
              <a:t>Enabler of Web 2.0, 3.0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133856"/>
            <a:ext cx="10917936" cy="5486400"/>
          </a:xfrm>
        </p:spPr>
        <p:txBody>
          <a:bodyPr/>
          <a:lstStyle/>
          <a:p>
            <a:r>
              <a:rPr lang="en-US" dirty="0" smtClean="0"/>
              <a:t>JavaScript, XML, JSON (Ajax)</a:t>
            </a:r>
          </a:p>
          <a:p>
            <a:r>
              <a:rPr lang="en-US" dirty="0" smtClean="0"/>
              <a:t>Web service Interoperability</a:t>
            </a:r>
          </a:p>
          <a:p>
            <a:r>
              <a:rPr lang="en-US" dirty="0" smtClean="0"/>
              <a:t>Infrastructure, platform, and software as a service capabilities, cloud computing</a:t>
            </a:r>
          </a:p>
          <a:p>
            <a:r>
              <a:rPr lang="en-US" dirty="0" smtClean="0"/>
              <a:t>Mobile platform and app</a:t>
            </a:r>
          </a:p>
          <a:p>
            <a:r>
              <a:rPr lang="en-US" dirty="0" smtClean="0"/>
              <a:t>Metadata, linked data and machine learning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4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Historical perspective</a:t>
            </a:r>
          </a:p>
          <a:p>
            <a:r>
              <a:rPr lang="en-US" dirty="0" smtClean="0"/>
              <a:t>What is a web application?</a:t>
            </a:r>
          </a:p>
          <a:p>
            <a:r>
              <a:rPr lang="en-US" dirty="0" smtClean="0"/>
              <a:t>Web 1.0,2.0,3.0 Application Architectures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smtClean="0"/>
              <a:t>Setup your development environment</a:t>
            </a:r>
          </a:p>
          <a:p>
            <a:r>
              <a:rPr lang="en-US" dirty="0" smtClean="0"/>
              <a:t>Final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6384"/>
          </a:xfrm>
        </p:spPr>
        <p:txBody>
          <a:bodyPr/>
          <a:lstStyle/>
          <a:p>
            <a:r>
              <a:rPr lang="en-US" smtClean="0"/>
              <a:t>What is a web application?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152144"/>
            <a:ext cx="11091672" cy="5613781"/>
          </a:xfrm>
        </p:spPr>
        <p:txBody>
          <a:bodyPr>
            <a:normAutofit/>
          </a:bodyPr>
          <a:lstStyle/>
          <a:p>
            <a:r>
              <a:rPr lang="en-US" dirty="0" smtClean="0"/>
              <a:t>This course is about modern web architecture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will consider, as a high level, the architectural model</a:t>
            </a:r>
          </a:p>
          <a:p>
            <a:endParaRPr lang="en-US" dirty="0" smtClean="0"/>
          </a:p>
          <a:p>
            <a:r>
              <a:rPr lang="en-US" dirty="0" smtClean="0"/>
              <a:t>The course will conduct based on this model</a:t>
            </a:r>
          </a:p>
          <a:p>
            <a:endParaRPr lang="en-US" dirty="0" smtClean="0"/>
          </a:p>
          <a:p>
            <a:r>
              <a:rPr lang="en-US" dirty="0" smtClean="0"/>
              <a:t>Based upon the models, we can begin to consider the most basic web protocols and standards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68096"/>
          </a:xfrm>
        </p:spPr>
        <p:txBody>
          <a:bodyPr/>
          <a:lstStyle/>
          <a:p>
            <a:r>
              <a:rPr lang="en-US" dirty="0" smtClean="0"/>
              <a:t>Client </a:t>
            </a:r>
            <a:r>
              <a:rPr lang="en-US" dirty="0"/>
              <a:t>–</a:t>
            </a:r>
            <a:r>
              <a:rPr lang="en-US" dirty="0" smtClean="0"/>
              <a:t> Sever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298449"/>
            <a:ext cx="11073384" cy="5467476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Client – Sever architecture</a:t>
            </a:r>
            <a:r>
              <a:rPr lang="en-US" dirty="0" smtClean="0"/>
              <a:t> is the most fundamental model for describing the relationship the cooperating programs in a web application</a:t>
            </a:r>
          </a:p>
          <a:p>
            <a:r>
              <a:rPr lang="en-US" dirty="0" smtClean="0"/>
              <a:t>The two parts of this model:</a:t>
            </a:r>
          </a:p>
          <a:p>
            <a:pPr lvl="1"/>
            <a:r>
              <a:rPr lang="en-US" dirty="0" smtClean="0"/>
              <a:t>Server component – listen for request and provides the services or resources accordingly</a:t>
            </a:r>
          </a:p>
          <a:p>
            <a:pPr lvl="1"/>
            <a:r>
              <a:rPr lang="en-US" dirty="0" smtClean="0"/>
              <a:t>Client component – establishes the connection to server and request services or resource from it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 – 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193800"/>
            <a:ext cx="10814812" cy="1244599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request/ response protocol associated with any client – server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and Background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838450"/>
            <a:ext cx="1790700" cy="3181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82" y="2905125"/>
            <a:ext cx="1962150" cy="3267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572" y="3224212"/>
            <a:ext cx="517071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5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513</TotalTime>
  <Words>1485</Words>
  <Application>Microsoft Office PowerPoint</Application>
  <PresentationFormat>Widescreen</PresentationFormat>
  <Paragraphs>246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Schoolbook</vt:lpstr>
      <vt:lpstr>Wingdings 2</vt:lpstr>
      <vt:lpstr>View</vt:lpstr>
      <vt:lpstr>Web programming</vt:lpstr>
      <vt:lpstr>Content</vt:lpstr>
      <vt:lpstr>Historical Perspective</vt:lpstr>
      <vt:lpstr>Web 1.0, 2.0, 3.0</vt:lpstr>
      <vt:lpstr>Enabler of Web 2.0, 3.0</vt:lpstr>
      <vt:lpstr>Content</vt:lpstr>
      <vt:lpstr>What is a web application?</vt:lpstr>
      <vt:lpstr>Client – Sever Model</vt:lpstr>
      <vt:lpstr>Client – Server Model</vt:lpstr>
      <vt:lpstr>Web application</vt:lpstr>
      <vt:lpstr>Web application</vt:lpstr>
      <vt:lpstr>Web application</vt:lpstr>
      <vt:lpstr>Content</vt:lpstr>
      <vt:lpstr>Web 1.0, 2.0, 3.0 Application Architectures</vt:lpstr>
      <vt:lpstr>Web 1.0 Applications</vt:lpstr>
      <vt:lpstr>Web 1.0 Context</vt:lpstr>
      <vt:lpstr>Web 1.0 applications</vt:lpstr>
      <vt:lpstr>Web applications</vt:lpstr>
      <vt:lpstr>Web 2.0 Context</vt:lpstr>
      <vt:lpstr>Web 3.0 Context</vt:lpstr>
      <vt:lpstr>Content</vt:lpstr>
      <vt:lpstr>Design Patterns</vt:lpstr>
      <vt:lpstr>Web application architectures</vt:lpstr>
      <vt:lpstr>Design Patterns</vt:lpstr>
      <vt:lpstr>Client – Server Model</vt:lpstr>
      <vt:lpstr>n – Tier Architecture</vt:lpstr>
      <vt:lpstr>3 – Tier Architecture</vt:lpstr>
      <vt:lpstr>6- Tier Web Application Architecture</vt:lpstr>
      <vt:lpstr>Web application architecture tiers</vt:lpstr>
      <vt:lpstr>Content</vt:lpstr>
      <vt:lpstr>Setup development environment</vt:lpstr>
      <vt:lpstr>Final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phung</dc:creator>
  <cp:lastModifiedBy>phung</cp:lastModifiedBy>
  <cp:revision>239</cp:revision>
  <dcterms:created xsi:type="dcterms:W3CDTF">2014-09-13T07:30:44Z</dcterms:created>
  <dcterms:modified xsi:type="dcterms:W3CDTF">2014-09-13T16:05:10Z</dcterms:modified>
</cp:coreProperties>
</file>