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handoutMasterIdLst>
    <p:handoutMasterId r:id="rId28"/>
  </p:handoutMasterIdLst>
  <p:sldIdLst>
    <p:sldId id="256" r:id="rId2"/>
    <p:sldId id="257" r:id="rId3"/>
    <p:sldId id="291" r:id="rId4"/>
    <p:sldId id="262" r:id="rId5"/>
    <p:sldId id="312" r:id="rId6"/>
    <p:sldId id="292" r:id="rId7"/>
    <p:sldId id="293" r:id="rId8"/>
    <p:sldId id="294" r:id="rId9"/>
    <p:sldId id="295" r:id="rId10"/>
    <p:sldId id="296" r:id="rId11"/>
    <p:sldId id="297" r:id="rId12"/>
    <p:sldId id="298" r:id="rId13"/>
    <p:sldId id="299" r:id="rId14"/>
    <p:sldId id="300" r:id="rId15"/>
    <p:sldId id="301" r:id="rId16"/>
    <p:sldId id="305" r:id="rId17"/>
    <p:sldId id="302" r:id="rId18"/>
    <p:sldId id="303" r:id="rId19"/>
    <p:sldId id="306" r:id="rId20"/>
    <p:sldId id="304" r:id="rId21"/>
    <p:sldId id="307" r:id="rId22"/>
    <p:sldId id="308" r:id="rId23"/>
    <p:sldId id="309" r:id="rId24"/>
    <p:sldId id="310" r:id="rId25"/>
    <p:sldId id="311" r:id="rId26"/>
  </p:sldIdLst>
  <p:sldSz cx="9144000" cy="5143500" type="screen16x9"/>
  <p:notesSz cx="6858000" cy="9144000"/>
  <p:embeddedFontLst>
    <p:embeddedFont>
      <p:font typeface="Fira Sans Extra Condensed Medium"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824816-2842-4ECB-91C8-F095600DD6F1}" type="datetimeFigureOut">
              <a:rPr lang="en-US" smtClean="0"/>
              <a:t>6/6/2021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37A92-5F06-47A4-8AC1-2F69C56B545A}" type="slidenum">
              <a:rPr lang="en-US" smtClean="0"/>
              <a:t>‹#›</a:t>
            </a:fld>
            <a:endParaRPr lang="en-US"/>
          </a:p>
        </p:txBody>
      </p:sp>
    </p:spTree>
    <p:extLst>
      <p:ext uri="{BB962C8B-B14F-4D97-AF65-F5344CB8AC3E}">
        <p14:creationId xmlns:p14="http://schemas.microsoft.com/office/powerpoint/2010/main" val="38548734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40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29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52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957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742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940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206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158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64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58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000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048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1542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3127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76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19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25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31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27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661d1679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661d1679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75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311727" y="122155"/>
            <a:ext cx="8381999" cy="1446561"/>
          </a:xfrm>
          <a:prstGeom prst="rect">
            <a:avLst/>
          </a:prstGeom>
        </p:spPr>
        <p:txBody>
          <a:bodyPr spcFirstLastPara="1" wrap="square" lIns="91425" tIns="91425" rIns="91425" bIns="91425" anchor="ctr" anchorCtr="0">
            <a:noAutofit/>
          </a:bodyPr>
          <a:lstStyle/>
          <a:p>
            <a:pPr algn="ctr"/>
            <a:r>
              <a:rPr lang="en-US" altLang="ko-KR" sz="3200" b="1" dirty="0" smtClean="0">
                <a:solidFill>
                  <a:schemeClr val="tx2">
                    <a:lumMod val="50000"/>
                  </a:schemeClr>
                </a:solidFill>
                <a:cs typeface="Arial" pitchFamily="34" charset="0"/>
              </a:rPr>
              <a:t>XÂY </a:t>
            </a:r>
            <a:r>
              <a:rPr lang="en-US" altLang="ko-KR" sz="3200" b="1" dirty="0">
                <a:solidFill>
                  <a:schemeClr val="tx2">
                    <a:lumMod val="50000"/>
                  </a:schemeClr>
                </a:solidFill>
                <a:cs typeface="Arial" pitchFamily="34" charset="0"/>
              </a:rPr>
              <a:t>DỰNG WEBSITE THƯƠNG MẠI ĐIỆN TỬ </a:t>
            </a:r>
            <a:r>
              <a:rPr lang="en-US" altLang="ko-KR" sz="3200" b="1" dirty="0" smtClean="0">
                <a:solidFill>
                  <a:schemeClr val="tx2">
                    <a:lumMod val="50000"/>
                  </a:schemeClr>
                </a:solidFill>
                <a:cs typeface="Arial" pitchFamily="34" charset="0"/>
              </a:rPr>
              <a:t/>
            </a:r>
            <a:br>
              <a:rPr lang="en-US" altLang="ko-KR" sz="3200" b="1" dirty="0" smtClean="0">
                <a:solidFill>
                  <a:schemeClr val="tx2">
                    <a:lumMod val="50000"/>
                  </a:schemeClr>
                </a:solidFill>
                <a:cs typeface="Arial" pitchFamily="34" charset="0"/>
              </a:rPr>
            </a:br>
            <a:r>
              <a:rPr lang="en-US" altLang="ko-KR" sz="3200" b="1" dirty="0" smtClean="0">
                <a:solidFill>
                  <a:schemeClr val="tx2">
                    <a:lumMod val="50000"/>
                  </a:schemeClr>
                </a:solidFill>
                <a:cs typeface="Arial" pitchFamily="34" charset="0"/>
              </a:rPr>
              <a:t>SỬ </a:t>
            </a:r>
            <a:r>
              <a:rPr lang="en-US" altLang="ko-KR" sz="3200" b="1" dirty="0">
                <a:solidFill>
                  <a:schemeClr val="tx2">
                    <a:lumMod val="50000"/>
                  </a:schemeClr>
                </a:solidFill>
                <a:cs typeface="Arial" pitchFamily="34" charset="0"/>
              </a:rPr>
              <a:t>DỤNG </a:t>
            </a:r>
            <a:r>
              <a:rPr lang="en-US" altLang="ko-KR" sz="3200" b="1" dirty="0" smtClean="0">
                <a:solidFill>
                  <a:schemeClr val="tx2">
                    <a:lumMod val="50000"/>
                  </a:schemeClr>
                </a:solidFill>
                <a:cs typeface="Arial" pitchFamily="34" charset="0"/>
              </a:rPr>
              <a:t>NODEJS + REACTJS</a:t>
            </a:r>
            <a:endParaRPr lang="ko-KR" altLang="en-US" sz="3200" b="1" dirty="0">
              <a:solidFill>
                <a:schemeClr val="tx2">
                  <a:lumMod val="50000"/>
                </a:schemeClr>
              </a:solidFill>
              <a:cs typeface="Arial" pitchFamily="34" charset="0"/>
            </a:endParaRPr>
          </a:p>
        </p:txBody>
      </p:sp>
      <p:sp>
        <p:nvSpPr>
          <p:cNvPr id="56" name="Google Shape;56;p15"/>
          <p:cNvSpPr txBox="1">
            <a:spLocks noGrp="1"/>
          </p:cNvSpPr>
          <p:nvPr>
            <p:ph type="subTitle" idx="1"/>
          </p:nvPr>
        </p:nvSpPr>
        <p:spPr>
          <a:xfrm>
            <a:off x="3134684" y="1641134"/>
            <a:ext cx="4625764" cy="556888"/>
          </a:xfrm>
          <a:prstGeom prst="rect">
            <a:avLst/>
          </a:prstGeom>
        </p:spPr>
        <p:txBody>
          <a:bodyPr spcFirstLastPara="1" wrap="square" lIns="91425" tIns="91425" rIns="91425" bIns="91425" anchor="ctr" anchorCtr="0">
            <a:noAutofit/>
          </a:bodyPr>
          <a:lstStyle/>
          <a:p>
            <a:r>
              <a:rPr lang="en-US" altLang="ko-KR" sz="1600" dirty="0">
                <a:solidFill>
                  <a:schemeClr val="tx2">
                    <a:lumMod val="50000"/>
                  </a:schemeClr>
                </a:solidFill>
                <a:cs typeface="Arial" pitchFamily="34" charset="0"/>
              </a:rPr>
              <a:t>MÔN: KỸ THUẬT PHÁT TRIỂN </a:t>
            </a:r>
            <a:r>
              <a:rPr lang="en-US" altLang="ko-KR" sz="1600" dirty="0" smtClean="0">
                <a:solidFill>
                  <a:schemeClr val="tx2">
                    <a:lumMod val="50000"/>
                  </a:schemeClr>
                </a:solidFill>
                <a:cs typeface="Arial" pitchFamily="34" charset="0"/>
              </a:rPr>
              <a:t>HỆ THỐNG </a:t>
            </a:r>
            <a:r>
              <a:rPr lang="en-US" altLang="ko-KR" sz="1600" dirty="0">
                <a:solidFill>
                  <a:schemeClr val="tx2">
                    <a:lumMod val="50000"/>
                  </a:schemeClr>
                </a:solidFill>
                <a:cs typeface="Arial" pitchFamily="34" charset="0"/>
              </a:rPr>
              <a:t>WEB</a:t>
            </a:r>
          </a:p>
          <a:p>
            <a:r>
              <a:rPr lang="en-US" altLang="ko-KR" sz="1600" dirty="0">
                <a:solidFill>
                  <a:schemeClr val="tx2">
                    <a:lumMod val="50000"/>
                  </a:schemeClr>
                </a:solidFill>
                <a:cs typeface="Arial" pitchFamily="34" charset="0"/>
              </a:rPr>
              <a:t>GVHD: VÕ TẤN KHOA</a:t>
            </a:r>
            <a:endParaRPr lang="ko-KR" altLang="en-US" sz="1600" dirty="0">
              <a:solidFill>
                <a:schemeClr val="tx2">
                  <a:lumMod val="50000"/>
                </a:schemeClr>
              </a:solidFill>
              <a:cs typeface="Arial" pitchFamily="34" charset="0"/>
            </a:endParaRPr>
          </a:p>
        </p:txBody>
      </p:sp>
      <p:sp>
        <p:nvSpPr>
          <p:cNvPr id="57" name="Google Shape;57;p15"/>
          <p:cNvSpPr/>
          <p:nvPr/>
        </p:nvSpPr>
        <p:spPr>
          <a:xfrm>
            <a:off x="390309" y="4131757"/>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513351" y="4728645"/>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p:cNvGrpSpPr/>
          <p:nvPr/>
        </p:nvGrpSpPr>
        <p:grpSpPr>
          <a:xfrm>
            <a:off x="194376" y="2376661"/>
            <a:ext cx="2891291" cy="2698888"/>
            <a:chOff x="5124284" y="1056559"/>
            <a:chExt cx="3123768" cy="2912767"/>
          </a:xfrm>
        </p:grpSpPr>
        <p:grpSp>
          <p:nvGrpSpPr>
            <p:cNvPr id="8" name="Group 7"/>
            <p:cNvGrpSpPr/>
            <p:nvPr/>
          </p:nvGrpSpPr>
          <p:grpSpPr>
            <a:xfrm>
              <a:off x="5124284" y="1056559"/>
              <a:ext cx="3123768" cy="2912767"/>
              <a:chOff x="5124284" y="1056559"/>
              <a:chExt cx="3123768" cy="2912767"/>
            </a:xfrm>
          </p:grpSpPr>
          <p:grpSp>
            <p:nvGrpSpPr>
              <p:cNvPr id="7" name="Group 6"/>
              <p:cNvGrpSpPr/>
              <p:nvPr/>
            </p:nvGrpSpPr>
            <p:grpSpPr>
              <a:xfrm>
                <a:off x="5124284" y="1056559"/>
                <a:ext cx="3123768" cy="2912767"/>
                <a:chOff x="5124284" y="1056559"/>
                <a:chExt cx="3123768" cy="2912767"/>
              </a:xfrm>
            </p:grpSpPr>
            <p:sp>
              <p:nvSpPr>
                <p:cNvPr id="58" name="Google Shape;58;p15"/>
                <p:cNvSpPr/>
                <p:nvPr/>
              </p:nvSpPr>
              <p:spPr>
                <a:xfrm rot="10800000" flipH="1">
                  <a:off x="6201315" y="3380656"/>
                  <a:ext cx="969798" cy="575906"/>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28665" y="3840949"/>
                  <a:ext cx="1709440" cy="128377"/>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124284" y="1056559"/>
                  <a:ext cx="3123768" cy="2484400"/>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5"/>
              <p:cNvSpPr/>
              <p:nvPr/>
            </p:nvSpPr>
            <p:spPr>
              <a:xfrm>
                <a:off x="5124284" y="1056559"/>
                <a:ext cx="3123768" cy="213961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5"/>
            <p:cNvSpPr/>
            <p:nvPr/>
          </p:nvSpPr>
          <p:spPr>
            <a:xfrm>
              <a:off x="5124284" y="1056559"/>
              <a:ext cx="3123768" cy="213961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5"/>
          <p:cNvSpPr/>
          <p:nvPr/>
        </p:nvSpPr>
        <p:spPr>
          <a:xfrm>
            <a:off x="525649" y="2812383"/>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43549" y="3179737"/>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790038" y="3226226"/>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836527" y="3274554"/>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808656" y="3586933"/>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029897" y="3198355"/>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511512" y="3198355"/>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269757" y="3198355"/>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78105" y="3947697"/>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861072" y="3086759"/>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911296" y="3068197"/>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1957785" y="3114630"/>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78105" y="3400977"/>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1911296" y="3640892"/>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1939167" y="3674337"/>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78105" y="2872932"/>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22307" y="2802251"/>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013175" y="2540095"/>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998298" y="2528947"/>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90309" y="3068197"/>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333378" y="3068197"/>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104667" y="3068197"/>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1875956" y="3068197"/>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647245" y="3068197"/>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349747" y="3068197"/>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029897" y="3068197"/>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10103" y="3068197"/>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90309" y="3068197"/>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88414" y="3328513"/>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50178" y="3328513"/>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710103" y="3328513"/>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870028" y="3328513"/>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029897" y="3328513"/>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1189822" y="3328513"/>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349747" y="3328513"/>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511512" y="3328513"/>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1671437" y="3328513"/>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831306" y="3328513"/>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991231" y="3328513"/>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151156" y="3328513"/>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311025" y="3328513"/>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472845" y="3328513"/>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632715" y="3328513"/>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80963" y="3862105"/>
            <a:ext cx="202701" cy="195294"/>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998241" y="2540158"/>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sp>
        <p:nvSpPr>
          <p:cNvPr id="109" name="TextBox 108"/>
          <p:cNvSpPr txBox="1"/>
          <p:nvPr/>
        </p:nvSpPr>
        <p:spPr>
          <a:xfrm>
            <a:off x="4889238" y="3555815"/>
            <a:ext cx="4775091" cy="1323439"/>
          </a:xfrm>
          <a:prstGeom prst="rect">
            <a:avLst/>
          </a:prstGeom>
          <a:noFill/>
        </p:spPr>
        <p:txBody>
          <a:bodyPr wrap="square" rtlCol="0">
            <a:spAutoFit/>
          </a:bodyPr>
          <a:lstStyle/>
          <a:p>
            <a:pPr lvl="0"/>
            <a:r>
              <a:rPr lang="en-US" sz="1600" dirty="0" err="1" smtClean="0">
                <a:solidFill>
                  <a:schemeClr val="tx2">
                    <a:lumMod val="50000"/>
                  </a:schemeClr>
                </a:solidFill>
              </a:rPr>
              <a:t>Thực</a:t>
            </a:r>
            <a:r>
              <a:rPr lang="en-US" sz="1600" dirty="0" smtClean="0">
                <a:solidFill>
                  <a:schemeClr val="tx2">
                    <a:lumMod val="50000"/>
                  </a:schemeClr>
                </a:solidFill>
              </a:rPr>
              <a:t> </a:t>
            </a:r>
            <a:r>
              <a:rPr lang="en-US" sz="1600" dirty="0" err="1" smtClean="0">
                <a:solidFill>
                  <a:schemeClr val="tx2">
                    <a:lumMod val="50000"/>
                  </a:schemeClr>
                </a:solidFill>
              </a:rPr>
              <a:t>hiện</a:t>
            </a:r>
            <a:r>
              <a:rPr lang="en-US" sz="1600" dirty="0" smtClean="0">
                <a:solidFill>
                  <a:schemeClr val="tx2">
                    <a:lumMod val="50000"/>
                  </a:schemeClr>
                </a:solidFill>
              </a:rPr>
              <a:t>:</a:t>
            </a:r>
          </a:p>
          <a:p>
            <a:pPr marL="342900" lvl="0" indent="-342900">
              <a:buFont typeface="+mj-lt"/>
              <a:buAutoNum type="arabicPeriod"/>
            </a:pPr>
            <a:r>
              <a:rPr lang="en-US" sz="1600" dirty="0" err="1" smtClean="0">
                <a:solidFill>
                  <a:schemeClr val="tx2">
                    <a:lumMod val="50000"/>
                  </a:schemeClr>
                </a:solidFill>
              </a:rPr>
              <a:t>Phùng</a:t>
            </a:r>
            <a:r>
              <a:rPr lang="en-US" sz="1600" dirty="0" smtClean="0">
                <a:solidFill>
                  <a:schemeClr val="tx2">
                    <a:lumMod val="50000"/>
                  </a:schemeClr>
                </a:solidFill>
              </a:rPr>
              <a:t> Minh Anh</a:t>
            </a:r>
            <a:r>
              <a:rPr lang="en-US" sz="1600" dirty="0">
                <a:solidFill>
                  <a:schemeClr val="tx2">
                    <a:lumMod val="50000"/>
                  </a:schemeClr>
                </a:solidFill>
              </a:rPr>
              <a:t> </a:t>
            </a:r>
            <a:r>
              <a:rPr lang="en-US" sz="1600" dirty="0" smtClean="0">
                <a:solidFill>
                  <a:schemeClr val="tx2">
                    <a:lumMod val="50000"/>
                  </a:schemeClr>
                </a:solidFill>
              </a:rPr>
              <a:t>– 18520470</a:t>
            </a:r>
          </a:p>
          <a:p>
            <a:pPr marL="342900" lvl="0" indent="-342900">
              <a:buFont typeface="+mj-lt"/>
              <a:buAutoNum type="arabicPeriod"/>
            </a:pPr>
            <a:r>
              <a:rPr lang="en-US" sz="1600" dirty="0" smtClean="0">
                <a:solidFill>
                  <a:schemeClr val="tx2">
                    <a:lumMod val="50000"/>
                  </a:schemeClr>
                </a:solidFill>
              </a:rPr>
              <a:t>Trần Anh Thư  – 18521464</a:t>
            </a:r>
          </a:p>
          <a:p>
            <a:pPr marL="342900" lvl="0" indent="-342900">
              <a:buFont typeface="+mj-lt"/>
              <a:buAutoNum type="arabicPeriod"/>
            </a:pPr>
            <a:r>
              <a:rPr lang="en-US" sz="1600" dirty="0" err="1" smtClean="0">
                <a:solidFill>
                  <a:schemeClr val="tx2">
                    <a:lumMod val="50000"/>
                  </a:schemeClr>
                </a:solidFill>
              </a:rPr>
              <a:t>Mund</a:t>
            </a:r>
            <a:r>
              <a:rPr lang="en-US" sz="1600" dirty="0" smtClean="0">
                <a:solidFill>
                  <a:schemeClr val="tx2">
                    <a:lumMod val="50000"/>
                  </a:schemeClr>
                </a:solidFill>
              </a:rPr>
              <a:t> Sour As Na </a:t>
            </a:r>
            <a:r>
              <a:rPr lang="en-US" sz="1600" dirty="0" err="1" smtClean="0">
                <a:solidFill>
                  <a:schemeClr val="tx2">
                    <a:lumMod val="50000"/>
                  </a:schemeClr>
                </a:solidFill>
              </a:rPr>
              <a:t>Huy</a:t>
            </a:r>
            <a:r>
              <a:rPr lang="en-US" sz="1600" dirty="0" smtClean="0">
                <a:solidFill>
                  <a:schemeClr val="tx2">
                    <a:lumMod val="50000"/>
                  </a:schemeClr>
                </a:solidFill>
              </a:rPr>
              <a:t> – 18520837</a:t>
            </a:r>
          </a:p>
          <a:p>
            <a:pPr marL="342900" lvl="0" indent="-342900">
              <a:buFont typeface="+mj-lt"/>
              <a:buAutoNum type="arabicPeriod"/>
            </a:pPr>
            <a:endParaRPr lang="en-US" sz="1600" dirty="0">
              <a:solidFill>
                <a:schemeClr val="bg1"/>
              </a:solidFill>
            </a:endParaRPr>
          </a:p>
        </p:txBody>
      </p:sp>
      <p:sp>
        <p:nvSpPr>
          <p:cNvPr id="10" name="TextBox 9"/>
          <p:cNvSpPr txBox="1"/>
          <p:nvPr/>
        </p:nvSpPr>
        <p:spPr>
          <a:xfrm>
            <a:off x="8333508" y="4796913"/>
            <a:ext cx="720435" cy="307777"/>
          </a:xfrm>
          <a:prstGeom prst="rect">
            <a:avLst/>
          </a:prstGeom>
          <a:noFill/>
        </p:spPr>
        <p:txBody>
          <a:bodyPr wrap="square" rtlCol="0">
            <a:spAutoFit/>
          </a:bodyPr>
          <a:lstStyle/>
          <a:p>
            <a:pPr algn="ctr"/>
            <a:r>
              <a:rPr lang="en-US" dirty="0" smtClean="0"/>
              <a:t>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SƠ ĐỒ HOẠT ĐỘNG</a:t>
            </a:r>
            <a:endParaRPr dirty="0"/>
          </a:p>
        </p:txBody>
      </p:sp>
      <p:pic>
        <p:nvPicPr>
          <p:cNvPr id="4" name="Picture 3"/>
          <p:cNvPicPr/>
          <p:nvPr/>
        </p:nvPicPr>
        <p:blipFill rotWithShape="1">
          <a:blip r:embed="rId3">
            <a:extLst>
              <a:ext uri="{28A0092B-C50C-407E-A947-70E740481C1C}">
                <a14:useLocalDpi xmlns:a14="http://schemas.microsoft.com/office/drawing/2010/main" val="0"/>
              </a:ext>
            </a:extLst>
          </a:blip>
          <a:srcRect l="5891" t="6404" r="4885" b="1415"/>
          <a:stretch/>
        </p:blipFill>
        <p:spPr>
          <a:xfrm>
            <a:off x="4204854" y="730575"/>
            <a:ext cx="4301838" cy="4412925"/>
          </a:xfrm>
          <a:prstGeom prst="rect">
            <a:avLst/>
          </a:prstGeom>
        </p:spPr>
      </p:pic>
      <p:sp>
        <p:nvSpPr>
          <p:cNvPr id="5" name="Google Shape;214;p18"/>
          <p:cNvSpPr txBox="1"/>
          <p:nvPr/>
        </p:nvSpPr>
        <p:spPr>
          <a:xfrm>
            <a:off x="1088040" y="1551156"/>
            <a:ext cx="2181300" cy="619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smtClean="0">
                <a:latin typeface="Roboto"/>
                <a:ea typeface="Roboto"/>
                <a:cs typeface="Roboto"/>
                <a:sym typeface="Roboto"/>
              </a:rPr>
              <a:t>CHỨC NĂNG MUA HÀNG</a:t>
            </a:r>
            <a:endParaRPr sz="1200" dirty="0">
              <a:latin typeface="Roboto"/>
              <a:ea typeface="Roboto"/>
              <a:cs typeface="Roboto"/>
              <a:sym typeface="Roboto"/>
            </a:endParaRPr>
          </a:p>
        </p:txBody>
      </p:sp>
      <p:sp>
        <p:nvSpPr>
          <p:cNvPr id="6" name="TextBox 5"/>
          <p:cNvSpPr txBox="1"/>
          <p:nvPr/>
        </p:nvSpPr>
        <p:spPr>
          <a:xfrm>
            <a:off x="8333508" y="4796913"/>
            <a:ext cx="720435" cy="307777"/>
          </a:xfrm>
          <a:prstGeom prst="rect">
            <a:avLst/>
          </a:prstGeom>
          <a:noFill/>
        </p:spPr>
        <p:txBody>
          <a:bodyPr wrap="square" rtlCol="0">
            <a:spAutoFit/>
          </a:bodyPr>
          <a:lstStyle/>
          <a:p>
            <a:pPr algn="ctr"/>
            <a:r>
              <a:rPr lang="en-US" dirty="0" smtClean="0"/>
              <a:t>10</a:t>
            </a:r>
            <a:endParaRPr lang="en-US" dirty="0"/>
          </a:p>
        </p:txBody>
      </p:sp>
    </p:spTree>
    <p:extLst>
      <p:ext uri="{BB962C8B-B14F-4D97-AF65-F5344CB8AC3E}">
        <p14:creationId xmlns:p14="http://schemas.microsoft.com/office/powerpoint/2010/main" val="3950748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SƠ ĐỒ HOẠT ĐỘNG</a:t>
            </a:r>
            <a:endParaRPr dirty="0"/>
          </a:p>
        </p:txBody>
      </p:sp>
      <p:sp>
        <p:nvSpPr>
          <p:cNvPr id="5" name="Google Shape;214;p18"/>
          <p:cNvSpPr txBox="1"/>
          <p:nvPr/>
        </p:nvSpPr>
        <p:spPr>
          <a:xfrm>
            <a:off x="221673" y="1551156"/>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smtClean="0">
                <a:latin typeface="Roboto"/>
                <a:ea typeface="Roboto"/>
                <a:cs typeface="Roboto"/>
                <a:sym typeface="Roboto"/>
              </a:rPr>
              <a:t>CHỨC NĂNG QUẢN LÝ SẢN PHẨM, DANH MỤC</a:t>
            </a:r>
            <a:endParaRPr sz="1200" dirty="0">
              <a:latin typeface="Roboto"/>
              <a:ea typeface="Roboto"/>
              <a:cs typeface="Roboto"/>
              <a:sym typeface="Roboto"/>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l="5723" t="6417" r="5287" b="1333"/>
          <a:stretch/>
        </p:blipFill>
        <p:spPr>
          <a:xfrm>
            <a:off x="3962400" y="831273"/>
            <a:ext cx="4537363" cy="4312227"/>
          </a:xfrm>
          <a:prstGeom prst="rect">
            <a:avLst/>
          </a:prstGeom>
        </p:spPr>
      </p:pic>
      <p:sp>
        <p:nvSpPr>
          <p:cNvPr id="7" name="TextBox 6"/>
          <p:cNvSpPr txBox="1"/>
          <p:nvPr/>
        </p:nvSpPr>
        <p:spPr>
          <a:xfrm>
            <a:off x="8333508" y="4796913"/>
            <a:ext cx="720435" cy="307777"/>
          </a:xfrm>
          <a:prstGeom prst="rect">
            <a:avLst/>
          </a:prstGeom>
          <a:noFill/>
        </p:spPr>
        <p:txBody>
          <a:bodyPr wrap="square" rtlCol="0">
            <a:spAutoFit/>
          </a:bodyPr>
          <a:lstStyle/>
          <a:p>
            <a:pPr algn="ctr"/>
            <a:r>
              <a:rPr lang="en-US" dirty="0" smtClean="0"/>
              <a:t>11</a:t>
            </a:r>
            <a:endParaRPr lang="en-US" dirty="0"/>
          </a:p>
        </p:txBody>
      </p:sp>
    </p:spTree>
    <p:extLst>
      <p:ext uri="{BB962C8B-B14F-4D97-AF65-F5344CB8AC3E}">
        <p14:creationId xmlns:p14="http://schemas.microsoft.com/office/powerpoint/2010/main" val="3790641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SƠ ĐỒ HOẠT ĐỘNG</a:t>
            </a:r>
            <a:endParaRPr dirty="0"/>
          </a:p>
        </p:txBody>
      </p:sp>
      <p:sp>
        <p:nvSpPr>
          <p:cNvPr id="5" name="Google Shape;214;p18"/>
          <p:cNvSpPr txBox="1"/>
          <p:nvPr/>
        </p:nvSpPr>
        <p:spPr>
          <a:xfrm>
            <a:off x="644236" y="976192"/>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smtClean="0">
                <a:latin typeface="Roboto"/>
                <a:ea typeface="Roboto"/>
                <a:cs typeface="Roboto"/>
                <a:sym typeface="Roboto"/>
              </a:rPr>
              <a:t>SƠ ĐỒ GIAO DIỆN</a:t>
            </a:r>
            <a:endParaRPr sz="1200" dirty="0">
              <a:latin typeface="Roboto"/>
              <a:ea typeface="Roboto"/>
              <a:cs typeface="Roboto"/>
              <a:sym typeface="Roboto"/>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44236" y="1539973"/>
            <a:ext cx="7640782" cy="3482299"/>
          </a:xfrm>
          <a:prstGeom prst="rect">
            <a:avLst/>
          </a:prstGeom>
        </p:spPr>
      </p:pic>
      <p:sp>
        <p:nvSpPr>
          <p:cNvPr id="8" name="TextBox 7"/>
          <p:cNvSpPr txBox="1"/>
          <p:nvPr/>
        </p:nvSpPr>
        <p:spPr>
          <a:xfrm>
            <a:off x="8333508" y="4796913"/>
            <a:ext cx="720435" cy="307777"/>
          </a:xfrm>
          <a:prstGeom prst="rect">
            <a:avLst/>
          </a:prstGeom>
          <a:noFill/>
        </p:spPr>
        <p:txBody>
          <a:bodyPr wrap="square" rtlCol="0">
            <a:spAutoFit/>
          </a:bodyPr>
          <a:lstStyle/>
          <a:p>
            <a:pPr algn="ctr"/>
            <a:r>
              <a:rPr lang="en-US" dirty="0" smtClean="0"/>
              <a:t>12</a:t>
            </a:r>
            <a:endParaRPr lang="en-US" dirty="0"/>
          </a:p>
        </p:txBody>
      </p:sp>
    </p:spTree>
    <p:extLst>
      <p:ext uri="{BB962C8B-B14F-4D97-AF65-F5344CB8AC3E}">
        <p14:creationId xmlns:p14="http://schemas.microsoft.com/office/powerpoint/2010/main" val="3611942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THIẾT KẾ CƠ SỞ DỮ LIỆU</a:t>
            </a:r>
            <a:endParaRPr dirty="0"/>
          </a:p>
        </p:txBody>
      </p:sp>
      <p:pic>
        <p:nvPicPr>
          <p:cNvPr id="6" name="Picture 5"/>
          <p:cNvPicPr/>
          <p:nvPr/>
        </p:nvPicPr>
        <p:blipFill>
          <a:blip r:embed="rId3"/>
          <a:stretch>
            <a:fillRect/>
          </a:stretch>
        </p:blipFill>
        <p:spPr>
          <a:xfrm>
            <a:off x="1600175" y="1033261"/>
            <a:ext cx="5943600" cy="3811270"/>
          </a:xfrm>
          <a:prstGeom prst="rect">
            <a:avLst/>
          </a:prstGeom>
        </p:spPr>
      </p:pic>
      <p:sp>
        <p:nvSpPr>
          <p:cNvPr id="8" name="TextBox 7"/>
          <p:cNvSpPr txBox="1"/>
          <p:nvPr/>
        </p:nvSpPr>
        <p:spPr>
          <a:xfrm>
            <a:off x="8333508" y="4796913"/>
            <a:ext cx="720435" cy="307777"/>
          </a:xfrm>
          <a:prstGeom prst="rect">
            <a:avLst/>
          </a:prstGeom>
          <a:noFill/>
        </p:spPr>
        <p:txBody>
          <a:bodyPr wrap="square" rtlCol="0">
            <a:spAutoFit/>
          </a:bodyPr>
          <a:lstStyle/>
          <a:p>
            <a:pPr algn="ctr"/>
            <a:r>
              <a:rPr lang="en-US" dirty="0" smtClean="0"/>
              <a:t>13</a:t>
            </a:r>
            <a:endParaRPr lang="en-US" dirty="0"/>
          </a:p>
        </p:txBody>
      </p:sp>
    </p:spTree>
    <p:extLst>
      <p:ext uri="{BB962C8B-B14F-4D97-AF65-F5344CB8AC3E}">
        <p14:creationId xmlns:p14="http://schemas.microsoft.com/office/powerpoint/2010/main" val="867550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1321539" y="3215755"/>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444581" y="3812643"/>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p:cNvGrpSpPr/>
          <p:nvPr/>
        </p:nvGrpSpPr>
        <p:grpSpPr>
          <a:xfrm>
            <a:off x="1115797" y="1454153"/>
            <a:ext cx="2891291" cy="2698888"/>
            <a:chOff x="5124284" y="1056559"/>
            <a:chExt cx="3123768" cy="2912767"/>
          </a:xfrm>
        </p:grpSpPr>
        <p:grpSp>
          <p:nvGrpSpPr>
            <p:cNvPr id="8" name="Group 7"/>
            <p:cNvGrpSpPr/>
            <p:nvPr/>
          </p:nvGrpSpPr>
          <p:grpSpPr>
            <a:xfrm>
              <a:off x="5124284" y="1056559"/>
              <a:ext cx="3123768" cy="2912767"/>
              <a:chOff x="5124284" y="1056559"/>
              <a:chExt cx="3123768" cy="2912767"/>
            </a:xfrm>
          </p:grpSpPr>
          <p:grpSp>
            <p:nvGrpSpPr>
              <p:cNvPr id="7" name="Group 6"/>
              <p:cNvGrpSpPr/>
              <p:nvPr/>
            </p:nvGrpSpPr>
            <p:grpSpPr>
              <a:xfrm>
                <a:off x="5124284" y="1056559"/>
                <a:ext cx="3123768" cy="2912767"/>
                <a:chOff x="5124284" y="1056559"/>
                <a:chExt cx="3123768" cy="2912767"/>
              </a:xfrm>
            </p:grpSpPr>
            <p:sp>
              <p:nvSpPr>
                <p:cNvPr id="58" name="Google Shape;58;p15"/>
                <p:cNvSpPr/>
                <p:nvPr/>
              </p:nvSpPr>
              <p:spPr>
                <a:xfrm rot="10800000" flipH="1">
                  <a:off x="6201315" y="3380656"/>
                  <a:ext cx="969798" cy="575906"/>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28665" y="3840949"/>
                  <a:ext cx="1709440" cy="128377"/>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124284" y="1056559"/>
                  <a:ext cx="3123768" cy="2484400"/>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5"/>
              <p:cNvSpPr/>
              <p:nvPr/>
            </p:nvSpPr>
            <p:spPr>
              <a:xfrm>
                <a:off x="5124284" y="1056559"/>
                <a:ext cx="3123768" cy="213961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5"/>
            <p:cNvSpPr/>
            <p:nvPr/>
          </p:nvSpPr>
          <p:spPr>
            <a:xfrm>
              <a:off x="5124284" y="1056559"/>
              <a:ext cx="3123768" cy="213961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5"/>
          <p:cNvSpPr/>
          <p:nvPr/>
        </p:nvSpPr>
        <p:spPr>
          <a:xfrm>
            <a:off x="1456879" y="1896381"/>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674779" y="2263735"/>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721268" y="2310224"/>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767757" y="2358552"/>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739886" y="2670931"/>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96112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442742" y="2282353"/>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20098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509335" y="3031695"/>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792302" y="2170757"/>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842526" y="2152195"/>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889015" y="2198628"/>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09335" y="2484975"/>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42526" y="2724890"/>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70397" y="2758335"/>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509335" y="1956930"/>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453537" y="1886249"/>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944405" y="1624093"/>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929528" y="1612945"/>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321539" y="2152195"/>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64608" y="2152195"/>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035897" y="2152195"/>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807186" y="2152195"/>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578475" y="2152195"/>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80977" y="2152195"/>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961127" y="2152195"/>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641333" y="2152195"/>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321539" y="2152195"/>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319644" y="2412511"/>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481408"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641333"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801258" y="2412511"/>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961127" y="2412511"/>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121052" y="2412511"/>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280977" y="2412511"/>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2742"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602667" y="2412511"/>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762536"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922461" y="2412511"/>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082386" y="2412511"/>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242255" y="2412511"/>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404075" y="2412511"/>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563945"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612193" y="2946103"/>
            <a:ext cx="202701" cy="195294"/>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1929471" y="1624156"/>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cxnSp>
        <p:nvCxnSpPr>
          <p:cNvPr id="115" name="Google Shape;125;p16"/>
          <p:cNvCxnSpPr>
            <a:endCxn id="116" idx="1"/>
          </p:cNvCxnSpPr>
          <p:nvPr/>
        </p:nvCxnSpPr>
        <p:spPr>
          <a:xfrm>
            <a:off x="3935366" y="2711032"/>
            <a:ext cx="738664" cy="13858"/>
          </a:xfrm>
          <a:prstGeom prst="straightConnector1">
            <a:avLst/>
          </a:prstGeom>
          <a:noFill/>
          <a:ln w="19050" cap="flat" cmpd="sng">
            <a:solidFill>
              <a:schemeClr val="accent3"/>
            </a:solidFill>
            <a:prstDash val="solid"/>
            <a:round/>
            <a:headEnd type="none" w="med" len="med"/>
            <a:tailEnd type="oval" w="med" len="med"/>
          </a:ln>
        </p:spPr>
      </p:cxnSp>
      <p:sp>
        <p:nvSpPr>
          <p:cNvPr id="116" name="Google Shape;114;p16"/>
          <p:cNvSpPr txBox="1"/>
          <p:nvPr/>
        </p:nvSpPr>
        <p:spPr>
          <a:xfrm>
            <a:off x="4674030" y="2510090"/>
            <a:ext cx="259267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smtClean="0">
                <a:solidFill>
                  <a:schemeClr val="accent3"/>
                </a:solidFill>
                <a:latin typeface="Fira Sans Extra Condensed Medium"/>
                <a:ea typeface="Fira Sans Extra Condensed Medium"/>
                <a:cs typeface="Fira Sans Extra Condensed Medium"/>
                <a:sym typeface="Fira Sans Extra Condensed Medium"/>
              </a:rPr>
              <a:t>XÂY DỰNG WEBSITE</a:t>
            </a:r>
            <a:endParaRPr sz="40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09" name="TextBox 108"/>
          <p:cNvSpPr txBox="1"/>
          <p:nvPr/>
        </p:nvSpPr>
        <p:spPr>
          <a:xfrm>
            <a:off x="8333508" y="4796913"/>
            <a:ext cx="720435" cy="307777"/>
          </a:xfrm>
          <a:prstGeom prst="rect">
            <a:avLst/>
          </a:prstGeom>
          <a:noFill/>
        </p:spPr>
        <p:txBody>
          <a:bodyPr wrap="square" rtlCol="0">
            <a:spAutoFit/>
          </a:bodyPr>
          <a:lstStyle/>
          <a:p>
            <a:pPr algn="ctr"/>
            <a:r>
              <a:rPr lang="en-US" dirty="0" smtClean="0"/>
              <a:t>14</a:t>
            </a:r>
            <a:endParaRPr lang="en-US" dirty="0"/>
          </a:p>
        </p:txBody>
      </p:sp>
    </p:spTree>
    <p:extLst>
      <p:ext uri="{BB962C8B-B14F-4D97-AF65-F5344CB8AC3E}">
        <p14:creationId xmlns:p14="http://schemas.microsoft.com/office/powerpoint/2010/main" val="1560178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FRONTEND</a:t>
            </a:r>
            <a:endParaRPr dirty="0"/>
          </a:p>
        </p:txBody>
      </p:sp>
      <p:sp>
        <p:nvSpPr>
          <p:cNvPr id="4" name="Google Shape;214;p18"/>
          <p:cNvSpPr txBox="1"/>
          <p:nvPr/>
        </p:nvSpPr>
        <p:spPr>
          <a:xfrm>
            <a:off x="360219" y="948483"/>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smtClean="0">
                <a:latin typeface="Roboto"/>
                <a:ea typeface="Roboto"/>
                <a:cs typeface="Roboto"/>
                <a:sym typeface="Roboto"/>
              </a:rPr>
              <a:t>REACTJS </a:t>
            </a:r>
            <a:endParaRPr sz="1800" dirty="0">
              <a:latin typeface="Roboto"/>
              <a:ea typeface="Roboto"/>
              <a:cs typeface="Roboto"/>
              <a:sym typeface="Roboto"/>
            </a:endParaRPr>
          </a:p>
        </p:txBody>
      </p:sp>
      <p:sp>
        <p:nvSpPr>
          <p:cNvPr id="5" name="Google Shape;214;p18"/>
          <p:cNvSpPr txBox="1"/>
          <p:nvPr/>
        </p:nvSpPr>
        <p:spPr>
          <a:xfrm>
            <a:off x="526472" y="1785591"/>
            <a:ext cx="6026703" cy="3291008"/>
          </a:xfrm>
          <a:prstGeom prst="rect">
            <a:avLst/>
          </a:prstGeom>
          <a:noFill/>
          <a:ln>
            <a:noFill/>
          </a:ln>
        </p:spPr>
        <p:txBody>
          <a:bodyPr spcFirstLastPara="1" wrap="square" lIns="91425" tIns="91425" rIns="91425" bIns="91425" anchor="ctr" anchorCtr="0">
            <a:noAutofit/>
          </a:bodyPr>
          <a:lstStyle/>
          <a:p>
            <a:r>
              <a:rPr lang="vi-VN" dirty="0" smtClean="0"/>
              <a:t>ReactJS </a:t>
            </a:r>
            <a:r>
              <a:rPr lang="vi-VN" dirty="0"/>
              <a:t>là một thư viện JavaScript mã nguồn </a:t>
            </a:r>
            <a:r>
              <a:rPr lang="vi-VN" dirty="0" smtClean="0"/>
              <a:t>mở</a:t>
            </a:r>
            <a:r>
              <a:rPr lang="en-US" dirty="0" smtClean="0"/>
              <a:t>.</a:t>
            </a:r>
          </a:p>
          <a:p>
            <a:endParaRPr lang="en-US" dirty="0" smtClean="0"/>
          </a:p>
          <a:p>
            <a:pPr lvl="4">
              <a:lnSpc>
                <a:spcPct val="150000"/>
              </a:lnSpc>
            </a:pPr>
            <a:r>
              <a:rPr lang="en-US" dirty="0" err="1" smtClean="0"/>
              <a:t>Ưu</a:t>
            </a:r>
            <a:r>
              <a:rPr lang="en-US" dirty="0" smtClean="0"/>
              <a:t> </a:t>
            </a:r>
            <a:r>
              <a:rPr lang="en-US" dirty="0" err="1" smtClean="0"/>
              <a:t>điểm</a:t>
            </a:r>
            <a:r>
              <a:rPr lang="en-US" dirty="0" smtClean="0"/>
              <a:t>:</a:t>
            </a:r>
          </a:p>
          <a:p>
            <a:pPr marL="285750" indent="-285750">
              <a:lnSpc>
                <a:spcPct val="150000"/>
              </a:lnSpc>
              <a:buFont typeface="Wingdings" panose="05000000000000000000" pitchFamily="2" charset="2"/>
              <a:buChar char="§"/>
            </a:pPr>
            <a:r>
              <a:rPr lang="en-US" dirty="0" err="1"/>
              <a:t>Reactjs</a:t>
            </a:r>
            <a:r>
              <a:rPr lang="en-US" dirty="0"/>
              <a:t> </a:t>
            </a:r>
            <a:r>
              <a:rPr lang="en-US" dirty="0" err="1"/>
              <a:t>cực</a:t>
            </a:r>
            <a:r>
              <a:rPr lang="en-US" dirty="0"/>
              <a:t> </a:t>
            </a:r>
            <a:r>
              <a:rPr lang="en-US" dirty="0" err="1"/>
              <a:t>kì</a:t>
            </a:r>
            <a:r>
              <a:rPr lang="en-US" dirty="0"/>
              <a:t> </a:t>
            </a:r>
            <a:r>
              <a:rPr lang="en-US" dirty="0" err="1"/>
              <a:t>hiệu</a:t>
            </a:r>
            <a:r>
              <a:rPr lang="en-US" dirty="0"/>
              <a:t> </a:t>
            </a:r>
            <a:r>
              <a:rPr lang="en-US" dirty="0" err="1" smtClean="0"/>
              <a:t>quả</a:t>
            </a:r>
            <a:endParaRPr lang="en-US" dirty="0"/>
          </a:p>
          <a:p>
            <a:pPr marL="285750" lvl="6" indent="-285750">
              <a:lnSpc>
                <a:spcPct val="150000"/>
              </a:lnSpc>
              <a:buFont typeface="Wingdings" panose="05000000000000000000" pitchFamily="2" charset="2"/>
              <a:buChar char="§"/>
            </a:pPr>
            <a:r>
              <a:rPr lang="vi-VN" dirty="0"/>
              <a:t>Reactjs giúp việc viết các đoạn code JS dễ dàng </a:t>
            </a:r>
            <a:r>
              <a:rPr lang="vi-VN" dirty="0" smtClean="0"/>
              <a:t>hơn</a:t>
            </a:r>
            <a:endParaRPr lang="en-US" dirty="0" smtClean="0"/>
          </a:p>
          <a:p>
            <a:pPr marL="285750" lvl="6" indent="-285750">
              <a:lnSpc>
                <a:spcPct val="150000"/>
              </a:lnSpc>
              <a:buFont typeface="Wingdings" panose="05000000000000000000" pitchFamily="2" charset="2"/>
              <a:buChar char="§"/>
            </a:pPr>
            <a:r>
              <a:rPr lang="en-US" dirty="0" err="1"/>
              <a:t>C</a:t>
            </a:r>
            <a:r>
              <a:rPr lang="en-US" dirty="0" err="1" smtClean="0"/>
              <a:t>ó</a:t>
            </a:r>
            <a:r>
              <a:rPr lang="en-US" dirty="0" smtClean="0"/>
              <a:t> </a:t>
            </a:r>
            <a:r>
              <a:rPr lang="en-US" dirty="0"/>
              <a:t>nhiều </a:t>
            </a:r>
            <a:r>
              <a:rPr lang="en-US" dirty="0" err="1"/>
              <a:t>công</a:t>
            </a:r>
            <a:r>
              <a:rPr lang="en-US" dirty="0"/>
              <a:t> </a:t>
            </a:r>
            <a:r>
              <a:rPr lang="en-US" dirty="0" err="1"/>
              <a:t>cụ</a:t>
            </a:r>
            <a:r>
              <a:rPr lang="en-US" dirty="0"/>
              <a:t> </a:t>
            </a:r>
            <a:r>
              <a:rPr lang="en-US" dirty="0" err="1"/>
              <a:t>phát</a:t>
            </a:r>
            <a:r>
              <a:rPr lang="en-US" dirty="0"/>
              <a:t> </a:t>
            </a:r>
            <a:r>
              <a:rPr lang="en-US" dirty="0" err="1" smtClean="0"/>
              <a:t>triển</a:t>
            </a:r>
            <a:endParaRPr lang="en-US" dirty="0" smtClean="0"/>
          </a:p>
          <a:p>
            <a:pPr marL="285750" lvl="6" indent="-285750">
              <a:lnSpc>
                <a:spcPct val="150000"/>
              </a:lnSpc>
              <a:buFont typeface="Wingdings" panose="05000000000000000000" pitchFamily="2" charset="2"/>
              <a:buChar char="§"/>
            </a:pPr>
            <a:r>
              <a:rPr lang="en-US" dirty="0"/>
              <a:t>Render </a:t>
            </a:r>
            <a:r>
              <a:rPr lang="en-US" dirty="0" err="1"/>
              <a:t>tầng</a:t>
            </a:r>
            <a:r>
              <a:rPr lang="en-US" dirty="0"/>
              <a:t> </a:t>
            </a:r>
            <a:r>
              <a:rPr lang="en-US" dirty="0" smtClean="0"/>
              <a:t>server</a:t>
            </a:r>
          </a:p>
          <a:p>
            <a:pPr marL="285750" lvl="6" indent="-285750">
              <a:lnSpc>
                <a:spcPct val="150000"/>
              </a:lnSpc>
              <a:buFont typeface="Wingdings" panose="05000000000000000000" pitchFamily="2" charset="2"/>
              <a:buChar char="§"/>
            </a:pPr>
            <a:r>
              <a:rPr lang="en-US" dirty="0" err="1"/>
              <a:t>Làm</a:t>
            </a:r>
            <a:r>
              <a:rPr lang="en-US" dirty="0"/>
              <a:t> </a:t>
            </a:r>
            <a:r>
              <a:rPr lang="en-US" dirty="0" err="1"/>
              <a:t>việc</a:t>
            </a:r>
            <a:r>
              <a:rPr lang="en-US" dirty="0"/>
              <a:t> </a:t>
            </a:r>
            <a:r>
              <a:rPr lang="en-US" dirty="0" err="1"/>
              <a:t>với</a:t>
            </a:r>
            <a:r>
              <a:rPr lang="en-US" dirty="0"/>
              <a:t> </a:t>
            </a:r>
            <a:r>
              <a:rPr lang="en-US" dirty="0" err="1"/>
              <a:t>vấn</a:t>
            </a:r>
            <a:r>
              <a:rPr lang="en-US" dirty="0"/>
              <a:t> </a:t>
            </a:r>
            <a:r>
              <a:rPr lang="en-US" dirty="0" err="1"/>
              <a:t>đề</a:t>
            </a:r>
            <a:r>
              <a:rPr lang="en-US" dirty="0"/>
              <a:t> test </a:t>
            </a:r>
            <a:r>
              <a:rPr lang="en-US" dirty="0" err="1"/>
              <a:t>giao</a:t>
            </a:r>
            <a:r>
              <a:rPr lang="en-US" dirty="0"/>
              <a:t> </a:t>
            </a:r>
            <a:r>
              <a:rPr lang="en-US" dirty="0" err="1" smtClean="0"/>
              <a:t>diện</a:t>
            </a:r>
            <a:endParaRPr lang="en-US" dirty="0" smtClean="0"/>
          </a:p>
          <a:p>
            <a:pPr marL="285750" lvl="6" indent="-285750">
              <a:lnSpc>
                <a:spcPct val="150000"/>
              </a:lnSpc>
              <a:buFont typeface="Wingdings" panose="05000000000000000000" pitchFamily="2" charset="2"/>
              <a:buChar char="§"/>
            </a:pPr>
            <a:r>
              <a:rPr lang="en-US" dirty="0" err="1"/>
              <a:t>Hiệu</a:t>
            </a:r>
            <a:r>
              <a:rPr lang="en-US" dirty="0"/>
              <a:t> </a:t>
            </a:r>
            <a:r>
              <a:rPr lang="en-US" dirty="0" err="1"/>
              <a:t>năng</a:t>
            </a:r>
            <a:r>
              <a:rPr lang="en-US" dirty="0"/>
              <a:t> </a:t>
            </a:r>
            <a:r>
              <a:rPr lang="en-US" dirty="0" err="1"/>
              <a:t>cao</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thay</a:t>
            </a:r>
            <a:r>
              <a:rPr lang="en-US" dirty="0"/>
              <a:t> </a:t>
            </a:r>
            <a:r>
              <a:rPr lang="en-US" dirty="0" err="1"/>
              <a:t>đổi</a:t>
            </a:r>
            <a:r>
              <a:rPr lang="en-US" dirty="0"/>
              <a:t> </a:t>
            </a:r>
            <a:r>
              <a:rPr lang="en-US" dirty="0" err="1"/>
              <a:t>liên</a:t>
            </a:r>
            <a:r>
              <a:rPr lang="en-US" dirty="0"/>
              <a:t> </a:t>
            </a:r>
            <a:r>
              <a:rPr lang="en-US" dirty="0" err="1"/>
              <a:t>tục</a:t>
            </a:r>
            <a:r>
              <a:rPr lang="en-US" dirty="0"/>
              <a:t>, </a:t>
            </a:r>
            <a:r>
              <a:rPr lang="en-US" dirty="0" err="1"/>
              <a:t>dễ</a:t>
            </a:r>
            <a:r>
              <a:rPr lang="en-US" dirty="0"/>
              <a:t> </a:t>
            </a:r>
            <a:r>
              <a:rPr lang="en-US" dirty="0" err="1"/>
              <a:t>dàng</a:t>
            </a:r>
            <a:r>
              <a:rPr lang="en-US" dirty="0"/>
              <a:t> </a:t>
            </a:r>
            <a:r>
              <a:rPr lang="en-US" dirty="0" err="1"/>
              <a:t>cho</a:t>
            </a:r>
            <a:r>
              <a:rPr lang="en-US" dirty="0"/>
              <a:t> </a:t>
            </a:r>
            <a:r>
              <a:rPr lang="en-US" dirty="0" err="1"/>
              <a:t>bảo</a:t>
            </a:r>
            <a:r>
              <a:rPr lang="en-US" dirty="0"/>
              <a:t> </a:t>
            </a:r>
            <a:r>
              <a:rPr lang="en-US" dirty="0" err="1"/>
              <a:t>trì</a:t>
            </a:r>
            <a:r>
              <a:rPr lang="en-US" dirty="0"/>
              <a:t> và </a:t>
            </a:r>
            <a:r>
              <a:rPr lang="en-US" dirty="0" err="1"/>
              <a:t>sửa</a:t>
            </a:r>
            <a:r>
              <a:rPr lang="en-US" dirty="0"/>
              <a:t> </a:t>
            </a:r>
            <a:r>
              <a:rPr lang="en-US" dirty="0" err="1"/>
              <a:t>lỗi</a:t>
            </a:r>
            <a:endParaRPr lang="en-US" dirty="0" smtClean="0"/>
          </a:p>
          <a:p>
            <a:endParaRPr lang="en-US" dirty="0" smtClean="0"/>
          </a:p>
          <a:p>
            <a:r>
              <a:rPr lang="vi-VN" dirty="0"/>
              <a:t> </a:t>
            </a:r>
          </a:p>
          <a:p>
            <a:pPr marL="0" lvl="0" indent="0" rtl="0">
              <a:spcBef>
                <a:spcPts val="0"/>
              </a:spcBef>
              <a:spcAft>
                <a:spcPts val="0"/>
              </a:spcAft>
              <a:buNone/>
            </a:pPr>
            <a:r>
              <a:rPr lang="en-US" sz="1200" dirty="0" smtClean="0">
                <a:latin typeface="Roboto"/>
                <a:ea typeface="Roboto"/>
                <a:cs typeface="Roboto"/>
                <a:sym typeface="Roboto"/>
              </a:rPr>
              <a:t> </a:t>
            </a:r>
            <a:endParaRPr sz="1200" dirty="0">
              <a:latin typeface="Roboto"/>
              <a:ea typeface="Roboto"/>
              <a:cs typeface="Roboto"/>
              <a:sym typeface="Roboto"/>
            </a:endParaRPr>
          </a:p>
        </p:txBody>
      </p:sp>
      <p:sp>
        <p:nvSpPr>
          <p:cNvPr id="7" name="TextBox 6"/>
          <p:cNvSpPr txBox="1"/>
          <p:nvPr/>
        </p:nvSpPr>
        <p:spPr>
          <a:xfrm>
            <a:off x="8333508" y="4796913"/>
            <a:ext cx="720435" cy="307777"/>
          </a:xfrm>
          <a:prstGeom prst="rect">
            <a:avLst/>
          </a:prstGeom>
          <a:noFill/>
        </p:spPr>
        <p:txBody>
          <a:bodyPr wrap="square" rtlCol="0">
            <a:spAutoFit/>
          </a:bodyPr>
          <a:lstStyle/>
          <a:p>
            <a:pPr algn="ctr"/>
            <a:r>
              <a:rPr lang="en-US" dirty="0" smtClean="0"/>
              <a:t>15</a:t>
            </a:r>
            <a:endParaRPr lang="en-US" dirty="0"/>
          </a:p>
        </p:txBody>
      </p:sp>
    </p:spTree>
    <p:extLst>
      <p:ext uri="{BB962C8B-B14F-4D97-AF65-F5344CB8AC3E}">
        <p14:creationId xmlns:p14="http://schemas.microsoft.com/office/powerpoint/2010/main" val="469928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FRONTEND</a:t>
            </a:r>
            <a:endParaRPr dirty="0"/>
          </a:p>
        </p:txBody>
      </p:sp>
      <p:sp>
        <p:nvSpPr>
          <p:cNvPr id="4" name="Google Shape;214;p18"/>
          <p:cNvSpPr txBox="1"/>
          <p:nvPr/>
        </p:nvSpPr>
        <p:spPr>
          <a:xfrm>
            <a:off x="360219" y="948483"/>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smtClean="0">
                <a:latin typeface="Roboto"/>
                <a:ea typeface="Roboto"/>
                <a:cs typeface="Roboto"/>
                <a:sym typeface="Roboto"/>
              </a:rPr>
              <a:t>CÁC PACKAGE </a:t>
            </a:r>
            <a:endParaRPr sz="1800" dirty="0">
              <a:latin typeface="Roboto"/>
              <a:ea typeface="Roboto"/>
              <a:cs typeface="Roboto"/>
              <a:sym typeface="Roboto"/>
            </a:endParaRPr>
          </a:p>
        </p:txBody>
      </p:sp>
      <p:sp>
        <p:nvSpPr>
          <p:cNvPr id="5" name="Google Shape;214;p18"/>
          <p:cNvSpPr txBox="1"/>
          <p:nvPr/>
        </p:nvSpPr>
        <p:spPr>
          <a:xfrm>
            <a:off x="526472" y="1785591"/>
            <a:ext cx="8347364" cy="1920500"/>
          </a:xfrm>
          <a:prstGeom prst="rect">
            <a:avLst/>
          </a:prstGeom>
          <a:noFill/>
          <a:ln>
            <a:noFill/>
          </a:ln>
        </p:spPr>
        <p:txBody>
          <a:bodyPr spcFirstLastPara="1" wrap="square" lIns="91425" tIns="91425" rIns="91425" bIns="91425" anchor="ctr" anchorCtr="0">
            <a:noAutofit/>
          </a:bodyPr>
          <a:lstStyle/>
          <a:p>
            <a:pPr marL="285750" indent="-285750">
              <a:lnSpc>
                <a:spcPct val="150000"/>
              </a:lnSpc>
              <a:spcAft>
                <a:spcPts val="1200"/>
              </a:spcAft>
              <a:buFont typeface="Wingdings" panose="05000000000000000000" pitchFamily="2" charset="2"/>
              <a:buChar char="§"/>
            </a:pPr>
            <a:r>
              <a:rPr lang="vi-VN" sz="1600" dirty="0" smtClean="0"/>
              <a:t>react-router</a:t>
            </a:r>
            <a:r>
              <a:rPr lang="vi-VN" sz="1600" dirty="0"/>
              <a:t>: giữ cho giao diện của ứng dụng đồng bộ với URL trên trình duyệt. React-Router cho phép bạn định tuyến "luồng dữ liệu" (data flow) trong ứng dụng của bạn một cách rõ ràng. Nó tương đương với sự khẳng định, nếu bạn có URL này, nó sẽ tương đương với Route này, và giao diện tương ứng</a:t>
            </a:r>
          </a:p>
          <a:p>
            <a:pPr marL="285750" indent="-285750">
              <a:spcAft>
                <a:spcPts val="1200"/>
              </a:spcAft>
              <a:buFont typeface="Wingdings" panose="05000000000000000000" pitchFamily="2" charset="2"/>
              <a:buChar char="§"/>
            </a:pPr>
            <a:r>
              <a:rPr lang="vi-VN" sz="1600" dirty="0" smtClean="0"/>
              <a:t>axios</a:t>
            </a:r>
            <a:r>
              <a:rPr lang="vi-VN" sz="1600" dirty="0"/>
              <a:t>: cung cấp một API cho việc xử lý XHR (XMLHttpRequests</a:t>
            </a:r>
            <a:r>
              <a:rPr lang="vi-VN" sz="1600" dirty="0" smtClean="0"/>
              <a:t>)</a:t>
            </a:r>
            <a:endParaRPr lang="vi-VN" sz="1600" dirty="0"/>
          </a:p>
          <a:p>
            <a:pPr marL="0" lvl="0" indent="0" rtl="0">
              <a:spcBef>
                <a:spcPts val="0"/>
              </a:spcBef>
              <a:spcAft>
                <a:spcPts val="0"/>
              </a:spcAft>
              <a:buNone/>
            </a:pPr>
            <a:r>
              <a:rPr lang="en-US" sz="1200" dirty="0" smtClean="0">
                <a:latin typeface="Roboto"/>
                <a:ea typeface="Roboto"/>
                <a:cs typeface="Roboto"/>
                <a:sym typeface="Roboto"/>
              </a:rPr>
              <a:t> </a:t>
            </a:r>
            <a:endParaRPr sz="1200" dirty="0">
              <a:latin typeface="Roboto"/>
              <a:ea typeface="Roboto"/>
              <a:cs typeface="Roboto"/>
              <a:sym typeface="Roboto"/>
            </a:endParaRPr>
          </a:p>
        </p:txBody>
      </p:sp>
      <p:sp>
        <p:nvSpPr>
          <p:cNvPr id="6" name="TextBox 5"/>
          <p:cNvSpPr txBox="1"/>
          <p:nvPr/>
        </p:nvSpPr>
        <p:spPr>
          <a:xfrm>
            <a:off x="8333508" y="4796913"/>
            <a:ext cx="720435" cy="307777"/>
          </a:xfrm>
          <a:prstGeom prst="rect">
            <a:avLst/>
          </a:prstGeom>
          <a:noFill/>
        </p:spPr>
        <p:txBody>
          <a:bodyPr wrap="square" rtlCol="0">
            <a:spAutoFit/>
          </a:bodyPr>
          <a:lstStyle/>
          <a:p>
            <a:pPr algn="ctr"/>
            <a:r>
              <a:rPr lang="en-US" dirty="0" smtClean="0"/>
              <a:t>16</a:t>
            </a:r>
            <a:endParaRPr lang="en-US" dirty="0"/>
          </a:p>
        </p:txBody>
      </p:sp>
    </p:spTree>
    <p:extLst>
      <p:ext uri="{BB962C8B-B14F-4D97-AF65-F5344CB8AC3E}">
        <p14:creationId xmlns:p14="http://schemas.microsoft.com/office/powerpoint/2010/main" val="62722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BACK</a:t>
            </a:r>
            <a:r>
              <a:rPr lang="en-US" dirty="0" smtClean="0"/>
              <a:t>TEND</a:t>
            </a:r>
            <a:endParaRPr dirty="0"/>
          </a:p>
        </p:txBody>
      </p:sp>
      <p:sp>
        <p:nvSpPr>
          <p:cNvPr id="4" name="Google Shape;214;p18"/>
          <p:cNvSpPr txBox="1"/>
          <p:nvPr/>
        </p:nvSpPr>
        <p:spPr>
          <a:xfrm>
            <a:off x="360219" y="948483"/>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smtClean="0">
                <a:latin typeface="Roboto"/>
                <a:ea typeface="Roboto"/>
                <a:cs typeface="Roboto"/>
                <a:sym typeface="Roboto"/>
              </a:rPr>
              <a:t>NODEJS</a:t>
            </a:r>
            <a:endParaRPr sz="1800" dirty="0">
              <a:latin typeface="Roboto"/>
              <a:ea typeface="Roboto"/>
              <a:cs typeface="Roboto"/>
              <a:sym typeface="Roboto"/>
            </a:endParaRPr>
          </a:p>
        </p:txBody>
      </p:sp>
      <p:sp>
        <p:nvSpPr>
          <p:cNvPr id="5" name="Google Shape;214;p18"/>
          <p:cNvSpPr txBox="1"/>
          <p:nvPr/>
        </p:nvSpPr>
        <p:spPr>
          <a:xfrm>
            <a:off x="526472" y="1785591"/>
            <a:ext cx="6026703" cy="3291008"/>
          </a:xfrm>
          <a:prstGeom prst="rect">
            <a:avLst/>
          </a:prstGeom>
          <a:noFill/>
          <a:ln>
            <a:noFill/>
          </a:ln>
        </p:spPr>
        <p:txBody>
          <a:bodyPr spcFirstLastPara="1" wrap="square" lIns="91425" tIns="91425" rIns="91425" bIns="91425" anchor="ctr" anchorCtr="0">
            <a:noAutofit/>
          </a:bodyPr>
          <a:lstStyle/>
          <a:p>
            <a:r>
              <a:rPr lang="vi-VN" dirty="0" smtClean="0"/>
              <a:t>ReactJS </a:t>
            </a:r>
            <a:r>
              <a:rPr lang="vi-VN" dirty="0"/>
              <a:t>là một thư viện JavaScript mã nguồn </a:t>
            </a:r>
            <a:r>
              <a:rPr lang="vi-VN" dirty="0" smtClean="0"/>
              <a:t>mở</a:t>
            </a:r>
            <a:r>
              <a:rPr lang="en-US" dirty="0" smtClean="0"/>
              <a:t>.</a:t>
            </a:r>
          </a:p>
          <a:p>
            <a:endParaRPr lang="en-US" dirty="0" smtClean="0"/>
          </a:p>
          <a:p>
            <a:pPr lvl="4">
              <a:lnSpc>
                <a:spcPct val="150000"/>
              </a:lnSpc>
            </a:pPr>
            <a:r>
              <a:rPr lang="en-US" dirty="0" err="1" smtClean="0"/>
              <a:t>Ưu</a:t>
            </a:r>
            <a:r>
              <a:rPr lang="en-US" dirty="0" smtClean="0"/>
              <a:t> </a:t>
            </a:r>
            <a:r>
              <a:rPr lang="en-US" dirty="0" err="1" smtClean="0"/>
              <a:t>điểm</a:t>
            </a:r>
            <a:r>
              <a:rPr lang="en-US" dirty="0" smtClean="0"/>
              <a:t>:</a:t>
            </a:r>
          </a:p>
          <a:p>
            <a:pPr marL="285750" indent="-285750">
              <a:lnSpc>
                <a:spcPct val="150000"/>
              </a:lnSpc>
              <a:buFont typeface="Wingdings" panose="05000000000000000000" pitchFamily="2" charset="2"/>
              <a:buChar char="§"/>
            </a:pPr>
            <a:r>
              <a:rPr lang="en-US" dirty="0" err="1"/>
              <a:t>Reactjs</a:t>
            </a:r>
            <a:r>
              <a:rPr lang="en-US" dirty="0"/>
              <a:t> </a:t>
            </a:r>
            <a:r>
              <a:rPr lang="en-US" dirty="0" err="1"/>
              <a:t>cực</a:t>
            </a:r>
            <a:r>
              <a:rPr lang="en-US" dirty="0"/>
              <a:t> </a:t>
            </a:r>
            <a:r>
              <a:rPr lang="en-US" dirty="0" err="1"/>
              <a:t>kì</a:t>
            </a:r>
            <a:r>
              <a:rPr lang="en-US" dirty="0"/>
              <a:t> </a:t>
            </a:r>
            <a:r>
              <a:rPr lang="en-US" dirty="0" err="1"/>
              <a:t>hiệu</a:t>
            </a:r>
            <a:r>
              <a:rPr lang="en-US" dirty="0"/>
              <a:t> </a:t>
            </a:r>
            <a:r>
              <a:rPr lang="en-US" dirty="0" err="1" smtClean="0"/>
              <a:t>quả</a:t>
            </a:r>
            <a:endParaRPr lang="en-US" dirty="0"/>
          </a:p>
          <a:p>
            <a:pPr marL="285750" lvl="6" indent="-285750">
              <a:lnSpc>
                <a:spcPct val="150000"/>
              </a:lnSpc>
              <a:buFont typeface="Wingdings" panose="05000000000000000000" pitchFamily="2" charset="2"/>
              <a:buChar char="§"/>
            </a:pPr>
            <a:r>
              <a:rPr lang="vi-VN" dirty="0"/>
              <a:t>Reactjs giúp việc viết các đoạn code JS dễ dàng </a:t>
            </a:r>
            <a:r>
              <a:rPr lang="vi-VN" dirty="0" smtClean="0"/>
              <a:t>hơn</a:t>
            </a:r>
            <a:endParaRPr lang="en-US" dirty="0" smtClean="0"/>
          </a:p>
          <a:p>
            <a:pPr marL="285750" lvl="6" indent="-285750">
              <a:lnSpc>
                <a:spcPct val="150000"/>
              </a:lnSpc>
              <a:buFont typeface="Wingdings" panose="05000000000000000000" pitchFamily="2" charset="2"/>
              <a:buChar char="§"/>
            </a:pPr>
            <a:r>
              <a:rPr lang="en-US" dirty="0" err="1"/>
              <a:t>C</a:t>
            </a:r>
            <a:r>
              <a:rPr lang="en-US" dirty="0" err="1" smtClean="0"/>
              <a:t>ó</a:t>
            </a:r>
            <a:r>
              <a:rPr lang="en-US" dirty="0" smtClean="0"/>
              <a:t> </a:t>
            </a:r>
            <a:r>
              <a:rPr lang="en-US" dirty="0"/>
              <a:t>nhiều </a:t>
            </a:r>
            <a:r>
              <a:rPr lang="en-US" dirty="0" err="1"/>
              <a:t>công</a:t>
            </a:r>
            <a:r>
              <a:rPr lang="en-US" dirty="0"/>
              <a:t> </a:t>
            </a:r>
            <a:r>
              <a:rPr lang="en-US" dirty="0" err="1"/>
              <a:t>cụ</a:t>
            </a:r>
            <a:r>
              <a:rPr lang="en-US" dirty="0"/>
              <a:t> </a:t>
            </a:r>
            <a:r>
              <a:rPr lang="en-US" dirty="0" err="1"/>
              <a:t>phát</a:t>
            </a:r>
            <a:r>
              <a:rPr lang="en-US" dirty="0"/>
              <a:t> </a:t>
            </a:r>
            <a:r>
              <a:rPr lang="en-US" dirty="0" err="1" smtClean="0"/>
              <a:t>triển</a:t>
            </a:r>
            <a:endParaRPr lang="en-US" dirty="0" smtClean="0"/>
          </a:p>
          <a:p>
            <a:pPr marL="285750" lvl="6" indent="-285750">
              <a:lnSpc>
                <a:spcPct val="150000"/>
              </a:lnSpc>
              <a:buFont typeface="Wingdings" panose="05000000000000000000" pitchFamily="2" charset="2"/>
              <a:buChar char="§"/>
            </a:pPr>
            <a:r>
              <a:rPr lang="en-US" dirty="0"/>
              <a:t>Render </a:t>
            </a:r>
            <a:r>
              <a:rPr lang="en-US" dirty="0" err="1"/>
              <a:t>tầng</a:t>
            </a:r>
            <a:r>
              <a:rPr lang="en-US" dirty="0"/>
              <a:t> </a:t>
            </a:r>
            <a:r>
              <a:rPr lang="en-US" dirty="0" smtClean="0"/>
              <a:t>server</a:t>
            </a:r>
          </a:p>
          <a:p>
            <a:pPr marL="285750" lvl="6" indent="-285750">
              <a:lnSpc>
                <a:spcPct val="150000"/>
              </a:lnSpc>
              <a:buFont typeface="Wingdings" panose="05000000000000000000" pitchFamily="2" charset="2"/>
              <a:buChar char="§"/>
            </a:pPr>
            <a:r>
              <a:rPr lang="en-US" dirty="0" err="1"/>
              <a:t>Làm</a:t>
            </a:r>
            <a:r>
              <a:rPr lang="en-US" dirty="0"/>
              <a:t> </a:t>
            </a:r>
            <a:r>
              <a:rPr lang="en-US" dirty="0" err="1"/>
              <a:t>việc</a:t>
            </a:r>
            <a:r>
              <a:rPr lang="en-US" dirty="0"/>
              <a:t> </a:t>
            </a:r>
            <a:r>
              <a:rPr lang="en-US" dirty="0" err="1"/>
              <a:t>với</a:t>
            </a:r>
            <a:r>
              <a:rPr lang="en-US" dirty="0"/>
              <a:t> </a:t>
            </a:r>
            <a:r>
              <a:rPr lang="en-US" dirty="0" err="1"/>
              <a:t>vấn</a:t>
            </a:r>
            <a:r>
              <a:rPr lang="en-US" dirty="0"/>
              <a:t> </a:t>
            </a:r>
            <a:r>
              <a:rPr lang="en-US" dirty="0" err="1"/>
              <a:t>đề</a:t>
            </a:r>
            <a:r>
              <a:rPr lang="en-US" dirty="0"/>
              <a:t> test </a:t>
            </a:r>
            <a:r>
              <a:rPr lang="en-US" dirty="0" err="1"/>
              <a:t>giao</a:t>
            </a:r>
            <a:r>
              <a:rPr lang="en-US" dirty="0"/>
              <a:t> </a:t>
            </a:r>
            <a:r>
              <a:rPr lang="en-US" dirty="0" err="1" smtClean="0"/>
              <a:t>diện</a:t>
            </a:r>
            <a:endParaRPr lang="en-US" dirty="0" smtClean="0"/>
          </a:p>
          <a:p>
            <a:pPr marL="285750" lvl="6" indent="-285750">
              <a:lnSpc>
                <a:spcPct val="150000"/>
              </a:lnSpc>
              <a:buFont typeface="Wingdings" panose="05000000000000000000" pitchFamily="2" charset="2"/>
              <a:buChar char="§"/>
            </a:pPr>
            <a:r>
              <a:rPr lang="en-US" dirty="0" err="1"/>
              <a:t>Hiệu</a:t>
            </a:r>
            <a:r>
              <a:rPr lang="en-US" dirty="0"/>
              <a:t> </a:t>
            </a:r>
            <a:r>
              <a:rPr lang="en-US" dirty="0" err="1"/>
              <a:t>năng</a:t>
            </a:r>
            <a:r>
              <a:rPr lang="en-US" dirty="0"/>
              <a:t> </a:t>
            </a:r>
            <a:r>
              <a:rPr lang="en-US" dirty="0" err="1"/>
              <a:t>cao</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thay</a:t>
            </a:r>
            <a:r>
              <a:rPr lang="en-US" dirty="0"/>
              <a:t> </a:t>
            </a:r>
            <a:r>
              <a:rPr lang="en-US" dirty="0" err="1"/>
              <a:t>đổi</a:t>
            </a:r>
            <a:r>
              <a:rPr lang="en-US" dirty="0"/>
              <a:t> </a:t>
            </a:r>
            <a:r>
              <a:rPr lang="en-US" dirty="0" err="1"/>
              <a:t>liên</a:t>
            </a:r>
            <a:r>
              <a:rPr lang="en-US" dirty="0"/>
              <a:t> </a:t>
            </a:r>
            <a:r>
              <a:rPr lang="en-US" dirty="0" err="1"/>
              <a:t>tục</a:t>
            </a:r>
            <a:r>
              <a:rPr lang="en-US" dirty="0"/>
              <a:t>, </a:t>
            </a:r>
            <a:r>
              <a:rPr lang="en-US" dirty="0" err="1"/>
              <a:t>dễ</a:t>
            </a:r>
            <a:r>
              <a:rPr lang="en-US" dirty="0"/>
              <a:t> </a:t>
            </a:r>
            <a:r>
              <a:rPr lang="en-US" dirty="0" err="1"/>
              <a:t>dàng</a:t>
            </a:r>
            <a:r>
              <a:rPr lang="en-US" dirty="0"/>
              <a:t> </a:t>
            </a:r>
            <a:r>
              <a:rPr lang="en-US" dirty="0" err="1"/>
              <a:t>cho</a:t>
            </a:r>
            <a:r>
              <a:rPr lang="en-US" dirty="0"/>
              <a:t> </a:t>
            </a:r>
            <a:r>
              <a:rPr lang="en-US" dirty="0" err="1"/>
              <a:t>bảo</a:t>
            </a:r>
            <a:r>
              <a:rPr lang="en-US" dirty="0"/>
              <a:t> </a:t>
            </a:r>
            <a:r>
              <a:rPr lang="en-US" dirty="0" err="1"/>
              <a:t>trì</a:t>
            </a:r>
            <a:r>
              <a:rPr lang="en-US" dirty="0"/>
              <a:t> và </a:t>
            </a:r>
            <a:r>
              <a:rPr lang="en-US" dirty="0" err="1"/>
              <a:t>sửa</a:t>
            </a:r>
            <a:r>
              <a:rPr lang="en-US" dirty="0"/>
              <a:t> </a:t>
            </a:r>
            <a:r>
              <a:rPr lang="en-US" dirty="0" err="1"/>
              <a:t>lỗi</a:t>
            </a:r>
            <a:endParaRPr lang="en-US" dirty="0" smtClean="0"/>
          </a:p>
          <a:p>
            <a:endParaRPr lang="en-US" dirty="0" smtClean="0"/>
          </a:p>
          <a:p>
            <a:r>
              <a:rPr lang="vi-VN" dirty="0"/>
              <a:t> </a:t>
            </a:r>
          </a:p>
          <a:p>
            <a:pPr marL="0" lvl="0" indent="0" rtl="0">
              <a:spcBef>
                <a:spcPts val="0"/>
              </a:spcBef>
              <a:spcAft>
                <a:spcPts val="0"/>
              </a:spcAft>
              <a:buNone/>
            </a:pPr>
            <a:r>
              <a:rPr lang="en-US" sz="1200" dirty="0" smtClean="0">
                <a:latin typeface="Roboto"/>
                <a:ea typeface="Roboto"/>
                <a:cs typeface="Roboto"/>
                <a:sym typeface="Roboto"/>
              </a:rPr>
              <a:t> </a:t>
            </a:r>
            <a:endParaRPr sz="1200" dirty="0">
              <a:latin typeface="Roboto"/>
              <a:ea typeface="Roboto"/>
              <a:cs typeface="Roboto"/>
              <a:sym typeface="Roboto"/>
            </a:endParaRPr>
          </a:p>
        </p:txBody>
      </p:sp>
      <p:sp>
        <p:nvSpPr>
          <p:cNvPr id="6" name="TextBox 5"/>
          <p:cNvSpPr txBox="1"/>
          <p:nvPr/>
        </p:nvSpPr>
        <p:spPr>
          <a:xfrm>
            <a:off x="8333508" y="4796913"/>
            <a:ext cx="720435" cy="307777"/>
          </a:xfrm>
          <a:prstGeom prst="rect">
            <a:avLst/>
          </a:prstGeom>
          <a:noFill/>
        </p:spPr>
        <p:txBody>
          <a:bodyPr wrap="square" rtlCol="0">
            <a:spAutoFit/>
          </a:bodyPr>
          <a:lstStyle/>
          <a:p>
            <a:pPr algn="ctr"/>
            <a:r>
              <a:rPr lang="en-US" dirty="0" smtClean="0"/>
              <a:t>17</a:t>
            </a:r>
            <a:endParaRPr lang="en-US" dirty="0"/>
          </a:p>
        </p:txBody>
      </p:sp>
    </p:spTree>
    <p:extLst>
      <p:ext uri="{BB962C8B-B14F-4D97-AF65-F5344CB8AC3E}">
        <p14:creationId xmlns:p14="http://schemas.microsoft.com/office/powerpoint/2010/main" val="3692360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BACK</a:t>
            </a:r>
            <a:r>
              <a:rPr lang="en-US" dirty="0" smtClean="0"/>
              <a:t>TEND</a:t>
            </a:r>
            <a:endParaRPr dirty="0"/>
          </a:p>
        </p:txBody>
      </p:sp>
      <p:sp>
        <p:nvSpPr>
          <p:cNvPr id="4" name="Google Shape;214;p18"/>
          <p:cNvSpPr txBox="1"/>
          <p:nvPr/>
        </p:nvSpPr>
        <p:spPr>
          <a:xfrm>
            <a:off x="387902" y="730575"/>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smtClean="0">
                <a:latin typeface="Roboto"/>
                <a:ea typeface="Roboto"/>
                <a:cs typeface="Roboto"/>
                <a:sym typeface="Roboto"/>
              </a:rPr>
              <a:t>NODEJS</a:t>
            </a:r>
            <a:endParaRPr sz="1800" dirty="0">
              <a:latin typeface="Roboto"/>
              <a:ea typeface="Roboto"/>
              <a:cs typeface="Roboto"/>
              <a:sym typeface="Roboto"/>
            </a:endParaRPr>
          </a:p>
        </p:txBody>
      </p:sp>
      <p:sp>
        <p:nvSpPr>
          <p:cNvPr id="5" name="Google Shape;214;p18"/>
          <p:cNvSpPr txBox="1"/>
          <p:nvPr/>
        </p:nvSpPr>
        <p:spPr>
          <a:xfrm>
            <a:off x="387902" y="1501573"/>
            <a:ext cx="8368146" cy="2994227"/>
          </a:xfrm>
          <a:prstGeom prst="rect">
            <a:avLst/>
          </a:prstGeom>
          <a:noFill/>
          <a:ln>
            <a:noFill/>
          </a:ln>
        </p:spPr>
        <p:txBody>
          <a:bodyPr spcFirstLastPara="1" wrap="square" lIns="91425" tIns="91425" rIns="91425" bIns="91425" anchor="ctr" anchorCtr="0">
            <a:noAutofit/>
          </a:bodyPr>
          <a:lstStyle/>
          <a:p>
            <a:pPr>
              <a:lnSpc>
                <a:spcPct val="150000"/>
              </a:lnSpc>
            </a:pPr>
            <a:r>
              <a:rPr lang="vi-VN" sz="1600" dirty="0"/>
              <a:t>NodeJS là một nền tảng được xây dựng trên V8 JavaScript Engine – trình thông dịch thực thi mã JavaScript, giúp xây dựng các ứng dụng web một cách đơn giản và dễ dàng mở rộng</a:t>
            </a:r>
            <a:r>
              <a:rPr lang="vi-VN" sz="1600" dirty="0" smtClean="0"/>
              <a:t>.</a:t>
            </a:r>
            <a:endParaRPr lang="en-US" sz="1600" dirty="0" smtClean="0"/>
          </a:p>
          <a:p>
            <a:pPr>
              <a:lnSpc>
                <a:spcPct val="150000"/>
              </a:lnSpc>
            </a:pPr>
            <a:endParaRPr lang="en-US" sz="1600" dirty="0" smtClean="0"/>
          </a:p>
          <a:p>
            <a:pPr>
              <a:lnSpc>
                <a:spcPct val="150000"/>
              </a:lnSpc>
            </a:pPr>
            <a:r>
              <a:rPr lang="en-US" sz="1600" dirty="0" err="1" smtClean="0"/>
              <a:t>Ưu</a:t>
            </a:r>
            <a:r>
              <a:rPr lang="en-US" sz="1600" dirty="0" smtClean="0"/>
              <a:t> </a:t>
            </a:r>
            <a:r>
              <a:rPr lang="en-US" sz="1600" dirty="0" err="1" smtClean="0"/>
              <a:t>điểm</a:t>
            </a:r>
            <a:r>
              <a:rPr lang="en-US" sz="1600" dirty="0" smtClean="0"/>
              <a:t>:</a:t>
            </a:r>
          </a:p>
          <a:p>
            <a:pPr marL="285750" indent="-285750">
              <a:lnSpc>
                <a:spcPct val="150000"/>
              </a:lnSpc>
              <a:buFont typeface="Wingdings" panose="05000000000000000000" pitchFamily="2" charset="2"/>
              <a:buChar char="§"/>
            </a:pPr>
            <a:r>
              <a:rPr lang="en-US" sz="1600" dirty="0"/>
              <a:t>C</a:t>
            </a:r>
            <a:r>
              <a:rPr lang="vi-VN" sz="1600" dirty="0" smtClean="0"/>
              <a:t>ộng </a:t>
            </a:r>
            <a:r>
              <a:rPr lang="vi-VN" sz="1600" dirty="0"/>
              <a:t>đồng người dùng lớn </a:t>
            </a:r>
            <a:r>
              <a:rPr lang="vi-VN" sz="1600" dirty="0" smtClean="0"/>
              <a:t>mạnh</a:t>
            </a:r>
            <a:endParaRPr lang="vi-VN" sz="1600" dirty="0"/>
          </a:p>
          <a:p>
            <a:pPr marL="285750" indent="-285750">
              <a:lnSpc>
                <a:spcPct val="150000"/>
              </a:lnSpc>
              <a:buFont typeface="Wingdings" panose="05000000000000000000" pitchFamily="2" charset="2"/>
              <a:buChar char="§"/>
            </a:pPr>
            <a:r>
              <a:rPr lang="vi-VN" sz="1600" dirty="0"/>
              <a:t>Tốc độ xử lý </a:t>
            </a:r>
            <a:r>
              <a:rPr lang="vi-VN" sz="1600" dirty="0" smtClean="0"/>
              <a:t>nhanh</a:t>
            </a:r>
            <a:r>
              <a:rPr lang="en-US" sz="1600" dirty="0" smtClean="0"/>
              <a:t>.</a:t>
            </a:r>
          </a:p>
          <a:p>
            <a:pPr marL="285750" indent="-285750">
              <a:lnSpc>
                <a:spcPct val="150000"/>
              </a:lnSpc>
              <a:buFont typeface="Wingdings" panose="05000000000000000000" pitchFamily="2" charset="2"/>
              <a:buChar char="§"/>
            </a:pPr>
            <a:r>
              <a:rPr lang="vi-VN" sz="1600" dirty="0" smtClean="0"/>
              <a:t>Dễ </a:t>
            </a:r>
            <a:r>
              <a:rPr lang="vi-VN" sz="1600" dirty="0"/>
              <a:t>dàng mở </a:t>
            </a:r>
            <a:r>
              <a:rPr lang="vi-VN" sz="1600" dirty="0" smtClean="0"/>
              <a:t>rộng</a:t>
            </a:r>
            <a:endParaRPr lang="vi-VN" sz="1600" dirty="0"/>
          </a:p>
        </p:txBody>
      </p:sp>
      <p:sp>
        <p:nvSpPr>
          <p:cNvPr id="6" name="TextBox 5"/>
          <p:cNvSpPr txBox="1"/>
          <p:nvPr/>
        </p:nvSpPr>
        <p:spPr>
          <a:xfrm>
            <a:off x="8333508" y="4796913"/>
            <a:ext cx="720435" cy="307777"/>
          </a:xfrm>
          <a:prstGeom prst="rect">
            <a:avLst/>
          </a:prstGeom>
          <a:noFill/>
        </p:spPr>
        <p:txBody>
          <a:bodyPr wrap="square" rtlCol="0">
            <a:spAutoFit/>
          </a:bodyPr>
          <a:lstStyle/>
          <a:p>
            <a:pPr algn="ctr"/>
            <a:r>
              <a:rPr lang="en-US" dirty="0" smtClean="0"/>
              <a:t>18</a:t>
            </a:r>
            <a:endParaRPr lang="en-US" dirty="0"/>
          </a:p>
        </p:txBody>
      </p:sp>
    </p:spTree>
    <p:extLst>
      <p:ext uri="{BB962C8B-B14F-4D97-AF65-F5344CB8AC3E}">
        <p14:creationId xmlns:p14="http://schemas.microsoft.com/office/powerpoint/2010/main" val="2842307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BACK</a:t>
            </a:r>
            <a:r>
              <a:rPr lang="en-US" dirty="0" smtClean="0"/>
              <a:t>TEND</a:t>
            </a:r>
            <a:endParaRPr dirty="0"/>
          </a:p>
        </p:txBody>
      </p:sp>
      <p:sp>
        <p:nvSpPr>
          <p:cNvPr id="4" name="Google Shape;214;p18"/>
          <p:cNvSpPr txBox="1"/>
          <p:nvPr/>
        </p:nvSpPr>
        <p:spPr>
          <a:xfrm>
            <a:off x="387902" y="730575"/>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smtClean="0">
                <a:latin typeface="Roboto"/>
                <a:ea typeface="Roboto"/>
                <a:cs typeface="Roboto"/>
                <a:sym typeface="Roboto"/>
              </a:rPr>
              <a:t>CÁC PACKAGE</a:t>
            </a:r>
            <a:endParaRPr sz="1800" dirty="0">
              <a:latin typeface="Roboto"/>
              <a:ea typeface="Roboto"/>
              <a:cs typeface="Roboto"/>
              <a:sym typeface="Roboto"/>
            </a:endParaRPr>
          </a:p>
        </p:txBody>
      </p:sp>
      <p:sp>
        <p:nvSpPr>
          <p:cNvPr id="5" name="Google Shape;214;p18"/>
          <p:cNvSpPr txBox="1"/>
          <p:nvPr/>
        </p:nvSpPr>
        <p:spPr>
          <a:xfrm>
            <a:off x="387902" y="1501573"/>
            <a:ext cx="8368146" cy="3291008"/>
          </a:xfrm>
          <a:prstGeom prst="rect">
            <a:avLst/>
          </a:prstGeom>
          <a:noFill/>
          <a:ln>
            <a:noFill/>
          </a:ln>
        </p:spPr>
        <p:txBody>
          <a:bodyPr spcFirstLastPara="1" wrap="square" lIns="91425" tIns="91425" rIns="91425" bIns="91425" anchor="ctr" anchorCtr="0">
            <a:noAutofit/>
          </a:bodyPr>
          <a:lstStyle/>
          <a:p>
            <a:pPr marL="285750" indent="-285750">
              <a:lnSpc>
                <a:spcPct val="150000"/>
              </a:lnSpc>
              <a:buFont typeface="Wingdings" panose="05000000000000000000" pitchFamily="2" charset="2"/>
              <a:buChar char="§"/>
            </a:pPr>
            <a:r>
              <a:rPr lang="vi-VN" sz="1600" dirty="0" smtClean="0"/>
              <a:t>express</a:t>
            </a:r>
            <a:r>
              <a:rPr lang="vi-VN" sz="1600" dirty="0"/>
              <a:t>: </a:t>
            </a:r>
            <a:r>
              <a:rPr lang="en-US" sz="1600" dirty="0" smtClean="0"/>
              <a:t>framework </a:t>
            </a:r>
            <a:r>
              <a:rPr lang="en-US" sz="1600" dirty="0" err="1" smtClean="0"/>
              <a:t>giúp</a:t>
            </a:r>
            <a:r>
              <a:rPr lang="en-US" sz="1600" dirty="0" smtClean="0"/>
              <a:t> </a:t>
            </a:r>
            <a:r>
              <a:rPr lang="vi-VN" sz="1600" dirty="0" smtClean="0"/>
              <a:t>dựng </a:t>
            </a:r>
            <a:r>
              <a:rPr lang="vi-VN" sz="1600" dirty="0"/>
              <a:t>các ứng dụng web trên Nodejs, bạn có thể dễ dàng custom router, controller, … với express</a:t>
            </a:r>
            <a:r>
              <a:rPr lang="vi-VN" sz="1600" dirty="0" smtClean="0"/>
              <a:t>.</a:t>
            </a:r>
            <a:endParaRPr lang="en-US" sz="1600" dirty="0" smtClean="0"/>
          </a:p>
          <a:p>
            <a:pPr marL="285750" indent="-285750">
              <a:lnSpc>
                <a:spcPct val="150000"/>
              </a:lnSpc>
              <a:buFont typeface="Wingdings" panose="05000000000000000000" pitchFamily="2" charset="2"/>
              <a:buChar char="§"/>
            </a:pPr>
            <a:r>
              <a:rPr lang="vi-VN" sz="1600" dirty="0" smtClean="0"/>
              <a:t>bcrypt</a:t>
            </a:r>
            <a:r>
              <a:rPr lang="vi-VN" sz="1600" dirty="0"/>
              <a:t>: mã hóa </a:t>
            </a:r>
            <a:r>
              <a:rPr lang="vi-VN" sz="1600" dirty="0" smtClean="0"/>
              <a:t>password</a:t>
            </a:r>
            <a:r>
              <a:rPr lang="en-US" sz="1600" dirty="0" smtClean="0"/>
              <a:t>.</a:t>
            </a:r>
            <a:endParaRPr lang="vi-VN" sz="1600" dirty="0"/>
          </a:p>
          <a:p>
            <a:pPr marL="285750" indent="-285750">
              <a:lnSpc>
                <a:spcPct val="150000"/>
              </a:lnSpc>
              <a:buFont typeface="Wingdings" panose="05000000000000000000" pitchFamily="2" charset="2"/>
              <a:buChar char="§"/>
            </a:pPr>
            <a:r>
              <a:rPr lang="vi-VN" sz="1600" dirty="0" smtClean="0"/>
              <a:t>cloudinary</a:t>
            </a:r>
            <a:r>
              <a:rPr lang="vi-VN" sz="1600" dirty="0"/>
              <a:t>: quản lý hình </a:t>
            </a:r>
            <a:r>
              <a:rPr lang="vi-VN" sz="1600" dirty="0" smtClean="0"/>
              <a:t>ảnh</a:t>
            </a:r>
            <a:r>
              <a:rPr lang="en-US" sz="1600" dirty="0" smtClean="0"/>
              <a:t>.</a:t>
            </a:r>
            <a:endParaRPr lang="vi-VN" sz="1600" dirty="0"/>
          </a:p>
          <a:p>
            <a:pPr marL="285750" indent="-285750">
              <a:lnSpc>
                <a:spcPct val="150000"/>
              </a:lnSpc>
              <a:buFont typeface="Wingdings" panose="05000000000000000000" pitchFamily="2" charset="2"/>
              <a:buChar char="§"/>
            </a:pPr>
            <a:r>
              <a:rPr lang="vi-VN" sz="1600" dirty="0" smtClean="0"/>
              <a:t>concurently</a:t>
            </a:r>
            <a:r>
              <a:rPr lang="vi-VN" sz="1600" dirty="0"/>
              <a:t>: liên kết cổng server và </a:t>
            </a:r>
            <a:r>
              <a:rPr lang="vi-VN" sz="1600" dirty="0" smtClean="0"/>
              <a:t>client</a:t>
            </a:r>
            <a:r>
              <a:rPr lang="en-US" sz="1600" dirty="0" smtClean="0"/>
              <a:t>.</a:t>
            </a:r>
            <a:endParaRPr lang="vi-VN" sz="1600" dirty="0"/>
          </a:p>
          <a:p>
            <a:pPr marL="285750" indent="-285750">
              <a:lnSpc>
                <a:spcPct val="150000"/>
              </a:lnSpc>
              <a:buFont typeface="Wingdings" panose="05000000000000000000" pitchFamily="2" charset="2"/>
              <a:buChar char="§"/>
            </a:pPr>
            <a:r>
              <a:rPr lang="vi-VN" sz="1600" dirty="0" smtClean="0"/>
              <a:t>cookie-parser</a:t>
            </a:r>
            <a:r>
              <a:rPr lang="vi-VN" sz="1600" dirty="0"/>
              <a:t>: là middleware trong Expressjs được sử dụng để phân tích cú pháp </a:t>
            </a:r>
            <a:r>
              <a:rPr lang="vi-VN" sz="1600" dirty="0" smtClean="0"/>
              <a:t>cookie</a:t>
            </a:r>
            <a:r>
              <a:rPr lang="en-US" sz="1600" dirty="0" smtClean="0"/>
              <a:t>.</a:t>
            </a:r>
            <a:endParaRPr lang="vi-VN" sz="1600" dirty="0"/>
          </a:p>
          <a:p>
            <a:pPr marL="285750" indent="-285750">
              <a:lnSpc>
                <a:spcPct val="150000"/>
              </a:lnSpc>
              <a:buFont typeface="Wingdings" panose="05000000000000000000" pitchFamily="2" charset="2"/>
              <a:buChar char="§"/>
            </a:pPr>
            <a:r>
              <a:rPr lang="vi-VN" sz="1600" dirty="0" smtClean="0"/>
              <a:t>cors</a:t>
            </a:r>
            <a:r>
              <a:rPr lang="vi-VN" sz="1600" dirty="0"/>
              <a:t>: cho phép nhiều tài nguyên khác nhau (fonts, Javascript, v.v…) của một trang web có thể được truy vấn từ domain khác với domain của trang </a:t>
            </a:r>
            <a:r>
              <a:rPr lang="vi-VN" sz="1600" dirty="0" smtClean="0"/>
              <a:t>đó</a:t>
            </a:r>
            <a:r>
              <a:rPr lang="en-US" sz="1600" dirty="0" smtClean="0"/>
              <a:t>.</a:t>
            </a:r>
            <a:endParaRPr lang="vi-VN" sz="1600" dirty="0"/>
          </a:p>
        </p:txBody>
      </p:sp>
      <p:sp>
        <p:nvSpPr>
          <p:cNvPr id="6" name="TextBox 5"/>
          <p:cNvSpPr txBox="1"/>
          <p:nvPr/>
        </p:nvSpPr>
        <p:spPr>
          <a:xfrm>
            <a:off x="8333508" y="4796913"/>
            <a:ext cx="720435" cy="307777"/>
          </a:xfrm>
          <a:prstGeom prst="rect">
            <a:avLst/>
          </a:prstGeom>
          <a:noFill/>
        </p:spPr>
        <p:txBody>
          <a:bodyPr wrap="square" rtlCol="0">
            <a:spAutoFit/>
          </a:bodyPr>
          <a:lstStyle/>
          <a:p>
            <a:pPr algn="ctr"/>
            <a:r>
              <a:rPr lang="en-US" dirty="0" smtClean="0"/>
              <a:t>19</a:t>
            </a:r>
            <a:endParaRPr lang="en-US" dirty="0"/>
          </a:p>
        </p:txBody>
      </p:sp>
    </p:spTree>
    <p:extLst>
      <p:ext uri="{BB962C8B-B14F-4D97-AF65-F5344CB8AC3E}">
        <p14:creationId xmlns:p14="http://schemas.microsoft.com/office/powerpoint/2010/main" val="326743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E-Commerce Infographics</a:t>
            </a:r>
            <a:endParaRPr/>
          </a:p>
        </p:txBody>
      </p:sp>
      <p:sp>
        <p:nvSpPr>
          <p:cNvPr id="114" name="Google Shape;114;p16"/>
          <p:cNvSpPr txBox="1"/>
          <p:nvPr/>
        </p:nvSpPr>
        <p:spPr>
          <a:xfrm>
            <a:off x="6184633" y="1124532"/>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200" dirty="0" smtClean="0">
                <a:solidFill>
                  <a:schemeClr val="accent1"/>
                </a:solidFill>
                <a:latin typeface="Fira Sans Extra Condensed Medium"/>
                <a:ea typeface="Fira Sans Extra Condensed Medium"/>
                <a:cs typeface="Fira Sans Extra Condensed Medium"/>
                <a:sym typeface="Fira Sans Extra Condensed Medium"/>
              </a:rPr>
              <a:t>GIỚI THIỆU</a:t>
            </a:r>
            <a:endParaRPr sz="22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6" name="Google Shape;116;p16"/>
          <p:cNvSpPr txBox="1"/>
          <p:nvPr/>
        </p:nvSpPr>
        <p:spPr>
          <a:xfrm>
            <a:off x="6184633" y="4003906"/>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200" dirty="0" smtClean="0">
                <a:solidFill>
                  <a:schemeClr val="accent4"/>
                </a:solidFill>
                <a:latin typeface="Fira Sans Extra Condensed Medium"/>
                <a:ea typeface="Fira Sans Extra Condensed Medium"/>
                <a:cs typeface="Fira Sans Extra Condensed Medium"/>
                <a:sym typeface="Fira Sans Extra Condensed Medium"/>
              </a:rPr>
              <a:t>KẾT LUẬN</a:t>
            </a:r>
            <a:endParaRPr sz="22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18" name="Google Shape;118;p16"/>
          <p:cNvSpPr txBox="1"/>
          <p:nvPr/>
        </p:nvSpPr>
        <p:spPr>
          <a:xfrm>
            <a:off x="6184633" y="3044115"/>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200" dirty="0" smtClean="0">
                <a:solidFill>
                  <a:schemeClr val="accent3"/>
                </a:solidFill>
                <a:latin typeface="Fira Sans Extra Condensed Medium"/>
                <a:ea typeface="Fira Sans Extra Condensed Medium"/>
                <a:cs typeface="Fira Sans Extra Condensed Medium"/>
                <a:sym typeface="Fira Sans Extra Condensed Medium"/>
              </a:rPr>
              <a:t>XÂY DỰNG WEBSITE</a:t>
            </a:r>
            <a:endParaRPr sz="2200" dirty="0">
              <a:solidFill>
                <a:schemeClr val="accent3"/>
              </a:solidFill>
              <a:latin typeface="Fira Sans Extra Condensed Medium"/>
              <a:ea typeface="Fira Sans Extra Condensed Medium"/>
              <a:cs typeface="Fira Sans Extra Condensed Medium"/>
              <a:sym typeface="Fira Sans Extra Condensed Medium"/>
            </a:endParaRPr>
          </a:p>
        </p:txBody>
      </p:sp>
      <p:grpSp>
        <p:nvGrpSpPr>
          <p:cNvPr id="120" name="Google Shape;120;p16"/>
          <p:cNvGrpSpPr/>
          <p:nvPr/>
        </p:nvGrpSpPr>
        <p:grpSpPr>
          <a:xfrm>
            <a:off x="3514681" y="1107568"/>
            <a:ext cx="2343219" cy="3282933"/>
            <a:chOff x="3514681" y="1107568"/>
            <a:chExt cx="2343219" cy="3282933"/>
          </a:xfrm>
        </p:grpSpPr>
        <p:grpSp>
          <p:nvGrpSpPr>
            <p:cNvPr id="121" name="Google Shape;121;p16"/>
            <p:cNvGrpSpPr/>
            <p:nvPr/>
          </p:nvGrpSpPr>
          <p:grpSpPr>
            <a:xfrm>
              <a:off x="3514681" y="1194845"/>
              <a:ext cx="1567540" cy="3104651"/>
              <a:chOff x="2678318" y="1487495"/>
              <a:chExt cx="1567540" cy="3104651"/>
            </a:xfrm>
          </p:grpSpPr>
          <p:sp>
            <p:nvSpPr>
              <p:cNvPr id="122" name="Google Shape;122;p16"/>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5" name="Google Shape;125;p16"/>
            <p:cNvCxnSpPr/>
            <p:nvPr/>
          </p:nvCxnSpPr>
          <p:spPr>
            <a:xfrm>
              <a:off x="4267875" y="1309250"/>
              <a:ext cx="1590000" cy="0"/>
            </a:xfrm>
            <a:prstGeom prst="straightConnector1">
              <a:avLst/>
            </a:prstGeom>
            <a:noFill/>
            <a:ln w="19050" cap="flat" cmpd="sng">
              <a:solidFill>
                <a:schemeClr val="accent1"/>
              </a:solidFill>
              <a:prstDash val="solid"/>
              <a:round/>
              <a:headEnd type="none" w="med" len="med"/>
              <a:tailEnd type="oval" w="med" len="med"/>
            </a:ln>
          </p:spPr>
        </p:cxnSp>
        <p:sp>
          <p:nvSpPr>
            <p:cNvPr id="126" name="Google Shape;126;p16"/>
            <p:cNvSpPr/>
            <p:nvPr/>
          </p:nvSpPr>
          <p:spPr>
            <a:xfrm>
              <a:off x="3928713" y="1107568"/>
              <a:ext cx="403691" cy="403384"/>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01</a:t>
              </a:r>
              <a:endParaRPr sz="1500">
                <a:solidFill>
                  <a:srgbClr val="FFFFFF"/>
                </a:solidFill>
              </a:endParaRPr>
            </a:p>
          </p:txBody>
        </p:sp>
        <p:cxnSp>
          <p:nvCxnSpPr>
            <p:cNvPr id="127" name="Google Shape;127;p16"/>
            <p:cNvCxnSpPr/>
            <p:nvPr/>
          </p:nvCxnSpPr>
          <p:spPr>
            <a:xfrm>
              <a:off x="4267875" y="4188625"/>
              <a:ext cx="1590000" cy="0"/>
            </a:xfrm>
            <a:prstGeom prst="straightConnector1">
              <a:avLst/>
            </a:prstGeom>
            <a:noFill/>
            <a:ln w="19050" cap="flat" cmpd="sng">
              <a:solidFill>
                <a:schemeClr val="accent4"/>
              </a:solidFill>
              <a:prstDash val="solid"/>
              <a:round/>
              <a:headEnd type="none" w="med" len="med"/>
              <a:tailEnd type="oval" w="med" len="med"/>
            </a:ln>
          </p:spPr>
        </p:cxnSp>
        <p:sp>
          <p:nvSpPr>
            <p:cNvPr id="128" name="Google Shape;128;p16"/>
            <p:cNvSpPr/>
            <p:nvPr/>
          </p:nvSpPr>
          <p:spPr>
            <a:xfrm>
              <a:off x="3928708" y="3986762"/>
              <a:ext cx="403702" cy="403738"/>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04</a:t>
              </a:r>
              <a:endParaRPr sz="1500">
                <a:solidFill>
                  <a:srgbClr val="FFFFFF"/>
                </a:solidFill>
              </a:endParaRPr>
            </a:p>
          </p:txBody>
        </p:sp>
        <p:cxnSp>
          <p:nvCxnSpPr>
            <p:cNvPr id="129" name="Google Shape;129;p16"/>
            <p:cNvCxnSpPr/>
            <p:nvPr/>
          </p:nvCxnSpPr>
          <p:spPr>
            <a:xfrm>
              <a:off x="4995700" y="3228850"/>
              <a:ext cx="862200" cy="0"/>
            </a:xfrm>
            <a:prstGeom prst="straightConnector1">
              <a:avLst/>
            </a:prstGeom>
            <a:noFill/>
            <a:ln w="19050" cap="flat" cmpd="sng">
              <a:solidFill>
                <a:schemeClr val="accent3"/>
              </a:solidFill>
              <a:prstDash val="solid"/>
              <a:round/>
              <a:headEnd type="none" w="med" len="med"/>
              <a:tailEnd type="oval" w="med" len="med"/>
            </a:ln>
          </p:spPr>
        </p:cxnSp>
        <p:sp>
          <p:nvSpPr>
            <p:cNvPr id="130" name="Google Shape;130;p16"/>
            <p:cNvSpPr/>
            <p:nvPr/>
          </p:nvSpPr>
          <p:spPr>
            <a:xfrm>
              <a:off x="4768391" y="3026968"/>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03</a:t>
              </a:r>
              <a:endParaRPr sz="1500">
                <a:solidFill>
                  <a:srgbClr val="FFFFFF"/>
                </a:solidFill>
              </a:endParaRPr>
            </a:p>
          </p:txBody>
        </p:sp>
        <p:cxnSp>
          <p:nvCxnSpPr>
            <p:cNvPr id="131" name="Google Shape;131;p16"/>
            <p:cNvCxnSpPr/>
            <p:nvPr/>
          </p:nvCxnSpPr>
          <p:spPr>
            <a:xfrm>
              <a:off x="5010475" y="2269050"/>
              <a:ext cx="847200" cy="0"/>
            </a:xfrm>
            <a:prstGeom prst="straightConnector1">
              <a:avLst/>
            </a:prstGeom>
            <a:noFill/>
            <a:ln w="19050" cap="flat" cmpd="sng">
              <a:solidFill>
                <a:schemeClr val="accent2"/>
              </a:solidFill>
              <a:prstDash val="solid"/>
              <a:round/>
              <a:headEnd type="none" w="med" len="med"/>
              <a:tailEnd type="oval" w="med" len="med"/>
            </a:ln>
          </p:spPr>
        </p:cxnSp>
        <p:sp>
          <p:nvSpPr>
            <p:cNvPr id="132" name="Google Shape;132;p16"/>
            <p:cNvSpPr/>
            <p:nvPr/>
          </p:nvSpPr>
          <p:spPr>
            <a:xfrm>
              <a:off x="4768394" y="2067181"/>
              <a:ext cx="403702" cy="403738"/>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02</a:t>
              </a:r>
              <a:endParaRPr sz="1500">
                <a:solidFill>
                  <a:srgbClr val="FFFFFF"/>
                </a:solidFill>
              </a:endParaRPr>
            </a:p>
          </p:txBody>
        </p:sp>
      </p:grpSp>
      <p:sp>
        <p:nvSpPr>
          <p:cNvPr id="133" name="Google Shape;133;p16"/>
          <p:cNvSpPr txBox="1"/>
          <p:nvPr/>
        </p:nvSpPr>
        <p:spPr>
          <a:xfrm>
            <a:off x="5942505" y="2084323"/>
            <a:ext cx="2603638"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smtClean="0">
                <a:solidFill>
                  <a:schemeClr val="accent2"/>
                </a:solidFill>
                <a:latin typeface="Fira Sans Extra Condensed Medium"/>
                <a:ea typeface="Fira Sans Extra Condensed Medium"/>
                <a:cs typeface="Fira Sans Extra Condensed Medium"/>
                <a:sym typeface="Fira Sans Extra Condensed Medium"/>
              </a:rPr>
              <a:t>PHÂN TÍCH HỆ THỐNG</a:t>
            </a:r>
            <a:endParaRPr sz="22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5" name="Google Shape;135;p16"/>
          <p:cNvSpPr/>
          <p:nvPr/>
        </p:nvSpPr>
        <p:spPr>
          <a:xfrm>
            <a:off x="3458250" y="2514000"/>
            <a:ext cx="19200" cy="36700"/>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58438" y="2381966"/>
            <a:ext cx="1831569" cy="2761480"/>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129694" y="2351891"/>
            <a:ext cx="521064" cy="555070"/>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963711" y="1702615"/>
            <a:ext cx="1473258" cy="2699947"/>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964912" y="1926104"/>
            <a:ext cx="1470855" cy="2034372"/>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100943" y="2076699"/>
            <a:ext cx="1065175" cy="765193"/>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517555" y="2302518"/>
            <a:ext cx="112980" cy="539378"/>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784738" y="2302518"/>
            <a:ext cx="106936" cy="539378"/>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325634" y="2459302"/>
            <a:ext cx="772475" cy="58329"/>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345077" y="2617179"/>
            <a:ext cx="733625" cy="58329"/>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453181" y="2871035"/>
            <a:ext cx="166430" cy="166430"/>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1790818" y="2871035"/>
            <a:ext cx="166430" cy="166430"/>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100943" y="3333779"/>
            <a:ext cx="1200001" cy="414200"/>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510237" y="1796154"/>
            <a:ext cx="400838" cy="32805"/>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586772" y="4069785"/>
            <a:ext cx="219880" cy="218678"/>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155181" y="2727358"/>
            <a:ext cx="598799" cy="500201"/>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201350" y="3027382"/>
            <a:ext cx="597561" cy="500164"/>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2253563" y="3390507"/>
            <a:ext cx="518660" cy="445185"/>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2157621" y="2346575"/>
            <a:ext cx="489496" cy="420353"/>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919981" y="2424057"/>
            <a:ext cx="174914" cy="642527"/>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1524843" y="1504504"/>
            <a:ext cx="342509" cy="12404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1162901" y="1106280"/>
            <a:ext cx="1066376" cy="275733"/>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1346903" y="1305447"/>
            <a:ext cx="698380" cy="198034"/>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1823625" y="3607551"/>
            <a:ext cx="1900784" cy="1535919"/>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960672" y="862825"/>
            <a:ext cx="1470843" cy="380316"/>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txBox="1">
            <a:spLocks noGrp="1"/>
          </p:cNvSpPr>
          <p:nvPr>
            <p:ph type="ctrTitle" idx="4294967295"/>
          </p:nvPr>
        </p:nvSpPr>
        <p:spPr>
          <a:xfrm>
            <a:off x="1105677" y="3355722"/>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rPr>
              <a:t>PAY</a:t>
            </a:r>
            <a:endParaRPr sz="2500">
              <a:solidFill>
                <a:schemeClr val="lt1"/>
              </a:solidFill>
            </a:endParaRPr>
          </a:p>
        </p:txBody>
      </p:sp>
      <p:sp>
        <p:nvSpPr>
          <p:cNvPr id="52" name="TextBox 51"/>
          <p:cNvSpPr txBox="1"/>
          <p:nvPr/>
        </p:nvSpPr>
        <p:spPr>
          <a:xfrm>
            <a:off x="8333508" y="4796913"/>
            <a:ext cx="720435" cy="307777"/>
          </a:xfrm>
          <a:prstGeom prst="rect">
            <a:avLst/>
          </a:prstGeom>
          <a:noFill/>
        </p:spPr>
        <p:txBody>
          <a:bodyPr wrap="square" rtlCol="0">
            <a:spAutoFit/>
          </a:bodyPr>
          <a:lstStyle/>
          <a:p>
            <a:pPr algn="ctr"/>
            <a:r>
              <a:rPr lang="en-US" dirty="0"/>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BACK</a:t>
            </a:r>
            <a:r>
              <a:rPr lang="en-US" dirty="0" smtClean="0"/>
              <a:t>TEND</a:t>
            </a:r>
            <a:endParaRPr dirty="0"/>
          </a:p>
        </p:txBody>
      </p:sp>
      <p:sp>
        <p:nvSpPr>
          <p:cNvPr id="4" name="Google Shape;214;p18"/>
          <p:cNvSpPr txBox="1"/>
          <p:nvPr/>
        </p:nvSpPr>
        <p:spPr>
          <a:xfrm>
            <a:off x="387902" y="730575"/>
            <a:ext cx="3609109" cy="61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smtClean="0">
                <a:latin typeface="Roboto"/>
                <a:ea typeface="Roboto"/>
                <a:cs typeface="Roboto"/>
                <a:sym typeface="Roboto"/>
              </a:rPr>
              <a:t>CÁC PACKAGE</a:t>
            </a:r>
            <a:endParaRPr sz="1800" dirty="0">
              <a:latin typeface="Roboto"/>
              <a:ea typeface="Roboto"/>
              <a:cs typeface="Roboto"/>
              <a:sym typeface="Roboto"/>
            </a:endParaRPr>
          </a:p>
        </p:txBody>
      </p:sp>
      <p:sp>
        <p:nvSpPr>
          <p:cNvPr id="5" name="Google Shape;214;p18"/>
          <p:cNvSpPr txBox="1"/>
          <p:nvPr/>
        </p:nvSpPr>
        <p:spPr>
          <a:xfrm>
            <a:off x="387902" y="1501573"/>
            <a:ext cx="8368146" cy="3291008"/>
          </a:xfrm>
          <a:prstGeom prst="rect">
            <a:avLst/>
          </a:prstGeom>
          <a:noFill/>
          <a:ln>
            <a:noFill/>
          </a:ln>
        </p:spPr>
        <p:txBody>
          <a:bodyPr spcFirstLastPara="1" wrap="square" lIns="91425" tIns="91425" rIns="91425" bIns="91425" anchor="ctr" anchorCtr="0">
            <a:noAutofit/>
          </a:bodyPr>
          <a:lstStyle/>
          <a:p>
            <a:pPr marL="285750" indent="-285750">
              <a:lnSpc>
                <a:spcPct val="200000"/>
              </a:lnSpc>
              <a:buFont typeface="Wingdings" panose="05000000000000000000" pitchFamily="2" charset="2"/>
              <a:buChar char="§"/>
            </a:pPr>
            <a:r>
              <a:rPr lang="vi-VN" sz="1600" dirty="0" smtClean="0"/>
              <a:t>dotenv</a:t>
            </a:r>
            <a:r>
              <a:rPr lang="vi-VN" sz="1600" dirty="0"/>
              <a:t>: cho phép tải các biến môi trường được lưu trữ </a:t>
            </a:r>
            <a:r>
              <a:rPr lang="vi-VN" sz="1600" dirty="0" smtClean="0"/>
              <a:t>trong</a:t>
            </a:r>
            <a:r>
              <a:rPr lang="en-US" sz="1600" dirty="0" smtClean="0"/>
              <a:t> </a:t>
            </a:r>
            <a:r>
              <a:rPr lang="vi-VN" sz="1600" dirty="0" smtClean="0"/>
              <a:t>tệp </a:t>
            </a:r>
            <a:r>
              <a:rPr lang="vi-VN" sz="1600" dirty="0"/>
              <a:t>.env vào </a:t>
            </a:r>
            <a:r>
              <a:rPr lang="vi-VN" sz="1600" dirty="0" smtClean="0"/>
              <a:t>process.env</a:t>
            </a:r>
            <a:r>
              <a:rPr lang="en-US" sz="1600" dirty="0" smtClean="0"/>
              <a:t>.</a:t>
            </a:r>
            <a:endParaRPr lang="vi-VN" sz="1600" dirty="0"/>
          </a:p>
          <a:p>
            <a:pPr marL="285750" indent="-285750">
              <a:lnSpc>
                <a:spcPct val="200000"/>
              </a:lnSpc>
              <a:buFont typeface="Wingdings" panose="05000000000000000000" pitchFamily="2" charset="2"/>
              <a:buChar char="§"/>
            </a:pPr>
            <a:r>
              <a:rPr lang="vi-VN" sz="1600" dirty="0" smtClean="0"/>
              <a:t>express-fileupload</a:t>
            </a:r>
            <a:r>
              <a:rPr lang="vi-VN" sz="1600" dirty="0"/>
              <a:t>: </a:t>
            </a:r>
            <a:r>
              <a:rPr lang="en-US" sz="1600" dirty="0" smtClean="0"/>
              <a:t>middleware </a:t>
            </a:r>
            <a:r>
              <a:rPr lang="en-US" sz="1600" dirty="0" err="1" smtClean="0"/>
              <a:t>đơn</a:t>
            </a:r>
            <a:r>
              <a:rPr lang="en-US" sz="1600" dirty="0" smtClean="0"/>
              <a:t> </a:t>
            </a:r>
            <a:r>
              <a:rPr lang="en-US" sz="1600" dirty="0" err="1" smtClean="0"/>
              <a:t>giản</a:t>
            </a:r>
            <a:r>
              <a:rPr lang="en-US" sz="1600" dirty="0" smtClean="0"/>
              <a:t> </a:t>
            </a:r>
            <a:r>
              <a:rPr lang="en-US" sz="1600" dirty="0" err="1" smtClean="0"/>
              <a:t>để</a:t>
            </a:r>
            <a:r>
              <a:rPr lang="en-US" sz="1600" dirty="0" smtClean="0"/>
              <a:t> </a:t>
            </a:r>
            <a:r>
              <a:rPr lang="en-US" sz="1600" dirty="0" err="1" smtClean="0"/>
              <a:t>tải</a:t>
            </a:r>
            <a:r>
              <a:rPr lang="en-US" sz="1600" dirty="0" smtClean="0"/>
              <a:t> </a:t>
            </a:r>
            <a:r>
              <a:rPr lang="en-US" sz="1600" dirty="0" err="1" smtClean="0"/>
              <a:t>lên</a:t>
            </a:r>
            <a:r>
              <a:rPr lang="en-US" sz="1600" dirty="0" smtClean="0"/>
              <a:t> </a:t>
            </a:r>
            <a:r>
              <a:rPr lang="en-US" sz="1600" dirty="0" err="1" smtClean="0"/>
              <a:t>các</a:t>
            </a:r>
            <a:r>
              <a:rPr lang="en-US" sz="1600" dirty="0" smtClean="0"/>
              <a:t> </a:t>
            </a:r>
            <a:r>
              <a:rPr lang="en-US" sz="1600" dirty="0" err="1" smtClean="0"/>
              <a:t>tệp</a:t>
            </a:r>
            <a:r>
              <a:rPr lang="en-US" sz="1600" dirty="0" smtClean="0"/>
              <a:t>.</a:t>
            </a:r>
            <a:endParaRPr lang="vi-VN" sz="1600" dirty="0"/>
          </a:p>
          <a:p>
            <a:pPr marL="285750" indent="-285750">
              <a:lnSpc>
                <a:spcPct val="200000"/>
              </a:lnSpc>
              <a:buFont typeface="Wingdings" panose="05000000000000000000" pitchFamily="2" charset="2"/>
              <a:buChar char="§"/>
            </a:pPr>
            <a:r>
              <a:rPr lang="vi-VN" sz="1600" dirty="0" smtClean="0"/>
              <a:t>jsonwebtoken</a:t>
            </a:r>
            <a:r>
              <a:rPr lang="vi-VN" sz="1600" dirty="0"/>
              <a:t>: xác thực đăng </a:t>
            </a:r>
            <a:r>
              <a:rPr lang="vi-VN" sz="1600" dirty="0" smtClean="0"/>
              <a:t>nhập</a:t>
            </a:r>
            <a:r>
              <a:rPr lang="en-US" sz="1600" dirty="0" smtClean="0"/>
              <a:t>.</a:t>
            </a:r>
            <a:endParaRPr lang="en-US" sz="1600" dirty="0"/>
          </a:p>
          <a:p>
            <a:pPr marL="285750" indent="-285750">
              <a:lnSpc>
                <a:spcPct val="200000"/>
              </a:lnSpc>
              <a:buFont typeface="Wingdings" panose="05000000000000000000" pitchFamily="2" charset="2"/>
              <a:buChar char="§"/>
            </a:pPr>
            <a:r>
              <a:rPr lang="vi-VN" sz="1600" dirty="0" smtClean="0"/>
              <a:t>mongoose</a:t>
            </a:r>
            <a:r>
              <a:rPr lang="vi-VN" sz="1600" dirty="0"/>
              <a:t>: mongoose có sẵn các hàm giúp tương tác đến CSDL MongoDB một cách dễ dàng</a:t>
            </a:r>
            <a:r>
              <a:rPr lang="vi-VN" sz="1600" dirty="0" smtClean="0"/>
              <a:t>.</a:t>
            </a:r>
            <a:endParaRPr lang="en-US" sz="1600" dirty="0" smtClean="0"/>
          </a:p>
          <a:p>
            <a:pPr marL="285750" indent="-285750">
              <a:lnSpc>
                <a:spcPct val="200000"/>
              </a:lnSpc>
              <a:buFont typeface="Wingdings" panose="05000000000000000000" pitchFamily="2" charset="2"/>
              <a:buChar char="§"/>
            </a:pPr>
            <a:r>
              <a:rPr lang="en-US" sz="1600" dirty="0" err="1">
                <a:latin typeface="Roboto"/>
                <a:ea typeface="Roboto"/>
                <a:cs typeface="Roboto"/>
                <a:sym typeface="Roboto"/>
              </a:rPr>
              <a:t>nodemon</a:t>
            </a:r>
            <a:r>
              <a:rPr lang="en-US" sz="1600" dirty="0">
                <a:latin typeface="Roboto"/>
                <a:ea typeface="Roboto"/>
                <a:cs typeface="Roboto"/>
                <a:sym typeface="Roboto"/>
              </a:rPr>
              <a:t>: </a:t>
            </a:r>
            <a:r>
              <a:rPr lang="en-US" sz="1600" dirty="0" err="1">
                <a:latin typeface="Roboto"/>
                <a:ea typeface="Roboto"/>
                <a:cs typeface="Roboto"/>
                <a:sym typeface="Roboto"/>
              </a:rPr>
              <a:t>tự</a:t>
            </a:r>
            <a:r>
              <a:rPr lang="en-US" sz="1600" dirty="0">
                <a:latin typeface="Roboto"/>
                <a:ea typeface="Roboto"/>
                <a:cs typeface="Roboto"/>
                <a:sym typeface="Roboto"/>
              </a:rPr>
              <a:t> </a:t>
            </a:r>
            <a:r>
              <a:rPr lang="en-US" sz="1600" dirty="0" err="1">
                <a:latin typeface="Roboto"/>
                <a:ea typeface="Roboto"/>
                <a:cs typeface="Roboto"/>
                <a:sym typeface="Roboto"/>
              </a:rPr>
              <a:t>động</a:t>
            </a:r>
            <a:r>
              <a:rPr lang="en-US" sz="1600" dirty="0">
                <a:latin typeface="Roboto"/>
                <a:ea typeface="Roboto"/>
                <a:cs typeface="Roboto"/>
                <a:sym typeface="Roboto"/>
              </a:rPr>
              <a:t> </a:t>
            </a:r>
            <a:r>
              <a:rPr lang="en-US" sz="1600" dirty="0" err="1">
                <a:latin typeface="Roboto"/>
                <a:ea typeface="Roboto"/>
                <a:cs typeface="Roboto"/>
                <a:sym typeface="Roboto"/>
              </a:rPr>
              <a:t>khởi</a:t>
            </a:r>
            <a:r>
              <a:rPr lang="en-US" sz="1600" dirty="0">
                <a:latin typeface="Roboto"/>
                <a:ea typeface="Roboto"/>
                <a:cs typeface="Roboto"/>
                <a:sym typeface="Roboto"/>
              </a:rPr>
              <a:t> </a:t>
            </a:r>
            <a:r>
              <a:rPr lang="en-US" sz="1600" dirty="0" err="1">
                <a:latin typeface="Roboto"/>
                <a:ea typeface="Roboto"/>
                <a:cs typeface="Roboto"/>
                <a:sym typeface="Roboto"/>
              </a:rPr>
              <a:t>chạy</a:t>
            </a:r>
            <a:r>
              <a:rPr lang="en-US" sz="1600" dirty="0">
                <a:latin typeface="Roboto"/>
                <a:ea typeface="Roboto"/>
                <a:cs typeface="Roboto"/>
                <a:sym typeface="Roboto"/>
              </a:rPr>
              <a:t> lại </a:t>
            </a:r>
            <a:r>
              <a:rPr lang="en-US" sz="1600" dirty="0" err="1">
                <a:latin typeface="Roboto"/>
                <a:ea typeface="Roboto"/>
                <a:cs typeface="Roboto"/>
                <a:sym typeface="Roboto"/>
              </a:rPr>
              <a:t>ứng</a:t>
            </a:r>
            <a:r>
              <a:rPr lang="en-US" sz="1600" dirty="0">
                <a:latin typeface="Roboto"/>
                <a:ea typeface="Roboto"/>
                <a:cs typeface="Roboto"/>
                <a:sym typeface="Roboto"/>
              </a:rPr>
              <a:t> </a:t>
            </a:r>
            <a:r>
              <a:rPr lang="en-US" sz="1600" dirty="0" err="1">
                <a:latin typeface="Roboto"/>
                <a:ea typeface="Roboto"/>
                <a:cs typeface="Roboto"/>
                <a:sym typeface="Roboto"/>
              </a:rPr>
              <a:t>dụng</a:t>
            </a:r>
            <a:r>
              <a:rPr lang="en-US" sz="1600" dirty="0">
                <a:latin typeface="Roboto"/>
                <a:ea typeface="Roboto"/>
                <a:cs typeface="Roboto"/>
                <a:sym typeface="Roboto"/>
              </a:rPr>
              <a:t> </a:t>
            </a:r>
            <a:r>
              <a:rPr lang="en-US" sz="1600" dirty="0" err="1">
                <a:latin typeface="Roboto"/>
                <a:ea typeface="Roboto"/>
                <a:cs typeface="Roboto"/>
                <a:sym typeface="Roboto"/>
              </a:rPr>
              <a:t>khi</a:t>
            </a:r>
            <a:r>
              <a:rPr lang="en-US" sz="1600" dirty="0">
                <a:latin typeface="Roboto"/>
                <a:ea typeface="Roboto"/>
                <a:cs typeface="Roboto"/>
                <a:sym typeface="Roboto"/>
              </a:rPr>
              <a:t> </a:t>
            </a:r>
            <a:r>
              <a:rPr lang="en-US" sz="1600" dirty="0" err="1">
                <a:latin typeface="Roboto"/>
                <a:ea typeface="Roboto"/>
                <a:cs typeface="Roboto"/>
                <a:sym typeface="Roboto"/>
              </a:rPr>
              <a:t>phát</a:t>
            </a:r>
            <a:r>
              <a:rPr lang="en-US" sz="1600" dirty="0">
                <a:latin typeface="Roboto"/>
                <a:ea typeface="Roboto"/>
                <a:cs typeface="Roboto"/>
                <a:sym typeface="Roboto"/>
              </a:rPr>
              <a:t> </a:t>
            </a:r>
            <a:r>
              <a:rPr lang="en-US" sz="1600" dirty="0" err="1">
                <a:latin typeface="Roboto"/>
                <a:ea typeface="Roboto"/>
                <a:cs typeface="Roboto"/>
                <a:sym typeface="Roboto"/>
              </a:rPr>
              <a:t>hiện</a:t>
            </a:r>
            <a:r>
              <a:rPr lang="en-US" sz="1600" dirty="0">
                <a:latin typeface="Roboto"/>
                <a:ea typeface="Roboto"/>
                <a:cs typeface="Roboto"/>
                <a:sym typeface="Roboto"/>
              </a:rPr>
              <a:t> </a:t>
            </a:r>
            <a:r>
              <a:rPr lang="en-US" sz="1600" dirty="0" err="1">
                <a:latin typeface="Roboto"/>
                <a:ea typeface="Roboto"/>
                <a:cs typeface="Roboto"/>
                <a:sym typeface="Roboto"/>
              </a:rPr>
              <a:t>thay</a:t>
            </a:r>
            <a:r>
              <a:rPr lang="en-US" sz="1600" dirty="0">
                <a:latin typeface="Roboto"/>
                <a:ea typeface="Roboto"/>
                <a:cs typeface="Roboto"/>
                <a:sym typeface="Roboto"/>
              </a:rPr>
              <a:t> </a:t>
            </a:r>
            <a:r>
              <a:rPr lang="en-US" sz="1600" dirty="0" err="1">
                <a:latin typeface="Roboto"/>
                <a:ea typeface="Roboto"/>
                <a:cs typeface="Roboto"/>
                <a:sym typeface="Roboto"/>
              </a:rPr>
              <a:t>đổi</a:t>
            </a:r>
            <a:r>
              <a:rPr lang="en-US" sz="1600" dirty="0">
                <a:latin typeface="Roboto"/>
                <a:ea typeface="Roboto"/>
                <a:cs typeface="Roboto"/>
                <a:sym typeface="Roboto"/>
              </a:rPr>
              <a:t> </a:t>
            </a:r>
            <a:r>
              <a:rPr lang="en-US" sz="1600" dirty="0" err="1">
                <a:latin typeface="Roboto"/>
                <a:ea typeface="Roboto"/>
                <a:cs typeface="Roboto"/>
                <a:sym typeface="Roboto"/>
              </a:rPr>
              <a:t>trong</a:t>
            </a:r>
            <a:r>
              <a:rPr lang="en-US" sz="1600" dirty="0">
                <a:latin typeface="Roboto"/>
                <a:ea typeface="Roboto"/>
                <a:cs typeface="Roboto"/>
                <a:sym typeface="Roboto"/>
              </a:rPr>
              <a:t> </a:t>
            </a:r>
            <a:r>
              <a:rPr lang="en-US" sz="1600" dirty="0" err="1">
                <a:latin typeface="Roboto"/>
                <a:ea typeface="Roboto"/>
                <a:cs typeface="Roboto"/>
                <a:sym typeface="Roboto"/>
              </a:rPr>
              <a:t>các</a:t>
            </a:r>
            <a:r>
              <a:rPr lang="en-US" sz="1600" dirty="0">
                <a:latin typeface="Roboto"/>
                <a:ea typeface="Roboto"/>
                <a:cs typeface="Roboto"/>
                <a:sym typeface="Roboto"/>
              </a:rPr>
              <a:t> file.</a:t>
            </a:r>
            <a:endParaRPr sz="1600" dirty="0">
              <a:latin typeface="Roboto"/>
              <a:ea typeface="Roboto"/>
              <a:cs typeface="Roboto"/>
              <a:sym typeface="Roboto"/>
            </a:endParaRPr>
          </a:p>
        </p:txBody>
      </p:sp>
      <p:sp>
        <p:nvSpPr>
          <p:cNvPr id="6" name="TextBox 5"/>
          <p:cNvSpPr txBox="1"/>
          <p:nvPr/>
        </p:nvSpPr>
        <p:spPr>
          <a:xfrm>
            <a:off x="8333508" y="4796913"/>
            <a:ext cx="720435" cy="307777"/>
          </a:xfrm>
          <a:prstGeom prst="rect">
            <a:avLst/>
          </a:prstGeom>
          <a:noFill/>
        </p:spPr>
        <p:txBody>
          <a:bodyPr wrap="square" rtlCol="0">
            <a:spAutoFit/>
          </a:bodyPr>
          <a:lstStyle/>
          <a:p>
            <a:pPr algn="ctr"/>
            <a:r>
              <a:rPr lang="en-US" dirty="0" smtClean="0"/>
              <a:t>20</a:t>
            </a:r>
            <a:endParaRPr lang="en-US" dirty="0"/>
          </a:p>
        </p:txBody>
      </p:sp>
    </p:spTree>
    <p:extLst>
      <p:ext uri="{BB962C8B-B14F-4D97-AF65-F5344CB8AC3E}">
        <p14:creationId xmlns:p14="http://schemas.microsoft.com/office/powerpoint/2010/main" val="674335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1321539" y="3215755"/>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444581" y="3812643"/>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p:cNvGrpSpPr/>
          <p:nvPr/>
        </p:nvGrpSpPr>
        <p:grpSpPr>
          <a:xfrm>
            <a:off x="1115797" y="1454153"/>
            <a:ext cx="2891291" cy="2698888"/>
            <a:chOff x="5124284" y="1056559"/>
            <a:chExt cx="3123768" cy="2912767"/>
          </a:xfrm>
        </p:grpSpPr>
        <p:grpSp>
          <p:nvGrpSpPr>
            <p:cNvPr id="8" name="Group 7"/>
            <p:cNvGrpSpPr/>
            <p:nvPr/>
          </p:nvGrpSpPr>
          <p:grpSpPr>
            <a:xfrm>
              <a:off x="5124284" y="1056559"/>
              <a:ext cx="3123768" cy="2912767"/>
              <a:chOff x="5124284" y="1056559"/>
              <a:chExt cx="3123768" cy="2912767"/>
            </a:xfrm>
          </p:grpSpPr>
          <p:grpSp>
            <p:nvGrpSpPr>
              <p:cNvPr id="7" name="Group 6"/>
              <p:cNvGrpSpPr/>
              <p:nvPr/>
            </p:nvGrpSpPr>
            <p:grpSpPr>
              <a:xfrm>
                <a:off x="5124284" y="1056559"/>
                <a:ext cx="3123768" cy="2912767"/>
                <a:chOff x="5124284" y="1056559"/>
                <a:chExt cx="3123768" cy="2912767"/>
              </a:xfrm>
            </p:grpSpPr>
            <p:sp>
              <p:nvSpPr>
                <p:cNvPr id="58" name="Google Shape;58;p15"/>
                <p:cNvSpPr/>
                <p:nvPr/>
              </p:nvSpPr>
              <p:spPr>
                <a:xfrm rot="10800000" flipH="1">
                  <a:off x="6201315" y="3380656"/>
                  <a:ext cx="969798" cy="575906"/>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28665" y="3840949"/>
                  <a:ext cx="1709440" cy="128377"/>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124284" y="1056559"/>
                  <a:ext cx="3123768" cy="2484400"/>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5"/>
              <p:cNvSpPr/>
              <p:nvPr/>
            </p:nvSpPr>
            <p:spPr>
              <a:xfrm>
                <a:off x="5124284" y="1056559"/>
                <a:ext cx="3123768" cy="213961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5"/>
            <p:cNvSpPr/>
            <p:nvPr/>
          </p:nvSpPr>
          <p:spPr>
            <a:xfrm>
              <a:off x="5124284" y="1056559"/>
              <a:ext cx="3123768" cy="213961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5"/>
          <p:cNvSpPr/>
          <p:nvPr/>
        </p:nvSpPr>
        <p:spPr>
          <a:xfrm>
            <a:off x="1456879" y="1896381"/>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674779" y="2263735"/>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721268" y="2310224"/>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767757" y="2358552"/>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739886" y="2670931"/>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96112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442742" y="2282353"/>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20098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509335" y="3031695"/>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792302" y="2170757"/>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842526" y="2152195"/>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889015" y="2198628"/>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09335" y="2484975"/>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42526" y="2724890"/>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70397" y="2758335"/>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509335" y="1956930"/>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453537" y="1886249"/>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944405" y="1624093"/>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929528" y="1612945"/>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321539" y="2152195"/>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64608" y="2152195"/>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035897" y="2152195"/>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807186" y="2152195"/>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578475" y="2152195"/>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80977" y="2152195"/>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961127" y="2152195"/>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641333" y="2152195"/>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321539" y="2152195"/>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319644" y="2412511"/>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481408"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641333"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801258" y="2412511"/>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961127" y="2412511"/>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121052" y="2412511"/>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280977" y="2412511"/>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2742"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602667" y="2412511"/>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762536"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922461" y="2412511"/>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082386" y="2412511"/>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242255" y="2412511"/>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404075" y="2412511"/>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563945"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612193" y="2946103"/>
            <a:ext cx="202701" cy="195294"/>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1929471" y="1624156"/>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cxnSp>
        <p:nvCxnSpPr>
          <p:cNvPr id="115" name="Google Shape;125;p16"/>
          <p:cNvCxnSpPr>
            <a:endCxn id="116" idx="1"/>
          </p:cNvCxnSpPr>
          <p:nvPr/>
        </p:nvCxnSpPr>
        <p:spPr>
          <a:xfrm>
            <a:off x="3935366" y="2711032"/>
            <a:ext cx="738664" cy="13858"/>
          </a:xfrm>
          <a:prstGeom prst="straightConnector1">
            <a:avLst/>
          </a:prstGeom>
          <a:noFill/>
          <a:ln w="19050" cap="flat" cmpd="sng">
            <a:solidFill>
              <a:schemeClr val="accent5"/>
            </a:solidFill>
            <a:prstDash val="solid"/>
            <a:round/>
            <a:headEnd type="none" w="med" len="med"/>
            <a:tailEnd type="oval" w="med" len="med"/>
          </a:ln>
        </p:spPr>
      </p:cxnSp>
      <p:sp>
        <p:nvSpPr>
          <p:cNvPr id="116" name="Google Shape;114;p16"/>
          <p:cNvSpPr txBox="1"/>
          <p:nvPr/>
        </p:nvSpPr>
        <p:spPr>
          <a:xfrm>
            <a:off x="4674030" y="2510090"/>
            <a:ext cx="259267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smtClean="0">
                <a:solidFill>
                  <a:schemeClr val="accent5"/>
                </a:solidFill>
                <a:latin typeface="Fira Sans Extra Condensed Medium"/>
                <a:ea typeface="Fira Sans Extra Condensed Medium"/>
                <a:cs typeface="Fira Sans Extra Condensed Medium"/>
                <a:sym typeface="Fira Sans Extra Condensed Medium"/>
              </a:rPr>
              <a:t>KẾT LUẬN</a:t>
            </a:r>
            <a:endParaRPr sz="40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109" name="TextBox 108"/>
          <p:cNvSpPr txBox="1"/>
          <p:nvPr/>
        </p:nvSpPr>
        <p:spPr>
          <a:xfrm>
            <a:off x="8333508" y="4796913"/>
            <a:ext cx="720435" cy="307777"/>
          </a:xfrm>
          <a:prstGeom prst="rect">
            <a:avLst/>
          </a:prstGeom>
          <a:noFill/>
        </p:spPr>
        <p:txBody>
          <a:bodyPr wrap="square" rtlCol="0">
            <a:spAutoFit/>
          </a:bodyPr>
          <a:lstStyle/>
          <a:p>
            <a:pPr algn="ctr"/>
            <a:r>
              <a:rPr lang="en-US" dirty="0" smtClean="0"/>
              <a:t>21</a:t>
            </a:r>
            <a:endParaRPr lang="en-US" dirty="0"/>
          </a:p>
        </p:txBody>
      </p:sp>
    </p:spTree>
    <p:extLst>
      <p:ext uri="{BB962C8B-B14F-4D97-AF65-F5344CB8AC3E}">
        <p14:creationId xmlns:p14="http://schemas.microsoft.com/office/powerpoint/2010/main" val="2263257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Ư</a:t>
            </a:r>
            <a:r>
              <a:rPr lang="en-US" dirty="0" smtClean="0"/>
              <a:t>U ĐIỂM</a:t>
            </a:r>
            <a:endParaRPr dirty="0"/>
          </a:p>
        </p:txBody>
      </p:sp>
      <p:sp>
        <p:nvSpPr>
          <p:cNvPr id="5" name="Google Shape;214;p18"/>
          <p:cNvSpPr txBox="1"/>
          <p:nvPr/>
        </p:nvSpPr>
        <p:spPr>
          <a:xfrm>
            <a:off x="387902" y="822700"/>
            <a:ext cx="8368146" cy="4185717"/>
          </a:xfrm>
          <a:prstGeom prst="rect">
            <a:avLst/>
          </a:prstGeom>
          <a:noFill/>
          <a:ln>
            <a:noFill/>
          </a:ln>
        </p:spPr>
        <p:txBody>
          <a:bodyPr spcFirstLastPara="1" wrap="square" lIns="91425" tIns="91425" rIns="91425" bIns="91425" anchor="ctr" anchorCtr="0">
            <a:noAutofit/>
          </a:bodyPr>
          <a:lstStyle/>
          <a:p>
            <a:pPr marL="285750" indent="-285750">
              <a:lnSpc>
                <a:spcPct val="150000"/>
              </a:lnSpc>
              <a:buFont typeface="Wingdings" panose="05000000000000000000" pitchFamily="2" charset="2"/>
              <a:buChar char="Ø"/>
            </a:pPr>
            <a:r>
              <a:rPr lang="en-US" sz="1600" dirty="0" err="1" smtClean="0">
                <a:latin typeface="+mn-lt"/>
                <a:ea typeface="Roboto"/>
                <a:cs typeface="Roboto"/>
                <a:sym typeface="Roboto"/>
              </a:rPr>
              <a:t>Xây</a:t>
            </a:r>
            <a:r>
              <a:rPr lang="en-US" sz="1600" dirty="0" smtClean="0">
                <a:latin typeface="+mn-lt"/>
                <a:ea typeface="Roboto"/>
                <a:cs typeface="Roboto"/>
                <a:sym typeface="Roboto"/>
              </a:rPr>
              <a:t> </a:t>
            </a:r>
            <a:r>
              <a:rPr lang="en-US" sz="1600" dirty="0" err="1" smtClean="0">
                <a:latin typeface="+mn-lt"/>
                <a:ea typeface="Roboto"/>
                <a:cs typeface="Roboto"/>
                <a:sym typeface="Roboto"/>
              </a:rPr>
              <a:t>dựng</a:t>
            </a:r>
            <a:r>
              <a:rPr lang="en-US" sz="1600" dirty="0" smtClean="0">
                <a:latin typeface="+mn-lt"/>
                <a:ea typeface="Roboto"/>
                <a:cs typeface="Roboto"/>
                <a:sym typeface="Roboto"/>
              </a:rPr>
              <a:t> </a:t>
            </a:r>
            <a:r>
              <a:rPr lang="en-US" sz="1600" dirty="0" err="1" smtClean="0">
                <a:latin typeface="+mn-lt"/>
                <a:ea typeface="Roboto"/>
                <a:cs typeface="Roboto"/>
                <a:sym typeface="Roboto"/>
              </a:rPr>
              <a:t>được</a:t>
            </a:r>
            <a:r>
              <a:rPr lang="en-US" sz="1600" dirty="0" smtClean="0">
                <a:latin typeface="+mn-lt"/>
                <a:ea typeface="Roboto"/>
                <a:cs typeface="Roboto"/>
                <a:sym typeface="Roboto"/>
              </a:rPr>
              <a:t> </a:t>
            </a:r>
            <a:r>
              <a:rPr lang="en-US" sz="1600" dirty="0" err="1" smtClean="0">
                <a:latin typeface="+mn-lt"/>
                <a:ea typeface="Roboto"/>
                <a:cs typeface="Roboto"/>
                <a:sym typeface="Roboto"/>
              </a:rPr>
              <a:t>các</a:t>
            </a:r>
            <a:r>
              <a:rPr lang="en-US" sz="1600" dirty="0" smtClean="0">
                <a:latin typeface="+mn-lt"/>
                <a:ea typeface="Roboto"/>
                <a:cs typeface="Roboto"/>
                <a:sym typeface="Roboto"/>
              </a:rPr>
              <a:t> </a:t>
            </a:r>
            <a:r>
              <a:rPr lang="en-US" sz="1600" dirty="0" err="1" smtClean="0">
                <a:latin typeface="+mn-lt"/>
                <a:ea typeface="Roboto"/>
                <a:cs typeface="Roboto"/>
                <a:sym typeface="Roboto"/>
              </a:rPr>
              <a:t>tính</a:t>
            </a:r>
            <a:r>
              <a:rPr lang="en-US" sz="1600" dirty="0" smtClean="0">
                <a:latin typeface="+mn-lt"/>
                <a:ea typeface="Roboto"/>
                <a:cs typeface="Roboto"/>
                <a:sym typeface="Roboto"/>
              </a:rPr>
              <a:t> </a:t>
            </a:r>
            <a:r>
              <a:rPr lang="en-US" sz="1600" dirty="0" err="1" smtClean="0">
                <a:latin typeface="+mn-lt"/>
                <a:ea typeface="Roboto"/>
                <a:cs typeface="Roboto"/>
                <a:sym typeface="Roboto"/>
              </a:rPr>
              <a:t>năng</a:t>
            </a:r>
            <a:r>
              <a:rPr lang="en-US" sz="1600" dirty="0" smtClean="0">
                <a:latin typeface="+mn-lt"/>
                <a:ea typeface="Roboto"/>
                <a:cs typeface="Roboto"/>
                <a:sym typeface="Roboto"/>
              </a:rPr>
              <a:t> </a:t>
            </a:r>
            <a:r>
              <a:rPr lang="en-US" sz="1600" dirty="0" err="1" smtClean="0">
                <a:latin typeface="+mn-lt"/>
                <a:ea typeface="Roboto"/>
                <a:cs typeface="Roboto"/>
                <a:sym typeface="Roboto"/>
              </a:rPr>
              <a:t>của</a:t>
            </a:r>
            <a:r>
              <a:rPr lang="en-US" sz="1600" dirty="0" smtClean="0">
                <a:latin typeface="+mn-lt"/>
                <a:ea typeface="Roboto"/>
                <a:cs typeface="Roboto"/>
                <a:sym typeface="Roboto"/>
              </a:rPr>
              <a:t> </a:t>
            </a:r>
            <a:r>
              <a:rPr lang="en-US" sz="1600" dirty="0" err="1" smtClean="0">
                <a:latin typeface="+mn-lt"/>
                <a:ea typeface="Roboto"/>
                <a:cs typeface="Roboto"/>
                <a:sym typeface="Roboto"/>
              </a:rPr>
              <a:t>yêu</a:t>
            </a:r>
            <a:r>
              <a:rPr lang="en-US" sz="1600" dirty="0" smtClean="0">
                <a:latin typeface="+mn-lt"/>
                <a:ea typeface="Roboto"/>
                <a:cs typeface="Roboto"/>
                <a:sym typeface="Roboto"/>
              </a:rPr>
              <a:t> </a:t>
            </a:r>
            <a:r>
              <a:rPr lang="en-US" sz="1600" dirty="0" err="1" smtClean="0">
                <a:latin typeface="+mn-lt"/>
                <a:ea typeface="Roboto"/>
                <a:cs typeface="Roboto"/>
                <a:sym typeface="Roboto"/>
              </a:rPr>
              <a:t>cầu</a:t>
            </a:r>
            <a:r>
              <a:rPr lang="en-US" sz="1600" dirty="0" smtClean="0">
                <a:latin typeface="+mn-lt"/>
                <a:ea typeface="Roboto"/>
                <a:cs typeface="Roboto"/>
                <a:sym typeface="Roboto"/>
              </a:rPr>
              <a:t> </a:t>
            </a:r>
            <a:r>
              <a:rPr lang="en-US" sz="1600" dirty="0" err="1" smtClean="0">
                <a:latin typeface="+mn-lt"/>
                <a:ea typeface="Roboto"/>
                <a:cs typeface="Roboto"/>
                <a:sym typeface="Roboto"/>
              </a:rPr>
              <a:t>hệ</a:t>
            </a:r>
            <a:r>
              <a:rPr lang="en-US" sz="1600" dirty="0" smtClean="0">
                <a:latin typeface="+mn-lt"/>
                <a:ea typeface="Roboto"/>
                <a:cs typeface="Roboto"/>
                <a:sym typeface="Roboto"/>
              </a:rPr>
              <a:t> </a:t>
            </a:r>
            <a:r>
              <a:rPr lang="en-US" sz="1600" dirty="0" err="1" smtClean="0">
                <a:latin typeface="+mn-lt"/>
                <a:ea typeface="Roboto"/>
                <a:cs typeface="Roboto"/>
                <a:sym typeface="Roboto"/>
              </a:rPr>
              <a:t>thống</a:t>
            </a:r>
            <a:r>
              <a:rPr lang="en-US" sz="1600" dirty="0" smtClean="0">
                <a:latin typeface="+mn-lt"/>
                <a:ea typeface="Roboto"/>
                <a:cs typeface="Roboto"/>
                <a:sym typeface="Roboto"/>
              </a:rPr>
              <a:t>:</a:t>
            </a:r>
          </a:p>
          <a:p>
            <a:pPr marL="640080" lvl="1" indent="-285750">
              <a:lnSpc>
                <a:spcPct val="150000"/>
              </a:lnSpc>
              <a:buFont typeface="Wingdings" panose="05000000000000000000" pitchFamily="2" charset="2"/>
              <a:buChar char="§"/>
            </a:pPr>
            <a:r>
              <a:rPr lang="en-US" sz="1600" dirty="0" err="1"/>
              <a:t>Tính</a:t>
            </a:r>
            <a:r>
              <a:rPr lang="en-US" sz="1600" dirty="0"/>
              <a:t> </a:t>
            </a:r>
            <a:r>
              <a:rPr lang="en-US" sz="1600" dirty="0" err="1"/>
              <a:t>năng</a:t>
            </a:r>
            <a:r>
              <a:rPr lang="en-US" sz="1600" dirty="0"/>
              <a:t> </a:t>
            </a:r>
            <a:r>
              <a:rPr lang="en-US" sz="1600" dirty="0" err="1"/>
              <a:t>lọc</a:t>
            </a:r>
            <a:r>
              <a:rPr lang="en-US" sz="1600" dirty="0"/>
              <a:t>, </a:t>
            </a:r>
            <a:r>
              <a:rPr lang="en-US" sz="1600" dirty="0" err="1"/>
              <a:t>tìm</a:t>
            </a:r>
            <a:r>
              <a:rPr lang="en-US" sz="1600" dirty="0"/>
              <a:t> kiếm </a:t>
            </a:r>
            <a:r>
              <a:rPr lang="en-US" sz="1600" dirty="0" err="1"/>
              <a:t>sản</a:t>
            </a:r>
            <a:r>
              <a:rPr lang="en-US" sz="1600" dirty="0"/>
              <a:t> </a:t>
            </a:r>
            <a:r>
              <a:rPr lang="en-US" sz="1600" dirty="0" err="1"/>
              <a:t>phẩm</a:t>
            </a:r>
            <a:endParaRPr lang="en-US" sz="1600" dirty="0"/>
          </a:p>
          <a:p>
            <a:pPr marL="640080" lvl="1" indent="-285750">
              <a:lnSpc>
                <a:spcPct val="150000"/>
              </a:lnSpc>
              <a:buFont typeface="Wingdings" panose="05000000000000000000" pitchFamily="2" charset="2"/>
              <a:buChar char="§"/>
            </a:pPr>
            <a:r>
              <a:rPr lang="en-US" sz="1600" dirty="0" err="1" smtClean="0">
                <a:latin typeface="+mn-lt"/>
              </a:rPr>
              <a:t>Đăng</a:t>
            </a:r>
            <a:r>
              <a:rPr lang="en-US" sz="1600" dirty="0" smtClean="0">
                <a:latin typeface="+mn-lt"/>
              </a:rPr>
              <a:t> </a:t>
            </a:r>
            <a:r>
              <a:rPr lang="en-US" sz="1600" dirty="0" err="1" smtClean="0">
                <a:latin typeface="+mn-lt"/>
              </a:rPr>
              <a:t>ký</a:t>
            </a:r>
            <a:r>
              <a:rPr lang="en-US" sz="1600" dirty="0" smtClean="0">
                <a:latin typeface="+mn-lt"/>
              </a:rPr>
              <a:t>, </a:t>
            </a:r>
            <a:r>
              <a:rPr lang="en-US" sz="1600" dirty="0" err="1" smtClean="0">
                <a:latin typeface="+mn-lt"/>
              </a:rPr>
              <a:t>đăng</a:t>
            </a:r>
            <a:r>
              <a:rPr lang="en-US" sz="1600" dirty="0" smtClean="0">
                <a:latin typeface="+mn-lt"/>
              </a:rPr>
              <a:t> </a:t>
            </a:r>
            <a:r>
              <a:rPr lang="en-US" sz="1600" dirty="0" err="1">
                <a:latin typeface="+mn-lt"/>
              </a:rPr>
              <a:t>nhập</a:t>
            </a:r>
            <a:r>
              <a:rPr lang="en-US" sz="1600" dirty="0">
                <a:latin typeface="+mn-lt"/>
              </a:rPr>
              <a:t>, </a:t>
            </a:r>
            <a:r>
              <a:rPr lang="en-US" sz="1600" dirty="0" err="1">
                <a:latin typeface="+mn-lt"/>
              </a:rPr>
              <a:t>đăng</a:t>
            </a:r>
            <a:r>
              <a:rPr lang="en-US" sz="1600" dirty="0">
                <a:latin typeface="+mn-lt"/>
              </a:rPr>
              <a:t> </a:t>
            </a:r>
            <a:r>
              <a:rPr lang="en-US" sz="1600" dirty="0" err="1">
                <a:latin typeface="+mn-lt"/>
              </a:rPr>
              <a:t>xuất</a:t>
            </a:r>
            <a:r>
              <a:rPr lang="en-US" sz="1600" dirty="0">
                <a:latin typeface="+mn-lt"/>
              </a:rPr>
              <a:t> </a:t>
            </a:r>
            <a:r>
              <a:rPr lang="en-US" sz="1600" dirty="0" err="1">
                <a:latin typeface="+mn-lt"/>
              </a:rPr>
              <a:t>để</a:t>
            </a:r>
            <a:r>
              <a:rPr lang="en-US" sz="1600" dirty="0">
                <a:latin typeface="+mn-lt"/>
              </a:rPr>
              <a:t> </a:t>
            </a:r>
            <a:r>
              <a:rPr lang="en-US" sz="1600" dirty="0" err="1">
                <a:latin typeface="+mn-lt"/>
              </a:rPr>
              <a:t>dễ</a:t>
            </a:r>
            <a:r>
              <a:rPr lang="en-US" sz="1600" dirty="0">
                <a:latin typeface="+mn-lt"/>
              </a:rPr>
              <a:t> </a:t>
            </a:r>
            <a:r>
              <a:rPr lang="en-US" sz="1600" dirty="0" err="1">
                <a:latin typeface="+mn-lt"/>
              </a:rPr>
              <a:t>dàng</a:t>
            </a:r>
            <a:r>
              <a:rPr lang="en-US" sz="1600" dirty="0">
                <a:latin typeface="+mn-lt"/>
              </a:rPr>
              <a:t> </a:t>
            </a:r>
            <a:r>
              <a:rPr lang="en-US" sz="1600" dirty="0" err="1">
                <a:latin typeface="+mn-lt"/>
              </a:rPr>
              <a:t>quản</a:t>
            </a:r>
            <a:r>
              <a:rPr lang="en-US" sz="1600" dirty="0">
                <a:latin typeface="+mn-lt"/>
              </a:rPr>
              <a:t> </a:t>
            </a:r>
            <a:r>
              <a:rPr lang="en-US" sz="1600" dirty="0" err="1">
                <a:latin typeface="+mn-lt"/>
              </a:rPr>
              <a:t>lý</a:t>
            </a:r>
            <a:r>
              <a:rPr lang="en-US" sz="1600" dirty="0">
                <a:latin typeface="+mn-lt"/>
              </a:rPr>
              <a:t>.</a:t>
            </a:r>
          </a:p>
          <a:p>
            <a:pPr marL="640080" lvl="1" indent="-285750">
              <a:lnSpc>
                <a:spcPct val="150000"/>
              </a:lnSpc>
              <a:buFont typeface="Wingdings" panose="05000000000000000000" pitchFamily="2" charset="2"/>
              <a:buChar char="§"/>
            </a:pPr>
            <a:r>
              <a:rPr lang="en-US" sz="1600" dirty="0" err="1" smtClean="0">
                <a:latin typeface="+mn-lt"/>
              </a:rPr>
              <a:t>Hỗ</a:t>
            </a:r>
            <a:r>
              <a:rPr lang="en-US" sz="1600" dirty="0" smtClean="0">
                <a:latin typeface="+mn-lt"/>
              </a:rPr>
              <a:t> </a:t>
            </a:r>
            <a:r>
              <a:rPr lang="en-US" sz="1600" dirty="0" err="1" smtClean="0">
                <a:latin typeface="+mn-lt"/>
              </a:rPr>
              <a:t>trợ</a:t>
            </a:r>
            <a:r>
              <a:rPr lang="en-US" sz="1600" dirty="0" smtClean="0">
                <a:latin typeface="+mn-lt"/>
              </a:rPr>
              <a:t> </a:t>
            </a:r>
            <a:r>
              <a:rPr lang="en-US" sz="1600" dirty="0" err="1" smtClean="0">
                <a:latin typeface="+mn-lt"/>
              </a:rPr>
              <a:t>nhân</a:t>
            </a:r>
            <a:r>
              <a:rPr lang="en-US" sz="1600" dirty="0" smtClean="0">
                <a:latin typeface="+mn-lt"/>
              </a:rPr>
              <a:t> </a:t>
            </a:r>
            <a:r>
              <a:rPr lang="en-US" sz="1600" dirty="0" err="1" smtClean="0">
                <a:latin typeface="+mn-lt"/>
              </a:rPr>
              <a:t>viên</a:t>
            </a:r>
            <a:r>
              <a:rPr lang="en-US" sz="1600" dirty="0" smtClean="0">
                <a:latin typeface="+mn-lt"/>
              </a:rPr>
              <a:t> </a:t>
            </a:r>
            <a:r>
              <a:rPr lang="en-US" sz="1600" dirty="0" err="1" smtClean="0">
                <a:latin typeface="+mn-lt"/>
              </a:rPr>
              <a:t>quản</a:t>
            </a:r>
            <a:r>
              <a:rPr lang="en-US" sz="1600" dirty="0" smtClean="0">
                <a:latin typeface="+mn-lt"/>
              </a:rPr>
              <a:t> </a:t>
            </a:r>
            <a:r>
              <a:rPr lang="en-US" sz="1600" dirty="0" err="1" smtClean="0">
                <a:latin typeface="+mn-lt"/>
              </a:rPr>
              <a:t>lý</a:t>
            </a:r>
            <a:r>
              <a:rPr lang="en-US" sz="1600" dirty="0" smtClean="0">
                <a:latin typeface="+mn-lt"/>
              </a:rPr>
              <a:t> </a:t>
            </a:r>
            <a:r>
              <a:rPr lang="en-US" sz="1600" dirty="0" err="1" smtClean="0">
                <a:latin typeface="+mn-lt"/>
              </a:rPr>
              <a:t>danh</a:t>
            </a:r>
            <a:r>
              <a:rPr lang="en-US" sz="1600" dirty="0" smtClean="0">
                <a:latin typeface="+mn-lt"/>
              </a:rPr>
              <a:t> </a:t>
            </a:r>
            <a:r>
              <a:rPr lang="en-US" sz="1600" dirty="0" err="1" smtClean="0">
                <a:latin typeface="+mn-lt"/>
              </a:rPr>
              <a:t>mục</a:t>
            </a:r>
            <a:r>
              <a:rPr lang="en-US" sz="1600" dirty="0" smtClean="0">
                <a:latin typeface="+mn-lt"/>
              </a:rPr>
              <a:t>/</a:t>
            </a:r>
            <a:r>
              <a:rPr lang="en-US" sz="1600" dirty="0" err="1" smtClean="0">
                <a:latin typeface="+mn-lt"/>
              </a:rPr>
              <a:t>sản</a:t>
            </a:r>
            <a:r>
              <a:rPr lang="en-US" sz="1600" dirty="0" smtClean="0">
                <a:latin typeface="+mn-lt"/>
              </a:rPr>
              <a:t> </a:t>
            </a:r>
            <a:r>
              <a:rPr lang="en-US" sz="1600" dirty="0" err="1" smtClean="0">
                <a:latin typeface="+mn-lt"/>
              </a:rPr>
              <a:t>phẩm</a:t>
            </a:r>
            <a:r>
              <a:rPr lang="en-US" sz="1600" dirty="0" smtClean="0">
                <a:latin typeface="+mn-lt"/>
              </a:rPr>
              <a:t>.</a:t>
            </a:r>
          </a:p>
          <a:p>
            <a:pPr marL="640080" lvl="1" indent="-285750">
              <a:lnSpc>
                <a:spcPct val="150000"/>
              </a:lnSpc>
              <a:buFont typeface="Wingdings" panose="05000000000000000000" pitchFamily="2" charset="2"/>
              <a:buChar char="§"/>
            </a:pPr>
            <a:r>
              <a:rPr lang="en-US" sz="1600" dirty="0" err="1"/>
              <a:t>Hỗ</a:t>
            </a:r>
            <a:r>
              <a:rPr lang="en-US" sz="1600" dirty="0"/>
              <a:t> </a:t>
            </a:r>
            <a:r>
              <a:rPr lang="en-US" sz="1600" dirty="0" err="1"/>
              <a:t>trợ</a:t>
            </a:r>
            <a:r>
              <a:rPr lang="en-US" sz="1600" dirty="0"/>
              <a:t> </a:t>
            </a:r>
            <a:r>
              <a:rPr lang="en-US" sz="1600" dirty="0" err="1"/>
              <a:t>nhân</a:t>
            </a:r>
            <a:r>
              <a:rPr lang="en-US" sz="1600" dirty="0"/>
              <a:t> </a:t>
            </a:r>
            <a:r>
              <a:rPr lang="en-US" sz="1600" dirty="0" err="1"/>
              <a:t>viên</a:t>
            </a:r>
            <a:r>
              <a:rPr lang="en-US" sz="1600" dirty="0"/>
              <a:t>/admin </a:t>
            </a:r>
            <a:r>
              <a:rPr lang="en-US" sz="1600" dirty="0" err="1"/>
              <a:t>quản</a:t>
            </a:r>
            <a:r>
              <a:rPr lang="en-US" sz="1600" dirty="0"/>
              <a:t> </a:t>
            </a:r>
            <a:r>
              <a:rPr lang="en-US" sz="1600" dirty="0" err="1"/>
              <a:t>lý</a:t>
            </a:r>
            <a:r>
              <a:rPr lang="en-US" sz="1600" dirty="0"/>
              <a:t> order </a:t>
            </a:r>
            <a:r>
              <a:rPr lang="en-US" sz="1600" dirty="0" err="1"/>
              <a:t>của</a:t>
            </a:r>
            <a:r>
              <a:rPr lang="en-US" sz="1600" dirty="0"/>
              <a:t> </a:t>
            </a:r>
            <a:r>
              <a:rPr lang="en-US" sz="1600" dirty="0" err="1"/>
              <a:t>khách</a:t>
            </a:r>
            <a:r>
              <a:rPr lang="en-US" sz="1600" dirty="0"/>
              <a:t> </a:t>
            </a:r>
            <a:r>
              <a:rPr lang="en-US" sz="1600" dirty="0" err="1"/>
              <a:t>mua</a:t>
            </a:r>
            <a:r>
              <a:rPr lang="en-US" sz="1600" dirty="0"/>
              <a:t> </a:t>
            </a:r>
            <a:r>
              <a:rPr lang="en-US" sz="1600" dirty="0" err="1"/>
              <a:t>hàng</a:t>
            </a:r>
            <a:r>
              <a:rPr lang="en-US" sz="1600" dirty="0" smtClean="0"/>
              <a:t>.</a:t>
            </a:r>
            <a:endParaRPr lang="en-US" sz="1600" dirty="0" smtClean="0">
              <a:latin typeface="+mn-lt"/>
            </a:endParaRPr>
          </a:p>
          <a:p>
            <a:pPr marL="640080" lvl="1" indent="-285750">
              <a:lnSpc>
                <a:spcPct val="150000"/>
              </a:lnSpc>
              <a:buFont typeface="Wingdings" panose="05000000000000000000" pitchFamily="2" charset="2"/>
              <a:buChar char="§"/>
            </a:pPr>
            <a:r>
              <a:rPr lang="en-US" sz="1600" dirty="0" err="1" smtClean="0">
                <a:latin typeface="+mn-lt"/>
              </a:rPr>
              <a:t>Khách</a:t>
            </a:r>
            <a:r>
              <a:rPr lang="en-US" sz="1600" dirty="0" smtClean="0">
                <a:latin typeface="+mn-lt"/>
              </a:rPr>
              <a:t> </a:t>
            </a:r>
            <a:r>
              <a:rPr lang="en-US" sz="1600" dirty="0" err="1" smtClean="0">
                <a:latin typeface="+mn-lt"/>
              </a:rPr>
              <a:t>hàng</a:t>
            </a:r>
            <a:r>
              <a:rPr lang="en-US" sz="1600" dirty="0" smtClean="0">
                <a:latin typeface="+mn-lt"/>
              </a:rPr>
              <a:t> </a:t>
            </a:r>
            <a:r>
              <a:rPr lang="en-US" sz="1600" dirty="0" err="1" smtClean="0">
                <a:latin typeface="+mn-lt"/>
              </a:rPr>
              <a:t>có</a:t>
            </a:r>
            <a:r>
              <a:rPr lang="en-US" sz="1600" dirty="0" smtClean="0">
                <a:latin typeface="+mn-lt"/>
              </a:rPr>
              <a:t> </a:t>
            </a:r>
            <a:r>
              <a:rPr lang="en-US" sz="1600" dirty="0" err="1" smtClean="0">
                <a:latin typeface="+mn-lt"/>
              </a:rPr>
              <a:t>thể</a:t>
            </a:r>
            <a:r>
              <a:rPr lang="en-US" sz="1600" dirty="0" smtClean="0">
                <a:latin typeface="+mn-lt"/>
              </a:rPr>
              <a:t> </a:t>
            </a:r>
            <a:r>
              <a:rPr lang="en-US" sz="1600" dirty="0" err="1">
                <a:latin typeface="+mn-lt"/>
              </a:rPr>
              <a:t>xem</a:t>
            </a:r>
            <a:r>
              <a:rPr lang="en-US" sz="1600" dirty="0">
                <a:latin typeface="+mn-lt"/>
              </a:rPr>
              <a:t> </a:t>
            </a:r>
            <a:r>
              <a:rPr lang="en-US" sz="1600" dirty="0" err="1">
                <a:latin typeface="+mn-lt"/>
              </a:rPr>
              <a:t>lịch</a:t>
            </a:r>
            <a:r>
              <a:rPr lang="en-US" sz="1600" dirty="0">
                <a:latin typeface="+mn-lt"/>
              </a:rPr>
              <a:t> </a:t>
            </a:r>
            <a:r>
              <a:rPr lang="en-US" sz="1600" dirty="0" err="1">
                <a:latin typeface="+mn-lt"/>
              </a:rPr>
              <a:t>sử</a:t>
            </a:r>
            <a:r>
              <a:rPr lang="en-US" sz="1600" dirty="0">
                <a:latin typeface="+mn-lt"/>
              </a:rPr>
              <a:t> </a:t>
            </a:r>
            <a:r>
              <a:rPr lang="en-US" sz="1600" dirty="0" err="1">
                <a:latin typeface="+mn-lt"/>
              </a:rPr>
              <a:t>đơn</a:t>
            </a:r>
            <a:r>
              <a:rPr lang="en-US" sz="1600" dirty="0">
                <a:latin typeface="+mn-lt"/>
              </a:rPr>
              <a:t> </a:t>
            </a:r>
            <a:r>
              <a:rPr lang="en-US" sz="1600" dirty="0" err="1" smtClean="0">
                <a:latin typeface="+mn-lt"/>
              </a:rPr>
              <a:t>hàng</a:t>
            </a:r>
            <a:r>
              <a:rPr lang="en-US" sz="1600" dirty="0" smtClean="0">
                <a:latin typeface="+mn-lt"/>
              </a:rPr>
              <a:t>.</a:t>
            </a:r>
            <a:endParaRPr lang="en-US" sz="1600" dirty="0">
              <a:latin typeface="+mn-lt"/>
            </a:endParaRPr>
          </a:p>
          <a:p>
            <a:pPr marL="640080" lvl="1" indent="-285750">
              <a:lnSpc>
                <a:spcPct val="150000"/>
              </a:lnSpc>
              <a:buFont typeface="Wingdings" panose="05000000000000000000" pitchFamily="2" charset="2"/>
              <a:buChar char="§"/>
            </a:pPr>
            <a:r>
              <a:rPr lang="en-US" sz="1600" dirty="0" err="1" smtClean="0">
                <a:latin typeface="+mn-lt"/>
              </a:rPr>
              <a:t>Khách</a:t>
            </a:r>
            <a:r>
              <a:rPr lang="en-US" sz="1600" dirty="0" smtClean="0">
                <a:latin typeface="+mn-lt"/>
              </a:rPr>
              <a:t> </a:t>
            </a:r>
            <a:r>
              <a:rPr lang="en-US" sz="1600" dirty="0" err="1" smtClean="0">
                <a:latin typeface="+mn-lt"/>
              </a:rPr>
              <a:t>hàng</a:t>
            </a:r>
            <a:r>
              <a:rPr lang="en-US" sz="1600" dirty="0" smtClean="0">
                <a:latin typeface="+mn-lt"/>
              </a:rPr>
              <a:t> </a:t>
            </a:r>
            <a:r>
              <a:rPr lang="en-US" sz="1600" dirty="0" err="1" smtClean="0">
                <a:latin typeface="+mn-lt"/>
              </a:rPr>
              <a:t>có</a:t>
            </a:r>
            <a:r>
              <a:rPr lang="en-US" sz="1600" dirty="0" smtClean="0">
                <a:latin typeface="+mn-lt"/>
              </a:rPr>
              <a:t> </a:t>
            </a:r>
            <a:r>
              <a:rPr lang="en-US" sz="1600" dirty="0" err="1" smtClean="0">
                <a:latin typeface="+mn-lt"/>
              </a:rPr>
              <a:t>thể</a:t>
            </a:r>
            <a:r>
              <a:rPr lang="en-US" sz="1600" dirty="0" smtClean="0">
                <a:latin typeface="+mn-lt"/>
              </a:rPr>
              <a:t> </a:t>
            </a:r>
            <a:r>
              <a:rPr lang="en-US" sz="1600" dirty="0" err="1" smtClean="0">
                <a:latin typeface="+mn-lt"/>
              </a:rPr>
              <a:t>thêm</a:t>
            </a:r>
            <a:r>
              <a:rPr lang="en-US" sz="1600" dirty="0" smtClean="0">
                <a:latin typeface="+mn-lt"/>
              </a:rPr>
              <a:t> </a:t>
            </a:r>
            <a:r>
              <a:rPr lang="en-US" sz="1600" dirty="0" err="1" smtClean="0">
                <a:latin typeface="+mn-lt"/>
              </a:rPr>
              <a:t>sản</a:t>
            </a:r>
            <a:r>
              <a:rPr lang="en-US" sz="1600" dirty="0" smtClean="0">
                <a:latin typeface="+mn-lt"/>
              </a:rPr>
              <a:t> </a:t>
            </a:r>
            <a:r>
              <a:rPr lang="en-US" sz="1600" dirty="0" err="1" smtClean="0">
                <a:latin typeface="+mn-lt"/>
              </a:rPr>
              <a:t>phẩm</a:t>
            </a:r>
            <a:r>
              <a:rPr lang="en-US" sz="1600" dirty="0" smtClean="0">
                <a:latin typeface="+mn-lt"/>
              </a:rPr>
              <a:t> </a:t>
            </a:r>
            <a:r>
              <a:rPr lang="en-US" sz="1600" dirty="0" err="1" smtClean="0">
                <a:latin typeface="+mn-lt"/>
              </a:rPr>
              <a:t>vào</a:t>
            </a:r>
            <a:r>
              <a:rPr lang="en-US" sz="1600" dirty="0" smtClean="0">
                <a:latin typeface="+mn-lt"/>
              </a:rPr>
              <a:t> </a:t>
            </a:r>
            <a:r>
              <a:rPr lang="en-US" sz="1600" dirty="0" err="1" smtClean="0">
                <a:latin typeface="+mn-lt"/>
              </a:rPr>
              <a:t>giỏ</a:t>
            </a:r>
            <a:r>
              <a:rPr lang="en-US" sz="1600" dirty="0" smtClean="0">
                <a:latin typeface="+mn-lt"/>
              </a:rPr>
              <a:t> </a:t>
            </a:r>
            <a:r>
              <a:rPr lang="en-US" sz="1600" dirty="0" err="1" smtClean="0">
                <a:latin typeface="+mn-lt"/>
              </a:rPr>
              <a:t>hàng</a:t>
            </a:r>
            <a:r>
              <a:rPr lang="en-US" sz="1600" dirty="0" smtClean="0">
                <a:latin typeface="+mn-lt"/>
              </a:rPr>
              <a:t> và </a:t>
            </a:r>
            <a:r>
              <a:rPr lang="en-US" sz="1600" dirty="0" err="1" smtClean="0">
                <a:latin typeface="+mn-lt"/>
              </a:rPr>
              <a:t>mua</a:t>
            </a:r>
            <a:r>
              <a:rPr lang="en-US" sz="1600" dirty="0" smtClean="0">
                <a:latin typeface="+mn-lt"/>
              </a:rPr>
              <a:t> </a:t>
            </a:r>
            <a:r>
              <a:rPr lang="en-US" sz="1600" dirty="0" err="1" smtClean="0">
                <a:latin typeface="+mn-lt"/>
              </a:rPr>
              <a:t>hàng</a:t>
            </a:r>
            <a:r>
              <a:rPr lang="en-US" sz="1600" dirty="0" smtClean="0">
                <a:latin typeface="+mn-lt"/>
              </a:rPr>
              <a:t>.</a:t>
            </a:r>
            <a:endParaRPr lang="en-US" sz="1600" dirty="0">
              <a:latin typeface="+mn-lt"/>
            </a:endParaRPr>
          </a:p>
          <a:p>
            <a:pPr lvl="0">
              <a:lnSpc>
                <a:spcPct val="150000"/>
              </a:lnSpc>
            </a:pPr>
            <a:endParaRPr lang="en-US" sz="1600" dirty="0">
              <a:latin typeface="+mn-lt"/>
            </a:endParaRPr>
          </a:p>
          <a:p>
            <a:pPr marL="285750" lvl="0" indent="-285750">
              <a:lnSpc>
                <a:spcPct val="150000"/>
              </a:lnSpc>
              <a:buFont typeface="Wingdings" panose="05000000000000000000" pitchFamily="2" charset="2"/>
              <a:buChar char="Ø"/>
            </a:pPr>
            <a:r>
              <a:rPr lang="en-US" sz="1600" dirty="0" err="1">
                <a:latin typeface="+mn-lt"/>
              </a:rPr>
              <a:t>T</a:t>
            </a:r>
            <a:r>
              <a:rPr lang="en-US" sz="1600" dirty="0" err="1" smtClean="0">
                <a:latin typeface="+mn-lt"/>
              </a:rPr>
              <a:t>hân</a:t>
            </a:r>
            <a:r>
              <a:rPr lang="en-US" sz="1600" dirty="0" smtClean="0">
                <a:latin typeface="+mn-lt"/>
              </a:rPr>
              <a:t> </a:t>
            </a:r>
            <a:r>
              <a:rPr lang="en-US" sz="1600" dirty="0" err="1">
                <a:latin typeface="+mn-lt"/>
              </a:rPr>
              <a:t>thiện</a:t>
            </a:r>
            <a:r>
              <a:rPr lang="en-US" sz="1600" dirty="0">
                <a:latin typeface="+mn-lt"/>
              </a:rPr>
              <a:t> </a:t>
            </a:r>
            <a:r>
              <a:rPr lang="en-US" sz="1600" dirty="0" err="1">
                <a:latin typeface="+mn-lt"/>
              </a:rPr>
              <a:t>với</a:t>
            </a:r>
            <a:r>
              <a:rPr lang="en-US" sz="1600" dirty="0">
                <a:latin typeface="+mn-lt"/>
              </a:rPr>
              <a:t> </a:t>
            </a:r>
            <a:r>
              <a:rPr lang="en-US" sz="1600" dirty="0" err="1">
                <a:latin typeface="+mn-lt"/>
              </a:rPr>
              <a:t>người</a:t>
            </a:r>
            <a:r>
              <a:rPr lang="en-US" sz="1600" dirty="0">
                <a:latin typeface="+mn-lt"/>
              </a:rPr>
              <a:t> </a:t>
            </a:r>
            <a:r>
              <a:rPr lang="en-US" sz="1600" dirty="0" err="1" smtClean="0">
                <a:latin typeface="+mn-lt"/>
              </a:rPr>
              <a:t>dùng</a:t>
            </a:r>
            <a:r>
              <a:rPr lang="en-US" sz="1600" dirty="0" smtClean="0">
                <a:latin typeface="+mn-lt"/>
              </a:rPr>
              <a:t>: </a:t>
            </a:r>
          </a:p>
          <a:p>
            <a:pPr marL="640080" lvl="0" indent="-285750">
              <a:lnSpc>
                <a:spcPct val="150000"/>
              </a:lnSpc>
              <a:buFont typeface="Wingdings" panose="05000000000000000000" pitchFamily="2" charset="2"/>
              <a:buChar char="§"/>
            </a:pPr>
            <a:r>
              <a:rPr lang="en-US" sz="1600" dirty="0" err="1">
                <a:latin typeface="+mn-lt"/>
              </a:rPr>
              <a:t>G</a:t>
            </a:r>
            <a:r>
              <a:rPr lang="en-US" sz="1600" dirty="0" err="1" smtClean="0">
                <a:latin typeface="+mn-lt"/>
              </a:rPr>
              <a:t>iao</a:t>
            </a:r>
            <a:r>
              <a:rPr lang="en-US" sz="1600" dirty="0" smtClean="0">
                <a:latin typeface="+mn-lt"/>
              </a:rPr>
              <a:t> </a:t>
            </a:r>
            <a:r>
              <a:rPr lang="en-US" sz="1600" dirty="0" err="1">
                <a:latin typeface="+mn-lt"/>
              </a:rPr>
              <a:t>diện</a:t>
            </a:r>
            <a:r>
              <a:rPr lang="en-US" sz="1600" dirty="0">
                <a:latin typeface="+mn-lt"/>
              </a:rPr>
              <a:t> </a:t>
            </a:r>
            <a:r>
              <a:rPr lang="en-US" sz="1600" dirty="0" err="1">
                <a:latin typeface="+mn-lt"/>
              </a:rPr>
              <a:t>đơn</a:t>
            </a:r>
            <a:r>
              <a:rPr lang="en-US" sz="1600" dirty="0">
                <a:latin typeface="+mn-lt"/>
              </a:rPr>
              <a:t> </a:t>
            </a:r>
            <a:r>
              <a:rPr lang="en-US" sz="1600" dirty="0" err="1">
                <a:latin typeface="+mn-lt"/>
              </a:rPr>
              <a:t>giản</a:t>
            </a:r>
            <a:r>
              <a:rPr lang="en-US" sz="1600" dirty="0">
                <a:latin typeface="+mn-lt"/>
              </a:rPr>
              <a:t>, </a:t>
            </a:r>
            <a:r>
              <a:rPr lang="en-US" sz="1600" dirty="0" err="1">
                <a:latin typeface="+mn-lt"/>
              </a:rPr>
              <a:t>dễ</a:t>
            </a:r>
            <a:r>
              <a:rPr lang="en-US" sz="1600" dirty="0">
                <a:latin typeface="+mn-lt"/>
              </a:rPr>
              <a:t> </a:t>
            </a:r>
            <a:r>
              <a:rPr lang="en-US" sz="1600" dirty="0" err="1">
                <a:latin typeface="+mn-lt"/>
              </a:rPr>
              <a:t>thao</a:t>
            </a:r>
            <a:r>
              <a:rPr lang="en-US" sz="1600" dirty="0">
                <a:latin typeface="+mn-lt"/>
              </a:rPr>
              <a:t> </a:t>
            </a:r>
            <a:r>
              <a:rPr lang="en-US" sz="1600" dirty="0" err="1">
                <a:latin typeface="+mn-lt"/>
              </a:rPr>
              <a:t>tác</a:t>
            </a:r>
            <a:r>
              <a:rPr lang="en-US" sz="1600" dirty="0">
                <a:latin typeface="+mn-lt"/>
              </a:rPr>
              <a:t>, </a:t>
            </a:r>
            <a:r>
              <a:rPr lang="en-US" sz="1600" dirty="0" err="1">
                <a:latin typeface="+mn-lt"/>
              </a:rPr>
              <a:t>dễ</a:t>
            </a:r>
            <a:r>
              <a:rPr lang="en-US" sz="1600" dirty="0">
                <a:latin typeface="+mn-lt"/>
              </a:rPr>
              <a:t> </a:t>
            </a:r>
            <a:r>
              <a:rPr lang="en-US" sz="1600" dirty="0" err="1">
                <a:latin typeface="+mn-lt"/>
              </a:rPr>
              <a:t>sử</a:t>
            </a:r>
            <a:r>
              <a:rPr lang="en-US" sz="1600" dirty="0">
                <a:latin typeface="+mn-lt"/>
              </a:rPr>
              <a:t> </a:t>
            </a:r>
            <a:r>
              <a:rPr lang="en-US" sz="1600" dirty="0" err="1">
                <a:latin typeface="+mn-lt"/>
              </a:rPr>
              <a:t>dụng</a:t>
            </a:r>
            <a:r>
              <a:rPr lang="en-US" sz="1600" dirty="0" smtClean="0">
                <a:latin typeface="+mn-lt"/>
              </a:rPr>
              <a:t>.</a:t>
            </a:r>
            <a:r>
              <a:rPr lang="en-US" sz="1600" dirty="0" smtClean="0">
                <a:latin typeface="+mn-lt"/>
                <a:ea typeface="Roboto"/>
                <a:cs typeface="Roboto"/>
                <a:sym typeface="Roboto"/>
              </a:rPr>
              <a:t>.</a:t>
            </a:r>
          </a:p>
          <a:p>
            <a:pPr marL="640080" lvl="0" indent="-285750">
              <a:lnSpc>
                <a:spcPct val="150000"/>
              </a:lnSpc>
              <a:buFont typeface="Wingdings" panose="05000000000000000000" pitchFamily="2" charset="2"/>
              <a:buChar char="§"/>
            </a:pPr>
            <a:r>
              <a:rPr lang="en-US" sz="1600" dirty="0" smtClean="0">
                <a:latin typeface="+mn-lt"/>
                <a:ea typeface="Roboto"/>
                <a:cs typeface="Roboto"/>
                <a:sym typeface="Roboto"/>
              </a:rPr>
              <a:t>Thao </a:t>
            </a:r>
            <a:r>
              <a:rPr lang="en-US" sz="1600" dirty="0" err="1" smtClean="0">
                <a:latin typeface="+mn-lt"/>
                <a:ea typeface="Roboto"/>
                <a:cs typeface="Roboto"/>
                <a:sym typeface="Roboto"/>
              </a:rPr>
              <a:t>tác</a:t>
            </a:r>
            <a:r>
              <a:rPr lang="en-US" sz="1600" dirty="0" smtClean="0">
                <a:latin typeface="+mn-lt"/>
                <a:ea typeface="Roboto"/>
                <a:cs typeface="Roboto"/>
                <a:sym typeface="Roboto"/>
              </a:rPr>
              <a:t> </a:t>
            </a:r>
            <a:r>
              <a:rPr lang="en-US" sz="1600" dirty="0" err="1" smtClean="0">
                <a:latin typeface="+mn-lt"/>
                <a:ea typeface="Roboto"/>
                <a:cs typeface="Roboto"/>
                <a:sym typeface="Roboto"/>
              </a:rPr>
              <a:t>đơn</a:t>
            </a:r>
            <a:r>
              <a:rPr lang="en-US" sz="1600" dirty="0" smtClean="0">
                <a:latin typeface="+mn-lt"/>
                <a:ea typeface="Roboto"/>
                <a:cs typeface="Roboto"/>
                <a:sym typeface="Roboto"/>
              </a:rPr>
              <a:t> </a:t>
            </a:r>
            <a:r>
              <a:rPr lang="en-US" sz="1600" dirty="0" err="1" smtClean="0">
                <a:latin typeface="+mn-lt"/>
                <a:ea typeface="Roboto"/>
                <a:cs typeface="Roboto"/>
                <a:sym typeface="Roboto"/>
              </a:rPr>
              <a:t>giản</a:t>
            </a:r>
            <a:endParaRPr sz="1600" dirty="0">
              <a:latin typeface="+mn-lt"/>
              <a:ea typeface="Roboto"/>
              <a:cs typeface="Roboto"/>
              <a:sym typeface="Roboto"/>
            </a:endParaRPr>
          </a:p>
        </p:txBody>
      </p:sp>
      <p:sp>
        <p:nvSpPr>
          <p:cNvPr id="6" name="TextBox 5"/>
          <p:cNvSpPr txBox="1"/>
          <p:nvPr/>
        </p:nvSpPr>
        <p:spPr>
          <a:xfrm>
            <a:off x="8333508" y="4796913"/>
            <a:ext cx="720435" cy="307777"/>
          </a:xfrm>
          <a:prstGeom prst="rect">
            <a:avLst/>
          </a:prstGeom>
          <a:noFill/>
        </p:spPr>
        <p:txBody>
          <a:bodyPr wrap="square" rtlCol="0">
            <a:spAutoFit/>
          </a:bodyPr>
          <a:lstStyle/>
          <a:p>
            <a:pPr algn="ctr"/>
            <a:r>
              <a:rPr lang="en-US" dirty="0" smtClean="0"/>
              <a:t>22</a:t>
            </a:r>
            <a:endParaRPr lang="en-US" dirty="0"/>
          </a:p>
        </p:txBody>
      </p:sp>
    </p:spTree>
    <p:extLst>
      <p:ext uri="{BB962C8B-B14F-4D97-AF65-F5344CB8AC3E}">
        <p14:creationId xmlns:p14="http://schemas.microsoft.com/office/powerpoint/2010/main" val="2174929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NHƯỢC ĐIỂM</a:t>
            </a:r>
            <a:endParaRPr dirty="0"/>
          </a:p>
        </p:txBody>
      </p:sp>
      <p:sp>
        <p:nvSpPr>
          <p:cNvPr id="5" name="Google Shape;214;p18"/>
          <p:cNvSpPr txBox="1"/>
          <p:nvPr/>
        </p:nvSpPr>
        <p:spPr>
          <a:xfrm>
            <a:off x="387902" y="1529282"/>
            <a:ext cx="8368146" cy="1407882"/>
          </a:xfrm>
          <a:prstGeom prst="rect">
            <a:avLst/>
          </a:prstGeom>
          <a:noFill/>
          <a:ln>
            <a:noFill/>
          </a:ln>
        </p:spPr>
        <p:txBody>
          <a:bodyPr spcFirstLastPara="1" wrap="square" lIns="91425" tIns="91425" rIns="91425" bIns="91425" anchor="ctr" anchorCtr="0">
            <a:noAutofit/>
          </a:bodyPr>
          <a:lstStyle/>
          <a:p>
            <a:pPr marL="285750" indent="-285750">
              <a:lnSpc>
                <a:spcPct val="150000"/>
              </a:lnSpc>
              <a:buFont typeface="Wingdings" panose="05000000000000000000" pitchFamily="2" charset="2"/>
              <a:buChar char="Ø"/>
            </a:pPr>
            <a:r>
              <a:rPr lang="en-US" sz="1600" dirty="0" err="1" smtClean="0">
                <a:latin typeface="+mn-lt"/>
                <a:ea typeface="Roboto"/>
                <a:cs typeface="Roboto"/>
                <a:sym typeface="Roboto"/>
              </a:rPr>
              <a:t>Tính</a:t>
            </a:r>
            <a:r>
              <a:rPr lang="en-US" sz="1600" dirty="0" smtClean="0">
                <a:latin typeface="+mn-lt"/>
                <a:ea typeface="Roboto"/>
                <a:cs typeface="Roboto"/>
                <a:sym typeface="Roboto"/>
              </a:rPr>
              <a:t> </a:t>
            </a:r>
            <a:r>
              <a:rPr lang="en-US" sz="1600" dirty="0" err="1" smtClean="0">
                <a:latin typeface="+mn-lt"/>
                <a:ea typeface="Roboto"/>
                <a:cs typeface="Roboto"/>
                <a:sym typeface="Roboto"/>
              </a:rPr>
              <a:t>năng</a:t>
            </a:r>
            <a:r>
              <a:rPr lang="en-US" sz="1600" dirty="0" smtClean="0">
                <a:latin typeface="+mn-lt"/>
                <a:ea typeface="Roboto"/>
                <a:cs typeface="Roboto"/>
                <a:sym typeface="Roboto"/>
              </a:rPr>
              <a:t> </a:t>
            </a:r>
            <a:r>
              <a:rPr lang="en-US" sz="1600" dirty="0" err="1" smtClean="0">
                <a:latin typeface="+mn-lt"/>
                <a:ea typeface="Roboto"/>
                <a:cs typeface="Roboto"/>
                <a:sym typeface="Roboto"/>
              </a:rPr>
              <a:t>còn</a:t>
            </a:r>
            <a:r>
              <a:rPr lang="en-US" sz="1600" dirty="0" smtClean="0">
                <a:latin typeface="+mn-lt"/>
                <a:ea typeface="Roboto"/>
                <a:cs typeface="Roboto"/>
                <a:sym typeface="Roboto"/>
              </a:rPr>
              <a:t> </a:t>
            </a:r>
            <a:r>
              <a:rPr lang="en-US" sz="1600" dirty="0" err="1" smtClean="0">
                <a:latin typeface="+mn-lt"/>
                <a:ea typeface="Roboto"/>
                <a:cs typeface="Roboto"/>
                <a:sym typeface="Roboto"/>
              </a:rPr>
              <a:t>sơ</a:t>
            </a:r>
            <a:r>
              <a:rPr lang="en-US" sz="1600" dirty="0" smtClean="0">
                <a:latin typeface="+mn-lt"/>
                <a:ea typeface="Roboto"/>
                <a:cs typeface="Roboto"/>
                <a:sym typeface="Roboto"/>
              </a:rPr>
              <a:t> </a:t>
            </a:r>
            <a:r>
              <a:rPr lang="en-US" sz="1600" dirty="0" err="1" smtClean="0">
                <a:latin typeface="+mn-lt"/>
                <a:ea typeface="Roboto"/>
                <a:cs typeface="Roboto"/>
                <a:sym typeface="Roboto"/>
              </a:rPr>
              <a:t>sài</a:t>
            </a:r>
            <a:r>
              <a:rPr lang="en-US" sz="1600" dirty="0" smtClean="0">
                <a:latin typeface="+mn-lt"/>
                <a:ea typeface="Roboto"/>
                <a:cs typeface="Roboto"/>
                <a:sym typeface="Roboto"/>
              </a:rPr>
              <a:t>, chứa </a:t>
            </a:r>
            <a:r>
              <a:rPr lang="en-US" sz="1600" dirty="0" err="1" smtClean="0">
                <a:latin typeface="+mn-lt"/>
                <a:ea typeface="Roboto"/>
                <a:cs typeface="Roboto"/>
                <a:sym typeface="Roboto"/>
              </a:rPr>
              <a:t>thật</a:t>
            </a:r>
            <a:r>
              <a:rPr lang="en-US" sz="1600" dirty="0" smtClean="0">
                <a:latin typeface="+mn-lt"/>
                <a:ea typeface="Roboto"/>
                <a:cs typeface="Roboto"/>
                <a:sym typeface="Roboto"/>
              </a:rPr>
              <a:t> </a:t>
            </a:r>
            <a:r>
              <a:rPr lang="en-US" sz="1600" dirty="0" err="1" smtClean="0">
                <a:latin typeface="+mn-lt"/>
                <a:ea typeface="Roboto"/>
                <a:cs typeface="Roboto"/>
                <a:sym typeface="Roboto"/>
              </a:rPr>
              <a:t>sự</a:t>
            </a:r>
            <a:r>
              <a:rPr lang="en-US" sz="1600" dirty="0" smtClean="0">
                <a:latin typeface="+mn-lt"/>
                <a:ea typeface="Roboto"/>
                <a:cs typeface="Roboto"/>
                <a:sym typeface="Roboto"/>
              </a:rPr>
              <a:t> </a:t>
            </a:r>
            <a:r>
              <a:rPr lang="en-US" sz="1600" dirty="0" err="1" smtClean="0">
                <a:latin typeface="+mn-lt"/>
                <a:ea typeface="Roboto"/>
                <a:cs typeface="Roboto"/>
                <a:sym typeface="Roboto"/>
              </a:rPr>
              <a:t>đáp</a:t>
            </a:r>
            <a:r>
              <a:rPr lang="en-US" sz="1600" dirty="0" smtClean="0">
                <a:latin typeface="+mn-lt"/>
                <a:ea typeface="Roboto"/>
                <a:cs typeface="Roboto"/>
                <a:sym typeface="Roboto"/>
              </a:rPr>
              <a:t> </a:t>
            </a:r>
            <a:r>
              <a:rPr lang="en-US" sz="1600" dirty="0" err="1" smtClean="0">
                <a:latin typeface="+mn-lt"/>
                <a:ea typeface="Roboto"/>
                <a:cs typeface="Roboto"/>
                <a:sym typeface="Roboto"/>
              </a:rPr>
              <a:t>ứng</a:t>
            </a:r>
            <a:r>
              <a:rPr lang="en-US" sz="1600" dirty="0" smtClean="0">
                <a:latin typeface="+mn-lt"/>
                <a:ea typeface="Roboto"/>
                <a:cs typeface="Roboto"/>
                <a:sym typeface="Roboto"/>
              </a:rPr>
              <a:t> </a:t>
            </a:r>
            <a:r>
              <a:rPr lang="en-US" sz="1600" dirty="0" err="1" smtClean="0">
                <a:latin typeface="+mn-lt"/>
                <a:ea typeface="Roboto"/>
                <a:cs typeface="Roboto"/>
                <a:sym typeface="Roboto"/>
              </a:rPr>
              <a:t>đủ</a:t>
            </a:r>
            <a:r>
              <a:rPr lang="en-US" sz="1600" dirty="0" smtClean="0">
                <a:latin typeface="+mn-lt"/>
                <a:ea typeface="Roboto"/>
                <a:cs typeface="Roboto"/>
                <a:sym typeface="Roboto"/>
              </a:rPr>
              <a:t> </a:t>
            </a:r>
            <a:r>
              <a:rPr lang="en-US" sz="1600" dirty="0" err="1" smtClean="0">
                <a:latin typeface="+mn-lt"/>
                <a:ea typeface="Roboto"/>
                <a:cs typeface="Roboto"/>
                <a:sym typeface="Roboto"/>
              </a:rPr>
              <a:t>nhu</a:t>
            </a:r>
            <a:r>
              <a:rPr lang="en-US" sz="1600" dirty="0" smtClean="0">
                <a:latin typeface="+mn-lt"/>
                <a:ea typeface="Roboto"/>
                <a:cs typeface="Roboto"/>
                <a:sym typeface="Roboto"/>
              </a:rPr>
              <a:t> </a:t>
            </a:r>
            <a:r>
              <a:rPr lang="en-US" sz="1600" dirty="0" err="1" smtClean="0">
                <a:latin typeface="+mn-lt"/>
                <a:ea typeface="Roboto"/>
                <a:cs typeface="Roboto"/>
                <a:sym typeface="Roboto"/>
              </a:rPr>
              <a:t>cầu</a:t>
            </a:r>
            <a:r>
              <a:rPr lang="en-US" sz="1600" dirty="0" smtClean="0">
                <a:latin typeface="+mn-lt"/>
                <a:ea typeface="Roboto"/>
                <a:cs typeface="Roboto"/>
                <a:sym typeface="Roboto"/>
              </a:rPr>
              <a:t> </a:t>
            </a:r>
            <a:r>
              <a:rPr lang="en-US" sz="1600" dirty="0" err="1" smtClean="0">
                <a:latin typeface="+mn-lt"/>
                <a:ea typeface="Roboto"/>
                <a:cs typeface="Roboto"/>
                <a:sym typeface="Roboto"/>
              </a:rPr>
              <a:t>người</a:t>
            </a:r>
            <a:r>
              <a:rPr lang="en-US" sz="1600" dirty="0" smtClean="0">
                <a:latin typeface="+mn-lt"/>
                <a:ea typeface="Roboto"/>
                <a:cs typeface="Roboto"/>
                <a:sym typeface="Roboto"/>
              </a:rPr>
              <a:t> </a:t>
            </a:r>
            <a:r>
              <a:rPr lang="en-US" sz="1600" dirty="0" err="1" smtClean="0">
                <a:latin typeface="+mn-lt"/>
                <a:ea typeface="Roboto"/>
                <a:cs typeface="Roboto"/>
                <a:sym typeface="Roboto"/>
              </a:rPr>
              <a:t>dùng</a:t>
            </a:r>
            <a:r>
              <a:rPr lang="en-US" sz="1600" dirty="0">
                <a:latin typeface="+mn-lt"/>
                <a:ea typeface="Roboto"/>
                <a:cs typeface="Roboto"/>
                <a:sym typeface="Roboto"/>
              </a:rPr>
              <a:t>.</a:t>
            </a:r>
            <a:endParaRPr lang="en-US" sz="1600" dirty="0">
              <a:latin typeface="+mn-lt"/>
            </a:endParaRPr>
          </a:p>
          <a:p>
            <a:pPr marL="285750" lvl="0" indent="-285750">
              <a:lnSpc>
                <a:spcPct val="150000"/>
              </a:lnSpc>
              <a:buFont typeface="Wingdings" panose="05000000000000000000" pitchFamily="2" charset="2"/>
              <a:buChar char="Ø"/>
            </a:pPr>
            <a:r>
              <a:rPr lang="en-US" sz="1600" dirty="0" err="1" smtClean="0">
                <a:latin typeface="+mn-lt"/>
              </a:rPr>
              <a:t>Giao</a:t>
            </a:r>
            <a:r>
              <a:rPr lang="en-US" sz="1600" dirty="0" smtClean="0">
                <a:latin typeface="+mn-lt"/>
              </a:rPr>
              <a:t> </a:t>
            </a:r>
            <a:r>
              <a:rPr lang="en-US" sz="1600" dirty="0" err="1" smtClean="0">
                <a:latin typeface="+mn-lt"/>
              </a:rPr>
              <a:t>diện</a:t>
            </a:r>
            <a:r>
              <a:rPr lang="en-US" sz="1600" dirty="0" smtClean="0">
                <a:latin typeface="+mn-lt"/>
              </a:rPr>
              <a:t> </a:t>
            </a:r>
            <a:r>
              <a:rPr lang="en-US" sz="1600" dirty="0" err="1" smtClean="0">
                <a:latin typeface="+mn-lt"/>
              </a:rPr>
              <a:t>không</a:t>
            </a:r>
            <a:r>
              <a:rPr lang="en-US" sz="1600" dirty="0" smtClean="0">
                <a:latin typeface="+mn-lt"/>
              </a:rPr>
              <a:t> </a:t>
            </a:r>
            <a:r>
              <a:rPr lang="en-US" sz="1600" dirty="0" err="1" smtClean="0">
                <a:latin typeface="+mn-lt"/>
              </a:rPr>
              <a:t>được</a:t>
            </a:r>
            <a:r>
              <a:rPr lang="en-US" sz="1600" dirty="0" smtClean="0">
                <a:latin typeface="+mn-lt"/>
              </a:rPr>
              <a:t> </a:t>
            </a:r>
            <a:r>
              <a:rPr lang="en-US" sz="1600" dirty="0" err="1" smtClean="0">
                <a:latin typeface="+mn-lt"/>
              </a:rPr>
              <a:t>bắt</a:t>
            </a:r>
            <a:r>
              <a:rPr lang="en-US" sz="1600" dirty="0" smtClean="0">
                <a:latin typeface="+mn-lt"/>
              </a:rPr>
              <a:t> </a:t>
            </a:r>
            <a:r>
              <a:rPr lang="en-US" sz="1600" dirty="0" err="1" smtClean="0">
                <a:latin typeface="+mn-lt"/>
              </a:rPr>
              <a:t>mắt</a:t>
            </a:r>
            <a:r>
              <a:rPr lang="en-US" sz="1600" dirty="0" smtClean="0">
                <a:latin typeface="+mn-lt"/>
              </a:rPr>
              <a:t>.</a:t>
            </a:r>
          </a:p>
          <a:p>
            <a:pPr marL="285750" lvl="0" indent="-285750">
              <a:lnSpc>
                <a:spcPct val="150000"/>
              </a:lnSpc>
              <a:buFont typeface="Wingdings" panose="05000000000000000000" pitchFamily="2" charset="2"/>
              <a:buChar char="Ø"/>
            </a:pPr>
            <a:r>
              <a:rPr lang="en-US" sz="1600" dirty="0" err="1" smtClean="0">
                <a:latin typeface="+mn-lt"/>
              </a:rPr>
              <a:t>Phương</a:t>
            </a:r>
            <a:r>
              <a:rPr lang="en-US" sz="1600" dirty="0" smtClean="0">
                <a:latin typeface="+mn-lt"/>
              </a:rPr>
              <a:t> </a:t>
            </a:r>
            <a:r>
              <a:rPr lang="en-US" sz="1600" dirty="0" err="1" smtClean="0">
                <a:latin typeface="+mn-lt"/>
              </a:rPr>
              <a:t>pháp</a:t>
            </a:r>
            <a:r>
              <a:rPr lang="en-US" sz="1600" dirty="0" smtClean="0">
                <a:latin typeface="+mn-lt"/>
              </a:rPr>
              <a:t> </a:t>
            </a:r>
            <a:r>
              <a:rPr lang="en-US" sz="1600" dirty="0" err="1" smtClean="0">
                <a:latin typeface="+mn-lt"/>
              </a:rPr>
              <a:t>quản</a:t>
            </a:r>
            <a:r>
              <a:rPr lang="en-US" sz="1600" dirty="0" smtClean="0">
                <a:latin typeface="+mn-lt"/>
              </a:rPr>
              <a:t> </a:t>
            </a:r>
            <a:r>
              <a:rPr lang="en-US" sz="1600" dirty="0" err="1" smtClean="0">
                <a:latin typeface="+mn-lt"/>
              </a:rPr>
              <a:t>lý</a:t>
            </a:r>
            <a:r>
              <a:rPr lang="en-US" sz="1600" dirty="0" smtClean="0">
                <a:latin typeface="+mn-lt"/>
              </a:rPr>
              <a:t> code chứa </a:t>
            </a:r>
            <a:r>
              <a:rPr lang="en-US" sz="1600" dirty="0" err="1" smtClean="0">
                <a:latin typeface="+mn-lt"/>
              </a:rPr>
              <a:t>hiệu</a:t>
            </a:r>
            <a:r>
              <a:rPr lang="en-US" sz="1600" dirty="0" smtClean="0">
                <a:latin typeface="+mn-lt"/>
              </a:rPr>
              <a:t> </a:t>
            </a:r>
            <a:r>
              <a:rPr lang="en-US" sz="1600" dirty="0" err="1" smtClean="0">
                <a:latin typeface="+mn-lt"/>
              </a:rPr>
              <a:t>quả</a:t>
            </a:r>
            <a:r>
              <a:rPr lang="en-US" sz="1600" dirty="0" smtClean="0">
                <a:latin typeface="+mn-lt"/>
              </a:rPr>
              <a:t>.</a:t>
            </a:r>
          </a:p>
          <a:p>
            <a:pPr marL="285750" lvl="0" indent="-285750">
              <a:buFont typeface="Wingdings" panose="05000000000000000000" pitchFamily="2" charset="2"/>
              <a:buChar char="Ø"/>
            </a:pPr>
            <a:endParaRPr lang="en-US" sz="1600" dirty="0" smtClean="0">
              <a:latin typeface="+mn-lt"/>
            </a:endParaRPr>
          </a:p>
        </p:txBody>
      </p:sp>
      <p:sp>
        <p:nvSpPr>
          <p:cNvPr id="4" name="TextBox 3"/>
          <p:cNvSpPr txBox="1"/>
          <p:nvPr/>
        </p:nvSpPr>
        <p:spPr>
          <a:xfrm>
            <a:off x="8333508" y="4796913"/>
            <a:ext cx="720435" cy="307777"/>
          </a:xfrm>
          <a:prstGeom prst="rect">
            <a:avLst/>
          </a:prstGeom>
          <a:noFill/>
        </p:spPr>
        <p:txBody>
          <a:bodyPr wrap="square" rtlCol="0">
            <a:spAutoFit/>
          </a:bodyPr>
          <a:lstStyle/>
          <a:p>
            <a:pPr algn="ctr"/>
            <a:r>
              <a:rPr lang="en-US" dirty="0" smtClean="0"/>
              <a:t>23</a:t>
            </a:r>
            <a:endParaRPr lang="en-US" dirty="0"/>
          </a:p>
        </p:txBody>
      </p:sp>
    </p:spTree>
    <p:extLst>
      <p:ext uri="{BB962C8B-B14F-4D97-AF65-F5344CB8AC3E}">
        <p14:creationId xmlns:p14="http://schemas.microsoft.com/office/powerpoint/2010/main" val="2092524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HƯỚNG PHÁT TRIỂN</a:t>
            </a:r>
            <a:endParaRPr dirty="0"/>
          </a:p>
        </p:txBody>
      </p:sp>
      <p:sp>
        <p:nvSpPr>
          <p:cNvPr id="5" name="Google Shape;214;p18"/>
          <p:cNvSpPr txBox="1"/>
          <p:nvPr/>
        </p:nvSpPr>
        <p:spPr>
          <a:xfrm>
            <a:off x="387902" y="1529282"/>
            <a:ext cx="8368146" cy="3118918"/>
          </a:xfrm>
          <a:prstGeom prst="rect">
            <a:avLst/>
          </a:prstGeom>
          <a:noFill/>
          <a:ln>
            <a:noFill/>
          </a:ln>
        </p:spPr>
        <p:txBody>
          <a:bodyPr spcFirstLastPara="1" wrap="square" lIns="91425" tIns="91425" rIns="91425" bIns="91425" anchor="ctr" anchorCtr="0">
            <a:noAutofit/>
          </a:bodyPr>
          <a:lstStyle/>
          <a:p>
            <a:pPr marL="285750" indent="-285750">
              <a:lnSpc>
                <a:spcPct val="150000"/>
              </a:lnSpc>
              <a:buFont typeface="Wingdings" panose="05000000000000000000" pitchFamily="2" charset="2"/>
              <a:buChar char="Ø"/>
            </a:pPr>
            <a:r>
              <a:rPr lang="en-US" sz="1600" dirty="0" err="1" smtClean="0">
                <a:latin typeface="+mn-lt"/>
                <a:ea typeface="Roboto"/>
                <a:cs typeface="Roboto"/>
                <a:sym typeface="Roboto"/>
              </a:rPr>
              <a:t>Thêm</a:t>
            </a:r>
            <a:r>
              <a:rPr lang="en-US" sz="1600" dirty="0" smtClean="0">
                <a:latin typeface="+mn-lt"/>
                <a:ea typeface="Roboto"/>
                <a:cs typeface="Roboto"/>
                <a:sym typeface="Roboto"/>
              </a:rPr>
              <a:t> </a:t>
            </a:r>
            <a:r>
              <a:rPr lang="en-US" sz="1600" dirty="0" err="1" smtClean="0">
                <a:latin typeface="+mn-lt"/>
                <a:ea typeface="Roboto"/>
                <a:cs typeface="Roboto"/>
                <a:sym typeface="Roboto"/>
              </a:rPr>
              <a:t>các</a:t>
            </a:r>
            <a:r>
              <a:rPr lang="en-US" sz="1600" dirty="0" smtClean="0">
                <a:latin typeface="+mn-lt"/>
                <a:ea typeface="Roboto"/>
                <a:cs typeface="Roboto"/>
                <a:sym typeface="Roboto"/>
              </a:rPr>
              <a:t> </a:t>
            </a:r>
            <a:r>
              <a:rPr lang="en-US" sz="1600" dirty="0" err="1" smtClean="0">
                <a:latin typeface="+mn-lt"/>
                <a:ea typeface="Roboto"/>
                <a:cs typeface="Roboto"/>
                <a:sym typeface="Roboto"/>
              </a:rPr>
              <a:t>tính</a:t>
            </a:r>
            <a:r>
              <a:rPr lang="en-US" sz="1600" dirty="0" smtClean="0">
                <a:latin typeface="+mn-lt"/>
                <a:ea typeface="Roboto"/>
                <a:cs typeface="Roboto"/>
                <a:sym typeface="Roboto"/>
              </a:rPr>
              <a:t> </a:t>
            </a:r>
            <a:r>
              <a:rPr lang="en-US" sz="1600" dirty="0" err="1" smtClean="0">
                <a:latin typeface="+mn-lt"/>
                <a:ea typeface="Roboto"/>
                <a:cs typeface="Roboto"/>
                <a:sym typeface="Roboto"/>
              </a:rPr>
              <a:t>năng</a:t>
            </a:r>
            <a:r>
              <a:rPr lang="en-US" sz="1600" dirty="0" smtClean="0">
                <a:latin typeface="+mn-lt"/>
                <a:ea typeface="Roboto"/>
                <a:cs typeface="Roboto"/>
                <a:sym typeface="Roboto"/>
              </a:rPr>
              <a:t>:</a:t>
            </a:r>
          </a:p>
          <a:p>
            <a:pPr marL="640080" indent="-285750">
              <a:lnSpc>
                <a:spcPct val="150000"/>
              </a:lnSpc>
              <a:buFont typeface="Wingdings" panose="05000000000000000000" pitchFamily="2" charset="2"/>
              <a:buChar char="§"/>
            </a:pPr>
            <a:r>
              <a:rPr lang="en-US" sz="1600" dirty="0" err="1" smtClean="0">
                <a:latin typeface="+mn-lt"/>
                <a:ea typeface="Roboto"/>
                <a:sym typeface="Roboto"/>
              </a:rPr>
              <a:t>Khách</a:t>
            </a:r>
            <a:r>
              <a:rPr lang="en-US" sz="1600" dirty="0" smtClean="0">
                <a:latin typeface="+mn-lt"/>
                <a:ea typeface="Roboto"/>
                <a:sym typeface="Roboto"/>
              </a:rPr>
              <a:t> </a:t>
            </a:r>
            <a:r>
              <a:rPr lang="en-US" sz="1600" dirty="0" err="1" smtClean="0">
                <a:latin typeface="+mn-lt"/>
                <a:ea typeface="Roboto"/>
                <a:sym typeface="Roboto"/>
              </a:rPr>
              <a:t>hàng</a:t>
            </a:r>
            <a:r>
              <a:rPr lang="en-US" sz="1600" dirty="0" smtClean="0">
                <a:latin typeface="+mn-lt"/>
                <a:ea typeface="Roboto"/>
                <a:sym typeface="Roboto"/>
              </a:rPr>
              <a:t> </a:t>
            </a:r>
            <a:r>
              <a:rPr lang="en-US" sz="1600" dirty="0" err="1" smtClean="0">
                <a:latin typeface="+mn-lt"/>
                <a:ea typeface="Roboto"/>
                <a:sym typeface="Roboto"/>
              </a:rPr>
              <a:t>đánh</a:t>
            </a:r>
            <a:r>
              <a:rPr lang="en-US" sz="1600" dirty="0" smtClean="0">
                <a:latin typeface="+mn-lt"/>
                <a:ea typeface="Roboto"/>
                <a:sym typeface="Roboto"/>
              </a:rPr>
              <a:t> </a:t>
            </a:r>
            <a:r>
              <a:rPr lang="en-US" sz="1600" dirty="0" err="1" smtClean="0">
                <a:latin typeface="+mn-lt"/>
                <a:ea typeface="Roboto"/>
                <a:sym typeface="Roboto"/>
              </a:rPr>
              <a:t>giá</a:t>
            </a:r>
            <a:r>
              <a:rPr lang="en-US" sz="1600" dirty="0" smtClean="0">
                <a:latin typeface="+mn-lt"/>
                <a:ea typeface="Roboto"/>
                <a:sym typeface="Roboto"/>
              </a:rPr>
              <a:t>, </a:t>
            </a:r>
            <a:r>
              <a:rPr lang="en-US" sz="1600" dirty="0" err="1" smtClean="0">
                <a:latin typeface="+mn-lt"/>
                <a:ea typeface="Roboto"/>
                <a:sym typeface="Roboto"/>
              </a:rPr>
              <a:t>bình</a:t>
            </a:r>
            <a:r>
              <a:rPr lang="en-US" sz="1600" dirty="0" smtClean="0">
                <a:latin typeface="+mn-lt"/>
                <a:ea typeface="Roboto"/>
                <a:sym typeface="Roboto"/>
              </a:rPr>
              <a:t> </a:t>
            </a:r>
            <a:r>
              <a:rPr lang="en-US" sz="1600" dirty="0" err="1" smtClean="0">
                <a:latin typeface="+mn-lt"/>
                <a:ea typeface="Roboto"/>
                <a:sym typeface="Roboto"/>
              </a:rPr>
              <a:t>luận</a:t>
            </a:r>
            <a:r>
              <a:rPr lang="en-US" sz="1600" dirty="0" smtClean="0">
                <a:latin typeface="+mn-lt"/>
                <a:ea typeface="Roboto"/>
                <a:sym typeface="Roboto"/>
              </a:rPr>
              <a:t> </a:t>
            </a:r>
            <a:r>
              <a:rPr lang="en-US" sz="1600" dirty="0" err="1" smtClean="0">
                <a:latin typeface="+mn-lt"/>
                <a:ea typeface="Roboto"/>
                <a:sym typeface="Roboto"/>
              </a:rPr>
              <a:t>cho</a:t>
            </a:r>
            <a:r>
              <a:rPr lang="en-US" sz="1600" dirty="0" smtClean="0">
                <a:latin typeface="+mn-lt"/>
                <a:ea typeface="Roboto"/>
                <a:sym typeface="Roboto"/>
              </a:rPr>
              <a:t> </a:t>
            </a:r>
            <a:r>
              <a:rPr lang="en-US" sz="1600" dirty="0" err="1" smtClean="0">
                <a:latin typeface="+mn-lt"/>
                <a:ea typeface="Roboto"/>
                <a:sym typeface="Roboto"/>
              </a:rPr>
              <a:t>sản</a:t>
            </a:r>
            <a:r>
              <a:rPr lang="en-US" sz="1600" dirty="0" smtClean="0">
                <a:latin typeface="+mn-lt"/>
                <a:ea typeface="Roboto"/>
                <a:sym typeface="Roboto"/>
              </a:rPr>
              <a:t> </a:t>
            </a:r>
            <a:r>
              <a:rPr lang="en-US" sz="1600" dirty="0" err="1" smtClean="0">
                <a:latin typeface="+mn-lt"/>
                <a:ea typeface="Roboto"/>
                <a:sym typeface="Roboto"/>
              </a:rPr>
              <a:t>phẩm</a:t>
            </a:r>
            <a:r>
              <a:rPr lang="en-US" sz="1600" dirty="0" smtClean="0">
                <a:latin typeface="+mn-lt"/>
                <a:ea typeface="Roboto"/>
                <a:sym typeface="Roboto"/>
              </a:rPr>
              <a:t> </a:t>
            </a:r>
            <a:r>
              <a:rPr lang="en-US" sz="1600" dirty="0" err="1" smtClean="0">
                <a:latin typeface="+mn-lt"/>
                <a:ea typeface="Roboto"/>
                <a:sym typeface="Roboto"/>
              </a:rPr>
              <a:t>sau</a:t>
            </a:r>
            <a:r>
              <a:rPr lang="en-US" sz="1600" dirty="0" smtClean="0">
                <a:latin typeface="+mn-lt"/>
                <a:ea typeface="Roboto"/>
                <a:sym typeface="Roboto"/>
              </a:rPr>
              <a:t> </a:t>
            </a:r>
            <a:r>
              <a:rPr lang="en-US" sz="1600" dirty="0" err="1" smtClean="0">
                <a:latin typeface="+mn-lt"/>
                <a:ea typeface="Roboto"/>
                <a:sym typeface="Roboto"/>
              </a:rPr>
              <a:t>khi</a:t>
            </a:r>
            <a:r>
              <a:rPr lang="en-US" sz="1600" dirty="0" smtClean="0">
                <a:latin typeface="+mn-lt"/>
                <a:ea typeface="Roboto"/>
                <a:sym typeface="Roboto"/>
              </a:rPr>
              <a:t> </a:t>
            </a:r>
            <a:r>
              <a:rPr lang="en-US" sz="1600" dirty="0" err="1" smtClean="0">
                <a:latin typeface="+mn-lt"/>
                <a:ea typeface="Roboto"/>
                <a:sym typeface="Roboto"/>
              </a:rPr>
              <a:t>mua</a:t>
            </a:r>
            <a:r>
              <a:rPr lang="en-US" sz="1600" dirty="0" smtClean="0">
                <a:latin typeface="+mn-lt"/>
                <a:ea typeface="Roboto"/>
                <a:sym typeface="Roboto"/>
              </a:rPr>
              <a:t> </a:t>
            </a:r>
            <a:r>
              <a:rPr lang="en-US" sz="1600" dirty="0" err="1" smtClean="0">
                <a:latin typeface="+mn-lt"/>
                <a:ea typeface="Roboto"/>
                <a:sym typeface="Roboto"/>
              </a:rPr>
              <a:t>hàng</a:t>
            </a:r>
            <a:r>
              <a:rPr lang="en-US" sz="1600" dirty="0" smtClean="0">
                <a:latin typeface="+mn-lt"/>
                <a:ea typeface="Roboto"/>
                <a:sym typeface="Roboto"/>
              </a:rPr>
              <a:t>.</a:t>
            </a:r>
          </a:p>
          <a:p>
            <a:pPr marL="640080" indent="-285750">
              <a:lnSpc>
                <a:spcPct val="150000"/>
              </a:lnSpc>
              <a:buFont typeface="Wingdings" panose="05000000000000000000" pitchFamily="2" charset="2"/>
              <a:buChar char="§"/>
            </a:pPr>
            <a:r>
              <a:rPr lang="en-US" sz="1600" dirty="0" err="1" smtClean="0">
                <a:latin typeface="+mn-lt"/>
                <a:ea typeface="Roboto"/>
                <a:sym typeface="Roboto"/>
              </a:rPr>
              <a:t>Thêm</a:t>
            </a:r>
            <a:r>
              <a:rPr lang="en-US" sz="1600" dirty="0" smtClean="0">
                <a:latin typeface="+mn-lt"/>
                <a:ea typeface="Roboto"/>
                <a:sym typeface="Roboto"/>
              </a:rPr>
              <a:t> nhiều </a:t>
            </a:r>
            <a:r>
              <a:rPr lang="en-US" sz="1600" dirty="0" err="1" smtClean="0">
                <a:latin typeface="+mn-lt"/>
                <a:ea typeface="Roboto"/>
                <a:sym typeface="Roboto"/>
              </a:rPr>
              <a:t>hình</a:t>
            </a:r>
            <a:r>
              <a:rPr lang="en-US" sz="1600" dirty="0" smtClean="0">
                <a:latin typeface="+mn-lt"/>
                <a:ea typeface="Roboto"/>
                <a:sym typeface="Roboto"/>
              </a:rPr>
              <a:t> </a:t>
            </a:r>
            <a:r>
              <a:rPr lang="en-US" sz="1600" dirty="0" err="1" smtClean="0">
                <a:latin typeface="+mn-lt"/>
                <a:ea typeface="Roboto"/>
                <a:sym typeface="Roboto"/>
              </a:rPr>
              <a:t>ảnh</a:t>
            </a:r>
            <a:r>
              <a:rPr lang="en-US" sz="1600" dirty="0" smtClean="0">
                <a:latin typeface="+mn-lt"/>
                <a:ea typeface="Roboto"/>
                <a:sym typeface="Roboto"/>
              </a:rPr>
              <a:t> </a:t>
            </a:r>
            <a:r>
              <a:rPr lang="en-US" sz="1600" dirty="0" err="1" smtClean="0">
                <a:latin typeface="+mn-lt"/>
                <a:ea typeface="Roboto"/>
                <a:sym typeface="Roboto"/>
              </a:rPr>
              <a:t>sản</a:t>
            </a:r>
            <a:r>
              <a:rPr lang="en-US" sz="1600" dirty="0" smtClean="0">
                <a:latin typeface="+mn-lt"/>
                <a:ea typeface="Roboto"/>
                <a:sym typeface="Roboto"/>
              </a:rPr>
              <a:t> </a:t>
            </a:r>
            <a:r>
              <a:rPr lang="en-US" sz="1600" dirty="0" err="1" smtClean="0">
                <a:latin typeface="+mn-lt"/>
                <a:ea typeface="Roboto"/>
                <a:sym typeface="Roboto"/>
              </a:rPr>
              <a:t>phẩm</a:t>
            </a:r>
            <a:r>
              <a:rPr lang="en-US" sz="1600" dirty="0" smtClean="0">
                <a:latin typeface="+mn-lt"/>
                <a:ea typeface="Roboto"/>
                <a:sym typeface="Roboto"/>
              </a:rPr>
              <a:t>.</a:t>
            </a:r>
          </a:p>
          <a:p>
            <a:pPr marL="640080" indent="-285750">
              <a:lnSpc>
                <a:spcPct val="150000"/>
              </a:lnSpc>
              <a:buFont typeface="Wingdings" panose="05000000000000000000" pitchFamily="2" charset="2"/>
              <a:buChar char="§"/>
            </a:pPr>
            <a:r>
              <a:rPr lang="en-US" sz="1600" dirty="0" err="1" smtClean="0">
                <a:latin typeface="+mn-lt"/>
              </a:rPr>
              <a:t>Thêm</a:t>
            </a:r>
            <a:r>
              <a:rPr lang="en-US" sz="1600" dirty="0" smtClean="0">
                <a:latin typeface="+mn-lt"/>
              </a:rPr>
              <a:t> </a:t>
            </a:r>
            <a:r>
              <a:rPr lang="en-US" sz="1600" dirty="0" err="1" smtClean="0">
                <a:latin typeface="+mn-lt"/>
              </a:rPr>
              <a:t>các</a:t>
            </a:r>
            <a:r>
              <a:rPr lang="en-US" sz="1600" dirty="0" smtClean="0">
                <a:latin typeface="+mn-lt"/>
              </a:rPr>
              <a:t> </a:t>
            </a:r>
            <a:r>
              <a:rPr lang="en-US" sz="1600" dirty="0" err="1" smtClean="0">
                <a:latin typeface="+mn-lt"/>
              </a:rPr>
              <a:t>bài</a:t>
            </a:r>
            <a:r>
              <a:rPr lang="en-US" sz="1600" dirty="0" smtClean="0">
                <a:latin typeface="+mn-lt"/>
              </a:rPr>
              <a:t> </a:t>
            </a:r>
            <a:r>
              <a:rPr lang="en-US" sz="1600" dirty="0" err="1" smtClean="0">
                <a:latin typeface="+mn-lt"/>
              </a:rPr>
              <a:t>viết</a:t>
            </a:r>
            <a:r>
              <a:rPr lang="en-US" sz="1600" dirty="0" smtClean="0">
                <a:latin typeface="+mn-lt"/>
              </a:rPr>
              <a:t> </a:t>
            </a:r>
            <a:r>
              <a:rPr lang="en-US" sz="1600" dirty="0" err="1" smtClean="0">
                <a:latin typeface="+mn-lt"/>
              </a:rPr>
              <a:t>về</a:t>
            </a:r>
            <a:r>
              <a:rPr lang="en-US" sz="1600" dirty="0" smtClean="0">
                <a:latin typeface="+mn-lt"/>
              </a:rPr>
              <a:t> </a:t>
            </a:r>
            <a:r>
              <a:rPr lang="en-US" sz="1600" dirty="0" err="1" smtClean="0">
                <a:latin typeface="+mn-lt"/>
              </a:rPr>
              <a:t>sản</a:t>
            </a:r>
            <a:r>
              <a:rPr lang="en-US" sz="1600" dirty="0" smtClean="0">
                <a:latin typeface="+mn-lt"/>
              </a:rPr>
              <a:t> </a:t>
            </a:r>
            <a:r>
              <a:rPr lang="en-US" sz="1600" dirty="0" err="1" smtClean="0">
                <a:latin typeface="+mn-lt"/>
              </a:rPr>
              <a:t>phẩm</a:t>
            </a:r>
            <a:r>
              <a:rPr lang="en-US" sz="1600" dirty="0">
                <a:latin typeface="+mn-lt"/>
              </a:rPr>
              <a:t> </a:t>
            </a:r>
            <a:r>
              <a:rPr lang="en-US" sz="1600" dirty="0" err="1" smtClean="0">
                <a:latin typeface="+mn-lt"/>
              </a:rPr>
              <a:t>hoặc</a:t>
            </a:r>
            <a:r>
              <a:rPr lang="en-US" sz="1600" dirty="0" smtClean="0">
                <a:latin typeface="+mn-lt"/>
              </a:rPr>
              <a:t> </a:t>
            </a:r>
            <a:r>
              <a:rPr lang="en-US" sz="1600" dirty="0" err="1" smtClean="0">
                <a:latin typeface="+mn-lt"/>
              </a:rPr>
              <a:t>chủ</a:t>
            </a:r>
            <a:r>
              <a:rPr lang="en-US" sz="1600" dirty="0" smtClean="0">
                <a:latin typeface="+mn-lt"/>
              </a:rPr>
              <a:t> </a:t>
            </a:r>
            <a:r>
              <a:rPr lang="en-US" sz="1600" dirty="0" err="1" smtClean="0">
                <a:latin typeface="+mn-lt"/>
              </a:rPr>
              <a:t>đề</a:t>
            </a:r>
            <a:r>
              <a:rPr lang="en-US" sz="1600" dirty="0" smtClean="0">
                <a:latin typeface="+mn-lt"/>
              </a:rPr>
              <a:t> </a:t>
            </a:r>
            <a:r>
              <a:rPr lang="en-US" sz="1600" dirty="0" err="1" smtClean="0">
                <a:latin typeface="+mn-lt"/>
              </a:rPr>
              <a:t>mà</a:t>
            </a:r>
            <a:r>
              <a:rPr lang="en-US" sz="1600" dirty="0" smtClean="0">
                <a:latin typeface="+mn-lt"/>
              </a:rPr>
              <a:t> </a:t>
            </a:r>
            <a:r>
              <a:rPr lang="en-US" sz="1600" dirty="0" err="1" smtClean="0">
                <a:latin typeface="+mn-lt"/>
              </a:rPr>
              <a:t>khách</a:t>
            </a:r>
            <a:r>
              <a:rPr lang="en-US" sz="1600" dirty="0" smtClean="0">
                <a:latin typeface="+mn-lt"/>
              </a:rPr>
              <a:t> </a:t>
            </a:r>
            <a:r>
              <a:rPr lang="en-US" sz="1600" dirty="0" err="1" smtClean="0">
                <a:latin typeface="+mn-lt"/>
              </a:rPr>
              <a:t>hàng</a:t>
            </a:r>
            <a:r>
              <a:rPr lang="en-US" sz="1600" dirty="0" smtClean="0">
                <a:latin typeface="+mn-lt"/>
              </a:rPr>
              <a:t> </a:t>
            </a:r>
            <a:r>
              <a:rPr lang="en-US" sz="1600" dirty="0" err="1" smtClean="0">
                <a:latin typeface="+mn-lt"/>
              </a:rPr>
              <a:t>quan</a:t>
            </a:r>
            <a:r>
              <a:rPr lang="en-US" sz="1600" dirty="0" smtClean="0">
                <a:latin typeface="+mn-lt"/>
              </a:rPr>
              <a:t> </a:t>
            </a:r>
            <a:r>
              <a:rPr lang="en-US" sz="1600" dirty="0" err="1" smtClean="0">
                <a:latin typeface="+mn-lt"/>
              </a:rPr>
              <a:t>tâm</a:t>
            </a:r>
            <a:r>
              <a:rPr lang="en-US" sz="1600" dirty="0" smtClean="0">
                <a:latin typeface="+mn-lt"/>
              </a:rPr>
              <a:t>.</a:t>
            </a:r>
          </a:p>
          <a:p>
            <a:pPr marL="640080" indent="-285750">
              <a:lnSpc>
                <a:spcPct val="150000"/>
              </a:lnSpc>
              <a:buFont typeface="Wingdings" panose="05000000000000000000" pitchFamily="2" charset="2"/>
              <a:buChar char="§"/>
            </a:pPr>
            <a:r>
              <a:rPr lang="en-US" sz="1600" dirty="0" err="1" smtClean="0">
                <a:latin typeface="+mn-lt"/>
              </a:rPr>
              <a:t>Thêm</a:t>
            </a:r>
            <a:r>
              <a:rPr lang="en-US" sz="1600" dirty="0" smtClean="0">
                <a:latin typeface="+mn-lt"/>
              </a:rPr>
              <a:t> nhiều </a:t>
            </a:r>
            <a:r>
              <a:rPr lang="en-US" sz="1600" dirty="0" err="1" smtClean="0">
                <a:latin typeface="+mn-lt"/>
              </a:rPr>
              <a:t>hình</a:t>
            </a:r>
            <a:r>
              <a:rPr lang="en-US" sz="1600" dirty="0" smtClean="0">
                <a:latin typeface="+mn-lt"/>
              </a:rPr>
              <a:t> </a:t>
            </a:r>
            <a:r>
              <a:rPr lang="en-US" sz="1600" dirty="0" err="1" smtClean="0">
                <a:latin typeface="+mn-lt"/>
              </a:rPr>
              <a:t>thức</a:t>
            </a:r>
            <a:r>
              <a:rPr lang="en-US" sz="1600" dirty="0" smtClean="0">
                <a:latin typeface="+mn-lt"/>
              </a:rPr>
              <a:t> </a:t>
            </a:r>
            <a:r>
              <a:rPr lang="en-US" sz="1600" dirty="0" err="1" smtClean="0">
                <a:latin typeface="+mn-lt"/>
              </a:rPr>
              <a:t>thanh</a:t>
            </a:r>
            <a:r>
              <a:rPr lang="en-US" sz="1600" dirty="0" smtClean="0">
                <a:latin typeface="+mn-lt"/>
              </a:rPr>
              <a:t> </a:t>
            </a:r>
            <a:r>
              <a:rPr lang="en-US" sz="1600" dirty="0" err="1" smtClean="0">
                <a:latin typeface="+mn-lt"/>
              </a:rPr>
              <a:t>toán</a:t>
            </a:r>
            <a:endParaRPr lang="en-US" sz="1600" dirty="0">
              <a:latin typeface="+mn-lt"/>
            </a:endParaRPr>
          </a:p>
          <a:p>
            <a:pPr marL="354330">
              <a:lnSpc>
                <a:spcPct val="150000"/>
              </a:lnSpc>
            </a:pPr>
            <a:endParaRPr lang="en-US" sz="1600" dirty="0">
              <a:latin typeface="+mn-lt"/>
            </a:endParaRPr>
          </a:p>
          <a:p>
            <a:pPr marL="285750" lvl="0" indent="-285750">
              <a:lnSpc>
                <a:spcPct val="150000"/>
              </a:lnSpc>
              <a:buFont typeface="Wingdings" panose="05000000000000000000" pitchFamily="2" charset="2"/>
              <a:buChar char="Ø"/>
            </a:pPr>
            <a:r>
              <a:rPr lang="en-US" sz="1600" dirty="0" err="1" smtClean="0">
                <a:latin typeface="+mn-lt"/>
              </a:rPr>
              <a:t>Chỉnh</a:t>
            </a:r>
            <a:r>
              <a:rPr lang="en-US" sz="1600" dirty="0" smtClean="0">
                <a:latin typeface="+mn-lt"/>
              </a:rPr>
              <a:t> </a:t>
            </a:r>
            <a:r>
              <a:rPr lang="en-US" sz="1600" dirty="0" err="1" smtClean="0">
                <a:latin typeface="+mn-lt"/>
              </a:rPr>
              <a:t>sửa</a:t>
            </a:r>
            <a:r>
              <a:rPr lang="en-US" sz="1600" dirty="0" smtClean="0">
                <a:latin typeface="+mn-lt"/>
              </a:rPr>
              <a:t> </a:t>
            </a:r>
            <a:r>
              <a:rPr lang="en-US" sz="1600" dirty="0" err="1" smtClean="0">
                <a:latin typeface="+mn-lt"/>
              </a:rPr>
              <a:t>giao</a:t>
            </a:r>
            <a:r>
              <a:rPr lang="en-US" sz="1600" dirty="0" smtClean="0">
                <a:latin typeface="+mn-lt"/>
              </a:rPr>
              <a:t> </a:t>
            </a:r>
            <a:r>
              <a:rPr lang="en-US" sz="1600" dirty="0" err="1" smtClean="0">
                <a:latin typeface="+mn-lt"/>
              </a:rPr>
              <a:t>diện</a:t>
            </a:r>
            <a:r>
              <a:rPr lang="en-US" sz="1600" dirty="0" smtClean="0">
                <a:latin typeface="+mn-lt"/>
              </a:rPr>
              <a:t> </a:t>
            </a:r>
            <a:r>
              <a:rPr lang="en-US" sz="1600" dirty="0" err="1" smtClean="0">
                <a:latin typeface="+mn-lt"/>
              </a:rPr>
              <a:t>chỉnh</a:t>
            </a:r>
            <a:r>
              <a:rPr lang="en-US" sz="1600" dirty="0" smtClean="0">
                <a:latin typeface="+mn-lt"/>
              </a:rPr>
              <a:t> </a:t>
            </a:r>
            <a:r>
              <a:rPr lang="en-US" sz="1600" dirty="0" err="1" smtClean="0">
                <a:latin typeface="+mn-lt"/>
              </a:rPr>
              <a:t>chu</a:t>
            </a:r>
            <a:r>
              <a:rPr lang="en-US" sz="1600" dirty="0" smtClean="0">
                <a:latin typeface="+mn-lt"/>
              </a:rPr>
              <a:t>, </a:t>
            </a:r>
            <a:r>
              <a:rPr lang="en-US" sz="1600" dirty="0" err="1" smtClean="0">
                <a:latin typeface="+mn-lt"/>
              </a:rPr>
              <a:t>sinh</a:t>
            </a:r>
            <a:r>
              <a:rPr lang="en-US" sz="1600" dirty="0" smtClean="0">
                <a:latin typeface="+mn-lt"/>
              </a:rPr>
              <a:t> </a:t>
            </a:r>
            <a:r>
              <a:rPr lang="en-US" sz="1600" dirty="0" err="1" smtClean="0">
                <a:latin typeface="+mn-lt"/>
              </a:rPr>
              <a:t>động</a:t>
            </a:r>
            <a:r>
              <a:rPr lang="en-US" sz="1600" dirty="0" smtClean="0">
                <a:latin typeface="+mn-lt"/>
              </a:rPr>
              <a:t> </a:t>
            </a:r>
            <a:r>
              <a:rPr lang="en-US" sz="1600" dirty="0" err="1" smtClean="0">
                <a:latin typeface="+mn-lt"/>
              </a:rPr>
              <a:t>hơn</a:t>
            </a:r>
            <a:r>
              <a:rPr lang="en-US" sz="1600" dirty="0" smtClean="0">
                <a:latin typeface="+mn-lt"/>
              </a:rPr>
              <a:t>.</a:t>
            </a:r>
          </a:p>
        </p:txBody>
      </p:sp>
      <p:sp>
        <p:nvSpPr>
          <p:cNvPr id="4" name="TextBox 3"/>
          <p:cNvSpPr txBox="1"/>
          <p:nvPr/>
        </p:nvSpPr>
        <p:spPr>
          <a:xfrm>
            <a:off x="8333508" y="4796913"/>
            <a:ext cx="720435" cy="307777"/>
          </a:xfrm>
          <a:prstGeom prst="rect">
            <a:avLst/>
          </a:prstGeom>
          <a:noFill/>
        </p:spPr>
        <p:txBody>
          <a:bodyPr wrap="square" rtlCol="0">
            <a:spAutoFit/>
          </a:bodyPr>
          <a:lstStyle/>
          <a:p>
            <a:pPr algn="ctr"/>
            <a:r>
              <a:rPr lang="en-US" dirty="0" smtClean="0"/>
              <a:t>24</a:t>
            </a:r>
            <a:endParaRPr lang="en-US" dirty="0"/>
          </a:p>
        </p:txBody>
      </p:sp>
    </p:spTree>
    <p:extLst>
      <p:ext uri="{BB962C8B-B14F-4D97-AF65-F5344CB8AC3E}">
        <p14:creationId xmlns:p14="http://schemas.microsoft.com/office/powerpoint/2010/main" val="1673497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9" name="Group 8"/>
          <p:cNvGrpSpPr/>
          <p:nvPr/>
        </p:nvGrpSpPr>
        <p:grpSpPr>
          <a:xfrm>
            <a:off x="1566070" y="82553"/>
            <a:ext cx="5721420" cy="4925865"/>
            <a:chOff x="5124284" y="1056559"/>
            <a:chExt cx="3123768" cy="2912767"/>
          </a:xfrm>
        </p:grpSpPr>
        <p:grpSp>
          <p:nvGrpSpPr>
            <p:cNvPr id="8" name="Group 7"/>
            <p:cNvGrpSpPr/>
            <p:nvPr/>
          </p:nvGrpSpPr>
          <p:grpSpPr>
            <a:xfrm>
              <a:off x="5124284" y="1056559"/>
              <a:ext cx="3123768" cy="2912767"/>
              <a:chOff x="5124284" y="1056559"/>
              <a:chExt cx="3123768" cy="2912767"/>
            </a:xfrm>
          </p:grpSpPr>
          <p:grpSp>
            <p:nvGrpSpPr>
              <p:cNvPr id="7" name="Group 6"/>
              <p:cNvGrpSpPr/>
              <p:nvPr/>
            </p:nvGrpSpPr>
            <p:grpSpPr>
              <a:xfrm>
                <a:off x="5124284" y="1056559"/>
                <a:ext cx="3123768" cy="2912767"/>
                <a:chOff x="5124284" y="1056559"/>
                <a:chExt cx="3123768" cy="2912767"/>
              </a:xfrm>
            </p:grpSpPr>
            <p:sp>
              <p:nvSpPr>
                <p:cNvPr id="58" name="Google Shape;58;p15"/>
                <p:cNvSpPr/>
                <p:nvPr/>
              </p:nvSpPr>
              <p:spPr>
                <a:xfrm rot="10800000" flipH="1">
                  <a:off x="6201315" y="3380656"/>
                  <a:ext cx="969798" cy="575906"/>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28665" y="3840949"/>
                  <a:ext cx="1709440" cy="128377"/>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124284" y="1056559"/>
                  <a:ext cx="3123768" cy="2484400"/>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5"/>
              <p:cNvSpPr/>
              <p:nvPr/>
            </p:nvSpPr>
            <p:spPr>
              <a:xfrm>
                <a:off x="5124284" y="1056559"/>
                <a:ext cx="3123768" cy="213961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5"/>
            <p:cNvSpPr/>
            <p:nvPr/>
          </p:nvSpPr>
          <p:spPr>
            <a:xfrm>
              <a:off x="5124284" y="1056559"/>
              <a:ext cx="3123768" cy="213961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a:xfrm>
            <a:off x="1751220" y="1135881"/>
            <a:ext cx="5340926" cy="1511700"/>
          </a:xfrm>
        </p:spPr>
        <p:txBody>
          <a:bodyPr/>
          <a:lstStyle/>
          <a:p>
            <a:pPr algn="ctr"/>
            <a:r>
              <a:rPr lang="en-US" sz="3600" dirty="0" smtClean="0">
                <a:solidFill>
                  <a:schemeClr val="bg1"/>
                </a:solidFill>
              </a:rPr>
              <a:t>CẢM ƠN THẦY VÀ CÁC BẠN ĐÃ LẮNG NGHE</a:t>
            </a:r>
            <a:endParaRPr lang="en-US" sz="3600" dirty="0">
              <a:solidFill>
                <a:schemeClr val="bg1"/>
              </a:solidFill>
            </a:endParaRPr>
          </a:p>
        </p:txBody>
      </p:sp>
      <p:sp>
        <p:nvSpPr>
          <p:cNvPr id="109" name="Google Shape;107;p15"/>
          <p:cNvSpPr/>
          <p:nvPr/>
        </p:nvSpPr>
        <p:spPr>
          <a:xfrm>
            <a:off x="5987168" y="2647582"/>
            <a:ext cx="337432" cy="34500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TextBox 109"/>
          <p:cNvSpPr txBox="1"/>
          <p:nvPr/>
        </p:nvSpPr>
        <p:spPr>
          <a:xfrm>
            <a:off x="8333508" y="4796913"/>
            <a:ext cx="720435" cy="307777"/>
          </a:xfrm>
          <a:prstGeom prst="rect">
            <a:avLst/>
          </a:prstGeom>
          <a:noFill/>
        </p:spPr>
        <p:txBody>
          <a:bodyPr wrap="square" rtlCol="0">
            <a:spAutoFit/>
          </a:bodyPr>
          <a:lstStyle/>
          <a:p>
            <a:pPr algn="ctr"/>
            <a:r>
              <a:rPr lang="en-US" dirty="0" smtClean="0"/>
              <a:t>25</a:t>
            </a:r>
            <a:endParaRPr lang="en-US" dirty="0"/>
          </a:p>
        </p:txBody>
      </p:sp>
    </p:spTree>
    <p:extLst>
      <p:ext uri="{BB962C8B-B14F-4D97-AF65-F5344CB8AC3E}">
        <p14:creationId xmlns:p14="http://schemas.microsoft.com/office/powerpoint/2010/main" val="59272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1321539" y="3215755"/>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444581" y="3812643"/>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p:cNvGrpSpPr/>
          <p:nvPr/>
        </p:nvGrpSpPr>
        <p:grpSpPr>
          <a:xfrm>
            <a:off x="1115797" y="1454153"/>
            <a:ext cx="2891291" cy="2698888"/>
            <a:chOff x="5124284" y="1056559"/>
            <a:chExt cx="3123768" cy="2912767"/>
          </a:xfrm>
        </p:grpSpPr>
        <p:grpSp>
          <p:nvGrpSpPr>
            <p:cNvPr id="8" name="Group 7"/>
            <p:cNvGrpSpPr/>
            <p:nvPr/>
          </p:nvGrpSpPr>
          <p:grpSpPr>
            <a:xfrm>
              <a:off x="5124284" y="1056559"/>
              <a:ext cx="3123768" cy="2912767"/>
              <a:chOff x="5124284" y="1056559"/>
              <a:chExt cx="3123768" cy="2912767"/>
            </a:xfrm>
          </p:grpSpPr>
          <p:grpSp>
            <p:nvGrpSpPr>
              <p:cNvPr id="7" name="Group 6"/>
              <p:cNvGrpSpPr/>
              <p:nvPr/>
            </p:nvGrpSpPr>
            <p:grpSpPr>
              <a:xfrm>
                <a:off x="5124284" y="1056559"/>
                <a:ext cx="3123768" cy="2912767"/>
                <a:chOff x="5124284" y="1056559"/>
                <a:chExt cx="3123768" cy="2912767"/>
              </a:xfrm>
            </p:grpSpPr>
            <p:sp>
              <p:nvSpPr>
                <p:cNvPr id="58" name="Google Shape;58;p15"/>
                <p:cNvSpPr/>
                <p:nvPr/>
              </p:nvSpPr>
              <p:spPr>
                <a:xfrm rot="10800000" flipH="1">
                  <a:off x="6201315" y="3380656"/>
                  <a:ext cx="969798" cy="575906"/>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28665" y="3840949"/>
                  <a:ext cx="1709440" cy="128377"/>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124284" y="1056559"/>
                  <a:ext cx="3123768" cy="2484400"/>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5"/>
              <p:cNvSpPr/>
              <p:nvPr/>
            </p:nvSpPr>
            <p:spPr>
              <a:xfrm>
                <a:off x="5124284" y="1056559"/>
                <a:ext cx="3123768" cy="213961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5"/>
            <p:cNvSpPr/>
            <p:nvPr/>
          </p:nvSpPr>
          <p:spPr>
            <a:xfrm>
              <a:off x="5124284" y="1056559"/>
              <a:ext cx="3123768" cy="213961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5"/>
          <p:cNvSpPr/>
          <p:nvPr/>
        </p:nvSpPr>
        <p:spPr>
          <a:xfrm>
            <a:off x="1456879" y="1896381"/>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674779" y="2263735"/>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721268" y="2310224"/>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767757" y="2358552"/>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739886" y="2670931"/>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96112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442742" y="2282353"/>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20098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509335" y="3031695"/>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792302" y="2170757"/>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842526" y="2152195"/>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889015" y="2198628"/>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09335" y="2484975"/>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42526" y="2724890"/>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70397" y="2758335"/>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509335" y="1956930"/>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453537" y="1886249"/>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944405" y="1624093"/>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929528" y="1612945"/>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321539" y="2152195"/>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64608" y="2152195"/>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035897" y="2152195"/>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807186" y="2152195"/>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578475" y="2152195"/>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80977" y="2152195"/>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961127" y="2152195"/>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641333" y="2152195"/>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321539" y="2152195"/>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319644" y="2412511"/>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481408"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641333"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801258" y="2412511"/>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961127" y="2412511"/>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121052" y="2412511"/>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280977" y="2412511"/>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2742"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602667" y="2412511"/>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762536"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922461" y="2412511"/>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082386" y="2412511"/>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242255" y="2412511"/>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404075" y="2412511"/>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563945"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612193" y="2946103"/>
            <a:ext cx="202701" cy="195294"/>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1929471" y="1624156"/>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cxnSp>
        <p:nvCxnSpPr>
          <p:cNvPr id="115" name="Google Shape;125;p16"/>
          <p:cNvCxnSpPr>
            <a:endCxn id="116" idx="1"/>
          </p:cNvCxnSpPr>
          <p:nvPr/>
        </p:nvCxnSpPr>
        <p:spPr>
          <a:xfrm>
            <a:off x="3935366" y="2711032"/>
            <a:ext cx="738664" cy="13858"/>
          </a:xfrm>
          <a:prstGeom prst="straightConnector1">
            <a:avLst/>
          </a:prstGeom>
          <a:noFill/>
          <a:ln w="19050" cap="flat" cmpd="sng">
            <a:solidFill>
              <a:schemeClr val="accent1"/>
            </a:solidFill>
            <a:prstDash val="solid"/>
            <a:round/>
            <a:headEnd type="none" w="med" len="med"/>
            <a:tailEnd type="oval" w="med" len="med"/>
          </a:ln>
        </p:spPr>
      </p:cxnSp>
      <p:sp>
        <p:nvSpPr>
          <p:cNvPr id="116" name="Google Shape;114;p16"/>
          <p:cNvSpPr txBox="1"/>
          <p:nvPr/>
        </p:nvSpPr>
        <p:spPr>
          <a:xfrm>
            <a:off x="4674030" y="2510090"/>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smtClean="0">
                <a:solidFill>
                  <a:schemeClr val="accent1"/>
                </a:solidFill>
                <a:latin typeface="Fira Sans Extra Condensed Medium"/>
                <a:ea typeface="Fira Sans Extra Condensed Medium"/>
                <a:cs typeface="Fira Sans Extra Condensed Medium"/>
                <a:sym typeface="Fira Sans Extra Condensed Medium"/>
              </a:rPr>
              <a:t>GIỚI THIỆU</a:t>
            </a:r>
            <a:endParaRPr sz="40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7" name="TextBox 116"/>
          <p:cNvSpPr txBox="1"/>
          <p:nvPr/>
        </p:nvSpPr>
        <p:spPr>
          <a:xfrm>
            <a:off x="8333508" y="4796913"/>
            <a:ext cx="720435" cy="307777"/>
          </a:xfrm>
          <a:prstGeom prst="rect">
            <a:avLst/>
          </a:prstGeom>
          <a:noFill/>
        </p:spPr>
        <p:txBody>
          <a:bodyPr wrap="square" rtlCol="0">
            <a:spAutoFit/>
          </a:bodyPr>
          <a:lstStyle/>
          <a:p>
            <a:pPr algn="ctr"/>
            <a:r>
              <a:rPr lang="en-US" dirty="0"/>
              <a:t>3</a:t>
            </a:r>
            <a:endParaRPr lang="en-US" dirty="0"/>
          </a:p>
        </p:txBody>
      </p:sp>
    </p:spTree>
    <p:extLst>
      <p:ext uri="{BB962C8B-B14F-4D97-AF65-F5344CB8AC3E}">
        <p14:creationId xmlns:p14="http://schemas.microsoft.com/office/powerpoint/2010/main" val="134684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GIỚI THIỆU WEBSITE</a:t>
            </a:r>
            <a:endParaRPr dirty="0"/>
          </a:p>
        </p:txBody>
      </p:sp>
      <p:sp>
        <p:nvSpPr>
          <p:cNvPr id="70" name="Google Shape;214;p18"/>
          <p:cNvSpPr txBox="1"/>
          <p:nvPr/>
        </p:nvSpPr>
        <p:spPr>
          <a:xfrm>
            <a:off x="505691" y="1536209"/>
            <a:ext cx="8347364" cy="1920500"/>
          </a:xfrm>
          <a:prstGeom prst="rect">
            <a:avLst/>
          </a:prstGeom>
          <a:noFill/>
          <a:ln>
            <a:noFill/>
          </a:ln>
        </p:spPr>
        <p:txBody>
          <a:bodyPr spcFirstLastPara="1" wrap="square" lIns="91425" tIns="91425" rIns="91425" bIns="91425" anchor="ctr" anchorCtr="0">
            <a:noAutofit/>
          </a:bodyPr>
          <a:lstStyle/>
          <a:p>
            <a:pPr marL="285750" indent="-285750">
              <a:lnSpc>
                <a:spcPct val="150000"/>
              </a:lnSpc>
              <a:spcAft>
                <a:spcPts val="1200"/>
              </a:spcAft>
              <a:buFont typeface="Wingdings" panose="05000000000000000000" pitchFamily="2" charset="2"/>
              <a:buChar char="Ø"/>
            </a:pPr>
            <a:r>
              <a:rPr lang="en-US" sz="1600" dirty="0" err="1" smtClean="0">
                <a:latin typeface="Roboto"/>
                <a:ea typeface="Roboto"/>
                <a:cs typeface="Roboto"/>
                <a:sym typeface="Roboto"/>
              </a:rPr>
              <a:t>Hình</a:t>
            </a:r>
            <a:r>
              <a:rPr lang="en-US" sz="1600" dirty="0" smtClean="0">
                <a:latin typeface="Roboto"/>
                <a:ea typeface="Roboto"/>
                <a:cs typeface="Roboto"/>
                <a:sym typeface="Roboto"/>
              </a:rPr>
              <a:t> </a:t>
            </a:r>
            <a:r>
              <a:rPr lang="en-US" sz="1600" dirty="0" err="1" smtClean="0">
                <a:latin typeface="Roboto"/>
                <a:ea typeface="Roboto"/>
                <a:cs typeface="Roboto"/>
                <a:sym typeface="Roboto"/>
              </a:rPr>
              <a:t>thức</a:t>
            </a:r>
            <a:r>
              <a:rPr lang="en-US" sz="1600" dirty="0" smtClean="0">
                <a:latin typeface="Roboto"/>
                <a:ea typeface="Roboto"/>
                <a:cs typeface="Roboto"/>
                <a:sym typeface="Roboto"/>
              </a:rPr>
              <a:t>: Website </a:t>
            </a:r>
            <a:r>
              <a:rPr lang="en-US" sz="1600" dirty="0" err="1" smtClean="0">
                <a:latin typeface="Roboto"/>
                <a:ea typeface="Roboto"/>
                <a:cs typeface="Roboto"/>
                <a:sym typeface="Roboto"/>
              </a:rPr>
              <a:t>thương</a:t>
            </a:r>
            <a:r>
              <a:rPr lang="en-US" sz="1600" dirty="0" smtClean="0">
                <a:latin typeface="Roboto"/>
                <a:ea typeface="Roboto"/>
                <a:cs typeface="Roboto"/>
                <a:sym typeface="Roboto"/>
              </a:rPr>
              <a:t> </a:t>
            </a:r>
            <a:r>
              <a:rPr lang="en-US" sz="1600" dirty="0" err="1" smtClean="0">
                <a:latin typeface="Roboto"/>
                <a:ea typeface="Roboto"/>
                <a:cs typeface="Roboto"/>
                <a:sym typeface="Roboto"/>
              </a:rPr>
              <a:t>mại</a:t>
            </a:r>
            <a:r>
              <a:rPr lang="en-US" sz="1600" dirty="0" smtClean="0">
                <a:latin typeface="Roboto"/>
                <a:ea typeface="Roboto"/>
                <a:cs typeface="Roboto"/>
                <a:sym typeface="Roboto"/>
              </a:rPr>
              <a:t> </a:t>
            </a:r>
            <a:r>
              <a:rPr lang="en-US" sz="1600" dirty="0" err="1" smtClean="0">
                <a:latin typeface="Roboto"/>
                <a:ea typeface="Roboto"/>
                <a:cs typeface="Roboto"/>
                <a:sym typeface="Roboto"/>
              </a:rPr>
              <a:t>điện</a:t>
            </a:r>
            <a:r>
              <a:rPr lang="en-US" sz="1600" dirty="0" smtClean="0">
                <a:latin typeface="Roboto"/>
                <a:ea typeface="Roboto"/>
                <a:cs typeface="Roboto"/>
                <a:sym typeface="Roboto"/>
              </a:rPr>
              <a:t> </a:t>
            </a:r>
            <a:r>
              <a:rPr lang="en-US" sz="1600" dirty="0" err="1" smtClean="0">
                <a:latin typeface="Roboto"/>
                <a:ea typeface="Roboto"/>
                <a:cs typeface="Roboto"/>
                <a:sym typeface="Roboto"/>
              </a:rPr>
              <a:t>tử</a:t>
            </a:r>
            <a:endParaRPr lang="en-US" sz="1600" dirty="0" smtClean="0">
              <a:latin typeface="Roboto"/>
              <a:ea typeface="Roboto"/>
              <a:cs typeface="Roboto"/>
              <a:sym typeface="Roboto"/>
            </a:endParaRPr>
          </a:p>
          <a:p>
            <a:pPr marL="285750" indent="-285750">
              <a:lnSpc>
                <a:spcPct val="150000"/>
              </a:lnSpc>
              <a:spcAft>
                <a:spcPts val="1200"/>
              </a:spcAft>
              <a:buFont typeface="Wingdings" panose="05000000000000000000" pitchFamily="2" charset="2"/>
              <a:buChar char="Ø"/>
            </a:pPr>
            <a:r>
              <a:rPr lang="en-US" sz="1600" dirty="0" smtClean="0">
                <a:latin typeface="Roboto"/>
                <a:ea typeface="Roboto"/>
                <a:cs typeface="Roboto"/>
                <a:sym typeface="Roboto"/>
              </a:rPr>
              <a:t>Tên website: Jewelry Shop</a:t>
            </a:r>
          </a:p>
          <a:p>
            <a:pPr marL="285750" indent="-285750">
              <a:lnSpc>
                <a:spcPct val="150000"/>
              </a:lnSpc>
              <a:spcAft>
                <a:spcPts val="1200"/>
              </a:spcAft>
              <a:buFont typeface="Wingdings" panose="05000000000000000000" pitchFamily="2" charset="2"/>
              <a:buChar char="Ø"/>
            </a:pPr>
            <a:r>
              <a:rPr lang="en-US" sz="1600" dirty="0" err="1">
                <a:latin typeface="Roboto"/>
                <a:ea typeface="Roboto"/>
                <a:cs typeface="Roboto"/>
                <a:sym typeface="Roboto"/>
              </a:rPr>
              <a:t>S</a:t>
            </a:r>
            <a:r>
              <a:rPr lang="en-US" sz="1600" dirty="0" err="1" smtClean="0">
                <a:latin typeface="Roboto"/>
                <a:ea typeface="Roboto"/>
                <a:cs typeface="Roboto"/>
                <a:sym typeface="Roboto"/>
              </a:rPr>
              <a:t>ản</a:t>
            </a:r>
            <a:r>
              <a:rPr lang="en-US" sz="1600" dirty="0" smtClean="0">
                <a:latin typeface="Roboto"/>
                <a:ea typeface="Roboto"/>
                <a:cs typeface="Roboto"/>
                <a:sym typeface="Roboto"/>
              </a:rPr>
              <a:t> </a:t>
            </a:r>
            <a:r>
              <a:rPr lang="en-US" sz="1600" dirty="0" err="1" smtClean="0">
                <a:latin typeface="Roboto"/>
                <a:ea typeface="Roboto"/>
                <a:cs typeface="Roboto"/>
                <a:sym typeface="Roboto"/>
              </a:rPr>
              <a:t>phẩm</a:t>
            </a:r>
            <a:r>
              <a:rPr lang="en-US" sz="1600" dirty="0" smtClean="0">
                <a:latin typeface="Roboto"/>
                <a:ea typeface="Roboto"/>
                <a:cs typeface="Roboto"/>
                <a:sym typeface="Roboto"/>
              </a:rPr>
              <a:t>: </a:t>
            </a:r>
            <a:r>
              <a:rPr lang="en-US" sz="1600" dirty="0" err="1">
                <a:latin typeface="Roboto"/>
                <a:ea typeface="Roboto"/>
                <a:cs typeface="Roboto"/>
                <a:sym typeface="Roboto"/>
              </a:rPr>
              <a:t>T</a:t>
            </a:r>
            <a:r>
              <a:rPr lang="en-US" sz="1600" dirty="0" err="1" smtClean="0">
                <a:latin typeface="Roboto"/>
                <a:ea typeface="Roboto"/>
                <a:cs typeface="Roboto"/>
                <a:sym typeface="Roboto"/>
              </a:rPr>
              <a:t>rang</a:t>
            </a:r>
            <a:r>
              <a:rPr lang="en-US" sz="1600" dirty="0" smtClean="0">
                <a:latin typeface="Roboto"/>
                <a:ea typeface="Roboto"/>
                <a:cs typeface="Roboto"/>
                <a:sym typeface="Roboto"/>
              </a:rPr>
              <a:t> </a:t>
            </a:r>
            <a:r>
              <a:rPr lang="en-US" sz="1600" dirty="0" err="1" smtClean="0">
                <a:latin typeface="Roboto"/>
                <a:ea typeface="Roboto"/>
                <a:cs typeface="Roboto"/>
                <a:sym typeface="Roboto"/>
              </a:rPr>
              <a:t>sức</a:t>
            </a:r>
            <a:endParaRPr sz="1600" dirty="0">
              <a:latin typeface="Roboto"/>
              <a:ea typeface="Roboto"/>
              <a:cs typeface="Roboto"/>
              <a:sym typeface="Roboto"/>
            </a:endParaRPr>
          </a:p>
        </p:txBody>
      </p:sp>
      <p:sp>
        <p:nvSpPr>
          <p:cNvPr id="71" name="TextBox 70"/>
          <p:cNvSpPr txBox="1"/>
          <p:nvPr/>
        </p:nvSpPr>
        <p:spPr>
          <a:xfrm>
            <a:off x="8333508" y="4796913"/>
            <a:ext cx="720435" cy="307777"/>
          </a:xfrm>
          <a:prstGeom prst="rect">
            <a:avLst/>
          </a:prstGeom>
          <a:noFill/>
        </p:spPr>
        <p:txBody>
          <a:bodyPr wrap="square" rtlCol="0">
            <a:spAutoFit/>
          </a:bodyPr>
          <a:lstStyle/>
          <a:p>
            <a:pPr algn="ctr"/>
            <a:r>
              <a:rPr lang="en-US" dirty="0"/>
              <a:t>4</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YÊU CẦU HỆ THỐNG</a:t>
            </a:r>
            <a:endParaRPr dirty="0"/>
          </a:p>
        </p:txBody>
      </p:sp>
      <p:grpSp>
        <p:nvGrpSpPr>
          <p:cNvPr id="317" name="Google Shape;317;p21"/>
          <p:cNvGrpSpPr/>
          <p:nvPr/>
        </p:nvGrpSpPr>
        <p:grpSpPr>
          <a:xfrm>
            <a:off x="457134" y="1214642"/>
            <a:ext cx="2367405" cy="606400"/>
            <a:chOff x="459310" y="977187"/>
            <a:chExt cx="2367405" cy="606400"/>
          </a:xfrm>
        </p:grpSpPr>
        <p:sp>
          <p:nvSpPr>
            <p:cNvPr id="318" name="Google Shape;318;p21"/>
            <p:cNvSpPr txBox="1"/>
            <p:nvPr/>
          </p:nvSpPr>
          <p:spPr>
            <a:xfrm>
              <a:off x="459310" y="977187"/>
              <a:ext cx="1808083" cy="50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Xem</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danh</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sách</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sản</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phẩm</a:t>
              </a:r>
              <a:endParaRPr sz="19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20" name="Google Shape;320;p21"/>
            <p:cNvSpPr/>
            <p:nvPr/>
          </p:nvSpPr>
          <p:spPr>
            <a:xfrm>
              <a:off x="2610715" y="1367587"/>
              <a:ext cx="216000" cy="21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21"/>
            <p:cNvCxnSpPr>
              <a:stCxn id="320" idx="2"/>
            </p:cNvCxnSpPr>
            <p:nvPr/>
          </p:nvCxnSpPr>
          <p:spPr>
            <a:xfrm rot="10800000">
              <a:off x="2346715" y="1475587"/>
              <a:ext cx="264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22" name="Google Shape;322;p21"/>
          <p:cNvGrpSpPr/>
          <p:nvPr/>
        </p:nvGrpSpPr>
        <p:grpSpPr>
          <a:xfrm>
            <a:off x="461486" y="2356636"/>
            <a:ext cx="2365229" cy="608923"/>
            <a:chOff x="461486" y="2104137"/>
            <a:chExt cx="2365229" cy="608923"/>
          </a:xfrm>
        </p:grpSpPr>
        <p:sp>
          <p:nvSpPr>
            <p:cNvPr id="323" name="Google Shape;323;p21"/>
            <p:cNvSpPr txBox="1"/>
            <p:nvPr/>
          </p:nvSpPr>
          <p:spPr>
            <a:xfrm>
              <a:off x="461486" y="2104137"/>
              <a:ext cx="1865604" cy="50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Xem</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chi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tiết</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sản</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phẩm</a:t>
              </a:r>
              <a:endParaRPr sz="19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25" name="Google Shape;325;p21"/>
            <p:cNvSpPr/>
            <p:nvPr/>
          </p:nvSpPr>
          <p:spPr>
            <a:xfrm>
              <a:off x="2610715" y="2497060"/>
              <a:ext cx="216000" cy="21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21"/>
            <p:cNvCxnSpPr>
              <a:stCxn id="325" idx="2"/>
            </p:cNvCxnSpPr>
            <p:nvPr/>
          </p:nvCxnSpPr>
          <p:spPr>
            <a:xfrm rot="10800000">
              <a:off x="2346715" y="2605060"/>
              <a:ext cx="264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327" name="Google Shape;327;p21"/>
          <p:cNvGrpSpPr/>
          <p:nvPr/>
        </p:nvGrpSpPr>
        <p:grpSpPr>
          <a:xfrm>
            <a:off x="457135" y="3493284"/>
            <a:ext cx="2369580" cy="598521"/>
            <a:chOff x="457135" y="3244012"/>
            <a:chExt cx="2369580" cy="598521"/>
          </a:xfrm>
        </p:grpSpPr>
        <p:sp>
          <p:nvSpPr>
            <p:cNvPr id="328" name="Google Shape;328;p21"/>
            <p:cNvSpPr txBox="1"/>
            <p:nvPr/>
          </p:nvSpPr>
          <p:spPr>
            <a:xfrm>
              <a:off x="457135" y="3244012"/>
              <a:ext cx="1614946" cy="50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900" dirty="0" err="1" smtClean="0">
                  <a:solidFill>
                    <a:schemeClr val="accent3"/>
                  </a:solidFill>
                  <a:latin typeface="Fira Sans Extra Condensed Medium"/>
                  <a:ea typeface="Fira Sans Extra Condensed Medium"/>
                  <a:cs typeface="Fira Sans Extra Condensed Medium"/>
                  <a:sym typeface="Fira Sans Extra Condensed Medium"/>
                </a:rPr>
                <a:t>Lọc</a:t>
              </a:r>
              <a:r>
                <a:rPr lang="en-US" sz="1900" dirty="0" smtClean="0">
                  <a:solidFill>
                    <a:schemeClr val="accent3"/>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3"/>
                  </a:solidFill>
                  <a:latin typeface="Fira Sans Extra Condensed Medium"/>
                  <a:ea typeface="Fira Sans Extra Condensed Medium"/>
                  <a:cs typeface="Fira Sans Extra Condensed Medium"/>
                  <a:sym typeface="Fira Sans Extra Condensed Medium"/>
                </a:rPr>
                <a:t>sản</a:t>
              </a:r>
              <a:r>
                <a:rPr lang="en-US" sz="1900" dirty="0" smtClean="0">
                  <a:solidFill>
                    <a:schemeClr val="accent3"/>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3"/>
                  </a:solidFill>
                  <a:latin typeface="Fira Sans Extra Condensed Medium"/>
                  <a:ea typeface="Fira Sans Extra Condensed Medium"/>
                  <a:cs typeface="Fira Sans Extra Condensed Medium"/>
                  <a:sym typeface="Fira Sans Extra Condensed Medium"/>
                </a:rPr>
                <a:t>phẩm</a:t>
              </a:r>
              <a:endParaRPr sz="19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330" name="Google Shape;330;p21"/>
            <p:cNvSpPr/>
            <p:nvPr/>
          </p:nvSpPr>
          <p:spPr>
            <a:xfrm>
              <a:off x="2610715" y="3626533"/>
              <a:ext cx="216000" cy="21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21"/>
            <p:cNvCxnSpPr>
              <a:stCxn id="330" idx="2"/>
            </p:cNvCxnSpPr>
            <p:nvPr/>
          </p:nvCxnSpPr>
          <p:spPr>
            <a:xfrm rot="10800000">
              <a:off x="2342215" y="3734533"/>
              <a:ext cx="268500" cy="0"/>
            </a:xfrm>
            <a:prstGeom prst="straightConnector1">
              <a:avLst/>
            </a:prstGeom>
            <a:noFill/>
            <a:ln w="28575" cap="flat" cmpd="sng">
              <a:solidFill>
                <a:schemeClr val="accent3"/>
              </a:solidFill>
              <a:prstDash val="solid"/>
              <a:round/>
              <a:headEnd type="none" w="med" len="med"/>
              <a:tailEnd type="none" w="med" len="med"/>
            </a:ln>
          </p:spPr>
        </p:cxnSp>
      </p:grpSp>
      <p:grpSp>
        <p:nvGrpSpPr>
          <p:cNvPr id="332" name="Google Shape;332;p21"/>
          <p:cNvGrpSpPr/>
          <p:nvPr/>
        </p:nvGrpSpPr>
        <p:grpSpPr>
          <a:xfrm>
            <a:off x="6321455" y="1224812"/>
            <a:ext cx="2365131" cy="606425"/>
            <a:chOff x="6321455" y="977162"/>
            <a:chExt cx="2365131" cy="606425"/>
          </a:xfrm>
        </p:grpSpPr>
        <p:sp>
          <p:nvSpPr>
            <p:cNvPr id="333" name="Google Shape;333;p21"/>
            <p:cNvSpPr txBox="1"/>
            <p:nvPr/>
          </p:nvSpPr>
          <p:spPr>
            <a:xfrm>
              <a:off x="7456586" y="977162"/>
              <a:ext cx="12300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900" dirty="0" smtClean="0">
                  <a:solidFill>
                    <a:schemeClr val="accent6"/>
                  </a:solidFill>
                  <a:latin typeface="Fira Sans Extra Condensed Medium"/>
                  <a:ea typeface="Fira Sans Extra Condensed Medium"/>
                  <a:cs typeface="Fira Sans Extra Condensed Medium"/>
                  <a:sym typeface="Fira Sans Extra Condensed Medium"/>
                </a:rPr>
                <a:t>Tìm kiếm </a:t>
              </a:r>
              <a:r>
                <a:rPr lang="en-US" sz="1900" dirty="0" err="1" smtClean="0">
                  <a:solidFill>
                    <a:schemeClr val="accent6"/>
                  </a:solidFill>
                  <a:latin typeface="Fira Sans Extra Condensed Medium"/>
                  <a:ea typeface="Fira Sans Extra Condensed Medium"/>
                  <a:cs typeface="Fira Sans Extra Condensed Medium"/>
                  <a:sym typeface="Fira Sans Extra Condensed Medium"/>
                </a:rPr>
                <a:t>sản</a:t>
              </a:r>
              <a:r>
                <a:rPr lang="en-US" sz="1900" dirty="0" smtClean="0">
                  <a:solidFill>
                    <a:schemeClr val="accent6"/>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6"/>
                  </a:solidFill>
                  <a:latin typeface="Fira Sans Extra Condensed Medium"/>
                  <a:ea typeface="Fira Sans Extra Condensed Medium"/>
                  <a:cs typeface="Fira Sans Extra Condensed Medium"/>
                  <a:sym typeface="Fira Sans Extra Condensed Medium"/>
                </a:rPr>
                <a:t>phẩm</a:t>
              </a:r>
              <a:endParaRPr sz="1900" dirty="0">
                <a:solidFill>
                  <a:schemeClr val="accent6"/>
                </a:solidFill>
                <a:latin typeface="Fira Sans Extra Condensed Medium"/>
                <a:ea typeface="Fira Sans Extra Condensed Medium"/>
                <a:cs typeface="Fira Sans Extra Condensed Medium"/>
                <a:sym typeface="Fira Sans Extra Condensed Medium"/>
              </a:endParaRPr>
            </a:p>
          </p:txBody>
        </p:sp>
        <p:sp>
          <p:nvSpPr>
            <p:cNvPr id="335" name="Google Shape;335;p21"/>
            <p:cNvSpPr/>
            <p:nvPr/>
          </p:nvSpPr>
          <p:spPr>
            <a:xfrm>
              <a:off x="6321455" y="1367587"/>
              <a:ext cx="216000" cy="216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21"/>
            <p:cNvCxnSpPr>
              <a:stCxn id="335" idx="6"/>
            </p:cNvCxnSpPr>
            <p:nvPr/>
          </p:nvCxnSpPr>
          <p:spPr>
            <a:xfrm>
              <a:off x="6537455" y="1475587"/>
              <a:ext cx="264300" cy="0"/>
            </a:xfrm>
            <a:prstGeom prst="straightConnector1">
              <a:avLst/>
            </a:prstGeom>
            <a:noFill/>
            <a:ln w="28575" cap="flat" cmpd="sng">
              <a:solidFill>
                <a:schemeClr val="accent6"/>
              </a:solidFill>
              <a:prstDash val="solid"/>
              <a:round/>
              <a:headEnd type="none" w="med" len="med"/>
              <a:tailEnd type="none" w="med" len="med"/>
            </a:ln>
          </p:spPr>
        </p:cxnSp>
      </p:grpSp>
      <p:grpSp>
        <p:nvGrpSpPr>
          <p:cNvPr id="337" name="Google Shape;337;p21"/>
          <p:cNvGrpSpPr/>
          <p:nvPr/>
        </p:nvGrpSpPr>
        <p:grpSpPr>
          <a:xfrm>
            <a:off x="6321455" y="2353421"/>
            <a:ext cx="2365131" cy="607298"/>
            <a:chOff x="6321455" y="2105762"/>
            <a:chExt cx="2365131" cy="607298"/>
          </a:xfrm>
        </p:grpSpPr>
        <p:sp>
          <p:nvSpPr>
            <p:cNvPr id="338" name="Google Shape;338;p21"/>
            <p:cNvSpPr txBox="1"/>
            <p:nvPr/>
          </p:nvSpPr>
          <p:spPr>
            <a:xfrm>
              <a:off x="7551986" y="2105762"/>
              <a:ext cx="11346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Đăng</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nhập</a:t>
              </a:r>
              <a:endParaRPr sz="19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40" name="Google Shape;340;p21"/>
            <p:cNvSpPr/>
            <p:nvPr/>
          </p:nvSpPr>
          <p:spPr>
            <a:xfrm>
              <a:off x="6321455" y="2497060"/>
              <a:ext cx="216000" cy="216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21"/>
            <p:cNvCxnSpPr>
              <a:stCxn id="340" idx="6"/>
            </p:cNvCxnSpPr>
            <p:nvPr/>
          </p:nvCxnSpPr>
          <p:spPr>
            <a:xfrm>
              <a:off x="6537455" y="2605060"/>
              <a:ext cx="2688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42" name="Google Shape;342;p21"/>
          <p:cNvGrpSpPr/>
          <p:nvPr/>
        </p:nvGrpSpPr>
        <p:grpSpPr>
          <a:xfrm>
            <a:off x="6321455" y="3488487"/>
            <a:ext cx="2365131" cy="601696"/>
            <a:chOff x="6321455" y="3240837"/>
            <a:chExt cx="2365131" cy="601696"/>
          </a:xfrm>
        </p:grpSpPr>
        <p:sp>
          <p:nvSpPr>
            <p:cNvPr id="343" name="Google Shape;343;p21"/>
            <p:cNvSpPr txBox="1"/>
            <p:nvPr/>
          </p:nvSpPr>
          <p:spPr>
            <a:xfrm>
              <a:off x="7456586" y="3240837"/>
              <a:ext cx="12300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900" dirty="0" err="1" smtClean="0">
                  <a:solidFill>
                    <a:schemeClr val="accent4"/>
                  </a:solidFill>
                  <a:latin typeface="Fira Sans Extra Condensed Medium"/>
                  <a:ea typeface="Fira Sans Extra Condensed Medium"/>
                  <a:cs typeface="Fira Sans Extra Condensed Medium"/>
                  <a:sym typeface="Fira Sans Extra Condensed Medium"/>
                </a:rPr>
                <a:t>Đăng</a:t>
              </a:r>
              <a:r>
                <a:rPr lang="en-US" sz="1900" dirty="0" smtClean="0">
                  <a:solidFill>
                    <a:schemeClr val="accent4"/>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4"/>
                  </a:solidFill>
                  <a:latin typeface="Fira Sans Extra Condensed Medium"/>
                  <a:ea typeface="Fira Sans Extra Condensed Medium"/>
                  <a:cs typeface="Fira Sans Extra Condensed Medium"/>
                  <a:sym typeface="Fira Sans Extra Condensed Medium"/>
                </a:rPr>
                <a:t>xuất</a:t>
              </a:r>
              <a:endParaRPr sz="19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345" name="Google Shape;345;p21"/>
            <p:cNvSpPr/>
            <p:nvPr/>
          </p:nvSpPr>
          <p:spPr>
            <a:xfrm>
              <a:off x="6321455" y="3626533"/>
              <a:ext cx="216000" cy="21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21"/>
            <p:cNvCxnSpPr>
              <a:stCxn id="345" idx="6"/>
            </p:cNvCxnSpPr>
            <p:nvPr/>
          </p:nvCxnSpPr>
          <p:spPr>
            <a:xfrm>
              <a:off x="6537455" y="3734533"/>
              <a:ext cx="277800" cy="0"/>
            </a:xfrm>
            <a:prstGeom prst="straightConnector1">
              <a:avLst/>
            </a:prstGeom>
            <a:noFill/>
            <a:ln w="28575" cap="flat" cmpd="sng">
              <a:solidFill>
                <a:schemeClr val="accent4"/>
              </a:solidFill>
              <a:prstDash val="solid"/>
              <a:round/>
              <a:headEnd type="none" w="med" len="med"/>
              <a:tailEnd type="none" w="med" len="med"/>
            </a:ln>
          </p:spPr>
        </p:cxnSp>
      </p:grpSp>
      <p:grpSp>
        <p:nvGrpSpPr>
          <p:cNvPr id="13" name="Group 12"/>
          <p:cNvGrpSpPr/>
          <p:nvPr/>
        </p:nvGrpSpPr>
        <p:grpSpPr>
          <a:xfrm>
            <a:off x="3633689" y="1713042"/>
            <a:ext cx="1770792" cy="1744962"/>
            <a:chOff x="3633689" y="1713042"/>
            <a:chExt cx="1770792" cy="1744962"/>
          </a:xfrm>
        </p:grpSpPr>
        <p:sp>
          <p:nvSpPr>
            <p:cNvPr id="68" name="Google Shape;273;p19"/>
            <p:cNvSpPr/>
            <p:nvPr/>
          </p:nvSpPr>
          <p:spPr>
            <a:xfrm>
              <a:off x="3633689" y="1713042"/>
              <a:ext cx="1744962" cy="1744962"/>
            </a:xfrm>
            <a:prstGeom prst="ellipse">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p:cNvSpPr txBox="1"/>
            <p:nvPr/>
          </p:nvSpPr>
          <p:spPr>
            <a:xfrm>
              <a:off x="3635865" y="2188872"/>
              <a:ext cx="1768616" cy="830997"/>
            </a:xfrm>
            <a:prstGeom prst="rect">
              <a:avLst/>
            </a:prstGeom>
            <a:noFill/>
          </p:spPr>
          <p:txBody>
            <a:bodyPr wrap="square" rtlCol="0">
              <a:spAutoFit/>
            </a:bodyPr>
            <a:lstStyle/>
            <a:p>
              <a:pPr algn="ctr"/>
              <a:r>
                <a:rPr lang="en-US" sz="2400" dirty="0" err="1" smtClean="0">
                  <a:solidFill>
                    <a:schemeClr val="bg1"/>
                  </a:solidFill>
                </a:rPr>
                <a:t>Tính</a:t>
              </a:r>
              <a:r>
                <a:rPr lang="en-US" sz="2400" dirty="0" smtClean="0">
                  <a:solidFill>
                    <a:schemeClr val="bg1"/>
                  </a:solidFill>
                </a:rPr>
                <a:t> </a:t>
              </a:r>
              <a:r>
                <a:rPr lang="en-US" sz="2400" dirty="0" err="1" smtClean="0">
                  <a:solidFill>
                    <a:schemeClr val="bg1"/>
                  </a:solidFill>
                </a:rPr>
                <a:t>năng</a:t>
              </a:r>
              <a:r>
                <a:rPr lang="en-US" sz="2400" dirty="0" smtClean="0">
                  <a:solidFill>
                    <a:schemeClr val="bg1"/>
                  </a:solidFill>
                </a:rPr>
                <a:t> </a:t>
              </a:r>
              <a:r>
                <a:rPr lang="en-US" sz="2400" dirty="0" err="1" smtClean="0">
                  <a:solidFill>
                    <a:schemeClr val="bg1"/>
                  </a:solidFill>
                </a:rPr>
                <a:t>chung</a:t>
              </a:r>
              <a:endParaRPr lang="en-US" sz="2400" dirty="0">
                <a:solidFill>
                  <a:schemeClr val="bg1"/>
                </a:solidFill>
              </a:endParaRPr>
            </a:p>
          </p:txBody>
        </p:sp>
      </p:grpSp>
      <p:sp>
        <p:nvSpPr>
          <p:cNvPr id="30" name="TextBox 29"/>
          <p:cNvSpPr txBox="1"/>
          <p:nvPr/>
        </p:nvSpPr>
        <p:spPr>
          <a:xfrm>
            <a:off x="8333508" y="4796913"/>
            <a:ext cx="720435" cy="307777"/>
          </a:xfrm>
          <a:prstGeom prst="rect">
            <a:avLst/>
          </a:prstGeom>
          <a:noFill/>
        </p:spPr>
        <p:txBody>
          <a:bodyPr wrap="square" rtlCol="0">
            <a:spAutoFit/>
          </a:bodyPr>
          <a:lstStyle/>
          <a:p>
            <a:pPr algn="ctr"/>
            <a:r>
              <a:rPr lang="en-US" dirty="0" smtClean="0"/>
              <a:t>5</a:t>
            </a:r>
            <a:endParaRPr lang="en-US" dirty="0"/>
          </a:p>
        </p:txBody>
      </p:sp>
    </p:spTree>
    <p:extLst>
      <p:ext uri="{BB962C8B-B14F-4D97-AF65-F5344CB8AC3E}">
        <p14:creationId xmlns:p14="http://schemas.microsoft.com/office/powerpoint/2010/main" val="330332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YÊU CẦU HỆ THỐNG</a:t>
            </a:r>
            <a:endParaRPr dirty="0"/>
          </a:p>
        </p:txBody>
      </p:sp>
      <p:grpSp>
        <p:nvGrpSpPr>
          <p:cNvPr id="317" name="Google Shape;317;p21"/>
          <p:cNvGrpSpPr/>
          <p:nvPr/>
        </p:nvGrpSpPr>
        <p:grpSpPr>
          <a:xfrm>
            <a:off x="457134" y="1214642"/>
            <a:ext cx="2367405" cy="606400"/>
            <a:chOff x="459310" y="977187"/>
            <a:chExt cx="2367405" cy="606400"/>
          </a:xfrm>
        </p:grpSpPr>
        <p:sp>
          <p:nvSpPr>
            <p:cNvPr id="318" name="Google Shape;318;p21"/>
            <p:cNvSpPr txBox="1"/>
            <p:nvPr/>
          </p:nvSpPr>
          <p:spPr>
            <a:xfrm>
              <a:off x="459310" y="977187"/>
              <a:ext cx="1808083" cy="50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Thê</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m</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xóa</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sửa</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sản</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phẩm</a:t>
              </a:r>
              <a:endParaRPr sz="19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20" name="Google Shape;320;p21"/>
            <p:cNvSpPr/>
            <p:nvPr/>
          </p:nvSpPr>
          <p:spPr>
            <a:xfrm>
              <a:off x="2610715" y="1367587"/>
              <a:ext cx="216000" cy="21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21"/>
            <p:cNvCxnSpPr>
              <a:stCxn id="320" idx="2"/>
            </p:cNvCxnSpPr>
            <p:nvPr/>
          </p:nvCxnSpPr>
          <p:spPr>
            <a:xfrm rot="10800000">
              <a:off x="2346715" y="1475587"/>
              <a:ext cx="264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22" name="Google Shape;322;p21"/>
          <p:cNvGrpSpPr/>
          <p:nvPr/>
        </p:nvGrpSpPr>
        <p:grpSpPr>
          <a:xfrm>
            <a:off x="453709" y="3016135"/>
            <a:ext cx="2365229" cy="608923"/>
            <a:chOff x="461486" y="2104137"/>
            <a:chExt cx="2365229" cy="608923"/>
          </a:xfrm>
        </p:grpSpPr>
        <p:sp>
          <p:nvSpPr>
            <p:cNvPr id="323" name="Google Shape;323;p21"/>
            <p:cNvSpPr txBox="1"/>
            <p:nvPr/>
          </p:nvSpPr>
          <p:spPr>
            <a:xfrm>
              <a:off x="461486" y="2104137"/>
              <a:ext cx="1865604" cy="50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900" dirty="0" smtClean="0">
                  <a:solidFill>
                    <a:schemeClr val="accent2"/>
                  </a:solidFill>
                  <a:latin typeface="Fira Sans Extra Condensed Medium"/>
                  <a:ea typeface="Fira Sans Extra Condensed Medium"/>
                  <a:cs typeface="Fira Sans Extra Condensed Medium"/>
                  <a:sym typeface="Fira Sans Extra Condensed Medium"/>
                </a:rPr>
                <a:t>Thêm, xóa sửa danh mục sản phẩm</a:t>
              </a:r>
              <a:endParaRPr sz="19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25" name="Google Shape;325;p21"/>
            <p:cNvSpPr/>
            <p:nvPr/>
          </p:nvSpPr>
          <p:spPr>
            <a:xfrm>
              <a:off x="2610715" y="2497060"/>
              <a:ext cx="216000" cy="21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21"/>
            <p:cNvCxnSpPr>
              <a:stCxn id="325" idx="2"/>
            </p:cNvCxnSpPr>
            <p:nvPr/>
          </p:nvCxnSpPr>
          <p:spPr>
            <a:xfrm rot="10800000">
              <a:off x="2346715" y="2605060"/>
              <a:ext cx="264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337" name="Google Shape;337;p21"/>
          <p:cNvGrpSpPr/>
          <p:nvPr/>
        </p:nvGrpSpPr>
        <p:grpSpPr>
          <a:xfrm>
            <a:off x="6310604" y="2133222"/>
            <a:ext cx="2365131" cy="607298"/>
            <a:chOff x="6321455" y="2105762"/>
            <a:chExt cx="2365131" cy="607298"/>
          </a:xfrm>
        </p:grpSpPr>
        <p:sp>
          <p:nvSpPr>
            <p:cNvPr id="338" name="Google Shape;338;p21"/>
            <p:cNvSpPr txBox="1"/>
            <p:nvPr/>
          </p:nvSpPr>
          <p:spPr>
            <a:xfrm>
              <a:off x="7551986" y="2105762"/>
              <a:ext cx="11346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9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40" name="Google Shape;340;p21"/>
            <p:cNvSpPr/>
            <p:nvPr/>
          </p:nvSpPr>
          <p:spPr>
            <a:xfrm>
              <a:off x="6321455" y="2497060"/>
              <a:ext cx="216000" cy="216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21"/>
            <p:cNvCxnSpPr>
              <a:stCxn id="340" idx="6"/>
            </p:cNvCxnSpPr>
            <p:nvPr/>
          </p:nvCxnSpPr>
          <p:spPr>
            <a:xfrm>
              <a:off x="6537455" y="2605060"/>
              <a:ext cx="268800" cy="0"/>
            </a:xfrm>
            <a:prstGeom prst="straightConnector1">
              <a:avLst/>
            </a:prstGeom>
            <a:noFill/>
            <a:ln w="28575" cap="flat" cmpd="sng">
              <a:solidFill>
                <a:schemeClr val="accent5"/>
              </a:solidFill>
              <a:prstDash val="solid"/>
              <a:round/>
              <a:headEnd type="none" w="med" len="med"/>
              <a:tailEnd type="none" w="med" len="med"/>
            </a:ln>
          </p:spPr>
        </p:cxnSp>
      </p:grpSp>
      <p:sp>
        <p:nvSpPr>
          <p:cNvPr id="12" name="TextBox 11"/>
          <p:cNvSpPr txBox="1"/>
          <p:nvPr/>
        </p:nvSpPr>
        <p:spPr>
          <a:xfrm>
            <a:off x="3643857" y="2239786"/>
            <a:ext cx="1768616" cy="523220"/>
          </a:xfrm>
          <a:prstGeom prst="rect">
            <a:avLst/>
          </a:prstGeom>
          <a:noFill/>
        </p:spPr>
        <p:txBody>
          <a:bodyPr wrap="square" rtlCol="0">
            <a:spAutoFit/>
          </a:bodyPr>
          <a:lstStyle/>
          <a:p>
            <a:pPr algn="ctr"/>
            <a:r>
              <a:rPr lang="en-US" sz="2800" dirty="0" smtClean="0">
                <a:solidFill>
                  <a:schemeClr val="bg1"/>
                </a:solidFill>
              </a:rPr>
              <a:t>ADMIN</a:t>
            </a:r>
            <a:endParaRPr lang="en-US" sz="2800" dirty="0">
              <a:solidFill>
                <a:schemeClr val="bg1"/>
              </a:solidFill>
            </a:endParaRPr>
          </a:p>
        </p:txBody>
      </p:sp>
      <p:grpSp>
        <p:nvGrpSpPr>
          <p:cNvPr id="32" name="Group 31"/>
          <p:cNvGrpSpPr/>
          <p:nvPr/>
        </p:nvGrpSpPr>
        <p:grpSpPr>
          <a:xfrm>
            <a:off x="3731324" y="1697991"/>
            <a:ext cx="1770649" cy="1744962"/>
            <a:chOff x="3608002" y="1713042"/>
            <a:chExt cx="1770649" cy="1744962"/>
          </a:xfrm>
        </p:grpSpPr>
        <p:sp>
          <p:nvSpPr>
            <p:cNvPr id="33" name="Google Shape;273;p19"/>
            <p:cNvSpPr/>
            <p:nvPr/>
          </p:nvSpPr>
          <p:spPr>
            <a:xfrm>
              <a:off x="3633689" y="1713042"/>
              <a:ext cx="1744962" cy="1744962"/>
            </a:xfrm>
            <a:prstGeom prst="ellipse">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TextBox 33"/>
            <p:cNvSpPr txBox="1"/>
            <p:nvPr/>
          </p:nvSpPr>
          <p:spPr>
            <a:xfrm>
              <a:off x="3608002" y="2295286"/>
              <a:ext cx="1768616" cy="461665"/>
            </a:xfrm>
            <a:prstGeom prst="rect">
              <a:avLst/>
            </a:prstGeom>
            <a:noFill/>
          </p:spPr>
          <p:txBody>
            <a:bodyPr wrap="square" rtlCol="0">
              <a:spAutoFit/>
            </a:bodyPr>
            <a:lstStyle/>
            <a:p>
              <a:pPr algn="ctr"/>
              <a:r>
                <a:rPr lang="en-US" sz="2400" dirty="0" smtClean="0">
                  <a:solidFill>
                    <a:schemeClr val="bg1"/>
                  </a:solidFill>
                </a:rPr>
                <a:t>Admin</a:t>
              </a:r>
              <a:endParaRPr lang="en-US" sz="2400" dirty="0">
                <a:solidFill>
                  <a:schemeClr val="bg1"/>
                </a:solidFill>
              </a:endParaRPr>
            </a:p>
          </p:txBody>
        </p:sp>
      </p:grpSp>
      <p:sp>
        <p:nvSpPr>
          <p:cNvPr id="36" name="Google Shape;338;p21"/>
          <p:cNvSpPr txBox="1"/>
          <p:nvPr/>
        </p:nvSpPr>
        <p:spPr>
          <a:xfrm>
            <a:off x="7704386" y="2505821"/>
            <a:ext cx="11346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9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7" name="Google Shape;338;p21"/>
          <p:cNvSpPr txBox="1"/>
          <p:nvPr/>
        </p:nvSpPr>
        <p:spPr>
          <a:xfrm>
            <a:off x="6759942" y="2319522"/>
            <a:ext cx="1956531"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Quản</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lý</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đơn</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hàng</a:t>
            </a:r>
            <a:endParaRPr sz="19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8" name="TextBox 37"/>
          <p:cNvSpPr txBox="1"/>
          <p:nvPr/>
        </p:nvSpPr>
        <p:spPr>
          <a:xfrm>
            <a:off x="8333508" y="4796913"/>
            <a:ext cx="720435" cy="307777"/>
          </a:xfrm>
          <a:prstGeom prst="rect">
            <a:avLst/>
          </a:prstGeom>
          <a:noFill/>
        </p:spPr>
        <p:txBody>
          <a:bodyPr wrap="square" rtlCol="0">
            <a:spAutoFit/>
          </a:bodyPr>
          <a:lstStyle/>
          <a:p>
            <a:pPr algn="ctr"/>
            <a:r>
              <a:rPr lang="en-US" dirty="0"/>
              <a:t>6</a:t>
            </a:r>
            <a:endParaRPr lang="en-US" dirty="0"/>
          </a:p>
        </p:txBody>
      </p:sp>
    </p:spTree>
    <p:extLst>
      <p:ext uri="{BB962C8B-B14F-4D97-AF65-F5344CB8AC3E}">
        <p14:creationId xmlns:p14="http://schemas.microsoft.com/office/powerpoint/2010/main" val="122211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YÊU CẦU HỆ THỐNG</a:t>
            </a:r>
            <a:endParaRPr dirty="0"/>
          </a:p>
        </p:txBody>
      </p:sp>
      <p:grpSp>
        <p:nvGrpSpPr>
          <p:cNvPr id="317" name="Google Shape;317;p21"/>
          <p:cNvGrpSpPr/>
          <p:nvPr/>
        </p:nvGrpSpPr>
        <p:grpSpPr>
          <a:xfrm>
            <a:off x="457134" y="1214642"/>
            <a:ext cx="2367405" cy="606400"/>
            <a:chOff x="459310" y="977187"/>
            <a:chExt cx="2367405" cy="606400"/>
          </a:xfrm>
        </p:grpSpPr>
        <p:sp>
          <p:nvSpPr>
            <p:cNvPr id="318" name="Google Shape;318;p21"/>
            <p:cNvSpPr txBox="1"/>
            <p:nvPr/>
          </p:nvSpPr>
          <p:spPr>
            <a:xfrm>
              <a:off x="459310" y="977187"/>
              <a:ext cx="1808083" cy="50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Đăng</a:t>
              </a:r>
              <a:r>
                <a:rPr lang="en-US" sz="1900" dirty="0" smtClean="0">
                  <a:solidFill>
                    <a:schemeClr val="accent1"/>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1"/>
                  </a:solidFill>
                  <a:latin typeface="Fira Sans Extra Condensed Medium"/>
                  <a:ea typeface="Fira Sans Extra Condensed Medium"/>
                  <a:cs typeface="Fira Sans Extra Condensed Medium"/>
                  <a:sym typeface="Fira Sans Extra Condensed Medium"/>
                </a:rPr>
                <a:t>ký</a:t>
              </a:r>
              <a:endParaRPr sz="19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20" name="Google Shape;320;p21"/>
            <p:cNvSpPr/>
            <p:nvPr/>
          </p:nvSpPr>
          <p:spPr>
            <a:xfrm>
              <a:off x="2610715" y="1367587"/>
              <a:ext cx="216000" cy="21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21"/>
            <p:cNvCxnSpPr>
              <a:stCxn id="320" idx="2"/>
            </p:cNvCxnSpPr>
            <p:nvPr/>
          </p:nvCxnSpPr>
          <p:spPr>
            <a:xfrm rot="10800000">
              <a:off x="2346715" y="1475587"/>
              <a:ext cx="264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22" name="Google Shape;322;p21"/>
          <p:cNvGrpSpPr/>
          <p:nvPr/>
        </p:nvGrpSpPr>
        <p:grpSpPr>
          <a:xfrm>
            <a:off x="461486" y="2356636"/>
            <a:ext cx="2365229" cy="608923"/>
            <a:chOff x="461486" y="2104137"/>
            <a:chExt cx="2365229" cy="608923"/>
          </a:xfrm>
        </p:grpSpPr>
        <p:sp>
          <p:nvSpPr>
            <p:cNvPr id="323" name="Google Shape;323;p21"/>
            <p:cNvSpPr txBox="1"/>
            <p:nvPr/>
          </p:nvSpPr>
          <p:spPr>
            <a:xfrm>
              <a:off x="461486" y="2104137"/>
              <a:ext cx="1865604" cy="50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Thêm</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sản</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phẩm</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vào</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giỏ</a:t>
              </a:r>
              <a:r>
                <a:rPr lang="en-US" sz="1900" dirty="0" smtClean="0">
                  <a:solidFill>
                    <a:schemeClr val="accent2"/>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2"/>
                  </a:solidFill>
                  <a:latin typeface="Fira Sans Extra Condensed Medium"/>
                  <a:ea typeface="Fira Sans Extra Condensed Medium"/>
                  <a:cs typeface="Fira Sans Extra Condensed Medium"/>
                  <a:sym typeface="Fira Sans Extra Condensed Medium"/>
                </a:rPr>
                <a:t>hàng</a:t>
              </a:r>
              <a:endParaRPr sz="19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25" name="Google Shape;325;p21"/>
            <p:cNvSpPr/>
            <p:nvPr/>
          </p:nvSpPr>
          <p:spPr>
            <a:xfrm>
              <a:off x="2610715" y="2497060"/>
              <a:ext cx="216000" cy="21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21"/>
            <p:cNvCxnSpPr>
              <a:stCxn id="325" idx="2"/>
            </p:cNvCxnSpPr>
            <p:nvPr/>
          </p:nvCxnSpPr>
          <p:spPr>
            <a:xfrm rot="10800000">
              <a:off x="2346715" y="2605060"/>
              <a:ext cx="264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332" name="Google Shape;332;p21"/>
          <p:cNvGrpSpPr/>
          <p:nvPr/>
        </p:nvGrpSpPr>
        <p:grpSpPr>
          <a:xfrm>
            <a:off x="6321455" y="1224812"/>
            <a:ext cx="2365131" cy="606425"/>
            <a:chOff x="6321455" y="977162"/>
            <a:chExt cx="2365131" cy="606425"/>
          </a:xfrm>
        </p:grpSpPr>
        <p:sp>
          <p:nvSpPr>
            <p:cNvPr id="333" name="Google Shape;333;p21"/>
            <p:cNvSpPr txBox="1"/>
            <p:nvPr/>
          </p:nvSpPr>
          <p:spPr>
            <a:xfrm>
              <a:off x="7456586" y="977162"/>
              <a:ext cx="12300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900" dirty="0">
                <a:solidFill>
                  <a:schemeClr val="accent6"/>
                </a:solidFill>
                <a:latin typeface="Fira Sans Extra Condensed Medium"/>
                <a:ea typeface="Fira Sans Extra Condensed Medium"/>
                <a:cs typeface="Fira Sans Extra Condensed Medium"/>
                <a:sym typeface="Fira Sans Extra Condensed Medium"/>
              </a:endParaRPr>
            </a:p>
          </p:txBody>
        </p:sp>
        <p:sp>
          <p:nvSpPr>
            <p:cNvPr id="335" name="Google Shape;335;p21"/>
            <p:cNvSpPr/>
            <p:nvPr/>
          </p:nvSpPr>
          <p:spPr>
            <a:xfrm>
              <a:off x="6321455" y="1367587"/>
              <a:ext cx="216000" cy="216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21"/>
            <p:cNvCxnSpPr>
              <a:stCxn id="335" idx="6"/>
            </p:cNvCxnSpPr>
            <p:nvPr/>
          </p:nvCxnSpPr>
          <p:spPr>
            <a:xfrm>
              <a:off x="6537455" y="1475587"/>
              <a:ext cx="264300" cy="0"/>
            </a:xfrm>
            <a:prstGeom prst="straightConnector1">
              <a:avLst/>
            </a:prstGeom>
            <a:noFill/>
            <a:ln w="28575" cap="flat" cmpd="sng">
              <a:solidFill>
                <a:schemeClr val="accent6"/>
              </a:solidFill>
              <a:prstDash val="solid"/>
              <a:round/>
              <a:headEnd type="none" w="med" len="med"/>
              <a:tailEnd type="none" w="med" len="med"/>
            </a:ln>
          </p:spPr>
        </p:cxnSp>
      </p:grpSp>
      <p:grpSp>
        <p:nvGrpSpPr>
          <p:cNvPr id="337" name="Google Shape;337;p21"/>
          <p:cNvGrpSpPr/>
          <p:nvPr/>
        </p:nvGrpSpPr>
        <p:grpSpPr>
          <a:xfrm>
            <a:off x="6321455" y="2353421"/>
            <a:ext cx="2365131" cy="607298"/>
            <a:chOff x="6321455" y="2105762"/>
            <a:chExt cx="2365131" cy="607298"/>
          </a:xfrm>
        </p:grpSpPr>
        <p:sp>
          <p:nvSpPr>
            <p:cNvPr id="338" name="Google Shape;338;p21"/>
            <p:cNvSpPr txBox="1"/>
            <p:nvPr/>
          </p:nvSpPr>
          <p:spPr>
            <a:xfrm>
              <a:off x="7551986" y="2105762"/>
              <a:ext cx="11346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9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40" name="Google Shape;340;p21"/>
            <p:cNvSpPr/>
            <p:nvPr/>
          </p:nvSpPr>
          <p:spPr>
            <a:xfrm>
              <a:off x="6321455" y="2497060"/>
              <a:ext cx="216000" cy="216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21"/>
            <p:cNvCxnSpPr>
              <a:stCxn id="340" idx="6"/>
            </p:cNvCxnSpPr>
            <p:nvPr/>
          </p:nvCxnSpPr>
          <p:spPr>
            <a:xfrm>
              <a:off x="6537455" y="2605060"/>
              <a:ext cx="2688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9" name="Group 28"/>
          <p:cNvGrpSpPr/>
          <p:nvPr/>
        </p:nvGrpSpPr>
        <p:grpSpPr>
          <a:xfrm>
            <a:off x="3633689" y="1713042"/>
            <a:ext cx="1770792" cy="1744962"/>
            <a:chOff x="3633689" y="1713042"/>
            <a:chExt cx="1770792" cy="1744962"/>
          </a:xfrm>
        </p:grpSpPr>
        <p:sp>
          <p:nvSpPr>
            <p:cNvPr id="30" name="Google Shape;273;p19"/>
            <p:cNvSpPr/>
            <p:nvPr/>
          </p:nvSpPr>
          <p:spPr>
            <a:xfrm>
              <a:off x="3633689" y="1713042"/>
              <a:ext cx="1744962" cy="1744962"/>
            </a:xfrm>
            <a:prstGeom prst="ellipse">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TextBox 30"/>
            <p:cNvSpPr txBox="1"/>
            <p:nvPr/>
          </p:nvSpPr>
          <p:spPr>
            <a:xfrm>
              <a:off x="3635865" y="2188872"/>
              <a:ext cx="1768616" cy="830997"/>
            </a:xfrm>
            <a:prstGeom prst="rect">
              <a:avLst/>
            </a:prstGeom>
            <a:noFill/>
          </p:spPr>
          <p:txBody>
            <a:bodyPr wrap="square" rtlCol="0">
              <a:spAutoFit/>
            </a:bodyPr>
            <a:lstStyle/>
            <a:p>
              <a:pPr algn="ctr"/>
              <a:r>
                <a:rPr lang="en-US" sz="2400" dirty="0" err="1" smtClean="0">
                  <a:solidFill>
                    <a:schemeClr val="bg1"/>
                  </a:solidFill>
                </a:rPr>
                <a:t>Khách</a:t>
              </a:r>
              <a:r>
                <a:rPr lang="en-US" sz="2400" dirty="0" smtClean="0">
                  <a:solidFill>
                    <a:schemeClr val="bg1"/>
                  </a:solidFill>
                </a:rPr>
                <a:t> </a:t>
              </a:r>
              <a:r>
                <a:rPr lang="en-US" sz="2400" dirty="0" err="1" smtClean="0">
                  <a:solidFill>
                    <a:schemeClr val="bg1"/>
                  </a:solidFill>
                </a:rPr>
                <a:t>hàng</a:t>
              </a:r>
              <a:endParaRPr lang="en-US" sz="2400" dirty="0">
                <a:solidFill>
                  <a:schemeClr val="bg1"/>
                </a:solidFill>
              </a:endParaRPr>
            </a:p>
          </p:txBody>
        </p:sp>
      </p:grpSp>
      <p:sp>
        <p:nvSpPr>
          <p:cNvPr id="32" name="Google Shape;333;p21"/>
          <p:cNvSpPr txBox="1"/>
          <p:nvPr/>
        </p:nvSpPr>
        <p:spPr>
          <a:xfrm>
            <a:off x="7608986" y="1377212"/>
            <a:ext cx="12300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900" dirty="0" err="1" smtClean="0">
                <a:solidFill>
                  <a:schemeClr val="accent6"/>
                </a:solidFill>
                <a:latin typeface="Fira Sans Extra Condensed Medium"/>
                <a:ea typeface="Fira Sans Extra Condensed Medium"/>
                <a:cs typeface="Fira Sans Extra Condensed Medium"/>
                <a:sym typeface="Fira Sans Extra Condensed Medium"/>
              </a:rPr>
              <a:t>Thanh</a:t>
            </a:r>
            <a:r>
              <a:rPr lang="en-US" sz="1900" dirty="0" smtClean="0">
                <a:solidFill>
                  <a:schemeClr val="accent6"/>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6"/>
                </a:solidFill>
                <a:latin typeface="Fira Sans Extra Condensed Medium"/>
                <a:ea typeface="Fira Sans Extra Condensed Medium"/>
                <a:cs typeface="Fira Sans Extra Condensed Medium"/>
                <a:sym typeface="Fira Sans Extra Condensed Medium"/>
              </a:rPr>
              <a:t>toán</a:t>
            </a:r>
            <a:endParaRPr sz="1900" dirty="0">
              <a:solidFill>
                <a:schemeClr val="accent6"/>
              </a:solidFill>
              <a:latin typeface="Fira Sans Extra Condensed Medium"/>
              <a:ea typeface="Fira Sans Extra Condensed Medium"/>
              <a:cs typeface="Fira Sans Extra Condensed Medium"/>
              <a:sym typeface="Fira Sans Extra Condensed Medium"/>
            </a:endParaRPr>
          </a:p>
        </p:txBody>
      </p:sp>
      <p:sp>
        <p:nvSpPr>
          <p:cNvPr id="33" name="Google Shape;338;p21"/>
          <p:cNvSpPr txBox="1"/>
          <p:nvPr/>
        </p:nvSpPr>
        <p:spPr>
          <a:xfrm>
            <a:off x="7704386" y="2505821"/>
            <a:ext cx="1134600" cy="501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Xem</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lịch</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sử</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đơn</a:t>
            </a:r>
            <a:r>
              <a:rPr lang="en-US" sz="1900" dirty="0" smtClean="0">
                <a:solidFill>
                  <a:schemeClr val="accent5"/>
                </a:solidFill>
                <a:latin typeface="Fira Sans Extra Condensed Medium"/>
                <a:ea typeface="Fira Sans Extra Condensed Medium"/>
                <a:cs typeface="Fira Sans Extra Condensed Medium"/>
                <a:sym typeface="Fira Sans Extra Condensed Medium"/>
              </a:rPr>
              <a:t> </a:t>
            </a:r>
            <a:r>
              <a:rPr lang="en-US" sz="1900" dirty="0" err="1" smtClean="0">
                <a:solidFill>
                  <a:schemeClr val="accent5"/>
                </a:solidFill>
                <a:latin typeface="Fira Sans Extra Condensed Medium"/>
                <a:ea typeface="Fira Sans Extra Condensed Medium"/>
                <a:cs typeface="Fira Sans Extra Condensed Medium"/>
                <a:sym typeface="Fira Sans Extra Condensed Medium"/>
              </a:rPr>
              <a:t>hàng</a:t>
            </a:r>
            <a:endParaRPr sz="19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4" name="TextBox 33"/>
          <p:cNvSpPr txBox="1"/>
          <p:nvPr/>
        </p:nvSpPr>
        <p:spPr>
          <a:xfrm>
            <a:off x="8333508" y="4796913"/>
            <a:ext cx="720435" cy="307777"/>
          </a:xfrm>
          <a:prstGeom prst="rect">
            <a:avLst/>
          </a:prstGeom>
          <a:noFill/>
        </p:spPr>
        <p:txBody>
          <a:bodyPr wrap="square" rtlCol="0">
            <a:spAutoFit/>
          </a:bodyPr>
          <a:lstStyle/>
          <a:p>
            <a:pPr algn="ctr"/>
            <a:r>
              <a:rPr lang="en-US" dirty="0"/>
              <a:t>7</a:t>
            </a:r>
            <a:endParaRPr lang="en-US" dirty="0"/>
          </a:p>
        </p:txBody>
      </p:sp>
    </p:spTree>
    <p:extLst>
      <p:ext uri="{BB962C8B-B14F-4D97-AF65-F5344CB8AC3E}">
        <p14:creationId xmlns:p14="http://schemas.microsoft.com/office/powerpoint/2010/main" val="80288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1321539" y="3215755"/>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444581" y="3812643"/>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p:cNvGrpSpPr/>
          <p:nvPr/>
        </p:nvGrpSpPr>
        <p:grpSpPr>
          <a:xfrm>
            <a:off x="1115797" y="1454153"/>
            <a:ext cx="2891291" cy="2698888"/>
            <a:chOff x="5124284" y="1056559"/>
            <a:chExt cx="3123768" cy="2912767"/>
          </a:xfrm>
        </p:grpSpPr>
        <p:grpSp>
          <p:nvGrpSpPr>
            <p:cNvPr id="8" name="Group 7"/>
            <p:cNvGrpSpPr/>
            <p:nvPr/>
          </p:nvGrpSpPr>
          <p:grpSpPr>
            <a:xfrm>
              <a:off x="5124284" y="1056559"/>
              <a:ext cx="3123768" cy="2912767"/>
              <a:chOff x="5124284" y="1056559"/>
              <a:chExt cx="3123768" cy="2912767"/>
            </a:xfrm>
          </p:grpSpPr>
          <p:grpSp>
            <p:nvGrpSpPr>
              <p:cNvPr id="7" name="Group 6"/>
              <p:cNvGrpSpPr/>
              <p:nvPr/>
            </p:nvGrpSpPr>
            <p:grpSpPr>
              <a:xfrm>
                <a:off x="5124284" y="1056559"/>
                <a:ext cx="3123768" cy="2912767"/>
                <a:chOff x="5124284" y="1056559"/>
                <a:chExt cx="3123768" cy="2912767"/>
              </a:xfrm>
            </p:grpSpPr>
            <p:sp>
              <p:nvSpPr>
                <p:cNvPr id="58" name="Google Shape;58;p15"/>
                <p:cNvSpPr/>
                <p:nvPr/>
              </p:nvSpPr>
              <p:spPr>
                <a:xfrm rot="10800000" flipH="1">
                  <a:off x="6201315" y="3380656"/>
                  <a:ext cx="969798" cy="575906"/>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28665" y="3840949"/>
                  <a:ext cx="1709440" cy="128377"/>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124284" y="1056559"/>
                  <a:ext cx="3123768" cy="2484400"/>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5"/>
              <p:cNvSpPr/>
              <p:nvPr/>
            </p:nvSpPr>
            <p:spPr>
              <a:xfrm>
                <a:off x="5124284" y="1056559"/>
                <a:ext cx="3123768" cy="213961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5"/>
            <p:cNvSpPr/>
            <p:nvPr/>
          </p:nvSpPr>
          <p:spPr>
            <a:xfrm>
              <a:off x="5124284" y="1056559"/>
              <a:ext cx="3123768" cy="213961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5"/>
          <p:cNvSpPr/>
          <p:nvPr/>
        </p:nvSpPr>
        <p:spPr>
          <a:xfrm>
            <a:off x="1456879" y="1896381"/>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674779" y="2263735"/>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721268" y="2310224"/>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767757" y="2358552"/>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739886" y="2670931"/>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96112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442742" y="2282353"/>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200987" y="2282353"/>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509335" y="3031695"/>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792302" y="2170757"/>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842526" y="2152195"/>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889015" y="2198628"/>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09335" y="2484975"/>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42526" y="2724890"/>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70397" y="2758335"/>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509335" y="1956930"/>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453537" y="1886249"/>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944405" y="1624093"/>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929528" y="1612945"/>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321539" y="2152195"/>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64608" y="2152195"/>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035897" y="2152195"/>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807186" y="2152195"/>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578475" y="2152195"/>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80977" y="2152195"/>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961127" y="2152195"/>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641333" y="2152195"/>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321539" y="2152195"/>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319644" y="2412511"/>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481408"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641333"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801258" y="2412511"/>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961127" y="2412511"/>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121052" y="2412511"/>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280977" y="2412511"/>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2742" y="2412511"/>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602667" y="2412511"/>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762536"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922461" y="2412511"/>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082386" y="2412511"/>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242255" y="2412511"/>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404075" y="2412511"/>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563945" y="2412511"/>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612193" y="2946103"/>
            <a:ext cx="202701" cy="195294"/>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1929471" y="1624156"/>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cxnSp>
        <p:nvCxnSpPr>
          <p:cNvPr id="115" name="Google Shape;125;p16"/>
          <p:cNvCxnSpPr>
            <a:endCxn id="116" idx="1"/>
          </p:cNvCxnSpPr>
          <p:nvPr/>
        </p:nvCxnSpPr>
        <p:spPr>
          <a:xfrm>
            <a:off x="3935366" y="2711032"/>
            <a:ext cx="738664" cy="13858"/>
          </a:xfrm>
          <a:prstGeom prst="straightConnector1">
            <a:avLst/>
          </a:prstGeom>
          <a:noFill/>
          <a:ln w="19050" cap="flat" cmpd="sng">
            <a:solidFill>
              <a:schemeClr val="accent2"/>
            </a:solidFill>
            <a:prstDash val="solid"/>
            <a:round/>
            <a:headEnd type="none" w="med" len="med"/>
            <a:tailEnd type="oval" w="med" len="med"/>
          </a:ln>
        </p:spPr>
      </p:cxnSp>
      <p:sp>
        <p:nvSpPr>
          <p:cNvPr id="116" name="Google Shape;114;p16"/>
          <p:cNvSpPr txBox="1"/>
          <p:nvPr/>
        </p:nvSpPr>
        <p:spPr>
          <a:xfrm>
            <a:off x="4674030" y="2510090"/>
            <a:ext cx="259267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smtClean="0">
                <a:solidFill>
                  <a:schemeClr val="accent2"/>
                </a:solidFill>
                <a:latin typeface="Fira Sans Extra Condensed Medium"/>
                <a:ea typeface="Fira Sans Extra Condensed Medium"/>
                <a:cs typeface="Fira Sans Extra Condensed Medium"/>
                <a:sym typeface="Fira Sans Extra Condensed Medium"/>
              </a:rPr>
              <a:t>PHÂN TÍCH HỆ THỐNG</a:t>
            </a:r>
            <a:endParaRPr sz="40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09" name="TextBox 108"/>
          <p:cNvSpPr txBox="1"/>
          <p:nvPr/>
        </p:nvSpPr>
        <p:spPr>
          <a:xfrm>
            <a:off x="8333508" y="4796913"/>
            <a:ext cx="720435" cy="307777"/>
          </a:xfrm>
          <a:prstGeom prst="rect">
            <a:avLst/>
          </a:prstGeom>
          <a:noFill/>
        </p:spPr>
        <p:txBody>
          <a:bodyPr wrap="square" rtlCol="0">
            <a:spAutoFit/>
          </a:bodyPr>
          <a:lstStyle/>
          <a:p>
            <a:pPr algn="ctr"/>
            <a:r>
              <a:rPr lang="en-US" dirty="0" smtClean="0"/>
              <a:t>8</a:t>
            </a:r>
            <a:endParaRPr lang="en-US" dirty="0"/>
          </a:p>
        </p:txBody>
      </p:sp>
    </p:spTree>
    <p:extLst>
      <p:ext uri="{BB962C8B-B14F-4D97-AF65-F5344CB8AC3E}">
        <p14:creationId xmlns:p14="http://schemas.microsoft.com/office/powerpoint/2010/main" val="234832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21"/>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SƠ ĐỒ USE CASE</a:t>
            </a:r>
            <a:endParaRPr dirty="0"/>
          </a:p>
        </p:txBody>
      </p:sp>
      <p:pic>
        <p:nvPicPr>
          <p:cNvPr id="24" name="Picture 23"/>
          <p:cNvPicPr/>
          <p:nvPr/>
        </p:nvPicPr>
        <p:blipFill>
          <a:blip r:embed="rId3" cstate="print">
            <a:extLst>
              <a:ext uri="{28A0092B-C50C-407E-A947-70E740481C1C}">
                <a14:useLocalDpi xmlns:a14="http://schemas.microsoft.com/office/drawing/2010/main" val="0"/>
              </a:ext>
            </a:extLst>
          </a:blip>
          <a:stretch>
            <a:fillRect/>
          </a:stretch>
        </p:blipFill>
        <p:spPr>
          <a:xfrm>
            <a:off x="987098" y="730575"/>
            <a:ext cx="6937701" cy="4412925"/>
          </a:xfrm>
          <a:prstGeom prst="rect">
            <a:avLst/>
          </a:prstGeom>
        </p:spPr>
      </p:pic>
      <p:sp>
        <p:nvSpPr>
          <p:cNvPr id="25" name="TextBox 24"/>
          <p:cNvSpPr txBox="1"/>
          <p:nvPr/>
        </p:nvSpPr>
        <p:spPr>
          <a:xfrm>
            <a:off x="8333508" y="4796913"/>
            <a:ext cx="720435" cy="307777"/>
          </a:xfrm>
          <a:prstGeom prst="rect">
            <a:avLst/>
          </a:prstGeom>
          <a:noFill/>
        </p:spPr>
        <p:txBody>
          <a:bodyPr wrap="square" rtlCol="0">
            <a:spAutoFit/>
          </a:bodyPr>
          <a:lstStyle/>
          <a:p>
            <a:pPr algn="ctr"/>
            <a:r>
              <a:rPr lang="en-US" dirty="0"/>
              <a:t>9</a:t>
            </a:r>
            <a:endParaRPr lang="en-US" dirty="0"/>
          </a:p>
        </p:txBody>
      </p:sp>
    </p:spTree>
    <p:extLst>
      <p:ext uri="{BB962C8B-B14F-4D97-AF65-F5344CB8AC3E}">
        <p14:creationId xmlns:p14="http://schemas.microsoft.com/office/powerpoint/2010/main" val="2898384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915</Words>
  <Application>Microsoft Office PowerPoint</Application>
  <PresentationFormat>On-screen Show (16:9)</PresentationFormat>
  <Paragraphs>164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Fira Sans Extra Condensed Medium</vt:lpstr>
      <vt:lpstr>Arial</vt:lpstr>
      <vt:lpstr>Roboto</vt:lpstr>
      <vt:lpstr>Wingdings</vt:lpstr>
      <vt:lpstr>E-Commerce Infographics by Slidesgo</vt:lpstr>
      <vt:lpstr>XÂY DỰNG WEBSITE THƯƠNG MẠI ĐIỆN TỬ  SỬ DỤNG NODEJS + REACTJS</vt:lpstr>
      <vt:lpstr>E-Commerce Infographics</vt:lpstr>
      <vt:lpstr>SHOP</vt:lpstr>
      <vt:lpstr>GIỚI THIỆU WEBSITE</vt:lpstr>
      <vt:lpstr>YÊU CẦU HỆ THỐNG</vt:lpstr>
      <vt:lpstr>YÊU CẦU HỆ THỐNG</vt:lpstr>
      <vt:lpstr>YÊU CẦU HỆ THỐNG</vt:lpstr>
      <vt:lpstr>SHOP</vt:lpstr>
      <vt:lpstr>SƠ ĐỒ USE CASE</vt:lpstr>
      <vt:lpstr>SƠ ĐỒ HOẠT ĐỘNG</vt:lpstr>
      <vt:lpstr>SƠ ĐỒ HOẠT ĐỘNG</vt:lpstr>
      <vt:lpstr>SƠ ĐỒ HOẠT ĐỘNG</vt:lpstr>
      <vt:lpstr>THIẾT KẾ CƠ SỞ DỮ LIỆU</vt:lpstr>
      <vt:lpstr>SHOP</vt:lpstr>
      <vt:lpstr>FRONTEND</vt:lpstr>
      <vt:lpstr>FRONTEND</vt:lpstr>
      <vt:lpstr>BACKTEND</vt:lpstr>
      <vt:lpstr>BACKTEND</vt:lpstr>
      <vt:lpstr>BACKTEND</vt:lpstr>
      <vt:lpstr>BACKTEND</vt:lpstr>
      <vt:lpstr>SHOP</vt:lpstr>
      <vt:lpstr>ƯU ĐIỂM</vt:lpstr>
      <vt:lpstr>NHƯỢC ĐIỂM</vt:lpstr>
      <vt:lpstr>HƯỚNG PHÁT TRIỂN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THƯƠNG MẠI ĐIỆN TỬ SỬ DỤNG NODEJS</dc:title>
  <cp:lastModifiedBy>Trần Anh Thư</cp:lastModifiedBy>
  <cp:revision>16</cp:revision>
  <dcterms:modified xsi:type="dcterms:W3CDTF">2021-06-06T11:02:43Z</dcterms:modified>
</cp:coreProperties>
</file>