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7" r:id="rId2"/>
    <p:sldId id="256" r:id="rId3"/>
    <p:sldId id="259" r:id="rId4"/>
    <p:sldId id="272" r:id="rId5"/>
    <p:sldId id="260" r:id="rId6"/>
    <p:sldId id="258" r:id="rId7"/>
    <p:sldId id="271" r:id="rId8"/>
    <p:sldId id="275" r:id="rId9"/>
    <p:sldId id="269" r:id="rId10"/>
    <p:sldId id="274" r:id="rId11"/>
    <p:sldId id="273" r:id="rId12"/>
    <p:sldId id="276" r:id="rId13"/>
    <p:sldId id="270" r:id="rId14"/>
    <p:sldId id="268"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SimSun" panose="02010600030101010101" pitchFamily="2" charset="-122"/>
      <p:regular r:id="rId21"/>
    </p:embeddedFont>
    <p:embeddedFont>
      <p:font typeface="Agrandir Narrow Bold" panose="00000806000000000000" pitchFamily="50" charset="0"/>
      <p:regular r:id="rId22"/>
    </p:embeddedFont>
    <p:embeddedFont>
      <p:font typeface="Agrandir Narrow" panose="00000506000000000000" pitchFamily="50"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1806" autoAdjust="0"/>
  </p:normalViewPr>
  <p:slideViewPr>
    <p:cSldViewPr>
      <p:cViewPr varScale="1">
        <p:scale>
          <a:sx n="38" d="100"/>
          <a:sy n="38" d="100"/>
        </p:scale>
        <p:origin x="102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9A730-777B-456A-B5B6-D4BB96B71B8A}" type="datetimeFigureOut">
              <a:rPr lang="vi-VN" smtClean="0"/>
              <a:t>09/12/2022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5CB26-FA83-4238-BE70-BC90A95EEBD8}" type="slidenum">
              <a:rPr lang="vi-VN" smtClean="0"/>
              <a:t>‹#›</a:t>
            </a:fld>
            <a:endParaRPr lang="vi-VN"/>
          </a:p>
        </p:txBody>
      </p:sp>
    </p:spTree>
    <p:extLst>
      <p:ext uri="{BB962C8B-B14F-4D97-AF65-F5344CB8AC3E}">
        <p14:creationId xmlns:p14="http://schemas.microsoft.com/office/powerpoint/2010/main" val="1921481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Các giá trị quan trọng của gen được tính toán bằng mô hình ml</a:t>
            </a:r>
            <a:r>
              <a:rPr lang="vi-VN" baseline="0" dirty="0" smtClean="0"/>
              <a:t> </a:t>
            </a:r>
            <a:r>
              <a:rPr lang="vi-VN" dirty="0" smtClean="0"/>
              <a:t>để xếp hạng gen.</a:t>
            </a:r>
          </a:p>
          <a:p>
            <a:r>
              <a:rPr lang="vi-VN" dirty="0" smtClean="0"/>
              <a:t>Một tập hợp con của các gen, được chọn theo phân tích làm giàu con đường, được xếp hạng theo các giá trị quan trọng của chúng từ cao nhất đến thấp nhất.</a:t>
            </a:r>
          </a:p>
          <a:p>
            <a:r>
              <a:rPr lang="vi-VN" dirty="0" smtClean="0"/>
              <a:t>Các giá trị quan trọng của gen được tính toán bởi mô hình để xếp hạng gen.</a:t>
            </a:r>
            <a:endParaRPr lang="vi-VN" dirty="0"/>
          </a:p>
        </p:txBody>
      </p:sp>
      <p:sp>
        <p:nvSpPr>
          <p:cNvPr id="4" name="Slide Number Placeholder 3"/>
          <p:cNvSpPr>
            <a:spLocks noGrp="1"/>
          </p:cNvSpPr>
          <p:nvPr>
            <p:ph type="sldNum" sz="quarter" idx="10"/>
          </p:nvPr>
        </p:nvSpPr>
        <p:spPr/>
        <p:txBody>
          <a:bodyPr/>
          <a:lstStyle/>
          <a:p>
            <a:fld id="{D365CB26-FA83-4238-BE70-BC90A95EEBD8}" type="slidenum">
              <a:rPr lang="vi-VN" smtClean="0"/>
              <a:t>3</a:t>
            </a:fld>
            <a:endParaRPr lang="vi-VN"/>
          </a:p>
        </p:txBody>
      </p:sp>
    </p:spTree>
    <p:extLst>
      <p:ext uri="{BB962C8B-B14F-4D97-AF65-F5344CB8AC3E}">
        <p14:creationId xmlns:p14="http://schemas.microsoft.com/office/powerpoint/2010/main" val="26807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Việc lựa chọn các tổ hợp gen tối ưu dựa trên hiệu suất cao nhất của các mô hình ML tương ứng</a:t>
            </a:r>
          </a:p>
          <a:p>
            <a:r>
              <a:rPr lang="vi-VN" dirty="0" smtClean="0"/>
              <a:t>CV 5 lần được triển khai cho các mô hình BS, BG và RF bằng cách sử dụng các tổ hợp gen khác nhau.</a:t>
            </a:r>
          </a:p>
          <a:p>
            <a:r>
              <a:rPr lang="vi-VN" dirty="0" smtClean="0"/>
              <a:t>Trong số các mô hình ML khác nhau, giá trị trung bình của hiệu suất xác thực cao nhất được tạo ra bởi bộ phân loại BG</a:t>
            </a:r>
            <a:r>
              <a:rPr lang="vi-VN" baseline="0" dirty="0" smtClean="0"/>
              <a:t> (với g_i_Bagging)</a:t>
            </a:r>
            <a:r>
              <a:rPr lang="vi-VN" dirty="0" smtClean="0"/>
              <a:t> bằng cách sử dụng kết hợp 23 gen.</a:t>
            </a:r>
          </a:p>
          <a:p>
            <a:r>
              <a:rPr lang="vi-VN" dirty="0" smtClean="0"/>
              <a:t>giá trị trung bình của hiệu suất xác thực cao được tạo ra bởi bộ phân loại BG</a:t>
            </a:r>
            <a:r>
              <a:rPr lang="vi-VN" baseline="0" dirty="0" smtClean="0"/>
              <a:t> (với g_i_RF)</a:t>
            </a:r>
            <a:r>
              <a:rPr lang="vi-VN" dirty="0" smtClean="0"/>
              <a:t> bằng cách sử dụng kết hợp 9 gen.</a:t>
            </a:r>
            <a:endParaRPr lang="vi-VN" dirty="0"/>
          </a:p>
        </p:txBody>
      </p:sp>
      <p:sp>
        <p:nvSpPr>
          <p:cNvPr id="4" name="Slide Number Placeholder 3"/>
          <p:cNvSpPr>
            <a:spLocks noGrp="1"/>
          </p:cNvSpPr>
          <p:nvPr>
            <p:ph type="sldNum" sz="quarter" idx="10"/>
          </p:nvPr>
        </p:nvSpPr>
        <p:spPr/>
        <p:txBody>
          <a:bodyPr/>
          <a:lstStyle/>
          <a:p>
            <a:fld id="{D365CB26-FA83-4238-BE70-BC90A95EEBD8}" type="slidenum">
              <a:rPr lang="vi-VN" smtClean="0"/>
              <a:t>6</a:t>
            </a:fld>
            <a:endParaRPr lang="vi-VN"/>
          </a:p>
        </p:txBody>
      </p:sp>
    </p:spTree>
    <p:extLst>
      <p:ext uri="{BB962C8B-B14F-4D97-AF65-F5344CB8AC3E}">
        <p14:creationId xmlns:p14="http://schemas.microsoft.com/office/powerpoint/2010/main" val="269468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ROC:</a:t>
            </a:r>
            <a:r>
              <a:rPr lang="en-US" baseline="0" dirty="0" smtClean="0"/>
              <a:t> ma trận nhầm lẫn của các bộ phân loại ML khác nhau trên bộ thử nghiệm bằng cách sử dụng các tổ hợp gen đã chọn.</a:t>
            </a:r>
            <a:endParaRPr lang="vi-VN" dirty="0" smtClean="0"/>
          </a:p>
          <a:p>
            <a:endParaRPr lang="vi-VN" dirty="0"/>
          </a:p>
        </p:txBody>
      </p:sp>
      <p:sp>
        <p:nvSpPr>
          <p:cNvPr id="4" name="Slide Number Placeholder 3"/>
          <p:cNvSpPr>
            <a:spLocks noGrp="1"/>
          </p:cNvSpPr>
          <p:nvPr>
            <p:ph type="sldNum" sz="quarter" idx="10"/>
          </p:nvPr>
        </p:nvSpPr>
        <p:spPr/>
        <p:txBody>
          <a:bodyPr/>
          <a:lstStyle/>
          <a:p>
            <a:fld id="{D365CB26-FA83-4238-BE70-BC90A95EEBD8}" type="slidenum">
              <a:rPr lang="vi-VN" smtClean="0"/>
              <a:t>7</a:t>
            </a:fld>
            <a:endParaRPr lang="vi-VN"/>
          </a:p>
        </p:txBody>
      </p:sp>
    </p:spTree>
    <p:extLst>
      <p:ext uri="{BB962C8B-B14F-4D97-AF65-F5344CB8AC3E}">
        <p14:creationId xmlns:p14="http://schemas.microsoft.com/office/powerpoint/2010/main" val="348936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ROC:</a:t>
            </a:r>
            <a:r>
              <a:rPr lang="en-US" baseline="0" dirty="0" smtClean="0"/>
              <a:t> ma trận nhầm lẫn của các bộ phân loại ML khác nhau trên bộ thử nghiệm bằng cách sử dụng các tổ hợp gen đã chọn.</a:t>
            </a:r>
            <a:endParaRPr lang="vi-VN" dirty="0"/>
          </a:p>
        </p:txBody>
      </p:sp>
      <p:sp>
        <p:nvSpPr>
          <p:cNvPr id="4" name="Slide Number Placeholder 3"/>
          <p:cNvSpPr>
            <a:spLocks noGrp="1"/>
          </p:cNvSpPr>
          <p:nvPr>
            <p:ph type="sldNum" sz="quarter" idx="10"/>
          </p:nvPr>
        </p:nvSpPr>
        <p:spPr/>
        <p:txBody>
          <a:bodyPr/>
          <a:lstStyle/>
          <a:p>
            <a:fld id="{D365CB26-FA83-4238-BE70-BC90A95EEBD8}" type="slidenum">
              <a:rPr lang="vi-VN" smtClean="0"/>
              <a:t>13</a:t>
            </a:fld>
            <a:endParaRPr lang="vi-VN"/>
          </a:p>
        </p:txBody>
      </p:sp>
    </p:spTree>
    <p:extLst>
      <p:ext uri="{BB962C8B-B14F-4D97-AF65-F5344CB8AC3E}">
        <p14:creationId xmlns:p14="http://schemas.microsoft.com/office/powerpoint/2010/main" val="3765925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sp>
        <p:nvSpPr>
          <p:cNvPr id="2" name="TextBox 1"/>
          <p:cNvSpPr txBox="1"/>
          <p:nvPr/>
        </p:nvSpPr>
        <p:spPr>
          <a:xfrm>
            <a:off x="1828800" y="3619500"/>
            <a:ext cx="15087600" cy="3139321"/>
          </a:xfrm>
          <a:prstGeom prst="rect">
            <a:avLst/>
          </a:prstGeom>
          <a:noFill/>
        </p:spPr>
        <p:txBody>
          <a:bodyPr wrap="square" rtlCol="0">
            <a:spAutoFit/>
          </a:bodyPr>
          <a:lstStyle/>
          <a:p>
            <a:pPr algn="ctr"/>
            <a:r>
              <a:rPr lang="vi-VN" sz="6600" dirty="0">
                <a:latin typeface="+mj-lt"/>
              </a:rPr>
              <a:t>Pediatric Sepsis Diagnosis Based on Different Gene Expression and Machine Learning Method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750774"/>
            <a:ext cx="2819400" cy="6986528"/>
          </a:xfrm>
          <a:prstGeom prst="rect">
            <a:avLst/>
          </a:prstGeom>
        </p:spPr>
        <p:txBody>
          <a:bodyPr wrap="square">
            <a:spAutoFit/>
          </a:bodyPr>
          <a:lstStyle/>
          <a:p>
            <a:r>
              <a:rPr lang="vi-VN" sz="3200" dirty="0" smtClean="0"/>
              <a:t>'CDKN3</a:t>
            </a:r>
            <a:r>
              <a:rPr lang="vi-VN" sz="3200" dirty="0"/>
              <a:t>',</a:t>
            </a:r>
          </a:p>
          <a:p>
            <a:r>
              <a:rPr lang="vi-VN" sz="3200" dirty="0"/>
              <a:t> 'RGL1',</a:t>
            </a:r>
          </a:p>
          <a:p>
            <a:r>
              <a:rPr lang="vi-VN" sz="3200" dirty="0"/>
              <a:t> 'BUB1B',</a:t>
            </a:r>
          </a:p>
          <a:p>
            <a:r>
              <a:rPr lang="vi-VN" sz="3200" dirty="0"/>
              <a:t> 'MPO',</a:t>
            </a:r>
          </a:p>
          <a:p>
            <a:r>
              <a:rPr lang="vi-VN" sz="3200" dirty="0"/>
              <a:t> 'SDC4',</a:t>
            </a:r>
          </a:p>
          <a:p>
            <a:r>
              <a:rPr lang="vi-VN" sz="3200" dirty="0"/>
              <a:t> 'MCM6',</a:t>
            </a:r>
          </a:p>
          <a:p>
            <a:r>
              <a:rPr lang="vi-VN" sz="3200" dirty="0"/>
              <a:t> 'MT1H',</a:t>
            </a:r>
          </a:p>
          <a:p>
            <a:r>
              <a:rPr lang="vi-VN" sz="3200" dirty="0"/>
              <a:t> 'H1F0',</a:t>
            </a:r>
          </a:p>
          <a:p>
            <a:r>
              <a:rPr lang="vi-VN" sz="3200" dirty="0"/>
              <a:t> 'TYMS',</a:t>
            </a:r>
          </a:p>
          <a:p>
            <a:r>
              <a:rPr lang="vi-VN" sz="3200" dirty="0"/>
              <a:t> 'KIF14',</a:t>
            </a:r>
          </a:p>
          <a:p>
            <a:r>
              <a:rPr lang="vi-VN" sz="3200" dirty="0"/>
              <a:t> 'RPA3',</a:t>
            </a:r>
          </a:p>
          <a:p>
            <a:r>
              <a:rPr lang="vi-VN" sz="3200" dirty="0"/>
              <a:t> 'MANSC1',</a:t>
            </a:r>
          </a:p>
          <a:p>
            <a:r>
              <a:rPr lang="vi-VN" sz="3200" dirty="0"/>
              <a:t> 'CCL3',</a:t>
            </a:r>
          </a:p>
          <a:p>
            <a:r>
              <a:rPr lang="vi-VN" sz="3200" dirty="0"/>
              <a:t> 'RAB13</a:t>
            </a:r>
            <a:r>
              <a:rPr lang="vi-VN" sz="3200" dirty="0" smtClean="0"/>
              <a:t>',</a:t>
            </a:r>
            <a:endParaRPr lang="vi-VN" sz="3200" dirty="0"/>
          </a:p>
        </p:txBody>
      </p:sp>
      <p:sp>
        <p:nvSpPr>
          <p:cNvPr id="5" name="TextBox 4"/>
          <p:cNvSpPr txBox="1"/>
          <p:nvPr/>
        </p:nvSpPr>
        <p:spPr>
          <a:xfrm>
            <a:off x="4229100" y="1750774"/>
            <a:ext cx="4191000" cy="7971413"/>
          </a:xfrm>
          <a:prstGeom prst="rect">
            <a:avLst/>
          </a:prstGeom>
          <a:noFill/>
        </p:spPr>
        <p:txBody>
          <a:bodyPr wrap="square" rtlCol="0">
            <a:spAutoFit/>
          </a:bodyPr>
          <a:lstStyle/>
          <a:p>
            <a:r>
              <a:rPr lang="vi-VN" sz="3200" dirty="0"/>
              <a:t> 'NEK2',</a:t>
            </a:r>
          </a:p>
          <a:p>
            <a:r>
              <a:rPr lang="vi-VN" sz="3200" dirty="0"/>
              <a:t> 'ATAD2',</a:t>
            </a:r>
          </a:p>
          <a:p>
            <a:r>
              <a:rPr lang="vi-VN" sz="3200" dirty="0"/>
              <a:t> 'NUSAP1',</a:t>
            </a:r>
          </a:p>
          <a:p>
            <a:r>
              <a:rPr lang="vi-VN" sz="3200" dirty="0"/>
              <a:t> 'CENPA',</a:t>
            </a:r>
          </a:p>
          <a:p>
            <a:r>
              <a:rPr lang="vi-VN" sz="3200" dirty="0"/>
              <a:t> 'FABP5',</a:t>
            </a:r>
          </a:p>
          <a:p>
            <a:r>
              <a:rPr lang="vi-VN" sz="3200" dirty="0"/>
              <a:t> 'TOP2A',</a:t>
            </a:r>
          </a:p>
          <a:p>
            <a:r>
              <a:rPr lang="vi-VN" sz="3200" dirty="0"/>
              <a:t> 'RCBTB2',</a:t>
            </a:r>
          </a:p>
          <a:p>
            <a:r>
              <a:rPr lang="vi-VN" sz="3200" dirty="0"/>
              <a:t> 'SNRPG',</a:t>
            </a:r>
          </a:p>
          <a:p>
            <a:r>
              <a:rPr lang="vi-VN" sz="3200" dirty="0"/>
              <a:t> 'BTG3',</a:t>
            </a:r>
          </a:p>
          <a:p>
            <a:r>
              <a:rPr lang="vi-VN" sz="3200" dirty="0"/>
              <a:t> 'ZWINT',</a:t>
            </a:r>
          </a:p>
          <a:p>
            <a:r>
              <a:rPr lang="vi-VN" sz="3200" dirty="0"/>
              <a:t> 'CLEC7A',</a:t>
            </a:r>
          </a:p>
          <a:p>
            <a:r>
              <a:rPr lang="vi-VN" sz="3200" dirty="0"/>
              <a:t> 'CCR2',</a:t>
            </a:r>
          </a:p>
          <a:p>
            <a:r>
              <a:rPr lang="vi-VN" sz="3200" dirty="0"/>
              <a:t> 'PRC1',</a:t>
            </a:r>
          </a:p>
          <a:p>
            <a:r>
              <a:rPr lang="vi-VN" sz="3200" dirty="0"/>
              <a:t> 'AURKA',</a:t>
            </a:r>
          </a:p>
          <a:p>
            <a:r>
              <a:rPr lang="vi-VN" sz="3200" dirty="0"/>
              <a:t> 'EMP1',</a:t>
            </a:r>
          </a:p>
          <a:p>
            <a:r>
              <a:rPr lang="vi-VN" sz="3200" dirty="0"/>
              <a:t> 'PSMG1',</a:t>
            </a:r>
          </a:p>
        </p:txBody>
      </p:sp>
      <p:sp>
        <p:nvSpPr>
          <p:cNvPr id="6" name="TextBox 5"/>
          <p:cNvSpPr txBox="1"/>
          <p:nvPr/>
        </p:nvSpPr>
        <p:spPr>
          <a:xfrm>
            <a:off x="1066800" y="495300"/>
            <a:ext cx="10515600" cy="1077218"/>
          </a:xfrm>
          <a:prstGeom prst="rect">
            <a:avLst/>
          </a:prstGeom>
          <a:noFill/>
        </p:spPr>
        <p:txBody>
          <a:bodyPr wrap="square" rtlCol="0">
            <a:spAutoFit/>
          </a:bodyPr>
          <a:lstStyle/>
          <a:p>
            <a:r>
              <a:rPr lang="vi-VN" sz="3200" dirty="0"/>
              <a:t>Propose the RF model and a combination of </a:t>
            </a:r>
            <a:r>
              <a:rPr lang="vi-VN" sz="3200" u="sng" dirty="0" smtClean="0"/>
              <a:t>31</a:t>
            </a:r>
            <a:r>
              <a:rPr lang="vi-VN" sz="3200" dirty="0" smtClean="0"/>
              <a:t> </a:t>
            </a:r>
            <a:r>
              <a:rPr lang="vi-VN" sz="3200" dirty="0"/>
              <a:t>genes namely:</a:t>
            </a:r>
            <a:endParaRPr lang="vi-VN" sz="3200" dirty="0"/>
          </a:p>
        </p:txBody>
      </p:sp>
    </p:spTree>
    <p:extLst>
      <p:ext uri="{BB962C8B-B14F-4D97-AF65-F5344CB8AC3E}">
        <p14:creationId xmlns:p14="http://schemas.microsoft.com/office/powerpoint/2010/main" val="256656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4" name="Rectangle 3"/>
          <p:cNvSpPr/>
          <p:nvPr/>
        </p:nvSpPr>
        <p:spPr>
          <a:xfrm>
            <a:off x="1143000" y="9105900"/>
            <a:ext cx="5609228" cy="523220"/>
          </a:xfrm>
          <a:prstGeom prst="rect">
            <a:avLst/>
          </a:prstGeom>
        </p:spPr>
        <p:txBody>
          <a:bodyPr wrap="none">
            <a:spAutoFit/>
          </a:bodyPr>
          <a:lstStyle/>
          <a:p>
            <a:r>
              <a:rPr lang="vi-VN" sz="2800" dirty="0">
                <a:latin typeface="+mj-lt"/>
              </a:rPr>
              <a:t>I</a:t>
            </a:r>
            <a:r>
              <a:rPr lang="vi-VN" sz="2800" dirty="0" smtClean="0">
                <a:latin typeface="+mj-lt"/>
              </a:rPr>
              <a:t>mportant </a:t>
            </a:r>
            <a:r>
              <a:rPr lang="vi-VN" sz="2800" dirty="0">
                <a:latin typeface="+mj-lt"/>
              </a:rPr>
              <a:t>genes by </a:t>
            </a:r>
            <a:r>
              <a:rPr lang="vi-VN" sz="2800" dirty="0" smtClean="0">
                <a:latin typeface="+mj-lt"/>
              </a:rPr>
              <a:t>Bagging - BG</a:t>
            </a:r>
            <a:endParaRPr lang="vi-VN" sz="2800" dirty="0">
              <a:latin typeface="+mj-lt"/>
            </a:endParaRPr>
          </a:p>
        </p:txBody>
      </p:sp>
      <p:pic>
        <p:nvPicPr>
          <p:cNvPr id="5" name="Picture 4"/>
          <p:cNvPicPr>
            <a:picLocks noChangeAspect="1"/>
          </p:cNvPicPr>
          <p:nvPr/>
        </p:nvPicPr>
        <p:blipFill>
          <a:blip r:embed="rId2"/>
          <a:stretch>
            <a:fillRect/>
          </a:stretch>
        </p:blipFill>
        <p:spPr>
          <a:xfrm>
            <a:off x="9525000" y="2171700"/>
            <a:ext cx="8153400" cy="641833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217748198"/>
              </p:ext>
            </p:extLst>
          </p:nvPr>
        </p:nvGraphicFramePr>
        <p:xfrm>
          <a:off x="380153" y="2628900"/>
          <a:ext cx="7849446" cy="5486401"/>
        </p:xfrm>
        <a:graphic>
          <a:graphicData uri="http://schemas.openxmlformats.org/drawingml/2006/table">
            <a:tbl>
              <a:tblPr firstRow="1" firstCol="1" bandRow="1">
                <a:tableStyleId>{5C22544A-7EE6-4342-B048-85BDC9FD1C3A}</a:tableStyleId>
              </a:tblPr>
              <a:tblGrid>
                <a:gridCol w="1332925">
                  <a:extLst>
                    <a:ext uri="{9D8B030D-6E8A-4147-A177-3AD203B41FA5}">
                      <a16:colId xmlns:a16="http://schemas.microsoft.com/office/drawing/2014/main" val="3239406700"/>
                    </a:ext>
                  </a:extLst>
                </a:gridCol>
                <a:gridCol w="1332925">
                  <a:extLst>
                    <a:ext uri="{9D8B030D-6E8A-4147-A177-3AD203B41FA5}">
                      <a16:colId xmlns:a16="http://schemas.microsoft.com/office/drawing/2014/main" val="3875678229"/>
                    </a:ext>
                  </a:extLst>
                </a:gridCol>
                <a:gridCol w="1332925">
                  <a:extLst>
                    <a:ext uri="{9D8B030D-6E8A-4147-A177-3AD203B41FA5}">
                      <a16:colId xmlns:a16="http://schemas.microsoft.com/office/drawing/2014/main" val="3754566510"/>
                    </a:ext>
                  </a:extLst>
                </a:gridCol>
                <a:gridCol w="1332925">
                  <a:extLst>
                    <a:ext uri="{9D8B030D-6E8A-4147-A177-3AD203B41FA5}">
                      <a16:colId xmlns:a16="http://schemas.microsoft.com/office/drawing/2014/main" val="1215070194"/>
                    </a:ext>
                  </a:extLst>
                </a:gridCol>
                <a:gridCol w="1342798">
                  <a:extLst>
                    <a:ext uri="{9D8B030D-6E8A-4147-A177-3AD203B41FA5}">
                      <a16:colId xmlns:a16="http://schemas.microsoft.com/office/drawing/2014/main" val="1632214779"/>
                    </a:ext>
                  </a:extLst>
                </a:gridCol>
                <a:gridCol w="1174948">
                  <a:extLst>
                    <a:ext uri="{9D8B030D-6E8A-4147-A177-3AD203B41FA5}">
                      <a16:colId xmlns:a16="http://schemas.microsoft.com/office/drawing/2014/main" val="2469770993"/>
                    </a:ext>
                  </a:extLst>
                </a:gridCol>
              </a:tblGrid>
              <a:tr h="1138471">
                <a:tc gridSpan="6">
                  <a:txBody>
                    <a:bodyPr/>
                    <a:lstStyle/>
                    <a:p>
                      <a:pPr indent="182880" algn="ctr">
                        <a:lnSpc>
                          <a:spcPct val="95000"/>
                        </a:lnSpc>
                        <a:spcAft>
                          <a:spcPts val="0"/>
                        </a:spcAft>
                        <a:tabLst>
                          <a:tab pos="182880" algn="l"/>
                        </a:tabLst>
                      </a:pPr>
                      <a:r>
                        <a:rPr lang="x-none" sz="2000" spc="-5" dirty="0">
                          <a:effectLst/>
                        </a:rPr>
                        <a:t>TABLE </a:t>
                      </a:r>
                      <a:r>
                        <a:rPr lang="en-US" sz="2000" spc="-5" dirty="0">
                          <a:effectLst/>
                        </a:rPr>
                        <a:t>4</a:t>
                      </a:r>
                      <a:r>
                        <a:rPr lang="x-none" sz="2000" spc="-5" dirty="0" smtClean="0">
                          <a:effectLst/>
                        </a:rPr>
                        <a:t>.</a:t>
                      </a:r>
                      <a:r>
                        <a:rPr lang="en-US" sz="2000" spc="-5" dirty="0" smtClean="0">
                          <a:effectLst/>
                        </a:rPr>
                        <a:t>1.</a:t>
                      </a:r>
                      <a:r>
                        <a:rPr lang="x-none" sz="2000" spc="-5" dirty="0" smtClean="0">
                          <a:effectLst/>
                        </a:rPr>
                        <a:t> </a:t>
                      </a:r>
                      <a:r>
                        <a:rPr lang="en-US" sz="2000" spc="-5" dirty="0">
                          <a:effectLst/>
                        </a:rPr>
                        <a:t>DIAGNOSIS</a:t>
                      </a:r>
                      <a:r>
                        <a:rPr lang="x-none" sz="2000" spc="-5" dirty="0">
                          <a:effectLst/>
                        </a:rPr>
                        <a:t> PERFORMANCE OF THE ML MODELS ON </a:t>
                      </a:r>
                      <a:r>
                        <a:rPr lang="en-US" sz="2000" spc="-5" dirty="0">
                          <a:effectLst/>
                        </a:rPr>
                        <a:t>THE TESTING SET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281954839"/>
                  </a:ext>
                </a:extLst>
              </a:tr>
              <a:tr h="1739172">
                <a:tc>
                  <a:txBody>
                    <a:bodyPr/>
                    <a:lstStyle/>
                    <a:p>
                      <a:pPr indent="182880" algn="ctr">
                        <a:lnSpc>
                          <a:spcPct val="95000"/>
                        </a:lnSpc>
                        <a:spcAft>
                          <a:spcPts val="0"/>
                        </a:spcAft>
                        <a:tabLst>
                          <a:tab pos="182880" algn="l"/>
                          <a:tab pos="457200" algn="l"/>
                        </a:tabLst>
                      </a:pPr>
                      <a:r>
                        <a:rPr lang="en-US" sz="2000" spc="0">
                          <a:effectLst/>
                        </a:rPr>
                        <a:t>ML model</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Ac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Se</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Sp</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Mc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AUC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16073955"/>
                  </a:ext>
                </a:extLst>
              </a:tr>
              <a:tr h="869586">
                <a:tc>
                  <a:txBody>
                    <a:bodyPr/>
                    <a:lstStyle/>
                    <a:p>
                      <a:pPr indent="182880" algn="l">
                        <a:lnSpc>
                          <a:spcPct val="95000"/>
                        </a:lnSpc>
                        <a:spcAft>
                          <a:spcPts val="0"/>
                        </a:spcAft>
                        <a:tabLst>
                          <a:tab pos="182880" algn="l"/>
                        </a:tabLst>
                      </a:pPr>
                      <a:r>
                        <a:rPr lang="en-US" sz="2000" spc="0">
                          <a:effectLst/>
                        </a:rPr>
                        <a:t>BS</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rPr>
                        <a:t>83,33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12,5</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94,23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9,17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47,35</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51103166"/>
                  </a:ext>
                </a:extLst>
              </a:tr>
              <a:tr h="869586">
                <a:tc>
                  <a:txBody>
                    <a:bodyPr/>
                    <a:lstStyle/>
                    <a:p>
                      <a:pPr indent="182880" algn="l">
                        <a:lnSpc>
                          <a:spcPct val="95000"/>
                        </a:lnSpc>
                        <a:spcAft>
                          <a:spcPts val="0"/>
                        </a:spcAft>
                        <a:tabLst>
                          <a:tab pos="182880" algn="l"/>
                        </a:tabLst>
                      </a:pPr>
                      <a:r>
                        <a:rPr lang="en-US" sz="2000" spc="0">
                          <a:effectLst/>
                        </a:rPr>
                        <a:t>BG</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93,33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50,00</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100,00</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68,13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effectLst/>
                          <a:latin typeface="Times New Roman" panose="02020603050405020304" pitchFamily="18" charset="0"/>
                          <a:ea typeface="SimSun" panose="02010600030101010101" pitchFamily="2" charset="-122"/>
                        </a:rPr>
                        <a:t>88,58</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51864720"/>
                  </a:ext>
                </a:extLst>
              </a:tr>
              <a:tr h="869586">
                <a:tc>
                  <a:txBody>
                    <a:bodyPr/>
                    <a:lstStyle/>
                    <a:p>
                      <a:pPr indent="182880" algn="l">
                        <a:lnSpc>
                          <a:spcPct val="95000"/>
                        </a:lnSpc>
                        <a:spcAft>
                          <a:spcPts val="0"/>
                        </a:spcAft>
                        <a:tabLst>
                          <a:tab pos="182880" algn="l"/>
                        </a:tabLst>
                      </a:pPr>
                      <a:r>
                        <a:rPr lang="en-US" sz="2000" spc="0">
                          <a:effectLst/>
                        </a:rPr>
                        <a:t>RF</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91,67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50,00</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rPr>
                        <a:t>98,07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51,13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89,78</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83086408"/>
                  </a:ext>
                </a:extLst>
              </a:tr>
            </a:tbl>
          </a:graphicData>
        </a:graphic>
      </p:graphicFrame>
    </p:spTree>
    <p:extLst>
      <p:ext uri="{BB962C8B-B14F-4D97-AF65-F5344CB8AC3E}">
        <p14:creationId xmlns:p14="http://schemas.microsoft.com/office/powerpoint/2010/main" val="104148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2400300"/>
            <a:ext cx="2362200" cy="5078313"/>
          </a:xfrm>
          <a:prstGeom prst="rect">
            <a:avLst/>
          </a:prstGeom>
        </p:spPr>
        <p:txBody>
          <a:bodyPr wrap="square">
            <a:spAutoFit/>
          </a:bodyPr>
          <a:lstStyle/>
          <a:p>
            <a:r>
              <a:rPr lang="vi-VN" sz="3200" dirty="0" smtClean="0"/>
              <a:t>'TNFAIP3</a:t>
            </a:r>
            <a:r>
              <a:rPr lang="vi-VN" sz="3200" dirty="0"/>
              <a:t>',</a:t>
            </a:r>
          </a:p>
          <a:p>
            <a:r>
              <a:rPr lang="vi-VN" sz="3200" dirty="0"/>
              <a:t> 'EBI3',</a:t>
            </a:r>
          </a:p>
          <a:p>
            <a:r>
              <a:rPr lang="vi-VN" sz="3200" dirty="0"/>
              <a:t> 'MPO',</a:t>
            </a:r>
          </a:p>
          <a:p>
            <a:r>
              <a:rPr lang="vi-VN" sz="3200" dirty="0"/>
              <a:t> 'TGFBI',</a:t>
            </a:r>
          </a:p>
          <a:p>
            <a:r>
              <a:rPr lang="vi-VN" sz="3200" dirty="0"/>
              <a:t> 'TPX2',</a:t>
            </a:r>
          </a:p>
          <a:p>
            <a:r>
              <a:rPr lang="vi-VN" sz="3200" dirty="0"/>
              <a:t> 'FABP5',</a:t>
            </a:r>
          </a:p>
          <a:p>
            <a:r>
              <a:rPr lang="vi-VN" sz="3200" dirty="0"/>
              <a:t> 'FRAT1',</a:t>
            </a:r>
          </a:p>
          <a:p>
            <a:r>
              <a:rPr lang="vi-VN" sz="3200" dirty="0"/>
              <a:t> 'CCR2',</a:t>
            </a:r>
          </a:p>
          <a:p>
            <a:r>
              <a:rPr lang="vi-VN" sz="3200" dirty="0"/>
              <a:t> 'MAFF',</a:t>
            </a:r>
          </a:p>
          <a:p>
            <a:r>
              <a:rPr lang="vi-VN" sz="3200" dirty="0"/>
              <a:t> 'RAD51AP1</a:t>
            </a:r>
            <a:r>
              <a:rPr lang="vi-VN" sz="3200" dirty="0" smtClean="0"/>
              <a:t>',</a:t>
            </a:r>
            <a:endParaRPr lang="vi-VN" sz="3200" dirty="0"/>
          </a:p>
        </p:txBody>
      </p:sp>
      <p:sp>
        <p:nvSpPr>
          <p:cNvPr id="4" name="Rectangle 3"/>
          <p:cNvSpPr/>
          <p:nvPr/>
        </p:nvSpPr>
        <p:spPr>
          <a:xfrm>
            <a:off x="5791200" y="2400300"/>
            <a:ext cx="9144000" cy="6001643"/>
          </a:xfrm>
          <a:prstGeom prst="rect">
            <a:avLst/>
          </a:prstGeom>
        </p:spPr>
        <p:txBody>
          <a:bodyPr>
            <a:spAutoFit/>
          </a:bodyPr>
          <a:lstStyle/>
          <a:p>
            <a:r>
              <a:rPr lang="vi-VN" sz="3200" dirty="0"/>
              <a:t> 'RPA3',</a:t>
            </a:r>
          </a:p>
          <a:p>
            <a:r>
              <a:rPr lang="vi-VN" sz="3200" dirty="0"/>
              <a:t> 'MT1H',</a:t>
            </a:r>
          </a:p>
          <a:p>
            <a:r>
              <a:rPr lang="vi-VN" sz="3200" dirty="0"/>
              <a:t> 'MT1F',</a:t>
            </a:r>
          </a:p>
          <a:p>
            <a:r>
              <a:rPr lang="vi-VN" sz="3200" dirty="0"/>
              <a:t> 'RAB13',</a:t>
            </a:r>
          </a:p>
          <a:p>
            <a:r>
              <a:rPr lang="vi-VN" sz="3200" dirty="0"/>
              <a:t> 'NUAK2',</a:t>
            </a:r>
          </a:p>
          <a:p>
            <a:r>
              <a:rPr lang="vi-VN" sz="3200" dirty="0"/>
              <a:t> 'SCD',</a:t>
            </a:r>
          </a:p>
          <a:p>
            <a:r>
              <a:rPr lang="vi-VN" sz="3200" dirty="0"/>
              <a:t> 'FEN1',</a:t>
            </a:r>
          </a:p>
          <a:p>
            <a:r>
              <a:rPr lang="vi-VN" sz="3200" dirty="0"/>
              <a:t> 'MT1G',</a:t>
            </a:r>
          </a:p>
          <a:p>
            <a:r>
              <a:rPr lang="vi-VN" sz="3200" dirty="0"/>
              <a:t> 'CCL3',</a:t>
            </a:r>
          </a:p>
          <a:p>
            <a:r>
              <a:rPr lang="vi-VN" sz="3200" dirty="0"/>
              <a:t> 'PRG2',</a:t>
            </a:r>
          </a:p>
          <a:p>
            <a:r>
              <a:rPr lang="vi-VN" sz="3200" dirty="0"/>
              <a:t> 'KIF2C',</a:t>
            </a:r>
          </a:p>
          <a:p>
            <a:r>
              <a:rPr lang="vi-VN" sz="3200" dirty="0"/>
              <a:t> 'NME1'</a:t>
            </a:r>
          </a:p>
        </p:txBody>
      </p:sp>
      <p:sp>
        <p:nvSpPr>
          <p:cNvPr id="5" name="Rectangle 4"/>
          <p:cNvSpPr/>
          <p:nvPr/>
        </p:nvSpPr>
        <p:spPr>
          <a:xfrm>
            <a:off x="1345681" y="1028700"/>
            <a:ext cx="11836919" cy="584775"/>
          </a:xfrm>
          <a:prstGeom prst="rect">
            <a:avLst/>
          </a:prstGeom>
        </p:spPr>
        <p:txBody>
          <a:bodyPr wrap="square">
            <a:spAutoFit/>
          </a:bodyPr>
          <a:lstStyle/>
          <a:p>
            <a:r>
              <a:rPr lang="vi-VN" sz="3200" dirty="0"/>
              <a:t>Propose the </a:t>
            </a:r>
            <a:r>
              <a:rPr lang="vi-VN" sz="3200" dirty="0" smtClean="0"/>
              <a:t>BG </a:t>
            </a:r>
            <a:r>
              <a:rPr lang="vi-VN" sz="3200" dirty="0"/>
              <a:t>model and a combination of </a:t>
            </a:r>
            <a:r>
              <a:rPr lang="vi-VN" sz="3200" u="sng" dirty="0" smtClean="0"/>
              <a:t>22 </a:t>
            </a:r>
            <a:r>
              <a:rPr lang="vi-VN" sz="3200" dirty="0" smtClean="0"/>
              <a:t>genes </a:t>
            </a:r>
            <a:r>
              <a:rPr lang="vi-VN" sz="3200" dirty="0"/>
              <a:t>namely:</a:t>
            </a:r>
            <a:endParaRPr lang="vi-VN" sz="3200" dirty="0"/>
          </a:p>
        </p:txBody>
      </p:sp>
    </p:spTree>
    <p:extLst>
      <p:ext uri="{BB962C8B-B14F-4D97-AF65-F5344CB8AC3E}">
        <p14:creationId xmlns:p14="http://schemas.microsoft.com/office/powerpoint/2010/main" val="133641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sp>
        <p:nvSpPr>
          <p:cNvPr id="2" name="Rectangle 1"/>
          <p:cNvSpPr/>
          <p:nvPr/>
        </p:nvSpPr>
        <p:spPr>
          <a:xfrm>
            <a:off x="1168400" y="9182100"/>
            <a:ext cx="7738016" cy="584775"/>
          </a:xfrm>
          <a:prstGeom prst="rect">
            <a:avLst/>
          </a:prstGeom>
        </p:spPr>
        <p:txBody>
          <a:bodyPr wrap="none">
            <a:spAutoFit/>
          </a:bodyPr>
          <a:lstStyle/>
          <a:p>
            <a:r>
              <a:rPr lang="vi-VN" sz="3200" dirty="0">
                <a:latin typeface="+mj-lt"/>
              </a:rPr>
              <a:t>I</a:t>
            </a:r>
            <a:r>
              <a:rPr lang="vi-VN" sz="3200" dirty="0" smtClean="0">
                <a:latin typeface="+mj-lt"/>
              </a:rPr>
              <a:t>mportant </a:t>
            </a:r>
            <a:r>
              <a:rPr lang="vi-VN" sz="3200" dirty="0">
                <a:latin typeface="+mj-lt"/>
              </a:rPr>
              <a:t>genes by </a:t>
            </a:r>
            <a:r>
              <a:rPr lang="vi-VN" sz="3200" dirty="0" smtClean="0">
                <a:latin typeface="+mj-lt"/>
              </a:rPr>
              <a:t>Random Forest - BG</a:t>
            </a:r>
            <a:endParaRPr lang="vi-VN" sz="32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734349162"/>
              </p:ext>
            </p:extLst>
          </p:nvPr>
        </p:nvGraphicFramePr>
        <p:xfrm>
          <a:off x="381000" y="2628900"/>
          <a:ext cx="7849446" cy="5486401"/>
        </p:xfrm>
        <a:graphic>
          <a:graphicData uri="http://schemas.openxmlformats.org/drawingml/2006/table">
            <a:tbl>
              <a:tblPr firstRow="1" firstCol="1" bandRow="1">
                <a:tableStyleId>{5C22544A-7EE6-4342-B048-85BDC9FD1C3A}</a:tableStyleId>
              </a:tblPr>
              <a:tblGrid>
                <a:gridCol w="1332925">
                  <a:extLst>
                    <a:ext uri="{9D8B030D-6E8A-4147-A177-3AD203B41FA5}">
                      <a16:colId xmlns:a16="http://schemas.microsoft.com/office/drawing/2014/main" val="3239406700"/>
                    </a:ext>
                  </a:extLst>
                </a:gridCol>
                <a:gridCol w="1332925">
                  <a:extLst>
                    <a:ext uri="{9D8B030D-6E8A-4147-A177-3AD203B41FA5}">
                      <a16:colId xmlns:a16="http://schemas.microsoft.com/office/drawing/2014/main" val="3875678229"/>
                    </a:ext>
                  </a:extLst>
                </a:gridCol>
                <a:gridCol w="1332925">
                  <a:extLst>
                    <a:ext uri="{9D8B030D-6E8A-4147-A177-3AD203B41FA5}">
                      <a16:colId xmlns:a16="http://schemas.microsoft.com/office/drawing/2014/main" val="3754566510"/>
                    </a:ext>
                  </a:extLst>
                </a:gridCol>
                <a:gridCol w="1332925">
                  <a:extLst>
                    <a:ext uri="{9D8B030D-6E8A-4147-A177-3AD203B41FA5}">
                      <a16:colId xmlns:a16="http://schemas.microsoft.com/office/drawing/2014/main" val="1215070194"/>
                    </a:ext>
                  </a:extLst>
                </a:gridCol>
                <a:gridCol w="1342798">
                  <a:extLst>
                    <a:ext uri="{9D8B030D-6E8A-4147-A177-3AD203B41FA5}">
                      <a16:colId xmlns:a16="http://schemas.microsoft.com/office/drawing/2014/main" val="1632214779"/>
                    </a:ext>
                  </a:extLst>
                </a:gridCol>
                <a:gridCol w="1174948">
                  <a:extLst>
                    <a:ext uri="{9D8B030D-6E8A-4147-A177-3AD203B41FA5}">
                      <a16:colId xmlns:a16="http://schemas.microsoft.com/office/drawing/2014/main" val="2469770993"/>
                    </a:ext>
                  </a:extLst>
                </a:gridCol>
              </a:tblGrid>
              <a:tr h="1138471">
                <a:tc gridSpan="6">
                  <a:txBody>
                    <a:bodyPr/>
                    <a:lstStyle/>
                    <a:p>
                      <a:pPr indent="182880" algn="ctr">
                        <a:lnSpc>
                          <a:spcPct val="95000"/>
                        </a:lnSpc>
                        <a:spcAft>
                          <a:spcPts val="0"/>
                        </a:spcAft>
                        <a:tabLst>
                          <a:tab pos="182880" algn="l"/>
                        </a:tabLst>
                      </a:pPr>
                      <a:r>
                        <a:rPr lang="x-none" sz="2000" spc="-5" dirty="0">
                          <a:effectLst/>
                        </a:rPr>
                        <a:t>TABLE </a:t>
                      </a:r>
                      <a:r>
                        <a:rPr lang="en-US" sz="2000" spc="-5" dirty="0">
                          <a:effectLst/>
                        </a:rPr>
                        <a:t>4</a:t>
                      </a:r>
                      <a:r>
                        <a:rPr lang="x-none" sz="2000" spc="-5" dirty="0" smtClean="0">
                          <a:effectLst/>
                        </a:rPr>
                        <a:t>.</a:t>
                      </a:r>
                      <a:r>
                        <a:rPr lang="en-US" sz="2000" spc="-5" dirty="0" smtClean="0">
                          <a:effectLst/>
                        </a:rPr>
                        <a:t>2. DIAGNOSIS</a:t>
                      </a:r>
                      <a:r>
                        <a:rPr lang="x-none" sz="2000" spc="-5" dirty="0" smtClean="0">
                          <a:effectLst/>
                        </a:rPr>
                        <a:t> </a:t>
                      </a:r>
                      <a:r>
                        <a:rPr lang="x-none" sz="2000" spc="-5" dirty="0">
                          <a:effectLst/>
                        </a:rPr>
                        <a:t>PERFORMANCE OF THE ML MODELS ON </a:t>
                      </a:r>
                      <a:r>
                        <a:rPr lang="en-US" sz="2000" spc="-5" dirty="0">
                          <a:effectLst/>
                        </a:rPr>
                        <a:t>THE TESTING SET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281954839"/>
                  </a:ext>
                </a:extLst>
              </a:tr>
              <a:tr h="1739172">
                <a:tc>
                  <a:txBody>
                    <a:bodyPr/>
                    <a:lstStyle/>
                    <a:p>
                      <a:pPr indent="182880" algn="ctr">
                        <a:lnSpc>
                          <a:spcPct val="95000"/>
                        </a:lnSpc>
                        <a:spcAft>
                          <a:spcPts val="0"/>
                        </a:spcAft>
                        <a:tabLst>
                          <a:tab pos="182880" algn="l"/>
                          <a:tab pos="457200" algn="l"/>
                        </a:tabLst>
                      </a:pPr>
                      <a:r>
                        <a:rPr lang="en-US" sz="2000" spc="0">
                          <a:effectLst/>
                        </a:rPr>
                        <a:t>ML model</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Ac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Se</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Sp</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Mc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AUC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716073955"/>
                  </a:ext>
                </a:extLst>
              </a:tr>
              <a:tr h="869586">
                <a:tc>
                  <a:txBody>
                    <a:bodyPr/>
                    <a:lstStyle/>
                    <a:p>
                      <a:pPr indent="182880" algn="l">
                        <a:lnSpc>
                          <a:spcPct val="95000"/>
                        </a:lnSpc>
                        <a:spcAft>
                          <a:spcPts val="0"/>
                        </a:spcAft>
                        <a:tabLst>
                          <a:tab pos="182880" algn="l"/>
                        </a:tabLst>
                      </a:pPr>
                      <a:r>
                        <a:rPr lang="en-US" sz="2000" spc="0">
                          <a:effectLst/>
                        </a:rPr>
                        <a:t>BS</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73,33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12,5</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82,96</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4,38</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60,57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151103166"/>
                  </a:ext>
                </a:extLst>
              </a:tr>
              <a:tr h="869586">
                <a:tc>
                  <a:txBody>
                    <a:bodyPr/>
                    <a:lstStyle/>
                    <a:p>
                      <a:pPr indent="182880" algn="l">
                        <a:lnSpc>
                          <a:spcPct val="95000"/>
                        </a:lnSpc>
                        <a:spcAft>
                          <a:spcPts val="0"/>
                        </a:spcAft>
                        <a:tabLst>
                          <a:tab pos="182880" algn="l"/>
                        </a:tabLst>
                      </a:pPr>
                      <a:r>
                        <a:rPr lang="en-US" sz="2000" spc="0">
                          <a:effectLst/>
                        </a:rPr>
                        <a:t>BG</a:t>
                      </a:r>
                      <a:endParaRPr lang="vi-VN" sz="20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rPr>
                        <a:t>88,33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25,0</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98,07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35,99</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rPr>
                        <a:t>71,13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51864720"/>
                  </a:ext>
                </a:extLst>
              </a:tr>
              <a:tr h="869586">
                <a:tc>
                  <a:txBody>
                    <a:bodyPr/>
                    <a:lstStyle/>
                    <a:p>
                      <a:pPr indent="182880" algn="l">
                        <a:lnSpc>
                          <a:spcPct val="95000"/>
                        </a:lnSpc>
                        <a:spcAft>
                          <a:spcPts val="0"/>
                        </a:spcAft>
                        <a:tabLst>
                          <a:tab pos="182880" algn="l"/>
                        </a:tabLst>
                      </a:pPr>
                      <a:r>
                        <a:rPr lang="en-US" sz="2000" spc="0" dirty="0">
                          <a:effectLst/>
                        </a:rPr>
                        <a:t>RF</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91,67</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37,5</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100,0</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58,48</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71,03</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83086408"/>
                  </a:ext>
                </a:extLst>
              </a:tr>
            </a:tbl>
          </a:graphicData>
        </a:graphic>
      </p:graphicFrame>
      <p:pic>
        <p:nvPicPr>
          <p:cNvPr id="4" name="Picture 3"/>
          <p:cNvPicPr>
            <a:picLocks noChangeAspect="1"/>
          </p:cNvPicPr>
          <p:nvPr/>
        </p:nvPicPr>
        <p:blipFill>
          <a:blip r:embed="rId3"/>
          <a:stretch>
            <a:fillRect/>
          </a:stretch>
        </p:blipFill>
        <p:spPr>
          <a:xfrm>
            <a:off x="8889483" y="2171701"/>
            <a:ext cx="9179633" cy="6477000"/>
          </a:xfrm>
          <a:prstGeom prst="rect">
            <a:avLst/>
          </a:prstGeom>
        </p:spPr>
      </p:pic>
    </p:spTree>
    <p:extLst>
      <p:ext uri="{BB962C8B-B14F-4D97-AF65-F5344CB8AC3E}">
        <p14:creationId xmlns:p14="http://schemas.microsoft.com/office/powerpoint/2010/main" val="429831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84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2" name="TextBox 1"/>
          <p:cNvSpPr txBox="1"/>
          <p:nvPr/>
        </p:nvSpPr>
        <p:spPr>
          <a:xfrm>
            <a:off x="1600200" y="952500"/>
            <a:ext cx="15544800" cy="5188536"/>
          </a:xfrm>
          <a:prstGeom prst="rect">
            <a:avLst/>
          </a:prstGeom>
          <a:noFill/>
        </p:spPr>
        <p:txBody>
          <a:bodyPr wrap="square" rtlCol="0">
            <a:spAutoFit/>
          </a:bodyPr>
          <a:lstStyle/>
          <a:p>
            <a:pPr marL="514350" indent="-514350">
              <a:lnSpc>
                <a:spcPct val="150000"/>
              </a:lnSpc>
              <a:buAutoNum type="arabicPeriod"/>
            </a:pPr>
            <a:r>
              <a:rPr lang="vi-VN" sz="3200" dirty="0" smtClean="0"/>
              <a:t>Data and processing</a:t>
            </a:r>
          </a:p>
          <a:p>
            <a:pPr>
              <a:lnSpc>
                <a:spcPct val="150000"/>
              </a:lnSpc>
            </a:pPr>
            <a:endParaRPr lang="vi-VN" sz="3200" dirty="0"/>
          </a:p>
          <a:p>
            <a:pPr marL="457200" indent="-457200">
              <a:lnSpc>
                <a:spcPct val="150000"/>
              </a:lnSpc>
              <a:buFontTx/>
              <a:buChar char="-"/>
            </a:pPr>
            <a:r>
              <a:rPr lang="vi-VN" sz="3200" dirty="0" smtClean="0"/>
              <a:t>Dataset GSE66099</a:t>
            </a:r>
          </a:p>
          <a:p>
            <a:pPr marL="457200" indent="-457200">
              <a:lnSpc>
                <a:spcPct val="150000"/>
              </a:lnSpc>
              <a:buFontTx/>
              <a:buChar char="-"/>
            </a:pPr>
            <a:r>
              <a:rPr lang="vi-VN" sz="3200" dirty="0"/>
              <a:t>The dataset is divided into training and testing data of </a:t>
            </a:r>
            <a:r>
              <a:rPr lang="vi-VN" sz="3200" dirty="0" smtClean="0"/>
              <a:t>70% </a:t>
            </a:r>
            <a:r>
              <a:rPr lang="vi-VN" sz="3200" dirty="0"/>
              <a:t>and </a:t>
            </a:r>
            <a:r>
              <a:rPr lang="vi-VN" sz="3200" dirty="0" smtClean="0"/>
              <a:t>30%.</a:t>
            </a:r>
          </a:p>
          <a:p>
            <a:pPr marL="457200" indent="-457200">
              <a:lnSpc>
                <a:spcPct val="150000"/>
              </a:lnSpc>
              <a:buFontTx/>
              <a:buChar char="-"/>
            </a:pPr>
            <a:r>
              <a:rPr lang="vi-VN" sz="3200" dirty="0"/>
              <a:t> </a:t>
            </a:r>
            <a:r>
              <a:rPr lang="vi-VN" sz="3200" dirty="0" smtClean="0"/>
              <a:t>Differential </a:t>
            </a:r>
            <a:r>
              <a:rPr lang="vi-VN" sz="3200" dirty="0"/>
              <a:t>expressed genes using the Benjamini-Hochberg correction </a:t>
            </a:r>
            <a:r>
              <a:rPr lang="vi-VN" sz="3200" dirty="0" smtClean="0"/>
              <a:t>method and R package.</a:t>
            </a:r>
          </a:p>
          <a:p>
            <a:pPr>
              <a:lnSpc>
                <a:spcPct val="150000"/>
              </a:lnSpc>
            </a:pPr>
            <a:endParaRPr lang="vi-V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2" name="TextBox 1"/>
          <p:cNvSpPr txBox="1"/>
          <p:nvPr/>
        </p:nvSpPr>
        <p:spPr>
          <a:xfrm>
            <a:off x="1524000" y="876300"/>
            <a:ext cx="15773400" cy="4524315"/>
          </a:xfrm>
          <a:prstGeom prst="rect">
            <a:avLst/>
          </a:prstGeom>
          <a:noFill/>
        </p:spPr>
        <p:txBody>
          <a:bodyPr wrap="square" rtlCol="0">
            <a:spAutoFit/>
          </a:bodyPr>
          <a:lstStyle/>
          <a:p>
            <a:pPr>
              <a:lnSpc>
                <a:spcPct val="150000"/>
              </a:lnSpc>
            </a:pPr>
            <a:r>
              <a:rPr lang="vi-VN" sz="3200" dirty="0" smtClean="0"/>
              <a:t>2. Gene selection</a:t>
            </a:r>
          </a:p>
          <a:p>
            <a:pPr marL="457200" indent="-457200">
              <a:lnSpc>
                <a:spcPct val="150000"/>
              </a:lnSpc>
              <a:buFontTx/>
              <a:buChar char="-"/>
            </a:pPr>
            <a:r>
              <a:rPr lang="vi-VN" sz="3200" dirty="0"/>
              <a:t>T</a:t>
            </a:r>
            <a:r>
              <a:rPr lang="vi-VN" sz="3200" dirty="0" smtClean="0"/>
              <a:t>he </a:t>
            </a:r>
            <a:r>
              <a:rPr lang="vi-VN" sz="3200" dirty="0"/>
              <a:t>importance values of genes are computed by the </a:t>
            </a:r>
            <a:r>
              <a:rPr lang="vi-VN" sz="3200" dirty="0" smtClean="0"/>
              <a:t>RF or BG </a:t>
            </a:r>
            <a:r>
              <a:rPr lang="vi-VN" sz="3200" dirty="0"/>
              <a:t>model for the gene ranking. </a:t>
            </a:r>
            <a:endParaRPr lang="vi-VN" sz="3200" dirty="0" smtClean="0"/>
          </a:p>
          <a:p>
            <a:pPr marL="457200" indent="-457200">
              <a:lnSpc>
                <a:spcPct val="150000"/>
              </a:lnSpc>
              <a:buFontTx/>
              <a:buChar char="-"/>
            </a:pPr>
            <a:r>
              <a:rPr lang="vi-VN" sz="3200" dirty="0" smtClean="0"/>
              <a:t>A </a:t>
            </a:r>
            <a:r>
              <a:rPr lang="vi-VN" sz="3200" dirty="0"/>
              <a:t>subset of genes, which are selected by the pathway enrichment analysis, are ranked by their importance values from the highest to the lowest</a:t>
            </a:r>
            <a:r>
              <a:rPr lang="vi-VN" sz="3200" dirty="0" smtClean="0"/>
              <a:t>.</a:t>
            </a:r>
          </a:p>
          <a:p>
            <a:pPr marL="457200" indent="-457200">
              <a:lnSpc>
                <a:spcPct val="150000"/>
              </a:lnSpc>
              <a:buFontTx/>
              <a:buChar char="-"/>
            </a:pPr>
            <a:r>
              <a:rPr lang="vi-VN" sz="3200" dirty="0" smtClean="0"/>
              <a:t>The </a:t>
            </a:r>
            <a:r>
              <a:rPr lang="vi-VN" sz="3200" dirty="0"/>
              <a:t>importance values of genes are computed by the </a:t>
            </a:r>
            <a:r>
              <a:rPr lang="vi-VN" sz="3200" dirty="0" smtClean="0"/>
              <a:t>model </a:t>
            </a:r>
            <a:r>
              <a:rPr lang="vi-VN" sz="3200" dirty="0"/>
              <a:t>for the gene </a:t>
            </a:r>
            <a:r>
              <a:rPr lang="vi-VN" sz="3200" dirty="0" smtClean="0"/>
              <a:t>ranking.</a:t>
            </a:r>
            <a:endParaRPr lang="vi-V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93234603"/>
              </p:ext>
            </p:extLst>
          </p:nvPr>
        </p:nvGraphicFramePr>
        <p:xfrm>
          <a:off x="381000" y="800100"/>
          <a:ext cx="4648200" cy="9067800"/>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val="2959195191"/>
                    </a:ext>
                  </a:extLst>
                </a:gridCol>
                <a:gridCol w="1549400">
                  <a:extLst>
                    <a:ext uri="{9D8B030D-6E8A-4147-A177-3AD203B41FA5}">
                      <a16:colId xmlns:a16="http://schemas.microsoft.com/office/drawing/2014/main" val="2456786951"/>
                    </a:ext>
                  </a:extLst>
                </a:gridCol>
                <a:gridCol w="1549400">
                  <a:extLst>
                    <a:ext uri="{9D8B030D-6E8A-4147-A177-3AD203B41FA5}">
                      <a16:colId xmlns:a16="http://schemas.microsoft.com/office/drawing/2014/main" val="3057058582"/>
                    </a:ext>
                  </a:extLst>
                </a:gridCol>
              </a:tblGrid>
              <a:tr h="304800">
                <a:tc>
                  <a:txBody>
                    <a:bodyPr/>
                    <a:lstStyle/>
                    <a:p>
                      <a:pPr algn="ctr" fontAlgn="t"/>
                      <a:r>
                        <a:rPr lang="vi-VN" sz="1800" u="none" strike="noStrike">
                          <a:effectLst/>
                        </a:rPr>
                        <a:t> </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t"/>
                      <a:r>
                        <a:rPr lang="vi-VN" sz="1800" b="1" u="none" strike="noStrike" dirty="0">
                          <a:effectLst/>
                          <a:latin typeface="+mj-lt"/>
                        </a:rPr>
                        <a:t>SID</a:t>
                      </a:r>
                      <a:endParaRPr lang="vi-VN" sz="1800" b="1" i="0" u="none" strike="noStrike" dirty="0">
                        <a:solidFill>
                          <a:srgbClr val="000000"/>
                        </a:solidFill>
                        <a:effectLst/>
                        <a:latin typeface="+mj-lt"/>
                      </a:endParaRPr>
                    </a:p>
                  </a:txBody>
                  <a:tcPr marL="5773" marR="5773" marT="5773" marB="0"/>
                </a:tc>
                <a:tc>
                  <a:txBody>
                    <a:bodyPr/>
                    <a:lstStyle/>
                    <a:p>
                      <a:pPr algn="ctr" fontAlgn="t"/>
                      <a:r>
                        <a:rPr lang="vi-VN" sz="1800" b="1" u="none" strike="noStrike" dirty="0">
                          <a:effectLst/>
                          <a:latin typeface="+mj-lt"/>
                        </a:rPr>
                        <a:t>score</a:t>
                      </a:r>
                      <a:endParaRPr lang="vi-VN" sz="1800" b="1" i="0" u="none" strike="noStrike" dirty="0">
                        <a:solidFill>
                          <a:srgbClr val="000000"/>
                        </a:solidFill>
                        <a:effectLst/>
                        <a:latin typeface="+mj-lt"/>
                      </a:endParaRPr>
                    </a:p>
                  </a:txBody>
                  <a:tcPr marL="5773" marR="5773" marT="5773" marB="0"/>
                </a:tc>
                <a:extLst>
                  <a:ext uri="{0D108BD9-81ED-4DB2-BD59-A6C34878D82A}">
                    <a16:rowId xmlns:a16="http://schemas.microsoft.com/office/drawing/2014/main" val="4081959350"/>
                  </a:ext>
                </a:extLst>
              </a:tr>
              <a:tr h="304800">
                <a:tc>
                  <a:txBody>
                    <a:bodyPr/>
                    <a:lstStyle/>
                    <a:p>
                      <a:pPr algn="ctr" fontAlgn="b"/>
                      <a:r>
                        <a:rPr lang="vi-VN" sz="1800" u="none" strike="noStrike">
                          <a:effectLst/>
                        </a:rPr>
                        <a:t>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PRG2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0,04293</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98890163"/>
                  </a:ext>
                </a:extLst>
              </a:tr>
              <a:tr h="304800">
                <a:tc>
                  <a:txBody>
                    <a:bodyPr/>
                    <a:lstStyle/>
                    <a:p>
                      <a:pPr algn="ctr" fontAlgn="b"/>
                      <a:r>
                        <a:rPr lang="vi-VN" sz="1800" u="none" strike="noStrike">
                          <a:effectLst/>
                        </a:rPr>
                        <a:t>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CCL3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0,02473</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635131196"/>
                  </a:ext>
                </a:extLst>
              </a:tr>
              <a:tr h="304800">
                <a:tc>
                  <a:txBody>
                    <a:bodyPr/>
                    <a:lstStyle/>
                    <a:p>
                      <a:pPr algn="ctr" fontAlgn="b"/>
                      <a:r>
                        <a:rPr lang="vi-VN" sz="1800" u="none" strike="noStrike">
                          <a:effectLst/>
                        </a:rPr>
                        <a:t>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MAFF</a:t>
                      </a:r>
                      <a:endParaRPr lang="vi-VN" sz="1800" b="0" i="0" u="none" strike="noStrike" dirty="0">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0,02410</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617622252"/>
                  </a:ext>
                </a:extLst>
              </a:tr>
              <a:tr h="304800">
                <a:tc>
                  <a:txBody>
                    <a:bodyPr/>
                    <a:lstStyle/>
                    <a:p>
                      <a:pPr algn="ctr" fontAlgn="b"/>
                      <a:r>
                        <a:rPr lang="vi-VN" sz="1800" u="none" strike="noStrike">
                          <a:effectLst/>
                        </a:rPr>
                        <a:t>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CCR2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0,02102</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829890681"/>
                  </a:ext>
                </a:extLst>
              </a:tr>
              <a:tr h="304800">
                <a:tc>
                  <a:txBody>
                    <a:bodyPr/>
                    <a:lstStyle/>
                    <a:p>
                      <a:pPr algn="ctr" fontAlgn="b"/>
                      <a:r>
                        <a:rPr lang="vi-VN" sz="1800" u="none" strike="noStrike">
                          <a:effectLst/>
                        </a:rPr>
                        <a:t>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JUN</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0,02042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798161610"/>
                  </a:ext>
                </a:extLst>
              </a:tr>
              <a:tr h="304800">
                <a:tc>
                  <a:txBody>
                    <a:bodyPr/>
                    <a:lstStyle/>
                    <a:p>
                      <a:pPr algn="ctr" fontAlgn="b"/>
                      <a:r>
                        <a:rPr lang="vi-VN" sz="1800" u="none" strike="noStrike">
                          <a:effectLst/>
                        </a:rPr>
                        <a:t>6</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EBI3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0,01926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00320136"/>
                  </a:ext>
                </a:extLst>
              </a:tr>
              <a:tr h="304800">
                <a:tc>
                  <a:txBody>
                    <a:bodyPr/>
                    <a:lstStyle/>
                    <a:p>
                      <a:pPr algn="ctr" fontAlgn="b"/>
                      <a:r>
                        <a:rPr lang="vi-VN" sz="1800" u="none" strike="noStrike">
                          <a:effectLst/>
                        </a:rPr>
                        <a:t>7</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MT1G</a:t>
                      </a:r>
                      <a:endParaRPr lang="vi-VN" sz="1800" b="0" i="0" u="none" strike="noStrike" dirty="0">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0,01909</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08903514"/>
                  </a:ext>
                </a:extLst>
              </a:tr>
              <a:tr h="304800">
                <a:tc>
                  <a:txBody>
                    <a:bodyPr/>
                    <a:lstStyle/>
                    <a:p>
                      <a:pPr algn="ctr" fontAlgn="b"/>
                      <a:r>
                        <a:rPr lang="vi-VN" sz="1800" u="none" strike="noStrike">
                          <a:effectLst/>
                        </a:rPr>
                        <a:t>8</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MPO</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0,01778</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509393981"/>
                  </a:ext>
                </a:extLst>
              </a:tr>
              <a:tr h="304800">
                <a:tc>
                  <a:txBody>
                    <a:bodyPr/>
                    <a:lstStyle/>
                    <a:p>
                      <a:pPr algn="ctr" fontAlgn="b"/>
                      <a:r>
                        <a:rPr lang="vi-VN" sz="1800" u="none" strike="noStrike">
                          <a:effectLst/>
                        </a:rPr>
                        <a:t>9</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DDIT4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0,01758</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54489899"/>
                  </a:ext>
                </a:extLst>
              </a:tr>
              <a:tr h="304800">
                <a:tc>
                  <a:txBody>
                    <a:bodyPr/>
                    <a:lstStyle/>
                    <a:p>
                      <a:pPr algn="ctr" fontAlgn="b"/>
                      <a:r>
                        <a:rPr lang="vi-VN" sz="1800" u="none" strike="noStrike">
                          <a:effectLst/>
                        </a:rPr>
                        <a:t>10</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CCL20</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0,01750</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949441474"/>
                  </a:ext>
                </a:extLst>
              </a:tr>
              <a:tr h="304800">
                <a:tc>
                  <a:txBody>
                    <a:bodyPr/>
                    <a:lstStyle/>
                    <a:p>
                      <a:pPr algn="ctr" fontAlgn="b"/>
                      <a:r>
                        <a:rPr lang="vi-VN" sz="1800" u="none" strike="noStrike">
                          <a:effectLst/>
                        </a:rPr>
                        <a:t>11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MYL6B</a:t>
                      </a:r>
                      <a:endParaRPr lang="vi-VN" sz="1800" b="0" i="0" u="none" strike="noStrike" dirty="0">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0,01687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735524230"/>
                  </a:ext>
                </a:extLst>
              </a:tr>
              <a:tr h="609600">
                <a:tc>
                  <a:txBody>
                    <a:bodyPr/>
                    <a:lstStyle/>
                    <a:p>
                      <a:pPr algn="ctr" fontAlgn="b"/>
                      <a:r>
                        <a:rPr lang="vi-VN" sz="1800" u="none" strike="noStrike">
                          <a:effectLst/>
                        </a:rPr>
                        <a:t>12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TFRC</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0,01684</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236021043"/>
                  </a:ext>
                </a:extLst>
              </a:tr>
              <a:tr h="533400">
                <a:tc>
                  <a:txBody>
                    <a:bodyPr/>
                    <a:lstStyle/>
                    <a:p>
                      <a:pPr algn="ctr" fontAlgn="b"/>
                      <a:r>
                        <a:rPr lang="vi-VN" sz="1800" u="none" strike="noStrike">
                          <a:effectLst/>
                        </a:rPr>
                        <a:t>13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CPVL</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0,01599</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082481376"/>
                  </a:ext>
                </a:extLst>
              </a:tr>
              <a:tr h="304800">
                <a:tc>
                  <a:txBody>
                    <a:bodyPr/>
                    <a:lstStyle/>
                    <a:p>
                      <a:pPr algn="ctr" fontAlgn="b"/>
                      <a:r>
                        <a:rPr lang="vi-VN" sz="1800" u="none" strike="noStrike">
                          <a:effectLst/>
                        </a:rPr>
                        <a:t>14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TNFAIP3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0,01564</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903610441"/>
                  </a:ext>
                </a:extLst>
              </a:tr>
              <a:tr h="304800">
                <a:tc>
                  <a:txBody>
                    <a:bodyPr/>
                    <a:lstStyle/>
                    <a:p>
                      <a:pPr algn="ctr" fontAlgn="b"/>
                      <a:r>
                        <a:rPr lang="vi-VN" sz="1800" u="none" strike="noStrike">
                          <a:effectLst/>
                        </a:rPr>
                        <a:t>15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CD24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0,01515</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516692028"/>
                  </a:ext>
                </a:extLst>
              </a:tr>
              <a:tr h="304800">
                <a:tc>
                  <a:txBody>
                    <a:bodyPr/>
                    <a:lstStyle/>
                    <a:p>
                      <a:pPr algn="ctr" fontAlgn="b"/>
                      <a:r>
                        <a:rPr lang="vi-VN" sz="1800" u="none" strike="noStrike">
                          <a:effectLst/>
                        </a:rPr>
                        <a:t>16</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RGS2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0,01496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356867447"/>
                  </a:ext>
                </a:extLst>
              </a:tr>
              <a:tr h="304800">
                <a:tc>
                  <a:txBody>
                    <a:bodyPr/>
                    <a:lstStyle/>
                    <a:p>
                      <a:pPr algn="ctr" fontAlgn="b"/>
                      <a:r>
                        <a:rPr lang="vi-VN" sz="1800" u="none" strike="noStrike">
                          <a:effectLst/>
                        </a:rPr>
                        <a:t>17</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PCNT</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0,01480</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347992627"/>
                  </a:ext>
                </a:extLst>
              </a:tr>
              <a:tr h="304800">
                <a:tc>
                  <a:txBody>
                    <a:bodyPr/>
                    <a:lstStyle/>
                    <a:p>
                      <a:pPr algn="ctr" fontAlgn="b"/>
                      <a:r>
                        <a:rPr lang="vi-VN" sz="1800" u="none" strike="noStrike" dirty="0">
                          <a:effectLst/>
                        </a:rPr>
                        <a:t>18</a:t>
                      </a:r>
                      <a:endParaRPr lang="vi-VN" sz="1800" b="0" i="0" u="none" strike="noStrike" dirty="0">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TGFBI</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0,01413</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460451773"/>
                  </a:ext>
                </a:extLst>
              </a:tr>
              <a:tr h="304800">
                <a:tc>
                  <a:txBody>
                    <a:bodyPr/>
                    <a:lstStyle/>
                    <a:p>
                      <a:pPr algn="ctr" fontAlgn="b"/>
                      <a:r>
                        <a:rPr lang="vi-VN" sz="1800" u="none" strike="noStrike">
                          <a:effectLst/>
                        </a:rPr>
                        <a:t>19</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RHAG</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0,01409</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928428476"/>
                  </a:ext>
                </a:extLst>
              </a:tr>
              <a:tr h="304800">
                <a:tc>
                  <a:txBody>
                    <a:bodyPr/>
                    <a:lstStyle/>
                    <a:p>
                      <a:pPr algn="ctr" fontAlgn="b"/>
                      <a:r>
                        <a:rPr lang="vi-VN" sz="1800" u="none" strike="noStrike">
                          <a:effectLst/>
                        </a:rPr>
                        <a:t>20</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SLC39A8</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0,01376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067023421"/>
                  </a:ext>
                </a:extLst>
              </a:tr>
              <a:tr h="304800">
                <a:tc>
                  <a:txBody>
                    <a:bodyPr/>
                    <a:lstStyle/>
                    <a:p>
                      <a:pPr algn="ctr" fontAlgn="b"/>
                      <a:r>
                        <a:rPr lang="vi-VN" sz="1800" u="none" strike="noStrike">
                          <a:effectLst/>
                        </a:rPr>
                        <a:t>21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CCRL2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0,01370</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99919660"/>
                  </a:ext>
                </a:extLst>
              </a:tr>
              <a:tr h="304800">
                <a:tc>
                  <a:txBody>
                    <a:bodyPr/>
                    <a:lstStyle/>
                    <a:p>
                      <a:pPr algn="ctr" fontAlgn="b"/>
                      <a:r>
                        <a:rPr lang="vi-VN" sz="1800" u="none" strike="noStrike">
                          <a:effectLst/>
                        </a:rPr>
                        <a:t>22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SDC4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0,01274</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726401361"/>
                  </a:ext>
                </a:extLst>
              </a:tr>
              <a:tr h="304800">
                <a:tc>
                  <a:txBody>
                    <a:bodyPr/>
                    <a:lstStyle/>
                    <a:p>
                      <a:pPr algn="ctr" fontAlgn="b"/>
                      <a:r>
                        <a:rPr lang="vi-VN" sz="1800" u="none" strike="noStrike">
                          <a:effectLst/>
                        </a:rPr>
                        <a:t>23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PTTG1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0,01262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891783579"/>
                  </a:ext>
                </a:extLst>
              </a:tr>
              <a:tr h="304800">
                <a:tc>
                  <a:txBody>
                    <a:bodyPr/>
                    <a:lstStyle/>
                    <a:p>
                      <a:pPr algn="ctr" fontAlgn="b"/>
                      <a:r>
                        <a:rPr lang="vi-VN" sz="1800" u="none" strike="noStrike">
                          <a:effectLst/>
                        </a:rPr>
                        <a:t>24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MANSC1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0,01262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4119974332"/>
                  </a:ext>
                </a:extLst>
              </a:tr>
              <a:tr h="304800">
                <a:tc>
                  <a:txBody>
                    <a:bodyPr/>
                    <a:lstStyle/>
                    <a:p>
                      <a:pPr algn="ctr" fontAlgn="b"/>
                      <a:r>
                        <a:rPr lang="vi-VN" sz="1800" u="none" strike="noStrike">
                          <a:effectLst/>
                        </a:rPr>
                        <a:t>25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NUAK2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0,01214</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589780464"/>
                  </a:ext>
                </a:extLst>
              </a:tr>
              <a:tr h="304800">
                <a:tc>
                  <a:txBody>
                    <a:bodyPr/>
                    <a:lstStyle/>
                    <a:p>
                      <a:pPr algn="ctr" fontAlgn="b"/>
                      <a:r>
                        <a:rPr lang="vi-VN" sz="1800" u="none" strike="noStrike">
                          <a:effectLst/>
                        </a:rPr>
                        <a:t>26</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WBP5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0,01198</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583885228"/>
                  </a:ext>
                </a:extLst>
              </a:tr>
              <a:tr h="304800">
                <a:tc>
                  <a:txBody>
                    <a:bodyPr/>
                    <a:lstStyle/>
                    <a:p>
                      <a:pPr algn="ctr" fontAlgn="b"/>
                      <a:r>
                        <a:rPr lang="vi-VN" sz="1800" u="none" strike="noStrike">
                          <a:effectLst/>
                        </a:rPr>
                        <a:t>27</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E2F8</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0,01178</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552663435"/>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549527335"/>
              </p:ext>
            </p:extLst>
          </p:nvPr>
        </p:nvGraphicFramePr>
        <p:xfrm>
          <a:off x="5029200" y="800100"/>
          <a:ext cx="4495800" cy="8534403"/>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3216113861"/>
                    </a:ext>
                  </a:extLst>
                </a:gridCol>
                <a:gridCol w="1498600">
                  <a:extLst>
                    <a:ext uri="{9D8B030D-6E8A-4147-A177-3AD203B41FA5}">
                      <a16:colId xmlns:a16="http://schemas.microsoft.com/office/drawing/2014/main" val="1822994328"/>
                    </a:ext>
                  </a:extLst>
                </a:gridCol>
                <a:gridCol w="1498600">
                  <a:extLst>
                    <a:ext uri="{9D8B030D-6E8A-4147-A177-3AD203B41FA5}">
                      <a16:colId xmlns:a16="http://schemas.microsoft.com/office/drawing/2014/main" val="2866396327"/>
                    </a:ext>
                  </a:extLst>
                </a:gridCol>
              </a:tblGrid>
              <a:tr h="306855">
                <a:tc>
                  <a:txBody>
                    <a:bodyPr/>
                    <a:lstStyle/>
                    <a:p>
                      <a:pPr algn="ctr" fontAlgn="b"/>
                      <a:r>
                        <a:rPr lang="vi-VN" sz="1800" u="none" strike="noStrike">
                          <a:effectLst/>
                        </a:rPr>
                        <a:t>28</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dirty="0">
                          <a:effectLst/>
                        </a:rPr>
                        <a:t>MT1F</a:t>
                      </a:r>
                      <a:endParaRPr lang="vi-VN" sz="1800" b="0" i="0" u="none" strike="noStrike" dirty="0">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0,01178</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799750798"/>
                  </a:ext>
                </a:extLst>
              </a:tr>
              <a:tr h="306855">
                <a:tc>
                  <a:txBody>
                    <a:bodyPr/>
                    <a:lstStyle/>
                    <a:p>
                      <a:pPr algn="ctr" fontAlgn="b"/>
                      <a:r>
                        <a:rPr lang="vi-VN" sz="1800" u="none" strike="noStrike">
                          <a:effectLst/>
                        </a:rPr>
                        <a:t>29</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dirty="0">
                          <a:effectLst/>
                        </a:rPr>
                        <a:t>NUSAP1</a:t>
                      </a:r>
                      <a:endParaRPr lang="vi-VN" sz="1800" b="0" i="0" u="none" strike="noStrike" dirty="0">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0,01164</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357491349"/>
                  </a:ext>
                </a:extLst>
              </a:tr>
              <a:tr h="306855">
                <a:tc>
                  <a:txBody>
                    <a:bodyPr/>
                    <a:lstStyle/>
                    <a:p>
                      <a:pPr algn="ctr" fontAlgn="b"/>
                      <a:r>
                        <a:rPr lang="vi-VN" sz="1800" u="none" strike="noStrike" dirty="0">
                          <a:effectLst/>
                        </a:rPr>
                        <a:t>30</a:t>
                      </a:r>
                      <a:endParaRPr lang="vi-VN" sz="1800" b="0" i="0" u="none" strike="noStrike" dirty="0">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RGS1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0,01119</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1588460510"/>
                  </a:ext>
                </a:extLst>
              </a:tr>
              <a:tr h="306855">
                <a:tc>
                  <a:txBody>
                    <a:bodyPr/>
                    <a:lstStyle/>
                    <a:p>
                      <a:pPr algn="ctr" fontAlgn="b"/>
                      <a:r>
                        <a:rPr lang="vi-VN" sz="1800" u="none" strike="noStrike">
                          <a:effectLst/>
                        </a:rPr>
                        <a:t>31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TTK</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0,01113</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1440536139"/>
                  </a:ext>
                </a:extLst>
              </a:tr>
              <a:tr h="306855">
                <a:tc>
                  <a:txBody>
                    <a:bodyPr/>
                    <a:lstStyle/>
                    <a:p>
                      <a:pPr algn="ctr" fontAlgn="b"/>
                      <a:r>
                        <a:rPr lang="vi-VN" sz="1800" u="none" strike="noStrike">
                          <a:effectLst/>
                        </a:rPr>
                        <a:t>32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dirty="0">
                          <a:effectLst/>
                        </a:rPr>
                        <a:t>CTSL1</a:t>
                      </a:r>
                      <a:endParaRPr lang="vi-VN" sz="1800" b="0" i="0" u="none" strike="noStrike" dirty="0">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0,01098</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65067096"/>
                  </a:ext>
                </a:extLst>
              </a:tr>
              <a:tr h="306855">
                <a:tc>
                  <a:txBody>
                    <a:bodyPr/>
                    <a:lstStyle/>
                    <a:p>
                      <a:pPr algn="ctr" fontAlgn="b"/>
                      <a:r>
                        <a:rPr lang="vi-VN" sz="1800" u="none" strike="noStrike">
                          <a:effectLst/>
                        </a:rPr>
                        <a:t>33</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BTG3</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0,01094</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097608524"/>
                  </a:ext>
                </a:extLst>
              </a:tr>
              <a:tr h="306855">
                <a:tc>
                  <a:txBody>
                    <a:bodyPr/>
                    <a:lstStyle/>
                    <a:p>
                      <a:pPr algn="ctr" fontAlgn="b"/>
                      <a:r>
                        <a:rPr lang="vi-VN" sz="1800" u="none" strike="noStrike">
                          <a:effectLst/>
                        </a:rPr>
                        <a:t>34</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SCD</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0,01083</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821088045"/>
                  </a:ext>
                </a:extLst>
              </a:tr>
              <a:tr h="306855">
                <a:tc>
                  <a:txBody>
                    <a:bodyPr/>
                    <a:lstStyle/>
                    <a:p>
                      <a:pPr algn="ctr" fontAlgn="b"/>
                      <a:r>
                        <a:rPr lang="vi-VN" sz="1800" u="none" strike="noStrike">
                          <a:effectLst/>
                        </a:rPr>
                        <a:t>35</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TFDP2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0,01081</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1868845912"/>
                  </a:ext>
                </a:extLst>
              </a:tr>
              <a:tr h="306855">
                <a:tc>
                  <a:txBody>
                    <a:bodyPr/>
                    <a:lstStyle/>
                    <a:p>
                      <a:pPr algn="ctr" fontAlgn="b"/>
                      <a:r>
                        <a:rPr lang="vi-VN" sz="1800" u="none" strike="noStrike">
                          <a:effectLst/>
                        </a:rPr>
                        <a:t>36</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CENPF</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0,01079</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247522767"/>
                  </a:ext>
                </a:extLst>
              </a:tr>
              <a:tr h="306855">
                <a:tc>
                  <a:txBody>
                    <a:bodyPr/>
                    <a:lstStyle/>
                    <a:p>
                      <a:pPr algn="ctr" fontAlgn="b"/>
                      <a:r>
                        <a:rPr lang="vi-VN" sz="1800" u="none" strike="noStrike">
                          <a:effectLst/>
                        </a:rPr>
                        <a:t>37</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H1F0</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0,01060</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827347174"/>
                  </a:ext>
                </a:extLst>
              </a:tr>
              <a:tr h="556173">
                <a:tc>
                  <a:txBody>
                    <a:bodyPr/>
                    <a:lstStyle/>
                    <a:p>
                      <a:pPr algn="ctr" fontAlgn="b"/>
                      <a:r>
                        <a:rPr lang="vi-VN" sz="1800" u="none" strike="noStrike">
                          <a:effectLst/>
                        </a:rPr>
                        <a:t>38</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AURKB</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0,01014</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808925053"/>
                  </a:ext>
                </a:extLst>
              </a:tr>
              <a:tr h="306855">
                <a:tc>
                  <a:txBody>
                    <a:bodyPr/>
                    <a:lstStyle/>
                    <a:p>
                      <a:pPr algn="ctr" fontAlgn="b"/>
                      <a:r>
                        <a:rPr lang="vi-VN" sz="1800" u="none" strike="noStrike">
                          <a:effectLst/>
                        </a:rPr>
                        <a:t>39</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MLF1IP</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0,00990</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295164529"/>
                  </a:ext>
                </a:extLst>
              </a:tr>
              <a:tr h="306855">
                <a:tc>
                  <a:txBody>
                    <a:bodyPr/>
                    <a:lstStyle/>
                    <a:p>
                      <a:pPr algn="ctr" fontAlgn="b"/>
                      <a:r>
                        <a:rPr lang="vi-VN" sz="1800" u="none" strike="noStrike">
                          <a:effectLst/>
                        </a:rPr>
                        <a:t>40</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MT1H</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0,00977</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807663752"/>
                  </a:ext>
                </a:extLst>
              </a:tr>
              <a:tr h="306855">
                <a:tc>
                  <a:txBody>
                    <a:bodyPr/>
                    <a:lstStyle/>
                    <a:p>
                      <a:pPr algn="ctr" fontAlgn="b"/>
                      <a:r>
                        <a:rPr lang="vi-VN" sz="1800" u="none" strike="noStrike">
                          <a:effectLst/>
                        </a:rPr>
                        <a:t>41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PRC1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0,00963</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969499195"/>
                  </a:ext>
                </a:extLst>
              </a:tr>
              <a:tr h="306855">
                <a:tc>
                  <a:txBody>
                    <a:bodyPr/>
                    <a:lstStyle/>
                    <a:p>
                      <a:pPr algn="ctr" fontAlgn="b"/>
                      <a:r>
                        <a:rPr lang="vi-VN" sz="1800" u="none" strike="noStrike">
                          <a:effectLst/>
                        </a:rPr>
                        <a:t>42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FABP5</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0,00939</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962260704"/>
                  </a:ext>
                </a:extLst>
              </a:tr>
              <a:tr h="306855">
                <a:tc>
                  <a:txBody>
                    <a:bodyPr/>
                    <a:lstStyle/>
                    <a:p>
                      <a:pPr algn="ctr" fontAlgn="b"/>
                      <a:r>
                        <a:rPr lang="vi-VN" sz="1800" u="none" strike="noStrike">
                          <a:effectLst/>
                        </a:rPr>
                        <a:t>43</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MT1E</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0,00938</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1652772754"/>
                  </a:ext>
                </a:extLst>
              </a:tr>
              <a:tr h="306855">
                <a:tc>
                  <a:txBody>
                    <a:bodyPr/>
                    <a:lstStyle/>
                    <a:p>
                      <a:pPr algn="ctr" fontAlgn="b"/>
                      <a:r>
                        <a:rPr lang="vi-VN" sz="1800" u="none" strike="noStrike">
                          <a:effectLst/>
                        </a:rPr>
                        <a:t>44</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KIF2C</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0,00936</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569528752"/>
                  </a:ext>
                </a:extLst>
              </a:tr>
              <a:tr h="306855">
                <a:tc>
                  <a:txBody>
                    <a:bodyPr/>
                    <a:lstStyle/>
                    <a:p>
                      <a:pPr algn="ctr" fontAlgn="b"/>
                      <a:r>
                        <a:rPr lang="vi-VN" sz="1800" u="none" strike="noStrike">
                          <a:effectLst/>
                        </a:rPr>
                        <a:t>45</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KIF11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0,00897</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427079527"/>
                  </a:ext>
                </a:extLst>
              </a:tr>
              <a:tr h="306855">
                <a:tc>
                  <a:txBody>
                    <a:bodyPr/>
                    <a:lstStyle/>
                    <a:p>
                      <a:pPr algn="ctr" fontAlgn="b"/>
                      <a:r>
                        <a:rPr lang="vi-VN" sz="1800" u="none" strike="noStrike">
                          <a:effectLst/>
                        </a:rPr>
                        <a:t>46</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FGL2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0,00889</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507999667"/>
                  </a:ext>
                </a:extLst>
              </a:tr>
              <a:tr h="306855">
                <a:tc>
                  <a:txBody>
                    <a:bodyPr/>
                    <a:lstStyle/>
                    <a:p>
                      <a:pPr algn="ctr" fontAlgn="b"/>
                      <a:r>
                        <a:rPr lang="vi-VN" sz="1800" u="none" strike="noStrike">
                          <a:effectLst/>
                        </a:rPr>
                        <a:t>47</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MELK</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0,00889</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298736517"/>
                  </a:ext>
                </a:extLst>
              </a:tr>
              <a:tr h="306855">
                <a:tc>
                  <a:txBody>
                    <a:bodyPr/>
                    <a:lstStyle/>
                    <a:p>
                      <a:pPr algn="ctr" fontAlgn="b"/>
                      <a:r>
                        <a:rPr lang="vi-VN" sz="1800" u="none" strike="noStrike">
                          <a:effectLst/>
                        </a:rPr>
                        <a:t>48</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FRAT1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0,00886</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736893749"/>
                  </a:ext>
                </a:extLst>
              </a:tr>
              <a:tr h="306855">
                <a:tc>
                  <a:txBody>
                    <a:bodyPr/>
                    <a:lstStyle/>
                    <a:p>
                      <a:pPr algn="ctr" fontAlgn="b"/>
                      <a:r>
                        <a:rPr lang="vi-VN" sz="1800" u="none" strike="noStrike">
                          <a:effectLst/>
                        </a:rPr>
                        <a:t>49</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TOP2A</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0,00827</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1944629438"/>
                  </a:ext>
                </a:extLst>
              </a:tr>
              <a:tr h="306855">
                <a:tc>
                  <a:txBody>
                    <a:bodyPr/>
                    <a:lstStyle/>
                    <a:p>
                      <a:pPr algn="ctr" fontAlgn="b"/>
                      <a:r>
                        <a:rPr lang="vi-VN" sz="1800" u="none" strike="noStrike">
                          <a:effectLst/>
                        </a:rPr>
                        <a:t>50</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RCBTB2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0,00812</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43210090"/>
                  </a:ext>
                </a:extLst>
              </a:tr>
              <a:tr h="306855">
                <a:tc>
                  <a:txBody>
                    <a:bodyPr/>
                    <a:lstStyle/>
                    <a:p>
                      <a:pPr algn="ctr" fontAlgn="b"/>
                      <a:r>
                        <a:rPr lang="vi-VN" sz="1800" u="none" strike="noStrike">
                          <a:effectLst/>
                        </a:rPr>
                        <a:t>51</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MCM2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0,00811</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837417641"/>
                  </a:ext>
                </a:extLst>
              </a:tr>
              <a:tr h="306855">
                <a:tc>
                  <a:txBody>
                    <a:bodyPr/>
                    <a:lstStyle/>
                    <a:p>
                      <a:pPr algn="ctr" fontAlgn="b"/>
                      <a:r>
                        <a:rPr lang="vi-VN" sz="1800" u="none" strike="noStrike">
                          <a:effectLst/>
                        </a:rPr>
                        <a:t>52</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EMR3</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0,00802</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2838476403"/>
                  </a:ext>
                </a:extLst>
              </a:tr>
              <a:tr h="306855">
                <a:tc>
                  <a:txBody>
                    <a:bodyPr/>
                    <a:lstStyle/>
                    <a:p>
                      <a:pPr algn="ctr" fontAlgn="b"/>
                      <a:r>
                        <a:rPr lang="vi-VN" sz="1800" u="none" strike="noStrike">
                          <a:effectLst/>
                        </a:rPr>
                        <a:t>53</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AREG</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0,00785</a:t>
                      </a:r>
                      <a:endParaRPr lang="vi-VN" sz="1800" b="0" i="0" u="none" strike="noStrike">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803783460"/>
                  </a:ext>
                </a:extLst>
              </a:tr>
              <a:tr h="306855">
                <a:tc>
                  <a:txBody>
                    <a:bodyPr/>
                    <a:lstStyle/>
                    <a:p>
                      <a:pPr algn="ctr" fontAlgn="b"/>
                      <a:r>
                        <a:rPr lang="vi-VN" sz="1800" u="none" strike="noStrike" dirty="0">
                          <a:effectLst/>
                        </a:rPr>
                        <a:t>54</a:t>
                      </a:r>
                      <a:endParaRPr lang="vi-VN" sz="1800" b="0" i="0" u="none" strike="noStrike" dirty="0">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a:effectLst/>
                        </a:rPr>
                        <a:t>CD69</a:t>
                      </a:r>
                      <a:endParaRPr lang="vi-VN" sz="1800" b="0" i="0" u="none" strike="noStrike">
                        <a:solidFill>
                          <a:srgbClr val="000000"/>
                        </a:solidFill>
                        <a:effectLst/>
                        <a:latin typeface="Arial" panose="020B0604020202020204" pitchFamily="34" charset="0"/>
                      </a:endParaRPr>
                    </a:p>
                  </a:txBody>
                  <a:tcPr marL="5987" marR="5987" marT="5987" marB="0" anchor="b"/>
                </a:tc>
                <a:tc>
                  <a:txBody>
                    <a:bodyPr/>
                    <a:lstStyle/>
                    <a:p>
                      <a:pPr algn="ctr" fontAlgn="b"/>
                      <a:r>
                        <a:rPr lang="vi-VN" sz="1800" u="none" strike="noStrike" dirty="0">
                          <a:effectLst/>
                        </a:rPr>
                        <a:t>0,00766</a:t>
                      </a:r>
                      <a:endParaRPr lang="vi-VN" sz="1800" b="0" i="0" u="none" strike="noStrike" dirty="0">
                        <a:solidFill>
                          <a:srgbClr val="000000"/>
                        </a:solidFill>
                        <a:effectLst/>
                        <a:latin typeface="Arial" panose="020B0604020202020204" pitchFamily="34" charset="0"/>
                      </a:endParaRPr>
                    </a:p>
                  </a:txBody>
                  <a:tcPr marL="5987" marR="5987" marT="5987" marB="0" anchor="b"/>
                </a:tc>
                <a:extLst>
                  <a:ext uri="{0D108BD9-81ED-4DB2-BD59-A6C34878D82A}">
                    <a16:rowId xmlns:a16="http://schemas.microsoft.com/office/drawing/2014/main" val="3716427435"/>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70526842"/>
              </p:ext>
            </p:extLst>
          </p:nvPr>
        </p:nvGraphicFramePr>
        <p:xfrm>
          <a:off x="9525000" y="800100"/>
          <a:ext cx="4516410" cy="8534413"/>
        </p:xfrm>
        <a:graphic>
          <a:graphicData uri="http://schemas.openxmlformats.org/drawingml/2006/table">
            <a:tbl>
              <a:tblPr>
                <a:tableStyleId>{5C22544A-7EE6-4342-B048-85BDC9FD1C3A}</a:tableStyleId>
              </a:tblPr>
              <a:tblGrid>
                <a:gridCol w="1505470">
                  <a:extLst>
                    <a:ext uri="{9D8B030D-6E8A-4147-A177-3AD203B41FA5}">
                      <a16:colId xmlns:a16="http://schemas.microsoft.com/office/drawing/2014/main" val="3445976318"/>
                    </a:ext>
                  </a:extLst>
                </a:gridCol>
                <a:gridCol w="1505470">
                  <a:extLst>
                    <a:ext uri="{9D8B030D-6E8A-4147-A177-3AD203B41FA5}">
                      <a16:colId xmlns:a16="http://schemas.microsoft.com/office/drawing/2014/main" val="2362248265"/>
                    </a:ext>
                  </a:extLst>
                </a:gridCol>
                <a:gridCol w="1505470">
                  <a:extLst>
                    <a:ext uri="{9D8B030D-6E8A-4147-A177-3AD203B41FA5}">
                      <a16:colId xmlns:a16="http://schemas.microsoft.com/office/drawing/2014/main" val="1511773047"/>
                    </a:ext>
                  </a:extLst>
                </a:gridCol>
              </a:tblGrid>
              <a:tr h="311234">
                <a:tc>
                  <a:txBody>
                    <a:bodyPr/>
                    <a:lstStyle/>
                    <a:p>
                      <a:pPr algn="ctr" fontAlgn="b"/>
                      <a:r>
                        <a:rPr lang="vi-VN" sz="1800" u="none" strike="noStrike">
                          <a:effectLst/>
                        </a:rPr>
                        <a:t>55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UBE2C</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0,00762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37225437"/>
                  </a:ext>
                </a:extLst>
              </a:tr>
              <a:tr h="311234">
                <a:tc>
                  <a:txBody>
                    <a:bodyPr/>
                    <a:lstStyle/>
                    <a:p>
                      <a:pPr algn="ctr" fontAlgn="b"/>
                      <a:r>
                        <a:rPr lang="vi-VN" sz="1800" u="none" strike="noStrike">
                          <a:effectLst/>
                        </a:rPr>
                        <a:t>56</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EMP1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0,00742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166253670"/>
                  </a:ext>
                </a:extLst>
              </a:tr>
              <a:tr h="311234">
                <a:tc>
                  <a:txBody>
                    <a:bodyPr/>
                    <a:lstStyle/>
                    <a:p>
                      <a:pPr algn="ctr" fontAlgn="b"/>
                      <a:r>
                        <a:rPr lang="vi-VN" sz="1800" u="none" strike="noStrike">
                          <a:effectLst/>
                        </a:rPr>
                        <a:t>57</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HSPA6</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0,00733</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797045152"/>
                  </a:ext>
                </a:extLst>
              </a:tr>
              <a:tr h="311234">
                <a:tc>
                  <a:txBody>
                    <a:bodyPr/>
                    <a:lstStyle/>
                    <a:p>
                      <a:pPr algn="ctr" fontAlgn="b"/>
                      <a:r>
                        <a:rPr lang="vi-VN" sz="1800" u="none" strike="noStrike">
                          <a:effectLst/>
                        </a:rPr>
                        <a:t>58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CLEC7A</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0,00727</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96104309"/>
                  </a:ext>
                </a:extLst>
              </a:tr>
              <a:tr h="311234">
                <a:tc>
                  <a:txBody>
                    <a:bodyPr/>
                    <a:lstStyle/>
                    <a:p>
                      <a:pPr algn="ctr" fontAlgn="b"/>
                      <a:r>
                        <a:rPr lang="vi-VN" sz="1800" u="none" strike="noStrike">
                          <a:effectLst/>
                        </a:rPr>
                        <a:t>59</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BUB1B</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0,00723</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260328954"/>
                  </a:ext>
                </a:extLst>
              </a:tr>
              <a:tr h="311234">
                <a:tc>
                  <a:txBody>
                    <a:bodyPr/>
                    <a:lstStyle/>
                    <a:p>
                      <a:pPr algn="ctr" fontAlgn="b"/>
                      <a:r>
                        <a:rPr lang="vi-VN" sz="1800" u="none" strike="noStrike">
                          <a:effectLst/>
                        </a:rPr>
                        <a:t>60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KIF4A</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0,00723</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637248957"/>
                  </a:ext>
                </a:extLst>
              </a:tr>
              <a:tr h="311234">
                <a:tc>
                  <a:txBody>
                    <a:bodyPr/>
                    <a:lstStyle/>
                    <a:p>
                      <a:pPr algn="ctr" fontAlgn="b"/>
                      <a:r>
                        <a:rPr lang="vi-VN" sz="1800" u="none" strike="noStrike">
                          <a:effectLst/>
                        </a:rPr>
                        <a:t>61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CASC5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0,00718</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794278425"/>
                  </a:ext>
                </a:extLst>
              </a:tr>
              <a:tr h="311234">
                <a:tc>
                  <a:txBody>
                    <a:bodyPr/>
                    <a:lstStyle/>
                    <a:p>
                      <a:pPr algn="ctr" fontAlgn="b"/>
                      <a:r>
                        <a:rPr lang="vi-VN" sz="1800" u="none" strike="noStrike">
                          <a:effectLst/>
                        </a:rPr>
                        <a:t>62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TYMS</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0,00715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576836308"/>
                  </a:ext>
                </a:extLst>
              </a:tr>
              <a:tr h="311234">
                <a:tc>
                  <a:txBody>
                    <a:bodyPr/>
                    <a:lstStyle/>
                    <a:p>
                      <a:pPr algn="ctr" fontAlgn="b"/>
                      <a:r>
                        <a:rPr lang="vi-VN" sz="1800" u="none" strike="noStrike">
                          <a:effectLst/>
                        </a:rPr>
                        <a:t>63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NNMT</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0,00710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456111064"/>
                  </a:ext>
                </a:extLst>
              </a:tr>
              <a:tr h="311234">
                <a:tc>
                  <a:txBody>
                    <a:bodyPr/>
                    <a:lstStyle/>
                    <a:p>
                      <a:pPr algn="ctr" fontAlgn="b"/>
                      <a:r>
                        <a:rPr lang="vi-VN" sz="1800" u="none" strike="noStrike">
                          <a:effectLst/>
                        </a:rPr>
                        <a:t>64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CKS2</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0,00701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925119553"/>
                  </a:ext>
                </a:extLst>
              </a:tr>
              <a:tr h="311234">
                <a:tc>
                  <a:txBody>
                    <a:bodyPr/>
                    <a:lstStyle/>
                    <a:p>
                      <a:pPr algn="ctr" fontAlgn="b"/>
                      <a:r>
                        <a:rPr lang="vi-VN" sz="1800" u="none" strike="noStrike">
                          <a:effectLst/>
                        </a:rPr>
                        <a:t>65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RGL1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0,00698</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413934137"/>
                  </a:ext>
                </a:extLst>
              </a:tr>
              <a:tr h="311234">
                <a:tc>
                  <a:txBody>
                    <a:bodyPr/>
                    <a:lstStyle/>
                    <a:p>
                      <a:pPr algn="ctr" fontAlgn="b"/>
                      <a:r>
                        <a:rPr lang="vi-VN" sz="1800" u="none" strike="noStrike" dirty="0">
                          <a:effectLst/>
                        </a:rPr>
                        <a:t>66</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STAT4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0,00681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391179181"/>
                  </a:ext>
                </a:extLst>
              </a:tr>
              <a:tr h="311234">
                <a:tc>
                  <a:txBody>
                    <a:bodyPr/>
                    <a:lstStyle/>
                    <a:p>
                      <a:pPr algn="ctr" fontAlgn="b"/>
                      <a:r>
                        <a:rPr lang="vi-VN" sz="1800" u="none" strike="noStrike">
                          <a:effectLst/>
                        </a:rPr>
                        <a:t>67</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KIF14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0,00678</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780186498"/>
                  </a:ext>
                </a:extLst>
              </a:tr>
              <a:tr h="311234">
                <a:tc>
                  <a:txBody>
                    <a:bodyPr/>
                    <a:lstStyle/>
                    <a:p>
                      <a:pPr algn="ctr" fontAlgn="b"/>
                      <a:r>
                        <a:rPr lang="vi-VN" sz="1800" u="none" strike="noStrike">
                          <a:effectLst/>
                        </a:rPr>
                        <a:t>68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TARS</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0,00635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560160423"/>
                  </a:ext>
                </a:extLst>
              </a:tr>
              <a:tr h="311234">
                <a:tc>
                  <a:txBody>
                    <a:bodyPr/>
                    <a:lstStyle/>
                    <a:p>
                      <a:pPr algn="ctr" fontAlgn="b"/>
                      <a:r>
                        <a:rPr lang="vi-VN" sz="1800" u="none" strike="noStrike">
                          <a:effectLst/>
                        </a:rPr>
                        <a:t>69</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RAD51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0,00593</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37030715"/>
                  </a:ext>
                </a:extLst>
              </a:tr>
              <a:tr h="311234">
                <a:tc>
                  <a:txBody>
                    <a:bodyPr/>
                    <a:lstStyle/>
                    <a:p>
                      <a:pPr algn="ctr" fontAlgn="b"/>
                      <a:r>
                        <a:rPr lang="vi-VN" sz="1800" u="none" strike="noStrike">
                          <a:effectLst/>
                        </a:rPr>
                        <a:t>70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ENPP2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0,00545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550689012"/>
                  </a:ext>
                </a:extLst>
              </a:tr>
              <a:tr h="311234">
                <a:tc>
                  <a:txBody>
                    <a:bodyPr/>
                    <a:lstStyle/>
                    <a:p>
                      <a:pPr algn="ctr" fontAlgn="b"/>
                      <a:r>
                        <a:rPr lang="vi-VN" sz="1800" u="none" strike="noStrike">
                          <a:effectLst/>
                        </a:rPr>
                        <a:t>71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RAB13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0,00535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30365893"/>
                  </a:ext>
                </a:extLst>
              </a:tr>
              <a:tr h="442329">
                <a:tc>
                  <a:txBody>
                    <a:bodyPr/>
                    <a:lstStyle/>
                    <a:p>
                      <a:pPr algn="ctr" fontAlgn="b"/>
                      <a:r>
                        <a:rPr lang="vi-VN" sz="1800" u="none" strike="noStrike">
                          <a:effectLst/>
                        </a:rPr>
                        <a:t>72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RACGAP1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0,00534</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876105612"/>
                  </a:ext>
                </a:extLst>
              </a:tr>
              <a:tr h="311234">
                <a:tc>
                  <a:txBody>
                    <a:bodyPr/>
                    <a:lstStyle/>
                    <a:p>
                      <a:pPr algn="ctr" fontAlgn="b"/>
                      <a:r>
                        <a:rPr lang="vi-VN" sz="1800" u="none" strike="noStrike">
                          <a:effectLst/>
                        </a:rPr>
                        <a:t>73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MCM4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0,00531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02360514"/>
                  </a:ext>
                </a:extLst>
              </a:tr>
              <a:tr h="311234">
                <a:tc>
                  <a:txBody>
                    <a:bodyPr/>
                    <a:lstStyle/>
                    <a:p>
                      <a:pPr algn="ctr" fontAlgn="b"/>
                      <a:r>
                        <a:rPr lang="vi-VN" sz="1800" u="none" strike="noStrike">
                          <a:effectLst/>
                        </a:rPr>
                        <a:t>74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ATAD2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0,00528</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4027344048"/>
                  </a:ext>
                </a:extLst>
              </a:tr>
              <a:tr h="311234">
                <a:tc>
                  <a:txBody>
                    <a:bodyPr/>
                    <a:lstStyle/>
                    <a:p>
                      <a:pPr algn="ctr" fontAlgn="b"/>
                      <a:r>
                        <a:rPr lang="vi-VN" sz="1800" u="none" strike="noStrike">
                          <a:effectLst/>
                        </a:rPr>
                        <a:t>75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MAD2L1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0,00517</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977823683"/>
                  </a:ext>
                </a:extLst>
              </a:tr>
              <a:tr h="311234">
                <a:tc>
                  <a:txBody>
                    <a:bodyPr/>
                    <a:lstStyle/>
                    <a:p>
                      <a:pPr algn="ctr" fontAlgn="b"/>
                      <a:r>
                        <a:rPr lang="vi-VN" sz="1800" u="none" strike="noStrike">
                          <a:effectLst/>
                        </a:rPr>
                        <a:t>76</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CD302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0,00515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065256799"/>
                  </a:ext>
                </a:extLst>
              </a:tr>
              <a:tr h="311234">
                <a:tc>
                  <a:txBody>
                    <a:bodyPr/>
                    <a:lstStyle/>
                    <a:p>
                      <a:pPr algn="ctr" fontAlgn="b"/>
                      <a:r>
                        <a:rPr lang="vi-VN" sz="1800" u="none" strike="noStrike">
                          <a:effectLst/>
                        </a:rPr>
                        <a:t>77</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CCNB2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0,00490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137612106"/>
                  </a:ext>
                </a:extLst>
              </a:tr>
              <a:tr h="311234">
                <a:tc>
                  <a:txBody>
                    <a:bodyPr/>
                    <a:lstStyle/>
                    <a:p>
                      <a:pPr algn="ctr" fontAlgn="b"/>
                      <a:r>
                        <a:rPr lang="vi-VN" sz="1800" u="none" strike="noStrike">
                          <a:effectLst/>
                        </a:rPr>
                        <a:t>78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NEK2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0,00485</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647408539"/>
                  </a:ext>
                </a:extLst>
              </a:tr>
              <a:tr h="311234">
                <a:tc>
                  <a:txBody>
                    <a:bodyPr/>
                    <a:lstStyle/>
                    <a:p>
                      <a:pPr algn="ctr" fontAlgn="b"/>
                      <a:r>
                        <a:rPr lang="vi-VN" sz="1800" u="none" strike="noStrike">
                          <a:effectLst/>
                        </a:rPr>
                        <a:t>79</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NDUFS5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0,00481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688746821"/>
                  </a:ext>
                </a:extLst>
              </a:tr>
              <a:tr h="311234">
                <a:tc>
                  <a:txBody>
                    <a:bodyPr/>
                    <a:lstStyle/>
                    <a:p>
                      <a:pPr algn="ctr" fontAlgn="b"/>
                      <a:r>
                        <a:rPr lang="vi-VN" sz="1800" u="none" strike="noStrike">
                          <a:effectLst/>
                        </a:rPr>
                        <a:t>80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GINS2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0,00479</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101889424"/>
                  </a:ext>
                </a:extLst>
              </a:tr>
              <a:tr h="311234">
                <a:tc>
                  <a:txBody>
                    <a:bodyPr/>
                    <a:lstStyle/>
                    <a:p>
                      <a:pPr algn="ctr" fontAlgn="b"/>
                      <a:r>
                        <a:rPr lang="vi-VN" sz="1800" u="none" strike="noStrike">
                          <a:effectLst/>
                        </a:rPr>
                        <a:t>81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RPL10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0,00473</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400141348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29465002"/>
              </p:ext>
            </p:extLst>
          </p:nvPr>
        </p:nvGraphicFramePr>
        <p:xfrm>
          <a:off x="14020800" y="800100"/>
          <a:ext cx="3962400" cy="8695927"/>
        </p:xfrm>
        <a:graphic>
          <a:graphicData uri="http://schemas.openxmlformats.org/drawingml/2006/table">
            <a:tbl>
              <a:tblPr>
                <a:tableStyleId>{5C22544A-7EE6-4342-B048-85BDC9FD1C3A}</a:tableStyleId>
              </a:tblPr>
              <a:tblGrid>
                <a:gridCol w="1320800">
                  <a:extLst>
                    <a:ext uri="{9D8B030D-6E8A-4147-A177-3AD203B41FA5}">
                      <a16:colId xmlns:a16="http://schemas.microsoft.com/office/drawing/2014/main" val="840729043"/>
                    </a:ext>
                  </a:extLst>
                </a:gridCol>
                <a:gridCol w="1320800">
                  <a:extLst>
                    <a:ext uri="{9D8B030D-6E8A-4147-A177-3AD203B41FA5}">
                      <a16:colId xmlns:a16="http://schemas.microsoft.com/office/drawing/2014/main" val="1681845555"/>
                    </a:ext>
                  </a:extLst>
                </a:gridCol>
                <a:gridCol w="1320800">
                  <a:extLst>
                    <a:ext uri="{9D8B030D-6E8A-4147-A177-3AD203B41FA5}">
                      <a16:colId xmlns:a16="http://schemas.microsoft.com/office/drawing/2014/main" val="2270992333"/>
                    </a:ext>
                  </a:extLst>
                </a:gridCol>
              </a:tblGrid>
              <a:tr h="313927">
                <a:tc>
                  <a:txBody>
                    <a:bodyPr/>
                    <a:lstStyle/>
                    <a:p>
                      <a:pPr algn="ctr" fontAlgn="b"/>
                      <a:r>
                        <a:rPr lang="vi-VN" sz="1800" u="none" strike="noStrike">
                          <a:effectLst/>
                        </a:rPr>
                        <a:t>82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CKS1B</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0,00471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405717133"/>
                  </a:ext>
                </a:extLst>
              </a:tr>
              <a:tr h="313927">
                <a:tc>
                  <a:txBody>
                    <a:bodyPr/>
                    <a:lstStyle/>
                    <a:p>
                      <a:pPr algn="ctr" fontAlgn="b"/>
                      <a:r>
                        <a:rPr lang="vi-VN" sz="1800" u="none" strike="noStrike">
                          <a:effectLst/>
                        </a:rPr>
                        <a:t>83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CDC20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0,00470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384680418"/>
                  </a:ext>
                </a:extLst>
              </a:tr>
              <a:tr h="313927">
                <a:tc>
                  <a:txBody>
                    <a:bodyPr/>
                    <a:lstStyle/>
                    <a:p>
                      <a:pPr algn="ctr" fontAlgn="b"/>
                      <a:r>
                        <a:rPr lang="vi-VN" sz="1800" u="none" strike="noStrike">
                          <a:effectLst/>
                        </a:rPr>
                        <a:t>84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AURKA</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0,00466</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997756998"/>
                  </a:ext>
                </a:extLst>
              </a:tr>
              <a:tr h="313927">
                <a:tc>
                  <a:txBody>
                    <a:bodyPr/>
                    <a:lstStyle/>
                    <a:p>
                      <a:pPr algn="ctr" fontAlgn="b"/>
                      <a:r>
                        <a:rPr lang="vi-VN" sz="1800" u="none" strike="noStrike">
                          <a:effectLst/>
                        </a:rPr>
                        <a:t>85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CENPA</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0,00462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796236231"/>
                  </a:ext>
                </a:extLst>
              </a:tr>
              <a:tr h="313927">
                <a:tc>
                  <a:txBody>
                    <a:bodyPr/>
                    <a:lstStyle/>
                    <a:p>
                      <a:pPr algn="ctr" fontAlgn="b"/>
                      <a:r>
                        <a:rPr lang="vi-VN" sz="1800" u="none" strike="noStrike">
                          <a:effectLst/>
                        </a:rPr>
                        <a:t>86</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ZWINT</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0,00450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914134636"/>
                  </a:ext>
                </a:extLst>
              </a:tr>
              <a:tr h="313927">
                <a:tc>
                  <a:txBody>
                    <a:bodyPr/>
                    <a:lstStyle/>
                    <a:p>
                      <a:pPr algn="ctr" fontAlgn="b"/>
                      <a:r>
                        <a:rPr lang="vi-VN" sz="1800" u="none" strike="noStrike">
                          <a:effectLst/>
                        </a:rPr>
                        <a:t>87</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SHCBP1</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0,00447</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656535386"/>
                  </a:ext>
                </a:extLst>
              </a:tr>
              <a:tr h="313927">
                <a:tc>
                  <a:txBody>
                    <a:bodyPr/>
                    <a:lstStyle/>
                    <a:p>
                      <a:pPr algn="ctr" fontAlgn="b"/>
                      <a:r>
                        <a:rPr lang="vi-VN" sz="1800" u="none" strike="noStrike">
                          <a:effectLst/>
                        </a:rPr>
                        <a:t>88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SLCO4A1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0,00439</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62994067"/>
                  </a:ext>
                </a:extLst>
              </a:tr>
              <a:tr h="313927">
                <a:tc>
                  <a:txBody>
                    <a:bodyPr/>
                    <a:lstStyle/>
                    <a:p>
                      <a:pPr algn="ctr" fontAlgn="b"/>
                      <a:r>
                        <a:rPr lang="vi-VN" sz="1800" u="none" strike="noStrike">
                          <a:effectLst/>
                        </a:rPr>
                        <a:t>89</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SNRPG</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0,00437</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27224695"/>
                  </a:ext>
                </a:extLst>
              </a:tr>
              <a:tr h="313927">
                <a:tc>
                  <a:txBody>
                    <a:bodyPr/>
                    <a:lstStyle/>
                    <a:p>
                      <a:pPr algn="ctr" fontAlgn="b"/>
                      <a:r>
                        <a:rPr lang="vi-VN" sz="1800" u="none" strike="noStrike">
                          <a:effectLst/>
                        </a:rPr>
                        <a:t>90</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RPA3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0,00433</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776057661"/>
                  </a:ext>
                </a:extLst>
              </a:tr>
              <a:tr h="313927">
                <a:tc>
                  <a:txBody>
                    <a:bodyPr/>
                    <a:lstStyle/>
                    <a:p>
                      <a:pPr algn="ctr" fontAlgn="b"/>
                      <a:r>
                        <a:rPr lang="vi-VN" sz="1800" u="none" strike="noStrike">
                          <a:effectLst/>
                        </a:rPr>
                        <a:t>91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FEN1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0,00430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487658893"/>
                  </a:ext>
                </a:extLst>
              </a:tr>
              <a:tr h="313927">
                <a:tc>
                  <a:txBody>
                    <a:bodyPr/>
                    <a:lstStyle/>
                    <a:p>
                      <a:pPr algn="ctr" fontAlgn="b"/>
                      <a:r>
                        <a:rPr lang="vi-VN" sz="1800" u="none" strike="noStrike" dirty="0">
                          <a:effectLst/>
                        </a:rPr>
                        <a:t>92</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RRM2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0,00412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499716917"/>
                  </a:ext>
                </a:extLst>
              </a:tr>
              <a:tr h="287285">
                <a:tc>
                  <a:txBody>
                    <a:bodyPr/>
                    <a:lstStyle/>
                    <a:p>
                      <a:pPr algn="ctr" fontAlgn="b"/>
                      <a:r>
                        <a:rPr lang="vi-VN" sz="1800" u="none" strike="noStrike">
                          <a:effectLst/>
                        </a:rPr>
                        <a:t>93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NME1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0,00410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239612538"/>
                  </a:ext>
                </a:extLst>
              </a:tr>
              <a:tr h="313927">
                <a:tc>
                  <a:txBody>
                    <a:bodyPr/>
                    <a:lstStyle/>
                    <a:p>
                      <a:pPr algn="ctr" fontAlgn="b"/>
                      <a:r>
                        <a:rPr lang="vi-VN" sz="1800" u="none" strike="noStrike">
                          <a:effectLst/>
                        </a:rPr>
                        <a:t>94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PSMG1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0,00409</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4189757468"/>
                  </a:ext>
                </a:extLst>
              </a:tr>
              <a:tr h="313927">
                <a:tc>
                  <a:txBody>
                    <a:bodyPr/>
                    <a:lstStyle/>
                    <a:p>
                      <a:pPr algn="ctr" fontAlgn="b"/>
                      <a:r>
                        <a:rPr lang="vi-VN" sz="1800" u="none" strike="noStrike">
                          <a:effectLst/>
                        </a:rPr>
                        <a:t>95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HMMR</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0,00402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152060391"/>
                  </a:ext>
                </a:extLst>
              </a:tr>
              <a:tr h="398951">
                <a:tc>
                  <a:txBody>
                    <a:bodyPr/>
                    <a:lstStyle/>
                    <a:p>
                      <a:pPr algn="ctr" fontAlgn="b"/>
                      <a:r>
                        <a:rPr lang="vi-VN" sz="1800" u="none" strike="noStrike">
                          <a:effectLst/>
                        </a:rPr>
                        <a:t>96</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RAD51AP1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0,00402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644561932"/>
                  </a:ext>
                </a:extLst>
              </a:tr>
              <a:tr h="313927">
                <a:tc>
                  <a:txBody>
                    <a:bodyPr/>
                    <a:lstStyle/>
                    <a:p>
                      <a:pPr algn="ctr" fontAlgn="b"/>
                      <a:r>
                        <a:rPr lang="vi-VN" sz="1800" u="none" strike="noStrike" dirty="0">
                          <a:effectLst/>
                        </a:rPr>
                        <a:t>97</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LSM5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0,00396</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765100619"/>
                  </a:ext>
                </a:extLst>
              </a:tr>
              <a:tr h="313927">
                <a:tc>
                  <a:txBody>
                    <a:bodyPr/>
                    <a:lstStyle/>
                    <a:p>
                      <a:pPr algn="ctr" fontAlgn="b"/>
                      <a:r>
                        <a:rPr lang="vi-VN" sz="1800" u="none" strike="noStrike">
                          <a:effectLst/>
                        </a:rPr>
                        <a:t>98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MT1X</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0,00391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01566112"/>
                  </a:ext>
                </a:extLst>
              </a:tr>
              <a:tr h="313927">
                <a:tc>
                  <a:txBody>
                    <a:bodyPr/>
                    <a:lstStyle/>
                    <a:p>
                      <a:pPr algn="ctr" fontAlgn="b"/>
                      <a:r>
                        <a:rPr lang="vi-VN" sz="1800" u="none" strike="noStrike">
                          <a:effectLst/>
                        </a:rPr>
                        <a:t>99</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TPX2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0,00384</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671542936"/>
                  </a:ext>
                </a:extLst>
              </a:tr>
              <a:tr h="313927">
                <a:tc>
                  <a:txBody>
                    <a:bodyPr/>
                    <a:lstStyle/>
                    <a:p>
                      <a:pPr algn="ctr" fontAlgn="b"/>
                      <a:r>
                        <a:rPr lang="vi-VN" sz="1800" u="none" strike="noStrike" dirty="0">
                          <a:effectLst/>
                        </a:rPr>
                        <a:t>100</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COX6C</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0,00382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74888264"/>
                  </a:ext>
                </a:extLst>
              </a:tr>
              <a:tr h="313927">
                <a:tc>
                  <a:txBody>
                    <a:bodyPr/>
                    <a:lstStyle/>
                    <a:p>
                      <a:pPr algn="ctr" fontAlgn="b"/>
                      <a:r>
                        <a:rPr lang="vi-VN" sz="1800" u="none" strike="noStrike">
                          <a:effectLst/>
                        </a:rPr>
                        <a:t>101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COX7B</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0,00381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780765147"/>
                  </a:ext>
                </a:extLst>
              </a:tr>
              <a:tr h="313927">
                <a:tc>
                  <a:txBody>
                    <a:bodyPr/>
                    <a:lstStyle/>
                    <a:p>
                      <a:pPr algn="ctr" fontAlgn="b"/>
                      <a:r>
                        <a:rPr lang="vi-VN" sz="1800" u="none" strike="noStrike">
                          <a:effectLst/>
                        </a:rPr>
                        <a:t>102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CCNE2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0,00370</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905940098"/>
                  </a:ext>
                </a:extLst>
              </a:tr>
              <a:tr h="313927">
                <a:tc>
                  <a:txBody>
                    <a:bodyPr/>
                    <a:lstStyle/>
                    <a:p>
                      <a:pPr algn="ctr" fontAlgn="b"/>
                      <a:r>
                        <a:rPr lang="vi-VN" sz="1800" u="none" strike="noStrike">
                          <a:effectLst/>
                        </a:rPr>
                        <a:t>103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POLE2</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0,00362</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698660407"/>
                  </a:ext>
                </a:extLst>
              </a:tr>
              <a:tr h="313927">
                <a:tc>
                  <a:txBody>
                    <a:bodyPr/>
                    <a:lstStyle/>
                    <a:p>
                      <a:pPr algn="ctr" fontAlgn="b"/>
                      <a:r>
                        <a:rPr lang="vi-VN" sz="1800" u="none" strike="noStrike">
                          <a:effectLst/>
                        </a:rPr>
                        <a:t>104</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CCNB1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0,00354</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869033424"/>
                  </a:ext>
                </a:extLst>
              </a:tr>
              <a:tr h="313927">
                <a:tc>
                  <a:txBody>
                    <a:bodyPr/>
                    <a:lstStyle/>
                    <a:p>
                      <a:pPr algn="ctr" fontAlgn="b"/>
                      <a:r>
                        <a:rPr lang="vi-VN" sz="1800" u="none" strike="noStrike">
                          <a:effectLst/>
                        </a:rPr>
                        <a:t>105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KIAA0101</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0,00337</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626791399"/>
                  </a:ext>
                </a:extLst>
              </a:tr>
              <a:tr h="313927">
                <a:tc>
                  <a:txBody>
                    <a:bodyPr/>
                    <a:lstStyle/>
                    <a:p>
                      <a:pPr algn="ctr" fontAlgn="b"/>
                      <a:r>
                        <a:rPr lang="vi-VN" sz="1800" u="none" strike="noStrike">
                          <a:effectLst/>
                        </a:rPr>
                        <a:t>106</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CEP55</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0,00321</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1052907698"/>
                  </a:ext>
                </a:extLst>
              </a:tr>
              <a:tr h="475443">
                <a:tc>
                  <a:txBody>
                    <a:bodyPr/>
                    <a:lstStyle/>
                    <a:p>
                      <a:pPr algn="ctr" fontAlgn="b"/>
                      <a:r>
                        <a:rPr lang="vi-VN" sz="1800" u="none" strike="noStrike">
                          <a:effectLst/>
                        </a:rPr>
                        <a:t>107</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CDKN3</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a:effectLst/>
                        </a:rPr>
                        <a:t>0,00307</a:t>
                      </a:r>
                      <a:endParaRPr lang="vi-VN" sz="1800" b="0" i="0" u="none" strike="noStrike">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2275922270"/>
                  </a:ext>
                </a:extLst>
              </a:tr>
              <a:tr h="313927">
                <a:tc>
                  <a:txBody>
                    <a:bodyPr/>
                    <a:lstStyle/>
                    <a:p>
                      <a:pPr algn="ctr" fontAlgn="b"/>
                      <a:r>
                        <a:rPr lang="vi-VN" sz="1800" u="none" strike="noStrike">
                          <a:effectLst/>
                        </a:rPr>
                        <a:t>108</a:t>
                      </a:r>
                      <a:endParaRPr lang="vi-VN" sz="1800" b="0" i="0" u="none" strike="noStrike">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MCM6</a:t>
                      </a:r>
                      <a:endParaRPr lang="vi-VN" sz="1800" b="0" i="0" u="none" strike="noStrike" dirty="0">
                        <a:solidFill>
                          <a:srgbClr val="000000"/>
                        </a:solidFill>
                        <a:effectLst/>
                        <a:latin typeface="Arial" panose="020B0604020202020204" pitchFamily="34" charset="0"/>
                      </a:endParaRPr>
                    </a:p>
                  </a:txBody>
                  <a:tcPr marL="5789" marR="5789" marT="5789" marB="0" anchor="b"/>
                </a:tc>
                <a:tc>
                  <a:txBody>
                    <a:bodyPr/>
                    <a:lstStyle/>
                    <a:p>
                      <a:pPr algn="ctr" fontAlgn="b"/>
                      <a:r>
                        <a:rPr lang="vi-VN" sz="1800" u="none" strike="noStrike" dirty="0">
                          <a:effectLst/>
                        </a:rPr>
                        <a:t>0,00212</a:t>
                      </a:r>
                      <a:endParaRPr lang="vi-VN" sz="1800" b="0" i="0" u="none" strike="noStrike" dirty="0">
                        <a:solidFill>
                          <a:srgbClr val="000000"/>
                        </a:solidFill>
                        <a:effectLst/>
                        <a:latin typeface="Arial" panose="020B0604020202020204" pitchFamily="34" charset="0"/>
                      </a:endParaRPr>
                    </a:p>
                  </a:txBody>
                  <a:tcPr marL="5789" marR="5789" marT="5789" marB="0" anchor="b"/>
                </a:tc>
                <a:extLst>
                  <a:ext uri="{0D108BD9-81ED-4DB2-BD59-A6C34878D82A}">
                    <a16:rowId xmlns:a16="http://schemas.microsoft.com/office/drawing/2014/main" val="3246046009"/>
                  </a:ext>
                </a:extLst>
              </a:tr>
            </a:tbl>
          </a:graphicData>
        </a:graphic>
      </p:graphicFrame>
      <p:sp>
        <p:nvSpPr>
          <p:cNvPr id="6" name="TextBox 5"/>
          <p:cNvSpPr txBox="1"/>
          <p:nvPr/>
        </p:nvSpPr>
        <p:spPr>
          <a:xfrm>
            <a:off x="384748" y="276870"/>
            <a:ext cx="10591800" cy="523220"/>
          </a:xfrm>
          <a:prstGeom prst="rect">
            <a:avLst/>
          </a:prstGeom>
          <a:noFill/>
        </p:spPr>
        <p:txBody>
          <a:bodyPr wrap="square" rtlCol="0">
            <a:spAutoFit/>
          </a:bodyPr>
          <a:lstStyle/>
          <a:p>
            <a:r>
              <a:rPr lang="vi-VN" sz="2800" dirty="0" smtClean="0">
                <a:latin typeface="+mj-lt"/>
              </a:rPr>
              <a:t>Rank important genes by Bagging</a:t>
            </a:r>
            <a:endParaRPr lang="vi-VN" sz="2800" dirty="0">
              <a:latin typeface="+mj-lt"/>
            </a:endParaRPr>
          </a:p>
        </p:txBody>
      </p:sp>
    </p:spTree>
    <p:extLst>
      <p:ext uri="{BB962C8B-B14F-4D97-AF65-F5344CB8AC3E}">
        <p14:creationId xmlns:p14="http://schemas.microsoft.com/office/powerpoint/2010/main" val="37655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8402092"/>
              </p:ext>
            </p:extLst>
          </p:nvPr>
        </p:nvGraphicFramePr>
        <p:xfrm>
          <a:off x="304800" y="952500"/>
          <a:ext cx="4419599" cy="9067800"/>
        </p:xfrm>
        <a:graphic>
          <a:graphicData uri="http://schemas.openxmlformats.org/drawingml/2006/table">
            <a:tbl>
              <a:tblPr>
                <a:tableStyleId>{5C22544A-7EE6-4342-B048-85BDC9FD1C3A}</a:tableStyleId>
              </a:tblPr>
              <a:tblGrid>
                <a:gridCol w="1160703">
                  <a:extLst>
                    <a:ext uri="{9D8B030D-6E8A-4147-A177-3AD203B41FA5}">
                      <a16:colId xmlns:a16="http://schemas.microsoft.com/office/drawing/2014/main" val="2785862250"/>
                    </a:ext>
                  </a:extLst>
                </a:gridCol>
                <a:gridCol w="1160703">
                  <a:extLst>
                    <a:ext uri="{9D8B030D-6E8A-4147-A177-3AD203B41FA5}">
                      <a16:colId xmlns:a16="http://schemas.microsoft.com/office/drawing/2014/main" val="1714364186"/>
                    </a:ext>
                  </a:extLst>
                </a:gridCol>
                <a:gridCol w="2098193">
                  <a:extLst>
                    <a:ext uri="{9D8B030D-6E8A-4147-A177-3AD203B41FA5}">
                      <a16:colId xmlns:a16="http://schemas.microsoft.com/office/drawing/2014/main" val="1946300798"/>
                    </a:ext>
                  </a:extLst>
                </a:gridCol>
              </a:tblGrid>
              <a:tr h="323850">
                <a:tc>
                  <a:txBody>
                    <a:bodyPr/>
                    <a:lstStyle/>
                    <a:p>
                      <a:pPr algn="ctr" fontAlgn="b"/>
                      <a:r>
                        <a:rPr lang="vi-VN" sz="1800" u="none" strike="noStrike">
                          <a:effectLst/>
                        </a:rPr>
                        <a:t> </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t"/>
                      <a:r>
                        <a:rPr lang="vi-VN" sz="1800" u="none" strike="noStrike">
                          <a:effectLst/>
                        </a:rPr>
                        <a:t>SID</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t"/>
                      <a:r>
                        <a:rPr lang="vi-VN" sz="1800" u="none" strike="noStrike">
                          <a:effectLst/>
                        </a:rPr>
                        <a:t>score</a:t>
                      </a:r>
                      <a:endParaRPr lang="vi-VN" sz="1800" b="1" i="0" u="none" strike="noStrike">
                        <a:solidFill>
                          <a:srgbClr val="000000"/>
                        </a:solidFill>
                        <a:effectLst/>
                        <a:latin typeface="Arial" panose="020B0604020202020204" pitchFamily="34" charset="0"/>
                      </a:endParaRPr>
                    </a:p>
                  </a:txBody>
                  <a:tcPr marL="5773" marR="5773" marT="5773" marB="0"/>
                </a:tc>
                <a:extLst>
                  <a:ext uri="{0D108BD9-81ED-4DB2-BD59-A6C34878D82A}">
                    <a16:rowId xmlns:a16="http://schemas.microsoft.com/office/drawing/2014/main" val="652203039"/>
                  </a:ext>
                </a:extLst>
              </a:tr>
              <a:tr h="323850">
                <a:tc>
                  <a:txBody>
                    <a:bodyPr/>
                    <a:lstStyle/>
                    <a:p>
                      <a:pPr algn="ctr" fontAlgn="t"/>
                      <a:r>
                        <a:rPr lang="vi-VN" sz="1800" u="none" strike="noStrike">
                          <a:effectLst/>
                        </a:rPr>
                        <a:t>1</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PRG2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0,04654</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931083459"/>
                  </a:ext>
                </a:extLst>
              </a:tr>
              <a:tr h="323850">
                <a:tc>
                  <a:txBody>
                    <a:bodyPr/>
                    <a:lstStyle/>
                    <a:p>
                      <a:pPr algn="ctr" fontAlgn="t"/>
                      <a:r>
                        <a:rPr lang="vi-VN" sz="1800" u="none" strike="noStrike">
                          <a:effectLst/>
                        </a:rPr>
                        <a:t>2</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MANSC1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0,03876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856646491"/>
                  </a:ext>
                </a:extLst>
              </a:tr>
              <a:tr h="323850">
                <a:tc>
                  <a:txBody>
                    <a:bodyPr/>
                    <a:lstStyle/>
                    <a:p>
                      <a:pPr algn="ctr" fontAlgn="t"/>
                      <a:r>
                        <a:rPr lang="vi-VN" sz="1800" u="none" strike="noStrike">
                          <a:effectLst/>
                        </a:rPr>
                        <a:t>3</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DDIT4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0,02731</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940813393"/>
                  </a:ext>
                </a:extLst>
              </a:tr>
              <a:tr h="323850">
                <a:tc>
                  <a:txBody>
                    <a:bodyPr/>
                    <a:lstStyle/>
                    <a:p>
                      <a:pPr algn="ctr" fontAlgn="t"/>
                      <a:r>
                        <a:rPr lang="vi-VN" sz="1800" u="none" strike="noStrike">
                          <a:effectLst/>
                        </a:rPr>
                        <a:t>4</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AREG</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0,02611</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452939108"/>
                  </a:ext>
                </a:extLst>
              </a:tr>
              <a:tr h="323850">
                <a:tc>
                  <a:txBody>
                    <a:bodyPr/>
                    <a:lstStyle/>
                    <a:p>
                      <a:pPr algn="ctr" fontAlgn="t"/>
                      <a:r>
                        <a:rPr lang="vi-VN" sz="1800" u="none" strike="noStrike">
                          <a:effectLst/>
                        </a:rPr>
                        <a:t>5</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JUN</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0,02562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040341569"/>
                  </a:ext>
                </a:extLst>
              </a:tr>
              <a:tr h="323850">
                <a:tc>
                  <a:txBody>
                    <a:bodyPr/>
                    <a:lstStyle/>
                    <a:p>
                      <a:pPr algn="ctr" fontAlgn="t"/>
                      <a:r>
                        <a:rPr lang="vi-VN" sz="1800" u="none" strike="noStrike">
                          <a:effectLst/>
                        </a:rPr>
                        <a:t>6</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CTSL1</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0,02476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17170394"/>
                  </a:ext>
                </a:extLst>
              </a:tr>
              <a:tr h="323850">
                <a:tc>
                  <a:txBody>
                    <a:bodyPr/>
                    <a:lstStyle/>
                    <a:p>
                      <a:pPr algn="ctr" fontAlgn="t"/>
                      <a:r>
                        <a:rPr lang="vi-VN" sz="1800" u="none" strike="noStrike">
                          <a:effectLst/>
                        </a:rPr>
                        <a:t>7</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RGS2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0,02423</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804296107"/>
                  </a:ext>
                </a:extLst>
              </a:tr>
              <a:tr h="323850">
                <a:tc>
                  <a:txBody>
                    <a:bodyPr/>
                    <a:lstStyle/>
                    <a:p>
                      <a:pPr algn="ctr" fontAlgn="t"/>
                      <a:r>
                        <a:rPr lang="vi-VN" sz="1800" u="none" strike="noStrike">
                          <a:effectLst/>
                        </a:rPr>
                        <a:t>8</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NNMT</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0,02151</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4278163910"/>
                  </a:ext>
                </a:extLst>
              </a:tr>
              <a:tr h="323850">
                <a:tc>
                  <a:txBody>
                    <a:bodyPr/>
                    <a:lstStyle/>
                    <a:p>
                      <a:pPr algn="ctr" fontAlgn="t"/>
                      <a:r>
                        <a:rPr lang="vi-VN" sz="1800" u="none" strike="noStrike">
                          <a:effectLst/>
                        </a:rPr>
                        <a:t>9</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dirty="0">
                          <a:effectLst/>
                        </a:rPr>
                        <a:t>MAFF</a:t>
                      </a:r>
                      <a:endParaRPr lang="vi-VN" sz="1800" b="0" i="0" u="none" strike="noStrike" dirty="0">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0,02070</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270439266"/>
                  </a:ext>
                </a:extLst>
              </a:tr>
              <a:tr h="323850">
                <a:tc>
                  <a:txBody>
                    <a:bodyPr/>
                    <a:lstStyle/>
                    <a:p>
                      <a:pPr algn="ctr" fontAlgn="t"/>
                      <a:r>
                        <a:rPr lang="vi-VN" sz="1800" u="none" strike="noStrike">
                          <a:effectLst/>
                        </a:rPr>
                        <a:t>10</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ENPP2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0,02037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591173593"/>
                  </a:ext>
                </a:extLst>
              </a:tr>
              <a:tr h="323850">
                <a:tc>
                  <a:txBody>
                    <a:bodyPr/>
                    <a:lstStyle/>
                    <a:p>
                      <a:pPr algn="ctr" fontAlgn="t"/>
                      <a:r>
                        <a:rPr lang="vi-VN" sz="1800" u="none" strike="noStrike">
                          <a:effectLst/>
                        </a:rPr>
                        <a:t>11</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CCL3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0,01904</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34566370"/>
                  </a:ext>
                </a:extLst>
              </a:tr>
              <a:tr h="323850">
                <a:tc>
                  <a:txBody>
                    <a:bodyPr/>
                    <a:lstStyle/>
                    <a:p>
                      <a:pPr algn="ctr" fontAlgn="t"/>
                      <a:r>
                        <a:rPr lang="vi-VN" sz="1800" u="none" strike="noStrike">
                          <a:effectLst/>
                        </a:rPr>
                        <a:t>12</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MPO</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0,01902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526607660"/>
                  </a:ext>
                </a:extLst>
              </a:tr>
              <a:tr h="323850">
                <a:tc>
                  <a:txBody>
                    <a:bodyPr/>
                    <a:lstStyle/>
                    <a:p>
                      <a:pPr algn="ctr" fontAlgn="t"/>
                      <a:r>
                        <a:rPr lang="vi-VN" sz="1800" u="none" strike="noStrike">
                          <a:effectLst/>
                        </a:rPr>
                        <a:t>13</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TFRC</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0,01877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761236340"/>
                  </a:ext>
                </a:extLst>
              </a:tr>
              <a:tr h="323850">
                <a:tc>
                  <a:txBody>
                    <a:bodyPr/>
                    <a:lstStyle/>
                    <a:p>
                      <a:pPr algn="ctr" fontAlgn="t"/>
                      <a:r>
                        <a:rPr lang="vi-VN" sz="1800" u="none" strike="noStrike">
                          <a:effectLst/>
                        </a:rPr>
                        <a:t>14</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H1F0</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0,01863</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683519103"/>
                  </a:ext>
                </a:extLst>
              </a:tr>
              <a:tr h="323850">
                <a:tc>
                  <a:txBody>
                    <a:bodyPr/>
                    <a:lstStyle/>
                    <a:p>
                      <a:pPr algn="ctr" fontAlgn="t"/>
                      <a:r>
                        <a:rPr lang="vi-VN" sz="1800" u="none" strike="noStrike">
                          <a:effectLst/>
                        </a:rPr>
                        <a:t>15</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SDC4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0,01812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737733636"/>
                  </a:ext>
                </a:extLst>
              </a:tr>
              <a:tr h="323850">
                <a:tc>
                  <a:txBody>
                    <a:bodyPr/>
                    <a:lstStyle/>
                    <a:p>
                      <a:pPr algn="ctr" fontAlgn="t"/>
                      <a:r>
                        <a:rPr lang="vi-VN" sz="1800" u="none" strike="noStrike">
                          <a:effectLst/>
                        </a:rPr>
                        <a:t>16</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HSPA6</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0,01787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595651988"/>
                  </a:ext>
                </a:extLst>
              </a:tr>
              <a:tr h="323850">
                <a:tc>
                  <a:txBody>
                    <a:bodyPr/>
                    <a:lstStyle/>
                    <a:p>
                      <a:pPr algn="ctr" fontAlgn="t"/>
                      <a:r>
                        <a:rPr lang="vi-VN" sz="1800" u="none" strike="noStrike">
                          <a:effectLst/>
                        </a:rPr>
                        <a:t>17</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CCL20</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0,01748</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713176696"/>
                  </a:ext>
                </a:extLst>
              </a:tr>
              <a:tr h="323850">
                <a:tc>
                  <a:txBody>
                    <a:bodyPr/>
                    <a:lstStyle/>
                    <a:p>
                      <a:pPr algn="ctr" fontAlgn="t"/>
                      <a:r>
                        <a:rPr lang="vi-VN" sz="1800" u="none" strike="noStrike">
                          <a:effectLst/>
                        </a:rPr>
                        <a:t>18</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MT1G</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0,01646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86217165"/>
                  </a:ext>
                </a:extLst>
              </a:tr>
              <a:tr h="323850">
                <a:tc>
                  <a:txBody>
                    <a:bodyPr/>
                    <a:lstStyle/>
                    <a:p>
                      <a:pPr algn="ctr" fontAlgn="t"/>
                      <a:r>
                        <a:rPr lang="vi-VN" sz="1800" u="none" strike="noStrike">
                          <a:effectLst/>
                        </a:rPr>
                        <a:t>19</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EMR3</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0,01628</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86359763"/>
                  </a:ext>
                </a:extLst>
              </a:tr>
              <a:tr h="323850">
                <a:tc>
                  <a:txBody>
                    <a:bodyPr/>
                    <a:lstStyle/>
                    <a:p>
                      <a:pPr algn="ctr" fontAlgn="t"/>
                      <a:r>
                        <a:rPr lang="vi-VN" sz="1800" u="none" strike="noStrike">
                          <a:effectLst/>
                        </a:rPr>
                        <a:t>20</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WBP5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0,01405</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202860324"/>
                  </a:ext>
                </a:extLst>
              </a:tr>
              <a:tr h="323850">
                <a:tc>
                  <a:txBody>
                    <a:bodyPr/>
                    <a:lstStyle/>
                    <a:p>
                      <a:pPr algn="ctr" fontAlgn="t"/>
                      <a:r>
                        <a:rPr lang="vi-VN" sz="1800" u="none" strike="noStrike">
                          <a:effectLst/>
                        </a:rPr>
                        <a:t>21</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MYL6B</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0,01385</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807079081"/>
                  </a:ext>
                </a:extLst>
              </a:tr>
              <a:tr h="323850">
                <a:tc>
                  <a:txBody>
                    <a:bodyPr/>
                    <a:lstStyle/>
                    <a:p>
                      <a:pPr algn="ctr" fontAlgn="t"/>
                      <a:r>
                        <a:rPr lang="vi-VN" sz="1800" u="none" strike="noStrike">
                          <a:effectLst/>
                        </a:rPr>
                        <a:t>22</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MT1F</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0,01367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2825642898"/>
                  </a:ext>
                </a:extLst>
              </a:tr>
              <a:tr h="323850">
                <a:tc>
                  <a:txBody>
                    <a:bodyPr/>
                    <a:lstStyle/>
                    <a:p>
                      <a:pPr algn="ctr" fontAlgn="t"/>
                      <a:r>
                        <a:rPr lang="vi-VN" sz="1800" u="none" strike="noStrike">
                          <a:effectLst/>
                        </a:rPr>
                        <a:t>23</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TFDP2</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0,01362</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964213005"/>
                  </a:ext>
                </a:extLst>
              </a:tr>
              <a:tr h="323850">
                <a:tc>
                  <a:txBody>
                    <a:bodyPr/>
                    <a:lstStyle/>
                    <a:p>
                      <a:pPr algn="ctr" fontAlgn="t"/>
                      <a:r>
                        <a:rPr lang="vi-VN" sz="1800" u="none" strike="noStrike">
                          <a:effectLst/>
                        </a:rPr>
                        <a:t>24</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PCNT</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0,01296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453258473"/>
                  </a:ext>
                </a:extLst>
              </a:tr>
              <a:tr h="323850">
                <a:tc>
                  <a:txBody>
                    <a:bodyPr/>
                    <a:lstStyle/>
                    <a:p>
                      <a:pPr algn="ctr" fontAlgn="t"/>
                      <a:r>
                        <a:rPr lang="vi-VN" sz="1800" u="none" strike="noStrike">
                          <a:effectLst/>
                        </a:rPr>
                        <a:t>25</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CD24</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0,01287</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022045628"/>
                  </a:ext>
                </a:extLst>
              </a:tr>
              <a:tr h="323850">
                <a:tc>
                  <a:txBody>
                    <a:bodyPr/>
                    <a:lstStyle/>
                    <a:p>
                      <a:pPr algn="ctr" fontAlgn="t"/>
                      <a:r>
                        <a:rPr lang="vi-VN" sz="1800" u="none" strike="noStrike">
                          <a:effectLst/>
                        </a:rPr>
                        <a:t>26</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COX7B</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a:effectLst/>
                        </a:rPr>
                        <a:t>0,01246</a:t>
                      </a:r>
                      <a:endParaRPr lang="vi-VN" sz="1800" b="0" i="0" u="none" strike="noStrike">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174904828"/>
                  </a:ext>
                </a:extLst>
              </a:tr>
              <a:tr h="323850">
                <a:tc>
                  <a:txBody>
                    <a:bodyPr/>
                    <a:lstStyle/>
                    <a:p>
                      <a:pPr algn="ctr" fontAlgn="t"/>
                      <a:r>
                        <a:rPr lang="vi-VN" sz="1800" u="none" strike="noStrike">
                          <a:effectLst/>
                        </a:rPr>
                        <a:t>27</a:t>
                      </a:r>
                      <a:endParaRPr lang="vi-VN" sz="1800" b="1" i="0" u="none" strike="noStrike">
                        <a:solidFill>
                          <a:srgbClr val="000000"/>
                        </a:solidFill>
                        <a:effectLst/>
                        <a:latin typeface="Arial" panose="020B0604020202020204" pitchFamily="34" charset="0"/>
                      </a:endParaRPr>
                    </a:p>
                  </a:txBody>
                  <a:tcPr marL="5773" marR="5773" marT="5773" marB="0"/>
                </a:tc>
                <a:tc>
                  <a:txBody>
                    <a:bodyPr/>
                    <a:lstStyle/>
                    <a:p>
                      <a:pPr algn="ctr" fontAlgn="b"/>
                      <a:r>
                        <a:rPr lang="vi-VN" sz="1800" u="none" strike="noStrike">
                          <a:effectLst/>
                        </a:rPr>
                        <a:t>NDUFS5</a:t>
                      </a:r>
                      <a:endParaRPr lang="vi-VN" sz="1800" b="0" i="0" u="none" strike="noStrike">
                        <a:solidFill>
                          <a:srgbClr val="000000"/>
                        </a:solidFill>
                        <a:effectLst/>
                        <a:latin typeface="Arial" panose="020B0604020202020204" pitchFamily="34" charset="0"/>
                      </a:endParaRPr>
                    </a:p>
                  </a:txBody>
                  <a:tcPr marL="5773" marR="5773" marT="5773" marB="0" anchor="b"/>
                </a:tc>
                <a:tc>
                  <a:txBody>
                    <a:bodyPr/>
                    <a:lstStyle/>
                    <a:p>
                      <a:pPr algn="ctr" fontAlgn="b"/>
                      <a:r>
                        <a:rPr lang="vi-VN" sz="1800" u="none" strike="noStrike" dirty="0">
                          <a:effectLst/>
                        </a:rPr>
                        <a:t>0,01229</a:t>
                      </a:r>
                      <a:endParaRPr lang="vi-VN" sz="1800" b="0" i="0" u="none" strike="noStrike" dirty="0">
                        <a:solidFill>
                          <a:srgbClr val="000000"/>
                        </a:solidFill>
                        <a:effectLst/>
                        <a:latin typeface="Arial" panose="020B0604020202020204" pitchFamily="34" charset="0"/>
                      </a:endParaRPr>
                    </a:p>
                  </a:txBody>
                  <a:tcPr marL="5773" marR="5773" marT="5773" marB="0" anchor="b"/>
                </a:tc>
                <a:extLst>
                  <a:ext uri="{0D108BD9-81ED-4DB2-BD59-A6C34878D82A}">
                    <a16:rowId xmlns:a16="http://schemas.microsoft.com/office/drawing/2014/main" val="306570533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89434410"/>
              </p:ext>
            </p:extLst>
          </p:nvPr>
        </p:nvGraphicFramePr>
        <p:xfrm>
          <a:off x="4729396" y="952500"/>
          <a:ext cx="4414604" cy="9067808"/>
        </p:xfrm>
        <a:graphic>
          <a:graphicData uri="http://schemas.openxmlformats.org/drawingml/2006/table">
            <a:tbl>
              <a:tblPr>
                <a:tableStyleId>{5C22544A-7EE6-4342-B048-85BDC9FD1C3A}</a:tableStyleId>
              </a:tblPr>
              <a:tblGrid>
                <a:gridCol w="1159391">
                  <a:extLst>
                    <a:ext uri="{9D8B030D-6E8A-4147-A177-3AD203B41FA5}">
                      <a16:colId xmlns:a16="http://schemas.microsoft.com/office/drawing/2014/main" val="3347277916"/>
                    </a:ext>
                  </a:extLst>
                </a:gridCol>
                <a:gridCol w="1159391">
                  <a:extLst>
                    <a:ext uri="{9D8B030D-6E8A-4147-A177-3AD203B41FA5}">
                      <a16:colId xmlns:a16="http://schemas.microsoft.com/office/drawing/2014/main" val="79829979"/>
                    </a:ext>
                  </a:extLst>
                </a:gridCol>
                <a:gridCol w="2095822">
                  <a:extLst>
                    <a:ext uri="{9D8B030D-6E8A-4147-A177-3AD203B41FA5}">
                      <a16:colId xmlns:a16="http://schemas.microsoft.com/office/drawing/2014/main" val="3991888576"/>
                    </a:ext>
                  </a:extLst>
                </a:gridCol>
              </a:tblGrid>
              <a:tr h="313730">
                <a:tc>
                  <a:txBody>
                    <a:bodyPr/>
                    <a:lstStyle/>
                    <a:p>
                      <a:pPr algn="ctr" fontAlgn="t"/>
                      <a:r>
                        <a:rPr lang="vi-VN" sz="1800" u="none" strike="noStrike">
                          <a:effectLst/>
                        </a:rPr>
                        <a:t>28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MT1X</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0,01211</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942926202"/>
                  </a:ext>
                </a:extLst>
              </a:tr>
              <a:tr h="313730">
                <a:tc>
                  <a:txBody>
                    <a:bodyPr/>
                    <a:lstStyle/>
                    <a:p>
                      <a:pPr algn="ctr" fontAlgn="t"/>
                      <a:r>
                        <a:rPr lang="vi-VN" sz="1800" u="none" strike="noStrike">
                          <a:effectLst/>
                        </a:rPr>
                        <a:t>29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RAB13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0,01198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920702938"/>
                  </a:ext>
                </a:extLst>
              </a:tr>
              <a:tr h="313730">
                <a:tc>
                  <a:txBody>
                    <a:bodyPr/>
                    <a:lstStyle/>
                    <a:p>
                      <a:pPr algn="ctr" fontAlgn="t"/>
                      <a:r>
                        <a:rPr lang="vi-VN" sz="1800" u="none" strike="noStrike">
                          <a:effectLst/>
                        </a:rPr>
                        <a:t>30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TNFAIP3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0,01173</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423451468"/>
                  </a:ext>
                </a:extLst>
              </a:tr>
              <a:tr h="313730">
                <a:tc>
                  <a:txBody>
                    <a:bodyPr/>
                    <a:lstStyle/>
                    <a:p>
                      <a:pPr algn="ctr" fontAlgn="t"/>
                      <a:r>
                        <a:rPr lang="vi-VN" sz="1800" u="none" strike="noStrike">
                          <a:effectLst/>
                        </a:rPr>
                        <a:t>31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SLC39A8</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0,01092</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392198455"/>
                  </a:ext>
                </a:extLst>
              </a:tr>
              <a:tr h="313730">
                <a:tc>
                  <a:txBody>
                    <a:bodyPr/>
                    <a:lstStyle/>
                    <a:p>
                      <a:pPr algn="ctr" fontAlgn="t"/>
                      <a:r>
                        <a:rPr lang="vi-VN" sz="1800" u="none" strike="noStrike">
                          <a:effectLst/>
                        </a:rPr>
                        <a:t>32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RHAG</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0,01087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312927696"/>
                  </a:ext>
                </a:extLst>
              </a:tr>
              <a:tr h="313730">
                <a:tc>
                  <a:txBody>
                    <a:bodyPr/>
                    <a:lstStyle/>
                    <a:p>
                      <a:pPr algn="ctr" fontAlgn="t"/>
                      <a:r>
                        <a:rPr lang="vi-VN" sz="1800" u="none" strike="noStrike">
                          <a:effectLst/>
                        </a:rPr>
                        <a:t>33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MT1H</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0,01064</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137827135"/>
                  </a:ext>
                </a:extLst>
              </a:tr>
              <a:tr h="313730">
                <a:tc>
                  <a:txBody>
                    <a:bodyPr/>
                    <a:lstStyle/>
                    <a:p>
                      <a:pPr algn="ctr" fontAlgn="t"/>
                      <a:r>
                        <a:rPr lang="vi-VN" sz="1800" u="none" strike="noStrike">
                          <a:effectLst/>
                        </a:rPr>
                        <a:t>34</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KIF4A</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0,01029</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662843125"/>
                  </a:ext>
                </a:extLst>
              </a:tr>
              <a:tr h="313730">
                <a:tc>
                  <a:txBody>
                    <a:bodyPr/>
                    <a:lstStyle/>
                    <a:p>
                      <a:pPr algn="ctr" fontAlgn="t"/>
                      <a:r>
                        <a:rPr lang="vi-VN" sz="1800" u="none" strike="noStrike">
                          <a:effectLst/>
                        </a:rPr>
                        <a:t>35</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SCD</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0,01006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376985799"/>
                  </a:ext>
                </a:extLst>
              </a:tr>
              <a:tr h="313730">
                <a:tc>
                  <a:txBody>
                    <a:bodyPr/>
                    <a:lstStyle/>
                    <a:p>
                      <a:pPr algn="ctr" fontAlgn="t"/>
                      <a:r>
                        <a:rPr lang="vi-VN" sz="1800" u="none" strike="noStrike">
                          <a:effectLst/>
                        </a:rPr>
                        <a:t>36</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RGL1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0,00997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753559402"/>
                  </a:ext>
                </a:extLst>
              </a:tr>
              <a:tr h="313730">
                <a:tc>
                  <a:txBody>
                    <a:bodyPr/>
                    <a:lstStyle/>
                    <a:p>
                      <a:pPr algn="ctr" fontAlgn="t"/>
                      <a:r>
                        <a:rPr lang="vi-VN" sz="1800" u="none" strike="noStrike">
                          <a:effectLst/>
                        </a:rPr>
                        <a:t>37</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dirty="0">
                          <a:effectLst/>
                        </a:rPr>
                        <a:t>EMP1</a:t>
                      </a:r>
                      <a:endParaRPr lang="vi-VN" sz="1800" b="0" i="0" u="none" strike="noStrike" dirty="0">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0,00985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923795719"/>
                  </a:ext>
                </a:extLst>
              </a:tr>
              <a:tr h="313730">
                <a:tc>
                  <a:txBody>
                    <a:bodyPr/>
                    <a:lstStyle/>
                    <a:p>
                      <a:pPr algn="ctr" fontAlgn="t"/>
                      <a:r>
                        <a:rPr lang="vi-VN" sz="1800" u="none" strike="noStrike">
                          <a:effectLst/>
                        </a:rPr>
                        <a:t>38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BTG3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0,00981</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864463147"/>
                  </a:ext>
                </a:extLst>
              </a:tr>
              <a:tr h="313730">
                <a:tc>
                  <a:txBody>
                    <a:bodyPr/>
                    <a:lstStyle/>
                    <a:p>
                      <a:pPr algn="ctr" fontAlgn="t"/>
                      <a:r>
                        <a:rPr lang="vi-VN" sz="1800" u="none" strike="noStrike">
                          <a:effectLst/>
                        </a:rPr>
                        <a:t>39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TGFBI</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0,00978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563830676"/>
                  </a:ext>
                </a:extLst>
              </a:tr>
              <a:tr h="313730">
                <a:tc>
                  <a:txBody>
                    <a:bodyPr/>
                    <a:lstStyle/>
                    <a:p>
                      <a:pPr algn="ctr" fontAlgn="t"/>
                      <a:r>
                        <a:rPr lang="vi-VN" sz="1800" u="none" strike="noStrike">
                          <a:effectLst/>
                        </a:rPr>
                        <a:t>40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CLEC7A</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0,00968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627561216"/>
                  </a:ext>
                </a:extLst>
              </a:tr>
              <a:tr h="313730">
                <a:tc>
                  <a:txBody>
                    <a:bodyPr/>
                    <a:lstStyle/>
                    <a:p>
                      <a:pPr algn="ctr" fontAlgn="t"/>
                      <a:r>
                        <a:rPr lang="vi-VN" sz="1800" u="none" strike="noStrike">
                          <a:effectLst/>
                        </a:rPr>
                        <a:t>41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RGS1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0,00966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577844293"/>
                  </a:ext>
                </a:extLst>
              </a:tr>
              <a:tr h="313730">
                <a:tc>
                  <a:txBody>
                    <a:bodyPr/>
                    <a:lstStyle/>
                    <a:p>
                      <a:pPr algn="ctr" fontAlgn="t"/>
                      <a:r>
                        <a:rPr lang="vi-VN" sz="1800" u="none" strike="noStrike">
                          <a:effectLst/>
                        </a:rPr>
                        <a:t>42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RAD51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0,00947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397244888"/>
                  </a:ext>
                </a:extLst>
              </a:tr>
              <a:tr h="313730">
                <a:tc>
                  <a:txBody>
                    <a:bodyPr/>
                    <a:lstStyle/>
                    <a:p>
                      <a:pPr algn="ctr" fontAlgn="t"/>
                      <a:r>
                        <a:rPr lang="vi-VN" sz="1800" u="none" strike="noStrike">
                          <a:effectLst/>
                        </a:rPr>
                        <a:t>43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SLCO4A1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0,00932</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349137532"/>
                  </a:ext>
                </a:extLst>
              </a:tr>
              <a:tr h="313730">
                <a:tc>
                  <a:txBody>
                    <a:bodyPr/>
                    <a:lstStyle/>
                    <a:p>
                      <a:pPr algn="ctr" fontAlgn="t"/>
                      <a:r>
                        <a:rPr lang="vi-VN" sz="1800" u="none" strike="noStrike">
                          <a:effectLst/>
                        </a:rPr>
                        <a:t>44</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NME1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0,00837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93365802"/>
                  </a:ext>
                </a:extLst>
              </a:tr>
              <a:tr h="313730">
                <a:tc>
                  <a:txBody>
                    <a:bodyPr/>
                    <a:lstStyle/>
                    <a:p>
                      <a:pPr algn="ctr" fontAlgn="t"/>
                      <a:r>
                        <a:rPr lang="vi-VN" sz="1800" u="none" strike="noStrike">
                          <a:effectLst/>
                        </a:rPr>
                        <a:t>45</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MCM6</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0,00814</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337505948"/>
                  </a:ext>
                </a:extLst>
              </a:tr>
              <a:tr h="313730">
                <a:tc>
                  <a:txBody>
                    <a:bodyPr/>
                    <a:lstStyle/>
                    <a:p>
                      <a:pPr algn="ctr" fontAlgn="t"/>
                      <a:r>
                        <a:rPr lang="vi-VN" sz="1800" u="none" strike="noStrike">
                          <a:effectLst/>
                        </a:rPr>
                        <a:t>46</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CD302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0,00795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504054721"/>
                  </a:ext>
                </a:extLst>
              </a:tr>
              <a:tr h="313730">
                <a:tc>
                  <a:txBody>
                    <a:bodyPr/>
                    <a:lstStyle/>
                    <a:p>
                      <a:pPr algn="ctr" fontAlgn="t"/>
                      <a:r>
                        <a:rPr lang="vi-VN" sz="1800" u="none" strike="noStrike">
                          <a:effectLst/>
                        </a:rPr>
                        <a:t>47</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CCR2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0,00783</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091839346"/>
                  </a:ext>
                </a:extLst>
              </a:tr>
              <a:tr h="313730">
                <a:tc>
                  <a:txBody>
                    <a:bodyPr/>
                    <a:lstStyle/>
                    <a:p>
                      <a:pPr algn="ctr" fontAlgn="t"/>
                      <a:r>
                        <a:rPr lang="vi-VN" sz="1800" u="none" strike="noStrike">
                          <a:effectLst/>
                        </a:rPr>
                        <a:t>48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FRAT1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0,00783</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231413536"/>
                  </a:ext>
                </a:extLst>
              </a:tr>
              <a:tr h="313730">
                <a:tc>
                  <a:txBody>
                    <a:bodyPr/>
                    <a:lstStyle/>
                    <a:p>
                      <a:pPr algn="ctr" fontAlgn="t"/>
                      <a:r>
                        <a:rPr lang="vi-VN" sz="1800" u="none" strike="noStrike">
                          <a:effectLst/>
                        </a:rPr>
                        <a:t>49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CKS2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0,00755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685653909"/>
                  </a:ext>
                </a:extLst>
              </a:tr>
              <a:tr h="313730">
                <a:tc>
                  <a:txBody>
                    <a:bodyPr/>
                    <a:lstStyle/>
                    <a:p>
                      <a:pPr algn="ctr" fontAlgn="t"/>
                      <a:r>
                        <a:rPr lang="vi-VN" sz="1800" u="none" strike="noStrike">
                          <a:effectLst/>
                        </a:rPr>
                        <a:t>50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FGL2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0,00735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427440008"/>
                  </a:ext>
                </a:extLst>
              </a:tr>
              <a:tr h="313730">
                <a:tc>
                  <a:txBody>
                    <a:bodyPr/>
                    <a:lstStyle/>
                    <a:p>
                      <a:pPr algn="ctr" fontAlgn="t"/>
                      <a:r>
                        <a:rPr lang="vi-VN" sz="1800" u="none" strike="noStrike">
                          <a:effectLst/>
                        </a:rPr>
                        <a:t>51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CCRL2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dirty="0">
                          <a:effectLst/>
                        </a:rPr>
                        <a:t>0,00734</a:t>
                      </a:r>
                      <a:endParaRPr lang="vi-VN" sz="1800" b="0" i="0" u="none" strike="noStrike" dirty="0">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571286527"/>
                  </a:ext>
                </a:extLst>
              </a:tr>
              <a:tr h="313730">
                <a:tc>
                  <a:txBody>
                    <a:bodyPr/>
                    <a:lstStyle/>
                    <a:p>
                      <a:pPr algn="ctr" fontAlgn="t"/>
                      <a:r>
                        <a:rPr lang="vi-VN" sz="1800" u="none" strike="noStrike">
                          <a:effectLst/>
                        </a:rPr>
                        <a:t>52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FABP5</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0,00729</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243227884"/>
                  </a:ext>
                </a:extLst>
              </a:tr>
              <a:tr h="313730">
                <a:tc>
                  <a:txBody>
                    <a:bodyPr/>
                    <a:lstStyle/>
                    <a:p>
                      <a:pPr algn="ctr" fontAlgn="t"/>
                      <a:r>
                        <a:rPr lang="vi-VN" sz="1800" u="none" strike="noStrike">
                          <a:effectLst/>
                        </a:rPr>
                        <a:t>53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CPVL</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0,00729</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819158229"/>
                  </a:ext>
                </a:extLst>
              </a:tr>
              <a:tr h="313730">
                <a:tc>
                  <a:txBody>
                    <a:bodyPr/>
                    <a:lstStyle/>
                    <a:p>
                      <a:pPr algn="ctr" fontAlgn="t"/>
                      <a:r>
                        <a:rPr lang="vi-VN" sz="1800" u="none" strike="noStrike">
                          <a:effectLst/>
                        </a:rPr>
                        <a:t>54</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AURKB</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dirty="0">
                          <a:effectLst/>
                        </a:rPr>
                        <a:t>0,00726</a:t>
                      </a:r>
                      <a:endParaRPr lang="vi-VN" sz="1800" b="0" i="0" u="none" strike="noStrike" dirty="0">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73560305"/>
                  </a:ext>
                </a:extLst>
              </a:tr>
              <a:tr h="597098">
                <a:tc>
                  <a:txBody>
                    <a:bodyPr/>
                    <a:lstStyle/>
                    <a:p>
                      <a:pPr algn="ctr" fontAlgn="t"/>
                      <a:r>
                        <a:rPr lang="vi-VN" sz="1800" u="none" strike="noStrike">
                          <a:effectLst/>
                        </a:rPr>
                        <a:t>55</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dirty="0">
                          <a:effectLst/>
                        </a:rPr>
                        <a:t>RAD51AP1</a:t>
                      </a:r>
                      <a:endParaRPr lang="vi-VN" sz="1800" b="0" i="0" u="none" strike="noStrike" dirty="0">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dirty="0">
                          <a:effectLst/>
                        </a:rPr>
                        <a:t>0,00713</a:t>
                      </a:r>
                      <a:endParaRPr lang="vi-VN" sz="1800" b="0" i="0" u="none" strike="noStrike" dirty="0">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15613025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96477204"/>
              </p:ext>
            </p:extLst>
          </p:nvPr>
        </p:nvGraphicFramePr>
        <p:xfrm>
          <a:off x="9144000" y="955614"/>
          <a:ext cx="4424596" cy="9064685"/>
        </p:xfrm>
        <a:graphic>
          <a:graphicData uri="http://schemas.openxmlformats.org/drawingml/2006/table">
            <a:tbl>
              <a:tblPr>
                <a:tableStyleId>{5C22544A-7EE6-4342-B048-85BDC9FD1C3A}</a:tableStyleId>
              </a:tblPr>
              <a:tblGrid>
                <a:gridCol w="1162015">
                  <a:extLst>
                    <a:ext uri="{9D8B030D-6E8A-4147-A177-3AD203B41FA5}">
                      <a16:colId xmlns:a16="http://schemas.microsoft.com/office/drawing/2014/main" val="1549655587"/>
                    </a:ext>
                  </a:extLst>
                </a:gridCol>
                <a:gridCol w="1162015">
                  <a:extLst>
                    <a:ext uri="{9D8B030D-6E8A-4147-A177-3AD203B41FA5}">
                      <a16:colId xmlns:a16="http://schemas.microsoft.com/office/drawing/2014/main" val="1718235604"/>
                    </a:ext>
                  </a:extLst>
                </a:gridCol>
                <a:gridCol w="2100566">
                  <a:extLst>
                    <a:ext uri="{9D8B030D-6E8A-4147-A177-3AD203B41FA5}">
                      <a16:colId xmlns:a16="http://schemas.microsoft.com/office/drawing/2014/main" val="1710048383"/>
                    </a:ext>
                  </a:extLst>
                </a:gridCol>
              </a:tblGrid>
              <a:tr h="313622">
                <a:tc>
                  <a:txBody>
                    <a:bodyPr/>
                    <a:lstStyle/>
                    <a:p>
                      <a:pPr algn="ctr" fontAlgn="t"/>
                      <a:r>
                        <a:rPr lang="vi-VN" sz="1800" u="none" strike="noStrike">
                          <a:effectLst/>
                        </a:rPr>
                        <a:t>56</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CD69</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0,00661</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303211652"/>
                  </a:ext>
                </a:extLst>
              </a:tr>
              <a:tr h="313622">
                <a:tc>
                  <a:txBody>
                    <a:bodyPr/>
                    <a:lstStyle/>
                    <a:p>
                      <a:pPr algn="ctr" fontAlgn="t"/>
                      <a:r>
                        <a:rPr lang="vi-VN" sz="1800" u="none" strike="noStrike">
                          <a:effectLst/>
                        </a:rPr>
                        <a:t>57</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RRM2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0,00643</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527449959"/>
                  </a:ext>
                </a:extLst>
              </a:tr>
              <a:tr h="313622">
                <a:tc>
                  <a:txBody>
                    <a:bodyPr/>
                    <a:lstStyle/>
                    <a:p>
                      <a:pPr algn="ctr" fontAlgn="t"/>
                      <a:r>
                        <a:rPr lang="vi-VN" sz="1800" u="none" strike="noStrike">
                          <a:effectLst/>
                        </a:rPr>
                        <a:t>58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BUB1B</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0,00638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959068890"/>
                  </a:ext>
                </a:extLst>
              </a:tr>
              <a:tr h="313622">
                <a:tc>
                  <a:txBody>
                    <a:bodyPr/>
                    <a:lstStyle/>
                    <a:p>
                      <a:pPr algn="ctr" fontAlgn="t"/>
                      <a:r>
                        <a:rPr lang="vi-VN" sz="1800" u="none" strike="noStrike">
                          <a:effectLst/>
                        </a:rPr>
                        <a:t>59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MCM2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0,00636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965075744"/>
                  </a:ext>
                </a:extLst>
              </a:tr>
              <a:tr h="313622">
                <a:tc>
                  <a:txBody>
                    <a:bodyPr/>
                    <a:lstStyle/>
                    <a:p>
                      <a:pPr algn="ctr" fontAlgn="t"/>
                      <a:r>
                        <a:rPr lang="vi-VN" sz="1800" u="none" strike="noStrike">
                          <a:effectLst/>
                        </a:rPr>
                        <a:t>60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KIF14</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0,00623</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115363908"/>
                  </a:ext>
                </a:extLst>
              </a:tr>
              <a:tr h="313622">
                <a:tc>
                  <a:txBody>
                    <a:bodyPr/>
                    <a:lstStyle/>
                    <a:p>
                      <a:pPr algn="ctr" fontAlgn="t"/>
                      <a:r>
                        <a:rPr lang="vi-VN" sz="1800" u="none" strike="noStrike">
                          <a:effectLst/>
                        </a:rPr>
                        <a:t>61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MLF1IP</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0,00618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859067309"/>
                  </a:ext>
                </a:extLst>
              </a:tr>
              <a:tr h="313622">
                <a:tc>
                  <a:txBody>
                    <a:bodyPr/>
                    <a:lstStyle/>
                    <a:p>
                      <a:pPr algn="ctr" fontAlgn="t"/>
                      <a:r>
                        <a:rPr lang="vi-VN" sz="1800" u="none" strike="noStrike">
                          <a:effectLst/>
                        </a:rPr>
                        <a:t>62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FEN1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0,00616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699046549"/>
                  </a:ext>
                </a:extLst>
              </a:tr>
              <a:tr h="313622">
                <a:tc>
                  <a:txBody>
                    <a:bodyPr/>
                    <a:lstStyle/>
                    <a:p>
                      <a:pPr algn="ctr" fontAlgn="t"/>
                      <a:r>
                        <a:rPr lang="vi-VN" sz="1800" u="none" strike="noStrike">
                          <a:effectLst/>
                        </a:rPr>
                        <a:t>63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KIF2C</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0,00615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034123138"/>
                  </a:ext>
                </a:extLst>
              </a:tr>
              <a:tr h="313622">
                <a:tc>
                  <a:txBody>
                    <a:bodyPr/>
                    <a:lstStyle/>
                    <a:p>
                      <a:pPr algn="ctr" fontAlgn="t"/>
                      <a:r>
                        <a:rPr lang="vi-VN" sz="1800" u="none" strike="noStrike">
                          <a:effectLst/>
                        </a:rPr>
                        <a:t>64</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CASC5</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0,00607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26697025"/>
                  </a:ext>
                </a:extLst>
              </a:tr>
              <a:tr h="313622">
                <a:tc>
                  <a:txBody>
                    <a:bodyPr/>
                    <a:lstStyle/>
                    <a:p>
                      <a:pPr algn="ctr" fontAlgn="t"/>
                      <a:r>
                        <a:rPr lang="vi-VN" sz="1800" u="none" strike="noStrike">
                          <a:effectLst/>
                        </a:rPr>
                        <a:t>65</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CCNE2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0,00570</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260036233"/>
                  </a:ext>
                </a:extLst>
              </a:tr>
              <a:tr h="313622">
                <a:tc>
                  <a:txBody>
                    <a:bodyPr/>
                    <a:lstStyle/>
                    <a:p>
                      <a:pPr algn="ctr" fontAlgn="t"/>
                      <a:r>
                        <a:rPr lang="vi-VN" sz="1800" u="none" strike="noStrike">
                          <a:effectLst/>
                        </a:rPr>
                        <a:t>66</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TARS</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0,00564</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682607278"/>
                  </a:ext>
                </a:extLst>
              </a:tr>
              <a:tr h="313622">
                <a:tc>
                  <a:txBody>
                    <a:bodyPr/>
                    <a:lstStyle/>
                    <a:p>
                      <a:pPr algn="ctr" fontAlgn="t"/>
                      <a:r>
                        <a:rPr lang="vi-VN" sz="1800" u="none" strike="noStrike">
                          <a:effectLst/>
                        </a:rPr>
                        <a:t>67</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RCBTB2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0,00547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190642019"/>
                  </a:ext>
                </a:extLst>
              </a:tr>
              <a:tr h="313622">
                <a:tc>
                  <a:txBody>
                    <a:bodyPr/>
                    <a:lstStyle/>
                    <a:p>
                      <a:pPr algn="ctr" fontAlgn="t"/>
                      <a:r>
                        <a:rPr lang="vi-VN" sz="1800" u="none" strike="noStrike">
                          <a:effectLst/>
                        </a:rPr>
                        <a:t>68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NUAK2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0,00546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760352069"/>
                  </a:ext>
                </a:extLst>
              </a:tr>
              <a:tr h="313622">
                <a:tc>
                  <a:txBody>
                    <a:bodyPr/>
                    <a:lstStyle/>
                    <a:p>
                      <a:pPr algn="ctr" fontAlgn="t"/>
                      <a:r>
                        <a:rPr lang="vi-VN" sz="1800" u="none" strike="noStrike">
                          <a:effectLst/>
                        </a:rPr>
                        <a:t>69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POLE2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0,00546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375209655"/>
                  </a:ext>
                </a:extLst>
              </a:tr>
              <a:tr h="313622">
                <a:tc>
                  <a:txBody>
                    <a:bodyPr/>
                    <a:lstStyle/>
                    <a:p>
                      <a:pPr algn="ctr" fontAlgn="t"/>
                      <a:r>
                        <a:rPr lang="vi-VN" sz="1800" u="none" strike="noStrike">
                          <a:effectLst/>
                        </a:rPr>
                        <a:t>70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MT1E</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0,00545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174271980"/>
                  </a:ext>
                </a:extLst>
              </a:tr>
              <a:tr h="313622">
                <a:tc>
                  <a:txBody>
                    <a:bodyPr/>
                    <a:lstStyle/>
                    <a:p>
                      <a:pPr algn="ctr" fontAlgn="t"/>
                      <a:r>
                        <a:rPr lang="vi-VN" sz="1800" u="none" strike="noStrike">
                          <a:effectLst/>
                        </a:rPr>
                        <a:t>71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RPL10</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0,00535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082731938"/>
                  </a:ext>
                </a:extLst>
              </a:tr>
              <a:tr h="313622">
                <a:tc>
                  <a:txBody>
                    <a:bodyPr/>
                    <a:lstStyle/>
                    <a:p>
                      <a:pPr algn="ctr" fontAlgn="t"/>
                      <a:r>
                        <a:rPr lang="vi-VN" sz="1800" u="none" strike="noStrike">
                          <a:effectLst/>
                        </a:rPr>
                        <a:t>72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EBI3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0,00525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37256114"/>
                  </a:ext>
                </a:extLst>
              </a:tr>
              <a:tr h="313622">
                <a:tc>
                  <a:txBody>
                    <a:bodyPr/>
                    <a:lstStyle/>
                    <a:p>
                      <a:pPr algn="ctr" fontAlgn="t"/>
                      <a:r>
                        <a:rPr lang="vi-VN" sz="1800" u="none" strike="noStrike">
                          <a:effectLst/>
                        </a:rPr>
                        <a:t>73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TYMS</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0,00451</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099356941"/>
                  </a:ext>
                </a:extLst>
              </a:tr>
              <a:tr h="313622">
                <a:tc>
                  <a:txBody>
                    <a:bodyPr/>
                    <a:lstStyle/>
                    <a:p>
                      <a:pPr algn="ctr" fontAlgn="t"/>
                      <a:r>
                        <a:rPr lang="vi-VN" sz="1800" u="none" strike="noStrike">
                          <a:effectLst/>
                        </a:rPr>
                        <a:t>74</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RPA3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0,00446</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069821143"/>
                  </a:ext>
                </a:extLst>
              </a:tr>
              <a:tr h="313622">
                <a:tc>
                  <a:txBody>
                    <a:bodyPr/>
                    <a:lstStyle/>
                    <a:p>
                      <a:pPr algn="ctr" fontAlgn="t"/>
                      <a:r>
                        <a:rPr lang="vi-VN" sz="1800" u="none" strike="noStrike">
                          <a:effectLst/>
                        </a:rPr>
                        <a:t>75</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E2F8</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0,00435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160500068"/>
                  </a:ext>
                </a:extLst>
              </a:tr>
              <a:tr h="313622">
                <a:tc>
                  <a:txBody>
                    <a:bodyPr/>
                    <a:lstStyle/>
                    <a:p>
                      <a:pPr algn="ctr" fontAlgn="t"/>
                      <a:r>
                        <a:rPr lang="vi-VN" sz="1800" u="none" strike="noStrike">
                          <a:effectLst/>
                        </a:rPr>
                        <a:t>76</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PRC1</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0,00418</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061395227"/>
                  </a:ext>
                </a:extLst>
              </a:tr>
              <a:tr h="313622">
                <a:tc>
                  <a:txBody>
                    <a:bodyPr/>
                    <a:lstStyle/>
                    <a:p>
                      <a:pPr algn="ctr" fontAlgn="t"/>
                      <a:r>
                        <a:rPr lang="vi-VN" sz="1800" u="none" strike="noStrike">
                          <a:effectLst/>
                        </a:rPr>
                        <a:t>77</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HMMR</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0,00379</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828472887"/>
                  </a:ext>
                </a:extLst>
              </a:tr>
              <a:tr h="313622">
                <a:tc>
                  <a:txBody>
                    <a:bodyPr/>
                    <a:lstStyle/>
                    <a:p>
                      <a:pPr algn="ctr" fontAlgn="t"/>
                      <a:r>
                        <a:rPr lang="vi-VN" sz="1800" u="none" strike="noStrike">
                          <a:effectLst/>
                        </a:rPr>
                        <a:t>78</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CDKN3</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0,00372</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652123745"/>
                  </a:ext>
                </a:extLst>
              </a:tr>
              <a:tr h="313622">
                <a:tc>
                  <a:txBody>
                    <a:bodyPr/>
                    <a:lstStyle/>
                    <a:p>
                      <a:pPr algn="ctr" fontAlgn="t"/>
                      <a:r>
                        <a:rPr lang="vi-VN" sz="1800" u="none" strike="noStrike">
                          <a:effectLst/>
                        </a:rPr>
                        <a:t>79</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STAT4</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0,00367</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09480449"/>
                  </a:ext>
                </a:extLst>
              </a:tr>
              <a:tr h="596891">
                <a:tc>
                  <a:txBody>
                    <a:bodyPr/>
                    <a:lstStyle/>
                    <a:p>
                      <a:pPr algn="ctr" fontAlgn="t"/>
                      <a:r>
                        <a:rPr lang="vi-VN" sz="1800" u="none" strike="noStrike">
                          <a:effectLst/>
                        </a:rPr>
                        <a:t>80</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dirty="0">
                          <a:effectLst/>
                        </a:rPr>
                        <a:t>RACGAP1</a:t>
                      </a:r>
                      <a:endParaRPr lang="vi-VN" sz="1800" b="0" i="0" u="none" strike="noStrike" dirty="0">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0,00365</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354417715"/>
                  </a:ext>
                </a:extLst>
              </a:tr>
              <a:tr h="313622">
                <a:tc>
                  <a:txBody>
                    <a:bodyPr/>
                    <a:lstStyle/>
                    <a:p>
                      <a:pPr algn="ctr" fontAlgn="t"/>
                      <a:r>
                        <a:rPr lang="vi-VN" sz="1800" u="none" strike="noStrike">
                          <a:effectLst/>
                        </a:rPr>
                        <a:t>81</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SNRPG</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0,00344</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433939192"/>
                  </a:ext>
                </a:extLst>
              </a:tr>
              <a:tr h="313622">
                <a:tc>
                  <a:txBody>
                    <a:bodyPr/>
                    <a:lstStyle/>
                    <a:p>
                      <a:pPr algn="ctr" fontAlgn="t"/>
                      <a:r>
                        <a:rPr lang="vi-VN" sz="1800" u="none" strike="noStrike">
                          <a:effectLst/>
                        </a:rPr>
                        <a:t>82</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UBE2C</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a:effectLst/>
                        </a:rPr>
                        <a:t>0,00339</a:t>
                      </a:r>
                      <a:endParaRPr lang="vi-VN" sz="1800" b="0" i="0" u="none" strike="noStrike">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2213637286"/>
                  </a:ext>
                </a:extLst>
              </a:tr>
              <a:tr h="313622">
                <a:tc>
                  <a:txBody>
                    <a:bodyPr/>
                    <a:lstStyle/>
                    <a:p>
                      <a:pPr algn="ctr" fontAlgn="t"/>
                      <a:r>
                        <a:rPr lang="vi-VN" sz="1800" u="none" strike="noStrike">
                          <a:effectLst/>
                        </a:rPr>
                        <a:t>83</a:t>
                      </a:r>
                      <a:endParaRPr lang="vi-VN" sz="1800" b="1" i="0" u="none" strike="noStrike">
                        <a:solidFill>
                          <a:srgbClr val="000000"/>
                        </a:solidFill>
                        <a:effectLst/>
                        <a:latin typeface="Arial" panose="020B0604020202020204" pitchFamily="34" charset="0"/>
                      </a:endParaRPr>
                    </a:p>
                  </a:txBody>
                  <a:tcPr marL="5589" marR="5589" marT="5589" marB="0"/>
                </a:tc>
                <a:tc>
                  <a:txBody>
                    <a:bodyPr/>
                    <a:lstStyle/>
                    <a:p>
                      <a:pPr algn="ctr" fontAlgn="b"/>
                      <a:r>
                        <a:rPr lang="vi-VN" sz="1800" u="none" strike="noStrike">
                          <a:effectLst/>
                        </a:rPr>
                        <a:t>GINS2</a:t>
                      </a:r>
                      <a:endParaRPr lang="vi-VN" sz="1800" b="0" i="0" u="none" strike="noStrike">
                        <a:solidFill>
                          <a:srgbClr val="000000"/>
                        </a:solidFill>
                        <a:effectLst/>
                        <a:latin typeface="Arial" panose="020B0604020202020204" pitchFamily="34" charset="0"/>
                      </a:endParaRPr>
                    </a:p>
                  </a:txBody>
                  <a:tcPr marL="5589" marR="5589" marT="5589" marB="0" anchor="b"/>
                </a:tc>
                <a:tc>
                  <a:txBody>
                    <a:bodyPr/>
                    <a:lstStyle/>
                    <a:p>
                      <a:pPr algn="ctr" fontAlgn="b"/>
                      <a:r>
                        <a:rPr lang="vi-VN" sz="1800" u="none" strike="noStrike" dirty="0">
                          <a:effectLst/>
                        </a:rPr>
                        <a:t>0,00325</a:t>
                      </a:r>
                      <a:endParaRPr lang="vi-VN" sz="1800" b="0" i="0" u="none" strike="noStrike" dirty="0">
                        <a:solidFill>
                          <a:srgbClr val="000000"/>
                        </a:solidFill>
                        <a:effectLst/>
                        <a:latin typeface="Arial" panose="020B0604020202020204" pitchFamily="34" charset="0"/>
                      </a:endParaRPr>
                    </a:p>
                  </a:txBody>
                  <a:tcPr marL="5589" marR="5589" marT="5589" marB="0" anchor="b"/>
                </a:tc>
                <a:extLst>
                  <a:ext uri="{0D108BD9-81ED-4DB2-BD59-A6C34878D82A}">
                    <a16:rowId xmlns:a16="http://schemas.microsoft.com/office/drawing/2014/main" val="146591738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02079769"/>
              </p:ext>
            </p:extLst>
          </p:nvPr>
        </p:nvGraphicFramePr>
        <p:xfrm>
          <a:off x="13598576" y="952500"/>
          <a:ext cx="4424596" cy="9067800"/>
        </p:xfrm>
        <a:graphic>
          <a:graphicData uri="http://schemas.openxmlformats.org/drawingml/2006/table">
            <a:tbl>
              <a:tblPr>
                <a:tableStyleId>{5C22544A-7EE6-4342-B048-85BDC9FD1C3A}</a:tableStyleId>
              </a:tblPr>
              <a:tblGrid>
                <a:gridCol w="1162015">
                  <a:extLst>
                    <a:ext uri="{9D8B030D-6E8A-4147-A177-3AD203B41FA5}">
                      <a16:colId xmlns:a16="http://schemas.microsoft.com/office/drawing/2014/main" val="157919013"/>
                    </a:ext>
                  </a:extLst>
                </a:gridCol>
                <a:gridCol w="1162015">
                  <a:extLst>
                    <a:ext uri="{9D8B030D-6E8A-4147-A177-3AD203B41FA5}">
                      <a16:colId xmlns:a16="http://schemas.microsoft.com/office/drawing/2014/main" val="3267506034"/>
                    </a:ext>
                  </a:extLst>
                </a:gridCol>
                <a:gridCol w="2100566">
                  <a:extLst>
                    <a:ext uri="{9D8B030D-6E8A-4147-A177-3AD203B41FA5}">
                      <a16:colId xmlns:a16="http://schemas.microsoft.com/office/drawing/2014/main" val="1922671407"/>
                    </a:ext>
                  </a:extLst>
                </a:gridCol>
              </a:tblGrid>
              <a:tr h="362712">
                <a:tc>
                  <a:txBody>
                    <a:bodyPr/>
                    <a:lstStyle/>
                    <a:p>
                      <a:pPr algn="ctr" fontAlgn="t"/>
                      <a:r>
                        <a:rPr lang="vi-VN" sz="1800" u="none" strike="noStrike">
                          <a:effectLst/>
                        </a:rPr>
                        <a:t>84</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MELK</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0,00320</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757622026"/>
                  </a:ext>
                </a:extLst>
              </a:tr>
              <a:tr h="362712">
                <a:tc>
                  <a:txBody>
                    <a:bodyPr/>
                    <a:lstStyle/>
                    <a:p>
                      <a:pPr algn="ctr" fontAlgn="t"/>
                      <a:r>
                        <a:rPr lang="vi-VN" sz="1800" u="none" strike="noStrike">
                          <a:effectLst/>
                        </a:rPr>
                        <a:t>85</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LSM5</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0,00306</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643482261"/>
                  </a:ext>
                </a:extLst>
              </a:tr>
              <a:tr h="362712">
                <a:tc>
                  <a:txBody>
                    <a:bodyPr/>
                    <a:lstStyle/>
                    <a:p>
                      <a:pPr algn="ctr" fontAlgn="t"/>
                      <a:r>
                        <a:rPr lang="vi-VN" sz="1800" u="none" strike="noStrike">
                          <a:effectLst/>
                        </a:rPr>
                        <a:t>86</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NUSAP1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0,00295</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184035376"/>
                  </a:ext>
                </a:extLst>
              </a:tr>
              <a:tr h="362712">
                <a:tc>
                  <a:txBody>
                    <a:bodyPr/>
                    <a:lstStyle/>
                    <a:p>
                      <a:pPr algn="ctr" fontAlgn="t"/>
                      <a:r>
                        <a:rPr lang="vi-VN" sz="1800" u="none" strike="noStrike">
                          <a:effectLst/>
                        </a:rPr>
                        <a:t>87</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CDC20</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0,00290</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360112962"/>
                  </a:ext>
                </a:extLst>
              </a:tr>
              <a:tr h="362712">
                <a:tc>
                  <a:txBody>
                    <a:bodyPr/>
                    <a:lstStyle/>
                    <a:p>
                      <a:pPr algn="ctr" fontAlgn="t"/>
                      <a:r>
                        <a:rPr lang="vi-VN" sz="1800" u="none" strike="noStrike">
                          <a:effectLst/>
                        </a:rPr>
                        <a:t>88</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TOP2A</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0,00284</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86300713"/>
                  </a:ext>
                </a:extLst>
              </a:tr>
              <a:tr h="362712">
                <a:tc>
                  <a:txBody>
                    <a:bodyPr/>
                    <a:lstStyle/>
                    <a:p>
                      <a:pPr algn="ctr" fontAlgn="t"/>
                      <a:r>
                        <a:rPr lang="vi-VN" sz="1800" u="none" strike="noStrike">
                          <a:effectLst/>
                        </a:rPr>
                        <a:t>89</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COX6C</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0,00272</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826640032"/>
                  </a:ext>
                </a:extLst>
              </a:tr>
              <a:tr h="362712">
                <a:tc>
                  <a:txBody>
                    <a:bodyPr/>
                    <a:lstStyle/>
                    <a:p>
                      <a:pPr algn="ctr" fontAlgn="t"/>
                      <a:r>
                        <a:rPr lang="vi-VN" sz="1800" u="none" strike="noStrike">
                          <a:effectLst/>
                        </a:rPr>
                        <a:t>90</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TPX2</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0,00268</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52962809"/>
                  </a:ext>
                </a:extLst>
              </a:tr>
              <a:tr h="362712">
                <a:tc>
                  <a:txBody>
                    <a:bodyPr/>
                    <a:lstStyle/>
                    <a:p>
                      <a:pPr algn="ctr" fontAlgn="t"/>
                      <a:r>
                        <a:rPr lang="vi-VN" sz="1800" u="none" strike="noStrike">
                          <a:effectLst/>
                        </a:rPr>
                        <a:t>91</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TTK</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0,00266</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430706980"/>
                  </a:ext>
                </a:extLst>
              </a:tr>
              <a:tr h="362712">
                <a:tc>
                  <a:txBody>
                    <a:bodyPr/>
                    <a:lstStyle/>
                    <a:p>
                      <a:pPr algn="ctr" fontAlgn="t"/>
                      <a:r>
                        <a:rPr lang="vi-VN" sz="1800" u="none" strike="noStrike">
                          <a:effectLst/>
                        </a:rPr>
                        <a:t>92</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MAD2L1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0,00250</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08594698"/>
                  </a:ext>
                </a:extLst>
              </a:tr>
              <a:tr h="362712">
                <a:tc>
                  <a:txBody>
                    <a:bodyPr/>
                    <a:lstStyle/>
                    <a:p>
                      <a:pPr algn="ctr" fontAlgn="t"/>
                      <a:r>
                        <a:rPr lang="vi-VN" sz="1800" u="none" strike="noStrike">
                          <a:effectLst/>
                        </a:rPr>
                        <a:t>93</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AURKA</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0,00248</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99366854"/>
                  </a:ext>
                </a:extLst>
              </a:tr>
              <a:tr h="362712">
                <a:tc>
                  <a:txBody>
                    <a:bodyPr/>
                    <a:lstStyle/>
                    <a:p>
                      <a:pPr algn="ctr" fontAlgn="t"/>
                      <a:r>
                        <a:rPr lang="vi-VN" sz="1800" u="none" strike="noStrike">
                          <a:effectLst/>
                        </a:rPr>
                        <a:t>94</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KIF11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dirty="0">
                          <a:effectLst/>
                        </a:rPr>
                        <a:t>0,00247</a:t>
                      </a:r>
                      <a:endParaRPr lang="vi-VN" sz="18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22198773"/>
                  </a:ext>
                </a:extLst>
              </a:tr>
              <a:tr h="362712">
                <a:tc>
                  <a:txBody>
                    <a:bodyPr/>
                    <a:lstStyle/>
                    <a:p>
                      <a:pPr algn="ctr" fontAlgn="t"/>
                      <a:r>
                        <a:rPr lang="vi-VN" sz="1800" u="none" strike="noStrike">
                          <a:effectLst/>
                        </a:rPr>
                        <a:t>95</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PTTG1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0,00247</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20259636"/>
                  </a:ext>
                </a:extLst>
              </a:tr>
              <a:tr h="362712">
                <a:tc>
                  <a:txBody>
                    <a:bodyPr/>
                    <a:lstStyle/>
                    <a:p>
                      <a:pPr algn="ctr" fontAlgn="t"/>
                      <a:r>
                        <a:rPr lang="vi-VN" sz="1800" u="none" strike="noStrike">
                          <a:effectLst/>
                        </a:rPr>
                        <a:t>96</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CENPF</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0,00242</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423172271"/>
                  </a:ext>
                </a:extLst>
              </a:tr>
              <a:tr h="362712">
                <a:tc>
                  <a:txBody>
                    <a:bodyPr/>
                    <a:lstStyle/>
                    <a:p>
                      <a:pPr algn="ctr" fontAlgn="t"/>
                      <a:r>
                        <a:rPr lang="vi-VN" sz="1800" u="none" strike="noStrike">
                          <a:effectLst/>
                        </a:rPr>
                        <a:t>97</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CEP55</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0,00242</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44178420"/>
                  </a:ext>
                </a:extLst>
              </a:tr>
              <a:tr h="362712">
                <a:tc>
                  <a:txBody>
                    <a:bodyPr/>
                    <a:lstStyle/>
                    <a:p>
                      <a:pPr algn="ctr" fontAlgn="t"/>
                      <a:r>
                        <a:rPr lang="vi-VN" sz="1800" u="none" strike="noStrike">
                          <a:effectLst/>
                        </a:rPr>
                        <a:t>98</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NEK2</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0,00229</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047376871"/>
                  </a:ext>
                </a:extLst>
              </a:tr>
              <a:tr h="362712">
                <a:tc>
                  <a:txBody>
                    <a:bodyPr/>
                    <a:lstStyle/>
                    <a:p>
                      <a:pPr algn="ctr" fontAlgn="t"/>
                      <a:r>
                        <a:rPr lang="vi-VN" sz="1800" u="none" strike="noStrike">
                          <a:effectLst/>
                        </a:rPr>
                        <a:t>99</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ZWINT</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0,00216</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99070111"/>
                  </a:ext>
                </a:extLst>
              </a:tr>
              <a:tr h="362712">
                <a:tc>
                  <a:txBody>
                    <a:bodyPr/>
                    <a:lstStyle/>
                    <a:p>
                      <a:pPr algn="ctr" fontAlgn="t"/>
                      <a:r>
                        <a:rPr lang="vi-VN" sz="1800" u="none" strike="noStrike">
                          <a:effectLst/>
                        </a:rPr>
                        <a:t>100</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KIAA0101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0,00215</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126591770"/>
                  </a:ext>
                </a:extLst>
              </a:tr>
              <a:tr h="362712">
                <a:tc>
                  <a:txBody>
                    <a:bodyPr/>
                    <a:lstStyle/>
                    <a:p>
                      <a:pPr algn="ctr" fontAlgn="t"/>
                      <a:r>
                        <a:rPr lang="vi-VN" sz="1800" u="none" strike="noStrike">
                          <a:effectLst/>
                        </a:rPr>
                        <a:t>101</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CKS1B</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0,00191</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660523090"/>
                  </a:ext>
                </a:extLst>
              </a:tr>
              <a:tr h="362712">
                <a:tc>
                  <a:txBody>
                    <a:bodyPr/>
                    <a:lstStyle/>
                    <a:p>
                      <a:pPr algn="ctr" fontAlgn="t"/>
                      <a:r>
                        <a:rPr lang="vi-VN" sz="1800" u="none" strike="noStrike">
                          <a:effectLst/>
                        </a:rPr>
                        <a:t>102</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PSMG1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0,00183</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350578114"/>
                  </a:ext>
                </a:extLst>
              </a:tr>
              <a:tr h="362712">
                <a:tc>
                  <a:txBody>
                    <a:bodyPr/>
                    <a:lstStyle/>
                    <a:p>
                      <a:pPr algn="ctr" fontAlgn="t"/>
                      <a:r>
                        <a:rPr lang="vi-VN" sz="1800" u="none" strike="noStrike">
                          <a:effectLst/>
                        </a:rPr>
                        <a:t>103</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SHCBP1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0,00178</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845939298"/>
                  </a:ext>
                </a:extLst>
              </a:tr>
              <a:tr h="362712">
                <a:tc>
                  <a:txBody>
                    <a:bodyPr/>
                    <a:lstStyle/>
                    <a:p>
                      <a:pPr algn="ctr" fontAlgn="t"/>
                      <a:r>
                        <a:rPr lang="vi-VN" sz="1800" u="none" strike="noStrike">
                          <a:effectLst/>
                        </a:rPr>
                        <a:t>104</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CCNB2</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0,00168</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244351852"/>
                  </a:ext>
                </a:extLst>
              </a:tr>
              <a:tr h="362712">
                <a:tc>
                  <a:txBody>
                    <a:bodyPr/>
                    <a:lstStyle/>
                    <a:p>
                      <a:pPr algn="ctr" fontAlgn="t"/>
                      <a:r>
                        <a:rPr lang="vi-VN" sz="1800" u="none" strike="noStrike">
                          <a:effectLst/>
                        </a:rPr>
                        <a:t>105</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ATAD2</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0,00155</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188820263"/>
                  </a:ext>
                </a:extLst>
              </a:tr>
              <a:tr h="362712">
                <a:tc>
                  <a:txBody>
                    <a:bodyPr/>
                    <a:lstStyle/>
                    <a:p>
                      <a:pPr algn="ctr" fontAlgn="t"/>
                      <a:r>
                        <a:rPr lang="vi-VN" sz="1800" u="none" strike="noStrike">
                          <a:effectLst/>
                        </a:rPr>
                        <a:t>106</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CENPA</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0,00124</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365260739"/>
                  </a:ext>
                </a:extLst>
              </a:tr>
              <a:tr h="362712">
                <a:tc>
                  <a:txBody>
                    <a:bodyPr/>
                    <a:lstStyle/>
                    <a:p>
                      <a:pPr algn="ctr" fontAlgn="t"/>
                      <a:r>
                        <a:rPr lang="vi-VN" sz="1800" u="none" strike="noStrike">
                          <a:effectLst/>
                        </a:rPr>
                        <a:t>107</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MCM4</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a:effectLst/>
                        </a:rPr>
                        <a:t>0,00122</a:t>
                      </a:r>
                      <a:endParaRPr lang="vi-VN" sz="1800" b="0" i="0" u="none" strike="noStrike">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1761928191"/>
                  </a:ext>
                </a:extLst>
              </a:tr>
              <a:tr h="362712">
                <a:tc>
                  <a:txBody>
                    <a:bodyPr/>
                    <a:lstStyle/>
                    <a:p>
                      <a:pPr algn="ctr" fontAlgn="t"/>
                      <a:r>
                        <a:rPr lang="vi-VN" sz="1800" u="none" strike="noStrike">
                          <a:effectLst/>
                        </a:rPr>
                        <a:t>108</a:t>
                      </a:r>
                      <a:endParaRPr lang="vi-VN" sz="1800" b="1" i="0" u="none" strike="noStrike">
                        <a:solidFill>
                          <a:srgbClr val="000000"/>
                        </a:solidFill>
                        <a:effectLst/>
                        <a:latin typeface="Arial" panose="020B0604020202020204" pitchFamily="34" charset="0"/>
                      </a:endParaRPr>
                    </a:p>
                  </a:txBody>
                  <a:tcPr marL="6350" marR="6350" marT="6350" marB="0"/>
                </a:tc>
                <a:tc>
                  <a:txBody>
                    <a:bodyPr/>
                    <a:lstStyle/>
                    <a:p>
                      <a:pPr algn="ctr" fontAlgn="b"/>
                      <a:r>
                        <a:rPr lang="vi-VN" sz="1800" u="none" strike="noStrike">
                          <a:effectLst/>
                        </a:rPr>
                        <a:t>CCNB1</a:t>
                      </a:r>
                      <a:endParaRPr lang="vi-VN" sz="1800" b="0" i="0" u="none" strike="noStrike">
                        <a:solidFill>
                          <a:srgbClr val="000000"/>
                        </a:solidFill>
                        <a:effectLst/>
                        <a:latin typeface="Arial" panose="020B0604020202020204" pitchFamily="34" charset="0"/>
                      </a:endParaRPr>
                    </a:p>
                  </a:txBody>
                  <a:tcPr marL="6350" marR="6350" marT="6350" marB="0" anchor="b"/>
                </a:tc>
                <a:tc>
                  <a:txBody>
                    <a:bodyPr/>
                    <a:lstStyle/>
                    <a:p>
                      <a:pPr algn="ctr" fontAlgn="b"/>
                      <a:r>
                        <a:rPr lang="vi-VN" sz="1800" u="none" strike="noStrike" dirty="0">
                          <a:effectLst/>
                        </a:rPr>
                        <a:t>0,00081</a:t>
                      </a:r>
                      <a:endParaRPr lang="vi-VN" sz="1800" b="0" i="0" u="none" strike="noStrike" dirty="0">
                        <a:solidFill>
                          <a:srgbClr val="000000"/>
                        </a:solidFill>
                        <a:effectLst/>
                        <a:latin typeface="Arial" panose="020B0604020202020204" pitchFamily="34" charset="0"/>
                      </a:endParaRPr>
                    </a:p>
                  </a:txBody>
                  <a:tcPr marL="6350" marR="6350" marT="6350" marB="0" anchor="b"/>
                </a:tc>
                <a:extLst>
                  <a:ext uri="{0D108BD9-81ED-4DB2-BD59-A6C34878D82A}">
                    <a16:rowId xmlns:a16="http://schemas.microsoft.com/office/drawing/2014/main" val="2956938905"/>
                  </a:ext>
                </a:extLst>
              </a:tr>
            </a:tbl>
          </a:graphicData>
        </a:graphic>
      </p:graphicFrame>
      <p:sp>
        <p:nvSpPr>
          <p:cNvPr id="6" name="TextBox 5"/>
          <p:cNvSpPr txBox="1"/>
          <p:nvPr/>
        </p:nvSpPr>
        <p:spPr>
          <a:xfrm>
            <a:off x="384748" y="276870"/>
            <a:ext cx="10591800" cy="523220"/>
          </a:xfrm>
          <a:prstGeom prst="rect">
            <a:avLst/>
          </a:prstGeom>
          <a:noFill/>
        </p:spPr>
        <p:txBody>
          <a:bodyPr wrap="square" rtlCol="0">
            <a:spAutoFit/>
          </a:bodyPr>
          <a:lstStyle/>
          <a:p>
            <a:r>
              <a:rPr lang="vi-VN" sz="2800" dirty="0" smtClean="0">
                <a:latin typeface="+mj-lt"/>
              </a:rPr>
              <a:t>Rank important genes by Random Forest </a:t>
            </a:r>
            <a:endParaRPr lang="vi-VN" sz="2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2" name="TextBox 1"/>
          <p:cNvSpPr txBox="1"/>
          <p:nvPr/>
        </p:nvSpPr>
        <p:spPr>
          <a:xfrm>
            <a:off x="1008089" y="1104900"/>
            <a:ext cx="16611600" cy="3539430"/>
          </a:xfrm>
          <a:prstGeom prst="rect">
            <a:avLst/>
          </a:prstGeom>
          <a:noFill/>
        </p:spPr>
        <p:txBody>
          <a:bodyPr wrap="square" rtlCol="0">
            <a:spAutoFit/>
          </a:bodyPr>
          <a:lstStyle/>
          <a:p>
            <a:r>
              <a:rPr lang="vi-VN" sz="3200" dirty="0" smtClean="0"/>
              <a:t>2. Gene validation</a:t>
            </a:r>
          </a:p>
          <a:p>
            <a:pPr marL="457200" indent="-457200">
              <a:buFontTx/>
              <a:buChar char="-"/>
            </a:pPr>
            <a:r>
              <a:rPr lang="vi-VN" sz="3200" dirty="0" smtClean="0"/>
              <a:t>The </a:t>
            </a:r>
            <a:r>
              <a:rPr lang="vi-VN" sz="3200" dirty="0"/>
              <a:t>5-folds CV is implemented for the BS, BG, and RF models using different gene combinations. </a:t>
            </a:r>
            <a:endParaRPr lang="vi-VN" sz="3200" dirty="0" smtClean="0"/>
          </a:p>
          <a:p>
            <a:pPr marL="457200" indent="-457200">
              <a:buFontTx/>
              <a:buChar char="-"/>
            </a:pPr>
            <a:r>
              <a:rPr lang="vi-VN" sz="3200" dirty="0" smtClean="0"/>
              <a:t>The </a:t>
            </a:r>
            <a:r>
              <a:rPr lang="vi-VN" sz="3200" dirty="0"/>
              <a:t>entire dataset for validation of the gene </a:t>
            </a:r>
            <a:r>
              <a:rPr lang="vi-VN" sz="3200" dirty="0" smtClean="0"/>
              <a:t>combinations.</a:t>
            </a:r>
          </a:p>
          <a:p>
            <a:pPr marL="457200" indent="-457200">
              <a:buFontTx/>
              <a:buChar char="-"/>
            </a:pPr>
            <a:r>
              <a:rPr lang="vi-VN" sz="3200" dirty="0"/>
              <a:t>The selection of the optimal gene combinations is based on the highest performance of the corresponded ML </a:t>
            </a:r>
            <a:r>
              <a:rPr lang="vi-VN" sz="3200" dirty="0" smtClean="0"/>
              <a:t>models.</a:t>
            </a:r>
          </a:p>
          <a:p>
            <a:endParaRPr lang="vi-VN" sz="3200" dirty="0"/>
          </a:p>
        </p:txBody>
      </p:sp>
      <p:graphicFrame>
        <p:nvGraphicFramePr>
          <p:cNvPr id="3" name="Table 2"/>
          <p:cNvGraphicFramePr>
            <a:graphicFrameLocks noGrp="1"/>
          </p:cNvGraphicFramePr>
          <p:nvPr>
            <p:extLst>
              <p:ext uri="{D42A27DB-BD31-4B8C-83A1-F6EECF244321}">
                <p14:modId xmlns:p14="http://schemas.microsoft.com/office/powerpoint/2010/main" val="571298960"/>
              </p:ext>
            </p:extLst>
          </p:nvPr>
        </p:nvGraphicFramePr>
        <p:xfrm>
          <a:off x="381001" y="4838701"/>
          <a:ext cx="8534400" cy="4572000"/>
        </p:xfrm>
        <a:graphic>
          <a:graphicData uri="http://schemas.openxmlformats.org/drawingml/2006/table">
            <a:tbl>
              <a:tblPr firstRow="1" firstCol="1" bandRow="1">
                <a:tableStyleId>{5C22544A-7EE6-4342-B048-85BDC9FD1C3A}</a:tableStyleId>
              </a:tblPr>
              <a:tblGrid>
                <a:gridCol w="1324407">
                  <a:extLst>
                    <a:ext uri="{9D8B030D-6E8A-4147-A177-3AD203B41FA5}">
                      <a16:colId xmlns:a16="http://schemas.microsoft.com/office/drawing/2014/main" val="3971629977"/>
                    </a:ext>
                  </a:extLst>
                </a:gridCol>
                <a:gridCol w="1494992">
                  <a:extLst>
                    <a:ext uri="{9D8B030D-6E8A-4147-A177-3AD203B41FA5}">
                      <a16:colId xmlns:a16="http://schemas.microsoft.com/office/drawing/2014/main" val="1945646361"/>
                    </a:ext>
                  </a:extLst>
                </a:gridCol>
                <a:gridCol w="1066800">
                  <a:extLst>
                    <a:ext uri="{9D8B030D-6E8A-4147-A177-3AD203B41FA5}">
                      <a16:colId xmlns:a16="http://schemas.microsoft.com/office/drawing/2014/main" val="2061531814"/>
                    </a:ext>
                  </a:extLst>
                </a:gridCol>
                <a:gridCol w="1219200">
                  <a:extLst>
                    <a:ext uri="{9D8B030D-6E8A-4147-A177-3AD203B41FA5}">
                      <a16:colId xmlns:a16="http://schemas.microsoft.com/office/drawing/2014/main" val="3574905581"/>
                    </a:ext>
                  </a:extLst>
                </a:gridCol>
                <a:gridCol w="990600">
                  <a:extLst>
                    <a:ext uri="{9D8B030D-6E8A-4147-A177-3AD203B41FA5}">
                      <a16:colId xmlns:a16="http://schemas.microsoft.com/office/drawing/2014/main" val="3617236470"/>
                    </a:ext>
                  </a:extLst>
                </a:gridCol>
                <a:gridCol w="1308642">
                  <a:extLst>
                    <a:ext uri="{9D8B030D-6E8A-4147-A177-3AD203B41FA5}">
                      <a16:colId xmlns:a16="http://schemas.microsoft.com/office/drawing/2014/main" val="1636543098"/>
                    </a:ext>
                  </a:extLst>
                </a:gridCol>
                <a:gridCol w="1129759">
                  <a:extLst>
                    <a:ext uri="{9D8B030D-6E8A-4147-A177-3AD203B41FA5}">
                      <a16:colId xmlns:a16="http://schemas.microsoft.com/office/drawing/2014/main" val="3916974559"/>
                    </a:ext>
                  </a:extLst>
                </a:gridCol>
              </a:tblGrid>
              <a:tr h="821811">
                <a:tc gridSpan="7">
                  <a:txBody>
                    <a:bodyPr/>
                    <a:lstStyle/>
                    <a:p>
                      <a:pPr indent="182880" algn="ctr">
                        <a:lnSpc>
                          <a:spcPct val="95000"/>
                        </a:lnSpc>
                        <a:spcAft>
                          <a:spcPts val="0"/>
                        </a:spcAft>
                        <a:tabLst>
                          <a:tab pos="182880" algn="l"/>
                        </a:tabLst>
                      </a:pPr>
                      <a:r>
                        <a:rPr lang="x-none" sz="2000" spc="-5" dirty="0">
                          <a:effectLst/>
                        </a:rPr>
                        <a:t>TABLE </a:t>
                      </a:r>
                      <a:r>
                        <a:rPr lang="en-US" sz="2000" spc="-5" dirty="0">
                          <a:effectLst/>
                        </a:rPr>
                        <a:t>3</a:t>
                      </a:r>
                      <a:r>
                        <a:rPr lang="x-none" sz="2000" spc="-5" dirty="0">
                          <a:effectLst/>
                        </a:rPr>
                        <a:t>. HIGHEST VALIDATION PERFORMANCE OF THE ML MODELS ON </a:t>
                      </a:r>
                      <a:r>
                        <a:rPr lang="en-US" sz="2000" spc="-5" dirty="0">
                          <a:effectLst/>
                        </a:rPr>
                        <a:t>THE ENTIRE GENE DATASET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26682095"/>
                  </a:ext>
                </a:extLst>
              </a:tr>
              <a:tr h="1153905">
                <a:tc>
                  <a:txBody>
                    <a:bodyPr/>
                    <a:lstStyle/>
                    <a:p>
                      <a:pPr indent="182880" algn="ctr">
                        <a:lnSpc>
                          <a:spcPct val="95000"/>
                        </a:lnSpc>
                        <a:spcAft>
                          <a:spcPts val="0"/>
                        </a:spcAft>
                        <a:tabLst>
                          <a:tab pos="182880" algn="l"/>
                          <a:tab pos="457200" algn="l"/>
                        </a:tabLst>
                      </a:pPr>
                      <a:r>
                        <a:rPr lang="en-US" sz="2000" spc="0" dirty="0">
                          <a:effectLst/>
                        </a:rPr>
                        <a:t>ML model</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Number </a:t>
                      </a:r>
                      <a:endParaRPr lang="vi-VN" sz="2000" spc="-5" dirty="0">
                        <a:effectLst/>
                      </a:endParaRPr>
                    </a:p>
                    <a:p>
                      <a:pPr indent="182880" algn="ctr">
                        <a:lnSpc>
                          <a:spcPct val="95000"/>
                        </a:lnSpc>
                        <a:spcAft>
                          <a:spcPts val="0"/>
                        </a:spcAft>
                        <a:tabLst>
                          <a:tab pos="182880" algn="l"/>
                          <a:tab pos="457200" algn="l"/>
                        </a:tabLst>
                      </a:pPr>
                      <a:r>
                        <a:rPr lang="en-US" sz="2000" spc="0" dirty="0">
                          <a:effectLst/>
                        </a:rPr>
                        <a:t>of genes</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Ac</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Se</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rPr>
                        <a:t>Sp</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rPr>
                        <a:t>Mc</a:t>
                      </a:r>
                      <a:endParaRPr lang="vi-VN" sz="2000" spc="-5" dirty="0">
                        <a:effectLst/>
                      </a:endParaRPr>
                    </a:p>
                    <a:p>
                      <a:pPr indent="182880" algn="ctr">
                        <a:lnSpc>
                          <a:spcPct val="95000"/>
                        </a:lnSpc>
                        <a:spcAft>
                          <a:spcPts val="0"/>
                        </a:spcAft>
                        <a:tabLst>
                          <a:tab pos="182880" algn="l"/>
                          <a:tab pos="457200" algn="l"/>
                        </a:tabLst>
                      </a:pPr>
                      <a:r>
                        <a:rPr lang="en-US" sz="2000" spc="0" dirty="0">
                          <a:effectLst/>
                        </a:rPr>
                        <a:t>(%)</a:t>
                      </a:r>
                      <a:endParaRPr lang="vi-VN" sz="20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rPr>
                        <a:t>AUC</a:t>
                      </a:r>
                      <a:endParaRPr lang="vi-VN" sz="2000" spc="-5">
                        <a:effectLst/>
                      </a:endParaRPr>
                    </a:p>
                    <a:p>
                      <a:pPr indent="182880" algn="ctr">
                        <a:lnSpc>
                          <a:spcPct val="95000"/>
                        </a:lnSpc>
                        <a:spcAft>
                          <a:spcPts val="0"/>
                        </a:spcAft>
                        <a:tabLst>
                          <a:tab pos="182880" algn="l"/>
                          <a:tab pos="457200" algn="l"/>
                        </a:tabLst>
                      </a:pPr>
                      <a:r>
                        <a:rPr lang="en-US" sz="2000" spc="0">
                          <a:effectLst/>
                        </a:rPr>
                        <a:t>(%)</a:t>
                      </a:r>
                      <a:endParaRPr lang="vi-VN" sz="20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63110617"/>
                  </a:ext>
                </a:extLst>
              </a:tr>
              <a:tr h="865428">
                <a:tc>
                  <a:txBody>
                    <a:bodyPr/>
                    <a:lstStyle/>
                    <a:p>
                      <a:pPr indent="182880" algn="ctr">
                        <a:lnSpc>
                          <a:spcPct val="95000"/>
                        </a:lnSpc>
                        <a:spcAft>
                          <a:spcPts val="0"/>
                        </a:spcAft>
                        <a:tabLst>
                          <a:tab pos="182880" algn="l"/>
                        </a:tabLst>
                      </a:pPr>
                      <a:r>
                        <a:rPr lang="en-US" sz="2000" spc="0" dirty="0">
                          <a:solidFill>
                            <a:schemeClr val="bg1"/>
                          </a:solidFill>
                          <a:effectLst/>
                        </a:rPr>
                        <a:t>BS</a:t>
                      </a:r>
                      <a:endParaRPr lang="vi-VN" sz="2000" spc="-5" dirty="0">
                        <a:solidFill>
                          <a:schemeClr val="bg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21</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88+-5</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49+-22</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95+-5</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49+-22</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chemeClr val="tx1"/>
                          </a:solidFill>
                          <a:effectLst/>
                        </a:rPr>
                        <a:t>75+-16</a:t>
                      </a:r>
                      <a:endParaRPr lang="vi-VN" sz="2000" spc="-5" dirty="0">
                        <a:solidFill>
                          <a:schemeClr val="tx1"/>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89734154"/>
                  </a:ext>
                </a:extLst>
              </a:tr>
              <a:tr h="865428">
                <a:tc>
                  <a:txBody>
                    <a:bodyPr/>
                    <a:lstStyle/>
                    <a:p>
                      <a:pPr indent="182880" algn="ctr">
                        <a:lnSpc>
                          <a:spcPct val="95000"/>
                        </a:lnSpc>
                        <a:spcAft>
                          <a:spcPts val="0"/>
                        </a:spcAft>
                        <a:tabLst>
                          <a:tab pos="182880" algn="l"/>
                        </a:tabLst>
                      </a:pPr>
                      <a:r>
                        <a:rPr lang="en-US" sz="2000" spc="0" dirty="0">
                          <a:solidFill>
                            <a:srgbClr val="FF0000"/>
                          </a:solidFill>
                          <a:effectLst/>
                        </a:rPr>
                        <a:t>BG</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23</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90+-3</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35+-21</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99+-3</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48+-24</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rPr>
                        <a:t>86+-8</a:t>
                      </a:r>
                      <a:endParaRPr lang="vi-VN" sz="2000" spc="-5" dirty="0">
                        <a:solidFill>
                          <a:srgbClr val="FF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42290309"/>
                  </a:ext>
                </a:extLst>
              </a:tr>
              <a:tr h="865428">
                <a:tc>
                  <a:txBody>
                    <a:bodyPr/>
                    <a:lstStyle/>
                    <a:p>
                      <a:pPr indent="182880" algn="ctr">
                        <a:lnSpc>
                          <a:spcPct val="95000"/>
                        </a:lnSpc>
                        <a:spcAft>
                          <a:spcPts val="0"/>
                        </a:spcAft>
                        <a:tabLst>
                          <a:tab pos="182880" algn="l"/>
                        </a:tabLst>
                      </a:pPr>
                      <a:r>
                        <a:rPr lang="en-US" sz="2000" spc="0" dirty="0">
                          <a:solidFill>
                            <a:srgbClr val="7030A0"/>
                          </a:solidFill>
                          <a:effectLst/>
                        </a:rPr>
                        <a:t>RF</a:t>
                      </a:r>
                      <a:endParaRPr lang="vi-VN" sz="2000" spc="-5" dirty="0">
                        <a:solidFill>
                          <a:srgbClr val="7030A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24</a:t>
                      </a:r>
                      <a:endParaRPr lang="vi-VN" sz="2000" spc="-5" dirty="0">
                        <a:solidFill>
                          <a:srgbClr val="7030A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90+-4</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solidFill>
                            <a:srgbClr val="7030A0"/>
                          </a:solidFill>
                          <a:effectLst/>
                          <a:latin typeface="+mn-lt"/>
                          <a:ea typeface="SimSun" panose="02010600030101010101" pitchFamily="2" charset="-122"/>
                        </a:rPr>
                        <a:t>38</a:t>
                      </a:r>
                      <a:r>
                        <a:rPr lang="en-US" sz="2000" spc="-5" baseline="0" dirty="0" smtClean="0">
                          <a:solidFill>
                            <a:srgbClr val="7030A0"/>
                          </a:solidFill>
                          <a:effectLst/>
                          <a:latin typeface="+mn-lt"/>
                          <a:ea typeface="SimSun" panose="02010600030101010101" pitchFamily="2" charset="-122"/>
                        </a:rPr>
                        <a:t>+-24</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solidFill>
                            <a:srgbClr val="7030A0"/>
                          </a:solidFill>
                          <a:effectLst/>
                          <a:latin typeface="+mn-lt"/>
                          <a:ea typeface="SimSun" panose="02010600030101010101" pitchFamily="2" charset="-122"/>
                        </a:rPr>
                        <a:t>98+-2</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48+-27</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rPr>
                        <a:t>86+-9</a:t>
                      </a:r>
                      <a:endParaRPr lang="vi-VN" sz="2000" spc="-5" dirty="0">
                        <a:solidFill>
                          <a:srgbClr val="7030A0"/>
                        </a:solidFill>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12010799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05304972"/>
              </p:ext>
            </p:extLst>
          </p:nvPr>
        </p:nvGraphicFramePr>
        <p:xfrm>
          <a:off x="9067799" y="4838702"/>
          <a:ext cx="8551889" cy="4578524"/>
        </p:xfrm>
        <a:graphic>
          <a:graphicData uri="http://schemas.openxmlformats.org/drawingml/2006/table">
            <a:tbl>
              <a:tblPr firstRow="1" firstCol="1" bandRow="1">
                <a:tableStyleId>{5C22544A-7EE6-4342-B048-85BDC9FD1C3A}</a:tableStyleId>
              </a:tblPr>
              <a:tblGrid>
                <a:gridCol w="1325769">
                  <a:extLst>
                    <a:ext uri="{9D8B030D-6E8A-4147-A177-3AD203B41FA5}">
                      <a16:colId xmlns:a16="http://schemas.microsoft.com/office/drawing/2014/main" val="3971629977"/>
                    </a:ext>
                  </a:extLst>
                </a:gridCol>
                <a:gridCol w="1773720">
                  <a:extLst>
                    <a:ext uri="{9D8B030D-6E8A-4147-A177-3AD203B41FA5}">
                      <a16:colId xmlns:a16="http://schemas.microsoft.com/office/drawing/2014/main" val="1945646361"/>
                    </a:ext>
                  </a:extLst>
                </a:gridCol>
                <a:gridCol w="1012106">
                  <a:extLst>
                    <a:ext uri="{9D8B030D-6E8A-4147-A177-3AD203B41FA5}">
                      <a16:colId xmlns:a16="http://schemas.microsoft.com/office/drawing/2014/main" val="2061531814"/>
                    </a:ext>
                  </a:extLst>
                </a:gridCol>
                <a:gridCol w="1139930">
                  <a:extLst>
                    <a:ext uri="{9D8B030D-6E8A-4147-A177-3AD203B41FA5}">
                      <a16:colId xmlns:a16="http://schemas.microsoft.com/office/drawing/2014/main" val="3574905581"/>
                    </a:ext>
                  </a:extLst>
                </a:gridCol>
                <a:gridCol w="1084721">
                  <a:extLst>
                    <a:ext uri="{9D8B030D-6E8A-4147-A177-3AD203B41FA5}">
                      <a16:colId xmlns:a16="http://schemas.microsoft.com/office/drawing/2014/main" val="3617236470"/>
                    </a:ext>
                  </a:extLst>
                </a:gridCol>
                <a:gridCol w="1084721">
                  <a:extLst>
                    <a:ext uri="{9D8B030D-6E8A-4147-A177-3AD203B41FA5}">
                      <a16:colId xmlns:a16="http://schemas.microsoft.com/office/drawing/2014/main" val="1636543098"/>
                    </a:ext>
                  </a:extLst>
                </a:gridCol>
                <a:gridCol w="1130922">
                  <a:extLst>
                    <a:ext uri="{9D8B030D-6E8A-4147-A177-3AD203B41FA5}">
                      <a16:colId xmlns:a16="http://schemas.microsoft.com/office/drawing/2014/main" val="3916974559"/>
                    </a:ext>
                  </a:extLst>
                </a:gridCol>
              </a:tblGrid>
              <a:tr h="572593">
                <a:tc gridSpan="7">
                  <a:txBody>
                    <a:bodyPr/>
                    <a:lstStyle/>
                    <a:p>
                      <a:pPr indent="182880" algn="ctr">
                        <a:lnSpc>
                          <a:spcPct val="95000"/>
                        </a:lnSpc>
                        <a:spcAft>
                          <a:spcPts val="0"/>
                        </a:spcAft>
                        <a:tabLst>
                          <a:tab pos="182880" algn="l"/>
                        </a:tabLst>
                      </a:pPr>
                      <a:r>
                        <a:rPr lang="x-none" sz="2000" spc="-5" smtClean="0">
                          <a:effectLst/>
                          <a:latin typeface="+mn-lt"/>
                        </a:rPr>
                        <a:t>TABLE </a:t>
                      </a:r>
                      <a:r>
                        <a:rPr lang="en-US" sz="2000" spc="-5" smtClean="0">
                          <a:effectLst/>
                          <a:latin typeface="+mn-lt"/>
                        </a:rPr>
                        <a:t>3</a:t>
                      </a:r>
                      <a:r>
                        <a:rPr lang="x-none" sz="2000" spc="-5" smtClean="0">
                          <a:effectLst/>
                          <a:latin typeface="+mn-lt"/>
                        </a:rPr>
                        <a:t>. HIGHEST VALIDATION PERFORMANCE OF THE ML MODELS ON </a:t>
                      </a:r>
                      <a:r>
                        <a:rPr lang="en-US" sz="2000" spc="-5" smtClean="0">
                          <a:effectLst/>
                          <a:latin typeface="+mn-lt"/>
                        </a:rPr>
                        <a:t>THE ENTIRE GENE DATASET</a:t>
                      </a:r>
                      <a:endParaRPr lang="vi-VN" sz="2000" spc="-5" dirty="0">
                        <a:effectLst/>
                        <a:latin typeface="+mn-lt"/>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026682095"/>
                  </a:ext>
                </a:extLst>
              </a:tr>
              <a:tr h="999851">
                <a:tc>
                  <a:txBody>
                    <a:bodyPr/>
                    <a:lstStyle/>
                    <a:p>
                      <a:pPr indent="182880" algn="ctr">
                        <a:lnSpc>
                          <a:spcPct val="95000"/>
                        </a:lnSpc>
                        <a:spcAft>
                          <a:spcPts val="0"/>
                        </a:spcAft>
                        <a:tabLst>
                          <a:tab pos="182880" algn="l"/>
                          <a:tab pos="457200" algn="l"/>
                        </a:tabLst>
                      </a:pPr>
                      <a:r>
                        <a:rPr lang="en-US" sz="2000" spc="0" dirty="0">
                          <a:effectLst/>
                          <a:latin typeface="+mn-lt"/>
                        </a:rPr>
                        <a:t>ML model</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smtClean="0">
                          <a:effectLst/>
                          <a:latin typeface="+mn-lt"/>
                        </a:rPr>
                        <a:t>Number </a:t>
                      </a:r>
                      <a:endParaRPr lang="vi-VN" sz="2000" spc="-5" smtClean="0">
                        <a:effectLst/>
                        <a:latin typeface="+mn-lt"/>
                      </a:endParaRPr>
                    </a:p>
                    <a:p>
                      <a:pPr indent="182880" algn="ctr">
                        <a:lnSpc>
                          <a:spcPct val="95000"/>
                        </a:lnSpc>
                        <a:spcAft>
                          <a:spcPts val="0"/>
                        </a:spcAft>
                        <a:tabLst>
                          <a:tab pos="182880" algn="l"/>
                          <a:tab pos="457200" algn="l"/>
                        </a:tabLst>
                      </a:pPr>
                      <a:r>
                        <a:rPr lang="en-US" sz="2000" spc="0" smtClean="0">
                          <a:effectLst/>
                          <a:latin typeface="+mn-lt"/>
                        </a:rPr>
                        <a:t>of genes</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Se</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Sp</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rPr>
                        <a:t>Mc</a:t>
                      </a:r>
                      <a:endParaRPr lang="vi-VN" sz="2000" spc="-5" dirty="0">
                        <a:effectLst/>
                        <a:latin typeface="+mn-lt"/>
                      </a:endParaRPr>
                    </a:p>
                    <a:p>
                      <a:pPr indent="182880" algn="ctr">
                        <a:lnSpc>
                          <a:spcPct val="95000"/>
                        </a:lnSpc>
                        <a:spcAft>
                          <a:spcPts val="0"/>
                        </a:spcAft>
                        <a:tabLst>
                          <a:tab pos="182880" algn="l"/>
                          <a:tab pos="457200" algn="l"/>
                        </a:tabLst>
                      </a:pPr>
                      <a:r>
                        <a:rPr lang="en-US" sz="2000" spc="0" dirty="0">
                          <a:effectLst/>
                          <a:latin typeface="+mn-lt"/>
                        </a:rPr>
                        <a:t>(%)</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AUC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1963110617"/>
                  </a:ext>
                </a:extLst>
              </a:tr>
              <a:tr h="999851">
                <a:tc>
                  <a:txBody>
                    <a:bodyPr/>
                    <a:lstStyle/>
                    <a:p>
                      <a:pPr indent="182880" algn="ctr">
                        <a:lnSpc>
                          <a:spcPct val="95000"/>
                        </a:lnSpc>
                        <a:spcAft>
                          <a:spcPts val="0"/>
                        </a:spcAft>
                        <a:tabLst>
                          <a:tab pos="182880" algn="l"/>
                        </a:tabLst>
                      </a:pPr>
                      <a:r>
                        <a:rPr lang="en-US" sz="2000" spc="0" dirty="0">
                          <a:effectLst/>
                          <a:latin typeface="+mn-lt"/>
                        </a:rPr>
                        <a:t>BS</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87+-6</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effectLst/>
                          <a:latin typeface="+mn-lt"/>
                          <a:ea typeface="SimSun" panose="02010600030101010101" pitchFamily="2" charset="-122"/>
                        </a:rPr>
                        <a:t>42+-20</a:t>
                      </a:r>
                      <a:endParaRPr lang="vi-VN" sz="2000" spc="-5" dirty="0">
                        <a:effectLst/>
                        <a:latin typeface="+mn-lt"/>
                        <a:ea typeface="SimSun" panose="02010600030101010101" pitchFamily="2" charset="-122"/>
                      </a:endParaRPr>
                    </a:p>
                  </a:txBody>
                  <a:tcPr marL="68580" marR="68580" marT="0" marB="0" anchor="ctr"/>
                </a:tc>
                <a:tc>
                  <a:txBody>
                    <a:bodyPr/>
                    <a:lstStyle/>
                    <a:p>
                      <a:pPr marL="0" marR="0" indent="182880" algn="ctr" defTabSz="914400" rtl="0" eaLnBrk="1" fontAlgn="auto" latinLnBrk="0" hangingPunct="1">
                        <a:lnSpc>
                          <a:spcPct val="95000"/>
                        </a:lnSpc>
                        <a:spcBef>
                          <a:spcPts val="0"/>
                        </a:spcBef>
                        <a:spcAft>
                          <a:spcPts val="0"/>
                        </a:spcAft>
                        <a:buClrTx/>
                        <a:buSzTx/>
                        <a:buFontTx/>
                        <a:buNone/>
                        <a:tabLst>
                          <a:tab pos="182880" algn="l"/>
                          <a:tab pos="457200" algn="l"/>
                        </a:tabLst>
                        <a:defRPr/>
                      </a:pPr>
                      <a:r>
                        <a:rPr lang="en-US" sz="2000" spc="0" dirty="0" smtClean="0">
                          <a:effectLst/>
                          <a:latin typeface="+mn-lt"/>
                          <a:ea typeface="+mn-ea"/>
                        </a:rPr>
                        <a:t>94+-7</a:t>
                      </a:r>
                      <a:endParaRPr lang="vi-VN" sz="2000" spc="-5" dirty="0" smtClean="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rPr>
                        <a:t>42+-19</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76+-14</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4089734154"/>
                  </a:ext>
                </a:extLst>
              </a:tr>
              <a:tr h="999851">
                <a:tc>
                  <a:txBody>
                    <a:bodyPr/>
                    <a:lstStyle/>
                    <a:p>
                      <a:pPr indent="182880" algn="ctr">
                        <a:lnSpc>
                          <a:spcPct val="95000"/>
                        </a:lnSpc>
                        <a:spcAft>
                          <a:spcPts val="0"/>
                        </a:spcAft>
                        <a:tabLst>
                          <a:tab pos="182880" algn="l"/>
                        </a:tabLst>
                      </a:pPr>
                      <a:r>
                        <a:rPr lang="en-US" sz="2000" spc="0" dirty="0">
                          <a:solidFill>
                            <a:srgbClr val="FF0000"/>
                          </a:solidFill>
                          <a:effectLst/>
                          <a:latin typeface="+mn-lt"/>
                        </a:rPr>
                        <a:t>BG</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9</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90+-4</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34+-23</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99+-2</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ea typeface="+mn-ea"/>
                        </a:rPr>
                        <a:t>46+-27</a:t>
                      </a:r>
                      <a:endParaRPr lang="vi-VN" sz="2000" spc="-5" dirty="0">
                        <a:solidFill>
                          <a:srgbClr val="FF000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FF0000"/>
                          </a:solidFill>
                          <a:effectLst/>
                          <a:latin typeface="+mn-lt"/>
                        </a:rPr>
                        <a:t>85+-10</a:t>
                      </a:r>
                      <a:endParaRPr lang="vi-VN" sz="2000" spc="-5" dirty="0">
                        <a:solidFill>
                          <a:srgbClr val="FF0000"/>
                        </a:solidFill>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2242290309"/>
                  </a:ext>
                </a:extLst>
              </a:tr>
              <a:tr h="999851">
                <a:tc>
                  <a:txBody>
                    <a:bodyPr/>
                    <a:lstStyle/>
                    <a:p>
                      <a:pPr indent="182880" algn="ctr">
                        <a:lnSpc>
                          <a:spcPct val="95000"/>
                        </a:lnSpc>
                        <a:spcAft>
                          <a:spcPts val="0"/>
                        </a:spcAft>
                        <a:tabLst>
                          <a:tab pos="182880" algn="l"/>
                        </a:tabLst>
                      </a:pPr>
                      <a:r>
                        <a:rPr lang="en-US" sz="2000" spc="0" dirty="0">
                          <a:solidFill>
                            <a:srgbClr val="7030A0"/>
                          </a:solidFill>
                          <a:effectLst/>
                          <a:latin typeface="+mn-lt"/>
                        </a:rPr>
                        <a:t>RF</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31</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91+-3</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solidFill>
                            <a:srgbClr val="7030A0"/>
                          </a:solidFill>
                          <a:effectLst/>
                          <a:latin typeface="+mn-lt"/>
                          <a:ea typeface="SimSun" panose="02010600030101010101" pitchFamily="2" charset="-122"/>
                        </a:rPr>
                        <a:t>36</a:t>
                      </a:r>
                      <a:r>
                        <a:rPr lang="en-US" sz="2000" spc="-5" baseline="0" dirty="0" smtClean="0">
                          <a:solidFill>
                            <a:srgbClr val="7030A0"/>
                          </a:solidFill>
                          <a:effectLst/>
                          <a:latin typeface="+mn-lt"/>
                          <a:ea typeface="SimSun" panose="02010600030101010101" pitchFamily="2" charset="-122"/>
                        </a:rPr>
                        <a:t>+-17</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solidFill>
                            <a:srgbClr val="7030A0"/>
                          </a:solidFill>
                          <a:effectLst/>
                          <a:latin typeface="+mn-lt"/>
                          <a:ea typeface="SimSun" panose="02010600030101010101" pitchFamily="2" charset="-122"/>
                        </a:rPr>
                        <a:t>1+-2</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ea typeface="+mn-ea"/>
                        </a:rPr>
                        <a:t>54+-17</a:t>
                      </a:r>
                      <a:endParaRPr lang="vi-VN" sz="2000" spc="-5" dirty="0">
                        <a:solidFill>
                          <a:srgbClr val="7030A0"/>
                        </a:solidFill>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solidFill>
                            <a:srgbClr val="7030A0"/>
                          </a:solidFill>
                          <a:effectLst/>
                          <a:latin typeface="+mn-lt"/>
                        </a:rPr>
                        <a:t>83+-10</a:t>
                      </a:r>
                      <a:endParaRPr lang="vi-VN" sz="2000" spc="-5" dirty="0">
                        <a:solidFill>
                          <a:srgbClr val="7030A0"/>
                        </a:solidFill>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120107996"/>
                  </a:ext>
                </a:extLst>
              </a:tr>
            </a:tbl>
          </a:graphicData>
        </a:graphic>
      </p:graphicFrame>
      <p:sp>
        <p:nvSpPr>
          <p:cNvPr id="5" name="Rectangle 4"/>
          <p:cNvSpPr/>
          <p:nvPr/>
        </p:nvSpPr>
        <p:spPr>
          <a:xfrm>
            <a:off x="2903973" y="9728182"/>
            <a:ext cx="2956259" cy="369332"/>
          </a:xfrm>
          <a:prstGeom prst="rect">
            <a:avLst/>
          </a:prstGeom>
        </p:spPr>
        <p:txBody>
          <a:bodyPr wrap="none">
            <a:spAutoFit/>
          </a:bodyPr>
          <a:lstStyle/>
          <a:p>
            <a:r>
              <a:rPr lang="vi-VN" dirty="0"/>
              <a:t>I</a:t>
            </a:r>
            <a:r>
              <a:rPr lang="vi-VN" dirty="0" smtClean="0"/>
              <a:t>mportant </a:t>
            </a:r>
            <a:r>
              <a:rPr lang="vi-VN" dirty="0"/>
              <a:t>genes by Bagging</a:t>
            </a:r>
          </a:p>
        </p:txBody>
      </p:sp>
      <p:sp>
        <p:nvSpPr>
          <p:cNvPr id="6" name="TextBox 5"/>
          <p:cNvSpPr txBox="1"/>
          <p:nvPr/>
        </p:nvSpPr>
        <p:spPr>
          <a:xfrm>
            <a:off x="11811000" y="9728182"/>
            <a:ext cx="10591800" cy="369332"/>
          </a:xfrm>
          <a:prstGeom prst="rect">
            <a:avLst/>
          </a:prstGeom>
          <a:noFill/>
        </p:spPr>
        <p:txBody>
          <a:bodyPr wrap="square" rtlCol="0">
            <a:spAutoFit/>
          </a:bodyPr>
          <a:lstStyle/>
          <a:p>
            <a:r>
              <a:rPr lang="vi-VN" dirty="0" smtClean="0"/>
              <a:t>important genes by Random Forest </a:t>
            </a:r>
            <a:endParaRPr lang="vi-V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6FC"/>
        </a:solidFill>
        <a:effectLst/>
      </p:bgPr>
    </p:bg>
    <p:spTree>
      <p:nvGrpSpPr>
        <p:cNvPr id="1" name=""/>
        <p:cNvGrpSpPr/>
        <p:nvPr/>
      </p:nvGrpSpPr>
      <p:grpSpPr>
        <a:xfrm>
          <a:off x="0" y="0"/>
          <a:ext cx="0" cy="0"/>
          <a:chOff x="0" y="0"/>
          <a:chExt cx="0" cy="0"/>
        </a:xfrm>
      </p:grpSpPr>
      <p:sp>
        <p:nvSpPr>
          <p:cNvPr id="2" name="AutoShape 2" descr="data:image/png;base64,iVBORw0KGgoAAAANSUhEUgAAAYoAAAEWCAYAAAB42tAoAAAAOXRFWHRTb2Z0d2FyZQBNYXRwbG90bGliIHZlcnNpb24zLjUuMiwgaHR0cHM6Ly9tYXRwbG90bGliLm9yZy8qNh9FAAAACXBIWXMAAAsTAAALEwEAmpwYAABLXUlEQVR4nO3dd3hU1dbA4d8ihB7A0AUxQUNogUhHinARpQhYQbgWsKCIKHaxoegVVD4FRFEsoFcICKIiRBQVLgoiUgKEjhgg0kIPJZCE/f2xT8IkJJNJmUzKep9nnsycuuYkmTVn73PWFmMMSimlVGZK+DoApZRSBZsmCqWUUm5polBKKeWWJgqllFJuaaJQSinlliYKpZRSbmmiUNkiIhtFpLOv4ygoROQ5EfnYR/ueJiKv+WLfeU1E/i0iP+ZwXf2b9DJNFIWYiMSIyBkROSki+50Pjgre3KcxprExZok395FCREqLyBgR2e28z+0i8pSISH7sP4N4OotIrOs0Y8zrxpj7vLQ/EZFHRCRaRE6JSKyIzBaRMG/sL6dE5GUR+SI32zDGTDfGXOfBvi5Kjvn5N1lcaaIo/HobYyoA4cBVwEjfhpN9IlIyk1mzga5ATyAAuBMYAkzwQgwiIgXt/2EC8CjwCBAI1Ae+AXrl9Y7c/A68zpf7Vh4yxuijkD6AGOBal9dvAgtcXrcFlgPHgHVAZ5d5gcBUYC9wFPjGZd4NQJSz3nKgafp9ApcCZ4BAl3lXAYcAf+f1PcBmZ/s/AJe7LGuAYcB24O8M3ltXIAG4LN30NkAycKXzegkwBlgJHAe+TReTu2OwBPgPsMx5L1cCg52Y44GdwAPOsuWdZc4DJ53HpcDLwBfOMkHO+7ob2O0ci+dd9lcW+Mw5HpuBp4HYTH63Ic77bO3m9z8NeA9Y4MT7B3CFy/wJwB7gBLAa6Ogy72VgDvCFM/8+oDXwu3Os9gGTgFIu6zQGFgFHgAPAc0B34ByQ6ByTdc6ylYBPnO38A7wG+DnzBjnH/B1nW685035z5osz76DzO10PNMF+SUh09ncS+C79/wHg58T1l3NMVpPub0gfOfis8XUA+sjFLy/tP0gdYAMwwXldGziM/TZeAujmvK7mzF8AzAIuAfyBa5zpzZ1/0DbOP93dzn5KZ7DPX4D7XeJ5C/jAeX4jsANoCJQEXgCWuyxrnA+dQKBsBu9tLPC/TN73Li58gC9xPoiaYD/Mv+LCB3dWx2AJ9gO9sROjP/bb+hXOh9U1wGmgubN8Z9J9sJNxovgImxSaAWeBhq7vyTnmdbAfgJkligeBXVn8/qdhP2hbO/FPB2a6zL8DqOLMewLYD5RxiTvR+T2VcOJtgU2sJZ33shkY4SwfgP3QfwIo47xuk/4YuOz7G+BD53dSHZvIU35ng4AkYLizr7KkTRTXYz/gKzu/h4ZALZf3/Jqb/4OnsP8Hoc66zYAqvv5fLewPnwegj1z88uw/yEnsNycD/AxUduY9A/w33fI/YD/4a2G/GV+SwTYnA6+mm7aVC4nE9Z/yPuAX57lgv712cl5/D9zrso0S2A/dy53XBviXm/f2seuHXrp5K3C+qWM/7Me6zGuE/cbp5+4YuKw7Ootj/A3wqPO8M54lijou81cCtzvPdwLXu8y7L/32XOY9D6zIIrZpwMcur3sCW9wsfxRo5hL30iy2PwL42nk+AFibyXKpx8B5XQObIMu6TBsALHaeDwJ2p9vGIC4kin8B27BJq0QG79ldotgK9M3t/5Y+0j4KWpusyr4bjTEB2A+xBkBVZ/rlwG0icizlAXTAJonLgCPGmKMZbO9y4Il0612GbWZJbw7QTkQuBTphPyR/ddnOBJdtHMEmk9ou6+9x874OObFmpJYzP6Pt7MKeGVTF/THIMAYR6SEiK0TkiLN8Ty4cU0/td3l+Gki5wODSdPtz9/4Pk/n792RfiMgTIrJZRI4776USad9L+vdeX0TmOxdGnABed1n+Mmxzjicux/4O9rkc9w+xZxYZ7tuVMeYXbLPXe8ABEZkiIhU93Hd24lQe0kRRRBhj/of9tjXOmbQH+226ssujvDFmrDMvUEQqZ7CpPcB/0q1XzhgTkcE+jwE/Av2AgUCEcb7WOdt5IN12yhpjlrtuws1b+gloIyKXuU4UkdbYD4NfXCa7LlMX26RyKItjcFEMIlIa23Q1DqhhjKkMRGITXFbxemIftskpo7jT+xmoIyItc7IjEemIPaPqhz1zrIxt73e9Yiz9+5kMbAFCjDEVsW39KcvvwTbJZST9dvZgzyiquhz3isaYxm7WSbtBYyYaY1pgmwXrY5uUslwvizhVDmmiKFrGA91EJBzbSdlbRK4XET8RKeNc3lnHGLMP2zT0vohcIiL+ItLJ2cZHwIMi0sa5Eqi8iPQSkYBM9jkDuAu4xXme4gNgpIg0BhCRSiJym6dvxBjzE/bD8isRaey8h7bYdvjJxpjtLovfISKNRKQcMBqYY4xJdncMMtltKaA0EAckiUgPwPWSzQNAFRGp5On7SOdL7DG5RERqAw9ntqDz/t4HIpyYSznx3y4iz3qwrwBsP0AcUFJEXgKy+lYegO3YPikiDYChLvPmAzVFZIRz2XKAiLRx5h0AglKuGnP+vn4E/k9EKopICRG5QkSu8SBuRKSV8/fnD5zCXtSQ7LKvem5W/xh4VURCnL/fpiJSxZP9qsxpoihCjDFxwOfAi8aYPUBf7LfCOOw3rae48Du/E/vNewu283qEs41VwP3YU/+j2A7pQW52Ow97hc4BY8w6l1i+Bt4AZjrNGNFAj2y+pVuAxcBCbF/MF9graYanW+6/2LOp/diO1kecGLI6BmkYY+Kddb/EvveBzvtLmb8FiAB2Ok0qGTXHuTMaiAX+xp4xzcF+887MI1xogjmGbVK5CfjOg339gP0ysA3bHJeA+6YugCex7zke+4VhVsoM59h0A3pjj/N2oIsze7bz87CIrHGe34VNvJuwx3IOnjWlgU1oHznr7cI2w6WcKX8CNHKO/zcZrPs29vf3IzbpfYLtLFe5IBdaCpQqfERkCbYj1Sd3R+eGiAzFdnR79E1bKV/RMwql8omI1BKR9k5TTCj2UtOvfR2XUlnROyKVyj+lsFf/BGObkmZi+yGUKtC06UkppZRb2vSklFLKrULX9FS1alUTFBTk6zCUUqpQWb169SFjTLWcrFvoEkVQUBCrVq3ydRhKKVWoiMiunK6rTU9KKaXc0kShlFLKLU0USiml3NJEoZRSyi1NFEoppdzSRKGUUsotryUKEflURA6KSHQm80VEJorIDhFZLyLNvRWLUkqpnPPmfRTTsCWSP89kfg9seeoQ7PjMk52fSinF2aRktMJQweC1RGGMWSoiQW4W6Qt87oyItkJEKotILWfQE6VUYbNqKmyYkyeb2nv8DLuPnM6TbeW1pQGJ/BGQ5OswPNZo20l6/3Io6wXd8OWd2bVJO5BKrDPtokQhIkOAIQB169bNl+CUUtm0YQ7s3wA1w3K1mRMJiew+cppKZf2pWMY/j4LLO1EBx/jHz1AvuWAXtgiIT2Tg7L1c8/sRDlYplatt+fKdSgbTMjzRNMZMAaYAtGzZUk9GlSqoaobB4AU5Xv3wybP0nPgr5SqW5LvhHahQuuB9GJdeOJiGwNTuU30dinu33AJ/boGRI6n+wgtQvnyON+XLq55iSTu4fB1gr49iUUr52Pnzhse/XMfR04lMGnhVgUwSBd7GjfDPP/b5G29AVBS8/jqUK5erzfoyUcwD7nKufmoLHNf+CaWKrw+X7uR/2+J48YZGNL60kq/DKVxOnYJnn4XwcHj+eTvtyiuhceM82bzXUraIRACdgaoiEguMAvwBjDEfAJFAT2AHcBoY7K1YlFIF26qYI4z7cSu9wmpxRxvth8yWBQtg2DDYtQvuuceeSeQxb171NCCL+QYY5q39K6UKh6OnzjE8Yi21K5dlzC1hiGTUfaky9P77Nkk0agRLl0LHjl7ZjTYCKqV8xhjDk7PXcfjkOb4aenWBvMqpwElKgrg4qFUL+vWDM2dg+HAolbsrm9zREh5KKZ/5+Ne/+XnLQZ7r2YCwOtovkaWVK6FVK+jTB5KToWpVeOIJryYJ0EShlPKRNbuP8sbCLXRvXJO7rw7ydTgF27Fj8NBD0LYtHDwIzzwDJfLv41ubnpRS+e746USGz1hLzUpleOPWptov4c6GDdCtm21ueuQRGD0aKlbM1xA0USil8pUxhifnrONgfAKzH7yaSmW1XyJDiYng7w/160OXLvDUU9DcN7VTtelJKZWvpi6LYdGmAzzTvQHhl1X2dTgFz9mz9qyhcWM4eRJKl4aICJ8lCdBEoZTKR+v2HGPM95u5tmEN7u0Q7OtwCp5ffoGmTWHUKJsYzp71dUSAJgqlVD45fiaRhyPWUD2gDONu036JNM6cgTvvhK5d7eWvCxfCzJlQpYqvIwM0USil8oExhme/Ws++YwlMHHAVlct593LOQqdMGTh0CF54AaKj4frrfR1RGpoolFJe998Vu/g+ej9PXR9Ki8sv8XU4BcP69TYhxMaCiC3F8eqrULasryO7iCYKpZRXRf9znNfmb6ZLaDXu71jP1+H43qlTF65gWrMGtm+30/PxvojsKriRKaUKvfiERIbNWENg+VL8X79wSpQo5v0S8+bZukzjxtkCflu32ktfCzi9j0Ip5RXGGEbO3UDs0TPMHNKWwPLaL8E339ib5X77Ddq393U0HtNEoZTyihkrdzN//T6euj6UVkGBvg7HNxITYeJEe9bQvDlMmGA7rv0L102G2vSklMpzm/ae4JXvNtGpfjWGXnOFr8PxjRUroGVLePJJ+PJLOy0goNAlCdBEoZTKYyfPJvHwjDVULuvP2/2aFb9+iaNH4cEH4eqr4cgR+PprGDPG11HliiYKpVSeMRhe+HoDMYdPMXHAVVStUNrXIeW/KVPg44/hscdg0ya48UZ7+Wshpn0USqk8Exd/lm+27uXxbvVpW69g3FWcL7ZutdVdO3SAESOgRw9biqOI0EShVBFxIiGRQ/G+qw1UJSGRmMOn6HBlVYZ1udJnceSrhATbrDR2LDRoAFFRtohfEUoSoIlCqSJj8rgXuebckoumLw1I5I+AJK/vv7yc5fSlZShT633u+/EDr+/PV7Ye2UpoYCgsWmQHE9qxAwYOhP/7v0LfxJQZTRRKFRFdEv9HE7/dnA5slGb6pHJH+MfPcGWyd//dz1OOshWqU9KvaHd9hgaGctfhILjjOggJsQnj2mt9HZZXaaJQqgiJq1Cfy4f/lGaa/8LBNASmdp/qm6CKiuRk2zkdFgbGwNnL7JlEmTK+jszrinbqV0qpvLB2rb3ctX17OHDANjHdc0+xSBKgiUIppTIXHw+PP25vnIuJgcmToXp1X0eV77TpSSmlMnL8uG1m2rMHHnjAXt10SfEska6JQimlXJ04YQv3VaoEQ4bYUefatfN1VD6lTU9KKQW2gN+bb0KdOnacCLAjzhXzJAF6RqGUUrBsma3PFB1tS25Uq+briAoUPaNQShVvw4fb0hvHj8O339oifpdd5uuoChRNFEqp4seYC89r1rSlwDdtgj59fBdTAaaJQilVvGzZYgcS+vZb+/r55+Gtt6BCBd/GVYBpolBKFQ9nzsCLL9qCfevW2dfKI15NFCLSXUS2isgOEXk2g/mVROQ7EVknIhtFZLA341FKFVM//2zviXjtNbj9dlsW/PbbfR1VoeG1q55ExA94D+gGxAJ/isg8Y8wml8WGAZuMMb1FpBqwVUSmG2POeSsupVQxFBsLJUvahPGvf/k6mkLHm2cUrYEdxpidzgf/TKBvumUMECAiAlQAjgDer4eslCrakpPhvffgo4/s67vuss1NmiRyxJuJojawx+V1rDPN1SSgIbAX2AA8aow5n35DIjJERFaJyKq4uDhvxauUKgrWrIG2beHhh+GHH+w0ETugkMoRbyaKjEbwMOleXw9EAZcC4cAkEal40UrGTDHGtDTGtKymN8IopTJy4gQ8+ii0amXrM0VEwOzZvo6qSPBmoogFXO9aqYM9c3A1GJhrrB3A30ADL8aklCqq1q2DSZPsHdZbttjO6iI64lx+82ai+BMIEZFgESkF3A7MS7fMbqArgIjUAEKBnV6MSSlVlPz9N3z6qX3esaMdlvS996ByZZ+GVdR4LVEYY5KAh4EfgM3Al8aYjSLyoIg86Cz2KnC1iGwAfgaeMcYc8lZMSqki4tw5W/a7USN44gk4etRODw72bVxFlFeLAhpjIoHIdNM+cHm+F7jOmzEopYqYX3+1zUubNsHNN8OECcV2nIj8otVjlVKFR1wcXHcd1KgB330HN9zg64iKBS3hoZQq2IyBRYvs82rVYP582LhRk0Q+0kShlCq4Nm6Ea66xZxFLlthpXbtC+fI+Dau40aYnpXxk9o+PEbn31zzbXnKtkySWLEuZhWlLpm09spXQwNA820++OH3a1mV66y07LOnHH0OnTr6OqtjSRKGUj0Tu/ZWtJoFQKZMn2ztNaRJLBpJ+a6GBofSs1zNP9pEvjLFlwFeuhLvvtslCb7T1KU0USvlQqJRh6qBVebKthi8u5M52l/Nc94Z5sr18t28fVK8Ofn7w3HNQqRJ07uzrqBTaR6GU8rXkZJg4EUJD4f337bS+fTVJFCCaKJRSvrNqFbRubWs0XX019CxETWTFiMeJQkT0MgOlVN55802bJPbtg1mz4Pvv4YorfB2VykCWiUJErhaRTdgyHIhIMxF53+uRKaWKHmMgMdE+b90ahg2DzZuhXz8t4FeAeXJG8Q62HPhhAGPMOkCvU1NKZc9ff0H37vCsMypy587w7ru201oVaB41PRlj9qSblOyFWJRSRdHZs/aeiCZN4PfftXmpEPLk8tg9InI1YJxy4Y/gNEMppZRbq1fDHXfY8SFuuw3Gj4dLL/V1VCqbPEkUDwITsMOYxgI/Ag95MyilVBFRoYLte4iMhB49fB2NyiFPEkWoMebfrhNEpD2wzDshKaUKrfPnYepU28T08cf23ojoaCihV+IXZp789t71cJpSqjiLjrb1mO67D7Zvh1On7HRNEoVepmcUItIOuBqoJiKPu8yqCPh5OzClVCFx6hSMHg1vv22vYJo61dZo0stdiwx3TU+lgArOMgEu008At3ozKKVUIZKQYJPDXXfZm+iqVPF1RCqPZZoojDH/A/4nItOMMbvyMSalVEEXG2vrM40ZYxPDli0QGOjrqJSXeNKZfVpE3gIaw4UKxsaYf3ktKqVUwZSUZG+Se+klW8yvf39o0UKTRBHnSS/TdGALEAy8AsQAf3oxJqVUQfTHH9CyJTz+uO203rjRJglV5HmSKKoYYz4BEo0x/zPG3AO09XJcSqmC5Px5GDwY4uJgzhw7bnVwsK+jUvnEk6Ynp4IX+0SkF7AXqOO9kJRSBYIxNil07w4BATB3LtSubZ+rYsWTM4rXRKQS8ATwJPAxMMKbQSmlfGz7drj+elvVdcoUO61BA00SxVSWZxTGmPnO0+NAF0i9M1spVdScPQtvvAGvvw6lS8OkSfDgg76OSvmYuxvu/IB+2BpPC40x0SJyA/AcUBa4Kn9CVErlm2HD4JNP4Pbb7Q10tWr5OiJVALg7o/gEuAxYCUwUkV1AO+BZY8w3+RCbUio/HDxoO6tr1oRnnrFVXq+/3tdRqQLEXaJoCTQ1xpwXkTLAIeBKY8z+/AlNKeVV58/bwn3PPAPXXWeHIw0JsQ+lXLjrzD5njDkPYIxJALZpklCqiFi/Hjp0gAcegPBweOUVX0ekCjB3ZxQNRGS981yAK5zXAhhjTFOvR6dUOrO3zSZyZ2TebCx+P5yKy5tt5cBWk0ColMlw3pb9J1gfezxb20s6f96zBefMsX0Ql1wCn39uBxbSAn7KDXeJomG+RaGUhyJ3RrL1yFZCA0Nzv7FTcXDuFJQqn/tt5UColKHnpR0vmr79QDw3vbecM4nZH3G4aoVSmc88cQIqVrRjVQ8bBqNGaekN5RF3RQG1EKAqkEIDQ5nafWruNzS1F/gDgxbkflt55My5ZIbNWEO5Un7MfehqAsp4ck+sVUKEWpUyOEPZvRuGD4e9e2HFCqhaFSZMyMOoVVHn+V9hDohId+wwqn7Ax8aYsRks0xkYj/2XPWSMucabMSlVkI2aF832gyf5bHBrGtaqmLuNJSbahDBqlH398sv2bmulsslricK5D+M9oBt2rO0/RWSeMWaTyzKVgfeB7saY3SJS3VvxKFXQfb02li9XxTKsyxV0ql8tdxvbtQv69LGd1r1724qvl1+eN4GqYsejMQpFpKyIZLdRuDWwwxiz0xhzDpgJ9E23zEBgrjFmN4Ax5mA296FUkbDj4Eme/zqa1kGBPHZt/ZxvKOWMoWZNqFEDvv4avv1Wk4TKlSwThYj0BqKAhc7rcBGZ58G2awN7XF7HOtNc1QcuEZElIrJaRO7yKGqlipCExGQenrGGMv5+TBxwFSX9cjDGtDHwxRfQqhWcPGnLb/z4I9x4o17RpHLNk7/Il7FnB8cAjDFRQJAH62X015m+gbQk0ALoBVwPvCgiF32dEpEhIrJKRFbFxfnuckalvOGV7zaxZX88b/drRs2MOqOzsnUrdO0Kd94JJUvC4cN5H6Qq1jxJFEnGmOxd0G3FYkuApKiDLVGefpmFxphTxphDwFKgWfoNGWOmGGNaGmNaVquWy7ZbpQqQeev2ErFyNw9ecwWdQ7PZRZeUZDuqmzaFNWtg8mRYvlybmVSe8yRRRIvIQMBPREJE5F1guQfr/QmEiEiwiJQCbgfSN1l9C3QUkZIiUg5oA2zORvxKFVp/HzrFyK/W0+LyS3jiuhz0S/j5wa+/wq232rOKBx+EEjlotlIqC578VQ3Hjpd9FpiBLTc+IquVjDFJwMPAD9gP/y+NMRtF5EERedBZZjO272M9tvjgx8aY6By8D6UKlYTEZIZNX4N/yRK8O+Aq/D3tl9i/H+65B/bssX0PkZEwfbrtuFbKSzy5PDbUGPM88Hx2N26MiQQi0037IN3rt4C3srttpQqz/yzYzKZ9J/jk7pZcWrls1iskJ9sBhEaOhDNnoEcPuOwyKJODPg2lssmTrzFvi8gWEXlVRBp7PSKlirjIDfv474pd3N8xmK4NPTgTWLsWrr4aHnoIWraEDRtsKXCl8kmWicIY0wXoDMQBU0Rkg4i84O3AlCqKdh0+xTNz1hN+WWWe7t7As5UmTYKYGNvEtGgR1M/FfRZK5YBHDaPGmP3GmInAg9h7Kl7yZlBKFUVnk5J5eMZaRHDfL2GMvVFu7Vr7etw42LIFBg7UeyKUT3hyw11DEXlZRKKBSdgrnup4PTKlipgxkVvY8M9x3rqtGZcFlst4oZgYW3rj5pth/Hg77ZJL7EMpH/GkM3sqEAFcZ4xJfx+EUsoDC6P3M215DIPbB3F945oXL5CYaMeofuUVe4nruHHw6KP5H6hSGcgyURhj2uZHIEoVVXuOnObpOetoWqcSI3tkMszLhx/Cs8/akhsTJkDduvkao1LuZJooRORLY0w/EdlA2tIbOsKdUh46l3SehyPWYgxMGtCcUiVdWnsPH7ZNTS1awP33w5VXQvfuPotVqcy4O6NIOe+9IT8CUaooenPhFtbtOcbkfzenbhWnX8IYOwTpk09CQABs22aL+GmSUAVUpp3Zxph9ztOHjDG7XB/AQ/kTnlKF10+bDvDxb39zV7vL6RFWy07cvBm6dIFBgyAkBL75xhbyU6oA8+Ty2G4ZTOuR14EoVZT8c+wMT8xeR+NLK/JcT6dfYt06aNbMDiY0ZQr89pst6KdUAeeuj2Io9syhnoisd5kVACzzdmBKFVaJyecZPmMNyecN7w1sTpkD+6BOHZsUXnkF7r0XqutgjqrwcHfOOwP4HhgDPOsyPd4Yc8SrUSlViI37cStrdh9jStdaBA27xxbu27IFate2tZqUKmTcJQpjjIkRkWHpZ4hIoCYLpS62eMtBPlq8nYlHV3Ddre/B2bPw/PNQtaqvQ1Mqx7I6o7gBWI29PNa1doAB6nkxLqUKnX3Hz/Ds9JV8P+sZQndvgW7d4P337WWvShVimSYKY8wNzs/g/AtHFQSzt80mcmdk1gvmVvx+OJW9oW23co5QSsHUXrne/fn969lXJoQ5P23P9bZKJCWyaMcR4qUk1ft0h/ajoH9/rc2kioQsr8sTkfZAlDHmlIjcATQHxhtjdns9OuUTkTsj2XpkK6GBod7d0ak4OHcKSpX3eJVQStHTeL68O/vLhjApLpyIn7blfCPG0GPrMp5f/Am/3PoibzxyC5c00/shVNHiyQXck4FmItIMeBr4BPgvcI03A1O+FRoYytTuU727k6m9wB8YtMC7+8nEt0v+ImLhFjaNvp4yJf2yv4GdO5Hhw5GF32OuuoqvhnWgRLNL8z5QpXzMk/sokowxBugLTDDGTMBeIqtUkVBChBIlsvkY/w4lwpogv/0K48cjK1dSovlVvn4rSnmFJ2cU8SIyErgT6CgiftjvgUoVXydPQs+etoBfHa26r4o2T84o+gNngXuMMfuB2ugY16q4OXQIBg+GefPs6xdegK++0iShigVPhkLdD0wHKonIDUCCMeZzr0emVEFw/jx8+imEhsIXX8COHXZ6CY8Gh1SqSPBkhLt+wErgNqAf8IeI3OrtwJTyuU2boHNnW3KjUSOIioLHH/d1VErlO0/6KJ4HWhljDgKISDXgJ2CONwNTyudWrYKNG+GTT2y1Vz2LUMWUJ4miREqScBzGs74NpQqfyEg7oNCdd9rHDTdAYKCvo1LKpzz5wF8oIj+IyCARGQQsAPLhtl2l8lFsLNx6K/TqBZMm2cGFRDRJKIVnndlPAR8CTYFmwBRjzDPeDkyp/OB3Phm/dydCw4awYAH85z/w669aekMpF+7GowgBxgFXABuAJ40x/+RXYErlh7D9O/B/6wk7DOl770E9rXWpVHruzig+BeYDt2AryL6bLxEp5W3Hj8PcuQBEXRrK2WXLbd+EJgmlMuQuUQQYYz4yxmw1xowDgvIpJqW8wxiYNQsaNIDbb6fcoQN2cqvW2tSklBvurnoqIyJXcWEcirKur40xa7wdnFJ55q+/YNgw+OEHaNECvvuO0ycvAY76OjKlCjx3iWIf8LbL6/0urw3wL28FpVSeio+3yeH8eZg4ER56CPz8YMlfvo5MqULB3cBFXfIzEKXy3Pr10LQpBATYm+batrXjViulskVvnFNFT1wc3H03NGtmO6kBbrlFk4RSOeTVRCEi3UVkq4jsEJFn3SzXSkSStYaUypXz5+Hjj20Bv4gIeO45W6tJKZUrnpTwyBFn3Ir3gG5ALPCniMwzxmzKYLk3gB+8FYsqJm65Bb75Bjp1gsmTbSE/pVSueVI9VkTkDhF5yXldV0Rae7Dt1sAOY8xOY8w5YCZ2lLz0hgNfAQczmKeUe6dOQVKSfT5gAEybBkuWaJJQKg950vT0PtAOGOC8jseeKWSlNrDH5XWsMy2ViNQGbgI+cLchERkiIqtEZFVcXJwHu1bFwnff2YTw/vv2db9+tm9C74lQKk95kijaGGOGAQkAxpijQCkP1svov9Wkez0eeMYYk+xuQ8aYKcaYlsaYltWqVfNg16pI27MHbr4Z+vSxVzS1aOHriJQq0jzpo0h0+hEMpI5Hcd6D9WKBy1xe1wH2plumJTBT7DfAqkBPEUkyxnzjwfZVcfTFF/Dgg7bjeuxYeOwxKOXJ9xalVE55kigmAl8D1UXkP8CtwAserPcnECIiwcA/wO3AQNcFjDHBKc9FZBowX5OEylBK2e86deyVTO++C8HBWa6mlMq9LBOFMWa6iKwGumKbk240xmz2YL0kEXkYezWTH/CpMWajiDzozHfbL1EczN42m8idPhzaI34/nLq4z2cr5wilFEzt5d39798ANcPcL3PsGIwcCeXLw7hxNknoJa9K5assE4WI1AVOA9+5TjPG7M5qXWNMJOkGOcosQRhjBmW1vaImcmckW49sJTQw1DcBnIqDc6egVPk0k0MpRU9TPpOV8lDNMAjL5NYZY+y9EI8/bm+ge+yxC2cVSql85UnT0wJs/4QAZYBgYCvQ2ItxFRuhgaFM7T7VNzuf2gv8gUELfLP/zPz9NwwZAj/9BK1awfffw1VX+ToqpYotT5qe0rQNiEhz4AGvRaRUYqKt0/Tee/DAA7aAn1LKZ7J9Z7YxZo2ItPJGMKoY+/lnOxTp229D/fqwaxeUKePrqJRSeNZH8bjLyxJAc0DvelN548ABeOIJmD4drrgCnn8eqlTRJKFUAeLJDXcBLo/S2D6LjEpxKOW58+fhww/taHNffgkvvggbNtgkoZQqUNyeUTg32lUwxjyVT/Go4uL4cXjhBQgPtwX8GjTwdURKqUxkekYhIiWd0hrN8zEeVZSdPGn7IJKT4ZJL4I8/4JdfNEkoVcC5O6NYiU0SUSIyD5gNnEqZaYyZ6+XYVFHy7bcwfLit0xQeDv/6F9Sr5+uolFIe8KSPIhA4jB0j+wagt/NTqazt2gV9+8KNN0LlyrBsmU0SSqlCw90ZRXXniqdoLtxwlyJ9FVilLmYM3HorbNoEb74JI0aAv7+vo1JKZZO7ROEHVMCzcuFKXbBiBTRubEuAT5kCgYFw+eW+jkoplUPuEsU+Y8zofItEFX5HjtgCflOmwEsvwSuvaOkNpYoAd4lCq68pzxhjx4l44gmbLJ54Ap7SK6qVKircJYqu+RaFKtyee84OItS2LSxaBM2a+ToipVQeyjRRGGOO5GcgqpBJSLD3RVStCoMH2z6IIUOghCcX0imlChP9r1bZt2gRhIXB/ffb1/Xr2+FJNUkoVSTpf7by3P79MHAgXHedHUDo4Yd9HZFSKh9ku8y4KqYWL4abboIzZ+Dll+GZZ7TCq1LFhCYK5V5ior1JrmlT6NYN/vMf29SklCo2tOlJZSw+3o5T3bGjLeJXpQrMnq1JQqliSBOFSssYmDsXGjaECRPsDXNnz/o6KqWUD2miUBccOgS9e8Mtt9jLXpcvt2NFlCvn68iUUj6kiUJdEBBghyZ9+21YtcreQKeUKva0M7u423YEevSw/Q8VKtjBhPR+CKWUC00UXjZ722wid0ZmOG/rka2EBoZ6N4BVU2HDnIunnzwHn/8Oq05B3bqwc6e9simHSeLPmCNM+mUH503hKSy858jpDKcnJiYSGxtLQkJCPkekVO6VKVOGOnXq4J+HJf01UXhZ5M7ITBNCaGAoPev19G4AG+bA/g1QM8y+NgaW/QNfbobTSXBnd5g8B8qXz9Vuftp8gKXb4wi/rHLuY84nl5QvRfhllSldMm1yjI2NJSAggKCgIES0NqYqPIwxHD58mNjYWIKDg/Nsu5oo8kFoYChTu0/1XQA1w2DwAvvcGPiiKzRtBR98YEtx5JFSfiX4+qH2ebY9X0lISNAkoQolEaFKlSrExcXl6Xa1Mbo4OJcMo0ZBbKwtvfHVV/Drr3maJIoaTRKqsPLG366eURR10XHw340Q9wNUrw7DhsEll/g6KqVUIaJnFEXV3r3Qvz+8/Sf4Cfzyi00SqlDw8/MjPDycJk2a0Lt3b44dO5Yn2502bRoP51Exx6CgIMLCwggPDyc8PJzly5fnyXbTi4qKIjIy4wtCANauXct9992XZlrfvn1p165dmmmDBg1izpy0F3ZUqFAh9fm2bdvo2bMnV155JQ0bNqRfv34cOHAgV7EfOXKEbt26ERISQrdu3Th69GiGy02YMIEmTZrQuHFjxo8fnzp99uzZNG7cmBIlSrBq1arU6Rs2bGDQoEG5ii07NFEUVa+9Bt9+CzeGwCsdoEsXX0eksqFs2bJERUURHR1NYGAg7733nq9DytDixYuJiooiKiqKq6++2qN1kpKSsrWPrBLF66+/zvDhw1NfHzt2jDVr1nDs2DH+/vtvj/aRkJBAr169GDp0KDt27GDz5s0MHTo01239Y8eOpWvXrmzfvp2uXbsyduzYi5aJjo7mo48+YuXKlaxbt4758+ezfft2AJo0acLcuXPp1KlTmnXCwsKIjY1l9+7duYrPU9r0VJSsXn2hgN+rr8Ljj8Ovj/o6qkLtle82smnviTzdZqNLKzKqd2OPl2/Xrh3r168HYOXKlYwYMYIzZ85QtmxZpk6dSmhoKNOmTWPevHmcPn2av/76i5tuuok333wTgKlTpzJmzBhq1apF/fr1KV26NAC7du3innvuIS4ujmrVqjF16lTq1q3LoEGDKFu2LFu2bGHXrl1MnTqVzz77jN9//502bdowbdq0TGN1t83AwEDWrl1L8+bNeeihhxg2bBhxcXGUK1eOjz76iAYNGjB79mxeeeUV/Pz8qFSpEj/99BMvvfQSZ86c4bfffmPkyJH0798/dX/x8fGsX7+eZi6jKn711Vf07t2bGjVqMHPmTEaOHJnlMZ4xYwbt2rWjd+/eqdO65MGXq2+//ZYlS5YAcPfdd9O5c2feeOONNMts3ryZtm3bUs6pgHDNNdfw9ddf8/TTT9OwYcNMt927d29mzpzJ008/nes4s+LVMwoR6S4iW0Vkh4g8m8H8f4vIeuexXER0DM2cOHECHnkEWre2w5KCLeJ35ZW+jUvlWnJyMj///DN9+vQBoEGDBixdupS1a9cyevRonkv5fWO/ec+aNYsNGzYwa9Ys9uzZw759+xg1ahTLli1j0aJFbNq0KXX5hx9+mLvuuov169fz73//m0ceeSR13tGjR/nll19455136N27N4899hgbN25kw4YNREVFpS7XpUsXwsPDadOmTZbb3LZtGz/99BP/93//x5AhQ3j33XdZvXo148aN46GHHgJg9OjR/PDDD6xbt4558+ZRqlQpRo8eTf/+/YmKikqTJABWrVpFkyZN0kyLiIhgwIABDBgwgIiICI+Oc3R0NC1atMhyufj4+NSmtvQP12Ob4sCBA9SqVQuAWrVqcfDgwYuWadKkCUuXLuXw4cOcPn2ayMhI9uzZk2UsLVu25Ndff/Xg3eWe184oRMQPeA/oBsQCf4rIPGOM69H8G7jGGHNURHoAU4A23oqpyDEG5syBRx+1gwo99JBtclJ5Jjvf/PPSmTNnCA8PJyYmhhYtWtCtWzcAjh8/zt1338327dsRERITE1PX6dq1K5UqVQKgUaNG7Nq1i0OHDtG5c2eqVasGQP/+/dm2bRsAv//+O3PnzgXgzjvvTPPNtHfv3ogIYWFh1KhRgzDnCrnGjRsTExNDeHg4YJueqlatmrqeu23edttt+Pn5cfLkSZYvX85tt92WOu+sU3iyffv2DBo0iH79+nHzzTdneZz27duX+t7AfjDv2LGDDh06ICKULFmS6OhomjRpkuHVQNm9QiggICBNoswLDRs25JlnnqFbt25UqFCBZs2aUbJk1h/N1atXZ+/evXkaS2a8eUbRGthhjNlpjDkHzAT6ui5gjFlujEnp3VkB1PFiPEXPjBnQrx/UrGlLb0yaBJUr+zoqlQdS+ih27drFuXPnUvsoXnzxRbp06UJ0dDTfffddmrvHU5qUwHaGp/QFePph6LpcyrZKlCiRZrslSpTIVh+D6zbLOzd1nj9/nsqVK6f2bURFRbF582YAPvjgA1577TX27NlDeHg4hw8fdrv9smXLpjkGs2bN4ujRowQHBxMUFERMTAwzZ84EoEqVKmk6k48cOZKa5Bo3bszq1auzfD/ZPaOoUaMG+/btA2xSq169eobbvffee1mzZg1Lly4lMDCQkJCQLGNJSEigbNmyWS6XF7yZKGoDrudPsc60zNwLfJ/RDBEZIiKrRGRVXt9IUuicOwdbttjnt94KH30EK1dCq1a+jUt5RaVKlZg4cSLjxo0jMTGR48ePU7u2/Tdy11eQok2bNixZsoTDhw+TmJjI7NmzU+ddffXVqR+i06dPp0OHDrmO15NtVqxYkeDg4NRYjDGsW7cOgL/++os2bdowevRoqlatyp49ewgICCA+Pj7D/TVs2JAdO3akvo6IiGDhwoXExMQQExPD6tWrU+Pp3Lkzs2bN4ty5c4A9fin9EAMHDmT58uUsWLAgdVsLFy5kw4YNafaXckaR0aNRo0YXxdenTx8+++wzAD777DP69u170TJAapPU7t27mTt3LgMGDMhwOVfbtm27qNnNW7yZKDL6GpNhISAR6YJNFM9kNN8YM8UY09IY09L1NLPYWboUwsPtmNUJCVC6NNx3H3hwmqoKr6uuuopmzZqldlyOHDmS9u3bk5ycnOW6tWrV4uWXX6Zdu3Zce+21NG/ePHXexIkTmTp1Kk2bNuW///0vEyZMyHWsnm5z+vTpfPLJJzRr1ozGjRvz7bffAvDUU08RFhZGkyZN6NSpE82aNaNLly5s2rSJ8PBwZs2alWY7DRo04Pjx48THxxMTE8Pu3btp61L1ODg4mIoVK/LHH39www030LFjR1q0aEF4eDjLli1L7VguW7Ys8+fP59133yUkJIRGjRoxbdq0TM8APPXss8+yaNEiQkJCWLRoEc8+a7tq9+7dS8+eF8r33HLLLTRq1IjevXvz3nvvcYlzr9PXX39NnTp1+P333+nVqxfXX3996jqLFy+mV69euYrPY8YYrzyAdsAPLq9HAiMzWK4p8BdQ35PttmjRwhQmg74fZAZ9Pyh3G4mLM2bQIGPAmKAgYxYs8HzdT3vah5e9HrnJ1H8+0uv7yQ+bNm3ydQgqG95++23z0Ucf+TqMfJWQkGDatGljEhMTM5yf0d8wsMrk8PPcm2cUfwIhIhIsIqWA24F5rguISF1gLnCnMWabF2MpvHbuhNBQ+OILePZZ2LgRenq5kKBShcjQoUPT9KMUB7t372bs2LEedXrnBa/txRiTJCIPAz8AfsCnxpiNIvKgM/8D4CWgCvC+0+mVZIxp6a2YCpUTJ6BiRQgOhsGDYdAgyKf2SKUKkzJlynDnnXf6Oox8FRIS4lGHd17xajoyxkQCkemmfeDy/D7gvvTrFWunT9ub5aZMgXXroE4dGDfO11EppYox7QUtSBYsgIcfhpgYexaRT5e+KaWUO5ooCoKkJBgwwN4817Ah/O9/kK62i1JK+YoWBfSllGFDS5aEGjXg9dchKkqThFKqQNFE4St//glt2sCaNfb1pEkwciSUKuXbuFSBkFJmvFmzZjRv3twrJbxXrVqVphZTbo0fP57PP/889XVSUhJVq1a9qChfUFAQhw4dSn29ZMkSbrjhhtTX33//PS1btqRhw4Y0aNCAJ598MtexrV69mrCwMK688koeeeSRlEvz00hMTOTuu+8mLCyMhg0bMmbMmNR5ERERhIWF0bRpU7p3754a/6RJk5g61YejV+YTTRT57fhx2w/Rpo0dcS6LEgWqeEop4bFu3TrGjBnjUQXU7GrZsiUTJ07Mk20lJSXx6aefMnDgwNRpP/74I6GhoXz55ZcZfjBnJDo6mocffpgvvviCzZs3Ex0dTb169XId39ChQ5kyZQrbt29n+/btLFy48KJlZs+ezdmzZ9mwYQOrV6/mww8/JCYmhqSkJB599FEWL17M+vXradq0KZMmTQLgnnvuybNjWJBpH0V+mj3bVnk9eNAmi9des5fAqoLr+2dh/4asl8uOmmHQ4+JxCTJz4sSJ1Dt1T548Sd++fTl69CiJiYm89tprqWUhXn31VaZPn85ll11G1apVadGiBU8++SR//vkn9957L+XLl6dDhw58//33REdHs2TJEsaNG8f8+fN5+eWX2b17Nzt37mT37t2MGDEi9Wwjs+26+uWXX2jevHma6/ojIiJ49NFHmTx5MitWrLhoIKGMvPnmmzz//PM0aNAAgJIlS6ZWls2pffv2ceLEidT933XXXXzzzTf06NEjzXIiwqlTp0hKSuLMmTOUKlWKihUrpt50durUKapUqcKJEye40qnMXK5cOYKCgli5ciWtW7fOVZwFmSaK/LR5M9SuDd99By31dhGVuZTqsQkJCezbt49ffvkFsPcMfP3111SsWJFDhw7Rtm1b+vTpw+rVq/nqq69Yu3YtSUlJNG/ePLVs9uDBg5kyZQpXX311agmJjGzZsoXFixcTHx9PaGgoQ4cOZd26dZlu19WyZcvSTD9z5gw///wzH374IceOHSMiIsKjRBEdHc0TTzyR5XKLFy/mscceu2h6uXLlLmqm++eff6hT50K90Tp16vDPP/9ctO6tt97Kt99+S61atTh9+jTvvPMOgYGBAEyePJmwsDDKly9PSEhImoGkUsp9a6JQOXP2LL0j1rE7OBC6Y/sgnn8e/Px8HZnyVDa++eellKYnsKW777rrLqKjozHG8Nxzz7F06VJKlCjBP//8w4EDB/jtt9/o27dvajXRlAF4jh07Rnx8fOrocwMHDmT+/PkZ7rNXr16ULl2a0qVLU716dbfbTW/fvn1pBtmZP38+Xbp0oVy5ctxyyy28+uqrvPPOO/j5+eVJue8uXbp4XO47o2avjPa3cuVK/Pz82Lt3L0ePHqVjx45ce+21XHbZZUyePJm1a9dSr149hg8fzpgxY3jhhRcAW+57S0qhziJKE4W3LF4MQ4dy89at/NjX+Qfy9/dtTKpQateuHYcOHSIuLo7IyEji4uJYvXo1/v7+BAUFkZCQkGkfgKd9A5BxmXJP109f7jsiIoJly5YRFBQEwOHDh1m8eDHXXnttarnvlBLfGZX7dh2xLiPZOaOoU6cOsbGxqa9jY2O59NJLL1p3xowZdO/eHX9/f6pXr0779u1ZtWpVaqnzK664AoB+/fqlGdI0P8t9+0qRTxSzt80mcmfm4+1mS/x+OOW+zHnAiUT6z4ql/fIjHKxWijGPBxFbvxQ1Xm2fNzFk0xXJf/OXXzBPvP0/r+7n0MmzXt1+cbZlyxaSk5OpUqUKx48fp3r16vj7+7N48WJ27doFQIcOHXjggQcYOXIkSUlJLFiwgPvvv59LLrmEgIAAVqxYQdu2bVNLbnsqs+2m51ru+8SJE/z222/s2bMnNflMnTqViIgIrr32Wjp37sx///tfRo8eTXJyMl988QU33ngjYKvH3nzzzXTo0IH69etz/vx5xo8fz+OPP55mf9k5o6hVq1bqMWjTpg2ff/55mjG2U9StW5dffvmFO+64g9OnT7NixQpGjBhB1apV2bRpU+rwrosWLUpz9rRt2zbat/fN/3d+KfKJInJnJFuPbCU0MDT3GzsVB+dOQanymS7SJPoEbf44ync31OS73rU4IYbWJ/woW8o3zU17uZKNAV0JrRTg1f2E1gigYS3v7qM4SemjAHtW8Nlnn+Hn58e///1vevfuTcuWLQkPD0/t9G3VqhV9+vShWbNmXH755bRs2TJ1tLtPPvmE+++/n/Lly9O5c+fU6Z5wt11XPXr0SK23NHfuXP71r3+lOUPp27cvTz/9NGfPnuXFF19k6NChNGvWDGMM3bt354477gCgadOmjB8/ngEDBnD69GlEJE9KaU+ePJlBgwZx5swZevTokdqRPW/ePFatWsXo0aMZNmwYgwcPpkmTJhhjGDx4ME2bNgVg1KhRdOrUCX9/fy6//PI0Y4EsW7aMUaNG5TrGAi2nZWd99chumfE8KfOdIrOS3evXGzN7tn1+/rwxf/3lPD1vWr22yDwSsSZv9q/yRWEtMx4fH2+MMebUqVOmRYsWZvXq1WmmG2PMmDFjzCOPPJIn203vxhtvNNu2bctJ6IXWmjVrzB133OHrMC6S12XGi/wZhVedOgWvvAJvvw1160LfvrYfwrnu++9DpzgYf5Y2wVV8HKgqDoYMGcKmTZtISEjg7rvvTh2kaMGCBYwZM4akpKSLvg3nZrvpjR07ln379uVrVVNfO3ToEK+++qqvw/A6TRQ59d139l6I3bvh3nvhjTcu6qz+4+8jALStF+iLCFUxM2PGjAyn9+/fn/79++f5dtMLDQ0lNDQPmngLkW7duvk6hHyhiSInoqOhTx9o3Bh+/RUyGWt4xc7DVA8oTXDVzPs0lFKqoNNE4amkJNhyGBpUsQMIzZ9vx67O5JJXYwwrdh6mTb0q2b5GXCmlChKt9eSJP/6wd1K/9QccOGWn9erl9r6IXYdPc+DEWW12UkoVepoo3Dl6FIYOhXbt4NAheKg5VC/n0aordtqbdNrW045spVThpokiM2fPwlVX2SFJR4ywdZpa1AQPm5FW7DxM1Qqlqaf9EyoHvF1m/PXXX0/zOqXER15Yu3Yt992XdoTjvn37XlTradCgQcyZMyfNtAoVKqQ+37ZtGz179uTKK6+kYcOG9OvXjwMHDuQqtiNHjtCtWzdCQkLo1q0bR48ezXC5oKAgwsLCCA8Pp6VLXbb+/fsTHh5OeHg4QUFBqfe6bNiwgUGDBuUqtoJME0V6KcXCSpeGl1+GVavs5a8Bnt9MZozhj7+P0LZeoPZPqBzxdpnx9IkiLxPR66+/nubO52PHjrFmzRqOHTvG33//7dE2EhIS6NWrF0OHDmXHjh1s3ryZoUOHEhfnvjJCVsaOHUvXrl3Zvn07Xbt2TVOKI73FixcTFRXFqlWrUqfNmjWLqKgooqKiuOWWW7j55psBCAsLIzY2lt27d+cqvoJKO7NTJCTYS1xffx2+/NLeE5HDbwi7j5xm3/EEbXYqAt5Y+QZbjuRtwbcGgQ14pvUzHi/vWmbcGMPTTz/N999/j4jwwgsv0L9//0yn79u3j/79+3PixAmSkpKYPHkyCxYsSL3zu3HjxkyfPp0KFSpw8uRJlixZwssvv0zVqlWJjo6mRYsWfPHFF4gIkZGRPP7441StWpXmzZuzc+fOiwoMxsfHs379+jS1mr766it69+5NjRo1mDlzpkdJb8aMGbRr1y5NEcIuXbp4fMwy8+2337JkyRIA7r77bjp37swbb7yR7e0YY/jyyy9Tq/qCLZg4c+ZMnn766VzHWdBoogD4+WfbF7F9ux27uk2bXG3uQv+EdmSrnMmszPjcuXNTzzQOHTpEq1at6NSpE8uXL89w+owZM7j++ut5/vnnSU5O5vTp03Ts2JFJkyZlWitp7dq1bNy4kUsvvZT27duzbNkyWrZsyQMPPMDSpUsJDg5mwIABGa67atUqmjRpkmZaREQEo0aNokaNGtx6660eJYqUJJWV+Ph4OnbsmOG8GTNm0KhRozTTDhw4QK1atQBbA+rgwYMZrisiXHfddYgIDzzwAEOGDEkz/9dff6VGjRppbi5s2bIlY8eO1URRJI0YARMmwJVXwo8/Qh7cQLNi5xGqVijFFdUqZL2wKtCy880/L2VWZvy3335jwIAB+Pn5UaNGDa655hr+/PPPTKe3atWKe+65h8TERG688cbUNnV3WrdunTp+Q3h4ODExMVSoUIF69eoRHBwMwIABA5gyZcpF6+7bt49q1aqlvj5w4AA7duygQ4cOiAglS5YkOjqaJk2a5Em58YCAAI+LA2bHsmXLuPTSSzl48CDdunWjQYMGdHIZyz4iIuKiZFm9enX27t2b57EUBMWzj+L8eUhOts9bt4aXXoING/IkSRhj+EPvn1B5yLXMuMlmOfFOnTqxdOlSateuzZ133plmTOvM5GW58VmzZnH06FGCg4MJCgoiJiYmtYJtSrnxFBmVG89KfHx8audy+semTZsuWr5GjRrs27cPsEmtevXqGW43pQx59erVuemmm1i5cmXqvKSkJObOnXvR3e5Fudx48UsU69bB1VdDyghVAwfaek1lyuTJ5vccOcPe4wm0DdZmJ5U3XMuMd+rUiVmzZpGcnExcXBxLly6ldevWmU7ftWsX1atX5/777+fee+9lzZo1APj7+5OYmOhxDA0aNGDnzp3ExMQANgFkxLXcONhv3gsXLiQmJoaYmBhWr16dmig6d+7MrFmzOHfuHADTpk1L7YcYOHAgy5cvZ8GCBanbWrhwIRs2pB2WNuWMIqNH+mYngD59+vDZZ58B8Nlnn6UOI+vq1KlTxMfHpz7/8ccf0zSn/fTTTzRo0CDNqHlgr9JK3+xWVBSfpqeTJ2HUKNvMFBgINWt6ZTd6/4TKC5mVGb/pppv4/fffadasGSLCm2++Sc2aNTOd/tlnn/HWW2/h7+9PhQoVUs8ohgwZQtOmTWnevDnTp0/PMp6yZcvy/vvv0717d6pWrZrpsJ8NGjTg+PHjxMfHc/jwYXbv3k3btm1T5wcHB1OxYkX++OMPbrjhBlavXk2LFi3w8/Pjiiuu4IMPPkjd3/z58xkxYgQjRozA39+fpk2bMmHChFwd12effZZ+/frxySefULduXWbPng3A3r17ue+++4iMjOTAgQPcdNNNgD17GDhwIN27d0/dxsyZMzPso1m8eHGelEQviMTTU8qComXLlsb1crWsDF44mEZr9/LU+5sgNhaGDIGxY8G5iiRbpjp/BIMXZLrI419G8b+tcax64VpteiqkNm/enGZgGmWdPHmSChUqYIxh2LBhhISEZDjK3DvvvENAQMBF91IUZWfPnuWaa67ht99+o2RJ33//zuhvWERWG2NaZrKKW8Wi6SmpZAl7FrFsGXz4Yc6ShAds/8QR2uj9E6oI+uijj1IvqT1+/DgPPPBAhssNHTo0TT9HcbB7927Gjh1bIJKENxTNd5WYCOPHw/Hj0AG2hdWEtQughHfzYuzRM/xz7AwPXFPPq/tRyhcee+yxDM8g0itTpkzqaHfFRUhISJEeh6PonVEsXw4tWsDTT8Pmzch5p2nNy0kCtH+iKClsTbJKpfDG327RSRRHjtj+h/bt4dgx+OYb+OorTIn8awJasfMIgeVLEVJd758ozMqUKcPhw4c1WahCxxjD4cOHKZNHV3GmKDpNT4cPw4wZ8OST9uqmCvn/Yb1i52HaBGv/RGFXp04dYmNjc11XSClfKFOmzEWX7uZW4U4UW7fCrFn2hrmQENi1C6r4ptlnz5HT/HPsDEM6af9EYefv7596B7JSystNTyLSXUS2isgOEXk2g/kiIhOd+etFJONR29M7c8Ymh6ZN4Z13YM8eO91HSQIujI/dRus7KaWKGK8lChHxA94DegCNgAEikv5WyR5AiPMYAkzOcsMnTkBYGLz6Ktx2G2zZApddlrfB58CKnYe5pJw/9at7Xo5cKaUKA282PbUGdhhjdgKIyEygL+BagKUv8LmxvYYrRKSyiNQyxuzLbKPJf21nb9VSfPRoMBsabICvr3MbxO5S56l7rgQrR7Vzu5wnGhDDFoIY/NLCi+adSUymW6MalMjHznOllMoP3kwUtYE9Lq9jgfT1uzNapjaQJlGIyBDsGQfA2doHz0UzwbMBUAD+BL7yeOms7MeeCF1sCjDlrjzbkSeqAofydY8Flx6LC/RYXKDH4oLQnK7ozUSR0Vfr9NcberIMxpgp2M9hRGRVTm9DL2r0WFygx+ICPRYX6LG4QEQ8r32Ujjc7s2MB186DOkD6Yu2eLKOUUsqHvJko/gRCRCRYREoBtwPz0i0zD7jLufqpLXDcXf+EUkqp/Oe1pidjTJKIPAz8APgBnxpjNorIg878D4BIoCewAzgNDPZg0xcPq1V86bG4QI/FBXosLtBjcUGOj0WhKzOulFIqfxWdWk9KKaW8QhOFUkoptwpsovBa+Y9CyINj8W/nGKwXkeUi0swXceaHrI6Fy3KtRCRZRG7Nz/jykyfHQkQ6i0iUiGwUkf/ld4z5xYP/kUoi8p2IrHOOhSf9oYWOiHwqIgdFJDqT+Tn73DTGFLgHtvP7L6AeUApYBzRKt0xP4HvsvRhtgT98HbcPj8XVwCXO8x7F+Vi4LPcL9mKJW30dtw//LipjKyHUdV5X93XcPjwWzwFvOM+rAUeAUr6O3QvHohPQHIjOZH6OPjcL6hlFavkPY8w5IKX8h6vU8h/GmBVAZRGpld+B5oMsj4UxZrkx5qjzcgX2fpSiyJO/C4Dh2JvxD+ZncPnMk2MxEJhrjNkNYIwpqsfDk2NhgACxYwBUwCaKpPwN0/uMMUux7y0zOfrcLKiJIrPSHtldpijI7vu8F/uNoSjK8liISG3gJuCDfIzLFzz5u6gPXCIiS0RktYjkb4GZ/OPJsZgENMTe0LsBeNQYcz5/witQcvS5WVDHo8iz8h9FgMfvU0S6YBNFB69G5DueHIvxwDPGmOQiPoCUJ8eiJNAC6AqUBX4XkRXGmG3eDi6feXIsrgeigH8BVwCLRORXY8wJL8dW0OToc7OgJgot/3GBR+9TRJoCHwM9jDGH8ym2/ObJsWgJzHSSRFWgp4gkGWO+yZcI84+n/yOHjDGngFMishRoBhS1ROHJsRgMjDW2oX6HiPwNNABW5k+IBUaOPjcLatOTlv+4IMtjISJ1gbnAnUXw26KrLI+FMSbYGBNkjAkC5gAPFcEkAZ79j3wLdBSRkiJSDlu9eXM+x5kfPDkWu7FnVohIDWwl1Z35GmXBkKPPzQJ5RmG8V/6j0PHwWLwEVAHed75JJ5kiWDHTw2NRLHhyLIwxm0VkIbAeOA98bIzJ8LLJwszDv4tXgWkisgHb/PKMMabIlR8XkQigM1BVRGKBUYA/5O5zU0t4KKWUcqugNj0ppZQqIDRRKKWUcksThVJKKbc0USillHJLE4VSSim3NFGoAsmp/Brl8ghys+zJPNjfNBH529nXGhFpl4NtfCwijZznz6Wbtzy3MTrbSTku0U411MpZLB8uIj3zYt+q+NLLY1WBJCInjTEV8npZN9uYBsw3xswRkeuAccaYprnYXq5jymq7IvIZsM0Y8x83yw8CWhpjHs7rWFTxoWcUqlAQkQoi8rPzbX+DiFxUNVZEaonIUpdv3B2d6deJyO/OurNFJKsP8KXAlc66jzvbihaREc608iKywBnbIFpE+jvTl4hISxEZC5R14pjuzDvp/Jzl+g3fOZO5RUT8ROQtEflT7DgBD3hwWH7HKegmIq3FjkWy1vkZ6tylPBro78TS34n9U2c/azM6jkpdxNf10/Whj4weQDK2iFsU8DW2ikBFZ15V7J2lKWfEJ52fTwDPO8/9gABn2aVAeWf6M8BLGexvGs7YFcBtwB/YgnobgPLY0tQbgauAW4CPXNat5Pxcgv32nhqTyzIpMd4EfOY8L4Wt5FkWGAK84EwvDawCgjOI86TL+5sNdHdeVwRKOs+vBb5yng8CJrms/zpwh/O8MrbuU3lf/771UbAfBbKEh1LAGWNMeMoLEfEHXheRTthyFLWBGsB+l3X+BD51lv3GGBMlItcAjYBlTnmTUthv4hl5S0ReAOKwVXi7Al8bW1QPEZkLdAQWAuNE5A1sc9Wv2Xhf3wMTRaQ00B1Yaow54zR3NZULI/JVAkKAv9OtX1ZEooAgYDWwyGX5z0QkBFsN1D+T/V8H9BGRJ53XZYC6FM0aUCqPaKJQhcW/sSOTtTDGJIpIDPZDLpUxZqmTSHoB/xWRt4CjwCJjzAAP9vGUMWZOygsRuTajhYwx20SkBbZmzhgR+dEYM9qTN2GMSRCRJdiy1/2BiJTdAcONMT9ksYkzxphwEakEzAeGAROxtYwWG2Nucjr+l2SyvgC3GGO2ehKvUqB9FKrwqAQcdJJEF+Dy9AuIyOXOMh8Bn2CHhFwBtBeRlD6HciJS38N9LgVudNYpj202+lVELgVOG2O+AMY5+0kv0TmzychMbDG2jthCdjg/h6asIyL1nX1myBhzHHgEeNJZpxLwjzN7kMui8dgmuBQ/AMPFOb0Skasy24dSKTRRqMJiOtBSRFZhzy62ZLBMZyBKRNZi+xEmGGPisB+cESKyHps4GniyQ2PMGmzfxUpsn8XHxpi1QBiw0mkCeh54LYPVpwDrUzqz0/kRO7bxT8YO3Ql2LJFNwBoRiQY+JIszfieWddiy2m9iz26WYfsvUiwGGqV0ZmPPPPyd2KKd10q5pZfHKqWUckvPKJRSSrmliUIppZRbmiiUUkq5pYlCKaWUW5oolFJKuaWJQimllFuaKJRSSrn1//nVFqQ23Ds0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 name="Picture 2"/>
          <p:cNvPicPr>
            <a:picLocks noChangeAspect="1"/>
          </p:cNvPicPr>
          <p:nvPr/>
        </p:nvPicPr>
        <p:blipFill>
          <a:blip r:embed="rId3"/>
          <a:stretch>
            <a:fillRect/>
          </a:stretch>
        </p:blipFill>
        <p:spPr>
          <a:xfrm>
            <a:off x="8915400" y="2552700"/>
            <a:ext cx="8963642" cy="63246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648933053"/>
              </p:ext>
            </p:extLst>
          </p:nvPr>
        </p:nvGraphicFramePr>
        <p:xfrm>
          <a:off x="460375" y="2781300"/>
          <a:ext cx="7849446" cy="5486401"/>
        </p:xfrm>
        <a:graphic>
          <a:graphicData uri="http://schemas.openxmlformats.org/drawingml/2006/table">
            <a:tbl>
              <a:tblPr firstRow="1" firstCol="1" bandRow="1">
                <a:tableStyleId>{5C22544A-7EE6-4342-B048-85BDC9FD1C3A}</a:tableStyleId>
              </a:tblPr>
              <a:tblGrid>
                <a:gridCol w="1332925">
                  <a:extLst>
                    <a:ext uri="{9D8B030D-6E8A-4147-A177-3AD203B41FA5}">
                      <a16:colId xmlns:a16="http://schemas.microsoft.com/office/drawing/2014/main" val="3239406700"/>
                    </a:ext>
                  </a:extLst>
                </a:gridCol>
                <a:gridCol w="1332925">
                  <a:extLst>
                    <a:ext uri="{9D8B030D-6E8A-4147-A177-3AD203B41FA5}">
                      <a16:colId xmlns:a16="http://schemas.microsoft.com/office/drawing/2014/main" val="3875678229"/>
                    </a:ext>
                  </a:extLst>
                </a:gridCol>
                <a:gridCol w="1332925">
                  <a:extLst>
                    <a:ext uri="{9D8B030D-6E8A-4147-A177-3AD203B41FA5}">
                      <a16:colId xmlns:a16="http://schemas.microsoft.com/office/drawing/2014/main" val="3754566510"/>
                    </a:ext>
                  </a:extLst>
                </a:gridCol>
                <a:gridCol w="1332925">
                  <a:extLst>
                    <a:ext uri="{9D8B030D-6E8A-4147-A177-3AD203B41FA5}">
                      <a16:colId xmlns:a16="http://schemas.microsoft.com/office/drawing/2014/main" val="1215070194"/>
                    </a:ext>
                  </a:extLst>
                </a:gridCol>
                <a:gridCol w="1342798">
                  <a:extLst>
                    <a:ext uri="{9D8B030D-6E8A-4147-A177-3AD203B41FA5}">
                      <a16:colId xmlns:a16="http://schemas.microsoft.com/office/drawing/2014/main" val="1632214779"/>
                    </a:ext>
                  </a:extLst>
                </a:gridCol>
                <a:gridCol w="1174948">
                  <a:extLst>
                    <a:ext uri="{9D8B030D-6E8A-4147-A177-3AD203B41FA5}">
                      <a16:colId xmlns:a16="http://schemas.microsoft.com/office/drawing/2014/main" val="2469770993"/>
                    </a:ext>
                  </a:extLst>
                </a:gridCol>
              </a:tblGrid>
              <a:tr h="1138471">
                <a:tc gridSpan="6">
                  <a:txBody>
                    <a:bodyPr/>
                    <a:lstStyle/>
                    <a:p>
                      <a:pPr indent="182880" algn="ctr">
                        <a:lnSpc>
                          <a:spcPct val="95000"/>
                        </a:lnSpc>
                        <a:spcAft>
                          <a:spcPts val="0"/>
                        </a:spcAft>
                        <a:tabLst>
                          <a:tab pos="182880" algn="l"/>
                        </a:tabLst>
                      </a:pPr>
                      <a:r>
                        <a:rPr lang="x-none" sz="2000" spc="-5" dirty="0">
                          <a:effectLst/>
                          <a:latin typeface="+mn-lt"/>
                        </a:rPr>
                        <a:t>TABLE </a:t>
                      </a:r>
                      <a:r>
                        <a:rPr lang="en-US" sz="2000" spc="-5" dirty="0">
                          <a:effectLst/>
                          <a:latin typeface="+mn-lt"/>
                        </a:rPr>
                        <a:t>4</a:t>
                      </a:r>
                      <a:r>
                        <a:rPr lang="x-none" sz="2000" spc="-5" dirty="0" smtClean="0">
                          <a:effectLst/>
                          <a:latin typeface="+mn-lt"/>
                        </a:rPr>
                        <a:t>.</a:t>
                      </a:r>
                      <a:r>
                        <a:rPr lang="en-US" sz="2000" spc="-5" dirty="0" smtClean="0">
                          <a:effectLst/>
                          <a:latin typeface="+mn-lt"/>
                        </a:rPr>
                        <a:t>1.</a:t>
                      </a:r>
                      <a:r>
                        <a:rPr lang="x-none" sz="2000" spc="-5" dirty="0" smtClean="0">
                          <a:effectLst/>
                          <a:latin typeface="+mn-lt"/>
                        </a:rPr>
                        <a:t> </a:t>
                      </a:r>
                      <a:r>
                        <a:rPr lang="en-US" sz="2000" spc="-5" dirty="0">
                          <a:effectLst/>
                          <a:latin typeface="+mn-lt"/>
                        </a:rPr>
                        <a:t>DIAGNOSIS</a:t>
                      </a:r>
                      <a:r>
                        <a:rPr lang="x-none" sz="2000" spc="-5" dirty="0">
                          <a:effectLst/>
                          <a:latin typeface="+mn-lt"/>
                        </a:rPr>
                        <a:t> PERFORMANCE OF THE ML MODELS ON </a:t>
                      </a:r>
                      <a:r>
                        <a:rPr lang="en-US" sz="2000" spc="-5" dirty="0">
                          <a:effectLst/>
                          <a:latin typeface="+mn-lt"/>
                        </a:rPr>
                        <a:t>THE TESTING SET</a:t>
                      </a:r>
                      <a:endParaRPr lang="vi-VN" sz="2000" spc="-5" dirty="0">
                        <a:effectLst/>
                        <a:latin typeface="+mn-lt"/>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281954839"/>
                  </a:ext>
                </a:extLst>
              </a:tr>
              <a:tr h="1739172">
                <a:tc>
                  <a:txBody>
                    <a:bodyPr/>
                    <a:lstStyle/>
                    <a:p>
                      <a:pPr indent="182880" algn="ctr">
                        <a:lnSpc>
                          <a:spcPct val="95000"/>
                        </a:lnSpc>
                        <a:spcAft>
                          <a:spcPts val="0"/>
                        </a:spcAft>
                        <a:tabLst>
                          <a:tab pos="182880" algn="l"/>
                          <a:tab pos="457200" algn="l"/>
                        </a:tabLst>
                      </a:pPr>
                      <a:r>
                        <a:rPr lang="en-US" sz="2000" spc="0">
                          <a:effectLst/>
                          <a:latin typeface="+mn-lt"/>
                        </a:rPr>
                        <a:t>ML model</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latin typeface="+mn-lt"/>
                        </a:rPr>
                        <a:t>Se</a:t>
                      </a:r>
                      <a:endParaRPr lang="vi-VN" sz="2000" spc="-5" dirty="0">
                        <a:effectLst/>
                        <a:latin typeface="+mn-lt"/>
                      </a:endParaRPr>
                    </a:p>
                    <a:p>
                      <a:pPr indent="182880" algn="ctr">
                        <a:lnSpc>
                          <a:spcPct val="95000"/>
                        </a:lnSpc>
                        <a:spcAft>
                          <a:spcPts val="0"/>
                        </a:spcAft>
                        <a:tabLst>
                          <a:tab pos="182880" algn="l"/>
                          <a:tab pos="457200" algn="l"/>
                        </a:tabLst>
                      </a:pPr>
                      <a:r>
                        <a:rPr lang="en-US" sz="2000" spc="0" dirty="0">
                          <a:effectLst/>
                          <a:latin typeface="+mn-lt"/>
                        </a:rPr>
                        <a:t>(%)</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latin typeface="+mn-lt"/>
                        </a:rPr>
                        <a:t>Sp</a:t>
                      </a:r>
                      <a:endParaRPr lang="vi-VN" sz="2000" spc="-5" dirty="0">
                        <a:effectLst/>
                        <a:latin typeface="+mn-lt"/>
                      </a:endParaRPr>
                    </a:p>
                    <a:p>
                      <a:pPr indent="182880" algn="ctr">
                        <a:lnSpc>
                          <a:spcPct val="95000"/>
                        </a:lnSpc>
                        <a:spcAft>
                          <a:spcPts val="0"/>
                        </a:spcAft>
                        <a:tabLst>
                          <a:tab pos="182880" algn="l"/>
                          <a:tab pos="457200" algn="l"/>
                        </a:tabLst>
                      </a:pPr>
                      <a:r>
                        <a:rPr lang="en-US" sz="2000" spc="0" dirty="0">
                          <a:effectLst/>
                          <a:latin typeface="+mn-lt"/>
                        </a:rPr>
                        <a:t>(%)</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Mc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AUC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3716073955"/>
                  </a:ext>
                </a:extLst>
              </a:tr>
              <a:tr h="869586">
                <a:tc>
                  <a:txBody>
                    <a:bodyPr/>
                    <a:lstStyle/>
                    <a:p>
                      <a:pPr indent="182880" algn="l">
                        <a:lnSpc>
                          <a:spcPct val="95000"/>
                        </a:lnSpc>
                        <a:spcAft>
                          <a:spcPts val="0"/>
                        </a:spcAft>
                        <a:tabLst>
                          <a:tab pos="182880" algn="l"/>
                        </a:tabLst>
                      </a:pPr>
                      <a:r>
                        <a:rPr lang="en-US" sz="2000" spc="0">
                          <a:effectLst/>
                          <a:latin typeface="+mn-lt"/>
                        </a:rPr>
                        <a:t>BS</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rPr>
                        <a:t>83,33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25,0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98,07</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35,99</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56,97</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3151103166"/>
                  </a:ext>
                </a:extLst>
              </a:tr>
              <a:tr h="869586">
                <a:tc>
                  <a:txBody>
                    <a:bodyPr/>
                    <a:lstStyle/>
                    <a:p>
                      <a:pPr indent="182880" algn="l">
                        <a:lnSpc>
                          <a:spcPct val="95000"/>
                        </a:lnSpc>
                        <a:spcAft>
                          <a:spcPts val="0"/>
                        </a:spcAft>
                        <a:tabLst>
                          <a:tab pos="182880" algn="l"/>
                        </a:tabLst>
                      </a:pPr>
                      <a:r>
                        <a:rPr lang="en-US" sz="2000" spc="0">
                          <a:effectLst/>
                          <a:latin typeface="+mn-lt"/>
                        </a:rPr>
                        <a:t>BG</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93,33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100,0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68,13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effectLst/>
                          <a:latin typeface="+mn-lt"/>
                          <a:ea typeface="SimSun" panose="02010600030101010101" pitchFamily="2" charset="-122"/>
                        </a:rPr>
                        <a:t>87,74</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1151864720"/>
                  </a:ext>
                </a:extLst>
              </a:tr>
              <a:tr h="869586">
                <a:tc>
                  <a:txBody>
                    <a:bodyPr/>
                    <a:lstStyle/>
                    <a:p>
                      <a:pPr indent="182880" algn="l">
                        <a:lnSpc>
                          <a:spcPct val="95000"/>
                        </a:lnSpc>
                        <a:spcAft>
                          <a:spcPts val="0"/>
                        </a:spcAft>
                        <a:tabLst>
                          <a:tab pos="182880" algn="l"/>
                        </a:tabLst>
                      </a:pPr>
                      <a:r>
                        <a:rPr lang="en-US" sz="2000" spc="0" dirty="0">
                          <a:effectLst/>
                          <a:latin typeface="+mn-lt"/>
                        </a:rPr>
                        <a:t>RF</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93,33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50,0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100,0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68,13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90,50</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2483086408"/>
                  </a:ext>
                </a:extLst>
              </a:tr>
            </a:tbl>
          </a:graphicData>
        </a:graphic>
      </p:graphicFrame>
      <p:sp>
        <p:nvSpPr>
          <p:cNvPr id="7" name="Rectangle 6"/>
          <p:cNvSpPr/>
          <p:nvPr/>
        </p:nvSpPr>
        <p:spPr>
          <a:xfrm>
            <a:off x="990600" y="525459"/>
            <a:ext cx="17678400" cy="1815882"/>
          </a:xfrm>
          <a:prstGeom prst="rect">
            <a:avLst/>
          </a:prstGeom>
        </p:spPr>
        <p:txBody>
          <a:bodyPr wrap="square">
            <a:spAutoFit/>
          </a:bodyPr>
          <a:lstStyle/>
          <a:p>
            <a:r>
              <a:rPr lang="vi-VN" sz="2800" dirty="0"/>
              <a:t>3. Gene testing</a:t>
            </a:r>
          </a:p>
          <a:p>
            <a:r>
              <a:rPr lang="vi-VN" sz="2800" dirty="0"/>
              <a:t>The BS, BG, and RF models are trained on the training set and then estimated the diagnosis performance on the testing data using the selected gene combinations. </a:t>
            </a:r>
          </a:p>
          <a:p>
            <a:r>
              <a:rPr lang="vi-VN" sz="2800" dirty="0"/>
              <a:t>Table 4 shows the testing results of those models using different gene combinations. </a:t>
            </a:r>
            <a:endParaRPr lang="vi-VN" sz="2800" dirty="0"/>
          </a:p>
        </p:txBody>
      </p:sp>
      <p:sp>
        <p:nvSpPr>
          <p:cNvPr id="8" name="Rectangle 7"/>
          <p:cNvSpPr/>
          <p:nvPr/>
        </p:nvSpPr>
        <p:spPr>
          <a:xfrm>
            <a:off x="1143000" y="9105900"/>
            <a:ext cx="5521063" cy="523220"/>
          </a:xfrm>
          <a:prstGeom prst="rect">
            <a:avLst/>
          </a:prstGeom>
        </p:spPr>
        <p:txBody>
          <a:bodyPr wrap="none">
            <a:spAutoFit/>
          </a:bodyPr>
          <a:lstStyle/>
          <a:p>
            <a:r>
              <a:rPr lang="vi-VN" sz="2800" dirty="0">
                <a:latin typeface="+mj-lt"/>
              </a:rPr>
              <a:t>I</a:t>
            </a:r>
            <a:r>
              <a:rPr lang="vi-VN" sz="2800" dirty="0" smtClean="0">
                <a:latin typeface="+mj-lt"/>
              </a:rPr>
              <a:t>mportant </a:t>
            </a:r>
            <a:r>
              <a:rPr lang="vi-VN" sz="2800" dirty="0">
                <a:latin typeface="+mj-lt"/>
              </a:rPr>
              <a:t>genes by </a:t>
            </a:r>
            <a:r>
              <a:rPr lang="vi-VN" sz="2800" dirty="0" smtClean="0">
                <a:latin typeface="+mj-lt"/>
              </a:rPr>
              <a:t>Bagging - RF</a:t>
            </a:r>
            <a:endParaRPr lang="vi-VN" sz="2800" dirty="0">
              <a:latin typeface="+mj-lt"/>
            </a:endParaRPr>
          </a:p>
        </p:txBody>
      </p:sp>
    </p:spTree>
    <p:extLst>
      <p:ext uri="{BB962C8B-B14F-4D97-AF65-F5344CB8AC3E}">
        <p14:creationId xmlns:p14="http://schemas.microsoft.com/office/powerpoint/2010/main" val="127868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1485900"/>
            <a:ext cx="2895600" cy="5693866"/>
          </a:xfrm>
          <a:prstGeom prst="rect">
            <a:avLst/>
          </a:prstGeom>
        </p:spPr>
        <p:txBody>
          <a:bodyPr wrap="square">
            <a:spAutoFit/>
          </a:bodyPr>
          <a:lstStyle/>
          <a:p>
            <a:r>
              <a:rPr lang="vi-VN" sz="2800" dirty="0" smtClean="0"/>
              <a:t>‘TNFAIP3</a:t>
            </a:r>
            <a:r>
              <a:rPr lang="vi-VN" sz="2800" dirty="0"/>
              <a:t>',</a:t>
            </a:r>
          </a:p>
          <a:p>
            <a:r>
              <a:rPr lang="vi-VN" sz="2800" dirty="0"/>
              <a:t> 'EBI3',</a:t>
            </a:r>
          </a:p>
          <a:p>
            <a:r>
              <a:rPr lang="vi-VN" sz="2800" dirty="0"/>
              <a:t> 'MPO',</a:t>
            </a:r>
          </a:p>
          <a:p>
            <a:r>
              <a:rPr lang="vi-VN" sz="2800" dirty="0"/>
              <a:t> 'TGFBI',</a:t>
            </a:r>
          </a:p>
          <a:p>
            <a:r>
              <a:rPr lang="vi-VN" sz="2800" dirty="0"/>
              <a:t> 'TPX2',</a:t>
            </a:r>
          </a:p>
          <a:p>
            <a:r>
              <a:rPr lang="vi-VN" sz="2800" dirty="0"/>
              <a:t> 'FABP5',</a:t>
            </a:r>
          </a:p>
          <a:p>
            <a:r>
              <a:rPr lang="vi-VN" sz="2800" dirty="0"/>
              <a:t> 'FRAT1',</a:t>
            </a:r>
          </a:p>
          <a:p>
            <a:r>
              <a:rPr lang="vi-VN" sz="2800" dirty="0"/>
              <a:t> 'CCR2',</a:t>
            </a:r>
          </a:p>
          <a:p>
            <a:r>
              <a:rPr lang="vi-VN" sz="2800" dirty="0"/>
              <a:t> 'MAFF',</a:t>
            </a:r>
          </a:p>
          <a:p>
            <a:r>
              <a:rPr lang="vi-VN" sz="2800" dirty="0"/>
              <a:t> 'RAD51AP1',</a:t>
            </a:r>
          </a:p>
          <a:p>
            <a:r>
              <a:rPr lang="vi-VN" sz="2800" dirty="0"/>
              <a:t> 'RPA3',</a:t>
            </a:r>
          </a:p>
          <a:p>
            <a:r>
              <a:rPr lang="vi-VN" sz="2800" dirty="0"/>
              <a:t> 'MT1H',</a:t>
            </a:r>
          </a:p>
          <a:p>
            <a:r>
              <a:rPr lang="vi-VN" sz="2800" dirty="0"/>
              <a:t> 'MT1F</a:t>
            </a:r>
            <a:r>
              <a:rPr lang="vi-VN" sz="2800" dirty="0" smtClean="0"/>
              <a:t>',</a:t>
            </a:r>
            <a:endParaRPr lang="vi-VN" sz="2800" dirty="0"/>
          </a:p>
        </p:txBody>
      </p:sp>
      <p:sp>
        <p:nvSpPr>
          <p:cNvPr id="4" name="Rectangle 3"/>
          <p:cNvSpPr/>
          <p:nvPr/>
        </p:nvSpPr>
        <p:spPr>
          <a:xfrm>
            <a:off x="1447800" y="723900"/>
            <a:ext cx="9506128" cy="523220"/>
          </a:xfrm>
          <a:prstGeom prst="rect">
            <a:avLst/>
          </a:prstGeom>
        </p:spPr>
        <p:txBody>
          <a:bodyPr wrap="none">
            <a:spAutoFit/>
          </a:bodyPr>
          <a:lstStyle/>
          <a:p>
            <a:r>
              <a:rPr lang="vi-VN" sz="2800" dirty="0" smtClean="0"/>
              <a:t>Propose </a:t>
            </a:r>
            <a:r>
              <a:rPr lang="vi-VN" sz="2800" dirty="0"/>
              <a:t>the RF model and a combination of </a:t>
            </a:r>
            <a:r>
              <a:rPr lang="vi-VN" sz="2800" dirty="0" smtClean="0"/>
              <a:t>24 </a:t>
            </a:r>
            <a:r>
              <a:rPr lang="vi-VN" sz="2800" dirty="0"/>
              <a:t>genes </a:t>
            </a:r>
            <a:r>
              <a:rPr lang="vi-VN" sz="2800" dirty="0" smtClean="0"/>
              <a:t>namely:</a:t>
            </a:r>
            <a:endParaRPr lang="vi-VN" sz="2800" dirty="0"/>
          </a:p>
        </p:txBody>
      </p:sp>
      <p:sp>
        <p:nvSpPr>
          <p:cNvPr id="5" name="TextBox 4"/>
          <p:cNvSpPr txBox="1"/>
          <p:nvPr/>
        </p:nvSpPr>
        <p:spPr>
          <a:xfrm>
            <a:off x="4191000" y="1706033"/>
            <a:ext cx="4038600" cy="5262979"/>
          </a:xfrm>
          <a:prstGeom prst="rect">
            <a:avLst/>
          </a:prstGeom>
          <a:noFill/>
        </p:spPr>
        <p:txBody>
          <a:bodyPr wrap="square" rtlCol="0">
            <a:spAutoFit/>
          </a:bodyPr>
          <a:lstStyle/>
          <a:p>
            <a:r>
              <a:rPr lang="vi-VN" sz="2800" dirty="0"/>
              <a:t> 'RAB13',</a:t>
            </a:r>
          </a:p>
          <a:p>
            <a:r>
              <a:rPr lang="vi-VN" sz="2800" dirty="0"/>
              <a:t> 'NUAK2',</a:t>
            </a:r>
          </a:p>
          <a:p>
            <a:r>
              <a:rPr lang="vi-VN" sz="2800" dirty="0"/>
              <a:t> 'SCD',</a:t>
            </a:r>
          </a:p>
          <a:p>
            <a:r>
              <a:rPr lang="vi-VN" sz="2800" dirty="0"/>
              <a:t> 'FEN1',</a:t>
            </a:r>
          </a:p>
          <a:p>
            <a:r>
              <a:rPr lang="vi-VN" sz="2800" dirty="0"/>
              <a:t> 'MT1G',</a:t>
            </a:r>
          </a:p>
          <a:p>
            <a:r>
              <a:rPr lang="vi-VN" sz="2800" dirty="0"/>
              <a:t> 'CCL3',</a:t>
            </a:r>
          </a:p>
          <a:p>
            <a:r>
              <a:rPr lang="vi-VN" sz="2800" dirty="0"/>
              <a:t> 'PRG2',</a:t>
            </a:r>
          </a:p>
          <a:p>
            <a:r>
              <a:rPr lang="vi-VN" sz="2800" dirty="0"/>
              <a:t> 'KIF2C',</a:t>
            </a:r>
          </a:p>
          <a:p>
            <a:r>
              <a:rPr lang="vi-VN" sz="2800" dirty="0"/>
              <a:t> 'NME1',</a:t>
            </a:r>
          </a:p>
          <a:p>
            <a:r>
              <a:rPr lang="vi-VN" sz="2800" dirty="0"/>
              <a:t> 'PTTG1',</a:t>
            </a:r>
          </a:p>
          <a:p>
            <a:r>
              <a:rPr lang="vi-VN" sz="2800" dirty="0"/>
              <a:t> 'CENPA']</a:t>
            </a:r>
          </a:p>
          <a:p>
            <a:endParaRPr lang="vi-VN" sz="2800" dirty="0"/>
          </a:p>
        </p:txBody>
      </p:sp>
    </p:spTree>
    <p:extLst>
      <p:ext uri="{BB962C8B-B14F-4D97-AF65-F5344CB8AC3E}">
        <p14:creationId xmlns:p14="http://schemas.microsoft.com/office/powerpoint/2010/main" val="293712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AE8FF"/>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88183512"/>
              </p:ext>
            </p:extLst>
          </p:nvPr>
        </p:nvGraphicFramePr>
        <p:xfrm>
          <a:off x="460375" y="2781300"/>
          <a:ext cx="7849446" cy="5486401"/>
        </p:xfrm>
        <a:graphic>
          <a:graphicData uri="http://schemas.openxmlformats.org/drawingml/2006/table">
            <a:tbl>
              <a:tblPr firstRow="1" firstCol="1" bandRow="1">
                <a:tableStyleId>{5C22544A-7EE6-4342-B048-85BDC9FD1C3A}</a:tableStyleId>
              </a:tblPr>
              <a:tblGrid>
                <a:gridCol w="1332925">
                  <a:extLst>
                    <a:ext uri="{9D8B030D-6E8A-4147-A177-3AD203B41FA5}">
                      <a16:colId xmlns:a16="http://schemas.microsoft.com/office/drawing/2014/main" val="3239406700"/>
                    </a:ext>
                  </a:extLst>
                </a:gridCol>
                <a:gridCol w="1332925">
                  <a:extLst>
                    <a:ext uri="{9D8B030D-6E8A-4147-A177-3AD203B41FA5}">
                      <a16:colId xmlns:a16="http://schemas.microsoft.com/office/drawing/2014/main" val="3875678229"/>
                    </a:ext>
                  </a:extLst>
                </a:gridCol>
                <a:gridCol w="1332925">
                  <a:extLst>
                    <a:ext uri="{9D8B030D-6E8A-4147-A177-3AD203B41FA5}">
                      <a16:colId xmlns:a16="http://schemas.microsoft.com/office/drawing/2014/main" val="3754566510"/>
                    </a:ext>
                  </a:extLst>
                </a:gridCol>
                <a:gridCol w="1332925">
                  <a:extLst>
                    <a:ext uri="{9D8B030D-6E8A-4147-A177-3AD203B41FA5}">
                      <a16:colId xmlns:a16="http://schemas.microsoft.com/office/drawing/2014/main" val="1215070194"/>
                    </a:ext>
                  </a:extLst>
                </a:gridCol>
                <a:gridCol w="1342798">
                  <a:extLst>
                    <a:ext uri="{9D8B030D-6E8A-4147-A177-3AD203B41FA5}">
                      <a16:colId xmlns:a16="http://schemas.microsoft.com/office/drawing/2014/main" val="1632214779"/>
                    </a:ext>
                  </a:extLst>
                </a:gridCol>
                <a:gridCol w="1174948">
                  <a:extLst>
                    <a:ext uri="{9D8B030D-6E8A-4147-A177-3AD203B41FA5}">
                      <a16:colId xmlns:a16="http://schemas.microsoft.com/office/drawing/2014/main" val="2469770993"/>
                    </a:ext>
                  </a:extLst>
                </a:gridCol>
              </a:tblGrid>
              <a:tr h="1138471">
                <a:tc gridSpan="6">
                  <a:txBody>
                    <a:bodyPr/>
                    <a:lstStyle/>
                    <a:p>
                      <a:pPr indent="182880" algn="ctr">
                        <a:lnSpc>
                          <a:spcPct val="95000"/>
                        </a:lnSpc>
                        <a:spcAft>
                          <a:spcPts val="0"/>
                        </a:spcAft>
                        <a:tabLst>
                          <a:tab pos="182880" algn="l"/>
                        </a:tabLst>
                      </a:pPr>
                      <a:r>
                        <a:rPr lang="x-none" sz="2000" spc="-5" dirty="0">
                          <a:effectLst/>
                          <a:latin typeface="+mn-lt"/>
                        </a:rPr>
                        <a:t>TABLE </a:t>
                      </a:r>
                      <a:r>
                        <a:rPr lang="en-US" sz="2000" spc="-5" dirty="0">
                          <a:effectLst/>
                          <a:latin typeface="+mn-lt"/>
                        </a:rPr>
                        <a:t>4</a:t>
                      </a:r>
                      <a:r>
                        <a:rPr lang="x-none" sz="2000" spc="-5" dirty="0" smtClean="0">
                          <a:effectLst/>
                          <a:latin typeface="+mn-lt"/>
                        </a:rPr>
                        <a:t>.</a:t>
                      </a:r>
                      <a:r>
                        <a:rPr lang="en-US" sz="2000" spc="-5" dirty="0" smtClean="0">
                          <a:effectLst/>
                          <a:latin typeface="+mn-lt"/>
                        </a:rPr>
                        <a:t>1.</a:t>
                      </a:r>
                      <a:r>
                        <a:rPr lang="x-none" sz="2000" spc="-5" dirty="0" smtClean="0">
                          <a:effectLst/>
                          <a:latin typeface="+mn-lt"/>
                        </a:rPr>
                        <a:t> </a:t>
                      </a:r>
                      <a:r>
                        <a:rPr lang="en-US" sz="2000" spc="-5" dirty="0">
                          <a:effectLst/>
                          <a:latin typeface="+mn-lt"/>
                        </a:rPr>
                        <a:t>DIAGNOSIS</a:t>
                      </a:r>
                      <a:r>
                        <a:rPr lang="x-none" sz="2000" spc="-5" dirty="0">
                          <a:effectLst/>
                          <a:latin typeface="+mn-lt"/>
                        </a:rPr>
                        <a:t> PERFORMANCE OF THE ML MODELS ON </a:t>
                      </a:r>
                      <a:r>
                        <a:rPr lang="en-US" sz="2000" spc="-5" dirty="0">
                          <a:effectLst/>
                          <a:latin typeface="+mn-lt"/>
                        </a:rPr>
                        <a:t>THE TESTING SET</a:t>
                      </a:r>
                      <a:endParaRPr lang="vi-VN" sz="2000" spc="-5" dirty="0">
                        <a:effectLst/>
                        <a:latin typeface="+mn-lt"/>
                        <a:ea typeface="SimSun" panose="02010600030101010101" pitchFamily="2" charset="-122"/>
                      </a:endParaRPr>
                    </a:p>
                  </a:txBody>
                  <a:tcPr marL="68580" marR="68580" marT="0" marB="0" anchor="ct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4281954839"/>
                  </a:ext>
                </a:extLst>
              </a:tr>
              <a:tr h="1739172">
                <a:tc>
                  <a:txBody>
                    <a:bodyPr/>
                    <a:lstStyle/>
                    <a:p>
                      <a:pPr indent="182880" algn="ctr">
                        <a:lnSpc>
                          <a:spcPct val="95000"/>
                        </a:lnSpc>
                        <a:spcAft>
                          <a:spcPts val="0"/>
                        </a:spcAft>
                        <a:tabLst>
                          <a:tab pos="182880" algn="l"/>
                          <a:tab pos="457200" algn="l"/>
                        </a:tabLst>
                      </a:pPr>
                      <a:r>
                        <a:rPr lang="en-US" sz="2000" spc="0">
                          <a:effectLst/>
                          <a:latin typeface="+mn-lt"/>
                        </a:rPr>
                        <a:t>ML model</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a:effectLst/>
                          <a:latin typeface="+mn-lt"/>
                        </a:rPr>
                        <a:t>Se</a:t>
                      </a:r>
                      <a:endParaRPr lang="vi-VN" sz="2000" spc="-5" dirty="0">
                        <a:effectLst/>
                        <a:latin typeface="+mn-lt"/>
                      </a:endParaRPr>
                    </a:p>
                    <a:p>
                      <a:pPr indent="182880" algn="ctr">
                        <a:lnSpc>
                          <a:spcPct val="95000"/>
                        </a:lnSpc>
                        <a:spcAft>
                          <a:spcPts val="0"/>
                        </a:spcAft>
                        <a:tabLst>
                          <a:tab pos="182880" algn="l"/>
                          <a:tab pos="457200" algn="l"/>
                        </a:tabLst>
                      </a:pPr>
                      <a:r>
                        <a:rPr lang="en-US" sz="2000" spc="0" dirty="0">
                          <a:effectLst/>
                          <a:latin typeface="+mn-lt"/>
                        </a:rPr>
                        <a:t>(%)</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Sp</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Mc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a:effectLst/>
                          <a:latin typeface="+mn-lt"/>
                        </a:rPr>
                        <a:t>AUC</a:t>
                      </a:r>
                      <a:endParaRPr lang="vi-VN" sz="2000" spc="-5">
                        <a:effectLst/>
                        <a:latin typeface="+mn-lt"/>
                      </a:endParaRPr>
                    </a:p>
                    <a:p>
                      <a:pPr indent="182880" algn="ctr">
                        <a:lnSpc>
                          <a:spcPct val="95000"/>
                        </a:lnSpc>
                        <a:spcAft>
                          <a:spcPts val="0"/>
                        </a:spcAft>
                        <a:tabLst>
                          <a:tab pos="182880" algn="l"/>
                          <a:tab pos="457200" algn="l"/>
                        </a:tabLst>
                      </a:pPr>
                      <a:r>
                        <a:rPr lang="en-US" sz="2000" spc="0">
                          <a:effectLst/>
                          <a:latin typeface="+mn-lt"/>
                        </a:rPr>
                        <a:t>(%)</a:t>
                      </a:r>
                      <a:endParaRPr lang="vi-VN" sz="2000" spc="-5">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3716073955"/>
                  </a:ext>
                </a:extLst>
              </a:tr>
              <a:tr h="869586">
                <a:tc>
                  <a:txBody>
                    <a:bodyPr/>
                    <a:lstStyle/>
                    <a:p>
                      <a:pPr indent="182880" algn="l">
                        <a:lnSpc>
                          <a:spcPct val="95000"/>
                        </a:lnSpc>
                        <a:spcAft>
                          <a:spcPts val="0"/>
                        </a:spcAft>
                        <a:tabLst>
                          <a:tab pos="182880" algn="l"/>
                        </a:tabLst>
                      </a:pPr>
                      <a:r>
                        <a:rPr lang="en-US" sz="2000" spc="0">
                          <a:effectLst/>
                          <a:latin typeface="+mn-lt"/>
                        </a:rPr>
                        <a:t>BS</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rPr>
                        <a:t>80,0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12,5</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90,38</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32,68</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77,16</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3151103166"/>
                  </a:ext>
                </a:extLst>
              </a:tr>
              <a:tr h="869586">
                <a:tc>
                  <a:txBody>
                    <a:bodyPr/>
                    <a:lstStyle/>
                    <a:p>
                      <a:pPr indent="182880" algn="l">
                        <a:lnSpc>
                          <a:spcPct val="95000"/>
                        </a:lnSpc>
                        <a:spcAft>
                          <a:spcPts val="0"/>
                        </a:spcAft>
                        <a:tabLst>
                          <a:tab pos="182880" algn="l"/>
                        </a:tabLst>
                      </a:pPr>
                      <a:r>
                        <a:rPr lang="en-US" sz="2000" spc="0">
                          <a:effectLst/>
                          <a:latin typeface="+mn-lt"/>
                        </a:rPr>
                        <a:t>BG</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83,33</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25,0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98,07</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35,9</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5" dirty="0" smtClean="0">
                          <a:effectLst/>
                          <a:latin typeface="+mn-lt"/>
                          <a:ea typeface="SimSun" panose="02010600030101010101" pitchFamily="2" charset="-122"/>
                        </a:rPr>
                        <a:t>91,58</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1151864720"/>
                  </a:ext>
                </a:extLst>
              </a:tr>
              <a:tr h="869586">
                <a:tc>
                  <a:txBody>
                    <a:bodyPr/>
                    <a:lstStyle/>
                    <a:p>
                      <a:pPr indent="182880" algn="l">
                        <a:lnSpc>
                          <a:spcPct val="95000"/>
                        </a:lnSpc>
                        <a:spcAft>
                          <a:spcPts val="0"/>
                        </a:spcAft>
                        <a:tabLst>
                          <a:tab pos="182880" algn="l"/>
                        </a:tabLst>
                      </a:pPr>
                      <a:r>
                        <a:rPr lang="en-US" sz="2000" spc="0">
                          <a:effectLst/>
                          <a:latin typeface="+mn-lt"/>
                        </a:rPr>
                        <a:t>RF</a:t>
                      </a:r>
                      <a:endParaRPr lang="vi-VN" sz="2000" spc="-5">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90,0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25,0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100,0</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47,34</a:t>
                      </a:r>
                      <a:endParaRPr lang="vi-VN" sz="2000" spc="-5" dirty="0">
                        <a:effectLst/>
                        <a:latin typeface="+mn-lt"/>
                        <a:ea typeface="SimSun" panose="02010600030101010101" pitchFamily="2" charset="-122"/>
                      </a:endParaRPr>
                    </a:p>
                  </a:txBody>
                  <a:tcPr marL="68580" marR="68580" marT="0" marB="0" anchor="ctr"/>
                </a:tc>
                <a:tc>
                  <a:txBody>
                    <a:bodyPr/>
                    <a:lstStyle/>
                    <a:p>
                      <a:pPr indent="182880" algn="ctr">
                        <a:lnSpc>
                          <a:spcPct val="95000"/>
                        </a:lnSpc>
                        <a:spcAft>
                          <a:spcPts val="0"/>
                        </a:spcAft>
                        <a:tabLst>
                          <a:tab pos="182880" algn="l"/>
                          <a:tab pos="457200" algn="l"/>
                        </a:tabLst>
                      </a:pPr>
                      <a:r>
                        <a:rPr lang="en-US" sz="2000" spc="0" dirty="0" smtClean="0">
                          <a:effectLst/>
                          <a:latin typeface="+mn-lt"/>
                          <a:ea typeface="+mn-ea"/>
                        </a:rPr>
                        <a:t>86,17</a:t>
                      </a:r>
                      <a:endParaRPr lang="vi-VN" sz="2000" spc="-5" dirty="0">
                        <a:effectLst/>
                        <a:latin typeface="+mn-lt"/>
                        <a:ea typeface="SimSun" panose="02010600030101010101" pitchFamily="2" charset="-122"/>
                      </a:endParaRPr>
                    </a:p>
                  </a:txBody>
                  <a:tcPr marL="68580" marR="68580" marT="0" marB="0" anchor="ctr"/>
                </a:tc>
                <a:extLst>
                  <a:ext uri="{0D108BD9-81ED-4DB2-BD59-A6C34878D82A}">
                    <a16:rowId xmlns:a16="http://schemas.microsoft.com/office/drawing/2014/main" val="2483086408"/>
                  </a:ext>
                </a:extLst>
              </a:tr>
            </a:tbl>
          </a:graphicData>
        </a:graphic>
      </p:graphicFrame>
      <p:sp>
        <p:nvSpPr>
          <p:cNvPr id="3" name="Rectangle 2"/>
          <p:cNvSpPr/>
          <p:nvPr/>
        </p:nvSpPr>
        <p:spPr>
          <a:xfrm>
            <a:off x="1143000" y="8724900"/>
            <a:ext cx="7637027" cy="584775"/>
          </a:xfrm>
          <a:prstGeom prst="rect">
            <a:avLst/>
          </a:prstGeom>
        </p:spPr>
        <p:txBody>
          <a:bodyPr wrap="none">
            <a:spAutoFit/>
          </a:bodyPr>
          <a:lstStyle/>
          <a:p>
            <a:r>
              <a:rPr lang="vi-VN" sz="3200" dirty="0">
                <a:latin typeface="+mj-lt"/>
              </a:rPr>
              <a:t>I</a:t>
            </a:r>
            <a:r>
              <a:rPr lang="vi-VN" sz="3200" dirty="0" smtClean="0">
                <a:latin typeface="+mj-lt"/>
              </a:rPr>
              <a:t>mportant </a:t>
            </a:r>
            <a:r>
              <a:rPr lang="vi-VN" sz="3200" dirty="0">
                <a:latin typeface="+mj-lt"/>
              </a:rPr>
              <a:t>genes by </a:t>
            </a:r>
            <a:r>
              <a:rPr lang="vi-VN" sz="3200" dirty="0" smtClean="0">
                <a:latin typeface="+mj-lt"/>
              </a:rPr>
              <a:t>Random Forest - RF</a:t>
            </a:r>
            <a:endParaRPr lang="vi-VN" sz="3200" dirty="0">
              <a:latin typeface="+mj-lt"/>
            </a:endParaRPr>
          </a:p>
        </p:txBody>
      </p:sp>
      <p:pic>
        <p:nvPicPr>
          <p:cNvPr id="4" name="Picture 3"/>
          <p:cNvPicPr>
            <a:picLocks noChangeAspect="1"/>
          </p:cNvPicPr>
          <p:nvPr/>
        </p:nvPicPr>
        <p:blipFill>
          <a:blip r:embed="rId2"/>
          <a:stretch>
            <a:fillRect/>
          </a:stretch>
        </p:blipFill>
        <p:spPr>
          <a:xfrm>
            <a:off x="9511957" y="2857500"/>
            <a:ext cx="8315668" cy="5867400"/>
          </a:xfrm>
          <a:prstGeom prst="rect">
            <a:avLst/>
          </a:prstGeom>
        </p:spPr>
      </p:pic>
    </p:spTree>
    <p:extLst>
      <p:ext uri="{BB962C8B-B14F-4D97-AF65-F5344CB8AC3E}">
        <p14:creationId xmlns:p14="http://schemas.microsoft.com/office/powerpoint/2010/main" val="2295578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gandir">
      <a:majorFont>
        <a:latin typeface="Agrandir Narrow Bold"/>
        <a:ea typeface=""/>
        <a:cs typeface=""/>
      </a:majorFont>
      <a:minorFont>
        <a:latin typeface="Agrandir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1766</Words>
  <Application>Microsoft Office PowerPoint</Application>
  <PresentationFormat>Custom</PresentationFormat>
  <Paragraphs>961</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Calibri</vt:lpstr>
      <vt:lpstr>SimSun</vt:lpstr>
      <vt:lpstr>Agrandir Narrow Bold</vt:lpstr>
      <vt:lpstr>Agrandir Narrow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dc:creator>DELL G7</dc:creator>
  <cp:lastModifiedBy>DELL G7</cp:lastModifiedBy>
  <cp:revision>39</cp:revision>
  <dcterms:created xsi:type="dcterms:W3CDTF">2006-08-16T00:00:00Z</dcterms:created>
  <dcterms:modified xsi:type="dcterms:W3CDTF">2022-12-09T17:58:35Z</dcterms:modified>
  <dc:identifier>DAFJvaYqEMk</dc:identifier>
</cp:coreProperties>
</file>