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7D27-7314-43A5-B649-7BB19017B098}" type="datetimeFigureOut">
              <a:rPr lang="vi-VN" smtClean="0"/>
              <a:t>02/04/2023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BB5B-EE77-4E0C-B71D-4F17C98FF5E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60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7D27-7314-43A5-B649-7BB19017B098}" type="datetimeFigureOut">
              <a:rPr lang="vi-VN" smtClean="0"/>
              <a:t>02/04/2023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BB5B-EE77-4E0C-B71D-4F17C98FF5E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501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7D27-7314-43A5-B649-7BB19017B098}" type="datetimeFigureOut">
              <a:rPr lang="vi-VN" smtClean="0"/>
              <a:t>02/04/2023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BB5B-EE77-4E0C-B71D-4F17C98FF5E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276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7D27-7314-43A5-B649-7BB19017B098}" type="datetimeFigureOut">
              <a:rPr lang="vi-VN" smtClean="0"/>
              <a:t>02/04/2023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BB5B-EE77-4E0C-B71D-4F17C98FF5E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800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7D27-7314-43A5-B649-7BB19017B098}" type="datetimeFigureOut">
              <a:rPr lang="vi-VN" smtClean="0"/>
              <a:t>02/04/2023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BB5B-EE77-4E0C-B71D-4F17C98FF5E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30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7D27-7314-43A5-B649-7BB19017B098}" type="datetimeFigureOut">
              <a:rPr lang="vi-VN" smtClean="0"/>
              <a:t>02/04/2023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BB5B-EE77-4E0C-B71D-4F17C98FF5E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425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7D27-7314-43A5-B649-7BB19017B098}" type="datetimeFigureOut">
              <a:rPr lang="vi-VN" smtClean="0"/>
              <a:t>02/04/2023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BB5B-EE77-4E0C-B71D-4F17C98FF5E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34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7D27-7314-43A5-B649-7BB19017B098}" type="datetimeFigureOut">
              <a:rPr lang="vi-VN" smtClean="0"/>
              <a:t>02/04/2023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BB5B-EE77-4E0C-B71D-4F17C98FF5E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141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7D27-7314-43A5-B649-7BB19017B098}" type="datetimeFigureOut">
              <a:rPr lang="vi-VN" smtClean="0"/>
              <a:t>02/04/2023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BB5B-EE77-4E0C-B71D-4F17C98FF5E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87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7D27-7314-43A5-B649-7BB19017B098}" type="datetimeFigureOut">
              <a:rPr lang="vi-VN" smtClean="0"/>
              <a:t>02/04/2023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BB5B-EE77-4E0C-B71D-4F17C98FF5E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3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7D27-7314-43A5-B649-7BB19017B098}" type="datetimeFigureOut">
              <a:rPr lang="vi-VN" smtClean="0"/>
              <a:t>02/04/2023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BB5B-EE77-4E0C-B71D-4F17C98FF5E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554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A7D27-7314-43A5-B649-7BB19017B098}" type="datetimeFigureOut">
              <a:rPr lang="vi-VN" smtClean="0"/>
              <a:t>02/04/2023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BB5B-EE77-4E0C-B71D-4F17C98FF5E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458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818" y="692727"/>
            <a:ext cx="1063105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Preprocessing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L</a:t>
            </a:r>
            <a:r>
              <a:rPr lang="en-US" dirty="0" smtClean="0"/>
              <a:t>imma package in R to generate differential gene expression tables.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2. Gene selection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Gene ranking based on Fisher score.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dirty="0" smtClean="0"/>
              <a:t>Generating gene combinations based on Sequential forward feature selection (SFS) algorithm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3. Gene validation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split the gene dataset into 5 parts, 4 parts for training and 1 part for testing.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dirty="0" smtClean="0"/>
              <a:t>5-folds CV and </a:t>
            </a:r>
            <a:r>
              <a:rPr lang="vi-VN" dirty="0" smtClean="0"/>
              <a:t>two DL models used are CNN, LSTM for estimation of the DL diagnosis performance using different gene combinations.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dirty="0" smtClean="0"/>
              <a:t>The obtained result is to find the model with the highest accuracy coefficient and the corresponding gene combination was used.</a:t>
            </a:r>
          </a:p>
          <a:p>
            <a:pPr>
              <a:lnSpc>
                <a:spcPct val="150000"/>
              </a:lnSpc>
            </a:pPr>
            <a:r>
              <a:rPr lang="vi-VN" dirty="0" smtClean="0"/>
              <a:t>4. Gene testing</a:t>
            </a:r>
          </a:p>
          <a:p>
            <a:pPr>
              <a:lnSpc>
                <a:spcPct val="150000"/>
              </a:lnSpc>
            </a:pPr>
            <a:r>
              <a:rPr lang="vi-VN" dirty="0" smtClean="0"/>
              <a:t>- experiment using the optimal gene combinations found in the above step.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5224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164" y="360218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+mj-lt"/>
              </a:rPr>
              <a:t>Gene selection </a:t>
            </a:r>
            <a:endParaRPr lang="vi-VN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164" y="1145309"/>
            <a:ext cx="10908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 smtClean="0"/>
              <a:t>The </a:t>
            </a:r>
            <a:r>
              <a:rPr lang="vi-VN" dirty="0" smtClean="0">
                <a:solidFill>
                  <a:srgbClr val="FF0000"/>
                </a:solidFill>
              </a:rPr>
              <a:t>Fisher score </a:t>
            </a:r>
            <a:r>
              <a:rPr lang="vi-VN" dirty="0" smtClean="0"/>
              <a:t>is a statistical measure used to rank features based on their ability to discriminate between two classes in a binary classification problem.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 smtClean="0"/>
              <a:t>It is calculated as the ratio of the between-class variance to the within-class variance.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 smtClean="0"/>
              <a:t>Formula </a:t>
            </a:r>
            <a:r>
              <a:rPr lang="vi-VN" dirty="0"/>
              <a:t>for calculating the Fisher score:</a:t>
            </a:r>
          </a:p>
          <a:p>
            <a:pPr>
              <a:lnSpc>
                <a:spcPct val="150000"/>
              </a:lnSpc>
            </a:pPr>
            <a:r>
              <a:rPr lang="vi-VN" dirty="0" smtClean="0"/>
              <a:t>	Fisher </a:t>
            </a:r>
            <a:r>
              <a:rPr lang="vi-VN" dirty="0"/>
              <a:t>score = (mean1 - mean2)^2 / (var1 + var2</a:t>
            </a:r>
            <a:r>
              <a:rPr lang="vi-V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vi-VN" dirty="0" smtClean="0"/>
              <a:t>- mean1 and mean2 are the means of the feature values for the two classes.</a:t>
            </a:r>
          </a:p>
          <a:p>
            <a:pPr>
              <a:lnSpc>
                <a:spcPct val="150000"/>
              </a:lnSpc>
            </a:pPr>
            <a:r>
              <a:rPr lang="vi-VN" dirty="0" smtClean="0"/>
              <a:t>- var1 and var2 are the variances of the feature values for the two classes.</a:t>
            </a:r>
            <a:endParaRPr lang="vi-V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678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817" y="618836"/>
            <a:ext cx="11314547" cy="545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 smtClean="0"/>
              <a:t>Steps to rank feature using Fisher score: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/>
              <a:t>Calculate the mean and standard deviation of each feature for each class (i.e., the mean and standard deviation of the feature values for the samples in each class).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/>
              <a:t>Calculate the between-class variance for each feature as the square of the difference between the means of the two classes.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/>
              <a:t>Calculate the within-class variance for each feature as the sum of the variances of the feature values for each class.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/>
              <a:t>Calculate the Fisher score for each feature as the ratio of the between-class variance to the within-class variance.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/>
              <a:t>Rank the features based on their Fisher score.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vi-VN" dirty="0"/>
          </a:p>
          <a:p>
            <a:pPr>
              <a:lnSpc>
                <a:spcPct val="150000"/>
              </a:lnSpc>
            </a:pPr>
            <a:r>
              <a:rPr lang="vi-VN" dirty="0" smtClean="0"/>
              <a:t>This ranking can be used to select the most informative features for a machine learning model or to gain insight into the most important factors that contribute to the classification problem.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2649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770" r="14688"/>
          <a:stretch/>
        </p:blipFill>
        <p:spPr>
          <a:xfrm>
            <a:off x="127002" y="300274"/>
            <a:ext cx="4724400" cy="38279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3133" y="632936"/>
            <a:ext cx="6739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“f_classif” is a function from the sklearn.feature_selection module that computes the Fisher scores for each feature.</a:t>
            </a:r>
          </a:p>
          <a:p>
            <a:r>
              <a:rPr lang="vi-VN" dirty="0" smtClean="0"/>
              <a:t>The function returns two arrays: scores containing the Fisher scores for each feature, and pvalues containing the p-values associated with the scores.</a:t>
            </a:r>
            <a:endParaRPr lang="vi-VN" dirty="0"/>
          </a:p>
        </p:txBody>
      </p:sp>
      <p:sp>
        <p:nvSpPr>
          <p:cNvPr id="4" name="Right Arrow 3"/>
          <p:cNvSpPr/>
          <p:nvPr/>
        </p:nvSpPr>
        <p:spPr>
          <a:xfrm>
            <a:off x="4453467" y="1371600"/>
            <a:ext cx="592666" cy="1608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3439404" y="4961095"/>
            <a:ext cx="420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Then give a fisher score sheet for each gene</a:t>
            </a: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338" y="2321931"/>
            <a:ext cx="2190928" cy="43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8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778933"/>
            <a:ext cx="10481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Ranking the genes based on their Fisher scores in descending order, starting from the gene with the highest score.</a:t>
            </a:r>
          </a:p>
          <a:p>
            <a:r>
              <a:rPr lang="vi-VN" dirty="0" smtClean="0"/>
              <a:t>Generate a list total_comb containing all possible combinations of ranked genes, starting from the first all the way up to all 108 genes</a:t>
            </a:r>
          </a:p>
          <a:p>
            <a:endParaRPr lang="vi-VN" dirty="0" smtClean="0"/>
          </a:p>
          <a:p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2702592"/>
            <a:ext cx="10081042" cy="35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1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5865" y="1150036"/>
            <a:ext cx="8161867" cy="112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vi-VN" dirty="0" smtClean="0">
                <a:latin typeface="+mj-lt"/>
              </a:rPr>
              <a:t>Next mission: 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Create a CNN model and put the genomes into these 2 models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0031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gandir">
      <a:majorFont>
        <a:latin typeface="Agrandir Narrow Bold"/>
        <a:ea typeface=""/>
        <a:cs typeface=""/>
      </a:majorFont>
      <a:minorFont>
        <a:latin typeface="Agrandir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424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Agrandir Narrow</vt:lpstr>
      <vt:lpstr>Agrandir Narrow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G7</dc:creator>
  <cp:lastModifiedBy>DELL G7</cp:lastModifiedBy>
  <cp:revision>10</cp:revision>
  <dcterms:created xsi:type="dcterms:W3CDTF">2023-04-02T08:24:39Z</dcterms:created>
  <dcterms:modified xsi:type="dcterms:W3CDTF">2023-04-02T18:03:15Z</dcterms:modified>
</cp:coreProperties>
</file>