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84" r:id="rId7"/>
    <p:sldId id="280" r:id="rId8"/>
    <p:sldId id="272" r:id="rId9"/>
    <p:sldId id="261" r:id="rId10"/>
    <p:sldId id="278" r:id="rId11"/>
    <p:sldId id="279" r:id="rId12"/>
    <p:sldId id="262" r:id="rId13"/>
    <p:sldId id="282" r:id="rId14"/>
    <p:sldId id="283" r:id="rId15"/>
    <p:sldId id="286" r:id="rId16"/>
    <p:sldId id="27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660"/>
  </p:normalViewPr>
  <p:slideViewPr>
    <p:cSldViewPr>
      <p:cViewPr varScale="1">
        <p:scale>
          <a:sx n="87" d="100"/>
          <a:sy n="87" d="100"/>
        </p:scale>
        <p:origin x="120" y="3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BF - MATCHER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SURF</c:v>
                </c:pt>
                <c:pt idx="1">
                  <c:v>SIFT</c:v>
                </c:pt>
                <c:pt idx="2">
                  <c:v>AKAZE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FLANN - MATCHER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SURF</c:v>
                </c:pt>
                <c:pt idx="1">
                  <c:v>SIFT</c:v>
                </c:pt>
                <c:pt idx="2">
                  <c:v>AKAZE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21</c:v>
                </c:pt>
                <c:pt idx="1">
                  <c:v>2.2999999999999998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AKAZE - MATCHER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SURF</c:v>
                </c:pt>
                <c:pt idx="1">
                  <c:v>SIFT</c:v>
                </c:pt>
                <c:pt idx="2">
                  <c:v>AKAZE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2">
                  <c:v>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TIME - TO - CREATE - FEATURE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SURF</c:v>
                </c:pt>
                <c:pt idx="1">
                  <c:v>SIFT</c:v>
                </c:pt>
                <c:pt idx="2">
                  <c:v>AKAZE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20</c:v>
                </c:pt>
                <c:pt idx="1">
                  <c:v>60</c:v>
                </c:pt>
                <c:pt idx="2">
                  <c:v>26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3685664"/>
        <c:axId val="193675872"/>
      </c:barChart>
      <c:catAx>
        <c:axId val="193685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75872"/>
        <c:crosses val="autoZero"/>
        <c:auto val="1"/>
        <c:lblAlgn val="ctr"/>
        <c:lblOffset val="100"/>
        <c:noMultiLvlLbl val="0"/>
      </c:catAx>
      <c:valAx>
        <c:axId val="1936758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mtClean="0"/>
                  <a:t>SECONDS(S)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8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1/5/20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1/5/20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products/raspberry-pi-3-model-b-plus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hehan.a.perera/a-comparison-of-sift-surf-and-orb-333d64bcaaea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dfs.semanticscholar.org/5405/981f5ed9b16f1440476699793f09d874d123.pd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5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www.raspberrypi.org</a:t>
            </a:r>
            <a:r>
              <a:rPr lang="en-US" dirty="0">
                <a:hlinkClick r:id="rId3"/>
              </a:rPr>
              <a:t>/products/raspberry-pi-3-model-b-plus/</a:t>
            </a: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1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medium.com</a:t>
            </a:r>
            <a:r>
              <a:rPr lang="en-US" dirty="0">
                <a:hlinkClick r:id="rId3"/>
              </a:rPr>
              <a:t>/@</a:t>
            </a:r>
            <a:r>
              <a:rPr lang="en-US" dirty="0" err="1">
                <a:hlinkClick r:id="rId3"/>
              </a:rPr>
              <a:t>shehan.a.perera</a:t>
            </a:r>
            <a:r>
              <a:rPr lang="en-US" dirty="0">
                <a:hlinkClick r:id="rId3"/>
              </a:rPr>
              <a:t>/a-comparison-of-sift-surf-and-orb-</a:t>
            </a:r>
            <a:r>
              <a:rPr lang="en-US" dirty="0" err="1">
                <a:hlinkClick r:id="rId3"/>
              </a:rPr>
              <a:t>333d64bcaaea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pdfs.semanticscholar.org</a:t>
            </a:r>
            <a:r>
              <a:rPr lang="en-US" dirty="0">
                <a:hlinkClick r:id="rId4"/>
              </a:rPr>
              <a:t>/5405/</a:t>
            </a:r>
            <a:r>
              <a:rPr lang="en-US" dirty="0" err="1">
                <a:hlinkClick r:id="rId4"/>
              </a:rPr>
              <a:t>981f5ed9b16f1440476699793f09d874d123.pdf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0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E3DC-2A84-4199-9BEA-79FBE3FDD271}" type="datetime1">
              <a:rPr lang="en-US" smtClean="0"/>
              <a:t>1/5/20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4F2-07AC-40AB-BF54-BF84306FA241}" type="datetime1">
              <a:rPr lang="en-US" smtClean="0"/>
              <a:t>1/5/20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A54C-A263-4D97-A9BF-2937B7387473}" type="datetime1">
              <a:rPr lang="en-US" smtClean="0"/>
              <a:t>1/5/20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0F5E-BCEB-48A9-A9C2-3DF372EEF97A}" type="datetime1">
              <a:rPr lang="en-US" smtClean="0"/>
              <a:t>1/5/20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F3F7-1EC4-4E7E-ACAC-A877AAA1875B}" type="datetime1">
              <a:rPr lang="en-US" smtClean="0"/>
              <a:t>1/5/20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EE3C-4EDC-4606-AF40-58AB3ACBBF80}" type="datetime1">
              <a:rPr lang="en-US" smtClean="0"/>
              <a:t>1/5/20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D1FB-8153-4876-A2B3-C1459778D5E0}" type="datetime1">
              <a:rPr lang="en-US" smtClean="0"/>
              <a:t>1/5/20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AC80-B1E0-431B-B375-C4E5EF91C09E}" type="datetime1">
              <a:rPr lang="en-US" smtClean="0"/>
              <a:t>1/5/20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3668-72EB-4D78-82E5-7E5CABE3A529}" type="datetime1">
              <a:rPr lang="en-US" smtClean="0"/>
              <a:t>1/5/20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08A0-AD7F-4FD3-852F-8A086D91C82F}" type="datetime1">
              <a:rPr lang="en-US" smtClean="0"/>
              <a:t>1/5/20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C3C3-AB65-49F7-93C2-442B855B2F99}" type="datetime1">
              <a:rPr lang="en-US" smtClean="0"/>
              <a:t>1/5/20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C94F2-697D-4023-84DA-63253239683F}" type="datetime1">
              <a:rPr lang="en-US" smtClean="0"/>
              <a:t>1/5/20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FINAL REPORT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812800"/>
          </a:xfrm>
        </p:spPr>
        <p:txBody>
          <a:bodyPr/>
          <a:lstStyle/>
          <a:p>
            <a:r>
              <a:rPr lang="en-US"/>
              <a:t>NHẬP MÔN THỊ GIÁC MÁY </a:t>
            </a:r>
            <a:r>
              <a:rPr lang="en-US" smtClean="0"/>
              <a:t>TÍNH</a:t>
            </a:r>
          </a:p>
          <a:p>
            <a:endParaRPr lang="en-US"/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6551612" y="5543552"/>
            <a:ext cx="5637213" cy="8128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SV1 : Tống anh quân – 16520985</a:t>
            </a:r>
          </a:p>
          <a:p>
            <a:r>
              <a:rPr lang="en-US" sz="1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SV2 : Nguyễn lương duy khánh - 16520584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25022937-5B33-422A-AD9E-38AAA385A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2" y="152400"/>
            <a:ext cx="1522729" cy="1223963"/>
          </a:xfrm>
        </p:spPr>
        <p:txBody>
          <a:bodyPr/>
          <a:lstStyle/>
          <a:p>
            <a:r>
              <a:rPr lang="en-US" dirty="0"/>
              <a:t>SIFT</a:t>
            </a:r>
          </a:p>
        </p:txBody>
      </p:sp>
      <p:pic>
        <p:nvPicPr>
          <p:cNvPr id="12" name="Hình ảnh 11">
            <a:extLst>
              <a:ext uri="{FF2B5EF4-FFF2-40B4-BE49-F238E27FC236}">
                <a16:creationId xmlns="" xmlns:a16="http://schemas.microsoft.com/office/drawing/2014/main" id="{9861610B-6EDD-4314-BFC4-4A95C3BED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3" y="2054469"/>
            <a:ext cx="5848350" cy="2819400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="" xmlns:a16="http://schemas.microsoft.com/office/drawing/2014/main" id="{7ED30A0B-D959-4A49-97D4-943CE7E04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2054469"/>
            <a:ext cx="5848350" cy="2819400"/>
          </a:xfrm>
          <a:prstGeom prst="rect">
            <a:avLst/>
          </a:prstGeom>
        </p:spPr>
      </p:pic>
      <p:sp>
        <p:nvSpPr>
          <p:cNvPr id="15" name="Tiêu đề 1">
            <a:extLst>
              <a:ext uri="{FF2B5EF4-FFF2-40B4-BE49-F238E27FC236}">
                <a16:creationId xmlns="" xmlns:a16="http://schemas.microsoft.com/office/drawing/2014/main" id="{52CEB937-904C-40FF-9527-48C232A80A7C}"/>
              </a:ext>
            </a:extLst>
          </p:cNvPr>
          <p:cNvSpPr txBox="1">
            <a:spLocks/>
          </p:cNvSpPr>
          <p:nvPr/>
        </p:nvSpPr>
        <p:spPr>
          <a:xfrm>
            <a:off x="8913812" y="274637"/>
            <a:ext cx="1522729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SURF</a:t>
            </a:r>
          </a:p>
        </p:txBody>
      </p:sp>
      <p:pic>
        <p:nvPicPr>
          <p:cNvPr id="16" name="Hình ảnh 15" descr="Ảnh có chứa dao&#10;&#10;Mô tả được tạo tự động">
            <a:extLst>
              <a:ext uri="{FF2B5EF4-FFF2-40B4-BE49-F238E27FC236}">
                <a16:creationId xmlns="" xmlns:a16="http://schemas.microsoft.com/office/drawing/2014/main" id="{2550EE76-9C44-4179-8FD5-8ABF789AC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5523396"/>
            <a:ext cx="1686160" cy="685896"/>
          </a:xfrm>
          <a:prstGeom prst="rect">
            <a:avLst/>
          </a:prstGeom>
        </p:spPr>
      </p:pic>
      <p:pic>
        <p:nvPicPr>
          <p:cNvPr id="17" name="Hình ảnh 16" descr="Ảnh có chứa dao&#10;&#10;Mô tả được tạo tự động">
            <a:extLst>
              <a:ext uri="{FF2B5EF4-FFF2-40B4-BE49-F238E27FC236}">
                <a16:creationId xmlns="" xmlns:a16="http://schemas.microsoft.com/office/drawing/2014/main" id="{6B2EE4E6-EF64-467E-A4DB-A5EB00C4EF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5551975"/>
            <a:ext cx="1733792" cy="6287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3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Bảng 7">
            <a:extLst>
              <a:ext uri="{FF2B5EF4-FFF2-40B4-BE49-F238E27FC236}">
                <a16:creationId xmlns="" xmlns:a16="http://schemas.microsoft.com/office/drawing/2014/main" id="{88BC537B-12EF-40BF-9BEA-2817DE35F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43492"/>
              </p:ext>
            </p:extLst>
          </p:nvPr>
        </p:nvGraphicFramePr>
        <p:xfrm>
          <a:off x="1560512" y="1905000"/>
          <a:ext cx="9067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3900">
                  <a:extLst>
                    <a:ext uri="{9D8B030D-6E8A-4147-A177-3AD203B41FA5}">
                      <a16:colId xmlns="" xmlns:a16="http://schemas.microsoft.com/office/drawing/2014/main" val="2020698066"/>
                    </a:ext>
                  </a:extLst>
                </a:gridCol>
                <a:gridCol w="4533900">
                  <a:extLst>
                    <a:ext uri="{9D8B030D-6E8A-4147-A177-3AD203B41FA5}">
                      <a16:colId xmlns="" xmlns:a16="http://schemas.microsoft.com/office/drawing/2014/main" val="29182397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Both are copyright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167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step (use </a:t>
                      </a:r>
                      <a:r>
                        <a:rPr lang="en-US" dirty="0" err="1"/>
                        <a:t>gaussion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step (use </a:t>
                      </a:r>
                      <a:r>
                        <a:rPr lang="en-US"/>
                        <a:t>a box filter)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124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Hight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55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Give lest </a:t>
                      </a:r>
                      <a:r>
                        <a:rPr lang="en-US" dirty="0" err="1"/>
                        <a:t>keypoints</a:t>
                      </a:r>
                      <a:r>
                        <a:rPr lang="en-US" dirty="0"/>
                        <a:t> (in most case)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 more </a:t>
                      </a:r>
                      <a:r>
                        <a:rPr lang="en-US" dirty="0" err="1"/>
                        <a:t>keypoints</a:t>
                      </a:r>
                      <a:r>
                        <a:rPr lang="en-US" dirty="0"/>
                        <a:t> (in most case)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953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accuracy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1097080"/>
                  </a:ext>
                </a:extLst>
              </a:tr>
            </a:tbl>
          </a:graphicData>
        </a:graphic>
      </p:graphicFrame>
      <p:sp>
        <p:nvSpPr>
          <p:cNvPr id="9" name="Tiêu đề 1">
            <a:extLst>
              <a:ext uri="{FF2B5EF4-FFF2-40B4-BE49-F238E27FC236}">
                <a16:creationId xmlns="" xmlns:a16="http://schemas.microsoft.com/office/drawing/2014/main" id="{E1659EBD-A2BA-4B2C-B738-F1DA4DD7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812" y="381000"/>
            <a:ext cx="1522729" cy="1223963"/>
          </a:xfrm>
        </p:spPr>
        <p:txBody>
          <a:bodyPr/>
          <a:lstStyle/>
          <a:p>
            <a:r>
              <a:rPr lang="en-US" dirty="0"/>
              <a:t>SIFT</a:t>
            </a:r>
          </a:p>
        </p:txBody>
      </p:sp>
      <p:sp>
        <p:nvSpPr>
          <p:cNvPr id="10" name="Tiêu đề 1">
            <a:extLst>
              <a:ext uri="{FF2B5EF4-FFF2-40B4-BE49-F238E27FC236}">
                <a16:creationId xmlns="" xmlns:a16="http://schemas.microsoft.com/office/drawing/2014/main" id="{D86AE9F3-3D3C-4FE9-9FC1-ECFF95C724C3}"/>
              </a:ext>
            </a:extLst>
          </p:cNvPr>
          <p:cNvSpPr txBox="1">
            <a:spLocks/>
          </p:cNvSpPr>
          <p:nvPr/>
        </p:nvSpPr>
        <p:spPr>
          <a:xfrm>
            <a:off x="7848284" y="380999"/>
            <a:ext cx="1522729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SURF</a:t>
            </a:r>
          </a:p>
        </p:txBody>
      </p:sp>
      <p:sp>
        <p:nvSpPr>
          <p:cNvPr id="14" name="Chỗ dành sẵn cho Nội dung 2">
            <a:extLst>
              <a:ext uri="{FF2B5EF4-FFF2-40B4-BE49-F238E27FC236}">
                <a16:creationId xmlns="" xmlns:a16="http://schemas.microsoft.com/office/drawing/2014/main" id="{8AFE459F-9FCD-41A3-B256-E8E287B05C6E}"/>
              </a:ext>
            </a:extLst>
          </p:cNvPr>
          <p:cNvSpPr txBox="1">
            <a:spLocks/>
          </p:cNvSpPr>
          <p:nvPr/>
        </p:nvSpPr>
        <p:spPr>
          <a:xfrm>
            <a:off x="684212" y="5562600"/>
            <a:ext cx="10360501" cy="1117603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* Check by match function to get match keypoints between dataset and online data.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742929" cy="1223963"/>
          </a:xfrm>
        </p:spPr>
        <p:txBody>
          <a:bodyPr/>
          <a:lstStyle/>
          <a:p>
            <a:r>
              <a:rPr lang="en-US" smtClean="0"/>
              <a:t>COMPARISION TIME TO </a:t>
            </a:r>
            <a:r>
              <a:rPr lang="en-US" smtClean="0"/>
              <a:t>RECOGNIZE AND </a:t>
            </a:r>
            <a:r>
              <a:rPr lang="en-US" smtClean="0"/>
              <a:t>GET FEATURE</a:t>
            </a:r>
            <a:endParaRPr lang="en-US" dirty="0"/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506418"/>
              </p:ext>
            </p:extLst>
          </p:nvPr>
        </p:nvGraphicFramePr>
        <p:xfrm>
          <a:off x="1065212" y="1482203"/>
          <a:ext cx="10590213" cy="485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124200"/>
            <a:ext cx="7872942" cy="533400"/>
          </a:xfrm>
        </p:spPr>
        <p:txBody>
          <a:bodyPr/>
          <a:lstStyle/>
          <a:p>
            <a:r>
              <a:rPr lang="en-US"/>
              <a:t>Thanks for watching and listening!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AND HOW DOES IT WORKS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52600"/>
            <a:ext cx="10360501" cy="480060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Using an embedded computing Raspberry Pi 3B+ to </a:t>
            </a:r>
            <a:r>
              <a:rPr lang="en-US" smtClean="0"/>
              <a:t>recognize VietNam </a:t>
            </a:r>
            <a:r>
              <a:rPr lang="en-US"/>
              <a:t>polime currency</a:t>
            </a:r>
          </a:p>
          <a:p>
            <a:r>
              <a:rPr lang="en-US"/>
              <a:t>Concept:</a:t>
            </a:r>
          </a:p>
          <a:p>
            <a:pPr lvl="1"/>
            <a:r>
              <a:rPr lang="en-US"/>
              <a:t>Taking all pictures of money and save to a folder (Dataset)</a:t>
            </a:r>
          </a:p>
          <a:p>
            <a:pPr lvl="1"/>
            <a:r>
              <a:rPr lang="en-US"/>
              <a:t>Get and save all features dataset to a file</a:t>
            </a:r>
          </a:p>
          <a:p>
            <a:pPr lvl="1"/>
            <a:r>
              <a:rPr lang="en-US"/>
              <a:t>Detecting</a:t>
            </a:r>
          </a:p>
          <a:p>
            <a:r>
              <a:rPr lang="en-US"/>
              <a:t>Operating:</a:t>
            </a:r>
          </a:p>
          <a:p>
            <a:pPr lvl="1"/>
            <a:r>
              <a:rPr lang="en-US"/>
              <a:t>Display LCD to indicate or inform some information when START</a:t>
            </a:r>
          </a:p>
          <a:p>
            <a:pPr lvl="1"/>
            <a:r>
              <a:rPr lang="en-US"/>
              <a:t>Opening and saving all features to an array from features dataset file </a:t>
            </a:r>
          </a:p>
          <a:p>
            <a:pPr lvl="1"/>
            <a:r>
              <a:rPr lang="en-US"/>
              <a:t>Putting money into the box</a:t>
            </a:r>
          </a:p>
          <a:p>
            <a:pPr lvl="1"/>
            <a:r>
              <a:rPr lang="en-US"/>
              <a:t>Press the button to start detecting</a:t>
            </a:r>
          </a:p>
          <a:p>
            <a:pPr lvl="1"/>
            <a:r>
              <a:rPr lang="en-US"/>
              <a:t>The system will take a picture of money then get it’s features </a:t>
            </a:r>
          </a:p>
          <a:p>
            <a:pPr lvl="1"/>
            <a:r>
              <a:rPr lang="en-US"/>
              <a:t>Compare one by one this feature with features dataset</a:t>
            </a:r>
          </a:p>
          <a:p>
            <a:pPr lvl="1"/>
            <a:r>
              <a:rPr lang="en-US"/>
              <a:t>Which feature return HIGHEST match point is the money we want to detect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marL="377886" lvl="1" indent="0">
              <a:buNone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>
            <a:extLst>
              <a:ext uri="{FF2B5EF4-FFF2-40B4-BE49-F238E27FC236}">
                <a16:creationId xmlns="" xmlns:a16="http://schemas.microsoft.com/office/drawing/2014/main" id="{7601A686-56FC-4052-846E-B035C902124C}"/>
              </a:ext>
            </a:extLst>
          </p:cNvPr>
          <p:cNvSpPr/>
          <p:nvPr/>
        </p:nvSpPr>
        <p:spPr>
          <a:xfrm>
            <a:off x="1717006" y="71803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Start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="" xmlns:a16="http://schemas.microsoft.com/office/drawing/2014/main" id="{B24C8DAB-6A0E-4AE8-ADFB-62C4856C5453}"/>
              </a:ext>
            </a:extLst>
          </p:cNvPr>
          <p:cNvSpPr/>
          <p:nvPr/>
        </p:nvSpPr>
        <p:spPr>
          <a:xfrm>
            <a:off x="999875" y="1020828"/>
            <a:ext cx="3102097" cy="444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SIFT Detect dataset</a:t>
            </a:r>
          </a:p>
        </p:txBody>
      </p:sp>
      <p:sp>
        <p:nvSpPr>
          <p:cNvPr id="8" name="Hình Bầu dục 7">
            <a:extLst>
              <a:ext uri="{FF2B5EF4-FFF2-40B4-BE49-F238E27FC236}">
                <a16:creationId xmlns="" xmlns:a16="http://schemas.microsoft.com/office/drawing/2014/main" id="{D472558D-6D94-4520-9EC3-6AAED963598D}"/>
              </a:ext>
            </a:extLst>
          </p:cNvPr>
          <p:cNvSpPr/>
          <p:nvPr/>
        </p:nvSpPr>
        <p:spPr>
          <a:xfrm>
            <a:off x="1179323" y="3205886"/>
            <a:ext cx="2743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feature.npy</a:t>
            </a:r>
            <a:endParaRPr lang="en-US" sz="2800" dirty="0"/>
          </a:p>
        </p:txBody>
      </p:sp>
      <p:sp>
        <p:nvSpPr>
          <p:cNvPr id="9" name="Hình Bầu dục 8">
            <a:extLst>
              <a:ext uri="{FF2B5EF4-FFF2-40B4-BE49-F238E27FC236}">
                <a16:creationId xmlns="" xmlns:a16="http://schemas.microsoft.com/office/drawing/2014/main" id="{1B8B560A-61A2-4289-9054-99408DF2148D}"/>
              </a:ext>
            </a:extLst>
          </p:cNvPr>
          <p:cNvSpPr/>
          <p:nvPr/>
        </p:nvSpPr>
        <p:spPr>
          <a:xfrm>
            <a:off x="7673667" y="241515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Start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="" xmlns:a16="http://schemas.microsoft.com/office/drawing/2014/main" id="{B471427E-241F-43B3-99DB-1C0201928184}"/>
              </a:ext>
            </a:extLst>
          </p:cNvPr>
          <p:cNvSpPr/>
          <p:nvPr/>
        </p:nvSpPr>
        <p:spPr>
          <a:xfrm>
            <a:off x="6691643" y="3361589"/>
            <a:ext cx="3640446" cy="489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Get online data feature</a:t>
            </a:r>
          </a:p>
        </p:txBody>
      </p:sp>
      <p:sp>
        <p:nvSpPr>
          <p:cNvPr id="11" name="Hình chữ nhật 10">
            <a:extLst>
              <a:ext uri="{FF2B5EF4-FFF2-40B4-BE49-F238E27FC236}">
                <a16:creationId xmlns="" xmlns:a16="http://schemas.microsoft.com/office/drawing/2014/main" id="{904FC395-8EF8-41E7-926C-460A1F613C00}"/>
              </a:ext>
            </a:extLst>
          </p:cNvPr>
          <p:cNvSpPr/>
          <p:nvPr/>
        </p:nvSpPr>
        <p:spPr>
          <a:xfrm>
            <a:off x="7197416" y="4041153"/>
            <a:ext cx="2628900" cy="398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Match feature</a:t>
            </a:r>
          </a:p>
        </p:txBody>
      </p:sp>
      <p:cxnSp>
        <p:nvCxnSpPr>
          <p:cNvPr id="15" name="Đường kết nối Mũi tên Thẳng 14">
            <a:extLst>
              <a:ext uri="{FF2B5EF4-FFF2-40B4-BE49-F238E27FC236}">
                <a16:creationId xmlns="" xmlns:a16="http://schemas.microsoft.com/office/drawing/2014/main" id="{0C4C88D3-41C0-4552-B103-ADA654831113}"/>
              </a:ext>
            </a:extLst>
          </p:cNvPr>
          <p:cNvCxnSpPr>
            <a:cxnSpLocks/>
          </p:cNvCxnSpPr>
          <p:nvPr/>
        </p:nvCxnSpPr>
        <p:spPr>
          <a:xfrm flipV="1">
            <a:off x="3967131" y="1738314"/>
            <a:ext cx="2508281" cy="1623275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Mũi tên Thẳng 15">
            <a:extLst>
              <a:ext uri="{FF2B5EF4-FFF2-40B4-BE49-F238E27FC236}">
                <a16:creationId xmlns="" xmlns:a16="http://schemas.microsoft.com/office/drawing/2014/main" id="{45771C29-D0B1-4C78-B41C-8770BFA5C81F}"/>
              </a:ext>
            </a:extLst>
          </p:cNvPr>
          <p:cNvCxnSpPr>
            <a:cxnSpLocks/>
          </p:cNvCxnSpPr>
          <p:nvPr/>
        </p:nvCxnSpPr>
        <p:spPr>
          <a:xfrm flipH="1">
            <a:off x="3732212" y="1564664"/>
            <a:ext cx="2617905" cy="1623644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ình thoi 19">
            <a:extLst>
              <a:ext uri="{FF2B5EF4-FFF2-40B4-BE49-F238E27FC236}">
                <a16:creationId xmlns="" xmlns:a16="http://schemas.microsoft.com/office/drawing/2014/main" id="{3764ED26-5180-417F-ACA6-903BFE7ADF3E}"/>
              </a:ext>
            </a:extLst>
          </p:cNvPr>
          <p:cNvSpPr/>
          <p:nvPr/>
        </p:nvSpPr>
        <p:spPr>
          <a:xfrm>
            <a:off x="760224" y="1738313"/>
            <a:ext cx="3581400" cy="1143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End dataset[]?</a:t>
            </a:r>
          </a:p>
        </p:txBody>
      </p:sp>
      <p:sp>
        <p:nvSpPr>
          <p:cNvPr id="22" name="Hình chữ nhật 21">
            <a:extLst>
              <a:ext uri="{FF2B5EF4-FFF2-40B4-BE49-F238E27FC236}">
                <a16:creationId xmlns="" xmlns:a16="http://schemas.microsoft.com/office/drawing/2014/main" id="{20FE1851-EAF1-40BC-882F-0B540FDF9CF0}"/>
              </a:ext>
            </a:extLst>
          </p:cNvPr>
          <p:cNvSpPr/>
          <p:nvPr/>
        </p:nvSpPr>
        <p:spPr>
          <a:xfrm>
            <a:off x="7112208" y="4629863"/>
            <a:ext cx="2819400" cy="398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Get max matching</a:t>
            </a:r>
          </a:p>
        </p:txBody>
      </p:sp>
      <p:sp>
        <p:nvSpPr>
          <p:cNvPr id="23" name="Hình Bầu dục 22">
            <a:extLst>
              <a:ext uri="{FF2B5EF4-FFF2-40B4-BE49-F238E27FC236}">
                <a16:creationId xmlns="" xmlns:a16="http://schemas.microsoft.com/office/drawing/2014/main" id="{E573071D-A6E8-4F0D-9255-B4083EA3F6D0}"/>
              </a:ext>
            </a:extLst>
          </p:cNvPr>
          <p:cNvSpPr/>
          <p:nvPr/>
        </p:nvSpPr>
        <p:spPr>
          <a:xfrm>
            <a:off x="7164474" y="5385637"/>
            <a:ext cx="2734957" cy="1051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Show result “That is…”</a:t>
            </a:r>
          </a:p>
        </p:txBody>
      </p:sp>
      <p:sp>
        <p:nvSpPr>
          <p:cNvPr id="24" name="Hình chữ nhật 23">
            <a:extLst>
              <a:ext uri="{FF2B5EF4-FFF2-40B4-BE49-F238E27FC236}">
                <a16:creationId xmlns="" xmlns:a16="http://schemas.microsoft.com/office/drawing/2014/main" id="{4DC3434D-97D1-4FCB-A694-805E3C52AEAB}"/>
              </a:ext>
            </a:extLst>
          </p:cNvPr>
          <p:cNvSpPr/>
          <p:nvPr/>
        </p:nvSpPr>
        <p:spPr>
          <a:xfrm>
            <a:off x="6557716" y="1342658"/>
            <a:ext cx="3908303" cy="444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Get features from dataset</a:t>
            </a:r>
          </a:p>
        </p:txBody>
      </p:sp>
      <p:sp>
        <p:nvSpPr>
          <p:cNvPr id="27" name="Hình thoi 26">
            <a:extLst>
              <a:ext uri="{FF2B5EF4-FFF2-40B4-BE49-F238E27FC236}">
                <a16:creationId xmlns="" xmlns:a16="http://schemas.microsoft.com/office/drawing/2014/main" id="{7EBDFB7F-3E45-4E24-9C3D-130DCF29E604}"/>
              </a:ext>
            </a:extLst>
          </p:cNvPr>
          <p:cNvSpPr/>
          <p:nvPr/>
        </p:nvSpPr>
        <p:spPr>
          <a:xfrm>
            <a:off x="7138679" y="2084508"/>
            <a:ext cx="2746376" cy="4440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Button?</a:t>
            </a:r>
          </a:p>
        </p:txBody>
      </p:sp>
      <p:sp>
        <p:nvSpPr>
          <p:cNvPr id="28" name="Hình chữ nhật 27">
            <a:extLst>
              <a:ext uri="{FF2B5EF4-FFF2-40B4-BE49-F238E27FC236}">
                <a16:creationId xmlns="" xmlns:a16="http://schemas.microsoft.com/office/drawing/2014/main" id="{5C92A55A-5A05-4079-9121-9D524BC4A7BB}"/>
              </a:ext>
            </a:extLst>
          </p:cNvPr>
          <p:cNvSpPr/>
          <p:nvPr/>
        </p:nvSpPr>
        <p:spPr>
          <a:xfrm>
            <a:off x="6802434" y="2741722"/>
            <a:ext cx="3418865" cy="444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Capture online data</a:t>
            </a:r>
          </a:p>
        </p:txBody>
      </p:sp>
      <p:cxnSp>
        <p:nvCxnSpPr>
          <p:cNvPr id="39" name="Đường kết nối Mũi tên Thẳng 38">
            <a:extLst>
              <a:ext uri="{FF2B5EF4-FFF2-40B4-BE49-F238E27FC236}">
                <a16:creationId xmlns="" xmlns:a16="http://schemas.microsoft.com/office/drawing/2014/main" id="{BBEE65AA-195C-4660-93E4-66DAEDBE653B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2550924" y="681403"/>
            <a:ext cx="4282" cy="339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Đường kết nối Mũi tên Thẳng 41">
            <a:extLst>
              <a:ext uri="{FF2B5EF4-FFF2-40B4-BE49-F238E27FC236}">
                <a16:creationId xmlns="" xmlns:a16="http://schemas.microsoft.com/office/drawing/2014/main" id="{1233A38C-9533-4863-A71B-FB180CCD60B5}"/>
              </a:ext>
            </a:extLst>
          </p:cNvPr>
          <p:cNvCxnSpPr>
            <a:stCxn id="6" idx="2"/>
            <a:endCxn id="20" idx="0"/>
          </p:cNvCxnSpPr>
          <p:nvPr/>
        </p:nvCxnSpPr>
        <p:spPr>
          <a:xfrm>
            <a:off x="2550924" y="1464840"/>
            <a:ext cx="0" cy="2734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="" xmlns:a16="http://schemas.microsoft.com/office/drawing/2014/main" id="{1AEFCDD5-08EE-4A16-86BF-2F5F691AB638}"/>
              </a:ext>
            </a:extLst>
          </p:cNvPr>
          <p:cNvCxnSpPr>
            <a:stCxn id="20" idx="2"/>
            <a:endCxn id="8" idx="0"/>
          </p:cNvCxnSpPr>
          <p:nvPr/>
        </p:nvCxnSpPr>
        <p:spPr>
          <a:xfrm flipH="1">
            <a:off x="2550923" y="2881313"/>
            <a:ext cx="1" cy="3245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Đường kết nối: Mũi tên Gấp khúc 49">
            <a:extLst>
              <a:ext uri="{FF2B5EF4-FFF2-40B4-BE49-F238E27FC236}">
                <a16:creationId xmlns="" xmlns:a16="http://schemas.microsoft.com/office/drawing/2014/main" id="{3E00A25D-748B-4771-8D02-D3AB564A67B8}"/>
              </a:ext>
            </a:extLst>
          </p:cNvPr>
          <p:cNvCxnSpPr>
            <a:cxnSpLocks/>
            <a:stCxn id="20" idx="3"/>
            <a:endCxn id="6" idx="3"/>
          </p:cNvCxnSpPr>
          <p:nvPr/>
        </p:nvCxnSpPr>
        <p:spPr>
          <a:xfrm flipH="1" flipV="1">
            <a:off x="4101972" y="1242834"/>
            <a:ext cx="239652" cy="1066979"/>
          </a:xfrm>
          <a:prstGeom prst="bentConnector3">
            <a:avLst>
              <a:gd name="adj1" fmla="val -9538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Đường kết nối Mũi tên Thẳng 52">
            <a:extLst>
              <a:ext uri="{FF2B5EF4-FFF2-40B4-BE49-F238E27FC236}">
                <a16:creationId xmlns="" xmlns:a16="http://schemas.microsoft.com/office/drawing/2014/main" id="{4E0F09E5-15C6-48CC-8DDF-2B5FDC823C94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511867" y="851115"/>
            <a:ext cx="1" cy="4915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Đường kết nối Mũi tên Thẳng 55">
            <a:extLst>
              <a:ext uri="{FF2B5EF4-FFF2-40B4-BE49-F238E27FC236}">
                <a16:creationId xmlns="" xmlns:a16="http://schemas.microsoft.com/office/drawing/2014/main" id="{C4E9A27D-E6A8-4AD6-9BCF-BD8AB7212B19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 flipH="1">
            <a:off x="8511867" y="1786670"/>
            <a:ext cx="1" cy="2978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Đường kết nối Mũi tên Thẳng 57">
            <a:extLst>
              <a:ext uri="{FF2B5EF4-FFF2-40B4-BE49-F238E27FC236}">
                <a16:creationId xmlns="" xmlns:a16="http://schemas.microsoft.com/office/drawing/2014/main" id="{BB187591-B474-4547-B466-9B56DEED3EA2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8511867" y="2528520"/>
            <a:ext cx="0" cy="2132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Đường kết nối Mũi tên Thẳng 59">
            <a:extLst>
              <a:ext uri="{FF2B5EF4-FFF2-40B4-BE49-F238E27FC236}">
                <a16:creationId xmlns="" xmlns:a16="http://schemas.microsoft.com/office/drawing/2014/main" id="{D4BD4F3F-8F6A-475A-B27F-1B87951C16B0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flipH="1">
            <a:off x="8511866" y="3185734"/>
            <a:ext cx="1" cy="175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Đường kết nối Mũi tên Thẳng 61">
            <a:extLst>
              <a:ext uri="{FF2B5EF4-FFF2-40B4-BE49-F238E27FC236}">
                <a16:creationId xmlns="" xmlns:a16="http://schemas.microsoft.com/office/drawing/2014/main" id="{5DA63DED-2C08-4498-87D3-4576B1F2CFA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511866" y="3851028"/>
            <a:ext cx="0" cy="1901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Đường kết nối Mũi tên Thẳng 63">
            <a:extLst>
              <a:ext uri="{FF2B5EF4-FFF2-40B4-BE49-F238E27FC236}">
                <a16:creationId xmlns="" xmlns:a16="http://schemas.microsoft.com/office/drawing/2014/main" id="{7BF6FD3A-49D9-4D37-B8E8-AFB6BF81918D}"/>
              </a:ext>
            </a:extLst>
          </p:cNvPr>
          <p:cNvCxnSpPr>
            <a:stCxn id="11" idx="2"/>
            <a:endCxn id="22" idx="0"/>
          </p:cNvCxnSpPr>
          <p:nvPr/>
        </p:nvCxnSpPr>
        <p:spPr>
          <a:xfrm>
            <a:off x="8511866" y="4439738"/>
            <a:ext cx="10042" cy="1901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Đường kết nối Mũi tên Thẳng 65">
            <a:extLst>
              <a:ext uri="{FF2B5EF4-FFF2-40B4-BE49-F238E27FC236}">
                <a16:creationId xmlns="" xmlns:a16="http://schemas.microsoft.com/office/drawing/2014/main" id="{4E1A741D-2CBA-4E0B-8DB5-A0670B2C8DA7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8521908" y="5028448"/>
            <a:ext cx="10045" cy="3571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Đường kết nối: Mũi tên Gấp khúc 78">
            <a:extLst>
              <a:ext uri="{FF2B5EF4-FFF2-40B4-BE49-F238E27FC236}">
                <a16:creationId xmlns="" xmlns:a16="http://schemas.microsoft.com/office/drawing/2014/main" id="{1B0B47AC-DC95-4A3A-981B-32BF5DFB3EA9}"/>
              </a:ext>
            </a:extLst>
          </p:cNvPr>
          <p:cNvCxnSpPr>
            <a:stCxn id="27" idx="3"/>
          </p:cNvCxnSpPr>
          <p:nvPr/>
        </p:nvCxnSpPr>
        <p:spPr>
          <a:xfrm flipH="1" flipV="1">
            <a:off x="8511866" y="1935589"/>
            <a:ext cx="1373189" cy="370925"/>
          </a:xfrm>
          <a:prstGeom prst="bentConnector3">
            <a:avLst>
              <a:gd name="adj1" fmla="val -1664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Hộp Văn bản 79">
            <a:extLst>
              <a:ext uri="{FF2B5EF4-FFF2-40B4-BE49-F238E27FC236}">
                <a16:creationId xmlns="" xmlns:a16="http://schemas.microsoft.com/office/drawing/2014/main" id="{86FC7330-9710-419D-9B78-40CC2D07650E}"/>
              </a:ext>
            </a:extLst>
          </p:cNvPr>
          <p:cNvSpPr txBox="1"/>
          <p:nvPr/>
        </p:nvSpPr>
        <p:spPr>
          <a:xfrm>
            <a:off x="2480499" y="279335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sp>
        <p:nvSpPr>
          <p:cNvPr id="81" name="Hộp Văn bản 80">
            <a:extLst>
              <a:ext uri="{FF2B5EF4-FFF2-40B4-BE49-F238E27FC236}">
                <a16:creationId xmlns="" xmlns:a16="http://schemas.microsoft.com/office/drawing/2014/main" id="{1F1D257C-1FA1-4F98-ABF1-8BC368C8B960}"/>
              </a:ext>
            </a:extLst>
          </p:cNvPr>
          <p:cNvSpPr txBox="1"/>
          <p:nvPr/>
        </p:nvSpPr>
        <p:spPr>
          <a:xfrm>
            <a:off x="4536496" y="1489199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</a:t>
            </a:r>
          </a:p>
        </p:txBody>
      </p:sp>
      <p:sp>
        <p:nvSpPr>
          <p:cNvPr id="86" name="Hộp Văn bản 85">
            <a:extLst>
              <a:ext uri="{FF2B5EF4-FFF2-40B4-BE49-F238E27FC236}">
                <a16:creationId xmlns="" xmlns:a16="http://schemas.microsoft.com/office/drawing/2014/main" id="{CA69EFEE-79B6-4B16-B9BE-74BC58D5BABC}"/>
              </a:ext>
            </a:extLst>
          </p:cNvPr>
          <p:cNvSpPr txBox="1"/>
          <p:nvPr/>
        </p:nvSpPr>
        <p:spPr>
          <a:xfrm>
            <a:off x="7988962" y="2362704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sp>
        <p:nvSpPr>
          <p:cNvPr id="87" name="Hộp Văn bản 86">
            <a:extLst>
              <a:ext uri="{FF2B5EF4-FFF2-40B4-BE49-F238E27FC236}">
                <a16:creationId xmlns="" xmlns:a16="http://schemas.microsoft.com/office/drawing/2014/main" id="{AF1E3076-E42B-4F47-98F2-D970DB0ECEE4}"/>
              </a:ext>
            </a:extLst>
          </p:cNvPr>
          <p:cNvSpPr txBox="1"/>
          <p:nvPr/>
        </p:nvSpPr>
        <p:spPr>
          <a:xfrm>
            <a:off x="10046984" y="1870105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</a:t>
            </a:r>
          </a:p>
        </p:txBody>
      </p:sp>
      <p:cxnSp>
        <p:nvCxnSpPr>
          <p:cNvPr id="91" name="Đường kết nối: Mũi tên Gấp khúc 90">
            <a:extLst>
              <a:ext uri="{FF2B5EF4-FFF2-40B4-BE49-F238E27FC236}">
                <a16:creationId xmlns="" xmlns:a16="http://schemas.microsoft.com/office/drawing/2014/main" id="{38EE955D-09C4-4DC8-B6C6-74A17E9A31F4}"/>
              </a:ext>
            </a:extLst>
          </p:cNvPr>
          <p:cNvCxnSpPr>
            <a:cxnSpLocks/>
            <a:stCxn id="23" idx="2"/>
          </p:cNvCxnSpPr>
          <p:nvPr/>
        </p:nvCxnSpPr>
        <p:spPr>
          <a:xfrm rot="10800000" flipH="1">
            <a:off x="7164473" y="1935590"/>
            <a:ext cx="1357435" cy="3975575"/>
          </a:xfrm>
          <a:prstGeom prst="bentConnector4">
            <a:avLst>
              <a:gd name="adj1" fmla="val -47284"/>
              <a:gd name="adj2" fmla="val 9973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5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E1C8F712-C553-4A9B-A1FE-3BA94BA3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màn hình, đồng hồ, TV, đã gắn&#10;&#10;Mô tả được tạo tự động">
            <a:extLst>
              <a:ext uri="{FF2B5EF4-FFF2-40B4-BE49-F238E27FC236}">
                <a16:creationId xmlns="" xmlns:a16="http://schemas.microsoft.com/office/drawing/2014/main" id="{D32443FA-BAF3-4369-99C1-6D7BAFFCD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02" y="4535218"/>
            <a:ext cx="3097042" cy="2322782"/>
          </a:xfrm>
        </p:spPr>
      </p:pic>
      <p:pic>
        <p:nvPicPr>
          <p:cNvPr id="7" name="Hình ảnh 6" descr="Ảnh có chứa đồng hồ, đối tượng, màn hình, đang ngồi&#10;&#10;Mô tả được tạo tự động">
            <a:extLst>
              <a:ext uri="{FF2B5EF4-FFF2-40B4-BE49-F238E27FC236}">
                <a16:creationId xmlns="" xmlns:a16="http://schemas.microsoft.com/office/drawing/2014/main" id="{3300FBEE-FDD0-41C6-9263-2D564C86BF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33" y="67266"/>
            <a:ext cx="3187141" cy="2390356"/>
          </a:xfrm>
          <a:prstGeom prst="rect">
            <a:avLst/>
          </a:prstGeom>
        </p:spPr>
      </p:pic>
      <p:pic>
        <p:nvPicPr>
          <p:cNvPr id="9" name="Hình ảnh 8" descr="Ảnh có chứa đối tượng, đã gắn, đồng hồ, màn hình&#10;&#10;Mô tả được tạo tự động">
            <a:extLst>
              <a:ext uri="{FF2B5EF4-FFF2-40B4-BE49-F238E27FC236}">
                <a16:creationId xmlns="" xmlns:a16="http://schemas.microsoft.com/office/drawing/2014/main" id="{9FC930F5-0FD4-4E52-88EE-7BA6270189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33" y="2398572"/>
            <a:ext cx="3187140" cy="2390355"/>
          </a:xfrm>
          <a:prstGeom prst="rect">
            <a:avLst/>
          </a:prstGeom>
        </p:spPr>
      </p:pic>
      <p:pic>
        <p:nvPicPr>
          <p:cNvPr id="11" name="Hình ảnh 10" descr="Ảnh có chứa đồng hồ, tòa nhà, đã gắn, thời gian&#10;&#10;Mô tả được tạo tự động">
            <a:extLst>
              <a:ext uri="{FF2B5EF4-FFF2-40B4-BE49-F238E27FC236}">
                <a16:creationId xmlns="" xmlns:a16="http://schemas.microsoft.com/office/drawing/2014/main" id="{8A1188D1-8FA6-42DA-8B88-564F6AD6C0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256" y="4458541"/>
            <a:ext cx="3187140" cy="2390355"/>
          </a:xfrm>
          <a:prstGeom prst="rect">
            <a:avLst/>
          </a:prstGeom>
        </p:spPr>
      </p:pic>
      <p:pic>
        <p:nvPicPr>
          <p:cNvPr id="13" name="Hình ảnh 12" descr="Ảnh có chứa đồng hồ, đối tượng, màn hình, đã gắn&#10;&#10;Mô tả được tạo tự động">
            <a:extLst>
              <a:ext uri="{FF2B5EF4-FFF2-40B4-BE49-F238E27FC236}">
                <a16:creationId xmlns="" xmlns:a16="http://schemas.microsoft.com/office/drawing/2014/main" id="{782F3967-0959-470F-96FA-C7A80157C8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585" y="4467644"/>
            <a:ext cx="3187140" cy="2390355"/>
          </a:xfrm>
          <a:prstGeom prst="rect">
            <a:avLst/>
          </a:prstGeom>
        </p:spPr>
      </p:pic>
      <p:cxnSp>
        <p:nvCxnSpPr>
          <p:cNvPr id="17" name="Đường kết nối Mũi tên Thẳng 16">
            <a:extLst>
              <a:ext uri="{FF2B5EF4-FFF2-40B4-BE49-F238E27FC236}">
                <a16:creationId xmlns="" xmlns:a16="http://schemas.microsoft.com/office/drawing/2014/main" id="{DC2D274F-6383-4BAE-A42B-4A3E48709D89}"/>
              </a:ext>
            </a:extLst>
          </p:cNvPr>
          <p:cNvCxnSpPr/>
          <p:nvPr/>
        </p:nvCxnSpPr>
        <p:spPr>
          <a:xfrm>
            <a:off x="5646578" y="2114722"/>
            <a:ext cx="0" cy="68580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Đường kết nối Mũi tên Thẳng 17">
            <a:extLst>
              <a:ext uri="{FF2B5EF4-FFF2-40B4-BE49-F238E27FC236}">
                <a16:creationId xmlns="" xmlns:a16="http://schemas.microsoft.com/office/drawing/2014/main" id="{17B3F6A6-E807-4755-A5D5-8837B61FAECE}"/>
              </a:ext>
            </a:extLst>
          </p:cNvPr>
          <p:cNvCxnSpPr>
            <a:cxnSpLocks/>
          </p:cNvCxnSpPr>
          <p:nvPr/>
        </p:nvCxnSpPr>
        <p:spPr>
          <a:xfrm>
            <a:off x="5630581" y="4124744"/>
            <a:ext cx="245" cy="980656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kết nối Mũi tên Thẳng 18">
            <a:extLst>
              <a:ext uri="{FF2B5EF4-FFF2-40B4-BE49-F238E27FC236}">
                <a16:creationId xmlns="" xmlns:a16="http://schemas.microsoft.com/office/drawing/2014/main" id="{14BDB519-4525-4BDB-82F2-132821F3B257}"/>
              </a:ext>
            </a:extLst>
          </p:cNvPr>
          <p:cNvCxnSpPr>
            <a:cxnSpLocks/>
          </p:cNvCxnSpPr>
          <p:nvPr/>
        </p:nvCxnSpPr>
        <p:spPr>
          <a:xfrm flipH="1">
            <a:off x="2436812" y="3962400"/>
            <a:ext cx="2971800" cy="129540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kết nối Mũi tên Thẳng 20">
            <a:extLst>
              <a:ext uri="{FF2B5EF4-FFF2-40B4-BE49-F238E27FC236}">
                <a16:creationId xmlns="" xmlns:a16="http://schemas.microsoft.com/office/drawing/2014/main" id="{12058E4E-1CA6-4D82-A544-ADEB8D0D37E8}"/>
              </a:ext>
            </a:extLst>
          </p:cNvPr>
          <p:cNvCxnSpPr>
            <a:cxnSpLocks/>
          </p:cNvCxnSpPr>
          <p:nvPr/>
        </p:nvCxnSpPr>
        <p:spPr>
          <a:xfrm>
            <a:off x="5829983" y="3958820"/>
            <a:ext cx="2967211" cy="129898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AND SETUP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52600"/>
            <a:ext cx="10360501" cy="4800600"/>
          </a:xfrm>
        </p:spPr>
        <p:txBody>
          <a:bodyPr>
            <a:normAutofit lnSpcReduction="10000"/>
          </a:bodyPr>
          <a:lstStyle/>
          <a:p>
            <a:r>
              <a:rPr lang="en-US"/>
              <a:t>HARDWARE</a:t>
            </a:r>
          </a:p>
          <a:p>
            <a:pPr lvl="1"/>
            <a:r>
              <a:rPr lang="en-US"/>
              <a:t>Raspberry Pi 3B+</a:t>
            </a:r>
          </a:p>
          <a:p>
            <a:pPr lvl="1"/>
            <a:r>
              <a:rPr lang="en-US"/>
              <a:t>Camera Pi 5MP</a:t>
            </a:r>
          </a:p>
          <a:p>
            <a:pPr lvl="1"/>
            <a:r>
              <a:rPr lang="en-US"/>
              <a:t>LCD 16x02 (I2C support)</a:t>
            </a:r>
          </a:p>
          <a:p>
            <a:pPr lvl="1"/>
            <a:r>
              <a:rPr lang="en-US"/>
              <a:t>Accessories (Carton, button , wires,…)</a:t>
            </a:r>
          </a:p>
          <a:p>
            <a:r>
              <a:rPr lang="en-US"/>
              <a:t>Software</a:t>
            </a:r>
          </a:p>
          <a:p>
            <a:pPr lvl="1"/>
            <a:r>
              <a:rPr lang="en-US"/>
              <a:t>OpenCV 3.4.3</a:t>
            </a:r>
          </a:p>
          <a:p>
            <a:pPr lvl="1"/>
            <a:r>
              <a:rPr lang="en-US"/>
              <a:t>Python3</a:t>
            </a:r>
          </a:p>
          <a:p>
            <a:pPr lvl="1"/>
            <a:r>
              <a:rPr lang="en-US"/>
              <a:t>Sift/Suft library</a:t>
            </a:r>
          </a:p>
          <a:p>
            <a:pPr lvl="1"/>
            <a:r>
              <a:rPr lang="en-US"/>
              <a:t>Numpy,Time,…</a:t>
            </a:r>
          </a:p>
          <a:p>
            <a:pPr lvl="1"/>
            <a:r>
              <a:rPr lang="en-US"/>
              <a:t>Raspberry library (GPIO,I2C,Camera,..)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2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CONNECTION DIAGRAM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471592"/>
            <a:ext cx="9758491" cy="509599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ỗ dành sẵn cho Nội dung 4" descr="Ảnh có chứa bàn, động cơ&#10;&#10;Mô tả được tạo tự động">
            <a:extLst>
              <a:ext uri="{FF2B5EF4-FFF2-40B4-BE49-F238E27FC236}">
                <a16:creationId xmlns="" xmlns:a16="http://schemas.microsoft.com/office/drawing/2014/main" id="{E36A940E-E5E4-4A7D-B25C-4FA513EBB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609600"/>
            <a:ext cx="7315200" cy="5486401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Ảnh có chứa máy tính&#10;&#10;Mô tả được tạo tự động">
            <a:extLst>
              <a:ext uri="{FF2B5EF4-FFF2-40B4-BE49-F238E27FC236}">
                <a16:creationId xmlns="" xmlns:a16="http://schemas.microsoft.com/office/drawing/2014/main" id="{EBE18BDF-9098-44AF-A223-323BA56FE4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11512" y="1282700"/>
            <a:ext cx="5994400" cy="4495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1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504108"/>
            <a:ext cx="11096625" cy="3762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4873beb7-5857-4685-be1f-d57550cc96cc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224</TotalTime>
  <Words>317</Words>
  <Application>Microsoft Office PowerPoint</Application>
  <PresentationFormat>Custom</PresentationFormat>
  <Paragraphs>85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FINAL REPORT</vt:lpstr>
      <vt:lpstr>OVERVIEW AND HOW DOES IT WORKS</vt:lpstr>
      <vt:lpstr>PowerPoint Presentation</vt:lpstr>
      <vt:lpstr>PowerPoint Presentation</vt:lpstr>
      <vt:lpstr>TOOLS AND SETUP</vt:lpstr>
      <vt:lpstr>CONNECTION DIAGRAM </vt:lpstr>
      <vt:lpstr>PowerPoint Presentation</vt:lpstr>
      <vt:lpstr>PowerPoint Presentation</vt:lpstr>
      <vt:lpstr>DATASET</vt:lpstr>
      <vt:lpstr>SIFT</vt:lpstr>
      <vt:lpstr>SIFT</vt:lpstr>
      <vt:lpstr>COMPARISION TIME TO RECOGNIZE AND GET FEATURE</vt:lpstr>
      <vt:lpstr>Thanks for watching and listening!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REPORT</dc:title>
  <dc:creator>Qân Xiu</dc:creator>
  <cp:lastModifiedBy>Qân Xiu</cp:lastModifiedBy>
  <cp:revision>28</cp:revision>
  <dcterms:created xsi:type="dcterms:W3CDTF">2019-12-19T14:20:25Z</dcterms:created>
  <dcterms:modified xsi:type="dcterms:W3CDTF">2020-01-05T05:22:11Z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