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4" r:id="rId6"/>
    <p:sldId id="274" r:id="rId7"/>
    <p:sldId id="265" r:id="rId8"/>
    <p:sldId id="266" r:id="rId9"/>
    <p:sldId id="270" r:id="rId10"/>
    <p:sldId id="271" r:id="rId11"/>
    <p:sldId id="259" r:id="rId12"/>
    <p:sldId id="275" r:id="rId13"/>
    <p:sldId id="268" r:id="rId14"/>
    <p:sldId id="261" r:id="rId15"/>
    <p:sldId id="262" r:id="rId16"/>
    <p:sldId id="263" r:id="rId17"/>
    <p:sldId id="269" r:id="rId18"/>
    <p:sldId id="272"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9" d="100"/>
          <a:sy n="89"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a:t>7/6/19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7/6/19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7/6/19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7/6/19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7/6/19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7/6/19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7/6/19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7/6/19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7D4B16D-600A-41A1-8B1B-3727C56C0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DE7C35E0-BD19-4AFC-81BF-7A7507E9C9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xmlns="" id="{1E08D20A-3975-4596-85C6-D4679958628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xmlns="" id="{630A9349-BFE4-4720-A229-98DCD3B69F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xmlns="" id="{28487744-BBC9-4D40-85B3-0D45003C33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xmlns="" id="{FAD6EF4D-97BD-46B4-9B5B-CD70971DD55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xmlns="" id="{210DCC42-11D2-4162-B47A-869B3F6694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xmlns="" id="{DE4880D6-6ECE-4F1B-B474-FE3940D043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xmlns="" id="{A1A39307-F675-49D2-9E45-28DA2AB5C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xmlns="" id="{AC5E23C5-C5D6-4BC3-9531-C0B2D7D29F9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xmlns="" id="{4D3FC0A7-9672-4B19-8D54-71C3B39F7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xmlns="" id="{9911D04C-3FFB-4D1E-8F59-5C02692E3E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xmlns="" id="{A0178C8F-EF32-4F3D-B022-60A7DE1367B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xmlns="" id="{EEB2DD25-DE0D-48CE-8218-E4EF12273A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xmlns="" id="{13C92E55-66CB-48F7-BF28-5D8ED146BB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xmlns="" id="{CB0B6C7B-4820-48AB-92AF-896559F009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xmlns="" id="{2018EECD-4518-458F-989E-6FCAE5AE0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xmlns="" id="{1FB0915F-3C52-468A-87E7-F3EE381DA3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xmlns="" id="{7B184771-5A8E-4ED5-9179-24B19F26C32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xmlns="" id="{BC5162D1-D64C-4FBA-BE86-11B27A7432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xmlns="" id="{9EFF345C-6A58-4123-B2D1-2ED9E369124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xmlns="" id="{03CE89F7-AE1C-4370-920E-EE04C4124FF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xmlns="" id="{D6E298F6-F99D-49EF-B614-24D2179C2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xmlns="" id="{2424FD35-451D-468C-9EB2-8DA350C1247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xmlns="" id="{45BC0C6F-B91F-42CC-9046-522FE8223C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xmlns="" id="{F88AFBEE-A8B5-4B18-B834-5269F6C13C0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xmlns="" id="{64B0F493-EC69-4C85-87D4-2876282311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xmlns="" id="{09920E7F-979C-40F6-8FB1-791325A4A44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xmlns="" id="{1387BCC3-D7BF-443E-B18C-87B696E64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xmlns="" id="{F1C0670D-9FA2-48D7-AFDB-4438ECC3EE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xmlns="" id="{34088C0C-CAD1-4E66-A162-1D7020365B6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xmlns="" id="{B8C224A6-72B4-4763-B708-65A321D0D61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xmlns="" id="{2EE3A964-523C-470B-8B10-09053452C5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xmlns="" id="{1B87487E-C0EA-4E2A-8FC0-3D4C4F0177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xmlns="" id="{D8B57E7E-D885-4A0B-BBA0-E3BC3A68CDE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xmlns="" id="{6FB84573-B84B-4571-A6E5-91CD308E7D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xmlns="" id="{7EE5EE00-E139-4AB9-ACFC-5E39CFA951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xmlns="" id="{5A38A6AA-6753-4EFE-94BB-96DF739758C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xmlns="" id="{506AB599-570B-4547-97F4-F2C6723014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xmlns="" id="{9AFDEA1E-DBAB-4507-8D36-786F19A85BA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xmlns="" id="{C824D6F7-0BDF-4C8C-869D-BDDEB07641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xmlns="" id="{6953C491-AE0F-4D2B-9474-18D5E8B5DC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xmlns="" id="{5B956350-9BDD-4090-B2B6-12C13D1CE27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xmlns="" id="{ECE31E80-E354-44C3-81E0-4E3E41DDF6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xmlns="" id="{9DFA35DB-5360-405A-A7EB-064E51FBC0A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xmlns="" id="{2DA499BD-4313-4AD1-BE87-4BEF50FECB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xmlns="" id="{680E4C6D-12D1-417A-A709-EC416D98FA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xmlns="" id="{C93537B4-09B6-4CC6-92DE-3D3BDAC7AB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xmlns="" id="{5D100FC5-9EA8-4DA7-AFA4-BC60831FD8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xmlns="" id="{3F10D757-6A3B-4314-9755-419B3738E4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xmlns="" id="{28A4D881-D08B-4AAF-866D-7C31601126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xmlns="" id="{A666F3F8-571E-483F-9B9F-31EDB91A9C6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xmlns="" id="{18305C0F-0A00-450D-92A1-313C724398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xmlns="" id="{9A5635D8-CCB7-4D16-BB87-B1BC1AC97DC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xmlns="" id="{7C10A784-B5EE-4486-96E7-3CC72B93A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xmlns="" id="{AE5FA7CA-916C-4A34-A727-E0289D891A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66" name="Picture 2">
            <a:extLst>
              <a:ext uri="{FF2B5EF4-FFF2-40B4-BE49-F238E27FC236}">
                <a16:creationId xmlns:a16="http://schemas.microsoft.com/office/drawing/2014/main" xmlns="" id="{51039561-92F9-40EE-900B-6AA0F58042A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ctrTitle"/>
          </p:nvPr>
        </p:nvSpPr>
        <p:spPr>
          <a:xfrm>
            <a:off x="2043113" y="1122363"/>
            <a:ext cx="4527929" cy="4287836"/>
          </a:xfrm>
        </p:spPr>
        <p:txBody>
          <a:bodyPr anchor="ctr">
            <a:normAutofit/>
          </a:bodyPr>
          <a:lstStyle/>
          <a:p>
            <a:pPr algn="r"/>
            <a:r>
              <a:rPr lang="en-US" sz="6000"/>
              <a:t>AGILE VÀ scrum</a:t>
            </a:r>
          </a:p>
        </p:txBody>
      </p:sp>
      <p:sp>
        <p:nvSpPr>
          <p:cNvPr id="3" name="Subtitle 2"/>
          <p:cNvSpPr>
            <a:spLocks noGrp="1"/>
          </p:cNvSpPr>
          <p:nvPr>
            <p:ph type="subTitle" idx="1"/>
          </p:nvPr>
        </p:nvSpPr>
        <p:spPr>
          <a:xfrm>
            <a:off x="7851631" y="1122363"/>
            <a:ext cx="2816368" cy="4287834"/>
          </a:xfrm>
        </p:spPr>
        <p:txBody>
          <a:bodyPr anchor="ctr">
            <a:normAutofit/>
          </a:bodyPr>
          <a:lstStyle/>
          <a:p>
            <a:r>
              <a:rPr lang="en-US" sz="2400"/>
              <a:t>NHÓM ce</a:t>
            </a:r>
          </a:p>
        </p:txBody>
      </p:sp>
      <p:cxnSp>
        <p:nvCxnSpPr>
          <p:cNvPr id="68" name="Straight Connector 67">
            <a:extLst>
              <a:ext uri="{FF2B5EF4-FFF2-40B4-BE49-F238E27FC236}">
                <a16:creationId xmlns:a16="http://schemas.microsoft.com/office/drawing/2014/main" xmlns="" id="{D902DA06-324A-48CE-8C20-94535480A63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2487040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A5AC1-A170-4A50-82A4-CE54B1D19EE9}"/>
              </a:ext>
            </a:extLst>
          </p:cNvPr>
          <p:cNvSpPr>
            <a:spLocks noGrp="1"/>
          </p:cNvSpPr>
          <p:nvPr>
            <p:ph type="title"/>
          </p:nvPr>
        </p:nvSpPr>
        <p:spPr>
          <a:xfrm>
            <a:off x="1141413" y="618518"/>
            <a:ext cx="9905998" cy="757276"/>
          </a:xfrm>
        </p:spPr>
        <p:txBody>
          <a:bodyPr>
            <a:normAutofit/>
          </a:bodyPr>
          <a:lstStyle/>
          <a:p>
            <a:r>
              <a:rPr lang="en-US">
                <a:latin typeface="Arial" panose="020B0604020202020204" pitchFamily="34" charset="0"/>
                <a:cs typeface="Arial" panose="020B0604020202020204" pitchFamily="34" charset="0"/>
              </a:rPr>
              <a:t>Nh</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AGILE</a:t>
            </a:r>
          </a:p>
        </p:txBody>
      </p:sp>
      <p:sp>
        <p:nvSpPr>
          <p:cNvPr id="3" name="Content Placeholder 2">
            <a:extLst>
              <a:ext uri="{FF2B5EF4-FFF2-40B4-BE49-F238E27FC236}">
                <a16:creationId xmlns:a16="http://schemas.microsoft.com/office/drawing/2014/main" xmlns="" id="{A6011501-F647-489C-9AD7-0F7BAE30240C}"/>
              </a:ext>
            </a:extLst>
          </p:cNvPr>
          <p:cNvSpPr>
            <a:spLocks noGrp="1"/>
          </p:cNvSpPr>
          <p:nvPr>
            <p:ph idx="1"/>
          </p:nvPr>
        </p:nvSpPr>
        <p:spPr>
          <a:xfrm>
            <a:off x="1141412" y="1375794"/>
            <a:ext cx="9905999" cy="4415407"/>
          </a:xfrm>
        </p:spPr>
        <p:txBody>
          <a:bodyPr/>
          <a:lstStyle/>
          <a:p>
            <a:r>
              <a:rPr lang="en-US" err="1">
                <a:latin typeface="Arial" panose="020B0604020202020204" pitchFamily="34" charset="0"/>
                <a:cs typeface="Arial" panose="020B0604020202020204" pitchFamily="34" charset="0"/>
              </a:rPr>
              <a:t>Rất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nỗ</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bắt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buộc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bắt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chu </a:t>
            </a:r>
            <a:r>
              <a:rPr lang="en-US" err="1">
                <a:latin typeface="Arial" panose="020B0604020202020204" pitchFamily="34" charset="0"/>
                <a:cs typeface="Arial" panose="020B0604020202020204" pitchFamily="34" charset="0"/>
              </a:rPr>
              <a:t>trinh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mềm</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Thiếu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liệu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Dự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dễ</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dàng</a:t>
            </a:r>
            <a:r>
              <a:rPr lang="en-US">
                <a:latin typeface="Arial" panose="020B0604020202020204" pitchFamily="34" charset="0"/>
                <a:cs typeface="Arial" panose="020B0604020202020204" pitchFamily="34" charset="0"/>
              </a:rPr>
              <a:t> off-track(</a:t>
            </a:r>
            <a:r>
              <a:rPr lang="en-US" err="1">
                <a:latin typeface="Arial" panose="020B0604020202020204" pitchFamily="34" charset="0"/>
                <a:cs typeface="Arial" panose="020B0604020202020204" pitchFamily="34" charset="0"/>
              </a:rPr>
              <a:t>sai</a:t>
            </a:r>
            <a:r>
              <a:rPr lang="en-US">
                <a:latin typeface="Arial" panose="020B0604020202020204" pitchFamily="34" charset="0"/>
                <a:cs typeface="Arial" panose="020B0604020202020204" pitchFamily="34" charset="0"/>
              </a:rPr>
              <a:t> h</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ớng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rõ</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cuối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cùng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muốn</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những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nghiêm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a ra </a:t>
            </a:r>
            <a:r>
              <a:rPr lang="en-US" err="1">
                <a:latin typeface="Arial" panose="020B0604020202020204" pitchFamily="34" charset="0"/>
                <a:cs typeface="Arial" panose="020B0604020202020204" pitchFamily="34" charset="0"/>
              </a:rPr>
              <a:t>quyết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endParaRPr lang="en-US">
              <a:latin typeface="Arial" panose="020B0604020202020204" pitchFamily="34" charset="0"/>
              <a:cs typeface="Arial" panose="020B0604020202020204" pitchFamily="34" charset="0"/>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27154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9659"/>
          </a:xfrm>
        </p:spPr>
        <p:txBody>
          <a:bodyPr/>
          <a:lstStyle/>
          <a:p>
            <a:r>
              <a:rPr lang="en-US"/>
              <a:t>Scrum </a:t>
            </a:r>
            <a:r>
              <a:rPr lang="en-US" err="1"/>
              <a:t>là</a:t>
            </a:r>
            <a:r>
              <a:rPr lang="en-US"/>
              <a:t> </a:t>
            </a:r>
            <a:r>
              <a:rPr lang="en-US" err="1"/>
              <a:t>gì</a:t>
            </a:r>
            <a:endParaRPr lang="en-US"/>
          </a:p>
        </p:txBody>
      </p:sp>
      <p:sp>
        <p:nvSpPr>
          <p:cNvPr id="3" name="Content Placeholder 2"/>
          <p:cNvSpPr>
            <a:spLocks noGrp="1"/>
          </p:cNvSpPr>
          <p:nvPr>
            <p:ph idx="1"/>
          </p:nvPr>
        </p:nvSpPr>
        <p:spPr>
          <a:xfrm>
            <a:off x="1141413" y="1388177"/>
            <a:ext cx="5033246" cy="4403024"/>
          </a:xfrm>
        </p:spPr>
        <p:txBody>
          <a:bodyPr>
            <a:noAutofit/>
          </a:bodyPr>
          <a:lstStyle/>
          <a:p>
            <a:r>
              <a:rPr lang="vi-VN" sz="2100"/>
              <a:t>Là một thành viên của họ Agile. Scrum được xây dựng dựa trên lý thuyết quản lý tiến trình thực nghiệm hay còn gọi là thực nghiệm luận</a:t>
            </a:r>
            <a:r>
              <a:rPr lang="en-US" sz="2100"/>
              <a:t>.</a:t>
            </a:r>
          </a:p>
          <a:p>
            <a:r>
              <a:rPr lang="vi-VN" sz="2100"/>
              <a:t>Lý thuyết này chỉ ra rằng tri thức đến từ kinh nghiệm và việc ra quyết định được dựa trên những gì đã biết. Điều này sẽ giúp giảm thiểu rủi ro và tăng tính chính xác đặc biệt là trong môi trường phát triển phần mềm nhiều biến động.</a:t>
            </a:r>
            <a:endParaRPr lang="en-US" sz="2100"/>
          </a:p>
        </p:txBody>
      </p:sp>
      <p:pic>
        <p:nvPicPr>
          <p:cNvPr id="5" name="Picture 4" descr="A close up of a map&#10;&#10;Description automatically generated">
            <a:extLst>
              <a:ext uri="{FF2B5EF4-FFF2-40B4-BE49-F238E27FC236}">
                <a16:creationId xmlns:a16="http://schemas.microsoft.com/office/drawing/2014/main" xmlns="" id="{1FAF25D1-791E-4117-B006-EDCE3999D4AC}"/>
              </a:ext>
            </a:extLst>
          </p:cNvPr>
          <p:cNvPicPr>
            <a:picLocks noChangeAspect="1"/>
          </p:cNvPicPr>
          <p:nvPr/>
        </p:nvPicPr>
        <p:blipFill>
          <a:blip r:embed="rId2"/>
          <a:stretch>
            <a:fillRect/>
          </a:stretch>
        </p:blipFill>
        <p:spPr>
          <a:xfrm>
            <a:off x="6174659" y="1388177"/>
            <a:ext cx="5763291" cy="44030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883957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6FBE1-9F68-4425-8010-C7DD68C05529}"/>
              </a:ext>
            </a:extLst>
          </p:cNvPr>
          <p:cNvSpPr>
            <a:spLocks noGrp="1"/>
          </p:cNvSpPr>
          <p:nvPr>
            <p:ph type="title"/>
          </p:nvPr>
        </p:nvSpPr>
        <p:spPr>
          <a:xfrm>
            <a:off x="1141413" y="618518"/>
            <a:ext cx="9905998" cy="1050484"/>
          </a:xfrm>
        </p:spPr>
        <p:txBody>
          <a:bodyPr/>
          <a:lstStyle/>
          <a:p>
            <a:r>
              <a:rPr lang="en-US">
                <a:latin typeface="Arial" panose="020B0604020202020204" pitchFamily="34" charset="0"/>
                <a:cs typeface="Arial" panose="020B0604020202020204" pitchFamily="34" charset="0"/>
              </a:rPr>
              <a:t>Ứng dụng và mục đích của  Scrum </a:t>
            </a:r>
            <a:endParaRPr lang="en-US"/>
          </a:p>
        </p:txBody>
      </p:sp>
      <p:sp>
        <p:nvSpPr>
          <p:cNvPr id="3" name="Content Placeholder 2">
            <a:extLst>
              <a:ext uri="{FF2B5EF4-FFF2-40B4-BE49-F238E27FC236}">
                <a16:creationId xmlns:a16="http://schemas.microsoft.com/office/drawing/2014/main" xmlns="" id="{C9E64EA0-F8D0-4C77-9168-C461F3A2CAE8}"/>
              </a:ext>
            </a:extLst>
          </p:cNvPr>
          <p:cNvSpPr>
            <a:spLocks noGrp="1"/>
          </p:cNvSpPr>
          <p:nvPr>
            <p:ph idx="1"/>
          </p:nvPr>
        </p:nvSpPr>
        <p:spPr>
          <a:xfrm>
            <a:off x="1141413" y="1669002"/>
            <a:ext cx="4007637" cy="4122199"/>
          </a:xfrm>
        </p:spPr>
        <p:txBody>
          <a:bodyPr/>
          <a:lstStyle/>
          <a:p>
            <a:r>
              <a:rPr lang="en-US"/>
              <a:t>Vì Scrum là 1thành viên của  họ Agile nên ứng dụng và mục đích của scrum cũng t</a:t>
            </a:r>
            <a:r>
              <a:rPr lang="vi-VN"/>
              <a:t>ư</a:t>
            </a:r>
            <a:r>
              <a:rPr lang="en-US"/>
              <a:t>ơng tự như Agile.</a:t>
            </a:r>
          </a:p>
        </p:txBody>
      </p:sp>
      <p:pic>
        <p:nvPicPr>
          <p:cNvPr id="5" name="Picture 4" descr="A screenshot of a cell phone&#10;&#10;Description automatically generated">
            <a:extLst>
              <a:ext uri="{FF2B5EF4-FFF2-40B4-BE49-F238E27FC236}">
                <a16:creationId xmlns:a16="http://schemas.microsoft.com/office/drawing/2014/main" xmlns="" id="{7AEF6469-BB20-47AE-8DFF-B1EDC08CB52D}"/>
              </a:ext>
            </a:extLst>
          </p:cNvPr>
          <p:cNvPicPr>
            <a:picLocks noChangeAspect="1"/>
          </p:cNvPicPr>
          <p:nvPr/>
        </p:nvPicPr>
        <p:blipFill>
          <a:blip r:embed="rId2"/>
          <a:stretch>
            <a:fillRect/>
          </a:stretch>
        </p:blipFill>
        <p:spPr>
          <a:xfrm>
            <a:off x="5913057" y="1669002"/>
            <a:ext cx="5134354" cy="45453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5862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SCRUM</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87880"/>
            <a:ext cx="8658804" cy="48394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631677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down)">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1" y="372712"/>
            <a:ext cx="9905998" cy="1033301"/>
          </a:xfrm>
        </p:spPr>
        <p:txBody>
          <a:bodyPr>
            <a:normAutofit/>
          </a:bodyPr>
          <a:lstStyle/>
          <a:p>
            <a:pPr algn="ctr"/>
            <a:r>
              <a:rPr lang="en-US" err="1"/>
              <a:t>Các</a:t>
            </a:r>
            <a:r>
              <a:rPr lang="en-US"/>
              <a:t> </a:t>
            </a:r>
            <a:r>
              <a:rPr lang="en-US" err="1"/>
              <a:t>yêu</a:t>
            </a:r>
            <a:r>
              <a:rPr lang="en-US"/>
              <a:t> </a:t>
            </a:r>
            <a:r>
              <a:rPr lang="en-US" err="1"/>
              <a:t>tố</a:t>
            </a:r>
            <a:r>
              <a:rPr lang="en-US"/>
              <a:t> </a:t>
            </a:r>
            <a:r>
              <a:rPr lang="en-US" err="1"/>
              <a:t>nồng</a:t>
            </a:r>
            <a:r>
              <a:rPr lang="en-US"/>
              <a:t> </a:t>
            </a:r>
            <a:r>
              <a:rPr lang="en-US" err="1"/>
              <a:t>cốt</a:t>
            </a:r>
            <a:r>
              <a:rPr lang="en-US"/>
              <a:t> </a:t>
            </a:r>
            <a:r>
              <a:rPr lang="en-US" err="1"/>
              <a:t>của</a:t>
            </a:r>
            <a:r>
              <a:rPr lang="en-US"/>
              <a:t> </a:t>
            </a:r>
            <a:r>
              <a:rPr lang="en-US" err="1"/>
              <a:t>SCrum</a:t>
            </a:r>
            <a:endParaRPr lang="en-US"/>
          </a:p>
        </p:txBody>
      </p:sp>
      <p:sp>
        <p:nvSpPr>
          <p:cNvPr id="3" name="Content Placeholder 2"/>
          <p:cNvSpPr>
            <a:spLocks noGrp="1"/>
          </p:cNvSpPr>
          <p:nvPr>
            <p:ph idx="1"/>
          </p:nvPr>
        </p:nvSpPr>
        <p:spPr>
          <a:xfrm>
            <a:off x="1141411" y="1596898"/>
            <a:ext cx="4844521" cy="4611328"/>
          </a:xfrm>
        </p:spPr>
        <p:txBody>
          <a:bodyPr anchor="ctr">
            <a:noAutofit/>
          </a:bodyPr>
          <a:lstStyle/>
          <a:p>
            <a:pPr>
              <a:lnSpc>
                <a:spcPct val="110000"/>
              </a:lnSpc>
            </a:pPr>
            <a:r>
              <a:rPr lang="en-US" sz="2100">
                <a:latin typeface="Arial" panose="020B0604020202020204" pitchFamily="34" charset="0"/>
                <a:cs typeface="Arial" panose="020B0604020202020204" pitchFamily="34" charset="0"/>
              </a:rPr>
              <a:t>Minh </a:t>
            </a:r>
            <a:r>
              <a:rPr lang="en-US" sz="2100" err="1">
                <a:latin typeface="Arial" panose="020B0604020202020204" pitchFamily="34" charset="0"/>
                <a:cs typeface="Arial" panose="020B0604020202020204" pitchFamily="34" charset="0"/>
              </a:rPr>
              <a:t>bạch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phải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đảm</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bảo</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các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kiếm</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cạnh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quan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trọng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phải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hiện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thị</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rõ</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ràng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cho</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mọi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người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có</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liên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quan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tới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dự</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án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Điều</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này</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giúp</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giảm</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rủi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ro</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tăng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độ</a:t>
            </a:r>
            <a:r>
              <a:rPr lang="en-US" sz="2100">
                <a:latin typeface="Arial" panose="020B0604020202020204" pitchFamily="34" charset="0"/>
                <a:cs typeface="Arial" panose="020B0604020202020204" pitchFamily="34" charset="0"/>
              </a:rPr>
              <a:t> tin </a:t>
            </a:r>
            <a:r>
              <a:rPr lang="en-US" sz="2100" err="1">
                <a:latin typeface="Arial" panose="020B0604020202020204" pitchFamily="34" charset="0"/>
                <a:cs typeface="Arial" panose="020B0604020202020204" pitchFamily="34" charset="0"/>
              </a:rPr>
              <a:t>cậy</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nâng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cao</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chất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lương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và</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Giúp</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đưa</a:t>
            </a:r>
            <a:r>
              <a:rPr lang="en-US" sz="2100">
                <a:latin typeface="Arial" panose="020B0604020202020204" pitchFamily="34" charset="0"/>
                <a:cs typeface="Arial" panose="020B0604020202020204" pitchFamily="34" charset="0"/>
              </a:rPr>
              <a:t> ra </a:t>
            </a:r>
            <a:r>
              <a:rPr lang="en-US" sz="2100" err="1">
                <a:latin typeface="Arial" panose="020B0604020202020204" pitchFamily="34" charset="0"/>
                <a:cs typeface="Arial" panose="020B0604020202020204" pitchFamily="34" charset="0"/>
              </a:rPr>
              <a:t>những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quyết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định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chính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xác</a:t>
            </a:r>
            <a:r>
              <a:rPr lang="en-US" sz="2100">
                <a:latin typeface="Arial" panose="020B0604020202020204" pitchFamily="34" charset="0"/>
                <a:cs typeface="Arial" panose="020B0604020202020204" pitchFamily="34" charset="0"/>
              </a:rPr>
              <a:t> </a:t>
            </a:r>
          </a:p>
          <a:p>
            <a:pPr>
              <a:lnSpc>
                <a:spcPct val="110000"/>
              </a:lnSpc>
            </a:pPr>
            <a:r>
              <a:rPr lang="en-US" sz="2100">
                <a:latin typeface="Arial" panose="020B0604020202020204" pitchFamily="34" charset="0"/>
                <a:cs typeface="Arial" panose="020B0604020202020204" pitchFamily="34" charset="0"/>
              </a:rPr>
              <a:t>Thanh </a:t>
            </a:r>
            <a:r>
              <a:rPr lang="en-US" sz="2100" err="1">
                <a:latin typeface="Arial" panose="020B0604020202020204" pitchFamily="34" charset="0"/>
                <a:cs typeface="Arial" panose="020B0604020202020204" pitchFamily="34" charset="0"/>
              </a:rPr>
              <a:t>tra</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giúp</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phát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hiện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các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bất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thường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có</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xảy</a:t>
            </a:r>
            <a:r>
              <a:rPr lang="en-US" sz="2100">
                <a:latin typeface="Arial" panose="020B0604020202020204" pitchFamily="34" charset="0"/>
                <a:cs typeface="Arial" panose="020B0604020202020204" pitchFamily="34" charset="0"/>
              </a:rPr>
              <a:t> ra </a:t>
            </a:r>
            <a:r>
              <a:rPr lang="en-US" sz="2100" err="1">
                <a:latin typeface="Arial" panose="020B0604020202020204" pitchFamily="34" charset="0"/>
                <a:cs typeface="Arial" panose="020B0604020202020204" pitchFamily="34" charset="0"/>
              </a:rPr>
              <a:t>giúp</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giảm</a:t>
            </a:r>
            <a:r>
              <a:rPr lang="en-US" sz="2100">
                <a:latin typeface="Arial" panose="020B0604020202020204" pitchFamily="34" charset="0"/>
                <a:cs typeface="Arial" panose="020B0604020202020204" pitchFamily="34" charset="0"/>
              </a:rPr>
              <a:t> </a:t>
            </a:r>
          </a:p>
          <a:p>
            <a:pPr>
              <a:lnSpc>
                <a:spcPct val="110000"/>
              </a:lnSpc>
            </a:pPr>
            <a:r>
              <a:rPr lang="en-US" sz="2100" err="1">
                <a:latin typeface="Arial" panose="020B0604020202020204" pitchFamily="34" charset="0"/>
                <a:cs typeface="Arial" panose="020B0604020202020204" pitchFamily="34" charset="0"/>
              </a:rPr>
              <a:t>Thích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nghi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đưa</a:t>
            </a:r>
            <a:r>
              <a:rPr lang="en-US" sz="2100">
                <a:latin typeface="Arial" panose="020B0604020202020204" pitchFamily="34" charset="0"/>
                <a:cs typeface="Arial" panose="020B0604020202020204" pitchFamily="34" charset="0"/>
              </a:rPr>
              <a:t> ra </a:t>
            </a:r>
            <a:r>
              <a:rPr lang="en-US" sz="2100" err="1">
                <a:latin typeface="Arial" panose="020B0604020202020204" pitchFamily="34" charset="0"/>
                <a:cs typeface="Arial" panose="020B0604020202020204" pitchFamily="34" charset="0"/>
              </a:rPr>
              <a:t>các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điều</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chỉnh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có</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lợi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cho</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quá</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trình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phát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triển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để</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tránh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các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vấn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đề</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có</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thể</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gây</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ảnh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hưởng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tới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quá</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trình</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phát</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triển</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hoặc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những</a:t>
            </a:r>
            <a:r>
              <a:rPr lang="en-US" sz="2100">
                <a:latin typeface="Arial" panose="020B0604020202020204" pitchFamily="34" charset="0"/>
                <a:cs typeface="Arial" panose="020B0604020202020204" pitchFamily="34" charset="0"/>
              </a:rPr>
              <a:t> ý </a:t>
            </a:r>
            <a:r>
              <a:rPr lang="en-US" sz="2100" err="1">
                <a:latin typeface="Arial" panose="020B0604020202020204" pitchFamily="34" charset="0"/>
                <a:cs typeface="Arial" panose="020B0604020202020204" pitchFamily="34" charset="0"/>
              </a:rPr>
              <a:t>tưởng</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thực</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sự</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có</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lợi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với</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dự</a:t>
            </a:r>
            <a:r>
              <a:rPr lang="en-US" sz="2100">
                <a:latin typeface="Arial" panose="020B0604020202020204" pitchFamily="34" charset="0"/>
                <a:cs typeface="Arial" panose="020B0604020202020204" pitchFamily="34" charset="0"/>
              </a:rPr>
              <a:t> </a:t>
            </a:r>
            <a:r>
              <a:rPr lang="en-US" sz="2100" err="1">
                <a:latin typeface="Arial" panose="020B0604020202020204" pitchFamily="34" charset="0"/>
                <a:cs typeface="Arial" panose="020B0604020202020204" pitchFamily="34" charset="0"/>
              </a:rPr>
              <a:t>án</a:t>
            </a:r>
            <a:endParaRPr lang="en-US" sz="2100">
              <a:latin typeface="Arial" panose="020B0604020202020204" pitchFamily="34" charset="0"/>
              <a:cs typeface="Arial" panose="020B0604020202020204" pitchFamily="34" charset="0"/>
            </a:endParaRPr>
          </a:p>
        </p:txBody>
      </p:sp>
      <p:pic>
        <p:nvPicPr>
          <p:cNvPr id="7" name="Picture 6" descr="A picture containing text&#10;&#10;Description automatically generated">
            <a:extLst>
              <a:ext uri="{FF2B5EF4-FFF2-40B4-BE49-F238E27FC236}">
                <a16:creationId xmlns:a16="http://schemas.microsoft.com/office/drawing/2014/main" xmlns="" id="{74946ACC-B5DC-41A0-A7C6-0272B5024C9B}"/>
              </a:ext>
            </a:extLst>
          </p:cNvPr>
          <p:cNvPicPr>
            <a:picLocks noChangeAspect="1"/>
          </p:cNvPicPr>
          <p:nvPr/>
        </p:nvPicPr>
        <p:blipFill>
          <a:blip r:embed="rId3"/>
          <a:stretch>
            <a:fillRect/>
          </a:stretch>
        </p:blipFill>
        <p:spPr>
          <a:xfrm>
            <a:off x="6206069" y="1555533"/>
            <a:ext cx="5239019" cy="42356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44067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thành</a:t>
            </a:r>
            <a:r>
              <a:rPr lang="en-US"/>
              <a:t> </a:t>
            </a:r>
            <a:r>
              <a:rPr lang="en-US" err="1"/>
              <a:t>phần</a:t>
            </a:r>
            <a:r>
              <a:rPr lang="en-US"/>
              <a:t> </a:t>
            </a:r>
            <a:r>
              <a:rPr lang="en-US" err="1"/>
              <a:t>của</a:t>
            </a:r>
            <a:r>
              <a:rPr lang="en-US"/>
              <a:t> </a:t>
            </a:r>
            <a:r>
              <a:rPr lang="en-US" err="1"/>
              <a:t>SCrum</a:t>
            </a:r>
            <a:endParaRPr lang="en-US"/>
          </a:p>
        </p:txBody>
      </p:sp>
      <p:sp>
        <p:nvSpPr>
          <p:cNvPr id="3" name="Content Placeholder 2"/>
          <p:cNvSpPr>
            <a:spLocks noGrp="1"/>
          </p:cNvSpPr>
          <p:nvPr>
            <p:ph idx="1"/>
          </p:nvPr>
        </p:nvSpPr>
        <p:spPr>
          <a:xfrm>
            <a:off x="1141412" y="2249487"/>
            <a:ext cx="9905999" cy="3779838"/>
          </a:xfrm>
        </p:spPr>
        <p:txBody>
          <a:bodyPr>
            <a:normAutofit lnSpcReduction="10000"/>
          </a:bodyPr>
          <a:lstStyle/>
          <a:p>
            <a:r>
              <a:rPr lang="en-US" err="1"/>
              <a:t>Quy</a:t>
            </a:r>
            <a:r>
              <a:rPr lang="en-US"/>
              <a:t> </a:t>
            </a:r>
            <a:r>
              <a:rPr lang="en-US" err="1"/>
              <a:t>trình</a:t>
            </a:r>
            <a:r>
              <a:rPr lang="en-US"/>
              <a:t> </a:t>
            </a:r>
            <a:r>
              <a:rPr lang="en-US" err="1"/>
              <a:t>phát</a:t>
            </a:r>
            <a:r>
              <a:rPr lang="en-US"/>
              <a:t> </a:t>
            </a:r>
            <a:r>
              <a:rPr lang="en-US" err="1"/>
              <a:t>triển</a:t>
            </a:r>
            <a:r>
              <a:rPr lang="en-US"/>
              <a:t> </a:t>
            </a:r>
            <a:r>
              <a:rPr lang="en-US" err="1"/>
              <a:t>theo</a:t>
            </a:r>
            <a:r>
              <a:rPr lang="en-US"/>
              <a:t> </a:t>
            </a:r>
            <a:r>
              <a:rPr lang="en-US" err="1"/>
              <a:t>phương</a:t>
            </a:r>
            <a:r>
              <a:rPr lang="en-US"/>
              <a:t> </a:t>
            </a:r>
            <a:r>
              <a:rPr lang="en-US" err="1"/>
              <a:t>pháp</a:t>
            </a:r>
            <a:r>
              <a:rPr lang="en-US"/>
              <a:t> </a:t>
            </a:r>
            <a:r>
              <a:rPr lang="en-US" err="1"/>
              <a:t>srum</a:t>
            </a:r>
            <a:r>
              <a:rPr lang="en-US"/>
              <a:t> </a:t>
            </a:r>
            <a:r>
              <a:rPr lang="en-US" err="1"/>
              <a:t>được</a:t>
            </a:r>
            <a:r>
              <a:rPr lang="en-US"/>
              <a:t> </a:t>
            </a:r>
            <a:r>
              <a:rPr lang="en-US" err="1"/>
              <a:t>thực</a:t>
            </a:r>
            <a:r>
              <a:rPr lang="en-US"/>
              <a:t> </a:t>
            </a:r>
            <a:r>
              <a:rPr lang="en-US" err="1"/>
              <a:t>hiện</a:t>
            </a:r>
            <a:r>
              <a:rPr lang="en-US"/>
              <a:t> </a:t>
            </a:r>
            <a:r>
              <a:rPr lang="en-US" err="1"/>
              <a:t>thông</a:t>
            </a:r>
            <a:r>
              <a:rPr lang="en-US"/>
              <a:t> qua </a:t>
            </a:r>
            <a:r>
              <a:rPr lang="en-US" err="1"/>
              <a:t>các</a:t>
            </a:r>
            <a:r>
              <a:rPr lang="en-US"/>
              <a:t> sprint </a:t>
            </a:r>
          </a:p>
          <a:p>
            <a:r>
              <a:rPr lang="en-US" err="1"/>
              <a:t>Mỗi</a:t>
            </a:r>
            <a:r>
              <a:rPr lang="en-US"/>
              <a:t> Sprint </a:t>
            </a:r>
            <a:r>
              <a:rPr lang="en-US" err="1"/>
              <a:t>nhóm</a:t>
            </a:r>
            <a:r>
              <a:rPr lang="en-US"/>
              <a:t> </a:t>
            </a:r>
            <a:r>
              <a:rPr lang="en-US" err="1"/>
              <a:t>phát</a:t>
            </a:r>
            <a:r>
              <a:rPr lang="en-US"/>
              <a:t> </a:t>
            </a:r>
            <a:r>
              <a:rPr lang="en-US" err="1"/>
              <a:t>triển</a:t>
            </a:r>
            <a:r>
              <a:rPr lang="en-US"/>
              <a:t> </a:t>
            </a:r>
            <a:r>
              <a:rPr lang="en-US" err="1"/>
              <a:t>sẽ</a:t>
            </a:r>
            <a:r>
              <a:rPr lang="en-US"/>
              <a:t> </a:t>
            </a:r>
            <a:r>
              <a:rPr lang="en-US" err="1"/>
              <a:t>cho</a:t>
            </a:r>
            <a:r>
              <a:rPr lang="en-US"/>
              <a:t> </a:t>
            </a:r>
            <a:r>
              <a:rPr lang="en-US" err="1"/>
              <a:t>ra</a:t>
            </a:r>
            <a:r>
              <a:rPr lang="en-US"/>
              <a:t> </a:t>
            </a:r>
            <a:r>
              <a:rPr lang="en-US" err="1"/>
              <a:t>được</a:t>
            </a:r>
            <a:r>
              <a:rPr lang="en-US"/>
              <a:t> 1 </a:t>
            </a:r>
            <a:r>
              <a:rPr lang="en-US" err="1"/>
              <a:t>phần</a:t>
            </a:r>
            <a:r>
              <a:rPr lang="en-US"/>
              <a:t> </a:t>
            </a:r>
            <a:r>
              <a:rPr lang="en-US" err="1"/>
              <a:t>thẳng</a:t>
            </a:r>
            <a:r>
              <a:rPr lang="en-US"/>
              <a:t> </a:t>
            </a:r>
            <a:r>
              <a:rPr lang="en-US" err="1"/>
              <a:t>trưởng</a:t>
            </a:r>
            <a:r>
              <a:rPr lang="en-US"/>
              <a:t> </a:t>
            </a:r>
            <a:r>
              <a:rPr lang="en-US" err="1"/>
              <a:t>của</a:t>
            </a:r>
            <a:r>
              <a:rPr lang="en-US"/>
              <a:t> </a:t>
            </a:r>
            <a:r>
              <a:rPr lang="en-US" err="1"/>
              <a:t>sản</a:t>
            </a:r>
            <a:r>
              <a:rPr lang="en-US"/>
              <a:t> </a:t>
            </a:r>
            <a:r>
              <a:rPr lang="en-US" err="1"/>
              <a:t>phẩm</a:t>
            </a:r>
            <a:r>
              <a:rPr lang="en-US"/>
              <a:t> </a:t>
            </a:r>
          </a:p>
          <a:p>
            <a:r>
              <a:rPr lang="en-US" err="1"/>
              <a:t>Mỗi</a:t>
            </a:r>
            <a:r>
              <a:rPr lang="en-US"/>
              <a:t> Sprint </a:t>
            </a:r>
            <a:r>
              <a:rPr lang="en-US" err="1"/>
              <a:t>không</a:t>
            </a:r>
            <a:r>
              <a:rPr lang="en-US"/>
              <a:t> </a:t>
            </a:r>
            <a:r>
              <a:rPr lang="en-US" err="1"/>
              <a:t>kéo</a:t>
            </a:r>
            <a:r>
              <a:rPr lang="en-US"/>
              <a:t> </a:t>
            </a:r>
            <a:r>
              <a:rPr lang="en-US" err="1"/>
              <a:t>dài</a:t>
            </a:r>
            <a:r>
              <a:rPr lang="en-US"/>
              <a:t> </a:t>
            </a:r>
            <a:r>
              <a:rPr lang="en-US" err="1"/>
              <a:t>quá</a:t>
            </a:r>
            <a:r>
              <a:rPr lang="en-US"/>
              <a:t> 4 </a:t>
            </a:r>
            <a:r>
              <a:rPr lang="en-US" err="1"/>
              <a:t>tuần</a:t>
            </a:r>
            <a:r>
              <a:rPr lang="en-US"/>
              <a:t> </a:t>
            </a:r>
            <a:r>
              <a:rPr lang="en-US" err="1"/>
              <a:t>và</a:t>
            </a:r>
            <a:r>
              <a:rPr lang="en-US"/>
              <a:t> </a:t>
            </a:r>
            <a:r>
              <a:rPr lang="en-US" err="1"/>
              <a:t>diễn</a:t>
            </a:r>
            <a:r>
              <a:rPr lang="en-US"/>
              <a:t> </a:t>
            </a:r>
            <a:r>
              <a:rPr lang="en-US" err="1"/>
              <a:t>ra</a:t>
            </a:r>
            <a:r>
              <a:rPr lang="en-US"/>
              <a:t> </a:t>
            </a:r>
            <a:r>
              <a:rPr lang="en-US" err="1"/>
              <a:t>liên</a:t>
            </a:r>
            <a:r>
              <a:rPr lang="en-US"/>
              <a:t> </a:t>
            </a:r>
            <a:r>
              <a:rPr lang="en-US" err="1"/>
              <a:t>tục</a:t>
            </a:r>
            <a:r>
              <a:rPr lang="en-US"/>
              <a:t> </a:t>
            </a:r>
          </a:p>
          <a:p>
            <a:r>
              <a:rPr lang="en-US" err="1"/>
              <a:t>Mỗi</a:t>
            </a:r>
            <a:r>
              <a:rPr lang="en-US"/>
              <a:t> Sprint </a:t>
            </a:r>
            <a:r>
              <a:rPr lang="en-US" err="1"/>
              <a:t>được</a:t>
            </a:r>
            <a:r>
              <a:rPr lang="en-US"/>
              <a:t> </a:t>
            </a:r>
            <a:r>
              <a:rPr lang="en-US" err="1"/>
              <a:t>đóng</a:t>
            </a:r>
            <a:r>
              <a:rPr lang="en-US"/>
              <a:t> </a:t>
            </a:r>
            <a:r>
              <a:rPr lang="en-US" err="1"/>
              <a:t>khung</a:t>
            </a:r>
            <a:r>
              <a:rPr lang="en-US"/>
              <a:t> </a:t>
            </a:r>
            <a:r>
              <a:rPr lang="en-US" err="1"/>
              <a:t>về</a:t>
            </a:r>
            <a:r>
              <a:rPr lang="en-US"/>
              <a:t> </a:t>
            </a:r>
            <a:r>
              <a:rPr lang="en-US" err="1"/>
              <a:t>thời</a:t>
            </a:r>
            <a:r>
              <a:rPr lang="en-US"/>
              <a:t> </a:t>
            </a:r>
            <a:r>
              <a:rPr lang="en-US" err="1"/>
              <a:t>gian</a:t>
            </a:r>
            <a:r>
              <a:rPr lang="en-US"/>
              <a:t> </a:t>
            </a:r>
            <a:r>
              <a:rPr lang="en-US" err="1"/>
              <a:t>chúng</a:t>
            </a:r>
            <a:r>
              <a:rPr lang="en-US"/>
              <a:t> </a:t>
            </a:r>
            <a:r>
              <a:rPr lang="en-US" err="1"/>
              <a:t>kết</a:t>
            </a:r>
            <a:r>
              <a:rPr lang="en-US"/>
              <a:t> </a:t>
            </a:r>
            <a:r>
              <a:rPr lang="en-US" err="1"/>
              <a:t>thúc</a:t>
            </a:r>
            <a:r>
              <a:rPr lang="en-US"/>
              <a:t> </a:t>
            </a:r>
            <a:r>
              <a:rPr lang="en-US" err="1"/>
              <a:t>vào</a:t>
            </a:r>
            <a:r>
              <a:rPr lang="en-US"/>
              <a:t> 1 </a:t>
            </a:r>
            <a:r>
              <a:rPr lang="en-US" err="1"/>
              <a:t>ngày</a:t>
            </a:r>
            <a:r>
              <a:rPr lang="en-US"/>
              <a:t> </a:t>
            </a:r>
            <a:r>
              <a:rPr lang="en-US" err="1"/>
              <a:t>xác</a:t>
            </a:r>
            <a:r>
              <a:rPr lang="en-US"/>
              <a:t> </a:t>
            </a:r>
            <a:r>
              <a:rPr lang="en-US" err="1"/>
              <a:t>định</a:t>
            </a:r>
            <a:r>
              <a:rPr lang="en-US"/>
              <a:t> </a:t>
            </a:r>
            <a:r>
              <a:rPr lang="en-US" err="1"/>
              <a:t>bất</a:t>
            </a:r>
            <a:r>
              <a:rPr lang="en-US"/>
              <a:t> </a:t>
            </a:r>
            <a:r>
              <a:rPr lang="en-US" err="1"/>
              <a:t>kể</a:t>
            </a:r>
            <a:r>
              <a:rPr lang="en-US"/>
              <a:t> </a:t>
            </a:r>
            <a:r>
              <a:rPr lang="en-US" err="1"/>
              <a:t>các</a:t>
            </a:r>
            <a:r>
              <a:rPr lang="en-US"/>
              <a:t> </a:t>
            </a:r>
            <a:r>
              <a:rPr lang="en-US" err="1"/>
              <a:t>công</a:t>
            </a:r>
            <a:r>
              <a:rPr lang="en-US"/>
              <a:t> </a:t>
            </a:r>
            <a:r>
              <a:rPr lang="en-US" err="1"/>
              <a:t>việc</a:t>
            </a:r>
            <a:r>
              <a:rPr lang="en-US"/>
              <a:t> </a:t>
            </a:r>
            <a:r>
              <a:rPr lang="en-US" err="1"/>
              <a:t>đã</a:t>
            </a:r>
            <a:r>
              <a:rPr lang="en-US"/>
              <a:t> </a:t>
            </a:r>
            <a:r>
              <a:rPr lang="en-US" err="1"/>
              <a:t>hoàn</a:t>
            </a:r>
            <a:r>
              <a:rPr lang="en-US"/>
              <a:t> </a:t>
            </a:r>
            <a:r>
              <a:rPr lang="en-US" err="1"/>
              <a:t>thành</a:t>
            </a:r>
            <a:r>
              <a:rPr lang="en-US"/>
              <a:t> hay </a:t>
            </a:r>
            <a:r>
              <a:rPr lang="en-US" err="1"/>
              <a:t>chưa</a:t>
            </a:r>
            <a:r>
              <a:rPr lang="en-US"/>
              <a:t> </a:t>
            </a:r>
            <a:r>
              <a:rPr lang="en-US" err="1"/>
              <a:t>và</a:t>
            </a:r>
            <a:r>
              <a:rPr lang="en-US"/>
              <a:t> </a:t>
            </a:r>
            <a:r>
              <a:rPr lang="en-US" err="1"/>
              <a:t>không</a:t>
            </a:r>
            <a:r>
              <a:rPr lang="en-US"/>
              <a:t> </a:t>
            </a:r>
            <a:r>
              <a:rPr lang="en-US" err="1"/>
              <a:t>được</a:t>
            </a:r>
            <a:r>
              <a:rPr lang="en-US"/>
              <a:t> </a:t>
            </a:r>
            <a:r>
              <a:rPr lang="en-US" err="1"/>
              <a:t>phép</a:t>
            </a:r>
            <a:r>
              <a:rPr lang="en-US"/>
              <a:t> </a:t>
            </a:r>
            <a:r>
              <a:rPr lang="en-US" err="1"/>
              <a:t>kéo</a:t>
            </a:r>
            <a:r>
              <a:rPr lang="en-US"/>
              <a:t> </a:t>
            </a:r>
            <a:r>
              <a:rPr lang="en-US" err="1"/>
              <a:t>dài</a:t>
            </a:r>
            <a:r>
              <a:rPr lang="en-US"/>
              <a:t> </a:t>
            </a:r>
            <a:r>
              <a:rPr lang="en-US" err="1"/>
              <a:t>thêm</a:t>
            </a:r>
            <a:r>
              <a:rPr lang="en-US"/>
              <a:t> </a:t>
            </a:r>
            <a:r>
              <a:rPr lang="en-US" err="1"/>
              <a:t>thời</a:t>
            </a:r>
            <a:r>
              <a:rPr lang="en-US"/>
              <a:t> </a:t>
            </a:r>
            <a:r>
              <a:rPr lang="en-US" err="1"/>
              <a:t>gian</a:t>
            </a:r>
            <a:r>
              <a:rPr lang="en-US"/>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2997206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US" err="1"/>
              <a:t>Thành</a:t>
            </a:r>
            <a:r>
              <a:rPr lang="en-US"/>
              <a:t> </a:t>
            </a:r>
            <a:r>
              <a:rPr lang="en-US" err="1"/>
              <a:t>Phần</a:t>
            </a:r>
            <a:r>
              <a:rPr lang="en-US"/>
              <a:t> </a:t>
            </a:r>
            <a:r>
              <a:rPr lang="en-US" err="1"/>
              <a:t>của</a:t>
            </a:r>
            <a:r>
              <a:rPr lang="en-US"/>
              <a:t> </a:t>
            </a:r>
            <a:r>
              <a:rPr lang="en-US" err="1"/>
              <a:t>SCRum</a:t>
            </a:r>
            <a:endParaRPr lang="en-US"/>
          </a:p>
        </p:txBody>
      </p:sp>
      <p:sp>
        <p:nvSpPr>
          <p:cNvPr id="3" name="Content Placeholder 2"/>
          <p:cNvSpPr>
            <a:spLocks noGrp="1"/>
          </p:cNvSpPr>
          <p:nvPr>
            <p:ph idx="1"/>
          </p:nvPr>
        </p:nvSpPr>
        <p:spPr>
          <a:xfrm>
            <a:off x="1141412" y="1221971"/>
            <a:ext cx="9905999" cy="4569230"/>
          </a:xfrm>
        </p:spPr>
        <p:txBody>
          <a:bodyPr>
            <a:normAutofit/>
          </a:bodyPr>
          <a:lstStyle/>
          <a:p>
            <a:r>
              <a:rPr lang="en-US" err="1">
                <a:latin typeface="Arial" panose="020B0604020202020204" pitchFamily="34" charset="0"/>
                <a:cs typeface="Arial" panose="020B0604020202020204" pitchFamily="34" charset="0"/>
              </a:rPr>
              <a:t>Bắt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Sprint </a:t>
            </a:r>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endParaRPr lang="en-US">
              <a:latin typeface="Arial" panose="020B0604020202020204" pitchFamily="34" charset="0"/>
              <a:cs typeface="Arial" panose="020B0604020202020204" pitchFamily="34" charset="0"/>
            </a:endParaRPr>
          </a:p>
          <a:p>
            <a:r>
              <a:rPr lang="en-US" err="1">
                <a:latin typeface="Arial" panose="020B0604020202020204" pitchFamily="34" charset="0"/>
                <a:cs typeface="Arial" panose="020B0604020202020204" pitchFamily="34" charset="0"/>
              </a:rPr>
              <a:t>Mỗi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họp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khoảng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thởi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ngắn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còn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lại</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suốt</a:t>
            </a:r>
            <a:r>
              <a:rPr lang="en-US">
                <a:latin typeface="Arial" panose="020B0604020202020204" pitchFamily="34" charset="0"/>
                <a:cs typeface="Arial" panose="020B0604020202020204" pitchFamily="34" charset="0"/>
              </a:rPr>
              <a:t> Sprint </a:t>
            </a:r>
            <a:r>
              <a:rPr lang="en-US" err="1">
                <a:latin typeface="Arial" panose="020B0604020202020204" pitchFamily="34" charset="0"/>
                <a:cs typeface="Arial" panose="020B0604020202020204" pitchFamily="34" charset="0"/>
              </a:rPr>
              <a:t>không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1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Yêu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ở sprint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thúc</a:t>
            </a:r>
            <a:r>
              <a:rPr lang="en-US">
                <a:latin typeface="Arial" panose="020B0604020202020204" pitchFamily="34" charset="0"/>
                <a:cs typeface="Arial" panose="020B0604020202020204" pitchFamily="34" charset="0"/>
              </a:rPr>
              <a:t> Sprint </a:t>
            </a:r>
            <a:r>
              <a:rPr lang="en-US" err="1">
                <a:latin typeface="Arial" panose="020B0604020202020204" pitchFamily="34" charset="0"/>
                <a:cs typeface="Arial" panose="020B0604020202020204" pitchFamily="34" charset="0"/>
              </a:rPr>
              <a:t>nhóm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gì</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nhận</a:t>
            </a:r>
            <a:r>
              <a:rPr lang="en-US">
                <a:latin typeface="Arial" panose="020B0604020202020204" pitchFamily="34" charset="0"/>
                <a:cs typeface="Arial" panose="020B0604020202020204" pitchFamily="34" charset="0"/>
              </a:rPr>
              <a:t> ý </a:t>
            </a:r>
            <a:r>
              <a:rPr lang="en-US" err="1">
                <a:latin typeface="Arial" panose="020B0604020202020204" pitchFamily="34" charset="0"/>
                <a:cs typeface="Arial" panose="020B0604020202020204" pitchFamily="34" charset="0"/>
              </a:rPr>
              <a:t>kiến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sprint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theo</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4705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WATERFALL &amp; SCRUM</a:t>
            </a:r>
          </a:p>
        </p:txBody>
      </p:sp>
      <p:sp>
        <p:nvSpPr>
          <p:cNvPr id="3" name="Content Placeholder 2"/>
          <p:cNvSpPr>
            <a:spLocks noGrp="1"/>
          </p:cNvSpPr>
          <p:nvPr>
            <p:ph idx="1"/>
          </p:nvPr>
        </p:nvSpPr>
        <p:spPr/>
        <p:txBody>
          <a:bodyPr/>
          <a:lstStyle/>
          <a:p>
            <a:endParaRPr lang="en-US"/>
          </a:p>
        </p:txBody>
      </p:sp>
      <p:pic>
        <p:nvPicPr>
          <p:cNvPr id="5122" name="Picture 2" descr="Image result for so sÃ¡nh agile vÃ  water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12" y="1836288"/>
            <a:ext cx="8482816" cy="45836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1036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wipe(down)">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D8BBD-C35A-4595-A0DE-947A4EB0FC9E}"/>
              </a:ext>
            </a:extLst>
          </p:cNvPr>
          <p:cNvSpPr>
            <a:spLocks noGrp="1"/>
          </p:cNvSpPr>
          <p:nvPr>
            <p:ph type="title"/>
          </p:nvPr>
        </p:nvSpPr>
        <p:spPr>
          <a:xfrm>
            <a:off x="1141413" y="618518"/>
            <a:ext cx="9905998" cy="849555"/>
          </a:xfrm>
        </p:spPr>
        <p:txBody>
          <a:bodyPr/>
          <a:lstStyle/>
          <a:p>
            <a:r>
              <a:rPr lang="en-US" err="1">
                <a:latin typeface="Arial" panose="020B0604020202020204" pitchFamily="34" charset="0"/>
                <a:cs typeface="Arial" panose="020B0604020202020204" pitchFamily="34" charset="0"/>
              </a:rPr>
              <a:t>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Scrum </a:t>
            </a:r>
          </a:p>
        </p:txBody>
      </p:sp>
      <p:sp>
        <p:nvSpPr>
          <p:cNvPr id="3" name="Content Placeholder 2">
            <a:extLst>
              <a:ext uri="{FF2B5EF4-FFF2-40B4-BE49-F238E27FC236}">
                <a16:creationId xmlns:a16="http://schemas.microsoft.com/office/drawing/2014/main" xmlns="" id="{DEC4D8FD-B137-49FE-AAB4-1F11497316FD}"/>
              </a:ext>
            </a:extLst>
          </p:cNvPr>
          <p:cNvSpPr>
            <a:spLocks noGrp="1"/>
          </p:cNvSpPr>
          <p:nvPr>
            <p:ph idx="1"/>
          </p:nvPr>
        </p:nvSpPr>
        <p:spPr>
          <a:xfrm>
            <a:off x="1141412" y="1468073"/>
            <a:ext cx="9905999" cy="4323128"/>
          </a:xfrm>
        </p:spPr>
        <p:txBody>
          <a:bodyPr/>
          <a:lstStyle/>
          <a:p>
            <a:r>
              <a:rPr lang="en-US" err="1">
                <a:latin typeface="Arial" panose="020B0604020202020204" pitchFamily="34" charset="0"/>
                <a:cs typeface="Arial" panose="020B0604020202020204" pitchFamily="34" charset="0"/>
              </a:rPr>
              <a:t>Cải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chất</a:t>
            </a:r>
            <a:r>
              <a:rPr lang="en-US">
                <a:latin typeface="Arial" panose="020B0604020202020204" pitchFamily="34" charset="0"/>
                <a:cs typeface="Arial" panose="020B0604020202020204" pitchFamily="34" charset="0"/>
              </a:rPr>
              <a:t> l</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ợng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sản</a:t>
            </a:r>
            <a:r>
              <a:rPr lang="en-US">
                <a:latin typeface="Arial" panose="020B0604020202020204" pitchFamily="34" charset="0"/>
                <a:cs typeface="Arial" panose="020B0604020202020204" pitchFamily="34" charset="0"/>
              </a:rPr>
              <a:t> phẩm.</a:t>
            </a:r>
          </a:p>
          <a:p>
            <a:r>
              <a:rPr lang="en-US" err="1">
                <a:latin typeface="Arial" panose="020B0604020202020204" pitchFamily="34" charset="0"/>
                <a:cs typeface="Arial" panose="020B0604020202020204" pitchFamily="34" charset="0"/>
              </a:rPr>
              <a:t>Rút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ngắn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mềm. </a:t>
            </a:r>
          </a:p>
          <a:p>
            <a:r>
              <a:rPr lang="en-US" err="1">
                <a:latin typeface="Arial" panose="020B0604020202020204" pitchFamily="34" charset="0"/>
                <a:cs typeface="Arial" panose="020B0604020202020204" pitchFamily="34" charset="0"/>
              </a:rPr>
              <a:t>Nâng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nhóm.</a:t>
            </a:r>
          </a:p>
          <a:p>
            <a:r>
              <a:rPr lang="en-US">
                <a:latin typeface="Arial" panose="020B0604020202020204" pitchFamily="34" charset="0"/>
                <a:cs typeface="Arial" panose="020B0604020202020204" pitchFamily="34" charset="0"/>
              </a:rPr>
              <a:t>Gia tang </a:t>
            </a:r>
            <a:r>
              <a:rPr lang="en-US" err="1">
                <a:latin typeface="Arial" panose="020B0604020202020204" pitchFamily="34" charset="0"/>
                <a:cs typeface="Arial" panose="020B0604020202020204" pitchFamily="34" charset="0"/>
              </a:rPr>
              <a:t>tỷ</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suất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vốn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đầu</a:t>
            </a:r>
            <a:r>
              <a:rPr lang="en-US">
                <a:latin typeface="Arial" panose="020B0604020202020204" pitchFamily="34" charset="0"/>
                <a:cs typeface="Arial" panose="020B0604020202020204" pitchFamily="34" charset="0"/>
              </a:rPr>
              <a:t>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Tăng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hài</a:t>
            </a:r>
            <a:r>
              <a:rPr lang="en-US">
                <a:latin typeface="Arial" panose="020B0604020202020204" pitchFamily="34" charset="0"/>
                <a:cs typeface="Arial" panose="020B0604020202020204" pitchFamily="34" charset="0"/>
              </a:rPr>
              <a:t> lòng của khách hàng. </a:t>
            </a:r>
          </a:p>
          <a:p>
            <a:r>
              <a:rPr lang="en-US">
                <a:latin typeface="Arial" panose="020B0604020202020204" pitchFamily="34" charset="0"/>
                <a:cs typeface="Arial" panose="020B0604020202020204" pitchFamily="34" charset="0"/>
              </a:rPr>
              <a:t>Kiểm soát dự án tốt h</a:t>
            </a:r>
            <a:r>
              <a:rPr lang="vi-VN">
                <a:latin typeface="Arial" panose="020B0604020202020204" pitchFamily="34" charset="0"/>
                <a:cs typeface="Arial" panose="020B0604020202020204" pitchFamily="34" charset="0"/>
              </a:rPr>
              <a:t>ơ</a:t>
            </a:r>
            <a:r>
              <a:rPr lang="en-US">
                <a:latin typeface="Arial" panose="020B0604020202020204" pitchFamily="34" charset="0"/>
                <a:cs typeface="Arial" panose="020B0604020202020204" pitchFamily="34" charset="0"/>
              </a:rPr>
              <a:t>n. </a:t>
            </a:r>
          </a:p>
          <a:p>
            <a:r>
              <a:rPr lang="en-US">
                <a:latin typeface="Arial" panose="020B0604020202020204" pitchFamily="34" charset="0"/>
                <a:cs typeface="Arial" panose="020B0604020202020204" pitchFamily="34" charset="0"/>
              </a:rPr>
              <a:t>Giảm thiểu rủi ro.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55796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5901E-B30D-4288-9EC4-FDE02A91121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điểm của Scrum </a:t>
            </a:r>
          </a:p>
        </p:txBody>
      </p:sp>
      <p:sp>
        <p:nvSpPr>
          <p:cNvPr id="3" name="Content Placeholder 2">
            <a:extLst>
              <a:ext uri="{FF2B5EF4-FFF2-40B4-BE49-F238E27FC236}">
                <a16:creationId xmlns:a16="http://schemas.microsoft.com/office/drawing/2014/main" xmlns="" id="{CF6BEE85-0934-4614-B921-FB33AB6F99C4}"/>
              </a:ext>
            </a:extLst>
          </p:cNvPr>
          <p:cNvSpPr>
            <a:spLocks noGrp="1"/>
          </p:cNvSpPr>
          <p:nvPr>
            <p:ph idx="1"/>
          </p:nvPr>
        </p:nvSpPr>
        <p:spPr>
          <a:xfrm>
            <a:off x="1141412" y="1669409"/>
            <a:ext cx="9905999" cy="4121792"/>
          </a:xfrm>
        </p:spPr>
        <p:txBody>
          <a:bodyPr/>
          <a:lstStyle/>
          <a:p>
            <a:r>
              <a:rPr lang="vi-VN">
                <a:latin typeface="Noto Sans"/>
              </a:rPr>
              <a:t>Trình độ của nhóm là có một kỹ năng nhất định</a:t>
            </a:r>
          </a:p>
          <a:p>
            <a:r>
              <a:rPr lang="vi-VN">
                <a:latin typeface="Noto Sans"/>
              </a:rPr>
              <a:t>Phải có sự hiểu biết về mô hình aglie .</a:t>
            </a:r>
          </a:p>
          <a:p>
            <a:r>
              <a:rPr lang="vi-VN">
                <a:latin typeface="Noto Sans"/>
              </a:rPr>
              <a:t>Khó khăn trong việc xác định ngân sách và thời gian.</a:t>
            </a:r>
          </a:p>
          <a:p>
            <a:r>
              <a:rPr lang="vi-VN">
                <a:latin typeface="Noto Sans"/>
              </a:rPr>
              <a:t>Luôn nghe ý kiến phản hồi từ khách hàng và thay đổi theo nên thời gian sẽ kéo dài khi có quá nhiều yêu cầu thay đổi từ khách hàng.</a:t>
            </a:r>
          </a:p>
          <a:p>
            <a:r>
              <a:rPr lang="vi-VN">
                <a:latin typeface="Noto Sans"/>
              </a:rPr>
              <a:t>Vai trò của </a:t>
            </a:r>
            <a:r>
              <a:rPr lang="en-US">
                <a:latin typeface="Noto Sans"/>
              </a:rPr>
              <a:t>chủ sản phẩm</a:t>
            </a:r>
            <a:r>
              <a:rPr lang="vi-VN">
                <a:latin typeface="Noto Sans"/>
              </a:rPr>
              <a:t> rất quan trọng, </a:t>
            </a:r>
            <a:r>
              <a:rPr lang="en-US">
                <a:latin typeface="Noto Sans"/>
              </a:rPr>
              <a:t>chủ sản phẩm</a:t>
            </a:r>
            <a:r>
              <a:rPr lang="vi-VN">
                <a:latin typeface="Noto Sans"/>
              </a:rPr>
              <a:t> là người định hướng sản phẩm. Nếu </a:t>
            </a:r>
            <a:r>
              <a:rPr lang="en-US">
                <a:latin typeface="Noto Sans"/>
              </a:rPr>
              <a:t>chủ sản phẩm</a:t>
            </a:r>
            <a:r>
              <a:rPr lang="vi-VN">
                <a:latin typeface="Noto Sans"/>
              </a:rPr>
              <a:t> làm không tốt sẽ ảnh hưởng đến kết quả chung</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429102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C2E4E997-8672-4FFD-B8EC-9932A8E471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xmlns="" id="{FE6BA9E6-1D9E-4D30-B528-D49FA1342E4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Content Placeholder 2"/>
          <p:cNvSpPr>
            <a:spLocks noGrp="1"/>
          </p:cNvSpPr>
          <p:nvPr>
            <p:ph idx="1"/>
          </p:nvPr>
        </p:nvSpPr>
        <p:spPr>
          <a:xfrm>
            <a:off x="1141412" y="1533833"/>
            <a:ext cx="4459287" cy="3712856"/>
          </a:xfrm>
        </p:spPr>
        <p:txBody>
          <a:bodyPr>
            <a:noAutofit/>
          </a:bodyPr>
          <a:lstStyle/>
          <a:p>
            <a:pPr>
              <a:lnSpc>
                <a:spcPct val="110000"/>
              </a:lnSpc>
            </a:pPr>
            <a:r>
              <a:rPr lang="vi-VN" sz="2000"/>
              <a:t>Trong giai đoạn những năm 1990 trên thế giới xảy ra cuộc khủng hoảng của quá trình phát triển phần mềm. Những phương pháp phát triển phần mềm theo cách truyền thống ngày càng bộc lộ nhiều nhược điểm và tỷ lệ các dự án thật bại cao.</a:t>
            </a:r>
            <a:endParaRPr lang="en-US" sz="2000"/>
          </a:p>
          <a:p>
            <a:pPr>
              <a:lnSpc>
                <a:spcPct val="110000"/>
              </a:lnSpc>
            </a:pPr>
            <a:r>
              <a:rPr lang="en-US" sz="2000">
                <a:latin typeface="Arial" panose="020B0604020202020204" pitchFamily="34" charset="0"/>
                <a:cs typeface="Arial" panose="020B0604020202020204" pitchFamily="34" charset="0"/>
              </a:rPr>
              <a:t>Nhiều cá nhân và công ty phần mềm đưa ra nhiều phương pháp phát triển nhưng chỉ phù hợp với từng dự án của mình</a:t>
            </a:r>
          </a:p>
          <a:p>
            <a:pPr>
              <a:lnSpc>
                <a:spcPct val="110000"/>
              </a:lnSpc>
            </a:pPr>
            <a:endParaRPr lang="en-US" sz="2000"/>
          </a:p>
        </p:txBody>
      </p:sp>
      <p:pic>
        <p:nvPicPr>
          <p:cNvPr id="1026" name="Picture 2" descr="Kết quả hình ảnh cho Agile">
            <a:extLst>
              <a:ext uri="{FF2B5EF4-FFF2-40B4-BE49-F238E27FC236}">
                <a16:creationId xmlns:a16="http://schemas.microsoft.com/office/drawing/2014/main" xmlns="" id="{89C4AE2A-645A-4893-883D-5ADFECFC502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1936639"/>
            <a:ext cx="5456279" cy="295977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xmlns="" id="{453E4DEE-E996-40F8-8635-0FF43D7348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xmlns="" id="{08BD1D3E-43CE-49EB-A424-0738950C642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xmlns="" id="{E9182037-E3FA-489A-95D5-29E4248420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xmlns="" id="{E8864E76-AD7F-4BEE-B3F6-A78FA42AEF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xmlns="" id="{8AD071B3-046D-4479-91FE-01E9AD7C8A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xmlns="" id="{91D776F5-E902-4A4D-A75D-A46E063C9F3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xmlns="" id="{EBED8F24-A998-4952-AB68-E2074F074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xmlns="" id="{74D7A646-8CDC-49B3-9C44-3EF38DB426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xmlns="" id="{D4E99D14-E4F4-419B-9AAF-8D1CEAB28A2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xmlns="" id="{377E106C-5445-4A52-9F7E-DA173874429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xmlns="" id="{752BFE96-D378-4BAE-A64B-F851A34C4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xmlns="" id="{B88FFB19-5A5E-4078-B467-9D4ABD21BD9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xmlns="" id="{11042975-3D19-4728-BCDA-D3F5CD633ED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xmlns="" id="{A28972BD-D2E1-4DCA-A907-2E3B6F6066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xmlns="" id="{1C806824-5C2D-4747-B038-69EE4074B3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xmlns="" id="{3B33F710-16D7-4F48-BFCA-66C9CA2352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xmlns="" id="{6C8C8ED4-90FA-4E97-AAF0-D5D51E6A935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xmlns="" id="{6C5EB9C1-B25F-4172-8A96-5950ECC828F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xmlns="" id="{097E6E8A-9373-4655-882B-21715CCE9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xmlns="" id="{EB8CC766-1206-4372-ACAF-8230AF4D542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xmlns="" id="{1C8E2511-2489-47B2-9C19-C410910DD9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xmlns="" id="{D7820196-0A47-47EF-832C-A688E8977D6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xmlns="" id="{4982E0BF-34AE-48A3-AD6B-E0F3CD05DB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xmlns="" id="{CD34643B-9DF2-4310-8868-48252C3393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xmlns="" id="{4E020C4E-AF64-44A8-B830-779541D8D5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xmlns="" id="{D97BC3D3-B1B3-4825-9169-BBEF1DBCF05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xmlns="" id="{A750DC4F-1DAF-470E-98C6-6C68DEB93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xmlns="" id="{2F99594A-5BBD-4E10-A818-8BE52B7D952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354648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F36FD-1562-4344-9037-DD1EF0625AA7}"/>
              </a:ext>
            </a:extLst>
          </p:cNvPr>
          <p:cNvSpPr>
            <a:spLocks noGrp="1"/>
          </p:cNvSpPr>
          <p:nvPr>
            <p:ph type="title"/>
          </p:nvPr>
        </p:nvSpPr>
        <p:spPr>
          <a:xfrm>
            <a:off x="1143001" y="1494503"/>
            <a:ext cx="9905998" cy="3864078"/>
          </a:xfrm>
        </p:spPr>
        <p:txBody>
          <a:bodyPr>
            <a:normAutofit/>
          </a:bodyPr>
          <a:lstStyle/>
          <a:p>
            <a:r>
              <a:rPr lang="en-US" sz="4400"/>
              <a:t>Thank 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46289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a:t>
            </a:r>
          </a:p>
        </p:txBody>
      </p:sp>
      <p:sp>
        <p:nvSpPr>
          <p:cNvPr id="3" name="Content Placeholder 2"/>
          <p:cNvSpPr>
            <a:spLocks noGrp="1"/>
          </p:cNvSpPr>
          <p:nvPr>
            <p:ph idx="1"/>
          </p:nvPr>
        </p:nvSpPr>
        <p:spPr>
          <a:xfrm>
            <a:off x="538298" y="2268133"/>
            <a:ext cx="4432537" cy="3541714"/>
          </a:xfrm>
        </p:spPr>
        <p:txBody>
          <a:bodyPr/>
          <a:lstStyle/>
          <a:p>
            <a:r>
              <a:rPr lang="en-US" err="1"/>
              <a:t>Năm</a:t>
            </a:r>
            <a:r>
              <a:rPr lang="en-US"/>
              <a:t> 2001 </a:t>
            </a:r>
            <a:r>
              <a:rPr lang="vi-VN"/>
              <a:t>nhóm 17 người có uy tín trong nghề phát triển phần mềm thời điểm đó đã gặp nhau và đi đến thống nhất cho ra đời một bản tuyển ngôn Agile</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188" y="418898"/>
            <a:ext cx="6607333" cy="6177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7729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7971"/>
            <a:ext cx="9905998" cy="1478570"/>
          </a:xfrm>
        </p:spPr>
        <p:txBody>
          <a:bodyPr/>
          <a:lstStyle/>
          <a:p>
            <a:r>
              <a:rPr lang="en-US" err="1"/>
              <a:t>Các</a:t>
            </a:r>
            <a:r>
              <a:rPr lang="en-US"/>
              <a:t> </a:t>
            </a:r>
            <a:r>
              <a:rPr lang="en-US" err="1"/>
              <a:t>tuyên</a:t>
            </a:r>
            <a:r>
              <a:rPr lang="en-US"/>
              <a:t> </a:t>
            </a:r>
            <a:r>
              <a:rPr lang="en-US" err="1"/>
              <a:t>ngôn</a:t>
            </a:r>
            <a:r>
              <a:rPr lang="en-US"/>
              <a:t> </a:t>
            </a:r>
            <a:r>
              <a:rPr lang="en-US" err="1"/>
              <a:t>của</a:t>
            </a:r>
            <a:r>
              <a:rPr lang="en-US"/>
              <a:t> AGILE </a:t>
            </a:r>
          </a:p>
        </p:txBody>
      </p:sp>
      <p:sp>
        <p:nvSpPr>
          <p:cNvPr id="3" name="Content Placeholder 2"/>
          <p:cNvSpPr>
            <a:spLocks noGrp="1"/>
          </p:cNvSpPr>
          <p:nvPr>
            <p:ph idx="1"/>
          </p:nvPr>
        </p:nvSpPr>
        <p:spPr>
          <a:xfrm>
            <a:off x="1141413" y="1465715"/>
            <a:ext cx="4344988" cy="3541714"/>
          </a:xfrm>
        </p:spPr>
        <p:txBody>
          <a:bodyPr>
            <a:normAutofit fontScale="92500" lnSpcReduction="10000"/>
          </a:bodyPr>
          <a:lstStyle/>
          <a:p>
            <a:r>
              <a:rPr lang="vi-VN"/>
              <a:t>“Cá nhân và sự tương tác hơn là quy trình và công cụ”</a:t>
            </a:r>
          </a:p>
          <a:p>
            <a:r>
              <a:rPr lang="vi-VN"/>
              <a:t>“Phần mềm chạy tốt hơn là tài liệu đầy đủ”</a:t>
            </a:r>
          </a:p>
          <a:p>
            <a:r>
              <a:rPr lang="vi-VN"/>
              <a:t>“Cộng tác với khách hàng hơn là đàm phán hợp đồng”</a:t>
            </a:r>
          </a:p>
          <a:p>
            <a:r>
              <a:rPr lang="vi-VN"/>
              <a:t>“Phản hồi với sự thay đổi hơn là bám theo kế hoạch”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52" y="1465715"/>
            <a:ext cx="6006527" cy="3603916"/>
          </a:xfrm>
          <a:prstGeom prst="rect">
            <a:avLst/>
          </a:prstGeom>
        </p:spPr>
      </p:pic>
      <p:sp>
        <p:nvSpPr>
          <p:cNvPr id="5" name="TextBox 4"/>
          <p:cNvSpPr txBox="1"/>
          <p:nvPr/>
        </p:nvSpPr>
        <p:spPr>
          <a:xfrm>
            <a:off x="606490" y="5618842"/>
            <a:ext cx="11460189" cy="646331"/>
          </a:xfrm>
          <a:prstGeom prst="rect">
            <a:avLst/>
          </a:prstGeom>
          <a:noFill/>
        </p:spPr>
        <p:txBody>
          <a:bodyPr wrap="none" rtlCol="0">
            <a:spAutoFit/>
          </a:bodyPr>
          <a:lstStyle/>
          <a:p>
            <a:r>
              <a:rPr lang="vi-VN"/>
              <a:t>Lưu ý: </a:t>
            </a:r>
            <a:r>
              <a:rPr lang="vi-VN" b="1"/>
              <a:t>Mặc dù các điều bên phải vẫn có giá trị. Nhưng các mục ở bên trái luôn được đánh giá cao hơn</a:t>
            </a:r>
            <a:endParaRPr lang="en-US"/>
          </a:p>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19840718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arn(inVertic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arn(inVertic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ircle(in)">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CBA50DB-DBC7-4B6E-B3C1-8FF1EA519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1DED8FB6-AF8D-4D98-913D-E6486FEC10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xmlns="" id="{0A805ED2-113B-4584-8827-567B5792F1F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xmlns="" id="{C6CF21D8-CC72-4F35-A29E-3AF9E6DA1302}"/>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xmlns="" id="{8E60A7C3-087D-47B4-AB5A-C8B1042FD2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xmlns="" id="{1885EECE-F6D9-4128-BC90-01583BF269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xmlns="" id="{F44AA128-AA96-4FF2-A1C3-F9D2E7FD38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xmlns="" id="{7E52DC12-230B-4892-B284-F2FE9DE16A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xmlns="" id="{A68FBF9E-B81A-41D0-8A03-6CFC30811D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xmlns="" id="{B0047F84-8480-494F-9241-39FF17CFF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xmlns="" id="{8CAF76D8-4B95-4A8E-9EE5-8CCC0A7AD2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xmlns="" id="{792F82F3-05A8-4A55-8C5B-81F6678B595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xmlns="" id="{B8472536-021A-4E59-BD59-DDC090A18A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xmlns="" id="{AEBEF646-3C12-469F-B194-A161A7A95D2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xmlns="" id="{D4501159-D7AC-4307-9DFC-C8F3A94341DA}"/>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xmlns="" id="{B5244C41-454C-47D8-A6A9-C17EC2A366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xmlns="" id="{8FA883B8-99FB-4540-B573-F0674BFB1C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xmlns="" id="{F1178B7C-5A00-4E5B-9010-B1477621E0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xmlns="" id="{E359D5D8-EE2E-4714-A40A-C3A6D91F98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xmlns="" id="{8A89C2E5-F892-4666-85FB-995578FBC73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xmlns="" id="{6DC6174B-0EC3-4A81-A0D1-D10DBB869A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xmlns="" id="{2CB96070-0553-4F79-984C-8DABB1CD5DB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xmlns="" id="{BA23B6E2-3718-4009-B80E-9279154B19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xmlns="" id="{CAFB32D5-E528-419B-80EE-1475633970A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xmlns="" id="{A68ADD35-4FEA-404D-B2F3-23556E6E8F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xmlns="" id="{89CF17CA-49E3-4B4A-836A-4FD55C67BE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xmlns="" id="{AB394F2E-F3E7-4CED-84A9-35C47AB287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xmlns="" id="{FF816C2F-3999-4A9F-8395-5D68ED33A41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xmlns="" id="{82AD6AC6-71D5-4BD8-9185-D3062968B5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xmlns="" id="{743A50C2-65CF-4F4C-B412-6149A93ACFE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xmlns="" id="{6C0E7A88-FEDF-4C4F-A6B4-F7DDE9DE926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xmlns="" id="{AE94B3EE-D5C0-4BDE-B6AA-7599F0486E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xmlns="" id="{5EF110E8-C00D-454E-8F3A-ECF2D356676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xmlns="" id="{BFC5F327-6927-4F35-9AF6-C45527BB451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xmlns="" id="{BF2D314D-AEDE-418D-9702-D3CDB98C30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xmlns="" id="{64FD07F8-3CA6-4209-9A9E-30609FE9A36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xmlns="" id="{AB0AE24D-CD49-4B57-82E0-780F62AE4F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xmlns="" id="{66803AF8-6368-45E6-A0B7-C0C4CFFEEB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xmlns="" id="{B4761E05-2792-472B-A814-9616151CF3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xmlns="" id="{40B6A261-9427-4E70-9564-048AD009BD8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xmlns="" id="{68BFDFBE-2286-4123-9436-E1DF84AF494F}"/>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xmlns="" id="{5B3DE270-418F-47A7-B311-C4D876041D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p:cNvSpPr>
            <a:spLocks noGrp="1"/>
          </p:cNvSpPr>
          <p:nvPr>
            <p:ph type="title"/>
          </p:nvPr>
        </p:nvSpPr>
        <p:spPr>
          <a:xfrm>
            <a:off x="8036041" y="368302"/>
            <a:ext cx="3281003" cy="1014411"/>
          </a:xfrm>
        </p:spPr>
        <p:txBody>
          <a:bodyPr anchor="b">
            <a:normAutofit/>
          </a:bodyPr>
          <a:lstStyle/>
          <a:p>
            <a:r>
              <a:rPr lang="en-US" sz="3200">
                <a:solidFill>
                  <a:srgbClr val="FFFFFF"/>
                </a:solidFill>
                <a:latin typeface="Arial" panose="020B0604020202020204" pitchFamily="34" charset="0"/>
                <a:cs typeface="Arial" panose="020B0604020202020204" pitchFamily="34" charset="0"/>
              </a:rPr>
              <a:t>Agile LÀ GÌ?</a:t>
            </a:r>
          </a:p>
        </p:txBody>
      </p:sp>
      <p:sp useBgFill="1">
        <p:nvSpPr>
          <p:cNvPr id="55" name="Round Diagonal Corner Rectangle 11">
            <a:extLst>
              <a:ext uri="{FF2B5EF4-FFF2-40B4-BE49-F238E27FC236}">
                <a16:creationId xmlns:a16="http://schemas.microsoft.com/office/drawing/2014/main" xmlns="" id="{A1351C6B-7343-451F-AB4A-1CE294A4E9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sign&#10;&#10;Description automatically generated">
            <a:extLst>
              <a:ext uri="{FF2B5EF4-FFF2-40B4-BE49-F238E27FC236}">
                <a16:creationId xmlns:a16="http://schemas.microsoft.com/office/drawing/2014/main" xmlns="" id="{651764A9-01B8-47D7-AA59-782F8C10D803}"/>
              </a:ext>
            </a:extLst>
          </p:cNvPr>
          <p:cNvPicPr>
            <a:picLocks noChangeAspect="1"/>
          </p:cNvPicPr>
          <p:nvPr/>
        </p:nvPicPr>
        <p:blipFill>
          <a:blip r:embed="rId3"/>
          <a:stretch>
            <a:fillRect/>
          </a:stretch>
        </p:blipFill>
        <p:spPr>
          <a:xfrm>
            <a:off x="1118988" y="1386262"/>
            <a:ext cx="6112382" cy="4080014"/>
          </a:xfrm>
          <a:prstGeom prst="rect">
            <a:avLst/>
          </a:prstGeom>
        </p:spPr>
      </p:pic>
      <p:sp>
        <p:nvSpPr>
          <p:cNvPr id="5" name="Content Placeholder 4"/>
          <p:cNvSpPr>
            <a:spLocks noGrp="1"/>
          </p:cNvSpPr>
          <p:nvPr>
            <p:ph idx="1"/>
          </p:nvPr>
        </p:nvSpPr>
        <p:spPr>
          <a:xfrm>
            <a:off x="8036041" y="1435101"/>
            <a:ext cx="3281004" cy="4356100"/>
          </a:xfrm>
        </p:spPr>
        <p:txBody>
          <a:bodyPr>
            <a:noAutofit/>
          </a:bodyPr>
          <a:lstStyle/>
          <a:p>
            <a:pPr>
              <a:lnSpc>
                <a:spcPct val="110000"/>
              </a:lnSpc>
            </a:pPr>
            <a:r>
              <a:rPr lang="vi-VN" sz="2000">
                <a:solidFill>
                  <a:srgbClr val="FFFFFF"/>
                </a:solidFill>
                <a:latin typeface="Arial (Body)"/>
              </a:rPr>
              <a:t>Agile là mô hình phát triển linh hoạt, dựa trên phương thức lặp (iterative) và tăng trưởng (incremental). Trong đó khuyến khích việc lập kế hoạch thích ứng, phát triển tăng dần, chuyển giao sớm, và cải tiến liên tục.</a:t>
            </a:r>
            <a:endParaRPr lang="en-US" sz="2000">
              <a:solidFill>
                <a:srgbClr val="FFFFFF"/>
              </a:solidFill>
              <a:latin typeface="Arial (Body)"/>
            </a:endParaRPr>
          </a:p>
          <a:p>
            <a:pPr>
              <a:lnSpc>
                <a:spcPct val="110000"/>
              </a:lnSpc>
            </a:pPr>
            <a:r>
              <a:rPr lang="en-US" sz="2000">
                <a:solidFill>
                  <a:srgbClr val="FFFFFF"/>
                </a:solidFill>
                <a:latin typeface="Arial (Body)"/>
              </a:rPr>
              <a:t>Thường được ứng dụng để thực hiện các dự án phần cứng và phần mềm trong một tổ chức /công ty</a:t>
            </a:r>
          </a:p>
        </p:txBody>
      </p:sp>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33247979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B4054-E2E3-4FEB-AC6B-A14F74987BEF}"/>
              </a:ext>
            </a:extLst>
          </p:cNvPr>
          <p:cNvSpPr>
            <a:spLocks noGrp="1"/>
          </p:cNvSpPr>
          <p:nvPr>
            <p:ph type="title"/>
          </p:nvPr>
        </p:nvSpPr>
        <p:spPr>
          <a:xfrm>
            <a:off x="1141412" y="327514"/>
            <a:ext cx="9905998" cy="1478570"/>
          </a:xfrm>
        </p:spPr>
        <p:txBody>
          <a:bodyPr/>
          <a:lstStyle/>
          <a:p>
            <a:r>
              <a:rPr lang="en-US">
                <a:latin typeface="Arial" panose="020B0604020202020204" pitchFamily="34" charset="0"/>
                <a:cs typeface="Arial" panose="020B0604020202020204" pitchFamily="34" charset="0"/>
              </a:rPr>
              <a:t>Ứng dụng và mục đích của  AGIle</a:t>
            </a:r>
          </a:p>
        </p:txBody>
      </p:sp>
      <p:sp>
        <p:nvSpPr>
          <p:cNvPr id="3" name="Content Placeholder 2">
            <a:extLst>
              <a:ext uri="{FF2B5EF4-FFF2-40B4-BE49-F238E27FC236}">
                <a16:creationId xmlns:a16="http://schemas.microsoft.com/office/drawing/2014/main" xmlns="" id="{C3D214C8-293F-43AE-9B4D-31BFDA107F8A}"/>
              </a:ext>
            </a:extLst>
          </p:cNvPr>
          <p:cNvSpPr>
            <a:spLocks noGrp="1"/>
          </p:cNvSpPr>
          <p:nvPr>
            <p:ph idx="1"/>
          </p:nvPr>
        </p:nvSpPr>
        <p:spPr>
          <a:xfrm>
            <a:off x="1141411" y="1806084"/>
            <a:ext cx="9905999" cy="3541714"/>
          </a:xfrm>
        </p:spPr>
        <p:txBody>
          <a:bodyPr>
            <a:normAutofit fontScale="92500"/>
          </a:bodyPr>
          <a:lstStyle/>
          <a:p>
            <a:r>
              <a:rPr lang="en-US">
                <a:latin typeface="Arial" panose="020B0604020202020204" pitchFamily="34" charset="0"/>
                <a:cs typeface="Arial" panose="020B0604020202020204" pitchFamily="34" charset="0"/>
              </a:rPr>
              <a:t>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ứng dụng nhiều nhất trong cái công ti phát triển phần mềm, các dự án công nghệ thông tin. Có thể ứng dụng  cho các công việc làm nhóm .</a:t>
            </a:r>
          </a:p>
          <a:p>
            <a:r>
              <a:rPr lang="vi-VN"/>
              <a:t>Mục đích của các phương pháp Agile là giúp các doanh nghiệp đạt được sự linh hoạt (Agility), từ đó nâng cao sức cạnh tranh và phát triển bền vững. Các phương pháp Agile đã thay đổi diện mạo thế giới không chỉ trong Phát triển phần mềm mà còn đang thể hiện giá trị trong các lĩnh vực khác như Marketting (Agile Marketting), giáo dục (EduScrum, Lean Edu, v.v.), thiết kế (Lean UX, Design Thinking), khởi nghiệp (Lean Startup) và Phần cứng.</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270356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537" y="180190"/>
            <a:ext cx="7037636" cy="64976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31466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WATERFALL &amp; AGILE</a:t>
            </a:r>
          </a:p>
        </p:txBody>
      </p:sp>
      <p:pic>
        <p:nvPicPr>
          <p:cNvPr id="3076" name="Picture 4" descr="Image result for cÃ¡c bÆ°á»c thá»±c hiá»n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07" y="1876259"/>
            <a:ext cx="5264902" cy="3948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014" y="1472519"/>
            <a:ext cx="5151442" cy="4756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270304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arn(inVertical)">
                                      <p:cBhvr>
                                        <p:cTn id="11" dur="500"/>
                                        <p:tgtEl>
                                          <p:spTgt spid="3076"/>
                                        </p:tgtEl>
                                      </p:cBhvr>
                                    </p:animEffect>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E19CB-9A89-4B65-9D37-55EF103584CA}"/>
              </a:ext>
            </a:extLst>
          </p:cNvPr>
          <p:cNvSpPr>
            <a:spLocks noGrp="1"/>
          </p:cNvSpPr>
          <p:nvPr>
            <p:ph type="title"/>
          </p:nvPr>
        </p:nvSpPr>
        <p:spPr/>
        <p:txBody>
          <a:bodyPr/>
          <a:lstStyle/>
          <a:p>
            <a:r>
              <a:rPr lang="en-US" err="1">
                <a:latin typeface="Arial" panose="020B0604020202020204" pitchFamily="34" charset="0"/>
                <a:cs typeface="Arial" panose="020B0604020202020204" pitchFamily="34" charset="0"/>
              </a:rPr>
              <a:t>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điểm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AGile</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AA390322-58EC-42B3-96C9-EB26E2A81432}"/>
              </a:ext>
            </a:extLst>
          </p:cNvPr>
          <p:cNvSpPr>
            <a:spLocks noGrp="1"/>
          </p:cNvSpPr>
          <p:nvPr>
            <p:ph idx="1"/>
          </p:nvPr>
        </p:nvSpPr>
        <p:spPr>
          <a:xfrm>
            <a:off x="1141412" y="1761688"/>
            <a:ext cx="9905999" cy="4672668"/>
          </a:xfrm>
        </p:spPr>
        <p:txBody>
          <a:bodyPr/>
          <a:lstStyle/>
          <a:p>
            <a:r>
              <a:rPr lang="en-US" err="1">
                <a:latin typeface="Arial" panose="020B0604020202020204" pitchFamily="34" charset="0"/>
                <a:cs typeface="Arial" panose="020B0604020202020204" pitchFamily="34" charset="0"/>
              </a:rPr>
              <a:t>Đặt</a:t>
            </a:r>
            <a:r>
              <a:rPr lang="en-US">
                <a:latin typeface="Arial" panose="020B0604020202020204" pitchFamily="34" charset="0"/>
                <a:cs typeface="Arial" panose="020B0604020202020204" pitchFamily="34" charset="0"/>
              </a:rPr>
              <a:t> đ</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sự</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lòng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bằng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chóng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phẩm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ích</a:t>
            </a:r>
            <a:r>
              <a:rPr lang="en-US">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Con ng</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t</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đ</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mạnh</a:t>
            </a:r>
            <a:r>
              <a:rPr lang="en-US">
                <a:latin typeface="Arial" panose="020B0604020202020204" pitchFamily="34" charset="0"/>
                <a:cs typeface="Arial" panose="020B0604020202020204" pitchFamily="34" charset="0"/>
              </a:rPr>
              <a:t> h</a:t>
            </a:r>
            <a:r>
              <a:rPr lang="vi-VN">
                <a:latin typeface="Arial" panose="020B0604020202020204" pitchFamily="34" charset="0"/>
                <a:cs typeface="Arial" panose="020B0604020202020204" pitchFamily="34" charset="0"/>
              </a:rPr>
              <a:t>ơ</a:t>
            </a:r>
            <a:r>
              <a:rPr lang="en-US">
                <a:latin typeface="Arial" panose="020B0604020202020204" pitchFamily="34" charset="0"/>
                <a:cs typeface="Arial" panose="020B0604020202020204" pitchFamily="34" charset="0"/>
              </a:rPr>
              <a:t>n </a:t>
            </a:r>
          </a:p>
          <a:p>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ng</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đổi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th</a:t>
            </a:r>
            <a:r>
              <a:rPr lang="vi-VN">
                <a:latin typeface="Arial" panose="020B0604020202020204" pitchFamily="34" charset="0"/>
                <a:cs typeface="Arial" panose="020B0604020202020204" pitchFamily="34" charset="0"/>
              </a:rPr>
              <a:t>ư</a:t>
            </a:r>
            <a:r>
              <a:rPr lang="en-US" err="1">
                <a:latin typeface="Arial" panose="020B0604020202020204" pitchFamily="34" charset="0"/>
                <a:cs typeface="Arial" panose="020B0604020202020204" pitchFamily="34" charset="0"/>
              </a:rPr>
              <a:t>ờng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nghi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thay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đổi</a:t>
            </a:r>
            <a:r>
              <a:rPr lang="en-US">
                <a:latin typeface="Arial" panose="020B0604020202020204" pitchFamily="34" charset="0"/>
                <a:cs typeface="Arial" panose="020B0604020202020204" pitchFamily="34" charset="0"/>
              </a:rPr>
              <a:t> </a:t>
            </a:r>
          </a:p>
          <a:p>
            <a:r>
              <a:rPr lang="en-US" err="1">
                <a:latin typeface="Arial" panose="020B0604020202020204" pitchFamily="34" charset="0"/>
                <a:cs typeface="Arial" panose="020B0604020202020204" pitchFamily="34" charset="0"/>
              </a:rPr>
              <a:t>Hợp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giữa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giúp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thiểu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sót</a:t>
            </a:r>
            <a:endParaRPr lang="en-US">
              <a:latin typeface="Arial" panose="020B0604020202020204" pitchFamily="34" charset="0"/>
              <a:cs typeface="Arial" panose="020B0604020202020204" pitchFamily="34" charset="0"/>
            </a:endParaRP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1544" cy="925158"/>
          </a:xfrm>
          <a:prstGeom prst="rect">
            <a:avLst/>
          </a:prstGeom>
        </p:spPr>
      </p:pic>
    </p:spTree>
    <p:extLst>
      <p:ext uri="{BB962C8B-B14F-4D97-AF65-F5344CB8AC3E}">
        <p14:creationId xmlns:p14="http://schemas.microsoft.com/office/powerpoint/2010/main" val="22765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TotalTime>
  <Words>1169</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(Body)</vt:lpstr>
      <vt:lpstr>Noto Sans</vt:lpstr>
      <vt:lpstr>Trebuchet MS</vt:lpstr>
      <vt:lpstr>Tw Cen MT</vt:lpstr>
      <vt:lpstr>Circuit</vt:lpstr>
      <vt:lpstr>AGILE VÀ scrum</vt:lpstr>
      <vt:lpstr>PowerPoint Presentation</vt:lpstr>
      <vt:lpstr>Agile</vt:lpstr>
      <vt:lpstr>Các tuyên ngôn của AGILE </vt:lpstr>
      <vt:lpstr>Agile LÀ GÌ?</vt:lpstr>
      <vt:lpstr>Ứng dụng và mục đích của  AGIle</vt:lpstr>
      <vt:lpstr>MÔ HÌNH AGILE</vt:lpstr>
      <vt:lpstr>WATERFALL &amp; AGILE</vt:lpstr>
      <vt:lpstr>Ưu điểm của AGile</vt:lpstr>
      <vt:lpstr>Nhược điểm của AGILE</vt:lpstr>
      <vt:lpstr>Scrum là gì</vt:lpstr>
      <vt:lpstr>Ứng dụng và mục đích của  Scrum </vt:lpstr>
      <vt:lpstr>MÔ HÌNH SCRUM</vt:lpstr>
      <vt:lpstr>Các yêu tố nồng cốt của SCrum</vt:lpstr>
      <vt:lpstr>thành phần của SCrum</vt:lpstr>
      <vt:lpstr>Thành Phần của SCRum</vt:lpstr>
      <vt:lpstr>WATERFALL &amp; SCRUM</vt:lpstr>
      <vt:lpstr>ưu điểm của Scrum </vt:lpstr>
      <vt:lpstr>nhược điểm của Scrum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VÀ scrum</dc:title>
  <dc:creator>Dien Bui</dc:creator>
  <cp:lastModifiedBy>Qân Xiu</cp:lastModifiedBy>
  <cp:revision>4</cp:revision>
  <dcterms:created xsi:type="dcterms:W3CDTF">2019-05-06T01:32:38Z</dcterms:created>
  <dcterms:modified xsi:type="dcterms:W3CDTF">2019-07-05T17:34:15Z</dcterms:modified>
</cp:coreProperties>
</file>