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818d471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818d471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0818d471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0818d471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0818d471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0818d471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0818d471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0818d471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a8dec1b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5a8dec1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5a8dec1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5a8dec1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0818d471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0818d471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5a8dec1b8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5a8dec1b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forms/d/1XbwqlyDOcH7sET0qfCrF3zYHymbuPRVOLZdXC63IlPA/edit#response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92725" y="767675"/>
            <a:ext cx="72942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58D3"/>
                </a:solidFill>
              </a:rPr>
              <a:t>Data Visualisation</a:t>
            </a:r>
            <a:endParaRPr b="1">
              <a:solidFill>
                <a:srgbClr val="0C58D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TÌM HIỂU CÁC YẾU TỐ VỀ BĐS TÁC ĐỘNG ĐẾN QUYẾT ĐỊNH MUA THEO</a:t>
            </a:r>
            <a:r>
              <a:rPr lang="en" sz="3000"/>
              <a:t> NHÓM</a:t>
            </a:r>
            <a:r>
              <a:rPr lang="en" sz="3000"/>
              <a:t> KHÁCH HÀNG  </a:t>
            </a:r>
            <a:endParaRPr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749325" y="3728128"/>
            <a:ext cx="3168600" cy="1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Nhóm 3: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" sz="118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Đoàn Thị Trâm - 20C29016</a:t>
            </a:r>
            <a:endParaRPr b="1" sz="118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" sz="118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Thị Thu Thảo - 20C29035</a:t>
            </a:r>
            <a:endParaRPr b="1" sz="118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" sz="118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Phạm Thị Hồng Phụng - 20C29033</a:t>
            </a:r>
            <a:endParaRPr b="1" sz="118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Thanh Việt Cường - 20C29018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4789825" y="3274050"/>
            <a:ext cx="29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Giảng viên: TS. Nguyễn Đình Hiển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1025650" y="1696675"/>
            <a:ext cx="1834900" cy="2837425"/>
            <a:chOff x="1083025" y="1574025"/>
            <a:chExt cx="1834900" cy="2315320"/>
          </a:xfrm>
        </p:grpSpPr>
        <p:sp>
          <p:nvSpPr>
            <p:cNvPr id="137" name="Google Shape;137;p1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Step 1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1215700" y="2699545"/>
              <a:ext cx="1615200" cy="11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Analyze requirement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0" marL="17145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Define factors affecting to customer’s decision buying real estate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Google Shape;139;p14"/>
            <p:cNvCxnSpPr>
              <a:stCxn id="137" idx="2"/>
            </p:cNvCxnSpPr>
            <p:nvPr/>
          </p:nvCxnSpPr>
          <p:spPr>
            <a:xfrm>
              <a:off x="1916424" y="1815225"/>
              <a:ext cx="982200" cy="62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4"/>
          <p:cNvGrpSpPr/>
          <p:nvPr/>
        </p:nvGrpSpPr>
        <p:grpSpPr>
          <a:xfrm>
            <a:off x="2778250" y="1696686"/>
            <a:ext cx="1834900" cy="2837413"/>
            <a:chOff x="1083025" y="1574034"/>
            <a:chExt cx="1834900" cy="2315311"/>
          </a:xfrm>
        </p:grpSpPr>
        <p:sp>
          <p:nvSpPr>
            <p:cNvPr id="143" name="Google Shape;143;p14"/>
            <p:cNvSpPr txBox="1"/>
            <p:nvPr/>
          </p:nvSpPr>
          <p:spPr>
            <a:xfrm>
              <a:off x="1332625" y="1574034"/>
              <a:ext cx="12360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1215700" y="2699545"/>
              <a:ext cx="1615200" cy="11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Create form and collect data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0" marL="17145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List question survey and creating form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0" marL="17145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Collect data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5" name="Google Shape;145;p14"/>
            <p:cNvCxnSpPr>
              <a:stCxn id="143" idx="2"/>
            </p:cNvCxnSpPr>
            <p:nvPr/>
          </p:nvCxnSpPr>
          <p:spPr>
            <a:xfrm>
              <a:off x="1950625" y="1815234"/>
              <a:ext cx="948000" cy="62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4"/>
          <p:cNvGrpSpPr/>
          <p:nvPr/>
        </p:nvGrpSpPr>
        <p:grpSpPr>
          <a:xfrm>
            <a:off x="4530850" y="1696686"/>
            <a:ext cx="1834900" cy="2837413"/>
            <a:chOff x="1083025" y="1574034"/>
            <a:chExt cx="1834900" cy="2315311"/>
          </a:xfrm>
        </p:grpSpPr>
        <p:sp>
          <p:nvSpPr>
            <p:cNvPr id="149" name="Google Shape;149;p14"/>
            <p:cNvSpPr txBox="1"/>
            <p:nvPr/>
          </p:nvSpPr>
          <p:spPr>
            <a:xfrm>
              <a:off x="1165325" y="1574034"/>
              <a:ext cx="1558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1215700" y="2699545"/>
              <a:ext cx="1615200" cy="11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handling &amp; Data visualization 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0" marL="17145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Handle data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0" marL="1714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visualization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1" name="Google Shape;151;p14"/>
            <p:cNvCxnSpPr>
              <a:stCxn id="149" idx="2"/>
            </p:cNvCxnSpPr>
            <p:nvPr/>
          </p:nvCxnSpPr>
          <p:spPr>
            <a:xfrm>
              <a:off x="1944725" y="1815234"/>
              <a:ext cx="954000" cy="62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6283450" y="1696686"/>
            <a:ext cx="1834900" cy="2837413"/>
            <a:chOff x="1083025" y="1574034"/>
            <a:chExt cx="1834900" cy="2315311"/>
          </a:xfrm>
        </p:grpSpPr>
        <p:sp>
          <p:nvSpPr>
            <p:cNvPr id="155" name="Google Shape;155;p14"/>
            <p:cNvSpPr txBox="1"/>
            <p:nvPr/>
          </p:nvSpPr>
          <p:spPr>
            <a:xfrm>
              <a:off x="1215700" y="1574034"/>
              <a:ext cx="1107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4"/>
            <p:cNvSpPr txBox="1"/>
            <p:nvPr/>
          </p:nvSpPr>
          <p:spPr>
            <a:xfrm>
              <a:off x="1215700" y="2699545"/>
              <a:ext cx="1615200" cy="11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analytics and reporting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0" marL="17145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analytics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5100" lvl="0" marL="1714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Reporting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" name="Google Shape;157;p14"/>
            <p:cNvCxnSpPr>
              <a:stCxn id="155" idx="2"/>
            </p:cNvCxnSpPr>
            <p:nvPr/>
          </p:nvCxnSpPr>
          <p:spPr>
            <a:xfrm>
              <a:off x="1769350" y="1815234"/>
              <a:ext cx="1129500" cy="62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830325" y="847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Analyze requirement</a:t>
            </a:r>
            <a:endParaRPr/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830325" y="3506800"/>
            <a:ext cx="7653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8"/>
              <a:buFont typeface="Times New Roman"/>
              <a:buChar char="●"/>
            </a:pPr>
            <a:r>
              <a:rPr lang="en" sz="1117">
                <a:latin typeface="Times New Roman"/>
                <a:ea typeface="Times New Roman"/>
                <a:cs typeface="Times New Roman"/>
                <a:sym typeface="Times New Roman"/>
              </a:rPr>
              <a:t>Xác định đặc điểm đặc trưng  của từng nhóm khách hàng. =&gt; Phân loại nhóm khách hàng dựa vào các yếu tố tuổi, tình trạng hôn nhân, gia đình, tình trạng sở hữu BĐS, </a:t>
            </a:r>
            <a:r>
              <a:rPr lang="en" sz="1117">
                <a:latin typeface="Times New Roman"/>
                <a:ea typeface="Times New Roman"/>
                <a:cs typeface="Times New Roman"/>
                <a:sym typeface="Times New Roman"/>
              </a:rPr>
              <a:t>thu nhập, ngành nghề khả năng tài chính.</a:t>
            </a:r>
            <a:endParaRPr sz="11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8"/>
              <a:buFont typeface="Times New Roman"/>
              <a:buChar char="●"/>
            </a:pPr>
            <a:r>
              <a:rPr lang="en" sz="1117">
                <a:latin typeface="Times New Roman"/>
                <a:ea typeface="Times New Roman"/>
                <a:cs typeface="Times New Roman"/>
                <a:sym typeface="Times New Roman"/>
              </a:rPr>
              <a:t>Xác định đặc điểm bất động sản đối với từng nhóm khách hàng.</a:t>
            </a:r>
            <a:endParaRPr sz="11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17">
                <a:latin typeface="Times New Roman"/>
                <a:ea typeface="Times New Roman"/>
                <a:cs typeface="Times New Roman"/>
                <a:sym typeface="Times New Roman"/>
              </a:rPr>
              <a:t>=&gt; Đánh giá, x</a:t>
            </a:r>
            <a:r>
              <a:rPr lang="en" sz="1117">
                <a:latin typeface="Times New Roman"/>
                <a:ea typeface="Times New Roman"/>
                <a:cs typeface="Times New Roman"/>
                <a:sym typeface="Times New Roman"/>
              </a:rPr>
              <a:t>ác định các yếu tố tác động đến quyết định mua nhà của từng nhóm khách hàng.</a:t>
            </a:r>
            <a:endParaRPr sz="111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919575" y="1822450"/>
            <a:ext cx="2324100" cy="151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Đặc điểm BĐS</a:t>
            </a:r>
            <a:endParaRPr b="1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Loại hình BĐS</a:t>
            </a:r>
            <a:endParaRPr sz="12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Các thông số đặc trưng của BĐS</a:t>
            </a:r>
            <a:endParaRPr sz="12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Các thông số về tài chính: mức giá, hình thức trả,...</a:t>
            </a:r>
            <a:endParaRPr sz="12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sp>
        <p:nvSpPr>
          <p:cNvPr id="167" name="Google Shape;167;p15"/>
          <p:cNvSpPr/>
          <p:nvPr/>
        </p:nvSpPr>
        <p:spPr>
          <a:xfrm>
            <a:off x="3922873" y="1822450"/>
            <a:ext cx="2238300" cy="1515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Nhóm khách hàng</a:t>
            </a:r>
            <a:endParaRPr b="1"/>
          </a:p>
          <a:p>
            <a:pPr indent="-3048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Độ tuổi</a:t>
            </a:r>
            <a:endParaRPr sz="1200"/>
          </a:p>
          <a:p>
            <a:pPr indent="-3048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Tình trạng hôn nhân, gia đình</a:t>
            </a:r>
            <a:endParaRPr sz="1200"/>
          </a:p>
          <a:p>
            <a:pPr indent="-3048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Thu nhập, ngành nghề</a:t>
            </a:r>
            <a:endParaRPr sz="1200"/>
          </a:p>
          <a:p>
            <a:pPr indent="-3048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Khả năng tài chính</a:t>
            </a:r>
            <a:endParaRPr sz="1200"/>
          </a:p>
          <a:p>
            <a:pPr indent="-3048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sp>
        <p:nvSpPr>
          <p:cNvPr id="168" name="Google Shape;168;p15"/>
          <p:cNvSpPr/>
          <p:nvPr/>
        </p:nvSpPr>
        <p:spPr>
          <a:xfrm>
            <a:off x="6758150" y="1842650"/>
            <a:ext cx="1849200" cy="1414800"/>
          </a:xfrm>
          <a:prstGeom prst="round1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Quyết định mua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243525" y="2455550"/>
            <a:ext cx="432300" cy="31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3405425" y="2394900"/>
            <a:ext cx="339600" cy="3135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form and collect data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819150" y="1990725"/>
            <a:ext cx="3194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form: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https://docs.google.com/forms/d/1XbwqlyDOcH7sET0qfCrF3zYHymbuPRVOLZdXC63IlPA/edit#responses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Kết quả khảo sát: 70 phiếu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550" y="1952600"/>
            <a:ext cx="4825651" cy="2742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825975" y="864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Data handling &amp; Data Visualization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800450" y="1554050"/>
            <a:ext cx="80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❖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Data handling ( Using Tableau Prep)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75" y="2201400"/>
            <a:ext cx="8329298" cy="17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331550" y="553600"/>
            <a:ext cx="32133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Step 3: Data handling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&amp; Data Visualization</a:t>
            </a:r>
            <a:endParaRPr sz="2300"/>
          </a:p>
        </p:txBody>
      </p:sp>
      <p:sp>
        <p:nvSpPr>
          <p:cNvPr id="190" name="Google Shape;190;p18"/>
          <p:cNvSpPr txBox="1"/>
          <p:nvPr/>
        </p:nvSpPr>
        <p:spPr>
          <a:xfrm>
            <a:off x="331550" y="1660000"/>
            <a:ext cx="3048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❖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Data visualization ( Using Tableau)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350" y="470600"/>
            <a:ext cx="5468124" cy="433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6071" l="1742" r="3046" t="9009"/>
          <a:stretch/>
        </p:blipFill>
        <p:spPr>
          <a:xfrm>
            <a:off x="306125" y="2130800"/>
            <a:ext cx="8415575" cy="267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>
            <p:ph type="title"/>
          </p:nvPr>
        </p:nvSpPr>
        <p:spPr>
          <a:xfrm>
            <a:off x="677900" y="739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Data analytics and reporting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Data analytics and reporting</a:t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Phân 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ích và đưa ra các kết luận bao gồm: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+ Nhóm khách hàng thuộc nhóm tuổi ….  có các đặc điểm: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Sớ hữu ít nhất 1 BĐS? Giới tính? Tình trạng hôn nhân? Trình độ học vấn? Thu nhập gia đình?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+ Nhóm khách hàng đó sẽ quan tâm mua nhà để …….(ở/ đầu tư)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+ Sản phẩm đó có đặc điểm: ……… (Yếu tố vật lý/ chính sách - quy hoạch/ tài chính/ văn hoá-xã hội)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Mức giá: ……… Hình thức chi trả: ………(Thanh toán 1 lần/ Vay)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